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mp4" ContentType="video/unknown"/>
  <Default Extension="emf" ContentType="image/x-em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4"/>
  </p:notesMasterIdLst>
  <p:sldIdLst>
    <p:sldId id="256" r:id="rId2"/>
    <p:sldId id="257" r:id="rId3"/>
    <p:sldId id="258" r:id="rId4"/>
    <p:sldId id="259" r:id="rId5"/>
    <p:sldId id="260" r:id="rId6"/>
    <p:sldId id="345" r:id="rId7"/>
    <p:sldId id="347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346" r:id="rId39"/>
    <p:sldId id="291" r:id="rId40"/>
    <p:sldId id="348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  <p:sldId id="304" r:id="rId54"/>
    <p:sldId id="305" r:id="rId55"/>
    <p:sldId id="306" r:id="rId56"/>
    <p:sldId id="307" r:id="rId57"/>
    <p:sldId id="308" r:id="rId58"/>
    <p:sldId id="309" r:id="rId59"/>
    <p:sldId id="310" r:id="rId60"/>
    <p:sldId id="311" r:id="rId61"/>
    <p:sldId id="312" r:id="rId62"/>
    <p:sldId id="313" r:id="rId63"/>
    <p:sldId id="314" r:id="rId64"/>
    <p:sldId id="315" r:id="rId65"/>
    <p:sldId id="316" r:id="rId66"/>
    <p:sldId id="317" r:id="rId67"/>
    <p:sldId id="318" r:id="rId68"/>
    <p:sldId id="319" r:id="rId69"/>
    <p:sldId id="320" r:id="rId70"/>
    <p:sldId id="321" r:id="rId71"/>
    <p:sldId id="322" r:id="rId72"/>
    <p:sldId id="323" r:id="rId73"/>
    <p:sldId id="324" r:id="rId74"/>
    <p:sldId id="325" r:id="rId75"/>
    <p:sldId id="326" r:id="rId76"/>
    <p:sldId id="327" r:id="rId77"/>
    <p:sldId id="328" r:id="rId78"/>
    <p:sldId id="329" r:id="rId79"/>
    <p:sldId id="330" r:id="rId80"/>
    <p:sldId id="331" r:id="rId81"/>
    <p:sldId id="332" r:id="rId82"/>
    <p:sldId id="333" r:id="rId83"/>
    <p:sldId id="334" r:id="rId84"/>
    <p:sldId id="335" r:id="rId85"/>
    <p:sldId id="336" r:id="rId86"/>
    <p:sldId id="337" r:id="rId87"/>
    <p:sldId id="338" r:id="rId88"/>
    <p:sldId id="339" r:id="rId89"/>
    <p:sldId id="340" r:id="rId90"/>
    <p:sldId id="341" r:id="rId91"/>
    <p:sldId id="342" r:id="rId92"/>
    <p:sldId id="343" r:id="rId93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D01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6" d="100"/>
          <a:sy n="76" d="100"/>
        </p:scale>
        <p:origin x="-720" y="-120"/>
      </p:cViewPr>
      <p:guideLst>
        <p:guide orient="horz" pos="3072"/>
        <p:guide pos="40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70" Type="http://schemas.openxmlformats.org/officeDocument/2006/relationships/slide" Target="slides/slide69.xml"/><Relationship Id="rId71" Type="http://schemas.openxmlformats.org/officeDocument/2006/relationships/slide" Target="slides/slide70.xml"/><Relationship Id="rId72" Type="http://schemas.openxmlformats.org/officeDocument/2006/relationships/slide" Target="slides/slide71.xml"/><Relationship Id="rId73" Type="http://schemas.openxmlformats.org/officeDocument/2006/relationships/slide" Target="slides/slide72.xml"/><Relationship Id="rId74" Type="http://schemas.openxmlformats.org/officeDocument/2006/relationships/slide" Target="slides/slide73.xml"/><Relationship Id="rId75" Type="http://schemas.openxmlformats.org/officeDocument/2006/relationships/slide" Target="slides/slide74.xml"/><Relationship Id="rId76" Type="http://schemas.openxmlformats.org/officeDocument/2006/relationships/slide" Target="slides/slide75.xml"/><Relationship Id="rId77" Type="http://schemas.openxmlformats.org/officeDocument/2006/relationships/slide" Target="slides/slide76.xml"/><Relationship Id="rId78" Type="http://schemas.openxmlformats.org/officeDocument/2006/relationships/slide" Target="slides/slide77.xml"/><Relationship Id="rId79" Type="http://schemas.openxmlformats.org/officeDocument/2006/relationships/slide" Target="slides/slide78.xml"/><Relationship Id="rId90" Type="http://schemas.openxmlformats.org/officeDocument/2006/relationships/slide" Target="slides/slide89.xml"/><Relationship Id="rId91" Type="http://schemas.openxmlformats.org/officeDocument/2006/relationships/slide" Target="slides/slide90.xml"/><Relationship Id="rId92" Type="http://schemas.openxmlformats.org/officeDocument/2006/relationships/slide" Target="slides/slide91.xml"/><Relationship Id="rId93" Type="http://schemas.openxmlformats.org/officeDocument/2006/relationships/slide" Target="slides/slide92.xml"/><Relationship Id="rId94" Type="http://schemas.openxmlformats.org/officeDocument/2006/relationships/notesMaster" Target="notesMasters/notesMaster1.xml"/><Relationship Id="rId95" Type="http://schemas.openxmlformats.org/officeDocument/2006/relationships/printerSettings" Target="printerSettings/printerSettings1.bin"/><Relationship Id="rId96" Type="http://schemas.openxmlformats.org/officeDocument/2006/relationships/presProps" Target="presProps.xml"/><Relationship Id="rId97" Type="http://schemas.openxmlformats.org/officeDocument/2006/relationships/viewProps" Target="viewProps.xml"/><Relationship Id="rId98" Type="http://schemas.openxmlformats.org/officeDocument/2006/relationships/theme" Target="theme/theme1.xml"/><Relationship Id="rId99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1" Type="http://schemas.openxmlformats.org/officeDocument/2006/relationships/slide" Target="slides/slide80.xml"/><Relationship Id="rId82" Type="http://schemas.openxmlformats.org/officeDocument/2006/relationships/slide" Target="slides/slide81.xml"/><Relationship Id="rId83" Type="http://schemas.openxmlformats.org/officeDocument/2006/relationships/slide" Target="slides/slide82.xml"/><Relationship Id="rId84" Type="http://schemas.openxmlformats.org/officeDocument/2006/relationships/slide" Target="slides/slide83.xml"/><Relationship Id="rId85" Type="http://schemas.openxmlformats.org/officeDocument/2006/relationships/slide" Target="slides/slide84.xml"/><Relationship Id="rId86" Type="http://schemas.openxmlformats.org/officeDocument/2006/relationships/slide" Target="slides/slide85.xml"/><Relationship Id="rId87" Type="http://schemas.openxmlformats.org/officeDocument/2006/relationships/slide" Target="slides/slide86.xml"/><Relationship Id="rId88" Type="http://schemas.openxmlformats.org/officeDocument/2006/relationships/slide" Target="slides/slide87.xml"/><Relationship Id="rId89" Type="http://schemas.openxmlformats.org/officeDocument/2006/relationships/slide" Target="slides/slide8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35" name="Shape 135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30762904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1pPr>
    <a:lvl2pPr indent="2286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2pPr>
    <a:lvl3pPr indent="4572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3pPr>
    <a:lvl4pPr indent="6858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4pPr>
    <a:lvl5pPr indent="9144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5pPr>
    <a:lvl6pPr indent="11430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6pPr>
    <a:lvl7pPr indent="13716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7pPr>
    <a:lvl8pPr indent="16002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8pPr>
    <a:lvl9pPr indent="18288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Shape 422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23" name="Shape 423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584200">
              <a:lnSpc>
                <a:spcPct val="100000"/>
              </a:lnSpc>
              <a:defRPr sz="2200">
                <a:latin typeface="Lucida Grande"/>
                <a:ea typeface="Lucida Grande"/>
                <a:cs typeface="Lucida Grande"/>
                <a:sym typeface="Lucida Grande"/>
              </a:defRPr>
            </a:pPr>
            <a:r>
              <a:t>\begin{eqnarray*}\Delta^{\mu\nu}_{\alpha\beta} D \pi^{\alpha \beta} &amp;=&amp; - \frac{1}{{\color[rgb]{0.000000,0.000000,1.000000}\tau_\pi}} (\pi^{\mu\nu} - 2 {\color[rgb]{1.000000,0.000000,0.000000}\eta} \sigma^{\mu\nu}) - \frac{\delta_{\pi \pi}}{{\color[rgb]{0.000000,0.000000,1.000000}\tau_\pi}} \pi^{\mu\nu} \theta -\frac{\tau_{\pi\pi}}{{\color[rgb]{0.000000,0.000000,1.000000}\tau_\pi}} \pi^{\lambda \langle \mu} \sigma^{\nu \rangle}\,_\lambda \\</a:t>
            </a:r>
          </a:p>
          <a:p>
            <a:pPr defTabSz="584200">
              <a:lnSpc>
                <a:spcPct val="100000"/>
              </a:lnSpc>
              <a:defRPr sz="2200">
                <a:latin typeface="Lucida Grande"/>
                <a:ea typeface="Lucida Grande"/>
                <a:cs typeface="Lucida Grande"/>
                <a:sym typeface="Lucida Grande"/>
              </a:defRPr>
            </a:pPr>
            <a:r>
              <a:t>&amp;&amp; + \frac{\phi_7}{{\color[rgb]{0.000000,0.000000,1.000000}\tau_\pi}} \pi^{\langle \mu}_\alpha \pi^{\nu \rangle \alpha} \end{eqnarray*}</a:t>
            </a:r>
          </a:p>
          <a:p>
            <a:pPr defTabSz="584200">
              <a:lnSpc>
                <a:spcPct val="100000"/>
              </a:lnSpc>
              <a:defRPr sz="2200">
                <a:latin typeface="Lucida Grande"/>
                <a:ea typeface="Lucida Grande"/>
                <a:cs typeface="Lucida Grande"/>
                <a:sym typeface="Lucida Grande"/>
              </a:defRPr>
            </a:pPr>
            <a:endParaRPr/>
          </a:p>
          <a:p>
            <a:pPr defTabSz="584200">
              <a:lnSpc>
                <a:spcPct val="100000"/>
              </a:lnSpc>
              <a:defRPr sz="2200">
                <a:latin typeface="Lucida Grande"/>
                <a:ea typeface="Lucida Grande"/>
                <a:cs typeface="Lucida Grande"/>
                <a:sym typeface="Lucida Grande"/>
              </a:defRPr>
            </a:pPr>
            <a:r>
              <a:t>\Delta^{\mu\nu} D q_\nu = - \frac{1}{{\color[rgb]{0.000000,0.000000,1.000000}\tau_q}} (q^\mu - {\color[rgb]{1.000000,0.000000,0.000000}\kappa} \nabla^{\mu} \frac{\mu_B}{T}) - \frac{\delta_{qq}}{{\color[rgb]{0.000000,0.000000,1.000000}\tau_q}} q^\mu \theta - \frac{\lambda_{qq}}{{\color[rgb]{0.000000,0.000000,1.000000}\tau_q}} q_\nu \sigma^{\mu\nu}</a:t>
            </a:r>
          </a:p>
          <a:p>
            <a:pPr defTabSz="584200">
              <a:lnSpc>
                <a:spcPct val="100000"/>
              </a:lnSpc>
              <a:defRPr sz="2200">
                <a:latin typeface="Lucida Grande"/>
                <a:ea typeface="Lucida Grande"/>
                <a:cs typeface="Lucida Grande"/>
                <a:sym typeface="Lucida Grande"/>
              </a:defRPr>
            </a:pPr>
            <a:endParaRPr/>
          </a:p>
          <a:p>
            <a:pPr defTabSz="584200">
              <a:lnSpc>
                <a:spcPct val="100000"/>
              </a:lnSpc>
              <a:defRPr sz="2200">
                <a:latin typeface="Lucida Grande"/>
                <a:ea typeface="Lucida Grande"/>
                <a:cs typeface="Lucida Grande"/>
                <a:sym typeface="Lucida Grande"/>
              </a:defRPr>
            </a:pPr>
            <a:r>
              <a:t>nonlinear coupling terms:</a:t>
            </a:r>
          </a:p>
          <a:p>
            <a:pPr defTabSz="584200">
              <a:lnSpc>
                <a:spcPct val="100000"/>
              </a:lnSpc>
              <a:defRPr sz="2200">
                <a:latin typeface="Lucida Grande"/>
                <a:ea typeface="Lucida Grande"/>
                <a:cs typeface="Lucida Grande"/>
                <a:sym typeface="Lucida Grande"/>
              </a:defRPr>
            </a:pPr>
            <a:r>
              <a:t>+ \frac{l_{\pi q}}{\tau_\pi} \nabla^{\langle \mu} q^{\nu \rangle} + \frac{\lambda_{\pi q}}{\tau_\pi} q^{\langle \mu} \nabla^{\nu \rangle} \frac{\mu_B}{T}</a:t>
            </a:r>
          </a:p>
          <a:p>
            <a:pPr defTabSz="584200">
              <a:lnSpc>
                <a:spcPct val="100000"/>
              </a:lnSpc>
              <a:defRPr sz="2200">
                <a:latin typeface="Lucida Grande"/>
                <a:ea typeface="Lucida Grande"/>
                <a:cs typeface="Lucida Grande"/>
                <a:sym typeface="Lucida Grande"/>
              </a:defRPr>
            </a:pPr>
            <a:endParaRPr/>
          </a:p>
          <a:p>
            <a:pPr defTabSz="584200">
              <a:lnSpc>
                <a:spcPct val="100000"/>
              </a:lnSpc>
              <a:defRPr sz="2200">
                <a:latin typeface="Lucida Grande"/>
                <a:ea typeface="Lucida Grande"/>
                <a:cs typeface="Lucida Grande"/>
                <a:sym typeface="Lucida Grande"/>
              </a:defRPr>
            </a:pPr>
            <a:r>
              <a:t>+ \frac{l_{q \pi}}{\tau_q} \Delta^{\mu\nu} \partial_\lambda \pi^\lambda_\nu - \frac{\lambda_{q \pi}}{\tau_q} \pi^{\mu\nu} \nabla_{\nu} \frac{\mu_B}{T}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57759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8" name="Shape 758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759" name="Shape 759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584200">
              <a:lnSpc>
                <a:spcPct val="100000"/>
              </a:lnSpc>
              <a:spcBef>
                <a:spcPts val="3200"/>
              </a:spcBef>
              <a:defRPr>
                <a:latin typeface="+mn-lt"/>
                <a:ea typeface="+mn-ea"/>
                <a:cs typeface="+mn-cs"/>
                <a:sym typeface="Helvetica Light"/>
              </a:defRPr>
            </a:pPr>
            <a:r>
              <a:t>\rho_B({\bf x}_\perp, \eta_s) = f_L(\eta_s) T_A({\bf x}_\perp) + f_R(\eta_s) T_B({\bf x}_\perp)</a:t>
            </a:r>
          </a:p>
          <a:p>
            <a:pPr defTabSz="584200">
              <a:lnSpc>
                <a:spcPct val="100000"/>
              </a:lnSpc>
              <a:spcBef>
                <a:spcPts val="3200"/>
              </a:spcBef>
              <a:defRPr>
                <a:latin typeface="+mn-lt"/>
                <a:ea typeface="+mn-ea"/>
                <a:cs typeface="+mn-cs"/>
                <a:sym typeface="Helvetica Light"/>
              </a:defRPr>
            </a:pPr>
            <a:r>
              <a:t>f_{L,R}(\eta_s) = \left(1 \pm \frac{\eta_s}{y_\mathrm{beam}}\right) f(\eta_s)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4" name="Shape 794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795" name="Shape 795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584200">
              <a:lnSpc>
                <a:spcPct val="100000"/>
              </a:lnSpc>
              <a:defRPr sz="2200">
                <a:latin typeface="Lucida Grande"/>
                <a:ea typeface="Lucida Grande"/>
                <a:cs typeface="Lucida Grande"/>
                <a:sym typeface="Lucida Grande"/>
              </a:defRPr>
            </a:pPr>
            <a:r>
              <a:t>\begin{eqnarray*}\Delta^{\mu\nu}_{\alpha\beta} D \pi^{\alpha \beta} &amp;=&amp; - \frac{1}{{\color[rgb]{0.000000,0.000000,1.000000}\tau_\pi}} (\pi^{\mu\nu} - 2 {\color[rgb]{1.000000,0.000000,0.000000}\eta} \sigma^{\mu\nu}) - \frac{\delta_{\pi \pi}}{{\color[rgb]{0.000000,0.000000,1.000000}\tau_\pi}} \pi^{\mu\nu} \theta -\frac{\tau_{\pi\pi}}{{\color[rgb]{0.000000,0.000000,1.000000}\tau_\pi}} \pi^{\lambda \langle \mu} \sigma^{\nu \rangle}\,_\lambda \\</a:t>
            </a:r>
          </a:p>
          <a:p>
            <a:pPr defTabSz="584200">
              <a:lnSpc>
                <a:spcPct val="100000"/>
              </a:lnSpc>
              <a:defRPr sz="2200">
                <a:latin typeface="Lucida Grande"/>
                <a:ea typeface="Lucida Grande"/>
                <a:cs typeface="Lucida Grande"/>
                <a:sym typeface="Lucida Grande"/>
              </a:defRPr>
            </a:pPr>
            <a:r>
              <a:t>&amp;&amp; + \frac{\phi_7}{{\color[rgb]{0.000000,0.000000,1.000000}\tau_\pi}} \pi^{\langle \mu}_\alpha \pi^{\nu \rangle \alpha} \end{eqnarray*}</a:t>
            </a:r>
          </a:p>
          <a:p>
            <a:pPr defTabSz="584200">
              <a:lnSpc>
                <a:spcPct val="100000"/>
              </a:lnSpc>
              <a:defRPr sz="2200">
                <a:latin typeface="Lucida Grande"/>
                <a:ea typeface="Lucida Grande"/>
                <a:cs typeface="Lucida Grande"/>
                <a:sym typeface="Lucida Grande"/>
              </a:defRPr>
            </a:pPr>
            <a:endParaRPr/>
          </a:p>
          <a:p>
            <a:pPr defTabSz="584200">
              <a:lnSpc>
                <a:spcPct val="100000"/>
              </a:lnSpc>
              <a:defRPr sz="2200">
                <a:latin typeface="Lucida Grande"/>
                <a:ea typeface="Lucida Grande"/>
                <a:cs typeface="Lucida Grande"/>
                <a:sym typeface="Lucida Grande"/>
              </a:defRPr>
            </a:pPr>
            <a:r>
              <a:t>\Delta^{\mu\nu} D q_\nu = - \frac{1}{{\color[rgb]{0.000000,0.000000,1.000000}\tau_q}} (q^\mu - {\color[rgb]{1.000000,0.000000,0.000000}\kappa} \nabla^{\mu} \frac{\mu_B}{T}) - \frac{\delta_{qq}}{{\color[rgb]{0.000000,0.000000,1.000000}\tau_q}} q^\mu \theta - \frac{\lambda_{qq}}{{\color[rgb]{0.000000,0.000000,1.000000}\tau_q}} q_\nu \sigma^{\mu\nu}</a:t>
            </a:r>
          </a:p>
          <a:p>
            <a:pPr defTabSz="584200">
              <a:lnSpc>
                <a:spcPct val="100000"/>
              </a:lnSpc>
              <a:defRPr sz="2200">
                <a:latin typeface="Lucida Grande"/>
                <a:ea typeface="Lucida Grande"/>
                <a:cs typeface="Lucida Grande"/>
                <a:sym typeface="Lucida Grande"/>
              </a:defRPr>
            </a:pPr>
            <a:endParaRPr/>
          </a:p>
          <a:p>
            <a:pPr defTabSz="584200">
              <a:lnSpc>
                <a:spcPct val="100000"/>
              </a:lnSpc>
              <a:defRPr sz="2200">
                <a:latin typeface="Lucida Grande"/>
                <a:ea typeface="Lucida Grande"/>
                <a:cs typeface="Lucida Grande"/>
                <a:sym typeface="Lucida Grande"/>
              </a:defRPr>
            </a:pPr>
            <a:r>
              <a:t>nonlinear coupling terms:</a:t>
            </a:r>
          </a:p>
          <a:p>
            <a:pPr defTabSz="584200">
              <a:lnSpc>
                <a:spcPct val="100000"/>
              </a:lnSpc>
              <a:defRPr sz="2200">
                <a:latin typeface="Lucida Grande"/>
                <a:ea typeface="Lucida Grande"/>
                <a:cs typeface="Lucida Grande"/>
                <a:sym typeface="Lucida Grande"/>
              </a:defRPr>
            </a:pPr>
            <a:r>
              <a:t>+ \frac{l_{\pi q}}{\tau_\pi} \nabla^{\langle \mu} q^{\nu \rangle} + \frac{\lambda_{\pi q}}{\tau_\pi} q^{\langle \mu} \nabla^{\nu \rangle} \frac{\mu_B}{T}</a:t>
            </a:r>
          </a:p>
          <a:p>
            <a:pPr defTabSz="584200">
              <a:lnSpc>
                <a:spcPct val="100000"/>
              </a:lnSpc>
              <a:defRPr sz="2200">
                <a:latin typeface="Lucida Grande"/>
                <a:ea typeface="Lucida Grande"/>
                <a:cs typeface="Lucida Grande"/>
                <a:sym typeface="Lucida Grande"/>
              </a:defRPr>
            </a:pPr>
            <a:endParaRPr/>
          </a:p>
          <a:p>
            <a:pPr defTabSz="584200">
              <a:lnSpc>
                <a:spcPct val="100000"/>
              </a:lnSpc>
              <a:defRPr sz="2200">
                <a:latin typeface="Lucida Grande"/>
                <a:ea typeface="Lucida Grande"/>
                <a:cs typeface="Lucida Grande"/>
                <a:sym typeface="Lucida Grande"/>
              </a:defRPr>
            </a:pPr>
            <a:r>
              <a:t>+ \frac{l_{q \pi}}{\tau_q} \Delta^{\mu\nu} \partial_\lambda \pi^\lambda_\nu - \frac{\lambda_{q \pi}}{\tau_q} \pi^{\mu\nu} \nabla_{\nu} \frac{\mu_B}{T}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4" name="Shape 814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815" name="Shape 815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584200">
              <a:lnSpc>
                <a:spcPct val="100000"/>
              </a:lnSpc>
              <a:defRPr sz="2200">
                <a:latin typeface="Lucida Grande"/>
                <a:ea typeface="Lucida Grande"/>
                <a:cs typeface="Lucida Grande"/>
                <a:sym typeface="Lucida Grande"/>
              </a:defRPr>
            </a:pPr>
            <a:r>
              <a:t>\begin{eqnarray*}\Delta^{\mu\nu}_{\alpha\beta} D \pi^{\alpha \beta} &amp;=&amp; - \frac{1}{{\color[rgb]{0.000000,0.000000,1.000000}\tau_\pi}} (\pi^{\mu\nu} - 2 {\color[rgb]{1.000000,0.000000,0.000000}\eta} \sigma^{\mu\nu}) - \frac{\delta_{\pi \pi}}{{\color[rgb]{0.000000,0.000000,1.000000}\tau_\pi}} \pi^{\mu\nu} \theta -\frac{\tau_{\pi\pi}}{{\color[rgb]{0.000000,0.000000,1.000000}\tau_\pi}} \pi^{\lambda \langle \mu} \sigma^{\nu \rangle}\,_\lambda \\</a:t>
            </a:r>
          </a:p>
          <a:p>
            <a:pPr defTabSz="584200">
              <a:lnSpc>
                <a:spcPct val="100000"/>
              </a:lnSpc>
              <a:defRPr sz="2200">
                <a:latin typeface="Lucida Grande"/>
                <a:ea typeface="Lucida Grande"/>
                <a:cs typeface="Lucida Grande"/>
                <a:sym typeface="Lucida Grande"/>
              </a:defRPr>
            </a:pPr>
            <a:r>
              <a:t>&amp;&amp; + \frac{\phi_7}{{\color[rgb]{0.000000,0.000000,1.000000}\tau_\pi}} \pi^{\langle \mu}_\alpha \pi^{\nu \rangle \alpha} \end{eqnarray*}</a:t>
            </a:r>
          </a:p>
          <a:p>
            <a:pPr defTabSz="584200">
              <a:lnSpc>
                <a:spcPct val="100000"/>
              </a:lnSpc>
              <a:defRPr sz="2200">
                <a:latin typeface="Lucida Grande"/>
                <a:ea typeface="Lucida Grande"/>
                <a:cs typeface="Lucida Grande"/>
                <a:sym typeface="Lucida Grande"/>
              </a:defRPr>
            </a:pPr>
            <a:endParaRPr/>
          </a:p>
          <a:p>
            <a:pPr defTabSz="584200">
              <a:lnSpc>
                <a:spcPct val="100000"/>
              </a:lnSpc>
              <a:defRPr sz="2200">
                <a:latin typeface="Lucida Grande"/>
                <a:ea typeface="Lucida Grande"/>
                <a:cs typeface="Lucida Grande"/>
                <a:sym typeface="Lucida Grande"/>
              </a:defRPr>
            </a:pPr>
            <a:r>
              <a:t>\Delta^{\mu\nu} D q_\nu = - \frac{1}{{\color[rgb]{0.000000,0.000000,1.000000}\tau_q}} (q^\mu - {\color[rgb]{1.000000,0.000000,0.000000}\kappa} \nabla^{\mu} \frac{\mu_B}{T}) - \frac{\delta_{qq}}{{\color[rgb]{0.000000,0.000000,1.000000}\tau_q}} q^\mu \theta - \frac{\lambda_{qq}}{{\color[rgb]{0.000000,0.000000,1.000000}\tau_q}} q_\nu \sigma^{\mu\nu}</a:t>
            </a:r>
          </a:p>
          <a:p>
            <a:pPr defTabSz="584200">
              <a:lnSpc>
                <a:spcPct val="100000"/>
              </a:lnSpc>
              <a:defRPr sz="2200">
                <a:latin typeface="Lucida Grande"/>
                <a:ea typeface="Lucida Grande"/>
                <a:cs typeface="Lucida Grande"/>
                <a:sym typeface="Lucida Grande"/>
              </a:defRPr>
            </a:pPr>
            <a:endParaRPr/>
          </a:p>
          <a:p>
            <a:pPr defTabSz="584200">
              <a:lnSpc>
                <a:spcPct val="100000"/>
              </a:lnSpc>
              <a:defRPr sz="2200">
                <a:latin typeface="Lucida Grande"/>
                <a:ea typeface="Lucida Grande"/>
                <a:cs typeface="Lucida Grande"/>
                <a:sym typeface="Lucida Grande"/>
              </a:defRPr>
            </a:pPr>
            <a:r>
              <a:t>nonlinear coupling terms:</a:t>
            </a:r>
          </a:p>
          <a:p>
            <a:pPr defTabSz="584200">
              <a:lnSpc>
                <a:spcPct val="100000"/>
              </a:lnSpc>
              <a:defRPr sz="2200">
                <a:latin typeface="Lucida Grande"/>
                <a:ea typeface="Lucida Grande"/>
                <a:cs typeface="Lucida Grande"/>
                <a:sym typeface="Lucida Grande"/>
              </a:defRPr>
            </a:pPr>
            <a:r>
              <a:t>+ \frac{l_{\pi q}}{\tau_\pi} \nabla^{\langle \mu} q^{\nu \rangle} + \frac{\lambda_{\pi q}}{\tau_\pi} q^{\langle \mu} \nabla^{\nu \rangle} \frac{\mu_B}{T}</a:t>
            </a:r>
          </a:p>
          <a:p>
            <a:pPr defTabSz="584200">
              <a:lnSpc>
                <a:spcPct val="100000"/>
              </a:lnSpc>
              <a:defRPr sz="2200">
                <a:latin typeface="Lucida Grande"/>
                <a:ea typeface="Lucida Grande"/>
                <a:cs typeface="Lucida Grande"/>
                <a:sym typeface="Lucida Grande"/>
              </a:defRPr>
            </a:pPr>
            <a:endParaRPr/>
          </a:p>
          <a:p>
            <a:pPr defTabSz="584200">
              <a:lnSpc>
                <a:spcPct val="100000"/>
              </a:lnSpc>
              <a:defRPr sz="2200">
                <a:latin typeface="Lucida Grande"/>
                <a:ea typeface="Lucida Grande"/>
                <a:cs typeface="Lucida Grande"/>
                <a:sym typeface="Lucida Grande"/>
              </a:defRPr>
            </a:pPr>
            <a:r>
              <a:t>+ \frac{l_{q \pi}}{\tau_q} \Delta^{\mu\nu} \partial_\lambda \pi^\lambda_\nu - \frac{\lambda_{q \pi}}{\tau_q} \pi^{\mu\nu} \nabla_{\nu} \frac{\mu_B}{T}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Shape 12"/>
          <p:cNvSpPr>
            <a:spLocks noGrp="1"/>
          </p:cNvSpPr>
          <p:nvPr>
            <p:ph type="body" sz="quarter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hape 1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>
            <a:spLocks noGrp="1"/>
          </p:cNvSpPr>
          <p:nvPr>
            <p:ph type="body" sz="quarter" idx="13"/>
          </p:nvPr>
        </p:nvSpPr>
        <p:spPr>
          <a:xfrm>
            <a:off x="1270000" y="6362700"/>
            <a:ext cx="10464800" cy="4699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400"/>
            </a:lvl1pPr>
          </a:lstStyle>
          <a:p>
            <a:r>
              <a:t>–Johnny Appleseed</a:t>
            </a:r>
          </a:p>
        </p:txBody>
      </p:sp>
      <p:sp>
        <p:nvSpPr>
          <p:cNvPr id="94" name="Shape 94"/>
          <p:cNvSpPr>
            <a:spLocks noGrp="1"/>
          </p:cNvSpPr>
          <p:nvPr>
            <p:ph type="body" sz="quarter" idx="14"/>
          </p:nvPr>
        </p:nvSpPr>
        <p:spPr>
          <a:xfrm>
            <a:off x="1270000" y="4267200"/>
            <a:ext cx="10464800" cy="6858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800"/>
            </a:lvl1pPr>
          </a:lstStyle>
          <a:p>
            <a:r>
              <a:t>“Type a quote here.” </a:t>
            </a:r>
          </a:p>
        </p:txBody>
      </p:sp>
      <p:sp>
        <p:nvSpPr>
          <p:cNvPr id="95" name="Shape 9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>
            <a:spLocks noGrp="1"/>
          </p:cNvSpPr>
          <p:nvPr>
            <p:ph type="pic" idx="13"/>
          </p:nvPr>
        </p:nvSpPr>
        <p:spPr>
          <a:xfrm>
            <a:off x="0" y="0"/>
            <a:ext cx="12999418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hape 10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>
            <a:spLocks noGrp="1"/>
          </p:cNvSpPr>
          <p:nvPr>
            <p:ph type="title"/>
          </p:nvPr>
        </p:nvSpPr>
        <p:spPr>
          <a:xfrm>
            <a:off x="1270000" y="254000"/>
            <a:ext cx="10464800" cy="24384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84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t>Title Text</a:t>
            </a:r>
          </a:p>
        </p:txBody>
      </p:sp>
      <p:sp>
        <p:nvSpPr>
          <p:cNvPr id="118" name="Shape 118"/>
          <p:cNvSpPr>
            <a:spLocks noGrp="1"/>
          </p:cNvSpPr>
          <p:nvPr>
            <p:ph type="body" idx="1"/>
          </p:nvPr>
        </p:nvSpPr>
        <p:spPr>
          <a:xfrm>
            <a:off x="1270000" y="2768600"/>
            <a:ext cx="10464800" cy="5715000"/>
          </a:xfrm>
          <a:prstGeom prst="rect">
            <a:avLst/>
          </a:prstGeom>
        </p:spPr>
        <p:txBody>
          <a:bodyPr>
            <a:noAutofit/>
          </a:bodyPr>
          <a:lstStyle>
            <a:lvl1pPr marL="889000" indent="-571500">
              <a:spcBef>
                <a:spcPts val="2400"/>
              </a:spcBef>
              <a:buSzPct val="171000"/>
              <a:defRPr sz="4200">
                <a:latin typeface="Gill Sans"/>
                <a:ea typeface="Gill Sans"/>
                <a:cs typeface="Gill Sans"/>
                <a:sym typeface="Gill Sans"/>
              </a:defRPr>
            </a:lvl1pPr>
            <a:lvl2pPr marL="1333500" indent="-571500">
              <a:spcBef>
                <a:spcPts val="2400"/>
              </a:spcBef>
              <a:buSzPct val="171000"/>
              <a:defRPr sz="4200">
                <a:latin typeface="Gill Sans"/>
                <a:ea typeface="Gill Sans"/>
                <a:cs typeface="Gill Sans"/>
                <a:sym typeface="Gill Sans"/>
              </a:defRPr>
            </a:lvl2pPr>
            <a:lvl3pPr marL="1778000" indent="-571500">
              <a:spcBef>
                <a:spcPts val="2400"/>
              </a:spcBef>
              <a:buSzPct val="171000"/>
              <a:defRPr sz="4200">
                <a:latin typeface="Gill Sans"/>
                <a:ea typeface="Gill Sans"/>
                <a:cs typeface="Gill Sans"/>
                <a:sym typeface="Gill Sans"/>
              </a:defRPr>
            </a:lvl3pPr>
            <a:lvl4pPr marL="2222500" indent="-571500">
              <a:spcBef>
                <a:spcPts val="2400"/>
              </a:spcBef>
              <a:buSzPct val="171000"/>
              <a:defRPr sz="4200">
                <a:latin typeface="Gill Sans"/>
                <a:ea typeface="Gill Sans"/>
                <a:cs typeface="Gill Sans"/>
                <a:sym typeface="Gill Sans"/>
              </a:defRPr>
            </a:lvl4pPr>
            <a:lvl5pPr marL="2667000" indent="-571500">
              <a:spcBef>
                <a:spcPts val="2400"/>
              </a:spcBef>
              <a:buSzPct val="171000"/>
              <a:defRPr sz="4200"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9" name="Shape 119"/>
          <p:cNvSpPr>
            <a:spLocks noGrp="1"/>
          </p:cNvSpPr>
          <p:nvPr>
            <p:ph type="sldNum" sz="quarter" idx="2"/>
          </p:nvPr>
        </p:nvSpPr>
        <p:spPr>
          <a:xfrm>
            <a:off x="6311798" y="9258300"/>
            <a:ext cx="368504" cy="3810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>
            <a:spLocks noGrp="1"/>
          </p:cNvSpPr>
          <p:nvPr>
            <p:ph type="title"/>
          </p:nvPr>
        </p:nvSpPr>
        <p:spPr>
          <a:xfrm>
            <a:off x="1524000" y="254000"/>
            <a:ext cx="10464800" cy="2349500"/>
          </a:xfrm>
          <a:prstGeom prst="rect">
            <a:avLst/>
          </a:prstGeom>
          <a:effectLst>
            <a:outerShdw blurRad="25400" dist="12700" dir="5400000" rotWithShape="0">
              <a:srgbClr val="FFFFFF"/>
            </a:outerShdw>
          </a:effectLst>
        </p:spPr>
        <p:txBody>
          <a:bodyPr>
            <a:noAutofit/>
          </a:bodyPr>
          <a:lstStyle>
            <a:lvl1pPr>
              <a:defRPr sz="7800">
                <a:solidFill>
                  <a:srgbClr val="6E603B"/>
                </a:solidFill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r>
              <a:t>Title Text</a:t>
            </a:r>
          </a:p>
        </p:txBody>
      </p:sp>
      <p:sp>
        <p:nvSpPr>
          <p:cNvPr id="127" name="Shape 127"/>
          <p:cNvSpPr>
            <a:spLocks noGrp="1"/>
          </p:cNvSpPr>
          <p:nvPr>
            <p:ph type="body" idx="1"/>
          </p:nvPr>
        </p:nvSpPr>
        <p:spPr>
          <a:xfrm>
            <a:off x="1524000" y="2730500"/>
            <a:ext cx="10464800" cy="6032500"/>
          </a:xfrm>
          <a:prstGeom prst="rect">
            <a:avLst/>
          </a:prstGeom>
        </p:spPr>
        <p:txBody>
          <a:bodyPr>
            <a:noAutofit/>
          </a:bodyPr>
          <a:lstStyle>
            <a:lvl1pPr marL="777353" indent="-459853">
              <a:spcBef>
                <a:spcPts val="3400"/>
              </a:spcBef>
              <a:buSzPct val="45000"/>
              <a:buFont typeface="American Typewriter"/>
              <a:buBlip>
                <a:blip r:embed="rId3"/>
              </a:buBlip>
              <a:defRPr>
                <a:solidFill>
                  <a:srgbClr val="93741C"/>
                </a:solidFill>
                <a:latin typeface="Palatino"/>
                <a:ea typeface="Palatino"/>
                <a:cs typeface="Palatino"/>
                <a:sym typeface="Palatino"/>
              </a:defRPr>
            </a:lvl1pPr>
            <a:lvl2pPr marL="1221853" indent="-459853">
              <a:spcBef>
                <a:spcPts val="3400"/>
              </a:spcBef>
              <a:buSzPct val="45000"/>
              <a:buFont typeface="American Typewriter"/>
              <a:buBlip>
                <a:blip r:embed="rId3"/>
              </a:buBlip>
              <a:defRPr>
                <a:solidFill>
                  <a:srgbClr val="93741C"/>
                </a:solidFill>
                <a:latin typeface="Palatino"/>
                <a:ea typeface="Palatino"/>
                <a:cs typeface="Palatino"/>
                <a:sym typeface="Palatino"/>
              </a:defRPr>
            </a:lvl2pPr>
            <a:lvl3pPr marL="1666353" indent="-459853">
              <a:spcBef>
                <a:spcPts val="3400"/>
              </a:spcBef>
              <a:buSzPct val="45000"/>
              <a:buFont typeface="American Typewriter"/>
              <a:buBlip>
                <a:blip r:embed="rId3"/>
              </a:buBlip>
              <a:defRPr>
                <a:solidFill>
                  <a:srgbClr val="93741C"/>
                </a:solidFill>
                <a:latin typeface="Palatino"/>
                <a:ea typeface="Palatino"/>
                <a:cs typeface="Palatino"/>
                <a:sym typeface="Palatino"/>
              </a:defRPr>
            </a:lvl3pPr>
            <a:lvl4pPr marL="2110853" indent="-459853">
              <a:spcBef>
                <a:spcPts val="3400"/>
              </a:spcBef>
              <a:buSzPct val="45000"/>
              <a:buFont typeface="American Typewriter"/>
              <a:buBlip>
                <a:blip r:embed="rId3"/>
              </a:buBlip>
              <a:defRPr>
                <a:solidFill>
                  <a:srgbClr val="93741C"/>
                </a:solidFill>
                <a:latin typeface="Palatino"/>
                <a:ea typeface="Palatino"/>
                <a:cs typeface="Palatino"/>
                <a:sym typeface="Palatino"/>
              </a:defRPr>
            </a:lvl4pPr>
            <a:lvl5pPr marL="2555353" indent="-459853">
              <a:spcBef>
                <a:spcPts val="3400"/>
              </a:spcBef>
              <a:buSzPct val="45000"/>
              <a:buFont typeface="American Typewriter"/>
              <a:buBlip>
                <a:blip r:embed="rId3"/>
              </a:buBlip>
              <a:defRPr>
                <a:solidFill>
                  <a:srgbClr val="93741C"/>
                </a:solidFill>
                <a:latin typeface="Palatino"/>
                <a:ea typeface="Palatino"/>
                <a:cs typeface="Palatino"/>
                <a:sym typeface="Palatino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8" name="Shape 128"/>
          <p:cNvSpPr>
            <a:spLocks noGrp="1"/>
          </p:cNvSpPr>
          <p:nvPr>
            <p:ph type="sldNum" sz="quarter" idx="2"/>
          </p:nvPr>
        </p:nvSpPr>
        <p:spPr>
          <a:xfrm>
            <a:off x="6324600" y="9017000"/>
            <a:ext cx="342900" cy="406400"/>
          </a:xfrm>
          <a:prstGeom prst="rect">
            <a:avLst/>
          </a:prstGeom>
        </p:spPr>
        <p:txBody>
          <a:bodyPr/>
          <a:lstStyle>
            <a:lvl1pPr marR="685800">
              <a:defRPr>
                <a:solidFill>
                  <a:srgbClr val="93741C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>
            <a:spLocks noGrp="1"/>
          </p:cNvSpPr>
          <p:nvPr>
            <p:ph type="pic" idx="13"/>
          </p:nvPr>
        </p:nvSpPr>
        <p:spPr>
          <a:xfrm>
            <a:off x="1606550" y="635000"/>
            <a:ext cx="9779000" cy="59182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Shape 21"/>
          <p:cNvSpPr>
            <a:spLocks noGrp="1"/>
          </p:cNvSpPr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Shape 22"/>
          <p:cNvSpPr>
            <a:spLocks noGrp="1"/>
          </p:cNvSpPr>
          <p:nvPr>
            <p:ph type="body" sz="quarter" idx="1"/>
          </p:nvPr>
        </p:nvSpPr>
        <p:spPr>
          <a:xfrm>
            <a:off x="1270000" y="81915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hape 23"/>
          <p:cNvSpPr>
            <a:spLocks noGrp="1"/>
          </p:cNvSpPr>
          <p:nvPr>
            <p:ph type="sldNum" sz="quarter" idx="2"/>
          </p:nvPr>
        </p:nvSpPr>
        <p:spPr>
          <a:xfrm>
            <a:off x="6311798" y="9245600"/>
            <a:ext cx="368504" cy="3810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>
            <a:spLocks noGrp="1"/>
          </p:cNvSpPr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hape 3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/>
          </p:cNvSpPr>
          <p:nvPr>
            <p:ph type="pic" sz="half" idx="13"/>
          </p:nvPr>
        </p:nvSpPr>
        <p:spPr>
          <a:xfrm>
            <a:off x="6718300" y="635000"/>
            <a:ext cx="5334000" cy="8229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Shape 39"/>
          <p:cNvSpPr>
            <a:spLocks noGrp="1"/>
          </p:cNvSpPr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40" name="Shape 40"/>
          <p:cNvSpPr>
            <a:spLocks noGrp="1"/>
          </p:cNvSpPr>
          <p:nvPr>
            <p:ph type="body" sz="quarter" idx="1"/>
          </p:nvPr>
        </p:nvSpPr>
        <p:spPr>
          <a:xfrm>
            <a:off x="952500" y="4762500"/>
            <a:ext cx="5334000" cy="4102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hape 4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hape 4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Shape 57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hape 5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/>
          </p:cNvSpPr>
          <p:nvPr>
            <p:ph type="pic" sz="half" idx="13"/>
          </p:nvPr>
        </p:nvSpPr>
        <p:spPr>
          <a:xfrm>
            <a:off x="6718300" y="2603500"/>
            <a:ext cx="533400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Shape 66"/>
          <p:cNvSpPr>
            <a:spLocks noGrp="1"/>
          </p:cNvSpPr>
          <p:nvPr>
            <p:ph type="title"/>
          </p:nvPr>
        </p:nvSpPr>
        <p:spPr>
          <a:xfrm>
            <a:off x="952500" y="393700"/>
            <a:ext cx="11099800" cy="21590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Shape 67"/>
          <p:cNvSpPr>
            <a:spLocks noGrp="1"/>
          </p:cNvSpPr>
          <p:nvPr>
            <p:ph type="body" sz="half" idx="1"/>
          </p:nvPr>
        </p:nvSpPr>
        <p:spPr>
          <a:xfrm>
            <a:off x="952500" y="26035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hape 6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>
            <a:spLocks noGrp="1"/>
          </p:cNvSpPr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hape 7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>
            <a:spLocks noGrp="1"/>
          </p:cNvSpPr>
          <p:nvPr>
            <p:ph type="pic" sz="half" idx="13"/>
          </p:nvPr>
        </p:nvSpPr>
        <p:spPr>
          <a:xfrm>
            <a:off x="952500" y="889000"/>
            <a:ext cx="5334000" cy="7975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Shape 84"/>
          <p:cNvSpPr>
            <a:spLocks noGrp="1"/>
          </p:cNvSpPr>
          <p:nvPr>
            <p:ph type="pic" sz="quarter" idx="14"/>
          </p:nvPr>
        </p:nvSpPr>
        <p:spPr>
          <a:xfrm>
            <a:off x="6718300" y="50927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Shape 85"/>
          <p:cNvSpPr>
            <a:spLocks noGrp="1"/>
          </p:cNvSpPr>
          <p:nvPr>
            <p:ph type="pic" sz="quarter" idx="15"/>
          </p:nvPr>
        </p:nvSpPr>
        <p:spPr>
          <a:xfrm>
            <a:off x="6724518" y="889000"/>
            <a:ext cx="5334001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hape 8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ransition xmlns:p14="http://schemas.microsoft.com/office/powerpoint/2010/main" spd="med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eg"/><Relationship Id="rId3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5" Type="http://schemas.openxmlformats.org/officeDocument/2006/relationships/image" Target="../media/image30.png"/><Relationship Id="rId6" Type="http://schemas.openxmlformats.org/officeDocument/2006/relationships/image" Target="../media/image31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5" Type="http://schemas.openxmlformats.org/officeDocument/2006/relationships/image" Target="../media/image30.png"/><Relationship Id="rId6" Type="http://schemas.openxmlformats.org/officeDocument/2006/relationships/image" Target="../media/image31.png"/><Relationship Id="rId7" Type="http://schemas.openxmlformats.org/officeDocument/2006/relationships/image" Target="../media/image32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4" Type="http://schemas.openxmlformats.org/officeDocument/2006/relationships/image" Target="../media/image34.png"/><Relationship Id="rId5" Type="http://schemas.openxmlformats.org/officeDocument/2006/relationships/image" Target="../media/image35.png"/><Relationship Id="rId1" Type="http://schemas.microsoft.com/office/2007/relationships/media" Target="../media/media1.mp4"/><Relationship Id="rId2" Type="http://schemas.openxmlformats.org/officeDocument/2006/relationships/video" Target="../media/media1.mp4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6.png"/><Relationship Id="rId3" Type="http://schemas.openxmlformats.org/officeDocument/2006/relationships/image" Target="../media/image35.png"/></Relationships>
</file>

<file path=ppt/slides/_rels/slide16.xml.rels><?xml version="1.0" encoding="UTF-8" standalone="yes"?>
<Relationships xmlns="http://schemas.openxmlformats.org/package/2006/relationships"><Relationship Id="rId11" Type="http://schemas.openxmlformats.org/officeDocument/2006/relationships/image" Target="../media/image45.png"/><Relationship Id="rId12" Type="http://schemas.openxmlformats.org/officeDocument/2006/relationships/image" Target="../media/image46.png"/><Relationship Id="rId13" Type="http://schemas.openxmlformats.org/officeDocument/2006/relationships/image" Target="../media/image47.png"/><Relationship Id="rId14" Type="http://schemas.openxmlformats.org/officeDocument/2006/relationships/image" Target="../media/image48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7.png"/><Relationship Id="rId4" Type="http://schemas.openxmlformats.org/officeDocument/2006/relationships/image" Target="../media/image38.png"/><Relationship Id="rId5" Type="http://schemas.openxmlformats.org/officeDocument/2006/relationships/image" Target="../media/image39.png"/><Relationship Id="rId6" Type="http://schemas.openxmlformats.org/officeDocument/2006/relationships/image" Target="../media/image40.png"/><Relationship Id="rId7" Type="http://schemas.openxmlformats.org/officeDocument/2006/relationships/image" Target="../media/image41.png"/><Relationship Id="rId8" Type="http://schemas.openxmlformats.org/officeDocument/2006/relationships/image" Target="../media/image42.png"/><Relationship Id="rId9" Type="http://schemas.openxmlformats.org/officeDocument/2006/relationships/image" Target="../media/image43.png"/><Relationship Id="rId10" Type="http://schemas.openxmlformats.org/officeDocument/2006/relationships/image" Target="../media/image4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4" Type="http://schemas.openxmlformats.org/officeDocument/2006/relationships/image" Target="../media/image51.png"/><Relationship Id="rId5" Type="http://schemas.openxmlformats.org/officeDocument/2006/relationships/image" Target="../media/image52.png"/><Relationship Id="rId6" Type="http://schemas.openxmlformats.org/officeDocument/2006/relationships/image" Target="../media/image53.png"/><Relationship Id="rId7" Type="http://schemas.openxmlformats.org/officeDocument/2006/relationships/image" Target="../media/image54.png"/><Relationship Id="rId8" Type="http://schemas.openxmlformats.org/officeDocument/2006/relationships/hyperlink" Target="https://github.com/chunshen1987/HBTcorrelation_MCafterburner" TargetMode="External"/><Relationship Id="rId9" Type="http://schemas.openxmlformats.org/officeDocument/2006/relationships/image" Target="../media/image55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9.jpeg"/></Relationships>
</file>

<file path=ppt/slides/_rels/slide18.xml.rels><?xml version="1.0" encoding="UTF-8" standalone="yes"?>
<Relationships xmlns="http://schemas.openxmlformats.org/package/2006/relationships"><Relationship Id="rId11" Type="http://schemas.openxmlformats.org/officeDocument/2006/relationships/image" Target="../media/image56.png"/><Relationship Id="rId12" Type="http://schemas.openxmlformats.org/officeDocument/2006/relationships/image" Target="../media/image57.png"/><Relationship Id="rId13" Type="http://schemas.openxmlformats.org/officeDocument/2006/relationships/image" Target="../media/image58.png"/><Relationship Id="rId14" Type="http://schemas.openxmlformats.org/officeDocument/2006/relationships/image" Target="../media/image59.png"/><Relationship Id="rId15" Type="http://schemas.openxmlformats.org/officeDocument/2006/relationships/image" Target="../media/image60.png"/><Relationship Id="rId16" Type="http://schemas.openxmlformats.org/officeDocument/2006/relationships/image" Target="../media/image61.png"/><Relationship Id="rId17" Type="http://schemas.openxmlformats.org/officeDocument/2006/relationships/image" Target="../media/image62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9.jpeg"/><Relationship Id="rId4" Type="http://schemas.openxmlformats.org/officeDocument/2006/relationships/image" Target="../media/image50.png"/><Relationship Id="rId5" Type="http://schemas.openxmlformats.org/officeDocument/2006/relationships/image" Target="../media/image51.png"/><Relationship Id="rId6" Type="http://schemas.openxmlformats.org/officeDocument/2006/relationships/image" Target="../media/image52.png"/><Relationship Id="rId7" Type="http://schemas.openxmlformats.org/officeDocument/2006/relationships/image" Target="../media/image53.png"/><Relationship Id="rId8" Type="http://schemas.openxmlformats.org/officeDocument/2006/relationships/image" Target="../media/image54.png"/><Relationship Id="rId9" Type="http://schemas.openxmlformats.org/officeDocument/2006/relationships/hyperlink" Target="https://github.com/chunshen1987/HBTcorrelation_MCafterburner" TargetMode="External"/><Relationship Id="rId10" Type="http://schemas.openxmlformats.org/officeDocument/2006/relationships/image" Target="../media/image5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4" Type="http://schemas.openxmlformats.org/officeDocument/2006/relationships/image" Target="../media/image65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6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66.png"/><Relationship Id="rId3" Type="http://schemas.openxmlformats.org/officeDocument/2006/relationships/image" Target="../media/image6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4" Type="http://schemas.openxmlformats.org/officeDocument/2006/relationships/image" Target="../media/image65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6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4" Type="http://schemas.openxmlformats.org/officeDocument/2006/relationships/image" Target="../media/image68.png"/><Relationship Id="rId5" Type="http://schemas.openxmlformats.org/officeDocument/2006/relationships/image" Target="../media/image69.png"/><Relationship Id="rId6" Type="http://schemas.openxmlformats.org/officeDocument/2006/relationships/image" Target="../media/image70.png"/><Relationship Id="rId7" Type="http://schemas.openxmlformats.org/officeDocument/2006/relationships/image" Target="../media/image65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6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4" Type="http://schemas.openxmlformats.org/officeDocument/2006/relationships/image" Target="../media/image68.png"/><Relationship Id="rId5" Type="http://schemas.openxmlformats.org/officeDocument/2006/relationships/image" Target="../media/image69.png"/><Relationship Id="rId6" Type="http://schemas.openxmlformats.org/officeDocument/2006/relationships/image" Target="../media/image70.png"/><Relationship Id="rId7" Type="http://schemas.openxmlformats.org/officeDocument/2006/relationships/image" Target="../media/image71.png"/><Relationship Id="rId8" Type="http://schemas.openxmlformats.org/officeDocument/2006/relationships/image" Target="../media/image72.png"/><Relationship Id="rId9" Type="http://schemas.openxmlformats.org/officeDocument/2006/relationships/image" Target="../media/image65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6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4" Type="http://schemas.openxmlformats.org/officeDocument/2006/relationships/image" Target="../media/image75.png"/><Relationship Id="rId5" Type="http://schemas.openxmlformats.org/officeDocument/2006/relationships/image" Target="../media/image65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7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4" Type="http://schemas.openxmlformats.org/officeDocument/2006/relationships/image" Target="../media/image76.png"/><Relationship Id="rId5" Type="http://schemas.openxmlformats.org/officeDocument/2006/relationships/image" Target="../media/image77.png"/><Relationship Id="rId6" Type="http://schemas.openxmlformats.org/officeDocument/2006/relationships/image" Target="../media/image78.png"/><Relationship Id="rId7" Type="http://schemas.openxmlformats.org/officeDocument/2006/relationships/image" Target="../media/image79.png"/><Relationship Id="rId8" Type="http://schemas.openxmlformats.org/officeDocument/2006/relationships/image" Target="../media/image80.png"/><Relationship Id="rId9" Type="http://schemas.openxmlformats.org/officeDocument/2006/relationships/image" Target="../media/image74.png"/><Relationship Id="rId10" Type="http://schemas.openxmlformats.org/officeDocument/2006/relationships/image" Target="../media/image65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7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4" Type="http://schemas.openxmlformats.org/officeDocument/2006/relationships/image" Target="../media/image76.png"/><Relationship Id="rId5" Type="http://schemas.openxmlformats.org/officeDocument/2006/relationships/image" Target="../media/image77.png"/><Relationship Id="rId6" Type="http://schemas.openxmlformats.org/officeDocument/2006/relationships/image" Target="../media/image78.png"/><Relationship Id="rId7" Type="http://schemas.openxmlformats.org/officeDocument/2006/relationships/image" Target="../media/image79.png"/><Relationship Id="rId8" Type="http://schemas.openxmlformats.org/officeDocument/2006/relationships/image" Target="../media/image81.png"/><Relationship Id="rId9" Type="http://schemas.openxmlformats.org/officeDocument/2006/relationships/image" Target="../media/image74.png"/><Relationship Id="rId10" Type="http://schemas.openxmlformats.org/officeDocument/2006/relationships/image" Target="../media/image65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75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82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83.png"/><Relationship Id="rId3" Type="http://schemas.openxmlformats.org/officeDocument/2006/relationships/image" Target="../media/image8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4" Type="http://schemas.openxmlformats.org/officeDocument/2006/relationships/image" Target="../media/image85.png"/><Relationship Id="rId5" Type="http://schemas.openxmlformats.org/officeDocument/2006/relationships/image" Target="../media/image86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8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4" Type="http://schemas.openxmlformats.org/officeDocument/2006/relationships/image" Target="../media/image89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87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4" Type="http://schemas.openxmlformats.org/officeDocument/2006/relationships/image" Target="../media/image92.png"/><Relationship Id="rId5" Type="http://schemas.openxmlformats.org/officeDocument/2006/relationships/image" Target="../media/image93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9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4" Type="http://schemas.openxmlformats.org/officeDocument/2006/relationships/image" Target="../media/image92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94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4" Type="http://schemas.openxmlformats.org/officeDocument/2006/relationships/image" Target="../media/image97.png"/><Relationship Id="rId5" Type="http://schemas.openxmlformats.org/officeDocument/2006/relationships/image" Target="../media/image92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96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4" Type="http://schemas.openxmlformats.org/officeDocument/2006/relationships/image" Target="../media/image99.png"/><Relationship Id="rId5" Type="http://schemas.openxmlformats.org/officeDocument/2006/relationships/image" Target="../media/image100.png"/><Relationship Id="rId6" Type="http://schemas.openxmlformats.org/officeDocument/2006/relationships/image" Target="../media/image92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96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4" Type="http://schemas.openxmlformats.org/officeDocument/2006/relationships/image" Target="../media/image101.png"/><Relationship Id="rId5" Type="http://schemas.openxmlformats.org/officeDocument/2006/relationships/image" Target="../media/image102.png"/><Relationship Id="rId6" Type="http://schemas.openxmlformats.org/officeDocument/2006/relationships/image" Target="../media/image92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96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4" Type="http://schemas.openxmlformats.org/officeDocument/2006/relationships/image" Target="../media/image102.png"/><Relationship Id="rId5" Type="http://schemas.openxmlformats.org/officeDocument/2006/relationships/image" Target="../media/image99.png"/><Relationship Id="rId6" Type="http://schemas.openxmlformats.org/officeDocument/2006/relationships/image" Target="../media/image100.png"/><Relationship Id="rId7" Type="http://schemas.openxmlformats.org/officeDocument/2006/relationships/image" Target="../media/image92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96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03.png"/><Relationship Id="rId3" Type="http://schemas.openxmlformats.org/officeDocument/2006/relationships/image" Target="../media/image104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05.jpeg"/><Relationship Id="rId3" Type="http://schemas.openxmlformats.org/officeDocument/2006/relationships/image" Target="../media/image106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7.png"/><Relationship Id="rId12" Type="http://schemas.openxmlformats.org/officeDocument/2006/relationships/image" Target="../media/image18.png"/><Relationship Id="rId13" Type="http://schemas.openxmlformats.org/officeDocument/2006/relationships/image" Target="../media/image19.png"/><Relationship Id="rId14" Type="http://schemas.openxmlformats.org/officeDocument/2006/relationships/image" Target="../media/image20.png"/><Relationship Id="rId15" Type="http://schemas.openxmlformats.org/officeDocument/2006/relationships/image" Target="../media/image21.png"/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8.png"/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image" Target="../media/image12.png"/><Relationship Id="rId7" Type="http://schemas.openxmlformats.org/officeDocument/2006/relationships/image" Target="../media/image13.png"/><Relationship Id="rId8" Type="http://schemas.openxmlformats.org/officeDocument/2006/relationships/image" Target="../media/image14.png"/><Relationship Id="rId9" Type="http://schemas.openxmlformats.org/officeDocument/2006/relationships/image" Target="../media/image15.png"/><Relationship Id="rId10" Type="http://schemas.openxmlformats.org/officeDocument/2006/relationships/image" Target="../media/image16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07.emf"/><Relationship Id="rId3" Type="http://schemas.openxmlformats.org/officeDocument/2006/relationships/image" Target="../media/image108.em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4" Type="http://schemas.openxmlformats.org/officeDocument/2006/relationships/image" Target="../media/image110.png"/><Relationship Id="rId5" Type="http://schemas.openxmlformats.org/officeDocument/2006/relationships/image" Target="../media/image111.png"/><Relationship Id="rId6" Type="http://schemas.openxmlformats.org/officeDocument/2006/relationships/image" Target="../media/image112.png"/><Relationship Id="rId7" Type="http://schemas.openxmlformats.org/officeDocument/2006/relationships/image" Target="../media/image113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4" Type="http://schemas.openxmlformats.org/officeDocument/2006/relationships/image" Target="../media/image116.png"/><Relationship Id="rId5" Type="http://schemas.openxmlformats.org/officeDocument/2006/relationships/image" Target="../media/image117.jpe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14.png"/></Relationships>
</file>

<file path=ppt/slides/_rels/slide43.xml.rels><?xml version="1.0" encoding="UTF-8" standalone="yes"?>
<Relationships xmlns="http://schemas.openxmlformats.org/package/2006/relationships"><Relationship Id="rId11" Type="http://schemas.openxmlformats.org/officeDocument/2006/relationships/image" Target="../media/image42.png"/><Relationship Id="rId12" Type="http://schemas.openxmlformats.org/officeDocument/2006/relationships/image" Target="../media/image43.png"/><Relationship Id="rId13" Type="http://schemas.openxmlformats.org/officeDocument/2006/relationships/image" Target="../media/image122.png"/><Relationship Id="rId14" Type="http://schemas.openxmlformats.org/officeDocument/2006/relationships/image" Target="../media/image41.png"/><Relationship Id="rId15" Type="http://schemas.openxmlformats.org/officeDocument/2006/relationships/image" Target="../media/image123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7.png"/><Relationship Id="rId4" Type="http://schemas.openxmlformats.org/officeDocument/2006/relationships/image" Target="../media/image38.png"/><Relationship Id="rId5" Type="http://schemas.openxmlformats.org/officeDocument/2006/relationships/image" Target="../media/image39.png"/><Relationship Id="rId6" Type="http://schemas.openxmlformats.org/officeDocument/2006/relationships/image" Target="../media/image40.png"/><Relationship Id="rId7" Type="http://schemas.openxmlformats.org/officeDocument/2006/relationships/image" Target="../media/image118.png"/><Relationship Id="rId8" Type="http://schemas.openxmlformats.org/officeDocument/2006/relationships/image" Target="../media/image119.png"/><Relationship Id="rId9" Type="http://schemas.openxmlformats.org/officeDocument/2006/relationships/image" Target="../media/image120.png"/><Relationship Id="rId10" Type="http://schemas.openxmlformats.org/officeDocument/2006/relationships/image" Target="../media/image121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4" Type="http://schemas.openxmlformats.org/officeDocument/2006/relationships/image" Target="../media/image124.png"/><Relationship Id="rId5" Type="http://schemas.openxmlformats.org/officeDocument/2006/relationships/image" Target="../media/image125.png"/><Relationship Id="rId6" Type="http://schemas.openxmlformats.org/officeDocument/2006/relationships/image" Target="../media/image126.png"/><Relationship Id="rId7" Type="http://schemas.openxmlformats.org/officeDocument/2006/relationships/image" Target="../media/image127.png"/><Relationship Id="rId8" Type="http://schemas.openxmlformats.org/officeDocument/2006/relationships/image" Target="../media/image128.png"/><Relationship Id="rId9" Type="http://schemas.openxmlformats.org/officeDocument/2006/relationships/image" Target="../media/image129.png"/><Relationship Id="rId10" Type="http://schemas.openxmlformats.org/officeDocument/2006/relationships/image" Target="../media/image130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png"/><Relationship Id="rId4" Type="http://schemas.openxmlformats.org/officeDocument/2006/relationships/image" Target="../media/image133.png"/><Relationship Id="rId5" Type="http://schemas.openxmlformats.org/officeDocument/2006/relationships/image" Target="../media/image134.png"/><Relationship Id="rId6" Type="http://schemas.openxmlformats.org/officeDocument/2006/relationships/image" Target="../media/image135.png"/><Relationship Id="rId7" Type="http://schemas.openxmlformats.org/officeDocument/2006/relationships/image" Target="../media/image136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31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png"/><Relationship Id="rId4" Type="http://schemas.openxmlformats.org/officeDocument/2006/relationships/image" Target="../media/image136.png"/><Relationship Id="rId5" Type="http://schemas.openxmlformats.org/officeDocument/2006/relationships/image" Target="../media/image137.png"/><Relationship Id="rId6" Type="http://schemas.openxmlformats.org/officeDocument/2006/relationships/image" Target="../media/image138.png"/><Relationship Id="rId7" Type="http://schemas.openxmlformats.org/officeDocument/2006/relationships/image" Target="../media/image139.png"/><Relationship Id="rId8" Type="http://schemas.openxmlformats.org/officeDocument/2006/relationships/image" Target="../media/image1.png"/><Relationship Id="rId9" Type="http://schemas.openxmlformats.org/officeDocument/2006/relationships/image" Target="../media/image140.png"/><Relationship Id="rId10" Type="http://schemas.openxmlformats.org/officeDocument/2006/relationships/image" Target="../media/image141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32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png"/><Relationship Id="rId4" Type="http://schemas.openxmlformats.org/officeDocument/2006/relationships/image" Target="../media/image136.png"/><Relationship Id="rId5" Type="http://schemas.openxmlformats.org/officeDocument/2006/relationships/image" Target="../media/image137.png"/><Relationship Id="rId6" Type="http://schemas.openxmlformats.org/officeDocument/2006/relationships/image" Target="../media/image138.png"/><Relationship Id="rId7" Type="http://schemas.openxmlformats.org/officeDocument/2006/relationships/image" Target="../media/image139.png"/><Relationship Id="rId8" Type="http://schemas.openxmlformats.org/officeDocument/2006/relationships/image" Target="../media/image1.png"/><Relationship Id="rId9" Type="http://schemas.openxmlformats.org/officeDocument/2006/relationships/image" Target="../media/image140.png"/><Relationship Id="rId10" Type="http://schemas.openxmlformats.org/officeDocument/2006/relationships/image" Target="../media/image141.png"/><Relationship Id="rId11" Type="http://schemas.openxmlformats.org/officeDocument/2006/relationships/image" Target="../media/image142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32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1.png"/><Relationship Id="rId4" Type="http://schemas.openxmlformats.org/officeDocument/2006/relationships/image" Target="../media/image144.png"/><Relationship Id="rId5" Type="http://schemas.openxmlformats.org/officeDocument/2006/relationships/image" Target="../media/image76.png"/><Relationship Id="rId6" Type="http://schemas.openxmlformats.org/officeDocument/2006/relationships/image" Target="../media/image77.png"/><Relationship Id="rId7" Type="http://schemas.openxmlformats.org/officeDocument/2006/relationships/image" Target="../media/image78.png"/><Relationship Id="rId8" Type="http://schemas.openxmlformats.org/officeDocument/2006/relationships/image" Target="../media/image145.png"/><Relationship Id="rId9" Type="http://schemas.openxmlformats.org/officeDocument/2006/relationships/image" Target="../media/image65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43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7.png"/><Relationship Id="rId4" Type="http://schemas.openxmlformats.org/officeDocument/2006/relationships/image" Target="../media/image148.png"/><Relationship Id="rId5" Type="http://schemas.openxmlformats.org/officeDocument/2006/relationships/image" Target="../media/image65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46.png"/></Relationships>
</file>

<file path=ppt/slides/_rels/slide5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7.png"/><Relationship Id="rId12" Type="http://schemas.openxmlformats.org/officeDocument/2006/relationships/image" Target="../media/image18.png"/><Relationship Id="rId13" Type="http://schemas.openxmlformats.org/officeDocument/2006/relationships/image" Target="../media/image19.png"/><Relationship Id="rId14" Type="http://schemas.openxmlformats.org/officeDocument/2006/relationships/image" Target="../media/image20.png"/><Relationship Id="rId15" Type="http://schemas.openxmlformats.org/officeDocument/2006/relationships/image" Target="../media/image21.png"/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8.png"/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image" Target="../media/image12.png"/><Relationship Id="rId7" Type="http://schemas.openxmlformats.org/officeDocument/2006/relationships/image" Target="../media/image13.png"/><Relationship Id="rId8" Type="http://schemas.openxmlformats.org/officeDocument/2006/relationships/image" Target="../media/image14.png"/><Relationship Id="rId9" Type="http://schemas.openxmlformats.org/officeDocument/2006/relationships/image" Target="../media/image15.png"/><Relationship Id="rId10" Type="http://schemas.openxmlformats.org/officeDocument/2006/relationships/image" Target="../media/image16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7.png"/><Relationship Id="rId4" Type="http://schemas.openxmlformats.org/officeDocument/2006/relationships/image" Target="../media/image148.png"/><Relationship Id="rId5" Type="http://schemas.openxmlformats.org/officeDocument/2006/relationships/image" Target="../media/image149.png"/><Relationship Id="rId6" Type="http://schemas.openxmlformats.org/officeDocument/2006/relationships/image" Target="../media/image65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46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1.png"/><Relationship Id="rId4" Type="http://schemas.openxmlformats.org/officeDocument/2006/relationships/image" Target="../media/image74.png"/><Relationship Id="rId5" Type="http://schemas.openxmlformats.org/officeDocument/2006/relationships/image" Target="../media/image65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50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3.png"/><Relationship Id="rId4" Type="http://schemas.openxmlformats.org/officeDocument/2006/relationships/image" Target="../media/image74.png"/><Relationship Id="rId5" Type="http://schemas.openxmlformats.org/officeDocument/2006/relationships/image" Target="../media/image65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52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54.jpe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6.png"/><Relationship Id="rId4" Type="http://schemas.openxmlformats.org/officeDocument/2006/relationships/image" Target="../media/image65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55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8.png"/><Relationship Id="rId4" Type="http://schemas.openxmlformats.org/officeDocument/2006/relationships/image" Target="../media/image65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57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png"/><Relationship Id="rId4" Type="http://schemas.openxmlformats.org/officeDocument/2006/relationships/image" Target="../media/image65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59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2.png"/><Relationship Id="rId4" Type="http://schemas.openxmlformats.org/officeDocument/2006/relationships/image" Target="../media/image163.png"/><Relationship Id="rId5" Type="http://schemas.openxmlformats.org/officeDocument/2006/relationships/image" Target="../media/image164.png"/><Relationship Id="rId6" Type="http://schemas.openxmlformats.org/officeDocument/2006/relationships/image" Target="../media/image165.png"/><Relationship Id="rId7" Type="http://schemas.openxmlformats.org/officeDocument/2006/relationships/image" Target="../media/image74.png"/><Relationship Id="rId8" Type="http://schemas.openxmlformats.org/officeDocument/2006/relationships/image" Target="../media/image65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61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1.png"/><Relationship Id="rId4" Type="http://schemas.openxmlformats.org/officeDocument/2006/relationships/image" Target="../media/image65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66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7.png"/><Relationship Id="rId4" Type="http://schemas.openxmlformats.org/officeDocument/2006/relationships/image" Target="../media/image168.png"/><Relationship Id="rId5" Type="http://schemas.openxmlformats.org/officeDocument/2006/relationships/image" Target="../media/image65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61.png"/></Relationships>
</file>

<file path=ppt/slides/_rels/slide6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7.png"/><Relationship Id="rId12" Type="http://schemas.openxmlformats.org/officeDocument/2006/relationships/image" Target="../media/image18.png"/><Relationship Id="rId13" Type="http://schemas.openxmlformats.org/officeDocument/2006/relationships/image" Target="../media/image19.png"/><Relationship Id="rId14" Type="http://schemas.openxmlformats.org/officeDocument/2006/relationships/image" Target="../media/image20.png"/><Relationship Id="rId15" Type="http://schemas.openxmlformats.org/officeDocument/2006/relationships/image" Target="../media/image21.png"/><Relationship Id="rId16" Type="http://schemas.openxmlformats.org/officeDocument/2006/relationships/image" Target="../media/image22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png"/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image" Target="../media/image12.png"/><Relationship Id="rId7" Type="http://schemas.openxmlformats.org/officeDocument/2006/relationships/image" Target="../media/image13.png"/><Relationship Id="rId8" Type="http://schemas.openxmlformats.org/officeDocument/2006/relationships/image" Target="../media/image14.png"/><Relationship Id="rId9" Type="http://schemas.openxmlformats.org/officeDocument/2006/relationships/image" Target="../media/image15.png"/><Relationship Id="rId10" Type="http://schemas.openxmlformats.org/officeDocument/2006/relationships/image" Target="../media/image16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7.png"/><Relationship Id="rId4" Type="http://schemas.openxmlformats.org/officeDocument/2006/relationships/image" Target="../media/image168.png"/><Relationship Id="rId5" Type="http://schemas.openxmlformats.org/officeDocument/2006/relationships/image" Target="../media/image169.png"/><Relationship Id="rId6" Type="http://schemas.openxmlformats.org/officeDocument/2006/relationships/image" Target="../media/image65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61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1.png"/><Relationship Id="rId4" Type="http://schemas.openxmlformats.org/officeDocument/2006/relationships/image" Target="../media/image49.jpe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70.png"/></Relationships>
</file>

<file path=ppt/slides/_rels/slide62.xml.rels><?xml version="1.0" encoding="UTF-8" standalone="yes"?>
<Relationships xmlns="http://schemas.openxmlformats.org/package/2006/relationships"><Relationship Id="rId3" Type="http://schemas.microsoft.com/office/2007/relationships/media" Target="../media/media3.mp4"/><Relationship Id="rId4" Type="http://schemas.openxmlformats.org/officeDocument/2006/relationships/video" Target="../media/media3.mp4"/><Relationship Id="rId5" Type="http://schemas.openxmlformats.org/officeDocument/2006/relationships/slideLayout" Target="../slideLayouts/slideLayout12.xml"/><Relationship Id="rId6" Type="http://schemas.openxmlformats.org/officeDocument/2006/relationships/image" Target="../media/image172.png"/><Relationship Id="rId7" Type="http://schemas.openxmlformats.org/officeDocument/2006/relationships/image" Target="../media/image173.png"/><Relationship Id="rId8" Type="http://schemas.openxmlformats.org/officeDocument/2006/relationships/image" Target="../media/image65.png"/><Relationship Id="rId1" Type="http://schemas.microsoft.com/office/2007/relationships/media" Target="../media/media2.mp4"/><Relationship Id="rId2" Type="http://schemas.openxmlformats.org/officeDocument/2006/relationships/video" Target="../media/media2.mp4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5.png"/><Relationship Id="rId4" Type="http://schemas.openxmlformats.org/officeDocument/2006/relationships/image" Target="../media/image65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74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7.png"/><Relationship Id="rId4" Type="http://schemas.openxmlformats.org/officeDocument/2006/relationships/image" Target="../media/image65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76.png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78.png"/><Relationship Id="rId3" Type="http://schemas.openxmlformats.org/officeDocument/2006/relationships/image" Target="../media/image179.png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80.png"/><Relationship Id="rId3" Type="http://schemas.openxmlformats.org/officeDocument/2006/relationships/image" Target="../media/image181.png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82.png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83.png"/><Relationship Id="rId3" Type="http://schemas.openxmlformats.org/officeDocument/2006/relationships/image" Target="../media/image152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5.png"/><Relationship Id="rId4" Type="http://schemas.openxmlformats.org/officeDocument/2006/relationships/image" Target="../media/image186.png"/><Relationship Id="rId5" Type="http://schemas.openxmlformats.org/officeDocument/2006/relationships/image" Target="../media/image65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84.png"/></Relationships>
</file>

<file path=ppt/slides/_rels/slide7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7.png"/><Relationship Id="rId12" Type="http://schemas.openxmlformats.org/officeDocument/2006/relationships/image" Target="../media/image18.png"/><Relationship Id="rId13" Type="http://schemas.openxmlformats.org/officeDocument/2006/relationships/image" Target="../media/image19.png"/><Relationship Id="rId14" Type="http://schemas.openxmlformats.org/officeDocument/2006/relationships/image" Target="../media/image20.png"/><Relationship Id="rId15" Type="http://schemas.openxmlformats.org/officeDocument/2006/relationships/image" Target="../media/image21.png"/><Relationship Id="rId16" Type="http://schemas.openxmlformats.org/officeDocument/2006/relationships/image" Target="../media/image23.png"/><Relationship Id="rId17" Type="http://schemas.openxmlformats.org/officeDocument/2006/relationships/image" Target="../media/image24.png"/><Relationship Id="rId18" Type="http://schemas.openxmlformats.org/officeDocument/2006/relationships/image" Target="../media/image25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png"/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image" Target="../media/image12.png"/><Relationship Id="rId7" Type="http://schemas.openxmlformats.org/officeDocument/2006/relationships/image" Target="../media/image13.png"/><Relationship Id="rId8" Type="http://schemas.openxmlformats.org/officeDocument/2006/relationships/image" Target="../media/image14.png"/><Relationship Id="rId9" Type="http://schemas.openxmlformats.org/officeDocument/2006/relationships/image" Target="../media/image15.png"/><Relationship Id="rId10" Type="http://schemas.openxmlformats.org/officeDocument/2006/relationships/image" Target="../media/image16.pn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7.png"/><Relationship Id="rId4" Type="http://schemas.openxmlformats.org/officeDocument/2006/relationships/image" Target="../media/image188.png"/><Relationship Id="rId5" Type="http://schemas.openxmlformats.org/officeDocument/2006/relationships/image" Target="../media/image65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86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0.png"/><Relationship Id="rId4" Type="http://schemas.openxmlformats.org/officeDocument/2006/relationships/image" Target="../media/image65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89.pn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1.png"/><Relationship Id="rId4" Type="http://schemas.openxmlformats.org/officeDocument/2006/relationships/image" Target="../media/image192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65.pn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4.png"/><Relationship Id="rId4" Type="http://schemas.openxmlformats.org/officeDocument/2006/relationships/image" Target="../media/image65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93.png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6.png"/><Relationship Id="rId4" Type="http://schemas.openxmlformats.org/officeDocument/2006/relationships/image" Target="../media/image65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95.png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97.png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98.png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99.png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00.png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0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6.png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02.png"/><Relationship Id="rId3" Type="http://schemas.openxmlformats.org/officeDocument/2006/relationships/image" Target="../media/image203.png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5.png"/><Relationship Id="rId4" Type="http://schemas.openxmlformats.org/officeDocument/2006/relationships/image" Target="../media/image206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04.png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8.png"/><Relationship Id="rId4" Type="http://schemas.openxmlformats.org/officeDocument/2006/relationships/image" Target="../media/image209.png"/><Relationship Id="rId5" Type="http://schemas.openxmlformats.org/officeDocument/2006/relationships/image" Target="../media/image210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07.png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8.png"/><Relationship Id="rId4" Type="http://schemas.openxmlformats.org/officeDocument/2006/relationships/image" Target="../media/image209.png"/><Relationship Id="rId5" Type="http://schemas.openxmlformats.org/officeDocument/2006/relationships/image" Target="../media/image210.png"/><Relationship Id="rId6" Type="http://schemas.openxmlformats.org/officeDocument/2006/relationships/image" Target="../media/image211.png"/><Relationship Id="rId7" Type="http://schemas.openxmlformats.org/officeDocument/2006/relationships/image" Target="../media/image212.png"/><Relationship Id="rId8" Type="http://schemas.openxmlformats.org/officeDocument/2006/relationships/image" Target="../media/image213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07.png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8.png"/><Relationship Id="rId4" Type="http://schemas.openxmlformats.org/officeDocument/2006/relationships/image" Target="../media/image209.png"/><Relationship Id="rId5" Type="http://schemas.openxmlformats.org/officeDocument/2006/relationships/image" Target="../media/image210.png"/><Relationship Id="rId6" Type="http://schemas.openxmlformats.org/officeDocument/2006/relationships/image" Target="../media/image214.png"/><Relationship Id="rId7" Type="http://schemas.openxmlformats.org/officeDocument/2006/relationships/image" Target="../media/image212.png"/><Relationship Id="rId8" Type="http://schemas.openxmlformats.org/officeDocument/2006/relationships/image" Target="../media/image213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07.png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8.png"/><Relationship Id="rId4" Type="http://schemas.openxmlformats.org/officeDocument/2006/relationships/image" Target="../media/image209.png"/><Relationship Id="rId5" Type="http://schemas.openxmlformats.org/officeDocument/2006/relationships/image" Target="../media/image210.png"/><Relationship Id="rId6" Type="http://schemas.openxmlformats.org/officeDocument/2006/relationships/image" Target="../media/image215.png"/><Relationship Id="rId7" Type="http://schemas.openxmlformats.org/officeDocument/2006/relationships/image" Target="../media/image212.png"/><Relationship Id="rId8" Type="http://schemas.openxmlformats.org/officeDocument/2006/relationships/image" Target="../media/image213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07.png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8.png"/><Relationship Id="rId4" Type="http://schemas.openxmlformats.org/officeDocument/2006/relationships/image" Target="../media/image209.png"/><Relationship Id="rId5" Type="http://schemas.openxmlformats.org/officeDocument/2006/relationships/image" Target="../media/image210.png"/><Relationship Id="rId6" Type="http://schemas.openxmlformats.org/officeDocument/2006/relationships/image" Target="../media/image216.png"/><Relationship Id="rId7" Type="http://schemas.openxmlformats.org/officeDocument/2006/relationships/image" Target="../media/image212.png"/><Relationship Id="rId8" Type="http://schemas.openxmlformats.org/officeDocument/2006/relationships/image" Target="../media/image213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07.png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8.png"/><Relationship Id="rId4" Type="http://schemas.openxmlformats.org/officeDocument/2006/relationships/image" Target="../media/image209.png"/><Relationship Id="rId5" Type="http://schemas.openxmlformats.org/officeDocument/2006/relationships/image" Target="../media/image210.png"/><Relationship Id="rId6" Type="http://schemas.openxmlformats.org/officeDocument/2006/relationships/image" Target="../media/image217.png"/><Relationship Id="rId7" Type="http://schemas.openxmlformats.org/officeDocument/2006/relationships/image" Target="../media/image212.png"/><Relationship Id="rId8" Type="http://schemas.openxmlformats.org/officeDocument/2006/relationships/image" Target="../media/image213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07.png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8.png"/><Relationship Id="rId4" Type="http://schemas.openxmlformats.org/officeDocument/2006/relationships/image" Target="../media/image209.png"/><Relationship Id="rId5" Type="http://schemas.openxmlformats.org/officeDocument/2006/relationships/image" Target="../media/image210.png"/><Relationship Id="rId6" Type="http://schemas.openxmlformats.org/officeDocument/2006/relationships/image" Target="../media/image218.png"/><Relationship Id="rId7" Type="http://schemas.openxmlformats.org/officeDocument/2006/relationships/image" Target="../media/image212.png"/><Relationship Id="rId8" Type="http://schemas.openxmlformats.org/officeDocument/2006/relationships/image" Target="../media/image213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07.png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8.png"/><Relationship Id="rId4" Type="http://schemas.openxmlformats.org/officeDocument/2006/relationships/image" Target="../media/image209.png"/><Relationship Id="rId5" Type="http://schemas.openxmlformats.org/officeDocument/2006/relationships/image" Target="../media/image210.png"/><Relationship Id="rId6" Type="http://schemas.openxmlformats.org/officeDocument/2006/relationships/image" Target="../media/image219.png"/><Relationship Id="rId7" Type="http://schemas.openxmlformats.org/officeDocument/2006/relationships/image" Target="../media/image212.png"/><Relationship Id="rId8" Type="http://schemas.openxmlformats.org/officeDocument/2006/relationships/image" Target="../media/image213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0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7.png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8.png"/><Relationship Id="rId4" Type="http://schemas.openxmlformats.org/officeDocument/2006/relationships/image" Target="../media/image209.png"/><Relationship Id="rId5" Type="http://schemas.openxmlformats.org/officeDocument/2006/relationships/image" Target="../media/image210.png"/><Relationship Id="rId6" Type="http://schemas.openxmlformats.org/officeDocument/2006/relationships/image" Target="../media/image212.png"/><Relationship Id="rId7" Type="http://schemas.openxmlformats.org/officeDocument/2006/relationships/image" Target="../media/image213.png"/><Relationship Id="rId8" Type="http://schemas.openxmlformats.org/officeDocument/2006/relationships/image" Target="../media/image220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07.png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2.png"/><Relationship Id="rId4" Type="http://schemas.openxmlformats.org/officeDocument/2006/relationships/image" Target="../media/image223.png"/><Relationship Id="rId5" Type="http://schemas.openxmlformats.org/officeDocument/2006/relationships/image" Target="../media/image224.png"/><Relationship Id="rId6" Type="http://schemas.openxmlformats.org/officeDocument/2006/relationships/image" Target="../media/image225.png"/><Relationship Id="rId7" Type="http://schemas.openxmlformats.org/officeDocument/2006/relationships/image" Target="../media/image226.png"/><Relationship Id="rId8" Type="http://schemas.openxmlformats.org/officeDocument/2006/relationships/image" Target="../media/image227.png"/><Relationship Id="rId9" Type="http://schemas.openxmlformats.org/officeDocument/2006/relationships/image" Target="../media/image228.png"/><Relationship Id="rId10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21.png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9.png"/><Relationship Id="rId4" Type="http://schemas.openxmlformats.org/officeDocument/2006/relationships/image" Target="../media/image230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/>
          <p:nvPr/>
        </p:nvSpPr>
        <p:spPr>
          <a:xfrm>
            <a:off x="-342900" y="-355600"/>
            <a:ext cx="13690600" cy="10464800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138" name="958-11.jpg"/>
          <p:cNvPicPr>
            <a:picLocks noChangeAspect="1"/>
          </p:cNvPicPr>
          <p:nvPr/>
        </p:nvPicPr>
        <p:blipFill>
          <a:blip r:embed="rId2">
            <a:extLst/>
          </a:blip>
          <a:srcRect l="15660" r="13913" b="20087"/>
          <a:stretch>
            <a:fillRect/>
          </a:stretch>
        </p:blipFill>
        <p:spPr>
          <a:xfrm>
            <a:off x="-534195" y="378110"/>
            <a:ext cx="13744927" cy="9747768"/>
          </a:xfrm>
          <a:prstGeom prst="rect">
            <a:avLst/>
          </a:prstGeom>
          <a:ln w="12700">
            <a:miter lim="400000"/>
          </a:ln>
        </p:spPr>
      </p:pic>
      <p:pic>
        <p:nvPicPr>
          <p:cNvPr id="139" name="McGill University Logo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131" y="-21167"/>
            <a:ext cx="1433274" cy="1371601"/>
          </a:xfrm>
          <a:prstGeom prst="rect">
            <a:avLst/>
          </a:prstGeom>
          <a:ln w="12700">
            <a:miter lim="400000"/>
          </a:ln>
        </p:spPr>
      </p:pic>
      <p:sp>
        <p:nvSpPr>
          <p:cNvPr id="140" name="Shape 140"/>
          <p:cNvSpPr>
            <a:spLocks noGrp="1"/>
          </p:cNvSpPr>
          <p:nvPr>
            <p:ph type="ctrTitle"/>
          </p:nvPr>
        </p:nvSpPr>
        <p:spPr>
          <a:xfrm>
            <a:off x="1340445" y="1858457"/>
            <a:ext cx="10323910" cy="1959109"/>
          </a:xfrm>
          <a:prstGeom prst="rect">
            <a:avLst/>
          </a:prstGeom>
          <a:effectLst>
            <a:outerShdw blurRad="50800" dist="63500" dir="2700000" rotWithShape="0">
              <a:srgbClr val="000000">
                <a:alpha val="70880"/>
              </a:srgbClr>
            </a:outerShdw>
          </a:effectLst>
        </p:spPr>
        <p:txBody>
          <a:bodyPr>
            <a:noAutofit/>
          </a:bodyPr>
          <a:lstStyle>
            <a:lvl1pPr algn="l" defTabSz="457200">
              <a:defRPr sz="50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Building the Standard Model for Relativistic Heavy-ion Collisions</a:t>
            </a:r>
          </a:p>
        </p:txBody>
      </p:sp>
      <p:sp>
        <p:nvSpPr>
          <p:cNvPr id="141" name="Shape 141"/>
          <p:cNvSpPr>
            <a:spLocks noGrp="1"/>
          </p:cNvSpPr>
          <p:nvPr>
            <p:ph type="subTitle" sz="quarter" idx="1"/>
          </p:nvPr>
        </p:nvSpPr>
        <p:spPr>
          <a:xfrm>
            <a:off x="1746250" y="4566236"/>
            <a:ext cx="9512300" cy="1371601"/>
          </a:xfrm>
          <a:prstGeom prst="rect">
            <a:avLst/>
          </a:prstGeom>
          <a:effectLst>
            <a:outerShdw blurRad="50800" dist="63500" dir="2700000" rotWithShape="0">
              <a:srgbClr val="000000">
                <a:alpha val="50000"/>
              </a:srgbClr>
            </a:outerShdw>
          </a:effectLst>
        </p:spPr>
        <p:txBody>
          <a:bodyPr>
            <a:noAutofit/>
          </a:bodyPr>
          <a:lstStyle/>
          <a:p>
            <a:pPr>
              <a:defRPr sz="4500">
                <a:solidFill>
                  <a:srgbClr val="FFFFFF"/>
                </a:solidFill>
                <a:effectLst>
                  <a:outerShdw blurRad="127000" dist="76200" dir="2700000" rotWithShape="0">
                    <a:srgbClr val="000000">
                      <a:alpha val="75000"/>
                    </a:srgbClr>
                  </a:outerShdw>
                </a:effectLst>
              </a:defRPr>
            </a:pPr>
            <a:r>
              <a:t>Chun Shen</a:t>
            </a:r>
          </a:p>
          <a:p>
            <a:pPr>
              <a:defRPr sz="4000">
                <a:solidFill>
                  <a:srgbClr val="FFFFFF"/>
                </a:solidFill>
                <a:effectLst>
                  <a:outerShdw blurRad="127000" dist="76200" dir="2700000" rotWithShape="0">
                    <a:srgbClr val="000000">
                      <a:alpha val="75000"/>
                    </a:srgbClr>
                  </a:outerShdw>
                </a:effectLst>
              </a:defRPr>
            </a:pPr>
            <a:r>
              <a:t>McGill University</a:t>
            </a:r>
          </a:p>
        </p:txBody>
      </p:sp>
      <p:sp>
        <p:nvSpPr>
          <p:cNvPr id="142" name="Shape 142"/>
          <p:cNvSpPr/>
          <p:nvPr/>
        </p:nvSpPr>
        <p:spPr>
          <a:xfrm flipV="1">
            <a:off x="755650" y="4166839"/>
            <a:ext cx="11493500" cy="11876"/>
          </a:xfrm>
          <a:prstGeom prst="line">
            <a:avLst/>
          </a:prstGeom>
          <a:ln w="38100">
            <a:solidFill>
              <a:srgbClr val="FFFFFF"/>
            </a:solidFill>
            <a:miter lim="400000"/>
          </a:ln>
          <a:effectLst>
            <a:outerShdw blurRad="127000" dist="76200" dir="2700000" rotWithShape="0">
              <a:srgbClr val="000000">
                <a:alpha val="75000"/>
              </a:srgbClr>
            </a:outerShdw>
          </a:effectLst>
        </p:spPr>
        <p:txBody>
          <a:bodyPr lIns="50800" tIns="50800" rIns="50800" bIns="50800" anchor="ctr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43" name="Shape 143"/>
          <p:cNvSpPr/>
          <p:nvPr/>
        </p:nvSpPr>
        <p:spPr>
          <a:xfrm>
            <a:off x="45434" y="9290049"/>
            <a:ext cx="6296864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2400">
                <a:solidFill>
                  <a:srgbClr val="FFFFFF"/>
                </a:solidFill>
              </a:defRPr>
            </a:lvl1pPr>
          </a:lstStyle>
          <a:p>
            <a:r>
              <a:t>July 20, ULtra-RelatIvistiCH Heavy IoNZ 2016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Shape 299"/>
          <p:cNvSpPr/>
          <p:nvPr/>
        </p:nvSpPr>
        <p:spPr>
          <a:xfrm>
            <a:off x="-55034" y="-38100"/>
            <a:ext cx="13114867" cy="965200"/>
          </a:xfrm>
          <a:prstGeom prst="rect">
            <a:avLst/>
          </a:prstGeom>
          <a:gradFill>
            <a:gsLst>
              <a:gs pos="0">
                <a:srgbClr val="FFF6AA"/>
              </a:gs>
              <a:gs pos="100000">
                <a:schemeClr val="accent3">
                  <a:satOff val="18648"/>
                  <a:lumOff val="5971"/>
                </a:schemeClr>
              </a:gs>
            </a:gsLst>
            <a:lin ang="5395217"/>
          </a:gradFill>
          <a:ln w="12700">
            <a:miter lim="400000"/>
          </a:ln>
          <a:effectLst>
            <a:outerShdw blurRad="190500" dist="8455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300" name="Shape 300"/>
          <p:cNvSpPr/>
          <p:nvPr/>
        </p:nvSpPr>
        <p:spPr>
          <a:xfrm>
            <a:off x="2495550" y="0"/>
            <a:ext cx="8039101" cy="889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5200"/>
            </a:lvl1pPr>
          </a:lstStyle>
          <a:p>
            <a:r>
              <a:t>Highlights of iEBE-VISHNU</a:t>
            </a:r>
          </a:p>
        </p:txBody>
      </p:sp>
      <p:grpSp>
        <p:nvGrpSpPr>
          <p:cNvPr id="305" name="Group 305"/>
          <p:cNvGrpSpPr/>
          <p:nvPr/>
        </p:nvGrpSpPr>
        <p:grpSpPr>
          <a:xfrm>
            <a:off x="122072" y="1041400"/>
            <a:ext cx="12786056" cy="5673130"/>
            <a:chOff x="0" y="0"/>
            <a:chExt cx="12786055" cy="5673129"/>
          </a:xfrm>
        </p:grpSpPr>
        <p:sp>
          <p:nvSpPr>
            <p:cNvPr id="301" name="Shape 301"/>
            <p:cNvSpPr/>
            <p:nvPr/>
          </p:nvSpPr>
          <p:spPr>
            <a:xfrm>
              <a:off x="0" y="0"/>
              <a:ext cx="12786056" cy="5673130"/>
            </a:xfrm>
            <a:prstGeom prst="rect">
              <a:avLst/>
            </a:prstGeom>
            <a:gradFill flip="none" rotWithShape="1">
              <a:gsLst>
                <a:gs pos="0">
                  <a:schemeClr val="accent1"/>
                </a:gs>
                <a:gs pos="100000">
                  <a:srgbClr val="A9DAFF"/>
                </a:gs>
              </a:gsLst>
              <a:lin ang="5400000" scaled="0"/>
            </a:gradFill>
            <a:ln w="127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  <a:endParaRPr/>
            </a:p>
          </p:txBody>
        </p:sp>
        <p:pic>
          <p:nvPicPr>
            <p:cNvPr id="302" name="Screen Shot 2016-07-14 at 11.18.11 AM.png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1265" r="1265"/>
            <a:stretch>
              <a:fillRect/>
            </a:stretch>
          </p:blipFill>
          <p:spPr>
            <a:xfrm>
              <a:off x="362750" y="817430"/>
              <a:ext cx="12071013" cy="436161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03" name="Shape 303"/>
            <p:cNvSpPr/>
            <p:nvPr/>
          </p:nvSpPr>
          <p:spPr>
            <a:xfrm>
              <a:off x="138910" y="107950"/>
              <a:ext cx="4582047" cy="647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>
                  <a:solidFill>
                    <a:srgbClr val="FFFFFF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r>
                <a:t>Trento+iEBE-VISHNU</a:t>
              </a:r>
            </a:p>
          </p:txBody>
        </p:sp>
        <p:sp>
          <p:nvSpPr>
            <p:cNvPr id="304" name="Shape 304"/>
            <p:cNvSpPr/>
            <p:nvPr/>
          </p:nvSpPr>
          <p:spPr>
            <a:xfrm>
              <a:off x="2497666" y="5240866"/>
              <a:ext cx="10223204" cy="406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algn="l" defTabSz="457200">
                <a:defRPr sz="2000">
                  <a:solidFill>
                    <a:schemeClr val="accent2">
                      <a:hueOff val="-902888"/>
                      <a:satOff val="-15377"/>
                      <a:lumOff val="-12864"/>
                    </a:schemeClr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r>
                <a:t>J. E. Bernhard, J. S. Moreland, S. A. Bass, J. Liu and U.Heinz, arXiv:1605.03954 [nucl-th].</a:t>
              </a:r>
            </a:p>
          </p:txBody>
        </p:sp>
      </p:grpSp>
      <p:grpSp>
        <p:nvGrpSpPr>
          <p:cNvPr id="322" name="Group 322"/>
          <p:cNvGrpSpPr/>
          <p:nvPr/>
        </p:nvGrpSpPr>
        <p:grpSpPr>
          <a:xfrm>
            <a:off x="93133" y="2633133"/>
            <a:ext cx="12818534" cy="5859860"/>
            <a:chOff x="0" y="0"/>
            <a:chExt cx="12818533" cy="5859859"/>
          </a:xfrm>
        </p:grpSpPr>
        <p:sp>
          <p:nvSpPr>
            <p:cNvPr id="306" name="Shape 306"/>
            <p:cNvSpPr/>
            <p:nvPr/>
          </p:nvSpPr>
          <p:spPr>
            <a:xfrm>
              <a:off x="0" y="0"/>
              <a:ext cx="12818534" cy="5859860"/>
            </a:xfrm>
            <a:prstGeom prst="rect">
              <a:avLst/>
            </a:prstGeom>
            <a:gradFill flip="none" rotWithShape="1">
              <a:gsLst>
                <a:gs pos="0">
                  <a:schemeClr val="accent6"/>
                </a:gs>
                <a:gs pos="100000">
                  <a:srgbClr val="DAC6E1"/>
                </a:gs>
              </a:gsLst>
              <a:lin ang="5400000" scaled="0"/>
            </a:gradFill>
            <a:ln w="127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grpSp>
          <p:nvGrpSpPr>
            <p:cNvPr id="318" name="Group 318"/>
            <p:cNvGrpSpPr/>
            <p:nvPr/>
          </p:nvGrpSpPr>
          <p:grpSpPr>
            <a:xfrm>
              <a:off x="112485" y="722554"/>
              <a:ext cx="12593565" cy="4228022"/>
              <a:chOff x="0" y="0"/>
              <a:chExt cx="12593563" cy="4228020"/>
            </a:xfrm>
          </p:grpSpPr>
          <p:grpSp>
            <p:nvGrpSpPr>
              <p:cNvPr id="314" name="Group 314"/>
              <p:cNvGrpSpPr/>
              <p:nvPr/>
            </p:nvGrpSpPr>
            <p:grpSpPr>
              <a:xfrm>
                <a:off x="0" y="0"/>
                <a:ext cx="12593564" cy="4228021"/>
                <a:chOff x="0" y="0"/>
                <a:chExt cx="12593563" cy="4228020"/>
              </a:xfrm>
            </p:grpSpPr>
            <p:sp>
              <p:nvSpPr>
                <p:cNvPr id="307" name="Shape 307"/>
                <p:cNvSpPr/>
                <p:nvPr/>
              </p:nvSpPr>
              <p:spPr>
                <a:xfrm>
                  <a:off x="0" y="0"/>
                  <a:ext cx="12593564" cy="4228021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>
                  <a:outerShdw blurRad="38100" dist="25400" dir="5400000" rotWithShape="0">
                    <a:srgbClr val="000000">
                      <a:alpha val="50000"/>
                    </a:srgbClr>
                  </a:outerShdw>
                </a:effectLst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2400">
                      <a:solidFill>
                        <a:srgbClr val="FFFFFF"/>
                      </a:solidFill>
                    </a:defRPr>
                  </a:pPr>
                  <a:endParaRPr/>
                </a:p>
              </p:txBody>
            </p:sp>
            <p:pic>
              <p:nvPicPr>
                <p:cNvPr id="308" name="Screen Shot 2016-07-14 at 11.24.18 AM.png"/>
                <p:cNvPicPr>
                  <a:picLocks noChangeAspect="1"/>
                </p:cNvPicPr>
                <p:nvPr/>
              </p:nvPicPr>
              <p:blipFill>
                <a:blip r:embed="rId3">
                  <a:extLst/>
                </a:blip>
                <a:srcRect l="11250" t="1077"/>
                <a:stretch>
                  <a:fillRect/>
                </a:stretch>
              </p:blipFill>
              <p:spPr>
                <a:xfrm>
                  <a:off x="65443" y="97642"/>
                  <a:ext cx="4134065" cy="3449165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309" name="Screen Shot 2016-07-14 at 11.24.47 AM.png"/>
                <p:cNvPicPr>
                  <a:picLocks noChangeAspect="1"/>
                </p:cNvPicPr>
                <p:nvPr/>
              </p:nvPicPr>
              <p:blipFill>
                <a:blip r:embed="rId4">
                  <a:extLst/>
                </a:blip>
                <a:srcRect l="7694" r="1751"/>
                <a:stretch>
                  <a:fillRect/>
                </a:stretch>
              </p:blipFill>
              <p:spPr>
                <a:xfrm>
                  <a:off x="4233077" y="100187"/>
                  <a:ext cx="4127423" cy="3443420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310" name="Screen Shot 2016-07-14 at 11.24.57 AM.png"/>
                <p:cNvPicPr>
                  <a:picLocks noChangeAspect="1"/>
                </p:cNvPicPr>
                <p:nvPr/>
              </p:nvPicPr>
              <p:blipFill>
                <a:blip r:embed="rId5">
                  <a:extLst/>
                </a:blip>
                <a:srcRect l="9532" t="2847" r="2639"/>
                <a:stretch>
                  <a:fillRect/>
                </a:stretch>
              </p:blipFill>
              <p:spPr>
                <a:xfrm>
                  <a:off x="8404913" y="84788"/>
                  <a:ext cx="4100606" cy="3486434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311" name="Screen Shot 2016-07-14 at 11.31.35 AM.png"/>
                <p:cNvPicPr>
                  <a:picLocks noChangeAspect="1"/>
                </p:cNvPicPr>
                <p:nvPr/>
              </p:nvPicPr>
              <p:blipFill>
                <a:blip r:embed="rId6">
                  <a:extLst/>
                </a:blip>
                <a:srcRect/>
                <a:stretch>
                  <a:fillRect/>
                </a:stretch>
              </p:blipFill>
              <p:spPr>
                <a:xfrm>
                  <a:off x="307575" y="3544329"/>
                  <a:ext cx="3876535" cy="564191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312" name="Screen Shot 2016-07-14 at 11.31.35 AM.png"/>
                <p:cNvPicPr>
                  <a:picLocks noChangeAspect="1"/>
                </p:cNvPicPr>
                <p:nvPr/>
              </p:nvPicPr>
              <p:blipFill>
                <a:blip r:embed="rId6">
                  <a:extLst/>
                </a:blip>
                <a:srcRect/>
                <a:stretch>
                  <a:fillRect/>
                </a:stretch>
              </p:blipFill>
              <p:spPr>
                <a:xfrm>
                  <a:off x="4516804" y="3481691"/>
                  <a:ext cx="3876535" cy="564192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313" name="Screen Shot 2016-07-14 at 11.31.35 AM.png"/>
                <p:cNvPicPr>
                  <a:picLocks noChangeAspect="1"/>
                </p:cNvPicPr>
                <p:nvPr/>
              </p:nvPicPr>
              <p:blipFill>
                <a:blip r:embed="rId6">
                  <a:extLst/>
                </a:blip>
                <a:srcRect/>
                <a:stretch>
                  <a:fillRect/>
                </a:stretch>
              </p:blipFill>
              <p:spPr>
                <a:xfrm>
                  <a:off x="8692457" y="3494218"/>
                  <a:ext cx="3876535" cy="564192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</p:grpSp>
          <p:sp>
            <p:nvSpPr>
              <p:cNvPr id="315" name="Shape 315"/>
              <p:cNvSpPr/>
              <p:nvPr/>
            </p:nvSpPr>
            <p:spPr>
              <a:xfrm>
                <a:off x="2831571" y="621991"/>
                <a:ext cx="538089" cy="6477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ctr">
                <a:spAutoFit/>
              </a:bodyPr>
              <a:lstStyle/>
              <a:p>
                <a:pPr>
                  <a:defRPr b="1">
                    <a:latin typeface="Helvetica"/>
                    <a:ea typeface="Helvetica"/>
                    <a:cs typeface="Helvetica"/>
                    <a:sym typeface="Helvetica"/>
                  </a:defRPr>
                </a:pPr>
                <a:r>
                  <a:t>v</a:t>
                </a:r>
                <a:r>
                  <a:rPr baseline="-5999"/>
                  <a:t>2</a:t>
                </a:r>
              </a:p>
            </p:txBody>
          </p:sp>
          <p:sp>
            <p:nvSpPr>
              <p:cNvPr id="316" name="Shape 316"/>
              <p:cNvSpPr/>
              <p:nvPr/>
            </p:nvSpPr>
            <p:spPr>
              <a:xfrm>
                <a:off x="7062868" y="621991"/>
                <a:ext cx="538089" cy="6477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ctr">
                <a:spAutoFit/>
              </a:bodyPr>
              <a:lstStyle/>
              <a:p>
                <a:pPr>
                  <a:defRPr b="1">
                    <a:latin typeface="Helvetica"/>
                    <a:ea typeface="Helvetica"/>
                    <a:cs typeface="Helvetica"/>
                    <a:sym typeface="Helvetica"/>
                  </a:defRPr>
                </a:pPr>
                <a:r>
                  <a:t>v</a:t>
                </a:r>
                <a:r>
                  <a:rPr baseline="-5999"/>
                  <a:t>3</a:t>
                </a:r>
              </a:p>
            </p:txBody>
          </p:sp>
          <p:sp>
            <p:nvSpPr>
              <p:cNvPr id="317" name="Shape 317"/>
              <p:cNvSpPr/>
              <p:nvPr/>
            </p:nvSpPr>
            <p:spPr>
              <a:xfrm>
                <a:off x="11294164" y="621991"/>
                <a:ext cx="538089" cy="6477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ctr">
                <a:spAutoFit/>
              </a:bodyPr>
              <a:lstStyle/>
              <a:p>
                <a:pPr>
                  <a:defRPr b="1">
                    <a:latin typeface="Helvetica"/>
                    <a:ea typeface="Helvetica"/>
                    <a:cs typeface="Helvetica"/>
                    <a:sym typeface="Helvetica"/>
                  </a:defRPr>
                </a:pPr>
                <a:r>
                  <a:t>v</a:t>
                </a:r>
                <a:r>
                  <a:rPr baseline="-5999"/>
                  <a:t>4</a:t>
                </a:r>
              </a:p>
            </p:txBody>
          </p:sp>
        </p:grpSp>
        <p:sp>
          <p:nvSpPr>
            <p:cNvPr id="319" name="Shape 319"/>
            <p:cNvSpPr/>
            <p:nvPr/>
          </p:nvSpPr>
          <p:spPr>
            <a:xfrm>
              <a:off x="211245" y="74083"/>
              <a:ext cx="4547444" cy="647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>
                  <a:solidFill>
                    <a:srgbClr val="FFFFFF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r>
                <a:t>AMPT+iEBE-VISHNU</a:t>
              </a:r>
            </a:p>
          </p:txBody>
        </p:sp>
        <p:sp>
          <p:nvSpPr>
            <p:cNvPr id="320" name="Shape 320"/>
            <p:cNvSpPr/>
            <p:nvPr/>
          </p:nvSpPr>
          <p:spPr>
            <a:xfrm>
              <a:off x="5312833" y="5325533"/>
              <a:ext cx="7399810" cy="406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algn="l" defTabSz="457200">
                <a:defRPr sz="2000">
                  <a:solidFill>
                    <a:schemeClr val="accent2">
                      <a:hueOff val="-902888"/>
                      <a:satOff val="-15377"/>
                      <a:lumOff val="-12864"/>
                    </a:schemeClr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r>
                <a:t>J. Adam </a:t>
              </a:r>
              <a:r>
                <a:rPr i="1"/>
                <a:t>et al.</a:t>
              </a:r>
              <a:r>
                <a:t> [ALICE Collaboration], arXiv:1606.06057 [nucl-ex].</a:t>
              </a:r>
            </a:p>
          </p:txBody>
        </p:sp>
        <p:sp>
          <p:nvSpPr>
            <p:cNvPr id="321" name="Shape 321"/>
            <p:cNvSpPr/>
            <p:nvPr/>
          </p:nvSpPr>
          <p:spPr>
            <a:xfrm>
              <a:off x="5875656" y="4994870"/>
              <a:ext cx="6816031" cy="406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algn="l" defTabSz="457200">
                <a:defRPr sz="2000">
                  <a:solidFill>
                    <a:schemeClr val="accent2">
                      <a:hueOff val="-902888"/>
                      <a:satOff val="-15377"/>
                      <a:lumOff val="-12864"/>
                    </a:schemeClr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r>
                <a:t>H. j. Xu, Z. Li and H. Song, Phys. Rev. C 93, 064905 (2016)</a:t>
              </a:r>
            </a:p>
          </p:txBody>
        </p:sp>
      </p:grpSp>
      <p:sp>
        <p:nvSpPr>
          <p:cNvPr id="323" name="Shape 323"/>
          <p:cNvSpPr/>
          <p:nvPr/>
        </p:nvSpPr>
        <p:spPr>
          <a:xfrm>
            <a:off x="12572999" y="9334499"/>
            <a:ext cx="283770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/>
            </a:lvl1pPr>
          </a:lstStyle>
          <a:p>
            <a:r>
              <a:t>4</a:t>
            </a: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Shape 325"/>
          <p:cNvSpPr/>
          <p:nvPr/>
        </p:nvSpPr>
        <p:spPr>
          <a:xfrm>
            <a:off x="12572999" y="9207499"/>
            <a:ext cx="283770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/>
            </a:lvl1pPr>
          </a:lstStyle>
          <a:p>
            <a:r>
              <a:t>3</a:t>
            </a:r>
          </a:p>
        </p:txBody>
      </p:sp>
      <p:sp>
        <p:nvSpPr>
          <p:cNvPr id="326" name="Shape 326"/>
          <p:cNvSpPr/>
          <p:nvPr/>
        </p:nvSpPr>
        <p:spPr>
          <a:xfrm>
            <a:off x="-55034" y="-38100"/>
            <a:ext cx="13114867" cy="965200"/>
          </a:xfrm>
          <a:prstGeom prst="rect">
            <a:avLst/>
          </a:prstGeom>
          <a:gradFill>
            <a:gsLst>
              <a:gs pos="0">
                <a:srgbClr val="FFF6AA"/>
              </a:gs>
              <a:gs pos="100000">
                <a:schemeClr val="accent3">
                  <a:satOff val="18648"/>
                  <a:lumOff val="5971"/>
                </a:schemeClr>
              </a:gs>
            </a:gsLst>
            <a:lin ang="5395217"/>
          </a:gradFill>
          <a:ln w="12700">
            <a:miter lim="400000"/>
          </a:ln>
          <a:effectLst>
            <a:outerShdw blurRad="190500" dist="8455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327" name="Shape 327"/>
          <p:cNvSpPr/>
          <p:nvPr/>
        </p:nvSpPr>
        <p:spPr>
          <a:xfrm>
            <a:off x="2495550" y="0"/>
            <a:ext cx="8039101" cy="889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5200"/>
            </a:lvl1pPr>
          </a:lstStyle>
          <a:p>
            <a:r>
              <a:t>Highlights of iEBE-VISHNU</a:t>
            </a:r>
          </a:p>
        </p:txBody>
      </p:sp>
      <p:grpSp>
        <p:nvGrpSpPr>
          <p:cNvPr id="332" name="Group 332"/>
          <p:cNvGrpSpPr/>
          <p:nvPr/>
        </p:nvGrpSpPr>
        <p:grpSpPr>
          <a:xfrm>
            <a:off x="122072" y="1041400"/>
            <a:ext cx="12786056" cy="5673130"/>
            <a:chOff x="0" y="0"/>
            <a:chExt cx="12786055" cy="5673129"/>
          </a:xfrm>
        </p:grpSpPr>
        <p:sp>
          <p:nvSpPr>
            <p:cNvPr id="328" name="Shape 328"/>
            <p:cNvSpPr/>
            <p:nvPr/>
          </p:nvSpPr>
          <p:spPr>
            <a:xfrm>
              <a:off x="0" y="0"/>
              <a:ext cx="12786056" cy="5673130"/>
            </a:xfrm>
            <a:prstGeom prst="rect">
              <a:avLst/>
            </a:prstGeom>
            <a:gradFill flip="none" rotWithShape="1">
              <a:gsLst>
                <a:gs pos="0">
                  <a:schemeClr val="accent1"/>
                </a:gs>
                <a:gs pos="100000">
                  <a:srgbClr val="A9DAFF"/>
                </a:gs>
              </a:gsLst>
              <a:lin ang="5400000" scaled="0"/>
            </a:gradFill>
            <a:ln w="127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  <a:endParaRPr/>
            </a:p>
          </p:txBody>
        </p:sp>
        <p:pic>
          <p:nvPicPr>
            <p:cNvPr id="329" name="Screen Shot 2016-07-14 at 11.18.11 AM.png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1265" r="1265"/>
            <a:stretch>
              <a:fillRect/>
            </a:stretch>
          </p:blipFill>
          <p:spPr>
            <a:xfrm>
              <a:off x="362750" y="817430"/>
              <a:ext cx="12071013" cy="436161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30" name="Shape 330"/>
            <p:cNvSpPr/>
            <p:nvPr/>
          </p:nvSpPr>
          <p:spPr>
            <a:xfrm>
              <a:off x="138910" y="107950"/>
              <a:ext cx="4582047" cy="647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>
                  <a:solidFill>
                    <a:srgbClr val="FFFFFF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r>
                <a:t>Trento+iEBE-VISHNU</a:t>
              </a:r>
            </a:p>
          </p:txBody>
        </p:sp>
        <p:sp>
          <p:nvSpPr>
            <p:cNvPr id="331" name="Shape 331"/>
            <p:cNvSpPr/>
            <p:nvPr/>
          </p:nvSpPr>
          <p:spPr>
            <a:xfrm>
              <a:off x="2497666" y="5240866"/>
              <a:ext cx="10223204" cy="406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algn="l" defTabSz="457200">
                <a:defRPr sz="2000">
                  <a:solidFill>
                    <a:schemeClr val="accent2">
                      <a:hueOff val="-902888"/>
                      <a:satOff val="-15377"/>
                      <a:lumOff val="-12864"/>
                    </a:schemeClr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r>
                <a:t>J. E. Bernhard, J. S. Moreland, S. A. Bass, J. Liu and U.Heinz, arXiv:1605.03954 [nucl-th].</a:t>
              </a:r>
            </a:p>
          </p:txBody>
        </p:sp>
      </p:grpSp>
      <p:grpSp>
        <p:nvGrpSpPr>
          <p:cNvPr id="349" name="Group 349"/>
          <p:cNvGrpSpPr/>
          <p:nvPr/>
        </p:nvGrpSpPr>
        <p:grpSpPr>
          <a:xfrm>
            <a:off x="93133" y="2633133"/>
            <a:ext cx="12818534" cy="5859860"/>
            <a:chOff x="0" y="0"/>
            <a:chExt cx="12818533" cy="5859859"/>
          </a:xfrm>
        </p:grpSpPr>
        <p:sp>
          <p:nvSpPr>
            <p:cNvPr id="333" name="Shape 333"/>
            <p:cNvSpPr/>
            <p:nvPr/>
          </p:nvSpPr>
          <p:spPr>
            <a:xfrm>
              <a:off x="0" y="0"/>
              <a:ext cx="12818534" cy="5859860"/>
            </a:xfrm>
            <a:prstGeom prst="rect">
              <a:avLst/>
            </a:prstGeom>
            <a:gradFill flip="none" rotWithShape="1">
              <a:gsLst>
                <a:gs pos="0">
                  <a:schemeClr val="accent6"/>
                </a:gs>
                <a:gs pos="100000">
                  <a:srgbClr val="DAC6E1"/>
                </a:gs>
              </a:gsLst>
              <a:lin ang="5400000" scaled="0"/>
            </a:gradFill>
            <a:ln w="127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grpSp>
          <p:nvGrpSpPr>
            <p:cNvPr id="345" name="Group 345"/>
            <p:cNvGrpSpPr/>
            <p:nvPr/>
          </p:nvGrpSpPr>
          <p:grpSpPr>
            <a:xfrm>
              <a:off x="112485" y="722554"/>
              <a:ext cx="12593565" cy="4228022"/>
              <a:chOff x="0" y="0"/>
              <a:chExt cx="12593563" cy="4228020"/>
            </a:xfrm>
          </p:grpSpPr>
          <p:grpSp>
            <p:nvGrpSpPr>
              <p:cNvPr id="341" name="Group 341"/>
              <p:cNvGrpSpPr/>
              <p:nvPr/>
            </p:nvGrpSpPr>
            <p:grpSpPr>
              <a:xfrm>
                <a:off x="0" y="0"/>
                <a:ext cx="12593564" cy="4228021"/>
                <a:chOff x="0" y="0"/>
                <a:chExt cx="12593563" cy="4228020"/>
              </a:xfrm>
            </p:grpSpPr>
            <p:sp>
              <p:nvSpPr>
                <p:cNvPr id="334" name="Shape 334"/>
                <p:cNvSpPr/>
                <p:nvPr/>
              </p:nvSpPr>
              <p:spPr>
                <a:xfrm>
                  <a:off x="0" y="0"/>
                  <a:ext cx="12593564" cy="4228021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>
                  <a:outerShdw blurRad="38100" dist="25400" dir="5400000" rotWithShape="0">
                    <a:srgbClr val="000000">
                      <a:alpha val="50000"/>
                    </a:srgbClr>
                  </a:outerShdw>
                </a:effectLst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2400">
                      <a:solidFill>
                        <a:srgbClr val="FFFFFF"/>
                      </a:solidFill>
                    </a:defRPr>
                  </a:pPr>
                  <a:endParaRPr/>
                </a:p>
              </p:txBody>
            </p:sp>
            <p:pic>
              <p:nvPicPr>
                <p:cNvPr id="335" name="Screen Shot 2016-07-14 at 11.24.18 AM.png"/>
                <p:cNvPicPr>
                  <a:picLocks noChangeAspect="1"/>
                </p:cNvPicPr>
                <p:nvPr/>
              </p:nvPicPr>
              <p:blipFill>
                <a:blip r:embed="rId3">
                  <a:extLst/>
                </a:blip>
                <a:srcRect l="11250" t="1077"/>
                <a:stretch>
                  <a:fillRect/>
                </a:stretch>
              </p:blipFill>
              <p:spPr>
                <a:xfrm>
                  <a:off x="65443" y="97642"/>
                  <a:ext cx="4134065" cy="3449165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336" name="Screen Shot 2016-07-14 at 11.24.47 AM.png"/>
                <p:cNvPicPr>
                  <a:picLocks noChangeAspect="1"/>
                </p:cNvPicPr>
                <p:nvPr/>
              </p:nvPicPr>
              <p:blipFill>
                <a:blip r:embed="rId4">
                  <a:extLst/>
                </a:blip>
                <a:srcRect l="7694" r="1751"/>
                <a:stretch>
                  <a:fillRect/>
                </a:stretch>
              </p:blipFill>
              <p:spPr>
                <a:xfrm>
                  <a:off x="4233077" y="100187"/>
                  <a:ext cx="4127423" cy="3443420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337" name="Screen Shot 2016-07-14 at 11.24.57 AM.png"/>
                <p:cNvPicPr>
                  <a:picLocks noChangeAspect="1"/>
                </p:cNvPicPr>
                <p:nvPr/>
              </p:nvPicPr>
              <p:blipFill>
                <a:blip r:embed="rId5">
                  <a:extLst/>
                </a:blip>
                <a:srcRect l="9532" t="2847" r="2639"/>
                <a:stretch>
                  <a:fillRect/>
                </a:stretch>
              </p:blipFill>
              <p:spPr>
                <a:xfrm>
                  <a:off x="8404913" y="84788"/>
                  <a:ext cx="4100606" cy="3486434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338" name="Screen Shot 2016-07-14 at 11.31.35 AM.png"/>
                <p:cNvPicPr>
                  <a:picLocks noChangeAspect="1"/>
                </p:cNvPicPr>
                <p:nvPr/>
              </p:nvPicPr>
              <p:blipFill>
                <a:blip r:embed="rId6">
                  <a:extLst/>
                </a:blip>
                <a:srcRect/>
                <a:stretch>
                  <a:fillRect/>
                </a:stretch>
              </p:blipFill>
              <p:spPr>
                <a:xfrm>
                  <a:off x="307575" y="3544329"/>
                  <a:ext cx="3876535" cy="564191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339" name="Screen Shot 2016-07-14 at 11.31.35 AM.png"/>
                <p:cNvPicPr>
                  <a:picLocks noChangeAspect="1"/>
                </p:cNvPicPr>
                <p:nvPr/>
              </p:nvPicPr>
              <p:blipFill>
                <a:blip r:embed="rId6">
                  <a:extLst/>
                </a:blip>
                <a:srcRect/>
                <a:stretch>
                  <a:fillRect/>
                </a:stretch>
              </p:blipFill>
              <p:spPr>
                <a:xfrm>
                  <a:off x="4516804" y="3481691"/>
                  <a:ext cx="3876535" cy="564192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340" name="Screen Shot 2016-07-14 at 11.31.35 AM.png"/>
                <p:cNvPicPr>
                  <a:picLocks noChangeAspect="1"/>
                </p:cNvPicPr>
                <p:nvPr/>
              </p:nvPicPr>
              <p:blipFill>
                <a:blip r:embed="rId6">
                  <a:extLst/>
                </a:blip>
                <a:srcRect/>
                <a:stretch>
                  <a:fillRect/>
                </a:stretch>
              </p:blipFill>
              <p:spPr>
                <a:xfrm>
                  <a:off x="8692457" y="3494218"/>
                  <a:ext cx="3876535" cy="564192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</p:grpSp>
          <p:sp>
            <p:nvSpPr>
              <p:cNvPr id="342" name="Shape 342"/>
              <p:cNvSpPr/>
              <p:nvPr/>
            </p:nvSpPr>
            <p:spPr>
              <a:xfrm>
                <a:off x="2831571" y="621991"/>
                <a:ext cx="538089" cy="6477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ctr">
                <a:spAutoFit/>
              </a:bodyPr>
              <a:lstStyle/>
              <a:p>
                <a:pPr>
                  <a:defRPr b="1">
                    <a:latin typeface="Helvetica"/>
                    <a:ea typeface="Helvetica"/>
                    <a:cs typeface="Helvetica"/>
                    <a:sym typeface="Helvetica"/>
                  </a:defRPr>
                </a:pPr>
                <a:r>
                  <a:t>v</a:t>
                </a:r>
                <a:r>
                  <a:rPr baseline="-5999"/>
                  <a:t>2</a:t>
                </a:r>
              </a:p>
            </p:txBody>
          </p:sp>
          <p:sp>
            <p:nvSpPr>
              <p:cNvPr id="343" name="Shape 343"/>
              <p:cNvSpPr/>
              <p:nvPr/>
            </p:nvSpPr>
            <p:spPr>
              <a:xfrm>
                <a:off x="7062868" y="621991"/>
                <a:ext cx="538089" cy="6477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ctr">
                <a:spAutoFit/>
              </a:bodyPr>
              <a:lstStyle/>
              <a:p>
                <a:pPr>
                  <a:defRPr b="1">
                    <a:latin typeface="Helvetica"/>
                    <a:ea typeface="Helvetica"/>
                    <a:cs typeface="Helvetica"/>
                    <a:sym typeface="Helvetica"/>
                  </a:defRPr>
                </a:pPr>
                <a:r>
                  <a:t>v</a:t>
                </a:r>
                <a:r>
                  <a:rPr baseline="-5999"/>
                  <a:t>3</a:t>
                </a:r>
              </a:p>
            </p:txBody>
          </p:sp>
          <p:sp>
            <p:nvSpPr>
              <p:cNvPr id="344" name="Shape 344"/>
              <p:cNvSpPr/>
              <p:nvPr/>
            </p:nvSpPr>
            <p:spPr>
              <a:xfrm>
                <a:off x="11294164" y="621991"/>
                <a:ext cx="538089" cy="6477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ctr">
                <a:spAutoFit/>
              </a:bodyPr>
              <a:lstStyle/>
              <a:p>
                <a:pPr>
                  <a:defRPr b="1">
                    <a:latin typeface="Helvetica"/>
                    <a:ea typeface="Helvetica"/>
                    <a:cs typeface="Helvetica"/>
                    <a:sym typeface="Helvetica"/>
                  </a:defRPr>
                </a:pPr>
                <a:r>
                  <a:t>v</a:t>
                </a:r>
                <a:r>
                  <a:rPr baseline="-5999"/>
                  <a:t>4</a:t>
                </a:r>
              </a:p>
            </p:txBody>
          </p:sp>
        </p:grpSp>
        <p:sp>
          <p:nvSpPr>
            <p:cNvPr id="346" name="Shape 346"/>
            <p:cNvSpPr/>
            <p:nvPr/>
          </p:nvSpPr>
          <p:spPr>
            <a:xfrm>
              <a:off x="211245" y="74083"/>
              <a:ext cx="4547444" cy="647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>
                  <a:solidFill>
                    <a:srgbClr val="FFFFFF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r>
                <a:t>AMPT+iEBE-VISHNU</a:t>
              </a:r>
            </a:p>
          </p:txBody>
        </p:sp>
        <p:sp>
          <p:nvSpPr>
            <p:cNvPr id="347" name="Shape 347"/>
            <p:cNvSpPr/>
            <p:nvPr/>
          </p:nvSpPr>
          <p:spPr>
            <a:xfrm>
              <a:off x="5312833" y="5325533"/>
              <a:ext cx="7399810" cy="406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algn="l" defTabSz="457200">
                <a:defRPr sz="2000">
                  <a:solidFill>
                    <a:schemeClr val="accent2">
                      <a:hueOff val="-902888"/>
                      <a:satOff val="-15377"/>
                      <a:lumOff val="-12864"/>
                    </a:schemeClr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r>
                <a:t>J. Adam </a:t>
              </a:r>
              <a:r>
                <a:rPr i="1"/>
                <a:t>et al.</a:t>
              </a:r>
              <a:r>
                <a:t> [ALICE Collaboration], arXiv:1606.06057 [nucl-ex].</a:t>
              </a:r>
            </a:p>
          </p:txBody>
        </p:sp>
        <p:sp>
          <p:nvSpPr>
            <p:cNvPr id="348" name="Shape 348"/>
            <p:cNvSpPr/>
            <p:nvPr/>
          </p:nvSpPr>
          <p:spPr>
            <a:xfrm>
              <a:off x="5875656" y="4994870"/>
              <a:ext cx="6816031" cy="406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algn="l" defTabSz="457200">
                <a:defRPr sz="2000">
                  <a:solidFill>
                    <a:schemeClr val="accent2">
                      <a:hueOff val="-902888"/>
                      <a:satOff val="-15377"/>
                      <a:lumOff val="-12864"/>
                    </a:schemeClr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r>
                <a:t>H. j. Xu, Z. Li and H. Song, Phys. Rev. C 93, 064905 (2016)</a:t>
              </a:r>
            </a:p>
          </p:txBody>
        </p:sp>
      </p:grpSp>
      <p:grpSp>
        <p:nvGrpSpPr>
          <p:cNvPr id="354" name="Group 354"/>
          <p:cNvGrpSpPr/>
          <p:nvPr/>
        </p:nvGrpSpPr>
        <p:grpSpPr>
          <a:xfrm>
            <a:off x="99483" y="4306160"/>
            <a:ext cx="12831234" cy="5302316"/>
            <a:chOff x="0" y="0"/>
            <a:chExt cx="12831233" cy="5302315"/>
          </a:xfrm>
        </p:grpSpPr>
        <p:sp>
          <p:nvSpPr>
            <p:cNvPr id="350" name="Shape 350"/>
            <p:cNvSpPr/>
            <p:nvPr/>
          </p:nvSpPr>
          <p:spPr>
            <a:xfrm>
              <a:off x="12700" y="0"/>
              <a:ext cx="12818534" cy="5302316"/>
            </a:xfrm>
            <a:prstGeom prst="rect">
              <a:avLst/>
            </a:prstGeom>
            <a:gradFill flip="none" rotWithShape="1">
              <a:gsLst>
                <a:gs pos="0">
                  <a:schemeClr val="accent2"/>
                </a:gs>
                <a:gs pos="100000">
                  <a:srgbClr val="CEFDCC"/>
                </a:gs>
              </a:gsLst>
              <a:lin ang="5400000" scaled="0"/>
            </a:gradFill>
            <a:ln w="127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pic>
          <p:nvPicPr>
            <p:cNvPr id="351" name="RHIC_charged_hadron_vn.pdf"/>
            <p:cNvPicPr>
              <a:picLocks noChangeAspect="1"/>
            </p:cNvPicPr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>
              <a:off x="0" y="555657"/>
              <a:ext cx="12573000" cy="4191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52" name="Shape 352"/>
            <p:cNvSpPr/>
            <p:nvPr/>
          </p:nvSpPr>
          <p:spPr>
            <a:xfrm>
              <a:off x="124622" y="60523"/>
              <a:ext cx="3010422" cy="647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>
                  <a:solidFill>
                    <a:srgbClr val="FFFFFF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r>
                <a:t>iEBE-VISHNU</a:t>
              </a:r>
            </a:p>
          </p:txBody>
        </p:sp>
        <p:sp>
          <p:nvSpPr>
            <p:cNvPr id="353" name="Shape 353"/>
            <p:cNvSpPr/>
            <p:nvPr/>
          </p:nvSpPr>
          <p:spPr>
            <a:xfrm>
              <a:off x="4690500" y="4770106"/>
              <a:ext cx="8034934" cy="406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2000"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r>
                <a:t>C. Shen, J. F. Paquet, G. Denicol, S. Jeon, and C. Gale, in preparation</a:t>
              </a:r>
            </a:p>
          </p:txBody>
        </p:sp>
      </p:grpSp>
      <p:sp>
        <p:nvSpPr>
          <p:cNvPr id="355" name="Shape 355"/>
          <p:cNvSpPr/>
          <p:nvPr/>
        </p:nvSpPr>
        <p:spPr>
          <a:xfrm>
            <a:off x="12572999" y="9334499"/>
            <a:ext cx="283770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/>
            </a:lvl1pPr>
          </a:lstStyle>
          <a:p>
            <a:r>
              <a:t>4</a:t>
            </a: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Shape 357"/>
          <p:cNvSpPr/>
          <p:nvPr/>
        </p:nvSpPr>
        <p:spPr>
          <a:xfrm>
            <a:off x="-55034" y="-38100"/>
            <a:ext cx="13114867" cy="965200"/>
          </a:xfrm>
          <a:prstGeom prst="rect">
            <a:avLst/>
          </a:prstGeom>
          <a:gradFill>
            <a:gsLst>
              <a:gs pos="0">
                <a:srgbClr val="FFF6AA"/>
              </a:gs>
              <a:gs pos="100000">
                <a:schemeClr val="accent3">
                  <a:satOff val="18648"/>
                  <a:lumOff val="5971"/>
                </a:schemeClr>
              </a:gs>
            </a:gsLst>
            <a:lin ang="5395217"/>
          </a:gradFill>
          <a:ln w="12700">
            <a:miter lim="400000"/>
          </a:ln>
          <a:effectLst>
            <a:outerShdw blurRad="190500" dist="8455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358" name="Shape 358"/>
          <p:cNvSpPr/>
          <p:nvPr/>
        </p:nvSpPr>
        <p:spPr>
          <a:xfrm>
            <a:off x="2145868" y="0"/>
            <a:ext cx="8738464" cy="889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5200"/>
            </a:lvl1pPr>
          </a:lstStyle>
          <a:p>
            <a:r>
              <a:t>Exploring the phases of QCD</a:t>
            </a:r>
          </a:p>
        </p:txBody>
      </p:sp>
      <p:pic>
        <p:nvPicPr>
          <p:cNvPr id="359" name="phase_diagram.png"/>
          <p:cNvPicPr>
            <a:picLocks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87325" y="1095052"/>
            <a:ext cx="7988711" cy="8396082"/>
          </a:xfrm>
          <a:prstGeom prst="rect">
            <a:avLst/>
          </a:prstGeom>
          <a:ln w="25400">
            <a:miter lim="400000"/>
          </a:ln>
          <a:effectLst>
            <a:outerShdw blurRad="254000" dist="127000" dir="5400000" rotWithShape="0">
              <a:srgbClr val="000000">
                <a:alpha val="70000"/>
              </a:srgbClr>
            </a:outerShdw>
          </a:effectLst>
        </p:spPr>
      </p:pic>
      <p:sp>
        <p:nvSpPr>
          <p:cNvPr id="360" name="Shape 360"/>
          <p:cNvSpPr/>
          <p:nvPr/>
        </p:nvSpPr>
        <p:spPr>
          <a:xfrm>
            <a:off x="12572999" y="9334499"/>
            <a:ext cx="283770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/>
            </a:lvl1pPr>
          </a:lstStyle>
          <a:p>
            <a:r>
              <a:t>5</a:t>
            </a: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Shape 362"/>
          <p:cNvSpPr/>
          <p:nvPr/>
        </p:nvSpPr>
        <p:spPr>
          <a:xfrm>
            <a:off x="-55034" y="-38100"/>
            <a:ext cx="13114867" cy="965200"/>
          </a:xfrm>
          <a:prstGeom prst="rect">
            <a:avLst/>
          </a:prstGeom>
          <a:gradFill>
            <a:gsLst>
              <a:gs pos="0">
                <a:srgbClr val="FFF6AA"/>
              </a:gs>
              <a:gs pos="100000">
                <a:schemeClr val="accent3">
                  <a:satOff val="18648"/>
                  <a:lumOff val="5971"/>
                </a:schemeClr>
              </a:gs>
            </a:gsLst>
            <a:lin ang="5395217"/>
          </a:gradFill>
          <a:ln w="12700">
            <a:miter lim="400000"/>
          </a:ln>
          <a:effectLst>
            <a:outerShdw blurRad="190500" dist="8455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pic>
        <p:nvPicPr>
          <p:cNvPr id="363" name="phase_diagram.png"/>
          <p:cNvPicPr>
            <a:picLocks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87325" y="1095052"/>
            <a:ext cx="7988711" cy="8396082"/>
          </a:xfrm>
          <a:prstGeom prst="rect">
            <a:avLst/>
          </a:prstGeom>
          <a:ln w="25400">
            <a:miter lim="400000"/>
          </a:ln>
          <a:effectLst>
            <a:outerShdw blurRad="254000" dist="127000" dir="5400000" rotWithShape="0">
              <a:srgbClr val="000000">
                <a:alpha val="70000"/>
              </a:srgbClr>
            </a:outerShdw>
          </a:effectLst>
        </p:spPr>
      </p:pic>
      <p:sp>
        <p:nvSpPr>
          <p:cNvPr id="364" name="Shape 364"/>
          <p:cNvSpPr/>
          <p:nvPr/>
        </p:nvSpPr>
        <p:spPr>
          <a:xfrm>
            <a:off x="8509000" y="6631338"/>
            <a:ext cx="4147142" cy="173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381000" indent="-381000" algn="l">
              <a:buSzPct val="80000"/>
              <a:buChar char="•"/>
            </a:lvl1pPr>
          </a:lstStyle>
          <a:p>
            <a:r>
              <a:t>Microscopic description for hadronic phase</a:t>
            </a:r>
          </a:p>
        </p:txBody>
      </p:sp>
      <p:sp>
        <p:nvSpPr>
          <p:cNvPr id="365" name="Shape 365"/>
          <p:cNvSpPr/>
          <p:nvPr/>
        </p:nvSpPr>
        <p:spPr>
          <a:xfrm>
            <a:off x="8508108" y="3733800"/>
            <a:ext cx="4352989" cy="2286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381000" indent="-381000" algn="l">
              <a:buSzPct val="80000"/>
              <a:buChar char="•"/>
            </a:lvl1pPr>
          </a:lstStyle>
          <a:p>
            <a:r>
              <a:t>(3+1)-d dissipative hydrodynamic modelling of the QGP</a:t>
            </a:r>
          </a:p>
        </p:txBody>
      </p:sp>
      <p:sp>
        <p:nvSpPr>
          <p:cNvPr id="366" name="Shape 366"/>
          <p:cNvSpPr/>
          <p:nvPr/>
        </p:nvSpPr>
        <p:spPr>
          <a:xfrm>
            <a:off x="8509000" y="1382361"/>
            <a:ext cx="4147142" cy="173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381000" indent="-381000" algn="l">
              <a:buSzPct val="80000"/>
              <a:buChar char="•"/>
            </a:lvl1pPr>
          </a:lstStyle>
          <a:p>
            <a:r>
              <a:t>Event-by-event fluctuating initial conditions</a:t>
            </a:r>
          </a:p>
        </p:txBody>
      </p:sp>
      <p:sp>
        <p:nvSpPr>
          <p:cNvPr id="367" name="Shape 367"/>
          <p:cNvSpPr/>
          <p:nvPr/>
        </p:nvSpPr>
        <p:spPr>
          <a:xfrm>
            <a:off x="2145868" y="0"/>
            <a:ext cx="8738464" cy="889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5200"/>
            </a:lvl1pPr>
          </a:lstStyle>
          <a:p>
            <a:r>
              <a:t>Exploring the phases of QCD</a:t>
            </a:r>
          </a:p>
        </p:txBody>
      </p:sp>
      <p:sp>
        <p:nvSpPr>
          <p:cNvPr id="368" name="Shape 368"/>
          <p:cNvSpPr/>
          <p:nvPr/>
        </p:nvSpPr>
        <p:spPr>
          <a:xfrm>
            <a:off x="9693317" y="5952066"/>
            <a:ext cx="1778509" cy="660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>
                <a:solidFill>
                  <a:schemeClr val="accent5"/>
                </a:solidFill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r>
              <a:t>MUSIC</a:t>
            </a:r>
          </a:p>
        </p:txBody>
      </p:sp>
      <p:sp>
        <p:nvSpPr>
          <p:cNvPr id="369" name="Shape 369"/>
          <p:cNvSpPr/>
          <p:nvPr/>
        </p:nvSpPr>
        <p:spPr>
          <a:xfrm>
            <a:off x="8927507" y="8365066"/>
            <a:ext cx="3310129" cy="660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1">
                <a:solidFill>
                  <a:schemeClr val="accent5"/>
                </a:solidFill>
                <a:latin typeface="American Typewriter"/>
                <a:ea typeface="American Typewriter"/>
                <a:cs typeface="American Typewriter"/>
                <a:sym typeface="American Typewriter"/>
              </a:defRPr>
            </a:pPr>
            <a:r>
              <a:rPr>
                <a:solidFill>
                  <a:schemeClr val="accent1"/>
                </a:solidFill>
              </a:rPr>
              <a:t>UrQMD</a:t>
            </a:r>
            <a:r>
              <a:rPr>
                <a:solidFill>
                  <a:srgbClr val="000000"/>
                </a:solidFill>
              </a:rPr>
              <a:t>/</a:t>
            </a:r>
            <a:r>
              <a:rPr>
                <a:solidFill>
                  <a:schemeClr val="accent2"/>
                </a:solidFill>
              </a:rPr>
              <a:t>JAM</a:t>
            </a:r>
          </a:p>
        </p:txBody>
      </p:sp>
      <p:sp>
        <p:nvSpPr>
          <p:cNvPr id="370" name="Shape 370"/>
          <p:cNvSpPr/>
          <p:nvPr/>
        </p:nvSpPr>
        <p:spPr>
          <a:xfrm>
            <a:off x="9278331" y="3033183"/>
            <a:ext cx="2608480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400">
                <a:solidFill>
                  <a:schemeClr val="accent5"/>
                </a:solidFill>
                <a:latin typeface="American Typewriter"/>
                <a:ea typeface="American Typewriter"/>
                <a:cs typeface="American Typewriter"/>
                <a:sym typeface="American Typewriter"/>
              </a:defRPr>
            </a:pPr>
            <a:r>
              <a:t>(AMPT, UrQMD, </a:t>
            </a:r>
          </a:p>
          <a:p>
            <a:pPr>
              <a:defRPr sz="2400">
                <a:solidFill>
                  <a:schemeClr val="accent5"/>
                </a:solidFill>
                <a:latin typeface="American Typewriter"/>
                <a:ea typeface="American Typewriter"/>
                <a:cs typeface="American Typewriter"/>
                <a:sym typeface="American Typewriter"/>
              </a:defRPr>
            </a:pPr>
            <a:r>
              <a:t>MCGlb*, …)</a:t>
            </a:r>
          </a:p>
        </p:txBody>
      </p:sp>
      <p:sp>
        <p:nvSpPr>
          <p:cNvPr id="371" name="Shape 371"/>
          <p:cNvSpPr/>
          <p:nvPr/>
        </p:nvSpPr>
        <p:spPr>
          <a:xfrm>
            <a:off x="12572999" y="9334499"/>
            <a:ext cx="283770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/>
            </a:lvl1pPr>
          </a:lstStyle>
          <a:p>
            <a:r>
              <a:t>5</a:t>
            </a: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3" name="out.mp4"/>
          <p:cNvPicPr>
            <a:picLocks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extLst/>
          </a:blip>
          <a:stretch>
            <a:fillRect/>
          </a:stretch>
        </p:blipFill>
        <p:spPr>
          <a:xfrm>
            <a:off x="889000" y="952500"/>
            <a:ext cx="11277600" cy="8458200"/>
          </a:xfrm>
          <a:prstGeom prst="rect">
            <a:avLst/>
          </a:prstGeom>
          <a:ln w="12700">
            <a:miter lim="400000"/>
          </a:ln>
        </p:spPr>
      </p:pic>
      <p:sp>
        <p:nvSpPr>
          <p:cNvPr id="374" name="Shape 374"/>
          <p:cNvSpPr/>
          <p:nvPr/>
        </p:nvSpPr>
        <p:spPr>
          <a:xfrm>
            <a:off x="2787345" y="6902450"/>
            <a:ext cx="876910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200</a:t>
            </a:r>
          </a:p>
        </p:txBody>
      </p:sp>
      <p:sp>
        <p:nvSpPr>
          <p:cNvPr id="375" name="Shape 375"/>
          <p:cNvSpPr/>
          <p:nvPr/>
        </p:nvSpPr>
        <p:spPr>
          <a:xfrm>
            <a:off x="3460394" y="7418916"/>
            <a:ext cx="1004012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62.4</a:t>
            </a:r>
          </a:p>
        </p:txBody>
      </p:sp>
      <p:sp>
        <p:nvSpPr>
          <p:cNvPr id="376" name="Shape 376"/>
          <p:cNvSpPr/>
          <p:nvPr/>
        </p:nvSpPr>
        <p:spPr>
          <a:xfrm>
            <a:off x="8850579" y="8756650"/>
            <a:ext cx="3380842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e = 0.1 GeV/fm</a:t>
            </a:r>
            <a:r>
              <a:rPr baseline="31999"/>
              <a:t>3</a:t>
            </a:r>
          </a:p>
        </p:txBody>
      </p:sp>
      <p:sp>
        <p:nvSpPr>
          <p:cNvPr id="377" name="Shape 377"/>
          <p:cNvSpPr/>
          <p:nvPr/>
        </p:nvSpPr>
        <p:spPr>
          <a:xfrm flipH="1" flipV="1">
            <a:off x="8956203" y="6894569"/>
            <a:ext cx="1610197" cy="1931932"/>
          </a:xfrm>
          <a:prstGeom prst="line">
            <a:avLst/>
          </a:prstGeom>
          <a:ln w="63500">
            <a:solidFill>
              <a:schemeClr val="accent5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378" name="Shape 378"/>
          <p:cNvSpPr/>
          <p:nvPr/>
        </p:nvSpPr>
        <p:spPr>
          <a:xfrm>
            <a:off x="-55034" y="-38100"/>
            <a:ext cx="13114867" cy="965200"/>
          </a:xfrm>
          <a:prstGeom prst="rect">
            <a:avLst/>
          </a:prstGeom>
          <a:gradFill>
            <a:gsLst>
              <a:gs pos="0">
                <a:srgbClr val="FFF6AA"/>
              </a:gs>
              <a:gs pos="100000">
                <a:schemeClr val="accent3">
                  <a:satOff val="18648"/>
                  <a:lumOff val="5971"/>
                </a:schemeClr>
              </a:gs>
            </a:gsLst>
            <a:lin ang="5395217"/>
          </a:gradFill>
          <a:ln w="12700">
            <a:miter lim="400000"/>
          </a:ln>
          <a:effectLst>
            <a:outerShdw blurRad="190500" dist="8455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379" name="Shape 379"/>
          <p:cNvSpPr/>
          <p:nvPr/>
        </p:nvSpPr>
        <p:spPr>
          <a:xfrm>
            <a:off x="1292199" y="25399"/>
            <a:ext cx="10445802" cy="838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800"/>
            </a:lvl1pPr>
          </a:lstStyle>
          <a:p>
            <a:r>
              <a:t>Compass for the QCD phase diagram</a:t>
            </a:r>
          </a:p>
        </p:txBody>
      </p:sp>
      <p:sp>
        <p:nvSpPr>
          <p:cNvPr id="380" name="Shape 380"/>
          <p:cNvSpPr/>
          <p:nvPr/>
        </p:nvSpPr>
        <p:spPr>
          <a:xfrm>
            <a:off x="5687127" y="6902450"/>
            <a:ext cx="1004013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19.6</a:t>
            </a:r>
          </a:p>
        </p:txBody>
      </p:sp>
      <p:pic>
        <p:nvPicPr>
          <p:cNvPr id="381" name="pasted-image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7520794" y="2991312"/>
            <a:ext cx="1280161" cy="457201"/>
          </a:xfrm>
          <a:prstGeom prst="rect">
            <a:avLst/>
          </a:prstGeom>
          <a:ln w="12700">
            <a:miter lim="400000"/>
          </a:ln>
        </p:spPr>
      </p:pic>
      <p:sp>
        <p:nvSpPr>
          <p:cNvPr id="382" name="Shape 382"/>
          <p:cNvSpPr/>
          <p:nvPr/>
        </p:nvSpPr>
        <p:spPr>
          <a:xfrm>
            <a:off x="7570172" y="3807883"/>
            <a:ext cx="1181406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0-5%</a:t>
            </a:r>
          </a:p>
        </p:txBody>
      </p:sp>
      <p:sp>
        <p:nvSpPr>
          <p:cNvPr id="383" name="Shape 383"/>
          <p:cNvSpPr/>
          <p:nvPr/>
        </p:nvSpPr>
        <p:spPr>
          <a:xfrm>
            <a:off x="12572999" y="9334499"/>
            <a:ext cx="283770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/>
            </a:lvl1pPr>
          </a:lstStyle>
          <a:p>
            <a:r>
              <a:t>6</a:t>
            </a: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399999" fill="hold"/>
                                        <p:tgtEl>
                                          <p:spTgt spid="37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100000">
                <p:cTn id="7" fill="hold" display="0">
                  <p:stCondLst>
                    <p:cond delay="indefinite"/>
                  </p:stCondLst>
                </p:cTn>
                <p:tgtEl>
                  <p:spTgt spid="373"/>
                </p:tgtEl>
              </p:cMediaNode>
            </p:vide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5" name="fireball_evo_phasediagram_trac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89000" y="952500"/>
            <a:ext cx="11277600" cy="8458200"/>
          </a:xfrm>
          <a:prstGeom prst="rect">
            <a:avLst/>
          </a:prstGeom>
          <a:ln w="12700">
            <a:miter lim="400000"/>
          </a:ln>
        </p:spPr>
      </p:pic>
      <p:sp>
        <p:nvSpPr>
          <p:cNvPr id="386" name="Shape 386"/>
          <p:cNvSpPr/>
          <p:nvPr/>
        </p:nvSpPr>
        <p:spPr>
          <a:xfrm>
            <a:off x="2787345" y="6902450"/>
            <a:ext cx="876910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200</a:t>
            </a:r>
          </a:p>
        </p:txBody>
      </p:sp>
      <p:sp>
        <p:nvSpPr>
          <p:cNvPr id="387" name="Shape 387"/>
          <p:cNvSpPr/>
          <p:nvPr/>
        </p:nvSpPr>
        <p:spPr>
          <a:xfrm>
            <a:off x="3460394" y="7418916"/>
            <a:ext cx="1004012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62.4</a:t>
            </a:r>
          </a:p>
        </p:txBody>
      </p:sp>
      <p:sp>
        <p:nvSpPr>
          <p:cNvPr id="388" name="Shape 388"/>
          <p:cNvSpPr/>
          <p:nvPr/>
        </p:nvSpPr>
        <p:spPr>
          <a:xfrm>
            <a:off x="8850579" y="8756650"/>
            <a:ext cx="3380842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e = 0.1 GeV/fm</a:t>
            </a:r>
            <a:r>
              <a:rPr baseline="31999"/>
              <a:t>3</a:t>
            </a:r>
          </a:p>
        </p:txBody>
      </p:sp>
      <p:sp>
        <p:nvSpPr>
          <p:cNvPr id="389" name="Shape 389"/>
          <p:cNvSpPr/>
          <p:nvPr/>
        </p:nvSpPr>
        <p:spPr>
          <a:xfrm flipH="1" flipV="1">
            <a:off x="8956203" y="6894569"/>
            <a:ext cx="1610197" cy="1931932"/>
          </a:xfrm>
          <a:prstGeom prst="line">
            <a:avLst/>
          </a:prstGeom>
          <a:ln w="63500">
            <a:solidFill>
              <a:schemeClr val="accent5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390" name="Shape 390"/>
          <p:cNvSpPr/>
          <p:nvPr/>
        </p:nvSpPr>
        <p:spPr>
          <a:xfrm>
            <a:off x="-55034" y="-38100"/>
            <a:ext cx="13114867" cy="965200"/>
          </a:xfrm>
          <a:prstGeom prst="rect">
            <a:avLst/>
          </a:prstGeom>
          <a:gradFill>
            <a:gsLst>
              <a:gs pos="0">
                <a:srgbClr val="FFF6AA"/>
              </a:gs>
              <a:gs pos="100000">
                <a:schemeClr val="accent3">
                  <a:satOff val="18648"/>
                  <a:lumOff val="5971"/>
                </a:schemeClr>
              </a:gs>
            </a:gsLst>
            <a:lin ang="5395217"/>
          </a:gradFill>
          <a:ln w="12700">
            <a:miter lim="400000"/>
          </a:ln>
          <a:effectLst>
            <a:outerShdw blurRad="190500" dist="8455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391" name="Shape 391"/>
          <p:cNvSpPr/>
          <p:nvPr/>
        </p:nvSpPr>
        <p:spPr>
          <a:xfrm>
            <a:off x="5687127" y="6902450"/>
            <a:ext cx="1004013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19.6</a:t>
            </a:r>
          </a:p>
        </p:txBody>
      </p:sp>
      <p:pic>
        <p:nvPicPr>
          <p:cNvPr id="392" name="pasted-image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520794" y="2991312"/>
            <a:ext cx="1280161" cy="457201"/>
          </a:xfrm>
          <a:prstGeom prst="rect">
            <a:avLst/>
          </a:prstGeom>
          <a:ln w="12700">
            <a:miter lim="400000"/>
          </a:ln>
        </p:spPr>
      </p:pic>
      <p:sp>
        <p:nvSpPr>
          <p:cNvPr id="393" name="Shape 393"/>
          <p:cNvSpPr/>
          <p:nvPr/>
        </p:nvSpPr>
        <p:spPr>
          <a:xfrm>
            <a:off x="1292199" y="25399"/>
            <a:ext cx="10445802" cy="838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800"/>
            </a:lvl1pPr>
          </a:lstStyle>
          <a:p>
            <a:r>
              <a:t>Compass for the QCD phase diagram</a:t>
            </a:r>
          </a:p>
        </p:txBody>
      </p:sp>
      <p:sp>
        <p:nvSpPr>
          <p:cNvPr id="394" name="Shape 394"/>
          <p:cNvSpPr/>
          <p:nvPr/>
        </p:nvSpPr>
        <p:spPr>
          <a:xfrm>
            <a:off x="7570172" y="3807883"/>
            <a:ext cx="1181406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0-5%</a:t>
            </a:r>
          </a:p>
        </p:txBody>
      </p:sp>
      <p:sp>
        <p:nvSpPr>
          <p:cNvPr id="395" name="Shape 395"/>
          <p:cNvSpPr/>
          <p:nvPr/>
        </p:nvSpPr>
        <p:spPr>
          <a:xfrm>
            <a:off x="12572999" y="9334499"/>
            <a:ext cx="283770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/>
            </a:lvl1pPr>
          </a:lstStyle>
          <a:p>
            <a:r>
              <a:t>6</a:t>
            </a: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Shape 397"/>
          <p:cNvSpPr/>
          <p:nvPr/>
        </p:nvSpPr>
        <p:spPr>
          <a:xfrm>
            <a:off x="-55034" y="-38100"/>
            <a:ext cx="13114867" cy="965200"/>
          </a:xfrm>
          <a:prstGeom prst="rect">
            <a:avLst/>
          </a:prstGeom>
          <a:gradFill>
            <a:gsLst>
              <a:gs pos="0">
                <a:srgbClr val="FFF6AA"/>
              </a:gs>
              <a:gs pos="100000">
                <a:schemeClr val="accent3">
                  <a:satOff val="18648"/>
                  <a:lumOff val="5971"/>
                </a:schemeClr>
              </a:gs>
            </a:gsLst>
            <a:lin ang="5395217"/>
          </a:gradFill>
          <a:ln w="12700">
            <a:miter lim="400000"/>
          </a:ln>
          <a:effectLst>
            <a:outerShdw blurRad="190500" dist="8455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398" name="Shape 398"/>
          <p:cNvSpPr/>
          <p:nvPr/>
        </p:nvSpPr>
        <p:spPr>
          <a:xfrm>
            <a:off x="2788462" y="25399"/>
            <a:ext cx="7453276" cy="838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800"/>
            </a:lvl1pPr>
          </a:lstStyle>
          <a:p>
            <a:r>
              <a:t>Dissipative hydrodynamics</a:t>
            </a:r>
          </a:p>
        </p:txBody>
      </p:sp>
      <p:grpSp>
        <p:nvGrpSpPr>
          <p:cNvPr id="401" name="Group 401"/>
          <p:cNvGrpSpPr/>
          <p:nvPr/>
        </p:nvGrpSpPr>
        <p:grpSpPr>
          <a:xfrm>
            <a:off x="3629509" y="1828800"/>
            <a:ext cx="5857842" cy="469900"/>
            <a:chOff x="0" y="0"/>
            <a:chExt cx="5857841" cy="469900"/>
          </a:xfrm>
        </p:grpSpPr>
        <p:pic>
          <p:nvPicPr>
            <p:cNvPr id="399" name="pasted-image.pdf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688941" y="0"/>
              <a:ext cx="5168901" cy="4699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00" name="pasted-image.pdf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12700"/>
              <a:ext cx="736600" cy="3429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402" name="pasted-image.pdf"/>
          <p:cNvPicPr>
            <a:picLocks noChangeAspect="1"/>
          </p:cNvPicPr>
          <p:nvPr/>
        </p:nvPicPr>
        <p:blipFill>
          <a:blip r:embed="rId5">
            <a:extLst/>
          </a:blip>
          <a:srcRect/>
          <a:stretch>
            <a:fillRect/>
          </a:stretch>
        </p:blipFill>
        <p:spPr>
          <a:xfrm>
            <a:off x="9960606" y="2252857"/>
            <a:ext cx="2857501" cy="340896"/>
          </a:xfrm>
          <a:prstGeom prst="rect">
            <a:avLst/>
          </a:prstGeom>
          <a:ln w="12700">
            <a:miter lim="400000"/>
          </a:ln>
        </p:spPr>
      </p:pic>
      <p:sp>
        <p:nvSpPr>
          <p:cNvPr id="403" name="Shape 403"/>
          <p:cNvSpPr/>
          <p:nvPr/>
        </p:nvSpPr>
        <p:spPr>
          <a:xfrm>
            <a:off x="317499" y="996950"/>
            <a:ext cx="5373473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Energy momentum tensor</a:t>
            </a:r>
          </a:p>
        </p:txBody>
      </p:sp>
      <p:sp>
        <p:nvSpPr>
          <p:cNvPr id="404" name="Shape 404"/>
          <p:cNvSpPr/>
          <p:nvPr/>
        </p:nvSpPr>
        <p:spPr>
          <a:xfrm>
            <a:off x="317499" y="2393950"/>
            <a:ext cx="4145891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Conserved currents</a:t>
            </a:r>
          </a:p>
        </p:txBody>
      </p:sp>
      <p:pic>
        <p:nvPicPr>
          <p:cNvPr id="405" name="pasted-image.pdf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5275729" y="2933700"/>
            <a:ext cx="2565401" cy="431800"/>
          </a:xfrm>
          <a:prstGeom prst="rect">
            <a:avLst/>
          </a:prstGeom>
          <a:ln w="12700">
            <a:miter lim="400000"/>
          </a:ln>
        </p:spPr>
      </p:pic>
      <p:pic>
        <p:nvPicPr>
          <p:cNvPr id="406" name="pasted-image.pdf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10644187" y="8880224"/>
            <a:ext cx="1905001" cy="322386"/>
          </a:xfrm>
          <a:prstGeom prst="rect">
            <a:avLst/>
          </a:prstGeom>
          <a:ln w="12700">
            <a:miter lim="400000"/>
          </a:ln>
        </p:spPr>
      </p:pic>
      <p:sp>
        <p:nvSpPr>
          <p:cNvPr id="407" name="Shape 407"/>
          <p:cNvSpPr/>
          <p:nvPr/>
        </p:nvSpPr>
        <p:spPr>
          <a:xfrm>
            <a:off x="317500" y="3327400"/>
            <a:ext cx="4154577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Equations of motion</a:t>
            </a:r>
          </a:p>
        </p:txBody>
      </p:sp>
      <p:grpSp>
        <p:nvGrpSpPr>
          <p:cNvPr id="412" name="Group 412"/>
          <p:cNvGrpSpPr/>
          <p:nvPr/>
        </p:nvGrpSpPr>
        <p:grpSpPr>
          <a:xfrm>
            <a:off x="4379260" y="3873500"/>
            <a:ext cx="4685762" cy="1828800"/>
            <a:chOff x="0" y="0"/>
            <a:chExt cx="4685761" cy="1828800"/>
          </a:xfrm>
        </p:grpSpPr>
        <p:sp>
          <p:nvSpPr>
            <p:cNvPr id="408" name="Shape 408"/>
            <p:cNvSpPr/>
            <p:nvPr/>
          </p:nvSpPr>
          <p:spPr>
            <a:xfrm>
              <a:off x="0" y="0"/>
              <a:ext cx="4685762" cy="1828800"/>
            </a:xfrm>
            <a:prstGeom prst="rect">
              <a:avLst/>
            </a:prstGeom>
            <a:solidFill>
              <a:srgbClr val="92CAF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pic>
          <p:nvPicPr>
            <p:cNvPr id="409" name="pasted-image.pdf"/>
            <p:cNvPicPr>
              <a:picLocks noChangeAspect="1"/>
            </p:cNvPicPr>
            <p:nvPr/>
          </p:nvPicPr>
          <p:blipFill>
            <a:blip r:embed="rId8">
              <a:extLst/>
            </a:blip>
            <a:stretch>
              <a:fillRect/>
            </a:stretch>
          </p:blipFill>
          <p:spPr>
            <a:xfrm>
              <a:off x="286869" y="114300"/>
              <a:ext cx="3784601" cy="4699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10" name="pasted-image.pdf"/>
            <p:cNvPicPr>
              <a:picLocks noChangeAspect="1"/>
            </p:cNvPicPr>
            <p:nvPr/>
          </p:nvPicPr>
          <p:blipFill>
            <a:blip r:embed="rId9">
              <a:extLst/>
            </a:blip>
            <a:stretch>
              <a:fillRect/>
            </a:stretch>
          </p:blipFill>
          <p:spPr>
            <a:xfrm>
              <a:off x="275289" y="679450"/>
              <a:ext cx="1841501" cy="4699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11" name="pasted-image.pdf"/>
            <p:cNvPicPr>
              <a:picLocks noChangeAspect="1"/>
            </p:cNvPicPr>
            <p:nvPr/>
          </p:nvPicPr>
          <p:blipFill>
            <a:blip r:embed="rId10">
              <a:extLst/>
            </a:blip>
            <a:stretch>
              <a:fillRect/>
            </a:stretch>
          </p:blipFill>
          <p:spPr>
            <a:xfrm>
              <a:off x="271321" y="1244600"/>
              <a:ext cx="1346201" cy="4699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413" name="Shape 413"/>
          <p:cNvSpPr/>
          <p:nvPr/>
        </p:nvSpPr>
        <p:spPr>
          <a:xfrm>
            <a:off x="317500" y="5830762"/>
            <a:ext cx="11898990" cy="1193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/>
          </a:lstStyle>
          <a:p>
            <a:r>
              <a:t>Dissipative quantities are evolved with 2nd order Israel-Stewart type of equations</a:t>
            </a:r>
          </a:p>
        </p:txBody>
      </p:sp>
      <p:grpSp>
        <p:nvGrpSpPr>
          <p:cNvPr id="418" name="Group 418"/>
          <p:cNvGrpSpPr/>
          <p:nvPr/>
        </p:nvGrpSpPr>
        <p:grpSpPr>
          <a:xfrm>
            <a:off x="6077495" y="7041677"/>
            <a:ext cx="3452400" cy="2663058"/>
            <a:chOff x="0" y="0"/>
            <a:chExt cx="3452398" cy="2663056"/>
          </a:xfrm>
        </p:grpSpPr>
        <p:sp>
          <p:nvSpPr>
            <p:cNvPr id="414" name="Shape 414"/>
            <p:cNvSpPr/>
            <p:nvPr/>
          </p:nvSpPr>
          <p:spPr>
            <a:xfrm>
              <a:off x="0" y="0"/>
              <a:ext cx="3452399" cy="2663057"/>
            </a:xfrm>
            <a:prstGeom prst="rect">
              <a:avLst/>
            </a:prstGeom>
            <a:solidFill>
              <a:srgbClr val="A6FB9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pic>
          <p:nvPicPr>
            <p:cNvPr id="415" name="pasted-image.pdf"/>
            <p:cNvPicPr>
              <a:picLocks noChangeAspect="1"/>
            </p:cNvPicPr>
            <p:nvPr/>
          </p:nvPicPr>
          <p:blipFill>
            <a:blip r:embed="rId11">
              <a:extLst/>
            </a:blip>
            <a:stretch>
              <a:fillRect/>
            </a:stretch>
          </p:blipFill>
          <p:spPr>
            <a:xfrm>
              <a:off x="151399" y="167034"/>
              <a:ext cx="3149601" cy="5461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16" name="pasted-image.pdf"/>
            <p:cNvPicPr>
              <a:picLocks noChangeAspect="1"/>
            </p:cNvPicPr>
            <p:nvPr/>
          </p:nvPicPr>
          <p:blipFill>
            <a:blip r:embed="rId12">
              <a:extLst/>
            </a:blip>
            <a:stretch>
              <a:fillRect/>
            </a:stretch>
          </p:blipFill>
          <p:spPr>
            <a:xfrm>
              <a:off x="368399" y="1096578"/>
              <a:ext cx="2476501" cy="4699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17" name="pasted-image.pdf"/>
            <p:cNvPicPr>
              <a:picLocks noChangeAspect="1"/>
            </p:cNvPicPr>
            <p:nvPr/>
          </p:nvPicPr>
          <p:blipFill>
            <a:blip r:embed="rId13">
              <a:extLst/>
            </a:blip>
            <a:stretch>
              <a:fillRect/>
            </a:stretch>
          </p:blipFill>
          <p:spPr>
            <a:xfrm>
              <a:off x="438249" y="1721322"/>
              <a:ext cx="2336801" cy="8382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419" name="Shape 419"/>
          <p:cNvSpPr/>
          <p:nvPr/>
        </p:nvSpPr>
        <p:spPr>
          <a:xfrm>
            <a:off x="317500" y="7119812"/>
            <a:ext cx="4313124" cy="622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400"/>
            </a:lvl1pPr>
          </a:lstStyle>
          <a:p>
            <a:r>
              <a:t>At Navier-Stokes limit,</a:t>
            </a:r>
          </a:p>
        </p:txBody>
      </p:sp>
      <p:pic>
        <p:nvPicPr>
          <p:cNvPr id="420" name="cooltext194527845157009.png"/>
          <p:cNvPicPr>
            <a:picLocks noChangeAspect="1"/>
          </p:cNvPicPr>
          <p:nvPr/>
        </p:nvPicPr>
        <p:blipFill>
          <a:blip r:embed="rId14">
            <a:extLst/>
          </a:blip>
          <a:stretch>
            <a:fillRect/>
          </a:stretch>
        </p:blipFill>
        <p:spPr>
          <a:xfrm rot="20347115">
            <a:off x="9518018" y="301152"/>
            <a:ext cx="3485645" cy="1244874"/>
          </a:xfrm>
          <a:prstGeom prst="rect">
            <a:avLst/>
          </a:prstGeom>
          <a:ln w="12700">
            <a:miter lim="400000"/>
          </a:ln>
        </p:spPr>
      </p:pic>
      <p:sp>
        <p:nvSpPr>
          <p:cNvPr id="421" name="Shape 421"/>
          <p:cNvSpPr/>
          <p:nvPr/>
        </p:nvSpPr>
        <p:spPr>
          <a:xfrm>
            <a:off x="12572999" y="9334499"/>
            <a:ext cx="283770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/>
            </a:lvl1pPr>
          </a:lstStyle>
          <a:p>
            <a:r>
              <a:t>7</a:t>
            </a: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Shape 425"/>
          <p:cNvSpPr/>
          <p:nvPr/>
        </p:nvSpPr>
        <p:spPr>
          <a:xfrm>
            <a:off x="-55034" y="-38100"/>
            <a:ext cx="13114867" cy="965200"/>
          </a:xfrm>
          <a:prstGeom prst="rect">
            <a:avLst/>
          </a:prstGeom>
          <a:gradFill>
            <a:gsLst>
              <a:gs pos="0">
                <a:srgbClr val="FFF6AA"/>
              </a:gs>
              <a:gs pos="100000">
                <a:schemeClr val="accent3">
                  <a:satOff val="18648"/>
                  <a:lumOff val="5971"/>
                </a:schemeClr>
              </a:gs>
            </a:gsLst>
            <a:lin ang="5395217"/>
          </a:gradFill>
          <a:ln w="12700">
            <a:miter lim="400000"/>
          </a:ln>
          <a:effectLst>
            <a:outerShdw blurRad="190500" dist="8455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426" name="Shape 426"/>
          <p:cNvSpPr/>
          <p:nvPr/>
        </p:nvSpPr>
        <p:spPr>
          <a:xfrm>
            <a:off x="2245309" y="25399"/>
            <a:ext cx="8539582" cy="838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800"/>
            </a:lvl1pPr>
          </a:lstStyle>
          <a:p>
            <a:r>
              <a:t>Switching to hadronic cascade</a:t>
            </a:r>
          </a:p>
        </p:txBody>
      </p:sp>
      <p:sp>
        <p:nvSpPr>
          <p:cNvPr id="427" name="Shape 427"/>
          <p:cNvSpPr/>
          <p:nvPr/>
        </p:nvSpPr>
        <p:spPr>
          <a:xfrm>
            <a:off x="2930244" y="3692619"/>
            <a:ext cx="622301" cy="2501901"/>
          </a:xfrm>
          <a:prstGeom prst="rightArrow">
            <a:avLst>
              <a:gd name="adj1" fmla="val 100000"/>
              <a:gd name="adj2" fmla="val 49500"/>
            </a:avLst>
          </a:prstGeom>
          <a:blipFill>
            <a:blip r:embed="rId2"/>
          </a:blip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428" name="Shape 428"/>
          <p:cNvSpPr/>
          <p:nvPr/>
        </p:nvSpPr>
        <p:spPr>
          <a:xfrm>
            <a:off x="6303925" y="3692619"/>
            <a:ext cx="622301" cy="2501901"/>
          </a:xfrm>
          <a:prstGeom prst="rightArrow">
            <a:avLst>
              <a:gd name="adj1" fmla="val 100000"/>
              <a:gd name="adj2" fmla="val 49500"/>
            </a:avLst>
          </a:prstGeom>
          <a:blipFill>
            <a:blip r:embed="rId2"/>
          </a:blip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grpSp>
        <p:nvGrpSpPr>
          <p:cNvPr id="432" name="Group 432"/>
          <p:cNvGrpSpPr/>
          <p:nvPr/>
        </p:nvGrpSpPr>
        <p:grpSpPr>
          <a:xfrm>
            <a:off x="272026" y="2939892"/>
            <a:ext cx="2472311" cy="4007354"/>
            <a:chOff x="0" y="0"/>
            <a:chExt cx="2472310" cy="4007353"/>
          </a:xfrm>
        </p:grpSpPr>
        <p:sp>
          <p:nvSpPr>
            <p:cNvPr id="429" name="Shape 429"/>
            <p:cNvSpPr/>
            <p:nvPr/>
          </p:nvSpPr>
          <p:spPr>
            <a:xfrm>
              <a:off x="0" y="0"/>
              <a:ext cx="2472311" cy="4007354"/>
            </a:xfrm>
            <a:prstGeom prst="roundRect">
              <a:avLst>
                <a:gd name="adj" fmla="val 7848"/>
              </a:avLst>
            </a:prstGeom>
            <a:gradFill flip="none" rotWithShape="1">
              <a:gsLst>
                <a:gs pos="0">
                  <a:srgbClr val="0096FF">
                    <a:alpha val="51000"/>
                  </a:srgbClr>
                </a:gs>
                <a:gs pos="100000">
                  <a:srgbClr val="7A81FF"/>
                </a:gs>
              </a:gsLst>
              <a:lin ang="5400000" scaled="0"/>
            </a:gradFill>
            <a:ln w="25400" cap="flat">
              <a:solidFill>
                <a:srgbClr val="000000">
                  <a:alpha val="0"/>
                </a:srgbClr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430" name="Shape 430"/>
            <p:cNvSpPr/>
            <p:nvPr/>
          </p:nvSpPr>
          <p:spPr>
            <a:xfrm>
              <a:off x="128075" y="502633"/>
              <a:ext cx="2216160" cy="139705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4200"/>
              </a:lvl1pPr>
            </a:lstStyle>
            <a:p>
              <a:r>
                <a:t>Hyper-surfaces</a:t>
              </a:r>
            </a:p>
          </p:txBody>
        </p:sp>
        <p:sp>
          <p:nvSpPr>
            <p:cNvPr id="431" name="Shape 431"/>
            <p:cNvSpPr/>
            <p:nvPr/>
          </p:nvSpPr>
          <p:spPr>
            <a:xfrm>
              <a:off x="239016" y="2306810"/>
              <a:ext cx="1994278" cy="1193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r>
                <a:t>VISH2+1</a:t>
              </a:r>
            </a:p>
            <a:p>
              <a:r>
                <a:t>MUSIC</a:t>
              </a:r>
            </a:p>
          </p:txBody>
        </p:sp>
      </p:grpSp>
      <p:grpSp>
        <p:nvGrpSpPr>
          <p:cNvPr id="439" name="Group 439"/>
          <p:cNvGrpSpPr/>
          <p:nvPr/>
        </p:nvGrpSpPr>
        <p:grpSpPr>
          <a:xfrm>
            <a:off x="3626167" y="2247118"/>
            <a:ext cx="2491851" cy="5392903"/>
            <a:chOff x="0" y="0"/>
            <a:chExt cx="2491850" cy="5392901"/>
          </a:xfrm>
        </p:grpSpPr>
        <p:sp>
          <p:nvSpPr>
            <p:cNvPr id="433" name="Shape 433"/>
            <p:cNvSpPr/>
            <p:nvPr/>
          </p:nvSpPr>
          <p:spPr>
            <a:xfrm>
              <a:off x="0" y="5712"/>
              <a:ext cx="2491851" cy="5387190"/>
            </a:xfrm>
            <a:prstGeom prst="roundRect">
              <a:avLst>
                <a:gd name="adj" fmla="val 7645"/>
              </a:avLst>
            </a:prstGeom>
            <a:solidFill>
              <a:srgbClr val="FFC677"/>
            </a:solidFill>
            <a:ln w="25400" cap="flat">
              <a:solidFill>
                <a:srgbClr val="000000">
                  <a:alpha val="0"/>
                </a:srgbClr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434" name="Shape 434"/>
            <p:cNvSpPr/>
            <p:nvPr/>
          </p:nvSpPr>
          <p:spPr>
            <a:xfrm>
              <a:off x="150545" y="0"/>
              <a:ext cx="2216160" cy="197263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200"/>
              </a:pPr>
              <a:r>
                <a:t>Particle sampler</a:t>
              </a:r>
            </a:p>
            <a:p>
              <a:pPr>
                <a:defRPr sz="4200"/>
              </a:pPr>
              <a:r>
                <a:t>(iSS)</a:t>
              </a:r>
            </a:p>
          </p:txBody>
        </p:sp>
        <p:sp>
          <p:nvSpPr>
            <p:cNvPr id="435" name="Shape 435"/>
            <p:cNvSpPr/>
            <p:nvPr/>
          </p:nvSpPr>
          <p:spPr>
            <a:xfrm>
              <a:off x="528019" y="2154275"/>
              <a:ext cx="1461212" cy="647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r>
                <a:t>finite μ</a:t>
              </a:r>
            </a:p>
          </p:txBody>
        </p:sp>
        <p:pic>
          <p:nvPicPr>
            <p:cNvPr id="436" name="pasted-image.pdf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610925" y="2996813"/>
              <a:ext cx="1295401" cy="5207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37" name="pasted-image.pdf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668075" y="3769252"/>
              <a:ext cx="1181101" cy="5207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38" name="pasted-image.pdf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350575" y="4541690"/>
              <a:ext cx="1816101" cy="5207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443" name="Group 443"/>
          <p:cNvGrpSpPr/>
          <p:nvPr/>
        </p:nvGrpSpPr>
        <p:grpSpPr>
          <a:xfrm>
            <a:off x="7066150" y="2249974"/>
            <a:ext cx="2359246" cy="5387191"/>
            <a:chOff x="0" y="0"/>
            <a:chExt cx="2359245" cy="5387189"/>
          </a:xfrm>
        </p:grpSpPr>
        <p:sp>
          <p:nvSpPr>
            <p:cNvPr id="440" name="Shape 440"/>
            <p:cNvSpPr/>
            <p:nvPr/>
          </p:nvSpPr>
          <p:spPr>
            <a:xfrm>
              <a:off x="0" y="0"/>
              <a:ext cx="2359246" cy="5387190"/>
            </a:xfrm>
            <a:prstGeom prst="roundRect">
              <a:avLst>
                <a:gd name="adj" fmla="val 8075"/>
              </a:avLst>
            </a:prstGeom>
            <a:solidFill>
              <a:schemeClr val="accent2">
                <a:hueOff val="-2473792"/>
                <a:satOff val="-50209"/>
                <a:lumOff val="23543"/>
                <a:alpha val="80515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441" name="Shape 441"/>
            <p:cNvSpPr/>
            <p:nvPr/>
          </p:nvSpPr>
          <p:spPr>
            <a:xfrm>
              <a:off x="123033" y="176825"/>
              <a:ext cx="2113179" cy="1193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r>
                <a:t>Hadronic</a:t>
              </a:r>
            </a:p>
            <a:p>
              <a:r>
                <a:t>cascade</a:t>
              </a:r>
            </a:p>
          </p:txBody>
        </p:sp>
        <p:sp>
          <p:nvSpPr>
            <p:cNvPr id="442" name="Shape 442"/>
            <p:cNvSpPr/>
            <p:nvPr/>
          </p:nvSpPr>
          <p:spPr>
            <a:xfrm>
              <a:off x="284424" y="2654551"/>
              <a:ext cx="1790397" cy="1193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r>
                <a:t>UrQMD</a:t>
              </a:r>
            </a:p>
            <a:p>
              <a:r>
                <a:t>JAM</a:t>
              </a:r>
            </a:p>
          </p:txBody>
        </p:sp>
      </p:grpSp>
      <p:sp>
        <p:nvSpPr>
          <p:cNvPr id="444" name="Shape 444"/>
          <p:cNvSpPr/>
          <p:nvPr/>
        </p:nvSpPr>
        <p:spPr>
          <a:xfrm>
            <a:off x="9564940" y="3692619"/>
            <a:ext cx="622301" cy="2501901"/>
          </a:xfrm>
          <a:prstGeom prst="rightArrow">
            <a:avLst>
              <a:gd name="adj1" fmla="val 100000"/>
              <a:gd name="adj2" fmla="val 49500"/>
            </a:avLst>
          </a:prstGeom>
          <a:blipFill>
            <a:blip r:embed="rId2"/>
          </a:blip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grpSp>
        <p:nvGrpSpPr>
          <p:cNvPr id="450" name="Group 450"/>
          <p:cNvGrpSpPr/>
          <p:nvPr/>
        </p:nvGrpSpPr>
        <p:grpSpPr>
          <a:xfrm>
            <a:off x="10373528" y="2249974"/>
            <a:ext cx="2359246" cy="5387191"/>
            <a:chOff x="0" y="0"/>
            <a:chExt cx="2359245" cy="5387189"/>
          </a:xfrm>
        </p:grpSpPr>
        <p:sp>
          <p:nvSpPr>
            <p:cNvPr id="445" name="Shape 445"/>
            <p:cNvSpPr/>
            <p:nvPr/>
          </p:nvSpPr>
          <p:spPr>
            <a:xfrm>
              <a:off x="0" y="0"/>
              <a:ext cx="2359246" cy="5387190"/>
            </a:xfrm>
            <a:prstGeom prst="roundRect">
              <a:avLst>
                <a:gd name="adj" fmla="val 8075"/>
              </a:avLst>
            </a:prstGeom>
            <a:solidFill>
              <a:schemeClr val="accent5">
                <a:hueOff val="-444211"/>
                <a:satOff val="-14915"/>
                <a:lumOff val="22857"/>
                <a:alpha val="74475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446" name="Shape 446"/>
            <p:cNvSpPr/>
            <p:nvPr/>
          </p:nvSpPr>
          <p:spPr>
            <a:xfrm>
              <a:off x="296769" y="266574"/>
              <a:ext cx="1765707" cy="1193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r>
                <a:t>Final</a:t>
              </a:r>
            </a:p>
            <a:p>
              <a:r>
                <a:t>analysis</a:t>
              </a:r>
            </a:p>
          </p:txBody>
        </p:sp>
        <p:sp>
          <p:nvSpPr>
            <p:cNvPr id="447" name="Shape 447"/>
            <p:cNvSpPr/>
            <p:nvPr/>
          </p:nvSpPr>
          <p:spPr>
            <a:xfrm>
              <a:off x="292654" y="1888213"/>
              <a:ext cx="1773937" cy="1193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r>
                <a:t>particle</a:t>
              </a:r>
            </a:p>
            <a:p>
              <a:r>
                <a:t>spectra</a:t>
              </a:r>
            </a:p>
          </p:txBody>
        </p:sp>
        <p:pic>
          <p:nvPicPr>
            <p:cNvPr id="448" name="pasted-image.pdf"/>
            <p:cNvPicPr>
              <a:picLocks noChangeAspect="1"/>
            </p:cNvPicPr>
            <p:nvPr/>
          </p:nvPicPr>
          <p:blipFill>
            <a:blip r:embed="rId6">
              <a:extLst/>
            </a:blip>
            <a:srcRect/>
            <a:stretch>
              <a:fillRect/>
            </a:stretch>
          </p:blipFill>
          <p:spPr>
            <a:xfrm>
              <a:off x="875616" y="3452901"/>
              <a:ext cx="608039" cy="39343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449" name="Shape 449"/>
            <p:cNvSpPr/>
            <p:nvPr/>
          </p:nvSpPr>
          <p:spPr>
            <a:xfrm>
              <a:off x="169896" y="4217091"/>
              <a:ext cx="2019453" cy="647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r>
                <a:t>HBT radii</a:t>
              </a:r>
            </a:p>
          </p:txBody>
        </p:sp>
      </p:grpSp>
      <p:sp>
        <p:nvSpPr>
          <p:cNvPr id="451" name="Shape 451"/>
          <p:cNvSpPr/>
          <p:nvPr/>
        </p:nvSpPr>
        <p:spPr>
          <a:xfrm>
            <a:off x="160287" y="1187059"/>
            <a:ext cx="4472398" cy="736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200" i="1">
                <a:solidFill>
                  <a:schemeClr val="accent6">
                    <a:satOff val="24555"/>
                    <a:lumOff val="22232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Afterburner toolkit:</a:t>
            </a:r>
          </a:p>
        </p:txBody>
      </p:sp>
      <p:sp>
        <p:nvSpPr>
          <p:cNvPr id="452" name="Shape 452"/>
          <p:cNvSpPr/>
          <p:nvPr/>
        </p:nvSpPr>
        <p:spPr>
          <a:xfrm>
            <a:off x="2101081" y="8249613"/>
            <a:ext cx="8828038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81000" indent="-381000" algn="l">
              <a:buSzPct val="200000"/>
              <a:buChar char="•"/>
              <a:defRPr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Efficient, well-tested, and open source</a:t>
            </a:r>
          </a:p>
        </p:txBody>
      </p:sp>
      <p:pic>
        <p:nvPicPr>
          <p:cNvPr id="453" name="right-red@2x.png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10675673" y="-12965"/>
            <a:ext cx="2359246" cy="2359246"/>
          </a:xfrm>
          <a:prstGeom prst="rect">
            <a:avLst/>
          </a:prstGeom>
          <a:ln w="12700">
            <a:miter lim="400000"/>
          </a:ln>
        </p:spPr>
      </p:pic>
      <p:sp>
        <p:nvSpPr>
          <p:cNvPr id="454" name="Shape 454"/>
          <p:cNvSpPr/>
          <p:nvPr/>
        </p:nvSpPr>
        <p:spPr>
          <a:xfrm>
            <a:off x="825364" y="9156889"/>
            <a:ext cx="8906257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 u="sng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hlinkClick r:id="rId8"/>
              </a:defRPr>
            </a:lvl1pPr>
          </a:lstStyle>
          <a:p>
            <a:pPr>
              <a:defRPr u="none"/>
            </a:pPr>
            <a:r>
              <a:rPr u="sng">
                <a:hlinkClick r:id="rId8"/>
              </a:rPr>
              <a:t>https://github.com/chunshen1987/HBTcorrelation_MCafterburner</a:t>
            </a:r>
          </a:p>
        </p:txBody>
      </p:sp>
      <p:pic>
        <p:nvPicPr>
          <p:cNvPr id="455" name="github-mark.png"/>
          <p:cNvPicPr>
            <a:picLocks noChangeAspect="1"/>
          </p:cNvPicPr>
          <p:nvPr/>
        </p:nvPicPr>
        <p:blipFill>
          <a:blip r:embed="rId9">
            <a:extLst/>
          </a:blip>
          <a:srcRect l="22492" r="22492"/>
          <a:stretch>
            <a:fillRect/>
          </a:stretch>
        </p:blipFill>
        <p:spPr>
          <a:xfrm>
            <a:off x="54086" y="8960039"/>
            <a:ext cx="771811" cy="736532"/>
          </a:xfrm>
          <a:prstGeom prst="rect">
            <a:avLst/>
          </a:prstGeom>
          <a:ln w="12700">
            <a:miter lim="400000"/>
          </a:ln>
        </p:spPr>
      </p:pic>
      <p:sp>
        <p:nvSpPr>
          <p:cNvPr id="456" name="Shape 456"/>
          <p:cNvSpPr/>
          <p:nvPr/>
        </p:nvSpPr>
        <p:spPr>
          <a:xfrm>
            <a:off x="12572999" y="9334499"/>
            <a:ext cx="283770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/>
            </a:lvl1pPr>
          </a:lstStyle>
          <a:p>
            <a:r>
              <a:t>8</a:t>
            </a: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" name="Shape 458"/>
          <p:cNvSpPr/>
          <p:nvPr/>
        </p:nvSpPr>
        <p:spPr>
          <a:xfrm>
            <a:off x="-55034" y="-38100"/>
            <a:ext cx="13114867" cy="965200"/>
          </a:xfrm>
          <a:prstGeom prst="rect">
            <a:avLst/>
          </a:prstGeom>
          <a:gradFill>
            <a:gsLst>
              <a:gs pos="0">
                <a:srgbClr val="FFF6AA"/>
              </a:gs>
              <a:gs pos="100000">
                <a:schemeClr val="accent3">
                  <a:satOff val="18648"/>
                  <a:lumOff val="5971"/>
                </a:schemeClr>
              </a:gs>
            </a:gsLst>
            <a:lin ang="5395217"/>
          </a:gradFill>
          <a:ln w="12700">
            <a:miter lim="400000"/>
          </a:ln>
          <a:effectLst>
            <a:outerShdw blurRad="190500" dist="8455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459" name="Shape 459"/>
          <p:cNvSpPr/>
          <p:nvPr/>
        </p:nvSpPr>
        <p:spPr>
          <a:xfrm>
            <a:off x="2245309" y="25399"/>
            <a:ext cx="8539582" cy="838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800"/>
            </a:lvl1pPr>
          </a:lstStyle>
          <a:p>
            <a:r>
              <a:t>Switching to hadronic cascade</a:t>
            </a:r>
          </a:p>
        </p:txBody>
      </p:sp>
      <p:sp>
        <p:nvSpPr>
          <p:cNvPr id="460" name="Shape 460"/>
          <p:cNvSpPr/>
          <p:nvPr/>
        </p:nvSpPr>
        <p:spPr>
          <a:xfrm>
            <a:off x="2930244" y="3692619"/>
            <a:ext cx="622301" cy="2501901"/>
          </a:xfrm>
          <a:prstGeom prst="rightArrow">
            <a:avLst>
              <a:gd name="adj1" fmla="val 100000"/>
              <a:gd name="adj2" fmla="val 49500"/>
            </a:avLst>
          </a:prstGeom>
          <a:blipFill>
            <a:blip r:embed="rId3"/>
          </a:blip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461" name="Shape 461"/>
          <p:cNvSpPr/>
          <p:nvPr/>
        </p:nvSpPr>
        <p:spPr>
          <a:xfrm>
            <a:off x="6303925" y="3692619"/>
            <a:ext cx="622301" cy="2501901"/>
          </a:xfrm>
          <a:prstGeom prst="rightArrow">
            <a:avLst>
              <a:gd name="adj1" fmla="val 100000"/>
              <a:gd name="adj2" fmla="val 49500"/>
            </a:avLst>
          </a:prstGeom>
          <a:blipFill>
            <a:blip r:embed="rId3"/>
          </a:blip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grpSp>
        <p:nvGrpSpPr>
          <p:cNvPr id="465" name="Group 465"/>
          <p:cNvGrpSpPr/>
          <p:nvPr/>
        </p:nvGrpSpPr>
        <p:grpSpPr>
          <a:xfrm>
            <a:off x="272026" y="2939892"/>
            <a:ext cx="2472311" cy="4007354"/>
            <a:chOff x="0" y="0"/>
            <a:chExt cx="2472310" cy="4007353"/>
          </a:xfrm>
        </p:grpSpPr>
        <p:sp>
          <p:nvSpPr>
            <p:cNvPr id="462" name="Shape 462"/>
            <p:cNvSpPr/>
            <p:nvPr/>
          </p:nvSpPr>
          <p:spPr>
            <a:xfrm>
              <a:off x="0" y="0"/>
              <a:ext cx="2472311" cy="4007354"/>
            </a:xfrm>
            <a:prstGeom prst="roundRect">
              <a:avLst>
                <a:gd name="adj" fmla="val 7848"/>
              </a:avLst>
            </a:prstGeom>
            <a:gradFill flip="none" rotWithShape="1">
              <a:gsLst>
                <a:gs pos="0">
                  <a:srgbClr val="0096FF">
                    <a:alpha val="51000"/>
                  </a:srgbClr>
                </a:gs>
                <a:gs pos="100000">
                  <a:srgbClr val="7A81FF"/>
                </a:gs>
              </a:gsLst>
              <a:lin ang="5400000" scaled="0"/>
            </a:gradFill>
            <a:ln w="25400" cap="flat">
              <a:solidFill>
                <a:srgbClr val="000000">
                  <a:alpha val="0"/>
                </a:srgbClr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463" name="Shape 463"/>
            <p:cNvSpPr/>
            <p:nvPr/>
          </p:nvSpPr>
          <p:spPr>
            <a:xfrm>
              <a:off x="128075" y="502633"/>
              <a:ext cx="2216160" cy="139705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4200"/>
              </a:lvl1pPr>
            </a:lstStyle>
            <a:p>
              <a:r>
                <a:t>Hyper-surfaces</a:t>
              </a:r>
            </a:p>
          </p:txBody>
        </p:sp>
        <p:sp>
          <p:nvSpPr>
            <p:cNvPr id="464" name="Shape 464"/>
            <p:cNvSpPr/>
            <p:nvPr/>
          </p:nvSpPr>
          <p:spPr>
            <a:xfrm>
              <a:off x="239016" y="2306810"/>
              <a:ext cx="1994278" cy="1193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r>
                <a:t>VISH2+1</a:t>
              </a:r>
            </a:p>
            <a:p>
              <a:r>
                <a:t>MUSIC</a:t>
              </a:r>
            </a:p>
          </p:txBody>
        </p:sp>
      </p:grpSp>
      <p:grpSp>
        <p:nvGrpSpPr>
          <p:cNvPr id="472" name="Group 472"/>
          <p:cNvGrpSpPr/>
          <p:nvPr/>
        </p:nvGrpSpPr>
        <p:grpSpPr>
          <a:xfrm>
            <a:off x="3626167" y="2247118"/>
            <a:ext cx="2491851" cy="5392903"/>
            <a:chOff x="0" y="0"/>
            <a:chExt cx="2491850" cy="5392901"/>
          </a:xfrm>
        </p:grpSpPr>
        <p:sp>
          <p:nvSpPr>
            <p:cNvPr id="466" name="Shape 466"/>
            <p:cNvSpPr/>
            <p:nvPr/>
          </p:nvSpPr>
          <p:spPr>
            <a:xfrm>
              <a:off x="0" y="5712"/>
              <a:ext cx="2491851" cy="5387190"/>
            </a:xfrm>
            <a:prstGeom prst="roundRect">
              <a:avLst>
                <a:gd name="adj" fmla="val 7645"/>
              </a:avLst>
            </a:prstGeom>
            <a:solidFill>
              <a:srgbClr val="FFC677"/>
            </a:solidFill>
            <a:ln w="25400" cap="flat">
              <a:solidFill>
                <a:srgbClr val="000000">
                  <a:alpha val="0"/>
                </a:srgbClr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467" name="Shape 467"/>
            <p:cNvSpPr/>
            <p:nvPr/>
          </p:nvSpPr>
          <p:spPr>
            <a:xfrm>
              <a:off x="150545" y="0"/>
              <a:ext cx="2216160" cy="197263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200"/>
              </a:pPr>
              <a:r>
                <a:t>Particle sampler</a:t>
              </a:r>
            </a:p>
            <a:p>
              <a:pPr>
                <a:defRPr sz="4200"/>
              </a:pPr>
              <a:r>
                <a:t>(iSS)</a:t>
              </a:r>
            </a:p>
          </p:txBody>
        </p:sp>
        <p:sp>
          <p:nvSpPr>
            <p:cNvPr id="468" name="Shape 468"/>
            <p:cNvSpPr/>
            <p:nvPr/>
          </p:nvSpPr>
          <p:spPr>
            <a:xfrm>
              <a:off x="528019" y="2154275"/>
              <a:ext cx="1461212" cy="647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r>
                <a:t>finite μ</a:t>
              </a:r>
            </a:p>
          </p:txBody>
        </p:sp>
        <p:pic>
          <p:nvPicPr>
            <p:cNvPr id="469" name="pasted-image.pdf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610925" y="2996813"/>
              <a:ext cx="1295401" cy="5207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70" name="pasted-image.pdf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668075" y="3769252"/>
              <a:ext cx="1181101" cy="5207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71" name="pasted-image.pdf"/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350575" y="4541690"/>
              <a:ext cx="1816101" cy="5207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476" name="Group 476"/>
          <p:cNvGrpSpPr/>
          <p:nvPr/>
        </p:nvGrpSpPr>
        <p:grpSpPr>
          <a:xfrm>
            <a:off x="7066150" y="2249974"/>
            <a:ext cx="2359246" cy="5387191"/>
            <a:chOff x="0" y="0"/>
            <a:chExt cx="2359245" cy="5387189"/>
          </a:xfrm>
        </p:grpSpPr>
        <p:sp>
          <p:nvSpPr>
            <p:cNvPr id="473" name="Shape 473"/>
            <p:cNvSpPr/>
            <p:nvPr/>
          </p:nvSpPr>
          <p:spPr>
            <a:xfrm>
              <a:off x="0" y="0"/>
              <a:ext cx="2359246" cy="5387190"/>
            </a:xfrm>
            <a:prstGeom prst="roundRect">
              <a:avLst>
                <a:gd name="adj" fmla="val 8075"/>
              </a:avLst>
            </a:prstGeom>
            <a:solidFill>
              <a:schemeClr val="accent2">
                <a:hueOff val="-2473792"/>
                <a:satOff val="-50209"/>
                <a:lumOff val="23543"/>
                <a:alpha val="80515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474" name="Shape 474"/>
            <p:cNvSpPr/>
            <p:nvPr/>
          </p:nvSpPr>
          <p:spPr>
            <a:xfrm>
              <a:off x="123033" y="176825"/>
              <a:ext cx="2113179" cy="1193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r>
                <a:t>Hadronic</a:t>
              </a:r>
            </a:p>
            <a:p>
              <a:r>
                <a:t>cascade</a:t>
              </a:r>
            </a:p>
          </p:txBody>
        </p:sp>
        <p:sp>
          <p:nvSpPr>
            <p:cNvPr id="475" name="Shape 475"/>
            <p:cNvSpPr/>
            <p:nvPr/>
          </p:nvSpPr>
          <p:spPr>
            <a:xfrm>
              <a:off x="284424" y="2654551"/>
              <a:ext cx="1790397" cy="1193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r>
                <a:t>UrQMD</a:t>
              </a:r>
            </a:p>
            <a:p>
              <a:r>
                <a:t>JAM</a:t>
              </a:r>
            </a:p>
          </p:txBody>
        </p:sp>
      </p:grpSp>
      <p:sp>
        <p:nvSpPr>
          <p:cNvPr id="477" name="Shape 477"/>
          <p:cNvSpPr/>
          <p:nvPr/>
        </p:nvSpPr>
        <p:spPr>
          <a:xfrm>
            <a:off x="9564940" y="3692619"/>
            <a:ext cx="622301" cy="2501901"/>
          </a:xfrm>
          <a:prstGeom prst="rightArrow">
            <a:avLst>
              <a:gd name="adj1" fmla="val 100000"/>
              <a:gd name="adj2" fmla="val 49500"/>
            </a:avLst>
          </a:prstGeom>
          <a:blipFill>
            <a:blip r:embed="rId3"/>
          </a:blip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grpSp>
        <p:nvGrpSpPr>
          <p:cNvPr id="483" name="Group 483"/>
          <p:cNvGrpSpPr/>
          <p:nvPr/>
        </p:nvGrpSpPr>
        <p:grpSpPr>
          <a:xfrm>
            <a:off x="10373528" y="2249974"/>
            <a:ext cx="2359246" cy="5387191"/>
            <a:chOff x="0" y="0"/>
            <a:chExt cx="2359245" cy="5387189"/>
          </a:xfrm>
        </p:grpSpPr>
        <p:sp>
          <p:nvSpPr>
            <p:cNvPr id="478" name="Shape 478"/>
            <p:cNvSpPr/>
            <p:nvPr/>
          </p:nvSpPr>
          <p:spPr>
            <a:xfrm>
              <a:off x="0" y="0"/>
              <a:ext cx="2359246" cy="5387190"/>
            </a:xfrm>
            <a:prstGeom prst="roundRect">
              <a:avLst>
                <a:gd name="adj" fmla="val 8075"/>
              </a:avLst>
            </a:prstGeom>
            <a:solidFill>
              <a:schemeClr val="accent5">
                <a:hueOff val="-444211"/>
                <a:satOff val="-14915"/>
                <a:lumOff val="22857"/>
                <a:alpha val="74475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479" name="Shape 479"/>
            <p:cNvSpPr/>
            <p:nvPr/>
          </p:nvSpPr>
          <p:spPr>
            <a:xfrm>
              <a:off x="296769" y="266574"/>
              <a:ext cx="1765707" cy="1193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r>
                <a:t>Final</a:t>
              </a:r>
            </a:p>
            <a:p>
              <a:r>
                <a:t>analysis</a:t>
              </a:r>
            </a:p>
          </p:txBody>
        </p:sp>
        <p:sp>
          <p:nvSpPr>
            <p:cNvPr id="480" name="Shape 480"/>
            <p:cNvSpPr/>
            <p:nvPr/>
          </p:nvSpPr>
          <p:spPr>
            <a:xfrm>
              <a:off x="292654" y="1888213"/>
              <a:ext cx="1773937" cy="1193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r>
                <a:t>particle</a:t>
              </a:r>
            </a:p>
            <a:p>
              <a:r>
                <a:t>spectra</a:t>
              </a:r>
            </a:p>
          </p:txBody>
        </p:sp>
        <p:pic>
          <p:nvPicPr>
            <p:cNvPr id="481" name="pasted-image.pdf"/>
            <p:cNvPicPr>
              <a:picLocks noChangeAspect="1"/>
            </p:cNvPicPr>
            <p:nvPr/>
          </p:nvPicPr>
          <p:blipFill>
            <a:blip r:embed="rId7">
              <a:extLst/>
            </a:blip>
            <a:srcRect/>
            <a:stretch>
              <a:fillRect/>
            </a:stretch>
          </p:blipFill>
          <p:spPr>
            <a:xfrm>
              <a:off x="875616" y="3452901"/>
              <a:ext cx="608039" cy="39343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482" name="Shape 482"/>
            <p:cNvSpPr/>
            <p:nvPr/>
          </p:nvSpPr>
          <p:spPr>
            <a:xfrm>
              <a:off x="169896" y="4217091"/>
              <a:ext cx="2019453" cy="647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r>
                <a:t>HBT radii</a:t>
              </a:r>
            </a:p>
          </p:txBody>
        </p:sp>
      </p:grpSp>
      <p:sp>
        <p:nvSpPr>
          <p:cNvPr id="484" name="Shape 484"/>
          <p:cNvSpPr/>
          <p:nvPr/>
        </p:nvSpPr>
        <p:spPr>
          <a:xfrm>
            <a:off x="160287" y="1187059"/>
            <a:ext cx="4472398" cy="736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200" i="1">
                <a:solidFill>
                  <a:schemeClr val="accent6">
                    <a:satOff val="24555"/>
                    <a:lumOff val="22232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Afterburner toolkit:</a:t>
            </a:r>
          </a:p>
        </p:txBody>
      </p:sp>
      <p:sp>
        <p:nvSpPr>
          <p:cNvPr id="485" name="Shape 485"/>
          <p:cNvSpPr/>
          <p:nvPr/>
        </p:nvSpPr>
        <p:spPr>
          <a:xfrm>
            <a:off x="2101081" y="8249613"/>
            <a:ext cx="8828038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81000" indent="-381000" algn="l">
              <a:buSzPct val="200000"/>
              <a:buChar char="•"/>
              <a:defRPr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Efficient, well-tested, and open source</a:t>
            </a:r>
          </a:p>
        </p:txBody>
      </p:sp>
      <p:pic>
        <p:nvPicPr>
          <p:cNvPr id="486" name="right-red@2x.png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10675673" y="-12965"/>
            <a:ext cx="2359246" cy="2359246"/>
          </a:xfrm>
          <a:prstGeom prst="rect">
            <a:avLst/>
          </a:prstGeom>
          <a:ln w="12700">
            <a:miter lim="400000"/>
          </a:ln>
        </p:spPr>
      </p:pic>
      <p:sp>
        <p:nvSpPr>
          <p:cNvPr id="487" name="Shape 487"/>
          <p:cNvSpPr/>
          <p:nvPr/>
        </p:nvSpPr>
        <p:spPr>
          <a:xfrm>
            <a:off x="825364" y="9156889"/>
            <a:ext cx="8906257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 u="sng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hlinkClick r:id="rId9"/>
              </a:defRPr>
            </a:lvl1pPr>
          </a:lstStyle>
          <a:p>
            <a:pPr>
              <a:defRPr u="none"/>
            </a:pPr>
            <a:r>
              <a:rPr u="sng">
                <a:hlinkClick r:id="rId9"/>
              </a:rPr>
              <a:t>https://github.com/chunshen1987/HBTcorrelation_MCafterburner</a:t>
            </a:r>
          </a:p>
        </p:txBody>
      </p:sp>
      <p:pic>
        <p:nvPicPr>
          <p:cNvPr id="488" name="github-mark.png"/>
          <p:cNvPicPr>
            <a:picLocks noChangeAspect="1"/>
          </p:cNvPicPr>
          <p:nvPr/>
        </p:nvPicPr>
        <p:blipFill>
          <a:blip r:embed="rId10">
            <a:extLst/>
          </a:blip>
          <a:srcRect l="22492" r="22492"/>
          <a:stretch>
            <a:fillRect/>
          </a:stretch>
        </p:blipFill>
        <p:spPr>
          <a:xfrm>
            <a:off x="54086" y="8960039"/>
            <a:ext cx="771811" cy="736532"/>
          </a:xfrm>
          <a:prstGeom prst="rect">
            <a:avLst/>
          </a:prstGeom>
          <a:ln w="12700">
            <a:miter lim="400000"/>
          </a:ln>
        </p:spPr>
      </p:pic>
      <p:sp>
        <p:nvSpPr>
          <p:cNvPr id="489" name="Shape 489"/>
          <p:cNvSpPr/>
          <p:nvPr/>
        </p:nvSpPr>
        <p:spPr>
          <a:xfrm>
            <a:off x="12572999" y="9334499"/>
            <a:ext cx="283770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/>
            </a:lvl1pPr>
          </a:lstStyle>
          <a:p>
            <a:r>
              <a:t>8</a:t>
            </a:r>
          </a:p>
        </p:txBody>
      </p:sp>
      <p:grpSp>
        <p:nvGrpSpPr>
          <p:cNvPr id="494" name="Group 494"/>
          <p:cNvGrpSpPr/>
          <p:nvPr/>
        </p:nvGrpSpPr>
        <p:grpSpPr>
          <a:xfrm>
            <a:off x="1723387" y="1278888"/>
            <a:ext cx="9583426" cy="7608763"/>
            <a:chOff x="-215900" y="-139699"/>
            <a:chExt cx="9583425" cy="7608761"/>
          </a:xfrm>
        </p:grpSpPr>
        <p:pic>
          <p:nvPicPr>
            <p:cNvPr id="490" name="Picture 489"/>
            <p:cNvPicPr>
              <a:picLocks/>
            </p:cNvPicPr>
            <p:nvPr/>
          </p:nvPicPr>
          <p:blipFill>
            <a:blip r:embed="rId11">
              <a:extLst/>
            </a:blip>
            <a:stretch>
              <a:fillRect/>
            </a:stretch>
          </p:blipFill>
          <p:spPr>
            <a:xfrm>
              <a:off x="-215900" y="-139700"/>
              <a:ext cx="9583426" cy="7608763"/>
            </a:xfrm>
            <a:prstGeom prst="rect">
              <a:avLst/>
            </a:prstGeom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</p:pic>
        <p:grpSp>
          <p:nvGrpSpPr>
            <p:cNvPr id="493" name="Group 493"/>
            <p:cNvGrpSpPr/>
            <p:nvPr/>
          </p:nvGrpSpPr>
          <p:grpSpPr>
            <a:xfrm>
              <a:off x="500449" y="202534"/>
              <a:ext cx="8600877" cy="6805740"/>
              <a:chOff x="0" y="0"/>
              <a:chExt cx="8600876" cy="6805739"/>
            </a:xfrm>
          </p:grpSpPr>
          <p:pic>
            <p:nvPicPr>
              <p:cNvPr id="491" name="Screen Shot 2016-07-18 at 11.48.32 AM.png"/>
              <p:cNvPicPr>
                <a:picLocks noChangeAspect="1"/>
              </p:cNvPicPr>
              <p:nvPr/>
            </p:nvPicPr>
            <p:blipFill>
              <a:blip r:embed="rId12">
                <a:extLst/>
              </a:blip>
              <a:stretch>
                <a:fillRect/>
              </a:stretch>
            </p:blipFill>
            <p:spPr>
              <a:xfrm>
                <a:off x="0" y="0"/>
                <a:ext cx="8215117" cy="5727526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492" name="Screen Shot 2016-07-18 at 11.51.26 AM.png"/>
              <p:cNvPicPr>
                <a:picLocks noChangeAspect="1"/>
              </p:cNvPicPr>
              <p:nvPr/>
            </p:nvPicPr>
            <p:blipFill>
              <a:blip r:embed="rId13">
                <a:extLst/>
              </a:blip>
              <a:stretch>
                <a:fillRect/>
              </a:stretch>
            </p:blipFill>
            <p:spPr>
              <a:xfrm>
                <a:off x="1611880" y="5521799"/>
                <a:ext cx="6988997" cy="1283941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</p:grpSp>
      <p:pic>
        <p:nvPicPr>
          <p:cNvPr id="495" name="pasted-image.pdf"/>
          <p:cNvPicPr>
            <a:picLocks noChangeAspect="1"/>
          </p:cNvPicPr>
          <p:nvPr/>
        </p:nvPicPr>
        <p:blipFill>
          <a:blip r:embed="rId14">
            <a:extLst/>
          </a:blip>
          <a:stretch>
            <a:fillRect/>
          </a:stretch>
        </p:blipFill>
        <p:spPr>
          <a:xfrm>
            <a:off x="4207338" y="1732293"/>
            <a:ext cx="254001" cy="419101"/>
          </a:xfrm>
          <a:prstGeom prst="rect">
            <a:avLst/>
          </a:prstGeom>
          <a:ln w="12700">
            <a:miter lim="400000"/>
          </a:ln>
        </p:spPr>
      </p:pic>
      <p:pic>
        <p:nvPicPr>
          <p:cNvPr id="496" name="pasted-image.pdf"/>
          <p:cNvPicPr>
            <a:picLocks noChangeAspect="1"/>
          </p:cNvPicPr>
          <p:nvPr/>
        </p:nvPicPr>
        <p:blipFill>
          <a:blip r:embed="rId15">
            <a:extLst/>
          </a:blip>
          <a:stretch>
            <a:fillRect/>
          </a:stretch>
        </p:blipFill>
        <p:spPr>
          <a:xfrm>
            <a:off x="4241336" y="2436547"/>
            <a:ext cx="304801" cy="342901"/>
          </a:xfrm>
          <a:prstGeom prst="rect">
            <a:avLst/>
          </a:prstGeom>
          <a:ln w="12700">
            <a:miter lim="400000"/>
          </a:ln>
        </p:spPr>
      </p:pic>
      <p:pic>
        <p:nvPicPr>
          <p:cNvPr id="497" name="pasted-image.pdf"/>
          <p:cNvPicPr>
            <a:picLocks noChangeAspect="1"/>
          </p:cNvPicPr>
          <p:nvPr/>
        </p:nvPicPr>
        <p:blipFill>
          <a:blip r:embed="rId16">
            <a:extLst/>
          </a:blip>
          <a:stretch>
            <a:fillRect/>
          </a:stretch>
        </p:blipFill>
        <p:spPr>
          <a:xfrm>
            <a:off x="4244731" y="3542836"/>
            <a:ext cx="546101" cy="317501"/>
          </a:xfrm>
          <a:prstGeom prst="rect">
            <a:avLst/>
          </a:prstGeom>
          <a:ln w="12700">
            <a:miter lim="400000"/>
          </a:ln>
        </p:spPr>
      </p:pic>
      <p:pic>
        <p:nvPicPr>
          <p:cNvPr id="498" name="pasted-image.pdf"/>
          <p:cNvPicPr>
            <a:picLocks noChangeAspect="1"/>
          </p:cNvPicPr>
          <p:nvPr/>
        </p:nvPicPr>
        <p:blipFill>
          <a:blip r:embed="rId17">
            <a:extLst/>
          </a:blip>
          <a:stretch>
            <a:fillRect/>
          </a:stretch>
        </p:blipFill>
        <p:spPr>
          <a:xfrm>
            <a:off x="4280825" y="4846902"/>
            <a:ext cx="304801" cy="342901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extBox 1"/>
          <p:cNvSpPr txBox="1"/>
          <p:nvPr/>
        </p:nvSpPr>
        <p:spPr>
          <a:xfrm>
            <a:off x="1868983" y="7686029"/>
            <a:ext cx="2627052" cy="7797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2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In collaboration</a:t>
            </a:r>
            <a:r>
              <a:rPr kumimoji="0" lang="en-US" sz="22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 with</a:t>
            </a:r>
          </a:p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2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Scott </a:t>
            </a:r>
            <a:r>
              <a:rPr kumimoji="0" lang="en-US" sz="22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McDonald</a:t>
            </a:r>
            <a:endParaRPr kumimoji="0" lang="en-US" sz="2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Shape 500"/>
          <p:cNvSpPr/>
          <p:nvPr/>
        </p:nvSpPr>
        <p:spPr>
          <a:xfrm>
            <a:off x="-55034" y="-38100"/>
            <a:ext cx="13114867" cy="965200"/>
          </a:xfrm>
          <a:prstGeom prst="rect">
            <a:avLst/>
          </a:prstGeom>
          <a:gradFill>
            <a:gsLst>
              <a:gs pos="0">
                <a:srgbClr val="FFF6AA"/>
              </a:gs>
              <a:gs pos="100000">
                <a:schemeClr val="accent3">
                  <a:satOff val="18648"/>
                  <a:lumOff val="5971"/>
                </a:schemeClr>
              </a:gs>
            </a:gsLst>
            <a:lin ang="5395217"/>
          </a:gradFill>
          <a:ln w="12700">
            <a:miter lim="400000"/>
          </a:ln>
          <a:effectLst>
            <a:outerShdw blurRad="190500" dist="8455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501" name="Shape 501"/>
          <p:cNvSpPr/>
          <p:nvPr/>
        </p:nvSpPr>
        <p:spPr>
          <a:xfrm>
            <a:off x="407193" y="50799"/>
            <a:ext cx="12215814" cy="787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/>
            </a:lvl1pPr>
          </a:lstStyle>
          <a:p>
            <a:r>
              <a:t>Effects of net baryon diffusion on particle yields</a:t>
            </a:r>
          </a:p>
        </p:txBody>
      </p:sp>
      <p:sp>
        <p:nvSpPr>
          <p:cNvPr id="502" name="Shape 502"/>
          <p:cNvSpPr/>
          <p:nvPr/>
        </p:nvSpPr>
        <p:spPr>
          <a:xfrm>
            <a:off x="635000" y="6328874"/>
            <a:ext cx="11154142" cy="1066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444500" indent="-444500" algn="l">
              <a:buSzPct val="100000"/>
              <a:buChar char="•"/>
              <a:defRPr sz="3200"/>
            </a:lvl1pPr>
          </a:lstStyle>
          <a:p>
            <a:r>
              <a:t>Net baryon diffusion has little effects on charged hadron pseudo-rapidity distribution</a:t>
            </a:r>
          </a:p>
        </p:txBody>
      </p:sp>
      <p:sp>
        <p:nvSpPr>
          <p:cNvPr id="503" name="Shape 503"/>
          <p:cNvSpPr/>
          <p:nvPr/>
        </p:nvSpPr>
        <p:spPr>
          <a:xfrm>
            <a:off x="635000" y="7502052"/>
            <a:ext cx="11154142" cy="1066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444500" indent="-444500" algn="l">
              <a:buSzPct val="100000"/>
              <a:buChar char="•"/>
              <a:defRPr sz="3200"/>
            </a:lvl1pPr>
          </a:lstStyle>
          <a:p>
            <a:r>
              <a:t>More net baryon numbers are transported to mid-rapidity with a larger diffusion constant</a:t>
            </a:r>
          </a:p>
        </p:txBody>
      </p:sp>
      <p:sp>
        <p:nvSpPr>
          <p:cNvPr id="504" name="Shape 504"/>
          <p:cNvSpPr/>
          <p:nvPr/>
        </p:nvSpPr>
        <p:spPr>
          <a:xfrm>
            <a:off x="2432136" y="8675231"/>
            <a:ext cx="8140528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Constraints on net baryon diffusion?</a:t>
            </a:r>
          </a:p>
        </p:txBody>
      </p:sp>
      <p:pic>
        <p:nvPicPr>
          <p:cNvPr id="505" name="charghed_hadron_rapidity_distribution_diffusion_effect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7000" y="1270000"/>
            <a:ext cx="6604000" cy="4953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506" name="net_proton_dNdy_diffusion_effects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350000" y="1270000"/>
            <a:ext cx="6604000" cy="4953000"/>
          </a:xfrm>
          <a:prstGeom prst="rect">
            <a:avLst/>
          </a:prstGeom>
          <a:ln w="12700">
            <a:miter lim="400000"/>
          </a:ln>
        </p:spPr>
      </p:pic>
      <p:sp>
        <p:nvSpPr>
          <p:cNvPr id="507" name="Shape 507"/>
          <p:cNvSpPr/>
          <p:nvPr/>
        </p:nvSpPr>
        <p:spPr>
          <a:xfrm>
            <a:off x="3134631" y="4477315"/>
            <a:ext cx="1181405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0-5%</a:t>
            </a:r>
          </a:p>
        </p:txBody>
      </p:sp>
      <p:sp>
        <p:nvSpPr>
          <p:cNvPr id="508" name="Shape 508"/>
          <p:cNvSpPr/>
          <p:nvPr/>
        </p:nvSpPr>
        <p:spPr>
          <a:xfrm>
            <a:off x="9442297" y="4477315"/>
            <a:ext cx="1181406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0-5%</a:t>
            </a:r>
          </a:p>
        </p:txBody>
      </p:sp>
      <p:pic>
        <p:nvPicPr>
          <p:cNvPr id="509" name="pasted-imag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9821233" y="1100454"/>
            <a:ext cx="3034077" cy="405275"/>
          </a:xfrm>
          <a:prstGeom prst="rect">
            <a:avLst/>
          </a:prstGeom>
          <a:ln w="12700">
            <a:miter lim="400000"/>
          </a:ln>
        </p:spPr>
      </p:pic>
      <p:sp>
        <p:nvSpPr>
          <p:cNvPr id="510" name="Shape 510"/>
          <p:cNvSpPr/>
          <p:nvPr/>
        </p:nvSpPr>
        <p:spPr>
          <a:xfrm>
            <a:off x="12572999" y="9334499"/>
            <a:ext cx="283770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/>
            </a:lvl1pPr>
          </a:lstStyle>
          <a:p>
            <a:r>
              <a:t>9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284723" y="943383"/>
            <a:ext cx="1536510" cy="65659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spc="0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Au+Au</a:t>
            </a:r>
            <a:endParaRPr kumimoji="0" lang="en-US" sz="3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" name="Screen Shot 2016-07-14 at 12.02.12 PM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02539" y="33738"/>
            <a:ext cx="12599722" cy="996552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" name="pid_pion_p_UrQMD_vs_hydro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7000" y="1270000"/>
            <a:ext cx="6604000" cy="4953000"/>
          </a:xfrm>
          <a:prstGeom prst="rect">
            <a:avLst/>
          </a:prstGeom>
          <a:ln w="12700">
            <a:miter lim="400000"/>
          </a:ln>
        </p:spPr>
      </p:pic>
      <p:sp>
        <p:nvSpPr>
          <p:cNvPr id="513" name="Shape 513"/>
          <p:cNvSpPr/>
          <p:nvPr/>
        </p:nvSpPr>
        <p:spPr>
          <a:xfrm>
            <a:off x="-55034" y="-38100"/>
            <a:ext cx="13114867" cy="965200"/>
          </a:xfrm>
          <a:prstGeom prst="rect">
            <a:avLst/>
          </a:prstGeom>
          <a:gradFill>
            <a:gsLst>
              <a:gs pos="0">
                <a:srgbClr val="FFF6AA"/>
              </a:gs>
              <a:gs pos="100000">
                <a:schemeClr val="accent3">
                  <a:satOff val="18648"/>
                  <a:lumOff val="5971"/>
                </a:schemeClr>
              </a:gs>
            </a:gsLst>
            <a:lin ang="5395217"/>
          </a:gradFill>
          <a:ln w="12700">
            <a:miter lim="400000"/>
          </a:ln>
          <a:effectLst>
            <a:outerShdw blurRad="190500" dist="8455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514" name="Shape 514"/>
          <p:cNvSpPr/>
          <p:nvPr/>
        </p:nvSpPr>
        <p:spPr>
          <a:xfrm>
            <a:off x="635000" y="6538424"/>
            <a:ext cx="11576700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444500" indent="-444500" algn="l">
              <a:buSzPct val="100000"/>
              <a:buChar char="•"/>
            </a:pPr>
            <a:r>
              <a:t>Hadronic afterburner hardens pion spectra at high p</a:t>
            </a:r>
            <a:r>
              <a:rPr baseline="-5999"/>
              <a:t>T</a:t>
            </a:r>
          </a:p>
        </p:txBody>
      </p:sp>
      <p:sp>
        <p:nvSpPr>
          <p:cNvPr id="515" name="Shape 515"/>
          <p:cNvSpPr/>
          <p:nvPr/>
        </p:nvSpPr>
        <p:spPr>
          <a:xfrm>
            <a:off x="634651" y="50799"/>
            <a:ext cx="11760899" cy="787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/>
            </a:lvl1pPr>
          </a:lstStyle>
          <a:p>
            <a:r>
              <a:t>Effects of hadronic afterburner on pid spectra</a:t>
            </a:r>
          </a:p>
        </p:txBody>
      </p:sp>
      <p:sp>
        <p:nvSpPr>
          <p:cNvPr id="516" name="Shape 516"/>
          <p:cNvSpPr/>
          <p:nvPr/>
        </p:nvSpPr>
        <p:spPr>
          <a:xfrm>
            <a:off x="4794097" y="1767982"/>
            <a:ext cx="1181406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0-5%</a:t>
            </a:r>
          </a:p>
        </p:txBody>
      </p:sp>
      <p:pic>
        <p:nvPicPr>
          <p:cNvPr id="517" name="pasted-image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821233" y="1100454"/>
            <a:ext cx="3034077" cy="405275"/>
          </a:xfrm>
          <a:prstGeom prst="rect">
            <a:avLst/>
          </a:prstGeom>
          <a:ln w="12700">
            <a:miter lim="400000"/>
          </a:ln>
        </p:spPr>
      </p:pic>
      <p:sp>
        <p:nvSpPr>
          <p:cNvPr id="518" name="Shape 518"/>
          <p:cNvSpPr/>
          <p:nvPr/>
        </p:nvSpPr>
        <p:spPr>
          <a:xfrm>
            <a:off x="12488265" y="9334499"/>
            <a:ext cx="453239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/>
            </a:lvl1pPr>
          </a:lstStyle>
          <a:p>
            <a:r>
              <a:t>11</a:t>
            </a:r>
          </a:p>
        </p:txBody>
      </p:sp>
      <p:sp>
        <p:nvSpPr>
          <p:cNvPr id="3" name="Rectangle 2"/>
          <p:cNvSpPr/>
          <p:nvPr/>
        </p:nvSpPr>
        <p:spPr>
          <a:xfrm>
            <a:off x="8202649" y="946834"/>
            <a:ext cx="16185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/>
              <a:t>Au+Au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0" name="pid_sp_p_vs_pbar_UrQMD_vs_hydro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350000" y="1270000"/>
            <a:ext cx="6604000" cy="4953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521" name="pid_pion_p_UrQMD_vs_hydro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27000" y="1270000"/>
            <a:ext cx="6604000" cy="4953000"/>
          </a:xfrm>
          <a:prstGeom prst="rect">
            <a:avLst/>
          </a:prstGeom>
          <a:ln w="12700">
            <a:miter lim="400000"/>
          </a:ln>
        </p:spPr>
      </p:pic>
      <p:sp>
        <p:nvSpPr>
          <p:cNvPr id="522" name="Shape 522"/>
          <p:cNvSpPr/>
          <p:nvPr/>
        </p:nvSpPr>
        <p:spPr>
          <a:xfrm>
            <a:off x="-55034" y="-38100"/>
            <a:ext cx="13114867" cy="965200"/>
          </a:xfrm>
          <a:prstGeom prst="rect">
            <a:avLst/>
          </a:prstGeom>
          <a:gradFill>
            <a:gsLst>
              <a:gs pos="0">
                <a:srgbClr val="FFF6AA"/>
              </a:gs>
              <a:gs pos="100000">
                <a:schemeClr val="accent3">
                  <a:satOff val="18648"/>
                  <a:lumOff val="5971"/>
                </a:schemeClr>
              </a:gs>
            </a:gsLst>
            <a:lin ang="5395217"/>
          </a:gradFill>
          <a:ln w="12700">
            <a:miter lim="400000"/>
          </a:ln>
          <a:effectLst>
            <a:outerShdw blurRad="190500" dist="8455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523" name="Shape 523"/>
          <p:cNvSpPr/>
          <p:nvPr/>
        </p:nvSpPr>
        <p:spPr>
          <a:xfrm>
            <a:off x="635000" y="7212656"/>
            <a:ext cx="11154142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444500" indent="-444500" algn="l">
              <a:buSzPct val="100000"/>
              <a:buChar char="•"/>
            </a:lvl1pPr>
          </a:lstStyle>
          <a:p>
            <a:r>
              <a:t>Heavy baryon spectra are largely affected</a:t>
            </a:r>
          </a:p>
        </p:txBody>
      </p:sp>
      <p:sp>
        <p:nvSpPr>
          <p:cNvPr id="524" name="Shape 524"/>
          <p:cNvSpPr/>
          <p:nvPr/>
        </p:nvSpPr>
        <p:spPr>
          <a:xfrm>
            <a:off x="634651" y="50799"/>
            <a:ext cx="11760899" cy="787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/>
            </a:lvl1pPr>
          </a:lstStyle>
          <a:p>
            <a:r>
              <a:t>Effects of hadronic afterburner on pid spectra</a:t>
            </a:r>
          </a:p>
        </p:txBody>
      </p:sp>
      <p:sp>
        <p:nvSpPr>
          <p:cNvPr id="525" name="Shape 525"/>
          <p:cNvSpPr/>
          <p:nvPr/>
        </p:nvSpPr>
        <p:spPr>
          <a:xfrm>
            <a:off x="635000" y="6538424"/>
            <a:ext cx="1161936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444500" indent="-444500" algn="l">
              <a:buSzPct val="100000"/>
              <a:buChar char="•"/>
            </a:pPr>
            <a:r>
              <a:t>Hadronic afterburner hardens pion spectra at high p</a:t>
            </a:r>
            <a:r>
              <a:rPr baseline="-5999"/>
              <a:t>T</a:t>
            </a:r>
          </a:p>
        </p:txBody>
      </p:sp>
      <p:sp>
        <p:nvSpPr>
          <p:cNvPr id="526" name="Shape 526"/>
          <p:cNvSpPr/>
          <p:nvPr/>
        </p:nvSpPr>
        <p:spPr>
          <a:xfrm>
            <a:off x="842851" y="8544522"/>
            <a:ext cx="11344499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hadronic afterburner is essential for baryon spectra</a:t>
            </a:r>
          </a:p>
        </p:txBody>
      </p:sp>
      <p:sp>
        <p:nvSpPr>
          <p:cNvPr id="527" name="Shape 527"/>
          <p:cNvSpPr/>
          <p:nvPr/>
        </p:nvSpPr>
        <p:spPr>
          <a:xfrm>
            <a:off x="4794097" y="1767982"/>
            <a:ext cx="1181406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0-5%</a:t>
            </a:r>
          </a:p>
        </p:txBody>
      </p:sp>
      <p:sp>
        <p:nvSpPr>
          <p:cNvPr id="528" name="Shape 528"/>
          <p:cNvSpPr/>
          <p:nvPr/>
        </p:nvSpPr>
        <p:spPr>
          <a:xfrm>
            <a:off x="11152564" y="1767982"/>
            <a:ext cx="1181406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0-5%</a:t>
            </a:r>
          </a:p>
        </p:txBody>
      </p:sp>
      <p:pic>
        <p:nvPicPr>
          <p:cNvPr id="529" name="pasted-imag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9821233" y="1100454"/>
            <a:ext cx="3034077" cy="405275"/>
          </a:xfrm>
          <a:prstGeom prst="rect">
            <a:avLst/>
          </a:prstGeom>
          <a:ln w="12700">
            <a:miter lim="400000"/>
          </a:ln>
        </p:spPr>
      </p:pic>
      <p:sp>
        <p:nvSpPr>
          <p:cNvPr id="530" name="Shape 530"/>
          <p:cNvSpPr/>
          <p:nvPr/>
        </p:nvSpPr>
        <p:spPr>
          <a:xfrm>
            <a:off x="12488265" y="9334499"/>
            <a:ext cx="453239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/>
            </a:lvl1pPr>
          </a:lstStyle>
          <a:p>
            <a:r>
              <a:t>11</a:t>
            </a:r>
          </a:p>
        </p:txBody>
      </p:sp>
      <p:sp>
        <p:nvSpPr>
          <p:cNvPr id="13" name="Rectangle 12"/>
          <p:cNvSpPr/>
          <p:nvPr/>
        </p:nvSpPr>
        <p:spPr>
          <a:xfrm>
            <a:off x="8202649" y="946834"/>
            <a:ext cx="16185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/>
              <a:t>Au+Au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" name="pid_sp_p_vs_pbar_UrQMD_vs_hydro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350000" y="1270000"/>
            <a:ext cx="6604000" cy="4953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533" name="pid_pion_p_UrQMD_vs_hydro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27000" y="1270000"/>
            <a:ext cx="6604000" cy="4953000"/>
          </a:xfrm>
          <a:prstGeom prst="rect">
            <a:avLst/>
          </a:prstGeom>
          <a:ln w="12700">
            <a:miter lim="400000"/>
          </a:ln>
        </p:spPr>
      </p:pic>
      <p:sp>
        <p:nvSpPr>
          <p:cNvPr id="534" name="Shape 534"/>
          <p:cNvSpPr/>
          <p:nvPr/>
        </p:nvSpPr>
        <p:spPr>
          <a:xfrm>
            <a:off x="-55034" y="-38100"/>
            <a:ext cx="13114867" cy="965200"/>
          </a:xfrm>
          <a:prstGeom prst="rect">
            <a:avLst/>
          </a:prstGeom>
          <a:gradFill>
            <a:gsLst>
              <a:gs pos="0">
                <a:srgbClr val="FFF6AA"/>
              </a:gs>
              <a:gs pos="100000">
                <a:schemeClr val="accent3">
                  <a:satOff val="18648"/>
                  <a:lumOff val="5971"/>
                </a:schemeClr>
              </a:gs>
            </a:gsLst>
            <a:lin ang="5395217"/>
          </a:gradFill>
          <a:ln w="12700">
            <a:miter lim="400000"/>
          </a:ln>
          <a:effectLst>
            <a:outerShdw blurRad="190500" dist="8455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pic>
        <p:nvPicPr>
          <p:cNvPr id="535" name="Picture 534"/>
          <p:cNvPicPr>
            <a:picLocks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972048" y="1467541"/>
            <a:ext cx="2112476" cy="2446449"/>
          </a:xfrm>
          <a:prstGeom prst="rect">
            <a:avLst/>
          </a:prstGeom>
        </p:spPr>
      </p:pic>
      <p:grpSp>
        <p:nvGrpSpPr>
          <p:cNvPr id="542" name="Group 542"/>
          <p:cNvGrpSpPr/>
          <p:nvPr/>
        </p:nvGrpSpPr>
        <p:grpSpPr>
          <a:xfrm>
            <a:off x="4560431" y="3679500"/>
            <a:ext cx="3113771" cy="2403205"/>
            <a:chOff x="-38099" y="-1038748"/>
            <a:chExt cx="3113769" cy="2403204"/>
          </a:xfrm>
        </p:grpSpPr>
        <p:grpSp>
          <p:nvGrpSpPr>
            <p:cNvPr id="539" name="Group 539"/>
            <p:cNvGrpSpPr/>
            <p:nvPr/>
          </p:nvGrpSpPr>
          <p:grpSpPr>
            <a:xfrm>
              <a:off x="-38100" y="-1038749"/>
              <a:ext cx="3113770" cy="2403206"/>
              <a:chOff x="0" y="0"/>
              <a:chExt cx="3113769" cy="2403204"/>
            </a:xfrm>
          </p:grpSpPr>
          <p:sp>
            <p:nvSpPr>
              <p:cNvPr id="538" name="Shape 538"/>
              <p:cNvSpPr/>
              <p:nvPr/>
            </p:nvSpPr>
            <p:spPr>
              <a:xfrm>
                <a:off x="38100" y="29494"/>
                <a:ext cx="3045619" cy="23356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12846" y="9334"/>
                    </a:lnTo>
                    <a:lnTo>
                      <a:pt x="2730" y="9334"/>
                    </a:lnTo>
                    <a:cubicBezTo>
                      <a:pt x="1222" y="9334"/>
                      <a:pt x="0" y="10927"/>
                      <a:pt x="0" y="12894"/>
                    </a:cubicBezTo>
                    <a:lnTo>
                      <a:pt x="0" y="18040"/>
                    </a:lnTo>
                    <a:cubicBezTo>
                      <a:pt x="0" y="20006"/>
                      <a:pt x="1222" y="21600"/>
                      <a:pt x="2730" y="21600"/>
                    </a:cubicBezTo>
                    <a:lnTo>
                      <a:pt x="17302" y="21600"/>
                    </a:lnTo>
                    <a:cubicBezTo>
                      <a:pt x="18810" y="21600"/>
                      <a:pt x="20032" y="20006"/>
                      <a:pt x="20032" y="18040"/>
                    </a:cubicBezTo>
                    <a:lnTo>
                      <a:pt x="20032" y="12894"/>
                    </a:lnTo>
                    <a:cubicBezTo>
                      <a:pt x="20032" y="10927"/>
                      <a:pt x="18810" y="9334"/>
                      <a:pt x="17302" y="9334"/>
                    </a:cubicBezTo>
                    <a:lnTo>
                      <a:pt x="16021" y="9334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C79"/>
              </a:solidFill>
              <a:ln>
                <a:noFill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4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pic>
            <p:nvPicPr>
              <p:cNvPr id="537" name="Picture 536"/>
              <p:cNvPicPr>
                <a:picLocks/>
              </p:cNvPicPr>
              <p:nvPr/>
            </p:nvPicPr>
            <p:blipFill>
              <a:blip r:embed="rId5">
                <a:extLst/>
              </a:blip>
              <a:stretch>
                <a:fillRect/>
              </a:stretch>
            </p:blipFill>
            <p:spPr>
              <a:xfrm>
                <a:off x="0" y="0"/>
                <a:ext cx="3113770" cy="2403205"/>
              </a:xfrm>
              <a:prstGeom prst="rect">
                <a:avLst/>
              </a:prstGeom>
              <a:effectLst/>
            </p:spPr>
          </p:pic>
        </p:grpSp>
        <p:sp>
          <p:nvSpPr>
            <p:cNvPr id="540" name="Shape 540"/>
            <p:cNvSpPr/>
            <p:nvPr/>
          </p:nvSpPr>
          <p:spPr>
            <a:xfrm>
              <a:off x="175418" y="537099"/>
              <a:ext cx="2426818" cy="647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r>
                <a:t>annihilation</a:t>
              </a:r>
            </a:p>
          </p:txBody>
        </p:sp>
        <p:pic>
          <p:nvPicPr>
            <p:cNvPr id="541" name="pasted-image.pdf"/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1033226" y="151007"/>
              <a:ext cx="711201" cy="3937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543" name="Shape 543"/>
          <p:cNvSpPr/>
          <p:nvPr/>
        </p:nvSpPr>
        <p:spPr>
          <a:xfrm>
            <a:off x="634651" y="50799"/>
            <a:ext cx="11760899" cy="787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/>
            </a:lvl1pPr>
          </a:lstStyle>
          <a:p>
            <a:r>
              <a:t>Effects of hadronic afterburner on pid spectra</a:t>
            </a:r>
          </a:p>
        </p:txBody>
      </p:sp>
      <p:sp>
        <p:nvSpPr>
          <p:cNvPr id="544" name="Shape 544"/>
          <p:cNvSpPr/>
          <p:nvPr/>
        </p:nvSpPr>
        <p:spPr>
          <a:xfrm>
            <a:off x="635000" y="7212656"/>
            <a:ext cx="11154142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444500" indent="-444500" algn="l">
              <a:buSzPct val="100000"/>
              <a:buChar char="•"/>
            </a:lvl1pPr>
          </a:lstStyle>
          <a:p>
            <a:r>
              <a:t>Heavy baryon spectra are largely affected</a:t>
            </a:r>
          </a:p>
        </p:txBody>
      </p:sp>
      <p:sp>
        <p:nvSpPr>
          <p:cNvPr id="545" name="Shape 545"/>
          <p:cNvSpPr/>
          <p:nvPr/>
        </p:nvSpPr>
        <p:spPr>
          <a:xfrm>
            <a:off x="842851" y="8544522"/>
            <a:ext cx="11344499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hadronic afterburner is essential for baryon spectra</a:t>
            </a:r>
          </a:p>
        </p:txBody>
      </p:sp>
      <p:sp>
        <p:nvSpPr>
          <p:cNvPr id="546" name="Shape 546"/>
          <p:cNvSpPr/>
          <p:nvPr/>
        </p:nvSpPr>
        <p:spPr>
          <a:xfrm>
            <a:off x="4794097" y="1767982"/>
            <a:ext cx="1181406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0-5%</a:t>
            </a:r>
          </a:p>
        </p:txBody>
      </p:sp>
      <p:sp>
        <p:nvSpPr>
          <p:cNvPr id="547" name="Shape 547"/>
          <p:cNvSpPr/>
          <p:nvPr/>
        </p:nvSpPr>
        <p:spPr>
          <a:xfrm>
            <a:off x="11152564" y="1767982"/>
            <a:ext cx="1181406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0-5%</a:t>
            </a:r>
          </a:p>
        </p:txBody>
      </p:sp>
      <p:pic>
        <p:nvPicPr>
          <p:cNvPr id="548" name="pasted-image.pdf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9821233" y="1100454"/>
            <a:ext cx="3034077" cy="405275"/>
          </a:xfrm>
          <a:prstGeom prst="rect">
            <a:avLst/>
          </a:prstGeom>
          <a:ln w="12700">
            <a:miter lim="400000"/>
          </a:ln>
        </p:spPr>
      </p:pic>
      <p:sp>
        <p:nvSpPr>
          <p:cNvPr id="549" name="Shape 549"/>
          <p:cNvSpPr/>
          <p:nvPr/>
        </p:nvSpPr>
        <p:spPr>
          <a:xfrm>
            <a:off x="635000" y="6538424"/>
            <a:ext cx="1161936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444500" indent="-444500" algn="l">
              <a:buSzPct val="100000"/>
              <a:buChar char="•"/>
            </a:pPr>
            <a:r>
              <a:t>Hadronic afterburner hardens pion spectra at high p</a:t>
            </a:r>
            <a:r>
              <a:rPr baseline="-5999"/>
              <a:t>T</a:t>
            </a:r>
          </a:p>
        </p:txBody>
      </p:sp>
      <p:sp>
        <p:nvSpPr>
          <p:cNvPr id="550" name="Shape 550"/>
          <p:cNvSpPr/>
          <p:nvPr/>
        </p:nvSpPr>
        <p:spPr>
          <a:xfrm>
            <a:off x="12488265" y="9334499"/>
            <a:ext cx="453239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/>
            </a:lvl1pPr>
          </a:lstStyle>
          <a:p>
            <a:r>
              <a:t>11</a:t>
            </a:r>
          </a:p>
        </p:txBody>
      </p:sp>
      <p:sp>
        <p:nvSpPr>
          <p:cNvPr id="20" name="Rectangle 19"/>
          <p:cNvSpPr/>
          <p:nvPr/>
        </p:nvSpPr>
        <p:spPr>
          <a:xfrm>
            <a:off x="8202649" y="946834"/>
            <a:ext cx="16185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/>
              <a:t>Au+Au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" name="Shape 552"/>
          <p:cNvSpPr/>
          <p:nvPr/>
        </p:nvSpPr>
        <p:spPr>
          <a:xfrm>
            <a:off x="635000" y="6538424"/>
            <a:ext cx="1161936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444500" indent="-444500" algn="l">
              <a:buSzPct val="100000"/>
              <a:buChar char="•"/>
            </a:pPr>
            <a:r>
              <a:t>Hadronic afterburner hardens pion spectra at high p</a:t>
            </a:r>
            <a:r>
              <a:rPr baseline="-5999"/>
              <a:t>T</a:t>
            </a:r>
          </a:p>
        </p:txBody>
      </p:sp>
      <p:pic>
        <p:nvPicPr>
          <p:cNvPr id="553" name="pid_sp_p_vs_pbar_UrQMD_vs_hydro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350000" y="1270000"/>
            <a:ext cx="6604000" cy="4953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554" name="pid_pion_p_UrQMD_vs_hydro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27000" y="1270000"/>
            <a:ext cx="6604000" cy="4953000"/>
          </a:xfrm>
          <a:prstGeom prst="rect">
            <a:avLst/>
          </a:prstGeom>
          <a:ln w="12700">
            <a:miter lim="400000"/>
          </a:ln>
        </p:spPr>
      </p:pic>
      <p:sp>
        <p:nvSpPr>
          <p:cNvPr id="555" name="Shape 555"/>
          <p:cNvSpPr/>
          <p:nvPr/>
        </p:nvSpPr>
        <p:spPr>
          <a:xfrm>
            <a:off x="635000" y="7212656"/>
            <a:ext cx="11154142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444500" indent="-444500" algn="l">
              <a:buSzPct val="100000"/>
              <a:buChar char="•"/>
            </a:lvl1pPr>
          </a:lstStyle>
          <a:p>
            <a:r>
              <a:t>Heavy baryon spectra are largely affected</a:t>
            </a:r>
          </a:p>
        </p:txBody>
      </p:sp>
      <p:sp>
        <p:nvSpPr>
          <p:cNvPr id="556" name="Shape 556"/>
          <p:cNvSpPr/>
          <p:nvPr/>
        </p:nvSpPr>
        <p:spPr>
          <a:xfrm>
            <a:off x="-55034" y="-38100"/>
            <a:ext cx="13114867" cy="965200"/>
          </a:xfrm>
          <a:prstGeom prst="rect">
            <a:avLst/>
          </a:prstGeom>
          <a:gradFill>
            <a:gsLst>
              <a:gs pos="0">
                <a:srgbClr val="FFF6AA"/>
              </a:gs>
              <a:gs pos="100000">
                <a:schemeClr val="accent3">
                  <a:satOff val="18648"/>
                  <a:lumOff val="5971"/>
                </a:schemeClr>
              </a:gs>
            </a:gsLst>
            <a:lin ang="5395217"/>
          </a:gradFill>
          <a:ln w="12700">
            <a:miter lim="400000"/>
          </a:ln>
          <a:effectLst>
            <a:outerShdw blurRad="190500" dist="8455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pic>
        <p:nvPicPr>
          <p:cNvPr id="557" name="Picture 556"/>
          <p:cNvPicPr>
            <a:picLocks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972048" y="1467541"/>
            <a:ext cx="2112476" cy="2446449"/>
          </a:xfrm>
          <a:prstGeom prst="rect">
            <a:avLst/>
          </a:prstGeom>
        </p:spPr>
      </p:pic>
      <p:grpSp>
        <p:nvGrpSpPr>
          <p:cNvPr id="564" name="Group 564"/>
          <p:cNvGrpSpPr/>
          <p:nvPr/>
        </p:nvGrpSpPr>
        <p:grpSpPr>
          <a:xfrm>
            <a:off x="4560431" y="3679500"/>
            <a:ext cx="3113771" cy="2403205"/>
            <a:chOff x="-38099" y="-1038748"/>
            <a:chExt cx="3113769" cy="2403204"/>
          </a:xfrm>
        </p:grpSpPr>
        <p:grpSp>
          <p:nvGrpSpPr>
            <p:cNvPr id="561" name="Group 561"/>
            <p:cNvGrpSpPr/>
            <p:nvPr/>
          </p:nvGrpSpPr>
          <p:grpSpPr>
            <a:xfrm>
              <a:off x="-38100" y="-1038749"/>
              <a:ext cx="3113770" cy="2403206"/>
              <a:chOff x="0" y="0"/>
              <a:chExt cx="3113769" cy="2403204"/>
            </a:xfrm>
          </p:grpSpPr>
          <p:sp>
            <p:nvSpPr>
              <p:cNvPr id="560" name="Shape 560"/>
              <p:cNvSpPr/>
              <p:nvPr/>
            </p:nvSpPr>
            <p:spPr>
              <a:xfrm>
                <a:off x="38100" y="29494"/>
                <a:ext cx="3045619" cy="23356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12846" y="9334"/>
                    </a:lnTo>
                    <a:lnTo>
                      <a:pt x="2730" y="9334"/>
                    </a:lnTo>
                    <a:cubicBezTo>
                      <a:pt x="1222" y="9334"/>
                      <a:pt x="0" y="10927"/>
                      <a:pt x="0" y="12894"/>
                    </a:cubicBezTo>
                    <a:lnTo>
                      <a:pt x="0" y="18040"/>
                    </a:lnTo>
                    <a:cubicBezTo>
                      <a:pt x="0" y="20006"/>
                      <a:pt x="1222" y="21600"/>
                      <a:pt x="2730" y="21600"/>
                    </a:cubicBezTo>
                    <a:lnTo>
                      <a:pt x="17302" y="21600"/>
                    </a:lnTo>
                    <a:cubicBezTo>
                      <a:pt x="18810" y="21600"/>
                      <a:pt x="20032" y="20006"/>
                      <a:pt x="20032" y="18040"/>
                    </a:cubicBezTo>
                    <a:lnTo>
                      <a:pt x="20032" y="12894"/>
                    </a:lnTo>
                    <a:cubicBezTo>
                      <a:pt x="20032" y="10927"/>
                      <a:pt x="18810" y="9334"/>
                      <a:pt x="17302" y="9334"/>
                    </a:cubicBezTo>
                    <a:lnTo>
                      <a:pt x="16021" y="9334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C79"/>
              </a:solidFill>
              <a:ln>
                <a:noFill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4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pic>
            <p:nvPicPr>
              <p:cNvPr id="559" name="Picture 558"/>
              <p:cNvPicPr>
                <a:picLocks/>
              </p:cNvPicPr>
              <p:nvPr/>
            </p:nvPicPr>
            <p:blipFill>
              <a:blip r:embed="rId5">
                <a:extLst/>
              </a:blip>
              <a:stretch>
                <a:fillRect/>
              </a:stretch>
            </p:blipFill>
            <p:spPr>
              <a:xfrm>
                <a:off x="0" y="0"/>
                <a:ext cx="3113770" cy="2403205"/>
              </a:xfrm>
              <a:prstGeom prst="rect">
                <a:avLst/>
              </a:prstGeom>
              <a:effectLst/>
            </p:spPr>
          </p:pic>
        </p:grpSp>
        <p:sp>
          <p:nvSpPr>
            <p:cNvPr id="562" name="Shape 562"/>
            <p:cNvSpPr/>
            <p:nvPr/>
          </p:nvSpPr>
          <p:spPr>
            <a:xfrm>
              <a:off x="175418" y="537099"/>
              <a:ext cx="2426818" cy="647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r>
                <a:t>annihilation</a:t>
              </a:r>
            </a:p>
          </p:txBody>
        </p:sp>
        <p:pic>
          <p:nvPicPr>
            <p:cNvPr id="563" name="pasted-image.pdf"/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1033226" y="151007"/>
              <a:ext cx="711201" cy="3937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565" name="Picture 564"/>
          <p:cNvPicPr>
            <a:picLocks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10141013" y="3252331"/>
            <a:ext cx="2720253" cy="2278771"/>
          </a:xfrm>
          <a:prstGeom prst="rect">
            <a:avLst/>
          </a:prstGeom>
        </p:spPr>
      </p:pic>
      <p:grpSp>
        <p:nvGrpSpPr>
          <p:cNvPr id="569" name="Group 569"/>
          <p:cNvGrpSpPr/>
          <p:nvPr/>
        </p:nvGrpSpPr>
        <p:grpSpPr>
          <a:xfrm>
            <a:off x="10050759" y="5416028"/>
            <a:ext cx="2900760" cy="2298846"/>
            <a:chOff x="0" y="0"/>
            <a:chExt cx="2900759" cy="2298844"/>
          </a:xfrm>
        </p:grpSpPr>
        <p:sp>
          <p:nvSpPr>
            <p:cNvPr id="568" name="Shape 568"/>
            <p:cNvSpPr/>
            <p:nvPr/>
          </p:nvSpPr>
          <p:spPr>
            <a:xfrm>
              <a:off x="38100" y="11654"/>
              <a:ext cx="2824560" cy="22490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056" y="0"/>
                  </a:moveTo>
                  <a:lnTo>
                    <a:pt x="8877" y="8862"/>
                  </a:lnTo>
                  <a:lnTo>
                    <a:pt x="2944" y="8862"/>
                  </a:lnTo>
                  <a:cubicBezTo>
                    <a:pt x="1318" y="8862"/>
                    <a:pt x="0" y="10517"/>
                    <a:pt x="0" y="12559"/>
                  </a:cubicBezTo>
                  <a:lnTo>
                    <a:pt x="0" y="17903"/>
                  </a:lnTo>
                  <a:cubicBezTo>
                    <a:pt x="0" y="19945"/>
                    <a:pt x="1318" y="21600"/>
                    <a:pt x="2944" y="21600"/>
                  </a:cubicBezTo>
                  <a:lnTo>
                    <a:pt x="18656" y="21600"/>
                  </a:lnTo>
                  <a:cubicBezTo>
                    <a:pt x="20282" y="21600"/>
                    <a:pt x="21600" y="19945"/>
                    <a:pt x="21600" y="17903"/>
                  </a:cubicBezTo>
                  <a:lnTo>
                    <a:pt x="21600" y="12559"/>
                  </a:lnTo>
                  <a:cubicBezTo>
                    <a:pt x="21600" y="10517"/>
                    <a:pt x="20282" y="8862"/>
                    <a:pt x="18656" y="8862"/>
                  </a:cubicBezTo>
                  <a:lnTo>
                    <a:pt x="11324" y="8862"/>
                  </a:lnTo>
                  <a:lnTo>
                    <a:pt x="9056" y="0"/>
                  </a:lnTo>
                  <a:close/>
                </a:path>
              </a:pathLst>
            </a:custGeom>
            <a:solidFill>
              <a:srgbClr val="FFFC79"/>
            </a:solidFill>
            <a:ln>
              <a:noFill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pic>
          <p:nvPicPr>
            <p:cNvPr id="567" name="Picture 566"/>
            <p:cNvPicPr>
              <a:picLocks/>
            </p:cNvPicPr>
            <p:nvPr/>
          </p:nvPicPr>
          <p:blipFill>
            <a:blip r:embed="rId8">
              <a:extLst/>
            </a:blip>
            <a:stretch>
              <a:fillRect/>
            </a:stretch>
          </p:blipFill>
          <p:spPr>
            <a:xfrm>
              <a:off x="0" y="0"/>
              <a:ext cx="2900760" cy="2298845"/>
            </a:xfrm>
            <a:prstGeom prst="rect">
              <a:avLst/>
            </a:prstGeom>
            <a:effectLst/>
          </p:spPr>
        </p:pic>
      </p:grpSp>
      <p:sp>
        <p:nvSpPr>
          <p:cNvPr id="570" name="Shape 570"/>
          <p:cNvSpPr/>
          <p:nvPr/>
        </p:nvSpPr>
        <p:spPr>
          <a:xfrm>
            <a:off x="10114222" y="6356350"/>
            <a:ext cx="2773834" cy="1193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hadronic</a:t>
            </a:r>
          </a:p>
          <a:p>
            <a:r>
              <a:t>rescatterings</a:t>
            </a:r>
          </a:p>
        </p:txBody>
      </p:sp>
      <p:sp>
        <p:nvSpPr>
          <p:cNvPr id="571" name="Shape 571"/>
          <p:cNvSpPr/>
          <p:nvPr/>
        </p:nvSpPr>
        <p:spPr>
          <a:xfrm>
            <a:off x="842851" y="8544522"/>
            <a:ext cx="11344499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hadronic afterburner is essential for baryon spectra</a:t>
            </a:r>
          </a:p>
        </p:txBody>
      </p:sp>
      <p:sp>
        <p:nvSpPr>
          <p:cNvPr id="572" name="Shape 572"/>
          <p:cNvSpPr/>
          <p:nvPr/>
        </p:nvSpPr>
        <p:spPr>
          <a:xfrm>
            <a:off x="634651" y="50799"/>
            <a:ext cx="11760899" cy="787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/>
            </a:lvl1pPr>
          </a:lstStyle>
          <a:p>
            <a:r>
              <a:t>Effects of hadronic afterburner on pid spectra</a:t>
            </a:r>
          </a:p>
        </p:txBody>
      </p:sp>
      <p:sp>
        <p:nvSpPr>
          <p:cNvPr id="573" name="Shape 573"/>
          <p:cNvSpPr/>
          <p:nvPr/>
        </p:nvSpPr>
        <p:spPr>
          <a:xfrm>
            <a:off x="11152564" y="1767982"/>
            <a:ext cx="1181406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0-5%</a:t>
            </a:r>
          </a:p>
        </p:txBody>
      </p:sp>
      <p:sp>
        <p:nvSpPr>
          <p:cNvPr id="574" name="Shape 574"/>
          <p:cNvSpPr/>
          <p:nvPr/>
        </p:nvSpPr>
        <p:spPr>
          <a:xfrm>
            <a:off x="4794097" y="1767982"/>
            <a:ext cx="1181406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0-5%</a:t>
            </a:r>
          </a:p>
        </p:txBody>
      </p:sp>
      <p:pic>
        <p:nvPicPr>
          <p:cNvPr id="575" name="pasted-image.pdf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9821233" y="1100454"/>
            <a:ext cx="3034077" cy="405275"/>
          </a:xfrm>
          <a:prstGeom prst="rect">
            <a:avLst/>
          </a:prstGeom>
          <a:ln w="12700">
            <a:miter lim="400000"/>
          </a:ln>
        </p:spPr>
      </p:pic>
      <p:sp>
        <p:nvSpPr>
          <p:cNvPr id="576" name="Shape 576"/>
          <p:cNvSpPr/>
          <p:nvPr/>
        </p:nvSpPr>
        <p:spPr>
          <a:xfrm>
            <a:off x="12488265" y="9334499"/>
            <a:ext cx="453239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/>
            </a:lvl1pPr>
          </a:lstStyle>
          <a:p>
            <a:r>
              <a:t>11</a:t>
            </a:r>
          </a:p>
        </p:txBody>
      </p:sp>
      <p:sp>
        <p:nvSpPr>
          <p:cNvPr id="25" name="Rectangle 24"/>
          <p:cNvSpPr/>
          <p:nvPr/>
        </p:nvSpPr>
        <p:spPr>
          <a:xfrm>
            <a:off x="8202649" y="946834"/>
            <a:ext cx="16185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/>
              <a:t>Au+Au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8" name="pid_sp_p_vs_pbar_diffusion_effects_hydro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7000" y="1397000"/>
            <a:ext cx="6604000" cy="4953000"/>
          </a:xfrm>
          <a:prstGeom prst="rect">
            <a:avLst/>
          </a:prstGeom>
          <a:ln w="12700">
            <a:miter lim="400000"/>
          </a:ln>
        </p:spPr>
      </p:pic>
      <p:sp>
        <p:nvSpPr>
          <p:cNvPr id="579" name="Shape 579"/>
          <p:cNvSpPr/>
          <p:nvPr/>
        </p:nvSpPr>
        <p:spPr>
          <a:xfrm>
            <a:off x="-55034" y="-38100"/>
            <a:ext cx="13114867" cy="965200"/>
          </a:xfrm>
          <a:prstGeom prst="rect">
            <a:avLst/>
          </a:prstGeom>
          <a:gradFill>
            <a:gsLst>
              <a:gs pos="0">
                <a:srgbClr val="FFF6AA"/>
              </a:gs>
              <a:gs pos="100000">
                <a:schemeClr val="accent3">
                  <a:satOff val="18648"/>
                  <a:lumOff val="5971"/>
                </a:schemeClr>
              </a:gs>
            </a:gsLst>
            <a:lin ang="5395217"/>
          </a:gradFill>
          <a:ln w="12700">
            <a:miter lim="400000"/>
          </a:ln>
          <a:effectLst>
            <a:outerShdw blurRad="190500" dist="8455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580" name="Shape 580"/>
          <p:cNvSpPr/>
          <p:nvPr/>
        </p:nvSpPr>
        <p:spPr>
          <a:xfrm>
            <a:off x="2262225" y="929722"/>
            <a:ext cx="2333550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r>
              <a:t>pure hydro</a:t>
            </a:r>
          </a:p>
        </p:txBody>
      </p:sp>
      <p:sp>
        <p:nvSpPr>
          <p:cNvPr id="581" name="Shape 581"/>
          <p:cNvSpPr/>
          <p:nvPr/>
        </p:nvSpPr>
        <p:spPr>
          <a:xfrm>
            <a:off x="7962188" y="929722"/>
            <a:ext cx="337962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t>hydro + UrQMD</a:t>
            </a:r>
          </a:p>
        </p:txBody>
      </p:sp>
      <p:sp>
        <p:nvSpPr>
          <p:cNvPr id="582" name="Shape 582"/>
          <p:cNvSpPr/>
          <p:nvPr/>
        </p:nvSpPr>
        <p:spPr>
          <a:xfrm>
            <a:off x="635000" y="6464110"/>
            <a:ext cx="12227357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L="381000" indent="-381000" algn="l">
              <a:buSzPct val="100000"/>
              <a:buChar char="•"/>
            </a:pPr>
            <a:r>
              <a:t>Hadronic scatterings erase the diffusion effects at high p</a:t>
            </a:r>
            <a:r>
              <a:rPr baseline="-5999"/>
              <a:t>T</a:t>
            </a:r>
          </a:p>
        </p:txBody>
      </p:sp>
      <p:sp>
        <p:nvSpPr>
          <p:cNvPr id="583" name="Shape 583"/>
          <p:cNvSpPr/>
          <p:nvPr/>
        </p:nvSpPr>
        <p:spPr>
          <a:xfrm>
            <a:off x="729805" y="50799"/>
            <a:ext cx="11570590" cy="787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/>
            </a:lvl1pPr>
          </a:lstStyle>
          <a:p>
            <a:r>
              <a:t>Effects of net baryon diffusion on pid spectra</a:t>
            </a:r>
          </a:p>
        </p:txBody>
      </p:sp>
      <p:sp>
        <p:nvSpPr>
          <p:cNvPr id="584" name="Shape 584"/>
          <p:cNvSpPr/>
          <p:nvPr/>
        </p:nvSpPr>
        <p:spPr>
          <a:xfrm>
            <a:off x="12488265" y="9334499"/>
            <a:ext cx="453239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/>
            </a:lvl1pPr>
          </a:lstStyle>
          <a:p>
            <a:r>
              <a:t>12</a:t>
            </a:r>
          </a:p>
        </p:txBody>
      </p:sp>
      <p:pic>
        <p:nvPicPr>
          <p:cNvPr id="585" name="pasted-image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574800" y="4938778"/>
            <a:ext cx="3708400" cy="571501"/>
          </a:xfrm>
          <a:prstGeom prst="rect">
            <a:avLst/>
          </a:prstGeom>
          <a:ln w="12700">
            <a:miter lim="400000"/>
          </a:ln>
        </p:spPr>
      </p:pic>
      <p:pic>
        <p:nvPicPr>
          <p:cNvPr id="586" name="pid_sp_p_vs_pbar_diffusion_effects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350000" y="1397000"/>
            <a:ext cx="6604000" cy="4953000"/>
          </a:xfrm>
          <a:prstGeom prst="rect">
            <a:avLst/>
          </a:prstGeom>
          <a:ln w="12700">
            <a:miter lim="400000"/>
          </a:ln>
        </p:spPr>
      </p:pic>
      <p:sp>
        <p:nvSpPr>
          <p:cNvPr id="587" name="Shape 587"/>
          <p:cNvSpPr/>
          <p:nvPr/>
        </p:nvSpPr>
        <p:spPr>
          <a:xfrm>
            <a:off x="7757430" y="4900678"/>
            <a:ext cx="1181406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0-5%</a:t>
            </a:r>
          </a:p>
        </p:txBody>
      </p:sp>
      <p:pic>
        <p:nvPicPr>
          <p:cNvPr id="588" name="pasted-image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7602966" y="4450712"/>
            <a:ext cx="3034077" cy="405275"/>
          </a:xfrm>
          <a:prstGeom prst="rect">
            <a:avLst/>
          </a:prstGeom>
          <a:ln w="12700">
            <a:miter lim="400000"/>
          </a:ln>
        </p:spPr>
      </p:pic>
      <p:sp>
        <p:nvSpPr>
          <p:cNvPr id="13" name="Rectangle 12"/>
          <p:cNvSpPr/>
          <p:nvPr/>
        </p:nvSpPr>
        <p:spPr>
          <a:xfrm>
            <a:off x="7602966" y="3803342"/>
            <a:ext cx="16185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/>
              <a:t>Au+Au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0" name="pid_sp_p_vs_pbar_diffusion_effects_hydro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7000" y="1397000"/>
            <a:ext cx="6604000" cy="4953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591" name="pid_sp_p_vs_pbar_diffusion_effects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350000" y="1397000"/>
            <a:ext cx="6604000" cy="4953000"/>
          </a:xfrm>
          <a:prstGeom prst="rect">
            <a:avLst/>
          </a:prstGeom>
          <a:ln w="12700">
            <a:miter lim="400000"/>
          </a:ln>
        </p:spPr>
      </p:pic>
      <p:sp>
        <p:nvSpPr>
          <p:cNvPr id="592" name="Shape 592"/>
          <p:cNvSpPr/>
          <p:nvPr/>
        </p:nvSpPr>
        <p:spPr>
          <a:xfrm>
            <a:off x="-55034" y="-38100"/>
            <a:ext cx="13114867" cy="965200"/>
          </a:xfrm>
          <a:prstGeom prst="rect">
            <a:avLst/>
          </a:prstGeom>
          <a:gradFill>
            <a:gsLst>
              <a:gs pos="0">
                <a:srgbClr val="FFF6AA"/>
              </a:gs>
              <a:gs pos="100000">
                <a:schemeClr val="accent3">
                  <a:satOff val="18648"/>
                  <a:lumOff val="5971"/>
                </a:schemeClr>
              </a:gs>
            </a:gsLst>
            <a:lin ang="5395217"/>
          </a:gradFill>
          <a:ln w="12700">
            <a:miter lim="400000"/>
          </a:ln>
          <a:effectLst>
            <a:outerShdw blurRad="190500" dist="8455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593" name="Shape 593"/>
          <p:cNvSpPr/>
          <p:nvPr/>
        </p:nvSpPr>
        <p:spPr>
          <a:xfrm>
            <a:off x="2262225" y="929722"/>
            <a:ext cx="2333550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r>
              <a:t>pure hydro</a:t>
            </a:r>
          </a:p>
        </p:txBody>
      </p:sp>
      <p:sp>
        <p:nvSpPr>
          <p:cNvPr id="594" name="Shape 594"/>
          <p:cNvSpPr/>
          <p:nvPr/>
        </p:nvSpPr>
        <p:spPr>
          <a:xfrm>
            <a:off x="7962188" y="929722"/>
            <a:ext cx="337962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t>hydro + UrQMD</a:t>
            </a:r>
          </a:p>
        </p:txBody>
      </p:sp>
      <p:sp>
        <p:nvSpPr>
          <p:cNvPr id="595" name="Shape 595"/>
          <p:cNvSpPr/>
          <p:nvPr/>
        </p:nvSpPr>
        <p:spPr>
          <a:xfrm>
            <a:off x="635000" y="6464110"/>
            <a:ext cx="12227357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L="381000" indent="-381000" algn="l">
              <a:buSzPct val="100000"/>
              <a:buChar char="•"/>
            </a:pPr>
            <a:r>
              <a:t>Hadronic scatterings erase the diffusion effects at high p</a:t>
            </a:r>
            <a:r>
              <a:rPr baseline="-5999"/>
              <a:t>T</a:t>
            </a:r>
          </a:p>
        </p:txBody>
      </p:sp>
      <p:grpSp>
        <p:nvGrpSpPr>
          <p:cNvPr id="602" name="Group 602"/>
          <p:cNvGrpSpPr/>
          <p:nvPr/>
        </p:nvGrpSpPr>
        <p:grpSpPr>
          <a:xfrm>
            <a:off x="1503578" y="7175120"/>
            <a:ext cx="10490200" cy="2198678"/>
            <a:chOff x="12700" y="12700"/>
            <a:chExt cx="10490199" cy="2198676"/>
          </a:xfrm>
        </p:grpSpPr>
        <p:graphicFrame>
          <p:nvGraphicFramePr>
            <p:cNvPr id="596" name="Table 596"/>
            <p:cNvGraphicFramePr/>
            <p:nvPr/>
          </p:nvGraphicFramePr>
          <p:xfrm>
            <a:off x="12700" y="12700"/>
            <a:ext cx="10490199" cy="2198676"/>
          </p:xfrm>
          <a:graphic>
            <a:graphicData uri="http://schemas.openxmlformats.org/drawingml/2006/table">
              <a:tbl>
                <a:tblPr firstRow="1" firstCol="1" bandRow="1">
                  <a:tableStyleId>{4C3C2611-4C71-4FC5-86AE-919BDF0F9419}</a:tableStyleId>
                </a:tblPr>
                <a:tblGrid>
                  <a:gridCol w="2622550"/>
                  <a:gridCol w="2622550"/>
                  <a:gridCol w="2622550"/>
                  <a:gridCol w="2622550"/>
                </a:tblGrid>
                <a:tr h="1099339">
                  <a:tc>
                    <a:txBody>
                      <a:bodyPr/>
                      <a:lstStyle/>
                      <a:p>
                        <a:pPr defTabSz="914400">
                          <a:defRPr sz="3120">
                            <a:sym typeface="Helvetica"/>
                          </a:defRPr>
                        </a:pPr>
                        <a:endParaRPr/>
                      </a:p>
                    </a:txBody>
                    <a:tcPr marL="50800" marR="50800" marT="50800" marB="50800" anchor="ctr" horzOverflow="overflow"/>
                  </a:tc>
                  <a:tc>
                    <a:txBody>
                      <a:bodyPr/>
                      <a:lstStyle/>
                      <a:p>
                        <a:pPr defTabSz="914400">
                          <a:defRPr sz="3120">
                            <a:sym typeface="Helvetica"/>
                          </a:defRPr>
                        </a:pPr>
                        <a:endParaRPr/>
                      </a:p>
                    </a:txBody>
                    <a:tcPr marL="50800" marR="50800" marT="50800" marB="50800" anchor="ctr" horzOverflow="overflow"/>
                  </a:tc>
                  <a:tc>
                    <a:txBody>
                      <a:bodyPr/>
                      <a:lstStyle/>
                      <a:p>
                        <a:pPr defTabSz="914400">
                          <a:defRPr sz="3120">
                            <a:sym typeface="Helvetica"/>
                          </a:defRPr>
                        </a:pPr>
                        <a:endParaRPr/>
                      </a:p>
                    </a:txBody>
                    <a:tcPr marL="50800" marR="50800" marT="50800" marB="50800" anchor="ctr" horzOverflow="overflow"/>
                  </a:tc>
                  <a:tc>
                    <a:txBody>
                      <a:bodyPr/>
                      <a:lstStyle/>
                      <a:p>
                        <a:pPr defTabSz="914400">
                          <a:defRPr sz="3120">
                            <a:sym typeface="Helvetica"/>
                          </a:defRPr>
                        </a:pPr>
                        <a:endParaRPr/>
                      </a:p>
                    </a:txBody>
                    <a:tcPr marL="50800" marR="50800" marT="50800" marB="50800" anchor="ctr" horzOverflow="overflow"/>
                  </a:tc>
                </a:tr>
                <a:tr h="1099339">
                  <a:tc>
                    <a:txBody>
                      <a:bodyPr/>
                      <a:lstStyle/>
                      <a:p>
                        <a:pPr defTabSz="914400">
                          <a:defRPr sz="3120">
                            <a:sym typeface="Helvetica"/>
                          </a:defRPr>
                        </a:pPr>
                        <a:endParaRPr/>
                      </a:p>
                    </a:txBody>
                    <a:tcPr marL="50800" marR="50800" marT="50800" marB="50800" anchor="ctr" horzOverflow="overflow"/>
                  </a:tc>
                  <a:tc>
                    <a:txBody>
                      <a:bodyPr/>
                      <a:lstStyle/>
                      <a:p>
                        <a:pPr defTabSz="914400">
                          <a:defRPr sz="1800"/>
                        </a:pPr>
                        <a:r>
                          <a:rPr sz="3120"/>
                          <a:t>0.042</a:t>
                        </a:r>
                      </a:p>
                    </a:txBody>
                    <a:tcPr marL="50800" marR="50800" marT="50800" marB="50800" anchor="ctr" horzOverflow="overflow"/>
                  </a:tc>
                  <a:tc>
                    <a:txBody>
                      <a:bodyPr/>
                      <a:lstStyle/>
                      <a:p>
                        <a:pPr defTabSz="914400">
                          <a:defRPr sz="1800"/>
                        </a:pPr>
                        <a:r>
                          <a:rPr sz="3120"/>
                          <a:t>0.108</a:t>
                        </a:r>
                      </a:p>
                    </a:txBody>
                    <a:tcPr marL="50800" marR="50800" marT="50800" marB="50800" anchor="ctr" horzOverflow="overflow"/>
                  </a:tc>
                  <a:tc>
                    <a:txBody>
                      <a:bodyPr/>
                      <a:lstStyle/>
                      <a:p>
                        <a:pPr defTabSz="914400">
                          <a:defRPr sz="1800"/>
                        </a:pPr>
                        <a:r>
                          <a:rPr sz="3120"/>
                          <a:t>0.162</a:t>
                        </a:r>
                      </a:p>
                    </a:txBody>
                    <a:tcPr marL="50800" marR="50800" marT="50800" marB="50800" anchor="ctr" horzOverflow="overflow"/>
                  </a:tc>
                </a:tr>
              </a:tbl>
            </a:graphicData>
          </a:graphic>
        </p:graphicFrame>
        <p:pic>
          <p:nvPicPr>
            <p:cNvPr id="597" name="pasted-image.pdf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3255710" y="377545"/>
              <a:ext cx="1308050" cy="33539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98" name="pasted-image.pdf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5785982" y="221395"/>
              <a:ext cx="1560370" cy="6477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99" name="pasted-image.pdf"/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8371531" y="234095"/>
              <a:ext cx="1560369" cy="6477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600" name="pasted-image.pdf"/>
            <p:cNvPicPr>
              <a:picLocks noChangeAspect="1"/>
            </p:cNvPicPr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>
              <a:off x="299158" y="1236897"/>
              <a:ext cx="2059646" cy="41193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601" name="Shape 601"/>
            <p:cNvSpPr/>
            <p:nvPr/>
          </p:nvSpPr>
          <p:spPr>
            <a:xfrm>
              <a:off x="774435" y="1641712"/>
              <a:ext cx="1109092" cy="558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3000">
                  <a:solidFill>
                    <a:srgbClr val="FFFFFF"/>
                  </a:solidFill>
                </a:defRPr>
              </a:lvl1pPr>
            </a:lstStyle>
            <a:p>
              <a:r>
                <a:t>(GeV)</a:t>
              </a:r>
            </a:p>
          </p:txBody>
        </p:sp>
      </p:grpSp>
      <p:pic>
        <p:nvPicPr>
          <p:cNvPr id="603" name="Picture 602"/>
          <p:cNvPicPr>
            <a:picLocks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 rot="6212194">
            <a:off x="5383680" y="5152816"/>
            <a:ext cx="4115923" cy="586954"/>
          </a:xfrm>
          <a:prstGeom prst="rect">
            <a:avLst/>
          </a:prstGeom>
        </p:spPr>
      </p:pic>
      <p:sp>
        <p:nvSpPr>
          <p:cNvPr id="605" name="Shape 605"/>
          <p:cNvSpPr/>
          <p:nvPr/>
        </p:nvSpPr>
        <p:spPr>
          <a:xfrm>
            <a:off x="729805" y="50799"/>
            <a:ext cx="11570590" cy="787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/>
            </a:lvl1pPr>
          </a:lstStyle>
          <a:p>
            <a:r>
              <a:t>Effects of net baryon diffusion on pid spectra</a:t>
            </a:r>
          </a:p>
        </p:txBody>
      </p:sp>
      <p:pic>
        <p:nvPicPr>
          <p:cNvPr id="606" name="pasted-image.pdf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1574800" y="4938778"/>
            <a:ext cx="3708400" cy="571501"/>
          </a:xfrm>
          <a:prstGeom prst="rect">
            <a:avLst/>
          </a:prstGeom>
          <a:ln w="12700">
            <a:miter lim="400000"/>
          </a:ln>
        </p:spPr>
      </p:pic>
      <p:sp>
        <p:nvSpPr>
          <p:cNvPr id="607" name="Shape 607"/>
          <p:cNvSpPr/>
          <p:nvPr/>
        </p:nvSpPr>
        <p:spPr>
          <a:xfrm>
            <a:off x="7757430" y="4900678"/>
            <a:ext cx="1181406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0-5%</a:t>
            </a:r>
          </a:p>
        </p:txBody>
      </p:sp>
      <p:pic>
        <p:nvPicPr>
          <p:cNvPr id="608" name="pasted-image.pdf"/>
          <p:cNvPicPr>
            <a:picLocks noChangeAspect="1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7602966" y="4450712"/>
            <a:ext cx="3034077" cy="405275"/>
          </a:xfrm>
          <a:prstGeom prst="rect">
            <a:avLst/>
          </a:prstGeom>
          <a:ln w="12700">
            <a:miter lim="400000"/>
          </a:ln>
        </p:spPr>
      </p:pic>
      <p:sp>
        <p:nvSpPr>
          <p:cNvPr id="609" name="Shape 609"/>
          <p:cNvSpPr/>
          <p:nvPr/>
        </p:nvSpPr>
        <p:spPr>
          <a:xfrm>
            <a:off x="12488265" y="9334499"/>
            <a:ext cx="453239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/>
            </a:lvl1pPr>
          </a:lstStyle>
          <a:p>
            <a:r>
              <a:t>12</a:t>
            </a: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1" name="pid_sp_p_vs_pbar_diffusion_effect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350000" y="1397000"/>
            <a:ext cx="6604000" cy="4953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612" name="pid_sp_p_vs_pbar_diffusion_effects_hydro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27000" y="1397000"/>
            <a:ext cx="6604000" cy="4953000"/>
          </a:xfrm>
          <a:prstGeom prst="rect">
            <a:avLst/>
          </a:prstGeom>
          <a:ln w="12700">
            <a:miter lim="400000"/>
          </a:ln>
        </p:spPr>
      </p:pic>
      <p:sp>
        <p:nvSpPr>
          <p:cNvPr id="613" name="Shape 613"/>
          <p:cNvSpPr/>
          <p:nvPr/>
        </p:nvSpPr>
        <p:spPr>
          <a:xfrm>
            <a:off x="-55034" y="-38100"/>
            <a:ext cx="13114867" cy="965200"/>
          </a:xfrm>
          <a:prstGeom prst="rect">
            <a:avLst/>
          </a:prstGeom>
          <a:gradFill>
            <a:gsLst>
              <a:gs pos="0">
                <a:srgbClr val="FFF6AA"/>
              </a:gs>
              <a:gs pos="100000">
                <a:schemeClr val="accent3">
                  <a:satOff val="18648"/>
                  <a:lumOff val="5971"/>
                </a:schemeClr>
              </a:gs>
            </a:gsLst>
            <a:lin ang="5395217"/>
          </a:gradFill>
          <a:ln w="12700">
            <a:miter lim="400000"/>
          </a:ln>
          <a:effectLst>
            <a:outerShdw blurRad="190500" dist="8455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614" name="Shape 614"/>
          <p:cNvSpPr/>
          <p:nvPr/>
        </p:nvSpPr>
        <p:spPr>
          <a:xfrm>
            <a:off x="2262225" y="929722"/>
            <a:ext cx="2333550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r>
              <a:t>pure hydro</a:t>
            </a:r>
          </a:p>
        </p:txBody>
      </p:sp>
      <p:sp>
        <p:nvSpPr>
          <p:cNvPr id="615" name="Shape 615"/>
          <p:cNvSpPr/>
          <p:nvPr/>
        </p:nvSpPr>
        <p:spPr>
          <a:xfrm>
            <a:off x="7962188" y="929722"/>
            <a:ext cx="337962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t>hydro + UrQMD</a:t>
            </a:r>
          </a:p>
        </p:txBody>
      </p:sp>
      <p:sp>
        <p:nvSpPr>
          <p:cNvPr id="616" name="Shape 616"/>
          <p:cNvSpPr/>
          <p:nvPr/>
        </p:nvSpPr>
        <p:spPr>
          <a:xfrm>
            <a:off x="635000" y="6464110"/>
            <a:ext cx="12227357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L="381000" indent="-381000" algn="l">
              <a:buSzPct val="100000"/>
              <a:buChar char="•"/>
            </a:pPr>
            <a:r>
              <a:t>Hadronic scatterings erase the diffusion effects at high p</a:t>
            </a:r>
            <a:r>
              <a:rPr baseline="-5999"/>
              <a:t>T</a:t>
            </a:r>
          </a:p>
        </p:txBody>
      </p:sp>
      <p:grpSp>
        <p:nvGrpSpPr>
          <p:cNvPr id="623" name="Group 623"/>
          <p:cNvGrpSpPr/>
          <p:nvPr/>
        </p:nvGrpSpPr>
        <p:grpSpPr>
          <a:xfrm>
            <a:off x="1503578" y="7175120"/>
            <a:ext cx="10490200" cy="2198678"/>
            <a:chOff x="12700" y="12700"/>
            <a:chExt cx="10490199" cy="2198676"/>
          </a:xfrm>
        </p:grpSpPr>
        <p:graphicFrame>
          <p:nvGraphicFramePr>
            <p:cNvPr id="617" name="Table 617"/>
            <p:cNvGraphicFramePr/>
            <p:nvPr/>
          </p:nvGraphicFramePr>
          <p:xfrm>
            <a:off x="12700" y="12700"/>
            <a:ext cx="10490199" cy="2198676"/>
          </p:xfrm>
          <a:graphic>
            <a:graphicData uri="http://schemas.openxmlformats.org/drawingml/2006/table">
              <a:tbl>
                <a:tblPr firstRow="1" firstCol="1" bandRow="1">
                  <a:tableStyleId>{4C3C2611-4C71-4FC5-86AE-919BDF0F9419}</a:tableStyleId>
                </a:tblPr>
                <a:tblGrid>
                  <a:gridCol w="2622550"/>
                  <a:gridCol w="2622550"/>
                  <a:gridCol w="2622550"/>
                  <a:gridCol w="2622550"/>
                </a:tblGrid>
                <a:tr h="1099339">
                  <a:tc>
                    <a:txBody>
                      <a:bodyPr/>
                      <a:lstStyle/>
                      <a:p>
                        <a:pPr defTabSz="914400">
                          <a:defRPr sz="3120">
                            <a:sym typeface="Helvetica"/>
                          </a:defRPr>
                        </a:pPr>
                        <a:endParaRPr/>
                      </a:p>
                    </a:txBody>
                    <a:tcPr marL="50800" marR="50800" marT="50800" marB="50800" anchor="ctr" horzOverflow="overflow"/>
                  </a:tc>
                  <a:tc>
                    <a:txBody>
                      <a:bodyPr/>
                      <a:lstStyle/>
                      <a:p>
                        <a:pPr defTabSz="914400">
                          <a:defRPr sz="3120">
                            <a:sym typeface="Helvetica"/>
                          </a:defRPr>
                        </a:pPr>
                        <a:endParaRPr/>
                      </a:p>
                    </a:txBody>
                    <a:tcPr marL="50800" marR="50800" marT="50800" marB="50800" anchor="ctr" horzOverflow="overflow"/>
                  </a:tc>
                  <a:tc>
                    <a:txBody>
                      <a:bodyPr/>
                      <a:lstStyle/>
                      <a:p>
                        <a:pPr defTabSz="914400">
                          <a:defRPr sz="3120">
                            <a:sym typeface="Helvetica"/>
                          </a:defRPr>
                        </a:pPr>
                        <a:endParaRPr/>
                      </a:p>
                    </a:txBody>
                    <a:tcPr marL="50800" marR="50800" marT="50800" marB="50800" anchor="ctr" horzOverflow="overflow"/>
                  </a:tc>
                  <a:tc>
                    <a:txBody>
                      <a:bodyPr/>
                      <a:lstStyle/>
                      <a:p>
                        <a:pPr defTabSz="914400">
                          <a:defRPr sz="3120">
                            <a:sym typeface="Helvetica"/>
                          </a:defRPr>
                        </a:pPr>
                        <a:endParaRPr/>
                      </a:p>
                    </a:txBody>
                    <a:tcPr marL="50800" marR="50800" marT="50800" marB="50800" anchor="ctr" horzOverflow="overflow"/>
                  </a:tc>
                </a:tr>
                <a:tr h="1099339">
                  <a:tc>
                    <a:txBody>
                      <a:bodyPr/>
                      <a:lstStyle/>
                      <a:p>
                        <a:pPr defTabSz="914400">
                          <a:defRPr sz="3120">
                            <a:sym typeface="Helvetica"/>
                          </a:defRPr>
                        </a:pPr>
                        <a:endParaRPr/>
                      </a:p>
                    </a:txBody>
                    <a:tcPr marL="50800" marR="50800" marT="50800" marB="50800" anchor="ctr" horzOverflow="overflow"/>
                  </a:tc>
                  <a:tc>
                    <a:txBody>
                      <a:bodyPr/>
                      <a:lstStyle/>
                      <a:p>
                        <a:pPr defTabSz="914400">
                          <a:defRPr sz="1800"/>
                        </a:pPr>
                        <a:r>
                          <a:rPr sz="3120"/>
                          <a:t>0.042</a:t>
                        </a:r>
                      </a:p>
                    </a:txBody>
                    <a:tcPr marL="50800" marR="50800" marT="50800" marB="50800" anchor="ctr" horzOverflow="overflow"/>
                  </a:tc>
                  <a:tc>
                    <a:txBody>
                      <a:bodyPr/>
                      <a:lstStyle/>
                      <a:p>
                        <a:pPr defTabSz="914400">
                          <a:defRPr sz="1800"/>
                        </a:pPr>
                        <a:r>
                          <a:rPr sz="3120"/>
                          <a:t>0.108</a:t>
                        </a:r>
                      </a:p>
                    </a:txBody>
                    <a:tcPr marL="50800" marR="50800" marT="50800" marB="50800" anchor="ctr" horzOverflow="overflow"/>
                  </a:tc>
                  <a:tc>
                    <a:txBody>
                      <a:bodyPr/>
                      <a:lstStyle/>
                      <a:p>
                        <a:pPr defTabSz="914400">
                          <a:defRPr sz="1800"/>
                        </a:pPr>
                        <a:r>
                          <a:rPr sz="3120"/>
                          <a:t>0.162</a:t>
                        </a:r>
                      </a:p>
                    </a:txBody>
                    <a:tcPr marL="50800" marR="50800" marT="50800" marB="50800" anchor="ctr" horzOverflow="overflow"/>
                  </a:tc>
                </a:tr>
              </a:tbl>
            </a:graphicData>
          </a:graphic>
        </p:graphicFrame>
        <p:pic>
          <p:nvPicPr>
            <p:cNvPr id="618" name="pasted-image.pdf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3255710" y="377545"/>
              <a:ext cx="1308050" cy="33539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619" name="pasted-image.pdf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5785982" y="221395"/>
              <a:ext cx="1560370" cy="6477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620" name="pasted-image.pdf"/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8371531" y="234095"/>
              <a:ext cx="1560369" cy="6477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621" name="pasted-image.pdf"/>
            <p:cNvPicPr>
              <a:picLocks noChangeAspect="1"/>
            </p:cNvPicPr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>
              <a:off x="299158" y="1236897"/>
              <a:ext cx="2059646" cy="41193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622" name="Shape 622"/>
            <p:cNvSpPr/>
            <p:nvPr/>
          </p:nvSpPr>
          <p:spPr>
            <a:xfrm>
              <a:off x="774435" y="1641712"/>
              <a:ext cx="1109092" cy="558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3000">
                  <a:solidFill>
                    <a:srgbClr val="FFFFFF"/>
                  </a:solidFill>
                </a:defRPr>
              </a:lvl1pPr>
            </a:lstStyle>
            <a:p>
              <a:r>
                <a:t>(GeV)</a:t>
              </a:r>
            </a:p>
          </p:txBody>
        </p:sp>
      </p:grpSp>
      <p:grpSp>
        <p:nvGrpSpPr>
          <p:cNvPr id="628" name="Group 628"/>
          <p:cNvGrpSpPr/>
          <p:nvPr/>
        </p:nvGrpSpPr>
        <p:grpSpPr>
          <a:xfrm rot="20553082">
            <a:off x="329757" y="6597618"/>
            <a:ext cx="4687881" cy="1346201"/>
            <a:chOff x="-38100" y="-38100"/>
            <a:chExt cx="4687879" cy="1346200"/>
          </a:xfrm>
        </p:grpSpPr>
        <p:grpSp>
          <p:nvGrpSpPr>
            <p:cNvPr id="626" name="Group 626"/>
            <p:cNvGrpSpPr/>
            <p:nvPr/>
          </p:nvGrpSpPr>
          <p:grpSpPr>
            <a:xfrm>
              <a:off x="-38100" y="-38100"/>
              <a:ext cx="4687880" cy="1346200"/>
              <a:chOff x="0" y="0"/>
              <a:chExt cx="4687879" cy="1346200"/>
            </a:xfrm>
          </p:grpSpPr>
          <p:sp>
            <p:nvSpPr>
              <p:cNvPr id="625" name="Shape 625"/>
              <p:cNvSpPr/>
              <p:nvPr/>
            </p:nvSpPr>
            <p:spPr>
              <a:xfrm>
                <a:off x="38100" y="38100"/>
                <a:ext cx="4611680" cy="1270000"/>
              </a:xfrm>
              <a:prstGeom prst="roundRect">
                <a:avLst>
                  <a:gd name="adj" fmla="val 15000"/>
                </a:avLst>
              </a:prstGeom>
              <a:solidFill>
                <a:srgbClr val="FFFC79"/>
              </a:solidFill>
              <a:ln>
                <a:noFill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4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pic>
            <p:nvPicPr>
              <p:cNvPr id="624" name="Picture 623"/>
              <p:cNvPicPr>
                <a:picLocks/>
              </p:cNvPicPr>
              <p:nvPr/>
            </p:nvPicPr>
            <p:blipFill>
              <a:blip r:embed="rId8">
                <a:extLst/>
              </a:blip>
              <a:stretch>
                <a:fillRect/>
              </a:stretch>
            </p:blipFill>
            <p:spPr>
              <a:xfrm>
                <a:off x="0" y="0"/>
                <a:ext cx="4687880" cy="1346200"/>
              </a:xfrm>
              <a:prstGeom prst="rect">
                <a:avLst/>
              </a:prstGeom>
              <a:effectLst/>
            </p:spPr>
          </p:pic>
        </p:grpSp>
        <p:sp>
          <p:nvSpPr>
            <p:cNvPr id="627" name="Shape 627"/>
            <p:cNvSpPr/>
            <p:nvPr/>
          </p:nvSpPr>
          <p:spPr>
            <a:xfrm>
              <a:off x="304625" y="38100"/>
              <a:ext cx="4154577" cy="1193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algn="l"/>
              <a:r>
                <a:t>set constraints on</a:t>
              </a:r>
            </a:p>
            <a:p>
              <a:pPr algn="l"/>
              <a:r>
                <a:t>net baryon diffusion</a:t>
              </a:r>
            </a:p>
          </p:txBody>
        </p:sp>
      </p:grpSp>
      <p:sp>
        <p:nvSpPr>
          <p:cNvPr id="629" name="Shape 629"/>
          <p:cNvSpPr/>
          <p:nvPr/>
        </p:nvSpPr>
        <p:spPr>
          <a:xfrm>
            <a:off x="729805" y="50799"/>
            <a:ext cx="11570590" cy="787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/>
            </a:lvl1pPr>
          </a:lstStyle>
          <a:p>
            <a:r>
              <a:t>Effects of net baryon diffusion on pid spectra</a:t>
            </a:r>
          </a:p>
        </p:txBody>
      </p:sp>
      <p:pic>
        <p:nvPicPr>
          <p:cNvPr id="630" name="pasted-image.pdf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1574800" y="4938778"/>
            <a:ext cx="3708400" cy="571501"/>
          </a:xfrm>
          <a:prstGeom prst="rect">
            <a:avLst/>
          </a:prstGeom>
          <a:ln w="12700">
            <a:miter lim="400000"/>
          </a:ln>
        </p:spPr>
      </p:pic>
      <p:sp>
        <p:nvSpPr>
          <p:cNvPr id="631" name="Shape 631"/>
          <p:cNvSpPr/>
          <p:nvPr/>
        </p:nvSpPr>
        <p:spPr>
          <a:xfrm>
            <a:off x="7757430" y="4900678"/>
            <a:ext cx="1181406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0-5%</a:t>
            </a:r>
          </a:p>
        </p:txBody>
      </p:sp>
      <p:pic>
        <p:nvPicPr>
          <p:cNvPr id="632" name="pasted-image.pdf"/>
          <p:cNvPicPr>
            <a:picLocks noChangeAspect="1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7602966" y="4450712"/>
            <a:ext cx="3034077" cy="405275"/>
          </a:xfrm>
          <a:prstGeom prst="rect">
            <a:avLst/>
          </a:prstGeom>
          <a:ln w="12700">
            <a:miter lim="400000"/>
          </a:ln>
        </p:spPr>
      </p:pic>
      <p:sp>
        <p:nvSpPr>
          <p:cNvPr id="633" name="Shape 633"/>
          <p:cNvSpPr/>
          <p:nvPr/>
        </p:nvSpPr>
        <p:spPr>
          <a:xfrm>
            <a:off x="12488265" y="9334499"/>
            <a:ext cx="453239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/>
            </a:lvl1pPr>
          </a:lstStyle>
          <a:p>
            <a:r>
              <a:t>12</a:t>
            </a: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5" name="Shape 635"/>
          <p:cNvSpPr/>
          <p:nvPr/>
        </p:nvSpPr>
        <p:spPr>
          <a:xfrm>
            <a:off x="371157" y="584199"/>
            <a:ext cx="9849486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5000"/>
            </a:lvl1pPr>
          </a:lstStyle>
          <a:p>
            <a:r>
              <a:t>d+Au collisions at BES energies…</a:t>
            </a:r>
          </a:p>
        </p:txBody>
      </p:sp>
      <p:pic>
        <p:nvPicPr>
          <p:cNvPr id="636" name="Screen Shot 2016-07-18 at 11.04.45 AM.png"/>
          <p:cNvPicPr>
            <a:picLocks noChangeAspect="1"/>
          </p:cNvPicPr>
          <p:nvPr/>
        </p:nvPicPr>
        <p:blipFill>
          <a:blip r:embed="rId2">
            <a:extLst/>
          </a:blip>
          <a:srcRect r="1147" b="1608"/>
          <a:stretch>
            <a:fillRect/>
          </a:stretch>
        </p:blipFill>
        <p:spPr>
          <a:xfrm>
            <a:off x="306694" y="2008081"/>
            <a:ext cx="10645087" cy="7110527"/>
          </a:xfrm>
          <a:prstGeom prst="rect">
            <a:avLst/>
          </a:prstGeom>
          <a:ln w="12700">
            <a:miter lim="400000"/>
          </a:ln>
        </p:spPr>
      </p:pic>
      <p:sp>
        <p:nvSpPr>
          <p:cNvPr id="637" name="Shape 637"/>
          <p:cNvSpPr/>
          <p:nvPr/>
        </p:nvSpPr>
        <p:spPr>
          <a:xfrm>
            <a:off x="816298" y="8697980"/>
            <a:ext cx="2736206" cy="8412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>
                <a:solidFill>
                  <a:srgbClr val="A6AAA9"/>
                </a:solidFill>
              </a:defRPr>
            </a:lvl1pPr>
          </a:lstStyle>
          <a:p>
            <a:pPr algn="l"/>
            <a:r>
              <a:rPr lang="en-US" dirty="0" smtClean="0"/>
              <a:t>P</a:t>
            </a:r>
            <a:r>
              <a:rPr dirty="0" smtClean="0"/>
              <a:t>icture from</a:t>
            </a:r>
            <a:endParaRPr lang="en-US" dirty="0" smtClean="0"/>
          </a:p>
          <a:p>
            <a:pPr algn="l"/>
            <a:r>
              <a:rPr dirty="0" smtClean="0"/>
              <a:t>Berndt Muller</a:t>
            </a:r>
            <a:r>
              <a:rPr lang="en-US" dirty="0" smtClean="0"/>
              <a:t>’s talk</a:t>
            </a:r>
            <a:endParaRPr dirty="0"/>
          </a:p>
        </p:txBody>
      </p:sp>
      <p:sp>
        <p:nvSpPr>
          <p:cNvPr id="638" name="Shape 638"/>
          <p:cNvSpPr/>
          <p:nvPr/>
        </p:nvSpPr>
        <p:spPr>
          <a:xfrm rot="21000000">
            <a:off x="4634772" y="4824677"/>
            <a:ext cx="246262" cy="1385491"/>
          </a:xfrm>
          <a:prstGeom prst="rect">
            <a:avLst/>
          </a:prstGeom>
          <a:solidFill>
            <a:srgbClr val="008F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39" name="Shape 639"/>
          <p:cNvSpPr/>
          <p:nvPr/>
        </p:nvSpPr>
        <p:spPr>
          <a:xfrm>
            <a:off x="5964039" y="4550370"/>
            <a:ext cx="246261" cy="1659798"/>
          </a:xfrm>
          <a:prstGeom prst="rect">
            <a:avLst/>
          </a:prstGeom>
          <a:solidFill>
            <a:srgbClr val="008F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40" name="Shape 640"/>
          <p:cNvSpPr/>
          <p:nvPr/>
        </p:nvSpPr>
        <p:spPr>
          <a:xfrm rot="300000">
            <a:off x="6865739" y="4315751"/>
            <a:ext cx="246261" cy="1894417"/>
          </a:xfrm>
          <a:prstGeom prst="rect">
            <a:avLst/>
          </a:prstGeom>
          <a:solidFill>
            <a:srgbClr val="008F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41" name="Shape 641"/>
          <p:cNvSpPr/>
          <p:nvPr/>
        </p:nvSpPr>
        <p:spPr>
          <a:xfrm rot="900000">
            <a:off x="8275634" y="3842641"/>
            <a:ext cx="246262" cy="2342710"/>
          </a:xfrm>
          <a:prstGeom prst="rect">
            <a:avLst/>
          </a:prstGeom>
          <a:solidFill>
            <a:srgbClr val="008F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42" name="Shape 642"/>
          <p:cNvSpPr/>
          <p:nvPr/>
        </p:nvSpPr>
        <p:spPr>
          <a:xfrm>
            <a:off x="9603443" y="5530386"/>
            <a:ext cx="1297981" cy="753006"/>
          </a:xfrm>
          <a:prstGeom prst="rect">
            <a:avLst/>
          </a:prstGeom>
          <a:solidFill>
            <a:srgbClr val="8EFA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r>
              <a:t>d+Au</a:t>
            </a: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4" name="Shape 644"/>
          <p:cNvSpPr/>
          <p:nvPr/>
        </p:nvSpPr>
        <p:spPr>
          <a:xfrm>
            <a:off x="-55034" y="-38100"/>
            <a:ext cx="13114867" cy="965200"/>
          </a:xfrm>
          <a:prstGeom prst="rect">
            <a:avLst/>
          </a:prstGeom>
          <a:gradFill>
            <a:gsLst>
              <a:gs pos="0">
                <a:srgbClr val="FFF6AA"/>
              </a:gs>
              <a:gs pos="100000">
                <a:schemeClr val="accent3">
                  <a:satOff val="18648"/>
                  <a:lumOff val="5971"/>
                </a:schemeClr>
              </a:gs>
            </a:gsLst>
            <a:lin ang="5395217"/>
          </a:gradFill>
          <a:ln w="12700">
            <a:miter lim="400000"/>
          </a:ln>
          <a:effectLst>
            <a:outerShdw blurRad="190500" dist="8455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645" name="Shape 645"/>
          <p:cNvSpPr/>
          <p:nvPr/>
        </p:nvSpPr>
        <p:spPr>
          <a:xfrm>
            <a:off x="1123035" y="25399"/>
            <a:ext cx="10784130" cy="838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800"/>
            </a:lvl1pPr>
          </a:lstStyle>
          <a:p>
            <a:r>
              <a:t>Doping baryons in small QGP droplets </a:t>
            </a:r>
          </a:p>
        </p:txBody>
      </p:sp>
      <p:pic>
        <p:nvPicPr>
          <p:cNvPr id="646" name="dAu_dNdeta_vs_eta_STAR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7000" y="1044723"/>
            <a:ext cx="6350000" cy="4762501"/>
          </a:xfrm>
          <a:prstGeom prst="rect">
            <a:avLst/>
          </a:prstGeom>
          <a:ln w="12700">
            <a:miter lim="400000"/>
          </a:ln>
        </p:spPr>
      </p:pic>
      <p:pic>
        <p:nvPicPr>
          <p:cNvPr id="647" name="dAu_net_proton_dNdy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244183" y="1057423"/>
            <a:ext cx="6350001" cy="4762501"/>
          </a:xfrm>
          <a:prstGeom prst="rect">
            <a:avLst/>
          </a:prstGeom>
          <a:ln w="12700">
            <a:miter lim="400000"/>
          </a:ln>
        </p:spPr>
      </p:pic>
      <p:sp>
        <p:nvSpPr>
          <p:cNvPr id="648" name="Shape 648"/>
          <p:cNvSpPr/>
          <p:nvPr/>
        </p:nvSpPr>
        <p:spPr>
          <a:xfrm>
            <a:off x="1008337" y="5816897"/>
            <a:ext cx="10988125" cy="1193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381000" indent="-381000" algn="l">
              <a:buSzPct val="100000"/>
              <a:buChar char="•"/>
            </a:lvl1pPr>
          </a:lstStyle>
          <a:p>
            <a:r>
              <a:t>The ratios of s/n in the small collisions systems are as large as those in Au+Au collisions</a:t>
            </a:r>
          </a:p>
        </p:txBody>
      </p:sp>
      <p:sp>
        <p:nvSpPr>
          <p:cNvPr id="649" name="Shape 649"/>
          <p:cNvSpPr/>
          <p:nvPr/>
        </p:nvSpPr>
        <p:spPr>
          <a:xfrm>
            <a:off x="12488265" y="9334499"/>
            <a:ext cx="453239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/>
            </a:lvl1pPr>
          </a:lstStyle>
          <a:p>
            <a:r>
              <a:t>14</a:t>
            </a: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1" name="Shape 651"/>
          <p:cNvSpPr/>
          <p:nvPr/>
        </p:nvSpPr>
        <p:spPr>
          <a:xfrm>
            <a:off x="-55034" y="-38100"/>
            <a:ext cx="13114867" cy="965200"/>
          </a:xfrm>
          <a:prstGeom prst="rect">
            <a:avLst/>
          </a:prstGeom>
          <a:gradFill>
            <a:gsLst>
              <a:gs pos="0">
                <a:srgbClr val="FFF6AA"/>
              </a:gs>
              <a:gs pos="100000">
                <a:schemeClr val="accent3">
                  <a:satOff val="18648"/>
                  <a:lumOff val="5971"/>
                </a:schemeClr>
              </a:gs>
            </a:gsLst>
            <a:lin ang="5395217"/>
          </a:gradFill>
          <a:ln w="12700">
            <a:miter lim="400000"/>
          </a:ln>
          <a:effectLst>
            <a:outerShdw blurRad="190500" dist="8455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pic>
        <p:nvPicPr>
          <p:cNvPr id="652" name="dAu_dNdeta_vs_eta_STAR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7000" y="1044723"/>
            <a:ext cx="6350000" cy="4762501"/>
          </a:xfrm>
          <a:prstGeom prst="rect">
            <a:avLst/>
          </a:prstGeom>
          <a:ln w="12700">
            <a:miter lim="400000"/>
          </a:ln>
        </p:spPr>
      </p:pic>
      <p:pic>
        <p:nvPicPr>
          <p:cNvPr id="653" name="dAu_net_proton_dNdy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244183" y="1057423"/>
            <a:ext cx="6350001" cy="4762501"/>
          </a:xfrm>
          <a:prstGeom prst="rect">
            <a:avLst/>
          </a:prstGeom>
          <a:ln w="12700">
            <a:miter lim="400000"/>
          </a:ln>
        </p:spPr>
      </p:pic>
      <p:sp>
        <p:nvSpPr>
          <p:cNvPr id="654" name="Shape 654"/>
          <p:cNvSpPr/>
          <p:nvPr/>
        </p:nvSpPr>
        <p:spPr>
          <a:xfrm>
            <a:off x="1008337" y="5816897"/>
            <a:ext cx="10988125" cy="1193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381000" indent="-381000" algn="l">
              <a:buSzPct val="100000"/>
              <a:buChar char="•"/>
            </a:lvl1pPr>
          </a:lstStyle>
          <a:p>
            <a:r>
              <a:t>The ratios of s/n in the small collisions systems are as large as those in Au+Au collisions</a:t>
            </a:r>
          </a:p>
        </p:txBody>
      </p:sp>
      <p:sp>
        <p:nvSpPr>
          <p:cNvPr id="655" name="Shape 655"/>
          <p:cNvSpPr/>
          <p:nvPr/>
        </p:nvSpPr>
        <p:spPr>
          <a:xfrm>
            <a:off x="883198" y="7058471"/>
            <a:ext cx="11263804" cy="173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381000" indent="-381000" algn="l">
              <a:buSzPct val="100000"/>
              <a:buChar char="•"/>
            </a:lvl1pPr>
          </a:lstStyle>
          <a:p>
            <a:r>
              <a:t>The effect of net baryon diffusion on the net proton rapidity distribution is more pronounced in small system</a:t>
            </a:r>
          </a:p>
        </p:txBody>
      </p:sp>
      <p:grpSp>
        <p:nvGrpSpPr>
          <p:cNvPr id="658" name="Group 658"/>
          <p:cNvGrpSpPr/>
          <p:nvPr/>
        </p:nvGrpSpPr>
        <p:grpSpPr>
          <a:xfrm>
            <a:off x="2560306" y="977596"/>
            <a:ext cx="8046583" cy="6404032"/>
            <a:chOff x="0" y="-45447"/>
            <a:chExt cx="8046582" cy="6404030"/>
          </a:xfrm>
        </p:grpSpPr>
        <p:pic>
          <p:nvPicPr>
            <p:cNvPr id="656" name="Picture 655"/>
            <p:cNvPicPr>
              <a:picLocks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4059" y="-45447"/>
              <a:ext cx="8042524" cy="6404031"/>
            </a:xfrm>
            <a:prstGeom prst="rect">
              <a:avLst/>
            </a:prstGeom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</p:pic>
        <p:pic>
          <p:nvPicPr>
            <p:cNvPr id="657" name="dAu_net_proton_dNdy_diffusion_effects_ecm_200.pdf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0" y="0"/>
              <a:ext cx="7884188" cy="591314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659" name="Shape 659"/>
          <p:cNvSpPr/>
          <p:nvPr/>
        </p:nvSpPr>
        <p:spPr>
          <a:xfrm>
            <a:off x="2113098" y="8868915"/>
            <a:ext cx="8804003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more baryon transport in small systems</a:t>
            </a:r>
          </a:p>
        </p:txBody>
      </p:sp>
      <p:sp>
        <p:nvSpPr>
          <p:cNvPr id="660" name="Shape 660"/>
          <p:cNvSpPr/>
          <p:nvPr/>
        </p:nvSpPr>
        <p:spPr>
          <a:xfrm>
            <a:off x="1123035" y="25399"/>
            <a:ext cx="10784130" cy="838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800"/>
            </a:lvl1pPr>
          </a:lstStyle>
          <a:p>
            <a:r>
              <a:t>Doping baryons in small QGP droplets </a:t>
            </a:r>
          </a:p>
        </p:txBody>
      </p:sp>
      <p:sp>
        <p:nvSpPr>
          <p:cNvPr id="661" name="Shape 661"/>
          <p:cNvSpPr/>
          <p:nvPr/>
        </p:nvSpPr>
        <p:spPr>
          <a:xfrm>
            <a:off x="12488265" y="9334499"/>
            <a:ext cx="453239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/>
            </a:lvl1pPr>
          </a:lstStyle>
          <a:p>
            <a:r>
              <a:t>14</a:t>
            </a: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3004800" cy="9753600"/>
          </a:xfrm>
          <a:prstGeom prst="rect">
            <a:avLst/>
          </a:prstGeom>
          <a:solidFill>
            <a:schemeClr val="tx1"/>
          </a:solidFill>
          <a:ln w="12700" cap="flat">
            <a:solidFill>
              <a:schemeClr val="tx1"/>
            </a:solidFill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pic>
        <p:nvPicPr>
          <p:cNvPr id="2" name="Picture 1" descr="Screen Shot 2016-07-18 at 5.13.52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5071"/>
            <a:ext cx="13004800" cy="9405561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3" name="Shape 663"/>
          <p:cNvSpPr/>
          <p:nvPr/>
        </p:nvSpPr>
        <p:spPr>
          <a:xfrm>
            <a:off x="-55034" y="-38100"/>
            <a:ext cx="13114867" cy="965200"/>
          </a:xfrm>
          <a:prstGeom prst="rect">
            <a:avLst/>
          </a:prstGeom>
          <a:gradFill>
            <a:gsLst>
              <a:gs pos="0">
                <a:srgbClr val="FFF6AA"/>
              </a:gs>
              <a:gs pos="100000">
                <a:schemeClr val="accent3">
                  <a:satOff val="18648"/>
                  <a:lumOff val="5971"/>
                </a:schemeClr>
              </a:gs>
            </a:gsLst>
            <a:lin ang="5395217"/>
          </a:gradFill>
          <a:ln w="12700">
            <a:miter lim="400000"/>
          </a:ln>
          <a:effectLst>
            <a:outerShdw blurRad="190500" dist="8455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664" name="Shape 664"/>
          <p:cNvSpPr/>
          <p:nvPr/>
        </p:nvSpPr>
        <p:spPr>
          <a:xfrm>
            <a:off x="1631721" y="76200"/>
            <a:ext cx="8217358" cy="736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4200"/>
            </a:pPr>
            <a:r>
              <a:t>Charged hadron v</a:t>
            </a:r>
            <a:r>
              <a:rPr baseline="-5999"/>
              <a:t>n</a:t>
            </a:r>
            <a:r>
              <a:t>(p</a:t>
            </a:r>
            <a:r>
              <a:rPr baseline="-5999"/>
              <a:t>T</a:t>
            </a:r>
            <a:r>
              <a:t>) at different</a:t>
            </a:r>
          </a:p>
        </p:txBody>
      </p:sp>
      <p:pic>
        <p:nvPicPr>
          <p:cNvPr id="665" name="dAu_charged_hadron_v2pT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7000" y="1524000"/>
            <a:ext cx="6350000" cy="4762500"/>
          </a:xfrm>
          <a:prstGeom prst="rect">
            <a:avLst/>
          </a:prstGeom>
          <a:ln w="12700">
            <a:miter lim="400000"/>
          </a:ln>
        </p:spPr>
      </p:pic>
      <p:pic>
        <p:nvPicPr>
          <p:cNvPr id="666" name="dAu_charged_hadron_v3pT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350000" y="1524000"/>
            <a:ext cx="6350000" cy="4762500"/>
          </a:xfrm>
          <a:prstGeom prst="rect">
            <a:avLst/>
          </a:prstGeom>
          <a:ln w="12700">
            <a:miter lim="400000"/>
          </a:ln>
        </p:spPr>
      </p:pic>
      <p:sp>
        <p:nvSpPr>
          <p:cNvPr id="667" name="Shape 667"/>
          <p:cNvSpPr/>
          <p:nvPr/>
        </p:nvSpPr>
        <p:spPr>
          <a:xfrm>
            <a:off x="940000" y="8039695"/>
            <a:ext cx="11124799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381000" indent="-381000" algn="l">
              <a:buSzPct val="100000"/>
              <a:buChar char="•"/>
            </a:pPr>
            <a:r>
              <a:t>Charged hadron v</a:t>
            </a:r>
            <a:r>
              <a:rPr baseline="-5999"/>
              <a:t>3</a:t>
            </a:r>
            <a:r>
              <a:t> is very small at 19.6 GeV</a:t>
            </a:r>
          </a:p>
        </p:txBody>
      </p:sp>
      <p:sp>
        <p:nvSpPr>
          <p:cNvPr id="668" name="Shape 668"/>
          <p:cNvSpPr/>
          <p:nvPr/>
        </p:nvSpPr>
        <p:spPr>
          <a:xfrm>
            <a:off x="940000" y="6629697"/>
            <a:ext cx="11349678" cy="1193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381000" indent="-381000" algn="l">
              <a:buSzPct val="100000"/>
              <a:buChar char="•"/>
            </a:pPr>
            <a:r>
              <a:t>Sizeable charged hadron v</a:t>
            </a:r>
            <a:r>
              <a:rPr baseline="-5999"/>
              <a:t>2</a:t>
            </a:r>
            <a:r>
              <a:t> is found at all 4 collision energies</a:t>
            </a:r>
          </a:p>
        </p:txBody>
      </p:sp>
      <p:pic>
        <p:nvPicPr>
          <p:cNvPr id="669" name="pasted-imag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9892704" y="234950"/>
            <a:ext cx="571501" cy="469900"/>
          </a:xfrm>
          <a:prstGeom prst="rect">
            <a:avLst/>
          </a:prstGeom>
          <a:ln w="12700">
            <a:miter lim="400000"/>
          </a:ln>
        </p:spPr>
      </p:pic>
      <p:sp>
        <p:nvSpPr>
          <p:cNvPr id="670" name="Shape 670"/>
          <p:cNvSpPr/>
          <p:nvPr/>
        </p:nvSpPr>
        <p:spPr>
          <a:xfrm>
            <a:off x="2532819" y="8903592"/>
            <a:ext cx="7939163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strong collision energy dependence</a:t>
            </a:r>
          </a:p>
        </p:txBody>
      </p:sp>
      <p:sp>
        <p:nvSpPr>
          <p:cNvPr id="671" name="Shape 671"/>
          <p:cNvSpPr/>
          <p:nvPr/>
        </p:nvSpPr>
        <p:spPr>
          <a:xfrm>
            <a:off x="12488265" y="9334499"/>
            <a:ext cx="453239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/>
            </a:lvl1pPr>
          </a:lstStyle>
          <a:p>
            <a:r>
              <a:t>15</a:t>
            </a: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3" name="dAu_pid_meanpT_vs_ecm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350000" y="1524000"/>
            <a:ext cx="6350000" cy="4762500"/>
          </a:xfrm>
          <a:prstGeom prst="rect">
            <a:avLst/>
          </a:prstGeom>
          <a:ln w="12700">
            <a:miter lim="400000"/>
          </a:ln>
        </p:spPr>
      </p:pic>
      <p:pic>
        <p:nvPicPr>
          <p:cNvPr id="674" name="dAu_pid_dNdy_vs_ecm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27000" y="1524000"/>
            <a:ext cx="6350000" cy="4762500"/>
          </a:xfrm>
          <a:prstGeom prst="rect">
            <a:avLst/>
          </a:prstGeom>
          <a:ln w="12700">
            <a:miter lim="400000"/>
          </a:ln>
        </p:spPr>
      </p:pic>
      <p:sp>
        <p:nvSpPr>
          <p:cNvPr id="675" name="Shape 675"/>
          <p:cNvSpPr/>
          <p:nvPr/>
        </p:nvSpPr>
        <p:spPr>
          <a:xfrm>
            <a:off x="-55034" y="-38100"/>
            <a:ext cx="13114867" cy="965200"/>
          </a:xfrm>
          <a:prstGeom prst="rect">
            <a:avLst/>
          </a:prstGeom>
          <a:gradFill>
            <a:gsLst>
              <a:gs pos="0">
                <a:srgbClr val="FFF6AA"/>
              </a:gs>
              <a:gs pos="100000">
                <a:schemeClr val="accent3">
                  <a:satOff val="18648"/>
                  <a:lumOff val="5971"/>
                </a:schemeClr>
              </a:gs>
            </a:gsLst>
            <a:lin ang="5395217"/>
          </a:gradFill>
          <a:ln w="12700">
            <a:miter lim="400000"/>
          </a:ln>
          <a:effectLst>
            <a:outerShdw blurRad="190500" dist="8455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676" name="Shape 676"/>
          <p:cNvSpPr/>
          <p:nvPr/>
        </p:nvSpPr>
        <p:spPr>
          <a:xfrm>
            <a:off x="648157" y="76200"/>
            <a:ext cx="11733886" cy="736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200"/>
            </a:lvl1pPr>
          </a:lstStyle>
          <a:p>
            <a:r>
              <a:t>Collision energy dependence of pid observables</a:t>
            </a:r>
          </a:p>
        </p:txBody>
      </p:sp>
      <p:sp>
        <p:nvSpPr>
          <p:cNvPr id="677" name="Shape 677"/>
          <p:cNvSpPr/>
          <p:nvPr/>
        </p:nvSpPr>
        <p:spPr>
          <a:xfrm>
            <a:off x="2711475" y="1060450"/>
            <a:ext cx="1308050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yields</a:t>
            </a:r>
          </a:p>
        </p:txBody>
      </p:sp>
      <p:sp>
        <p:nvSpPr>
          <p:cNvPr id="678" name="Shape 678"/>
          <p:cNvSpPr/>
          <p:nvPr/>
        </p:nvSpPr>
        <p:spPr>
          <a:xfrm>
            <a:off x="8608161" y="1060450"/>
            <a:ext cx="1833678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mean p</a:t>
            </a:r>
            <a:r>
              <a:rPr baseline="-5999"/>
              <a:t>T</a:t>
            </a:r>
          </a:p>
        </p:txBody>
      </p:sp>
      <p:pic>
        <p:nvPicPr>
          <p:cNvPr id="679" name="pasted-imag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054276" y="4284275"/>
            <a:ext cx="1401719" cy="408376"/>
          </a:xfrm>
          <a:prstGeom prst="rect">
            <a:avLst/>
          </a:prstGeom>
          <a:ln w="12700">
            <a:miter lim="400000"/>
          </a:ln>
        </p:spPr>
      </p:pic>
      <p:pic>
        <p:nvPicPr>
          <p:cNvPr id="680" name="pasted-imag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0564659" y="2901314"/>
            <a:ext cx="1401718" cy="408376"/>
          </a:xfrm>
          <a:prstGeom prst="rect">
            <a:avLst/>
          </a:prstGeom>
          <a:ln w="12700">
            <a:miter lim="400000"/>
          </a:ln>
        </p:spPr>
      </p:pic>
      <p:pic>
        <p:nvPicPr>
          <p:cNvPr id="681" name="pasted-image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4094815" y="4951025"/>
            <a:ext cx="1320641" cy="403530"/>
          </a:xfrm>
          <a:prstGeom prst="rect">
            <a:avLst/>
          </a:prstGeom>
          <a:ln w="12700">
            <a:miter lim="400000"/>
          </a:ln>
        </p:spPr>
      </p:pic>
      <p:sp>
        <p:nvSpPr>
          <p:cNvPr id="682" name="Shape 682"/>
          <p:cNvSpPr/>
          <p:nvPr/>
        </p:nvSpPr>
        <p:spPr>
          <a:xfrm>
            <a:off x="12488265" y="9334499"/>
            <a:ext cx="453239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/>
            </a:lvl1pPr>
          </a:lstStyle>
          <a:p>
            <a:r>
              <a:t>16</a:t>
            </a: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4" name="dAu_pid_meanpT_vs_ecm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350000" y="1524000"/>
            <a:ext cx="6350000" cy="4762500"/>
          </a:xfrm>
          <a:prstGeom prst="rect">
            <a:avLst/>
          </a:prstGeom>
          <a:ln w="12700">
            <a:miter lim="400000"/>
          </a:ln>
        </p:spPr>
      </p:pic>
      <p:pic>
        <p:nvPicPr>
          <p:cNvPr id="685" name="dAu_pid_dNdy_vs_ecm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27000" y="1524000"/>
            <a:ext cx="6350000" cy="4762500"/>
          </a:xfrm>
          <a:prstGeom prst="rect">
            <a:avLst/>
          </a:prstGeom>
          <a:ln w="12700">
            <a:miter lim="400000"/>
          </a:ln>
        </p:spPr>
      </p:pic>
      <p:sp>
        <p:nvSpPr>
          <p:cNvPr id="686" name="Shape 686"/>
          <p:cNvSpPr/>
          <p:nvPr/>
        </p:nvSpPr>
        <p:spPr>
          <a:xfrm>
            <a:off x="-55034" y="-38100"/>
            <a:ext cx="13114867" cy="965200"/>
          </a:xfrm>
          <a:prstGeom prst="rect">
            <a:avLst/>
          </a:prstGeom>
          <a:gradFill>
            <a:gsLst>
              <a:gs pos="0">
                <a:srgbClr val="FFF6AA"/>
              </a:gs>
              <a:gs pos="100000">
                <a:schemeClr val="accent3">
                  <a:satOff val="18648"/>
                  <a:lumOff val="5971"/>
                </a:schemeClr>
              </a:gs>
            </a:gsLst>
            <a:lin ang="5395217"/>
          </a:gradFill>
          <a:ln w="12700">
            <a:miter lim="400000"/>
          </a:ln>
          <a:effectLst>
            <a:outerShdw blurRad="190500" dist="8455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687" name="Shape 687"/>
          <p:cNvSpPr/>
          <p:nvPr/>
        </p:nvSpPr>
        <p:spPr>
          <a:xfrm>
            <a:off x="648157" y="76200"/>
            <a:ext cx="11733886" cy="736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200"/>
            </a:lvl1pPr>
          </a:lstStyle>
          <a:p>
            <a:r>
              <a:t>Collision energy dependence of pid observables</a:t>
            </a:r>
          </a:p>
        </p:txBody>
      </p:sp>
      <p:sp>
        <p:nvSpPr>
          <p:cNvPr id="688" name="Shape 688"/>
          <p:cNvSpPr/>
          <p:nvPr/>
        </p:nvSpPr>
        <p:spPr>
          <a:xfrm>
            <a:off x="2711475" y="1060450"/>
            <a:ext cx="1308050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yields</a:t>
            </a:r>
          </a:p>
        </p:txBody>
      </p:sp>
      <p:sp>
        <p:nvSpPr>
          <p:cNvPr id="689" name="Shape 689"/>
          <p:cNvSpPr/>
          <p:nvPr/>
        </p:nvSpPr>
        <p:spPr>
          <a:xfrm>
            <a:off x="8608161" y="1060450"/>
            <a:ext cx="1833678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mean p</a:t>
            </a:r>
            <a:r>
              <a:rPr baseline="-5999"/>
              <a:t>T</a:t>
            </a:r>
          </a:p>
        </p:txBody>
      </p:sp>
      <p:pic>
        <p:nvPicPr>
          <p:cNvPr id="690" name="pasted-imag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054276" y="4284275"/>
            <a:ext cx="1401719" cy="408376"/>
          </a:xfrm>
          <a:prstGeom prst="rect">
            <a:avLst/>
          </a:prstGeom>
          <a:ln w="12700">
            <a:miter lim="400000"/>
          </a:ln>
        </p:spPr>
      </p:pic>
      <p:pic>
        <p:nvPicPr>
          <p:cNvPr id="691" name="pasted-imag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0564659" y="2901314"/>
            <a:ext cx="1401718" cy="408376"/>
          </a:xfrm>
          <a:prstGeom prst="rect">
            <a:avLst/>
          </a:prstGeom>
          <a:ln w="12700">
            <a:miter lim="400000"/>
          </a:ln>
        </p:spPr>
      </p:pic>
      <p:sp>
        <p:nvSpPr>
          <p:cNvPr id="692" name="Shape 692"/>
          <p:cNvSpPr/>
          <p:nvPr/>
        </p:nvSpPr>
        <p:spPr>
          <a:xfrm>
            <a:off x="952500" y="6601122"/>
            <a:ext cx="1098812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381000" indent="-381000" algn="l">
              <a:buSzPct val="100000"/>
              <a:buChar char="•"/>
            </a:lvl1pPr>
          </a:lstStyle>
          <a:p>
            <a:r>
              <a:t>More protons than kaons at low collision energies</a:t>
            </a:r>
          </a:p>
        </p:txBody>
      </p:sp>
      <p:sp>
        <p:nvSpPr>
          <p:cNvPr id="693" name="Shape 693"/>
          <p:cNvSpPr/>
          <p:nvPr/>
        </p:nvSpPr>
        <p:spPr>
          <a:xfrm>
            <a:off x="952500" y="7563445"/>
            <a:ext cx="11124798" cy="1193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381000" indent="-381000" algn="l">
              <a:buSzPct val="100000"/>
              <a:buChar char="•"/>
            </a:pPr>
            <a:r>
              <a:t>Identified particle mean-p</a:t>
            </a:r>
            <a:r>
              <a:rPr baseline="-5999"/>
              <a:t>T</a:t>
            </a:r>
            <a:r>
              <a:t> drops rapidly at 19.6 GeV</a:t>
            </a:r>
          </a:p>
        </p:txBody>
      </p:sp>
      <p:sp>
        <p:nvSpPr>
          <p:cNvPr id="694" name="Shape 694"/>
          <p:cNvSpPr/>
          <p:nvPr/>
        </p:nvSpPr>
        <p:spPr>
          <a:xfrm>
            <a:off x="2532819" y="8903592"/>
            <a:ext cx="7939163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strong collision energy dependence</a:t>
            </a:r>
          </a:p>
        </p:txBody>
      </p:sp>
      <p:sp>
        <p:nvSpPr>
          <p:cNvPr id="695" name="Shape 695"/>
          <p:cNvSpPr/>
          <p:nvPr/>
        </p:nvSpPr>
        <p:spPr>
          <a:xfrm>
            <a:off x="12488265" y="9334499"/>
            <a:ext cx="453239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/>
            </a:lvl1pPr>
          </a:lstStyle>
          <a:p>
            <a:r>
              <a:t>16</a:t>
            </a: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7" name="Shape 697"/>
          <p:cNvSpPr/>
          <p:nvPr/>
        </p:nvSpPr>
        <p:spPr>
          <a:xfrm>
            <a:off x="-55034" y="-38100"/>
            <a:ext cx="13114867" cy="965200"/>
          </a:xfrm>
          <a:prstGeom prst="rect">
            <a:avLst/>
          </a:prstGeom>
          <a:gradFill>
            <a:gsLst>
              <a:gs pos="0">
                <a:srgbClr val="FFF6AA"/>
              </a:gs>
              <a:gs pos="100000">
                <a:schemeClr val="accent3">
                  <a:satOff val="18648"/>
                  <a:lumOff val="5971"/>
                </a:schemeClr>
              </a:gs>
            </a:gsLst>
            <a:lin ang="5395217"/>
          </a:gradFill>
          <a:ln w="12700">
            <a:miter lim="400000"/>
          </a:ln>
          <a:effectLst>
            <a:outerShdw blurRad="190500" dist="8455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pic>
        <p:nvPicPr>
          <p:cNvPr id="698" name="pasted-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156200" y="209550"/>
            <a:ext cx="2692400" cy="469900"/>
          </a:xfrm>
          <a:prstGeom prst="rect">
            <a:avLst/>
          </a:prstGeom>
          <a:ln w="12700">
            <a:miter lim="400000"/>
          </a:ln>
        </p:spPr>
      </p:pic>
      <p:pic>
        <p:nvPicPr>
          <p:cNvPr id="699" name="pasted-image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71500" y="1143000"/>
            <a:ext cx="1371600" cy="419100"/>
          </a:xfrm>
          <a:prstGeom prst="rect">
            <a:avLst/>
          </a:prstGeom>
          <a:ln w="12700">
            <a:miter lim="400000"/>
          </a:ln>
        </p:spPr>
      </p:pic>
      <p:pic>
        <p:nvPicPr>
          <p:cNvPr id="700" name="dAuRHIC_vn_pvspbar_no_rhob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0" y="1651000"/>
            <a:ext cx="13004800" cy="3251200"/>
          </a:xfrm>
          <a:prstGeom prst="rect">
            <a:avLst/>
          </a:prstGeom>
          <a:ln w="12700">
            <a:miter lim="400000"/>
          </a:ln>
        </p:spPr>
      </p:pic>
      <p:sp>
        <p:nvSpPr>
          <p:cNvPr id="701" name="Shape 701"/>
          <p:cNvSpPr/>
          <p:nvPr/>
        </p:nvSpPr>
        <p:spPr>
          <a:xfrm>
            <a:off x="12488265" y="9334499"/>
            <a:ext cx="453239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/>
            </a:lvl1pPr>
          </a:lstStyle>
          <a:p>
            <a:r>
              <a:t>17</a:t>
            </a:r>
          </a:p>
        </p:txBody>
      </p:sp>
      <p:pic>
        <p:nvPicPr>
          <p:cNvPr id="7" name="pasted-image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1265518" y="1242624"/>
            <a:ext cx="1401718" cy="40837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3" name="Shape 703"/>
          <p:cNvSpPr/>
          <p:nvPr/>
        </p:nvSpPr>
        <p:spPr>
          <a:xfrm>
            <a:off x="-55034" y="-38100"/>
            <a:ext cx="13114867" cy="965200"/>
          </a:xfrm>
          <a:prstGeom prst="rect">
            <a:avLst/>
          </a:prstGeom>
          <a:gradFill>
            <a:gsLst>
              <a:gs pos="0">
                <a:srgbClr val="FFF6AA"/>
              </a:gs>
              <a:gs pos="100000">
                <a:schemeClr val="accent3">
                  <a:satOff val="18648"/>
                  <a:lumOff val="5971"/>
                </a:schemeClr>
              </a:gs>
            </a:gsLst>
            <a:lin ang="5395217"/>
          </a:gradFill>
          <a:ln w="12700">
            <a:miter lim="400000"/>
          </a:ln>
          <a:effectLst>
            <a:outerShdw blurRad="190500" dist="8455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pic>
        <p:nvPicPr>
          <p:cNvPr id="704" name="pasted-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156200" y="209550"/>
            <a:ext cx="2692400" cy="469900"/>
          </a:xfrm>
          <a:prstGeom prst="rect">
            <a:avLst/>
          </a:prstGeom>
          <a:ln w="12700">
            <a:miter lim="400000"/>
          </a:ln>
        </p:spPr>
      </p:pic>
      <p:pic>
        <p:nvPicPr>
          <p:cNvPr id="705" name="pasted-image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71500" y="1148457"/>
            <a:ext cx="1371600" cy="431801"/>
          </a:xfrm>
          <a:prstGeom prst="rect">
            <a:avLst/>
          </a:prstGeom>
          <a:ln w="12700">
            <a:miter lim="400000"/>
          </a:ln>
        </p:spPr>
      </p:pic>
      <p:pic>
        <p:nvPicPr>
          <p:cNvPr id="706" name="dAuRHIC_vn_pvspbar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0" y="1651000"/>
            <a:ext cx="13004800" cy="3251200"/>
          </a:xfrm>
          <a:prstGeom prst="rect">
            <a:avLst/>
          </a:prstGeom>
          <a:ln w="12700">
            <a:miter lim="400000"/>
          </a:ln>
        </p:spPr>
      </p:pic>
      <p:pic>
        <p:nvPicPr>
          <p:cNvPr id="707" name="pasted-image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350343" y="1199257"/>
            <a:ext cx="1409701" cy="330201"/>
          </a:xfrm>
          <a:prstGeom prst="rect">
            <a:avLst/>
          </a:prstGeom>
          <a:ln w="12700">
            <a:miter lim="400000"/>
          </a:ln>
        </p:spPr>
      </p:pic>
      <p:sp>
        <p:nvSpPr>
          <p:cNvPr id="708" name="Shape 708"/>
          <p:cNvSpPr/>
          <p:nvPr/>
        </p:nvSpPr>
        <p:spPr>
          <a:xfrm>
            <a:off x="381275" y="5724822"/>
            <a:ext cx="12242250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381000" indent="-381000" algn="l">
              <a:buSzPct val="100000"/>
              <a:buChar char="•"/>
            </a:pPr>
            <a:r>
              <a:t>Proton v</a:t>
            </a:r>
            <a:r>
              <a:rPr baseline="-5999"/>
              <a:t>2</a:t>
            </a:r>
            <a:r>
              <a:t> deviates from anti-proton v</a:t>
            </a:r>
            <a:r>
              <a:rPr baseline="-5999"/>
              <a:t>2</a:t>
            </a:r>
            <a:r>
              <a:t> at p</a:t>
            </a:r>
            <a:r>
              <a:rPr baseline="-5999"/>
              <a:t>T</a:t>
            </a:r>
            <a:r>
              <a:t> &gt; 1.5 GeV</a:t>
            </a:r>
          </a:p>
        </p:txBody>
      </p:sp>
      <p:sp>
        <p:nvSpPr>
          <p:cNvPr id="709" name="Shape 709"/>
          <p:cNvSpPr/>
          <p:nvPr/>
        </p:nvSpPr>
        <p:spPr>
          <a:xfrm>
            <a:off x="12488265" y="9334499"/>
            <a:ext cx="453239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/>
            </a:lvl1pPr>
          </a:lstStyle>
          <a:p>
            <a:r>
              <a:t>17</a:t>
            </a:r>
          </a:p>
        </p:txBody>
      </p:sp>
      <p:pic>
        <p:nvPicPr>
          <p:cNvPr id="9" name="pasted-image.pdf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1265518" y="1242624"/>
            <a:ext cx="1401718" cy="40837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1" name="Shape 711"/>
          <p:cNvSpPr/>
          <p:nvPr/>
        </p:nvSpPr>
        <p:spPr>
          <a:xfrm>
            <a:off x="-55034" y="-38100"/>
            <a:ext cx="13114867" cy="965200"/>
          </a:xfrm>
          <a:prstGeom prst="rect">
            <a:avLst/>
          </a:prstGeom>
          <a:gradFill>
            <a:gsLst>
              <a:gs pos="0">
                <a:srgbClr val="FFF6AA"/>
              </a:gs>
              <a:gs pos="100000">
                <a:schemeClr val="accent3">
                  <a:satOff val="18648"/>
                  <a:lumOff val="5971"/>
                </a:schemeClr>
              </a:gs>
            </a:gsLst>
            <a:lin ang="5395217"/>
          </a:gradFill>
          <a:ln w="12700">
            <a:miter lim="400000"/>
          </a:ln>
          <a:effectLst>
            <a:outerShdw blurRad="190500" dist="8455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pic>
        <p:nvPicPr>
          <p:cNvPr id="712" name="pasted-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156200" y="209550"/>
            <a:ext cx="2692400" cy="469900"/>
          </a:xfrm>
          <a:prstGeom prst="rect">
            <a:avLst/>
          </a:prstGeom>
          <a:ln w="12700">
            <a:miter lim="400000"/>
          </a:ln>
        </p:spPr>
      </p:pic>
      <p:pic>
        <p:nvPicPr>
          <p:cNvPr id="713" name="pasted-image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71500" y="1148457"/>
            <a:ext cx="1371600" cy="431801"/>
          </a:xfrm>
          <a:prstGeom prst="rect">
            <a:avLst/>
          </a:prstGeom>
          <a:ln w="12700">
            <a:miter lim="400000"/>
          </a:ln>
        </p:spPr>
      </p:pic>
      <p:pic>
        <p:nvPicPr>
          <p:cNvPr id="714" name="dAuRHIC_vn_pvspbar_with_diffusion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0" y="1651000"/>
            <a:ext cx="13004800" cy="3251200"/>
          </a:xfrm>
          <a:prstGeom prst="rect">
            <a:avLst/>
          </a:prstGeom>
          <a:ln w="12700">
            <a:miter lim="400000"/>
          </a:ln>
        </p:spPr>
      </p:pic>
      <p:pic>
        <p:nvPicPr>
          <p:cNvPr id="715" name="pasted-image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395686" y="1129407"/>
            <a:ext cx="2755901" cy="469901"/>
          </a:xfrm>
          <a:prstGeom prst="rect">
            <a:avLst/>
          </a:prstGeom>
          <a:ln w="12700">
            <a:miter lim="400000"/>
          </a:ln>
        </p:spPr>
      </p:pic>
      <p:sp>
        <p:nvSpPr>
          <p:cNvPr id="716" name="Shape 716"/>
          <p:cNvSpPr/>
          <p:nvPr/>
        </p:nvSpPr>
        <p:spPr>
          <a:xfrm>
            <a:off x="381275" y="5724822"/>
            <a:ext cx="12242250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381000" indent="-381000" algn="l">
              <a:buSzPct val="100000"/>
              <a:buChar char="•"/>
            </a:pPr>
            <a:r>
              <a:t>Proton v</a:t>
            </a:r>
            <a:r>
              <a:rPr baseline="-5999"/>
              <a:t>2</a:t>
            </a:r>
            <a:r>
              <a:t> deviates from anti-proton v</a:t>
            </a:r>
            <a:r>
              <a:rPr baseline="-5999"/>
              <a:t>2</a:t>
            </a:r>
            <a:r>
              <a:t> at p</a:t>
            </a:r>
            <a:r>
              <a:rPr baseline="-5999"/>
              <a:t>T</a:t>
            </a:r>
            <a:r>
              <a:t> &gt; 1.5 GeV</a:t>
            </a:r>
          </a:p>
        </p:txBody>
      </p:sp>
      <p:sp>
        <p:nvSpPr>
          <p:cNvPr id="717" name="Shape 717"/>
          <p:cNvSpPr/>
          <p:nvPr/>
        </p:nvSpPr>
        <p:spPr>
          <a:xfrm>
            <a:off x="381275" y="6543972"/>
            <a:ext cx="12242250" cy="1193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381000" indent="-381000" algn="l">
              <a:buSzPct val="100000"/>
              <a:buChar char="•"/>
            </a:pPr>
            <a:r>
              <a:t>A non-zero baryon diffusion enlarges the difference at high p</a:t>
            </a:r>
            <a:r>
              <a:rPr baseline="-5999"/>
              <a:t>T</a:t>
            </a:r>
          </a:p>
        </p:txBody>
      </p:sp>
      <p:sp>
        <p:nvSpPr>
          <p:cNvPr id="718" name="Shape 718"/>
          <p:cNvSpPr/>
          <p:nvPr/>
        </p:nvSpPr>
        <p:spPr>
          <a:xfrm>
            <a:off x="12488265" y="9334499"/>
            <a:ext cx="453239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/>
            </a:lvl1pPr>
          </a:lstStyle>
          <a:p>
            <a:r>
              <a:t>17</a:t>
            </a:r>
          </a:p>
        </p:txBody>
      </p:sp>
      <p:pic>
        <p:nvPicPr>
          <p:cNvPr id="10" name="pasted-image.pdf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1265518" y="1242624"/>
            <a:ext cx="1401718" cy="40837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0" name="Shape 720"/>
          <p:cNvSpPr/>
          <p:nvPr/>
        </p:nvSpPr>
        <p:spPr>
          <a:xfrm>
            <a:off x="-55034" y="-38100"/>
            <a:ext cx="13114867" cy="965200"/>
          </a:xfrm>
          <a:prstGeom prst="rect">
            <a:avLst/>
          </a:prstGeom>
          <a:gradFill>
            <a:gsLst>
              <a:gs pos="0">
                <a:srgbClr val="FFF6AA"/>
              </a:gs>
              <a:gs pos="100000">
                <a:schemeClr val="accent3">
                  <a:satOff val="18648"/>
                  <a:lumOff val="5971"/>
                </a:schemeClr>
              </a:gs>
            </a:gsLst>
            <a:lin ang="5395217"/>
          </a:gradFill>
          <a:ln w="12700">
            <a:miter lim="400000"/>
          </a:ln>
          <a:effectLst>
            <a:outerShdw blurRad="190500" dist="8455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pic>
        <p:nvPicPr>
          <p:cNvPr id="721" name="pasted-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156200" y="209550"/>
            <a:ext cx="2692400" cy="469900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724" name="Group 724"/>
          <p:cNvGrpSpPr/>
          <p:nvPr/>
        </p:nvGrpSpPr>
        <p:grpSpPr>
          <a:xfrm>
            <a:off x="0" y="4241800"/>
            <a:ext cx="13004800" cy="3251200"/>
            <a:chOff x="0" y="0"/>
            <a:chExt cx="13004800" cy="3251200"/>
          </a:xfrm>
        </p:grpSpPr>
        <p:pic>
          <p:nvPicPr>
            <p:cNvPr id="722" name="dAuRHIC_vn_pvspbar_with_diffusion.pdf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13004800" cy="32512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723" name="pasted-image.pdf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10539364" y="613721"/>
              <a:ext cx="2130623" cy="36328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727" name="Group 727"/>
          <p:cNvGrpSpPr/>
          <p:nvPr/>
        </p:nvGrpSpPr>
        <p:grpSpPr>
          <a:xfrm>
            <a:off x="0" y="1003300"/>
            <a:ext cx="13004800" cy="3251200"/>
            <a:chOff x="0" y="0"/>
            <a:chExt cx="13004800" cy="3251200"/>
          </a:xfrm>
        </p:grpSpPr>
        <p:pic>
          <p:nvPicPr>
            <p:cNvPr id="725" name="dAuRHIC_vn_pvspbar.pdf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0" y="0"/>
              <a:ext cx="13004800" cy="32512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726" name="pasted-image.pdf"/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11049843" y="615057"/>
              <a:ext cx="1409701" cy="3302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728" name="Shape 728"/>
          <p:cNvSpPr/>
          <p:nvPr/>
        </p:nvSpPr>
        <p:spPr>
          <a:xfrm>
            <a:off x="381275" y="7686972"/>
            <a:ext cx="12242250" cy="1193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381000" indent="-381000" algn="l">
              <a:buSzPct val="100000"/>
              <a:buChar char="•"/>
            </a:pPr>
            <a:r>
              <a:t>A non-zero baryon diffusion enlarges the difference at high p</a:t>
            </a:r>
            <a:r>
              <a:rPr baseline="-5999"/>
              <a:t>T</a:t>
            </a:r>
          </a:p>
        </p:txBody>
      </p:sp>
      <p:sp>
        <p:nvSpPr>
          <p:cNvPr id="729" name="Shape 729"/>
          <p:cNvSpPr/>
          <p:nvPr/>
        </p:nvSpPr>
        <p:spPr>
          <a:xfrm>
            <a:off x="2132322" y="8845550"/>
            <a:ext cx="8740156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Predictions for d+Au beam energy scan</a:t>
            </a:r>
          </a:p>
        </p:txBody>
      </p:sp>
      <p:sp>
        <p:nvSpPr>
          <p:cNvPr id="730" name="Shape 730"/>
          <p:cNvSpPr/>
          <p:nvPr/>
        </p:nvSpPr>
        <p:spPr>
          <a:xfrm>
            <a:off x="12488265" y="9334499"/>
            <a:ext cx="453239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/>
            </a:lvl1pPr>
          </a:lstStyle>
          <a:p>
            <a:r>
              <a:t>17</a:t>
            </a:r>
          </a:p>
        </p:txBody>
      </p:sp>
      <p:pic>
        <p:nvPicPr>
          <p:cNvPr id="13" name="pasted-image.pdf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4765206" y="3147803"/>
            <a:ext cx="1401718" cy="40837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2" name="Shape 732"/>
          <p:cNvSpPr/>
          <p:nvPr/>
        </p:nvSpPr>
        <p:spPr>
          <a:xfrm>
            <a:off x="2978150" y="6497716"/>
            <a:ext cx="7073900" cy="838198"/>
          </a:xfrm>
          <a:prstGeom prst="rect">
            <a:avLst/>
          </a:prstGeom>
          <a:solidFill>
            <a:srgbClr val="FEFDB5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33" name="Shape 733"/>
          <p:cNvSpPr/>
          <p:nvPr/>
        </p:nvSpPr>
        <p:spPr>
          <a:xfrm>
            <a:off x="-55034" y="-38100"/>
            <a:ext cx="13114867" cy="965200"/>
          </a:xfrm>
          <a:prstGeom prst="rect">
            <a:avLst/>
          </a:prstGeom>
          <a:gradFill>
            <a:gsLst>
              <a:gs pos="0">
                <a:srgbClr val="FFF6AA"/>
              </a:gs>
              <a:gs pos="100000">
                <a:schemeClr val="accent3">
                  <a:satOff val="18648"/>
                  <a:lumOff val="5971"/>
                </a:schemeClr>
              </a:gs>
            </a:gsLst>
            <a:lin ang="5395217"/>
          </a:gradFill>
          <a:ln w="12700">
            <a:miter lim="400000"/>
          </a:ln>
          <a:effectLst>
            <a:outerShdw blurRad="190500" dist="8455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734" name="Shape 734"/>
          <p:cNvSpPr/>
          <p:nvPr/>
        </p:nvSpPr>
        <p:spPr>
          <a:xfrm>
            <a:off x="4641189" y="0"/>
            <a:ext cx="3747822" cy="889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5200"/>
            </a:lvl1pPr>
          </a:lstStyle>
          <a:p>
            <a:r>
              <a:t>Conclusions</a:t>
            </a:r>
          </a:p>
        </p:txBody>
      </p:sp>
      <p:sp>
        <p:nvSpPr>
          <p:cNvPr id="735" name="Shape 735"/>
          <p:cNvSpPr/>
          <p:nvPr/>
        </p:nvSpPr>
        <p:spPr>
          <a:xfrm>
            <a:off x="571500" y="2737788"/>
            <a:ext cx="11322711" cy="173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444500" indent="-444500" algn="l">
              <a:buSzPct val="75000"/>
              <a:buChar char="•"/>
            </a:lvl1pPr>
          </a:lstStyle>
          <a:p>
            <a:r>
              <a:t>Aiming at heavy-ion collisions in the RHIC BES program, a hybrid hydrodynamics + hadronic cascade framework is developed</a:t>
            </a:r>
          </a:p>
        </p:txBody>
      </p:sp>
      <p:sp>
        <p:nvSpPr>
          <p:cNvPr id="736" name="Shape 736"/>
          <p:cNvSpPr/>
          <p:nvPr/>
        </p:nvSpPr>
        <p:spPr>
          <a:xfrm>
            <a:off x="1354316" y="4507561"/>
            <a:ext cx="10620827" cy="6477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full </a:t>
            </a:r>
            <a:r>
              <a:rPr b="1">
                <a:latin typeface="Helvetica"/>
                <a:ea typeface="Helvetica"/>
                <a:cs typeface="Helvetica"/>
                <a:sym typeface="Helvetica"/>
              </a:rPr>
              <a:t>(3+1)-d</a:t>
            </a:r>
            <a:r>
              <a:t> </a:t>
            </a:r>
            <a:r>
              <a:rPr>
                <a:solidFill>
                  <a:schemeClr val="accent1"/>
                </a:solidFill>
              </a:rPr>
              <a:t>event-by-event </a:t>
            </a:r>
            <a:r>
              <a:t>with </a:t>
            </a:r>
            <a:r>
              <a:rPr>
                <a:solidFill>
                  <a:schemeClr val="accent5"/>
                </a:solidFill>
              </a:rPr>
              <a:t>net baryon diffusion</a:t>
            </a:r>
          </a:p>
        </p:txBody>
      </p:sp>
      <p:sp>
        <p:nvSpPr>
          <p:cNvPr id="737" name="Shape 737"/>
          <p:cNvSpPr/>
          <p:nvPr/>
        </p:nvSpPr>
        <p:spPr>
          <a:xfrm>
            <a:off x="571500" y="5229592"/>
            <a:ext cx="12161060" cy="1193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444500" indent="-444500" algn="l">
              <a:buSzPct val="75000"/>
              <a:buChar char="•"/>
            </a:lvl1pPr>
          </a:lstStyle>
          <a:p>
            <a:r>
              <a:t>We identified a few experiment observables that could constrain the net baryon diffusion</a:t>
            </a:r>
          </a:p>
        </p:txBody>
      </p:sp>
      <p:pic>
        <p:nvPicPr>
          <p:cNvPr id="738" name="pasted-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068918" y="6662815"/>
            <a:ext cx="2692401" cy="508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739" name="pasted-image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272398" y="6662815"/>
            <a:ext cx="2019301" cy="508001"/>
          </a:xfrm>
          <a:prstGeom prst="rect">
            <a:avLst/>
          </a:prstGeom>
          <a:ln w="12700">
            <a:miter lim="400000"/>
          </a:ln>
        </p:spPr>
      </p:pic>
      <p:sp>
        <p:nvSpPr>
          <p:cNvPr id="740" name="Shape 740"/>
          <p:cNvSpPr/>
          <p:nvPr/>
        </p:nvSpPr>
        <p:spPr>
          <a:xfrm>
            <a:off x="571500" y="7475615"/>
            <a:ext cx="12161060" cy="173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444500" indent="-444500" algn="l">
              <a:buSzPct val="75000"/>
              <a:buChar char="•"/>
            </a:pPr>
            <a:r>
              <a:t>Soft hadronic observables in d+Au collisions at BES energies will shed new lights on understanding the </a:t>
            </a:r>
            <a:r>
              <a:rPr>
                <a:solidFill>
                  <a:schemeClr val="accent6"/>
                </a:solidFill>
              </a:rPr>
              <a:t>collectivity</a:t>
            </a:r>
            <a:r>
              <a:t> of QGP droplets</a:t>
            </a:r>
          </a:p>
        </p:txBody>
      </p:sp>
      <p:sp>
        <p:nvSpPr>
          <p:cNvPr id="741" name="Shape 741"/>
          <p:cNvSpPr/>
          <p:nvPr/>
        </p:nvSpPr>
        <p:spPr>
          <a:xfrm>
            <a:off x="571500" y="974723"/>
            <a:ext cx="11750874" cy="17645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444500" indent="-444500" algn="l">
              <a:buSzPct val="75000"/>
              <a:buChar char="•"/>
            </a:pPr>
            <a:r>
              <a:rPr dirty="0"/>
              <a:t>The efficient numerical modelling of relativist heavy-ion collisions </a:t>
            </a:r>
            <a:r>
              <a:rPr dirty="0" smtClean="0"/>
              <a:t>ha</a:t>
            </a:r>
            <a:r>
              <a:rPr lang="en-US" dirty="0" smtClean="0"/>
              <a:t>s</a:t>
            </a:r>
            <a:r>
              <a:rPr dirty="0" smtClean="0"/>
              <a:t> </a:t>
            </a:r>
            <a:r>
              <a:rPr dirty="0"/>
              <a:t>opened the </a:t>
            </a:r>
            <a:r>
              <a:rPr dirty="0" smtClean="0"/>
              <a:t>door</a:t>
            </a:r>
            <a:r>
              <a:rPr lang="en-US" dirty="0" smtClean="0"/>
              <a:t>way</a:t>
            </a:r>
            <a:r>
              <a:rPr dirty="0" smtClean="0"/>
              <a:t> </a:t>
            </a:r>
            <a:r>
              <a:rPr dirty="0"/>
              <a:t>to an era of </a:t>
            </a:r>
            <a:r>
              <a:rPr dirty="0">
                <a:solidFill>
                  <a:schemeClr val="accent2"/>
                </a:solidFill>
              </a:rPr>
              <a:t>precision</a:t>
            </a:r>
            <a:r>
              <a:rPr dirty="0"/>
              <a:t> physics</a:t>
            </a:r>
          </a:p>
        </p:txBody>
      </p:sp>
      <p:sp>
        <p:nvSpPr>
          <p:cNvPr id="742" name="Shape 742"/>
          <p:cNvSpPr/>
          <p:nvPr/>
        </p:nvSpPr>
        <p:spPr>
          <a:xfrm>
            <a:off x="12488265" y="9334499"/>
            <a:ext cx="453239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/>
            </a:lvl1pPr>
          </a:lstStyle>
          <a:p>
            <a:r>
              <a:t>18</a:t>
            </a: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3" name="Shape 733"/>
          <p:cNvSpPr/>
          <p:nvPr/>
        </p:nvSpPr>
        <p:spPr>
          <a:xfrm>
            <a:off x="-55034" y="-38100"/>
            <a:ext cx="13114867" cy="965200"/>
          </a:xfrm>
          <a:prstGeom prst="rect">
            <a:avLst/>
          </a:prstGeom>
          <a:gradFill>
            <a:gsLst>
              <a:gs pos="0">
                <a:srgbClr val="FFF6AA"/>
              </a:gs>
              <a:gs pos="100000">
                <a:schemeClr val="accent3">
                  <a:satOff val="18648"/>
                  <a:lumOff val="5971"/>
                </a:schemeClr>
              </a:gs>
            </a:gsLst>
            <a:lin ang="5395217"/>
          </a:gradFill>
          <a:ln w="12700">
            <a:miter lim="400000"/>
          </a:ln>
          <a:effectLst>
            <a:outerShdw blurRad="190500" dist="8455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734" name="Shape 734"/>
          <p:cNvSpPr/>
          <p:nvPr/>
        </p:nvSpPr>
        <p:spPr>
          <a:xfrm>
            <a:off x="5222482" y="-6905"/>
            <a:ext cx="2585236" cy="9028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5200"/>
            </a:lvl1pPr>
          </a:lstStyle>
          <a:p>
            <a:r>
              <a:rPr lang="en-US" dirty="0" err="1" smtClean="0"/>
              <a:t>Uli</a:t>
            </a:r>
            <a:r>
              <a:rPr lang="en-US" dirty="0" smtClean="0"/>
              <a:t> and I</a:t>
            </a:r>
            <a:endParaRPr dirty="0"/>
          </a:p>
        </p:txBody>
      </p:sp>
      <p:sp>
        <p:nvSpPr>
          <p:cNvPr id="735" name="Shape 735"/>
          <p:cNvSpPr/>
          <p:nvPr/>
        </p:nvSpPr>
        <p:spPr>
          <a:xfrm>
            <a:off x="571500" y="2435452"/>
            <a:ext cx="11322711" cy="12105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444500" indent="-444500" algn="l">
              <a:buSzPct val="75000"/>
              <a:buChar char="•"/>
            </a:lvl1pPr>
          </a:lstStyle>
          <a:p>
            <a:r>
              <a:rPr lang="en-US" dirty="0" smtClean="0"/>
              <a:t>I was the graduate student who caused the most </a:t>
            </a:r>
            <a:r>
              <a:rPr lang="en-US" u="sng" dirty="0" smtClean="0"/>
              <a:t>Visa problems</a:t>
            </a:r>
            <a:r>
              <a:rPr lang="en-US" dirty="0" smtClean="0"/>
              <a:t> for </a:t>
            </a:r>
            <a:r>
              <a:rPr lang="en-US" dirty="0" err="1" smtClean="0"/>
              <a:t>Uli</a:t>
            </a:r>
            <a:endParaRPr dirty="0"/>
          </a:p>
        </p:txBody>
      </p:sp>
      <p:sp>
        <p:nvSpPr>
          <p:cNvPr id="737" name="Shape 737"/>
          <p:cNvSpPr/>
          <p:nvPr/>
        </p:nvSpPr>
        <p:spPr>
          <a:xfrm>
            <a:off x="571500" y="4078190"/>
            <a:ext cx="4947908" cy="39805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marL="444500" indent="-444500" algn="l">
              <a:buSzPct val="75000"/>
              <a:buChar char="•"/>
            </a:lvl1pPr>
          </a:lstStyle>
          <a:p>
            <a:r>
              <a:rPr lang="en-US" dirty="0" smtClean="0"/>
              <a:t>My most </a:t>
            </a:r>
            <a:r>
              <a:rPr lang="en-US" u="sng" dirty="0" smtClean="0"/>
              <a:t>memorable experience</a:t>
            </a:r>
            <a:r>
              <a:rPr lang="en-US" dirty="0" smtClean="0"/>
              <a:t> with </a:t>
            </a:r>
            <a:r>
              <a:rPr lang="en-US" dirty="0" err="1" smtClean="0"/>
              <a:t>Uli</a:t>
            </a:r>
            <a:r>
              <a:rPr lang="en-US" dirty="0" smtClean="0"/>
              <a:t> is our first road trip to the Argonne National Lab for the Mid-West Theory Get Together in 2010</a:t>
            </a:r>
            <a:endParaRPr dirty="0"/>
          </a:p>
        </p:txBody>
      </p:sp>
      <p:sp>
        <p:nvSpPr>
          <p:cNvPr id="740" name="Shape 740"/>
          <p:cNvSpPr/>
          <p:nvPr/>
        </p:nvSpPr>
        <p:spPr>
          <a:xfrm>
            <a:off x="4886081" y="8880277"/>
            <a:ext cx="3466297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algn="l">
              <a:buSzPct val="75000"/>
            </a:pPr>
            <a:r>
              <a:rPr lang="en-US" b="1" dirty="0" smtClean="0">
                <a:solidFill>
                  <a:schemeClr val="accent5"/>
                </a:solidFill>
              </a:rPr>
              <a:t>Happy birthday!</a:t>
            </a:r>
            <a:endParaRPr b="1" dirty="0">
              <a:solidFill>
                <a:schemeClr val="accent5"/>
              </a:solidFill>
            </a:endParaRPr>
          </a:p>
        </p:txBody>
      </p:sp>
      <p:sp>
        <p:nvSpPr>
          <p:cNvPr id="741" name="Shape 741"/>
          <p:cNvSpPr/>
          <p:nvPr/>
        </p:nvSpPr>
        <p:spPr>
          <a:xfrm>
            <a:off x="571500" y="1528721"/>
            <a:ext cx="11750874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444500" indent="-444500" algn="l">
              <a:buSzPct val="75000"/>
              <a:buChar char="•"/>
            </a:pPr>
            <a:r>
              <a:rPr lang="en-US" dirty="0" smtClean="0"/>
              <a:t>I am the </a:t>
            </a:r>
            <a:r>
              <a:rPr lang="en-US" u="sng" dirty="0" smtClean="0"/>
              <a:t>top 1</a:t>
            </a:r>
            <a:r>
              <a:rPr lang="en-US" dirty="0" smtClean="0"/>
              <a:t> in </a:t>
            </a:r>
            <a:r>
              <a:rPr lang="en-US" dirty="0" err="1" smtClean="0"/>
              <a:t>Uli’s</a:t>
            </a:r>
            <a:r>
              <a:rPr lang="en-US" dirty="0" smtClean="0"/>
              <a:t> </a:t>
            </a:r>
            <a:r>
              <a:rPr lang="en-US" dirty="0" smtClean="0"/>
              <a:t>Co-Authors </a:t>
            </a:r>
            <a:r>
              <a:rPr lang="en-US" dirty="0" smtClean="0"/>
              <a:t>list on </a:t>
            </a:r>
            <a:r>
              <a:rPr lang="en-US" dirty="0" err="1" smtClean="0"/>
              <a:t>inSPIRES</a:t>
            </a:r>
            <a:endParaRPr dirty="0"/>
          </a:p>
        </p:txBody>
      </p:sp>
      <p:sp>
        <p:nvSpPr>
          <p:cNvPr id="742" name="Shape 742"/>
          <p:cNvSpPr/>
          <p:nvPr/>
        </p:nvSpPr>
        <p:spPr>
          <a:xfrm>
            <a:off x="12492464" y="9333488"/>
            <a:ext cx="444840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/>
            </a:lvl1pPr>
          </a:lstStyle>
          <a:p>
            <a:r>
              <a:rPr dirty="0" smtClean="0"/>
              <a:t>1</a:t>
            </a:r>
            <a:r>
              <a:rPr lang="en-US" dirty="0" smtClean="0"/>
              <a:t>9</a:t>
            </a:r>
            <a:endParaRPr dirty="0"/>
          </a:p>
        </p:txBody>
      </p:sp>
      <p:pic>
        <p:nvPicPr>
          <p:cNvPr id="2" name="Picture 1" descr="0359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9409" y="3646040"/>
            <a:ext cx="7377526" cy="4899998"/>
          </a:xfrm>
          <a:prstGeom prst="rect">
            <a:avLst/>
          </a:prstGeom>
        </p:spPr>
      </p:pic>
      <p:pic>
        <p:nvPicPr>
          <p:cNvPr id="3" name="Picture 2" descr="Screen Shot 2016-07-19 at 11.14.19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4237" y="3646040"/>
            <a:ext cx="3631844" cy="4700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9668855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" grpId="0" animBg="1"/>
      <p:bldP spid="740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4" name="Shape 744"/>
          <p:cNvSpPr/>
          <p:nvPr/>
        </p:nvSpPr>
        <p:spPr>
          <a:xfrm>
            <a:off x="4327905" y="4216400"/>
            <a:ext cx="4348989" cy="1320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8000"/>
            </a:lvl1pPr>
          </a:lstStyle>
          <a:p>
            <a:r>
              <a:t>back ups</a:t>
            </a: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>
            <a:spLocks noGrp="1"/>
          </p:cNvSpPr>
          <p:nvPr>
            <p:ph type="title"/>
          </p:nvPr>
        </p:nvSpPr>
        <p:spPr>
          <a:xfrm>
            <a:off x="1270000" y="241300"/>
            <a:ext cx="10464800" cy="927100"/>
          </a:xfrm>
          <a:prstGeom prst="rect">
            <a:avLst/>
          </a:prstGeom>
        </p:spPr>
        <p:txBody>
          <a:bodyPr/>
          <a:lstStyle>
            <a:lvl1pPr>
              <a:defRPr sz="6400"/>
            </a:lvl1pPr>
          </a:lstStyle>
          <a:p>
            <a:r>
              <a:t>IEBE simulation work flow</a:t>
            </a:r>
          </a:p>
        </p:txBody>
      </p:sp>
      <p:grpSp>
        <p:nvGrpSpPr>
          <p:cNvPr id="158" name="Group 158"/>
          <p:cNvGrpSpPr/>
          <p:nvPr/>
        </p:nvGrpSpPr>
        <p:grpSpPr>
          <a:xfrm>
            <a:off x="8699500" y="2082800"/>
            <a:ext cx="3949700" cy="1003300"/>
            <a:chOff x="-38100" y="0"/>
            <a:chExt cx="3949700" cy="1003300"/>
          </a:xfrm>
        </p:grpSpPr>
        <p:sp>
          <p:nvSpPr>
            <p:cNvPr id="155" name="Shape 155"/>
            <p:cNvSpPr/>
            <p:nvPr/>
          </p:nvSpPr>
          <p:spPr>
            <a:xfrm>
              <a:off x="2120900" y="0"/>
              <a:ext cx="1790700" cy="1003300"/>
            </a:xfrm>
            <a:prstGeom prst="roundRect">
              <a:avLst>
                <a:gd name="adj" fmla="val 18987"/>
              </a:avLst>
            </a:prstGeom>
            <a:solidFill>
              <a:srgbClr val="EBEBEB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 i="1">
                  <a:solidFill>
                    <a:srgbClr val="011993"/>
                  </a:solidFill>
                  <a:latin typeface="Gill Sans"/>
                  <a:ea typeface="Gill Sans"/>
                  <a:cs typeface="Gill Sans"/>
                  <a:sym typeface="Gill Sans"/>
                </a:defRPr>
              </a:pPr>
              <a:r>
                <a:t>superMC</a:t>
              </a:r>
            </a:p>
            <a:p>
              <a:pPr>
                <a:defRPr sz="2400" i="1">
                  <a:solidFill>
                    <a:srgbClr val="011993"/>
                  </a:solidFill>
                  <a:latin typeface="Gill Sans"/>
                  <a:ea typeface="Gill Sans"/>
                  <a:cs typeface="Gill Sans"/>
                  <a:sym typeface="Gill Sans"/>
                </a:defRPr>
              </a:pPr>
              <a:r>
                <a:t>(C++)</a:t>
              </a:r>
            </a:p>
          </p:txBody>
        </p:sp>
        <p:pic>
          <p:nvPicPr>
            <p:cNvPr id="156" name="Picture 155"/>
            <p:cNvPicPr>
              <a:picLocks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-38100" y="379603"/>
              <a:ext cx="1955801" cy="336329"/>
            </a:xfrm>
            <a:prstGeom prst="rect">
              <a:avLst/>
            </a:prstGeom>
            <a:effectLst/>
          </p:spPr>
        </p:pic>
      </p:grpSp>
      <p:grpSp>
        <p:nvGrpSpPr>
          <p:cNvPr id="162" name="Group 162"/>
          <p:cNvGrpSpPr/>
          <p:nvPr/>
        </p:nvGrpSpPr>
        <p:grpSpPr>
          <a:xfrm>
            <a:off x="8699500" y="8394700"/>
            <a:ext cx="3987800" cy="901700"/>
            <a:chOff x="-38100" y="0"/>
            <a:chExt cx="3987800" cy="901700"/>
          </a:xfrm>
        </p:grpSpPr>
        <p:sp>
          <p:nvSpPr>
            <p:cNvPr id="159" name="Shape 159"/>
            <p:cNvSpPr/>
            <p:nvPr/>
          </p:nvSpPr>
          <p:spPr>
            <a:xfrm>
              <a:off x="2159000" y="0"/>
              <a:ext cx="1790700" cy="901700"/>
            </a:xfrm>
            <a:prstGeom prst="roundRect">
              <a:avLst>
                <a:gd name="adj" fmla="val 21127"/>
              </a:avLst>
            </a:prstGeom>
            <a:solidFill>
              <a:srgbClr val="EBEBEB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011993"/>
                  </a:solidFill>
                  <a:latin typeface="Gill Sans Light"/>
                  <a:ea typeface="Gill Sans Light"/>
                  <a:cs typeface="Gill Sans Light"/>
                  <a:sym typeface="Gill Sans Light"/>
                </a:defRPr>
              </a:pPr>
              <a:r>
                <a:rPr i="1">
                  <a:latin typeface="Gill Sans"/>
                  <a:ea typeface="Gill Sans"/>
                  <a:cs typeface="Gill Sans"/>
                  <a:sym typeface="Gill Sans"/>
                </a:rPr>
                <a:t>binUtilities</a:t>
              </a:r>
            </a:p>
            <a:p>
              <a:pPr>
                <a:defRPr sz="2400">
                  <a:solidFill>
                    <a:srgbClr val="011993"/>
                  </a:solidFill>
                  <a:latin typeface="Gill Sans Light"/>
                  <a:ea typeface="Gill Sans Light"/>
                  <a:cs typeface="Gill Sans Light"/>
                  <a:sym typeface="Gill Sans Light"/>
                </a:defRPr>
              </a:pPr>
              <a:r>
                <a:rPr i="1">
                  <a:latin typeface="Gill Sans"/>
                  <a:ea typeface="Gill Sans"/>
                  <a:cs typeface="Gill Sans"/>
                  <a:sym typeface="Gill Sans"/>
                </a:rPr>
                <a:t>(Python)</a:t>
              </a:r>
            </a:p>
          </p:txBody>
        </p:sp>
        <p:pic>
          <p:nvPicPr>
            <p:cNvPr id="160" name="Picture 159"/>
            <p:cNvPicPr>
              <a:picLocks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-38100" y="254913"/>
              <a:ext cx="1955800" cy="336328"/>
            </a:xfrm>
            <a:prstGeom prst="rect">
              <a:avLst/>
            </a:prstGeom>
            <a:effectLst/>
          </p:spPr>
        </p:pic>
      </p:grpSp>
      <p:grpSp>
        <p:nvGrpSpPr>
          <p:cNvPr id="166" name="Group 166"/>
          <p:cNvGrpSpPr/>
          <p:nvPr/>
        </p:nvGrpSpPr>
        <p:grpSpPr>
          <a:xfrm>
            <a:off x="8699500" y="7467600"/>
            <a:ext cx="3975100" cy="838200"/>
            <a:chOff x="-38100" y="0"/>
            <a:chExt cx="3975100" cy="838200"/>
          </a:xfrm>
        </p:grpSpPr>
        <p:sp>
          <p:nvSpPr>
            <p:cNvPr id="163" name="Shape 163"/>
            <p:cNvSpPr/>
            <p:nvPr/>
          </p:nvSpPr>
          <p:spPr>
            <a:xfrm>
              <a:off x="2146300" y="0"/>
              <a:ext cx="1790700" cy="838200"/>
            </a:xfrm>
            <a:prstGeom prst="roundRect">
              <a:avLst>
                <a:gd name="adj" fmla="val 22727"/>
              </a:avLst>
            </a:prstGeom>
            <a:solidFill>
              <a:srgbClr val="EBEBEB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011993"/>
                  </a:solidFill>
                  <a:latin typeface="Gill Sans Light"/>
                  <a:ea typeface="Gill Sans Light"/>
                  <a:cs typeface="Gill Sans Light"/>
                  <a:sym typeface="Gill Sans Light"/>
                </a:defRPr>
              </a:pPr>
              <a:r>
                <a:rPr i="1">
                  <a:latin typeface="Gill Sans"/>
                  <a:ea typeface="Gill Sans"/>
                  <a:cs typeface="Gill Sans"/>
                  <a:sym typeface="Gill Sans"/>
                </a:rPr>
                <a:t>UrQMD</a:t>
              </a:r>
            </a:p>
            <a:p>
              <a:pPr>
                <a:defRPr sz="2400">
                  <a:solidFill>
                    <a:srgbClr val="011993"/>
                  </a:solidFill>
                  <a:latin typeface="Gill Sans Light"/>
                  <a:ea typeface="Gill Sans Light"/>
                  <a:cs typeface="Gill Sans Light"/>
                  <a:sym typeface="Gill Sans Light"/>
                </a:defRPr>
              </a:pPr>
              <a:r>
                <a:rPr i="1">
                  <a:latin typeface="Gill Sans"/>
                  <a:ea typeface="Gill Sans"/>
                  <a:cs typeface="Gill Sans"/>
                  <a:sym typeface="Gill Sans"/>
                </a:rPr>
                <a:t>(FORTRAN)</a:t>
              </a:r>
            </a:p>
          </p:txBody>
        </p:sp>
        <p:pic>
          <p:nvPicPr>
            <p:cNvPr id="164" name="Picture 163"/>
            <p:cNvPicPr>
              <a:picLocks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-38100" y="140613"/>
              <a:ext cx="1955800" cy="336328"/>
            </a:xfrm>
            <a:prstGeom prst="rect">
              <a:avLst/>
            </a:prstGeom>
            <a:effectLst/>
          </p:spPr>
        </p:pic>
      </p:grpSp>
      <p:grpSp>
        <p:nvGrpSpPr>
          <p:cNvPr id="170" name="Group 170"/>
          <p:cNvGrpSpPr/>
          <p:nvPr/>
        </p:nvGrpSpPr>
        <p:grpSpPr>
          <a:xfrm>
            <a:off x="8699500" y="6527800"/>
            <a:ext cx="3975100" cy="863600"/>
            <a:chOff x="-38100" y="0"/>
            <a:chExt cx="3975100" cy="863600"/>
          </a:xfrm>
        </p:grpSpPr>
        <p:sp>
          <p:nvSpPr>
            <p:cNvPr id="167" name="Shape 167"/>
            <p:cNvSpPr/>
            <p:nvPr/>
          </p:nvSpPr>
          <p:spPr>
            <a:xfrm>
              <a:off x="2146300" y="0"/>
              <a:ext cx="1790700" cy="863600"/>
            </a:xfrm>
            <a:prstGeom prst="roundRect">
              <a:avLst>
                <a:gd name="adj" fmla="val 22059"/>
              </a:avLst>
            </a:prstGeom>
            <a:solidFill>
              <a:srgbClr val="EBEBEB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011993"/>
                  </a:solidFill>
                  <a:latin typeface="Gill Sans Light"/>
                  <a:ea typeface="Gill Sans Light"/>
                  <a:cs typeface="Gill Sans Light"/>
                  <a:sym typeface="Gill Sans Light"/>
                </a:defRPr>
              </a:pPr>
              <a:r>
                <a:rPr i="1">
                  <a:latin typeface="Gill Sans"/>
                  <a:ea typeface="Gill Sans"/>
                  <a:cs typeface="Gill Sans"/>
                  <a:sym typeface="Gill Sans"/>
                </a:rPr>
                <a:t>iSS</a:t>
              </a:r>
            </a:p>
            <a:p>
              <a:pPr>
                <a:defRPr sz="2400">
                  <a:solidFill>
                    <a:srgbClr val="011993"/>
                  </a:solidFill>
                  <a:latin typeface="Gill Sans Light"/>
                  <a:ea typeface="Gill Sans Light"/>
                  <a:cs typeface="Gill Sans Light"/>
                  <a:sym typeface="Gill Sans Light"/>
                </a:defRPr>
              </a:pPr>
              <a:r>
                <a:rPr i="1">
                  <a:latin typeface="Gill Sans"/>
                  <a:ea typeface="Gill Sans"/>
                  <a:cs typeface="Gill Sans"/>
                  <a:sym typeface="Gill Sans"/>
                </a:rPr>
                <a:t>(C++)</a:t>
              </a:r>
            </a:p>
          </p:txBody>
        </p:sp>
        <p:pic>
          <p:nvPicPr>
            <p:cNvPr id="168" name="Picture 167"/>
            <p:cNvPicPr>
              <a:picLocks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-38100" y="369213"/>
              <a:ext cx="1955800" cy="336328"/>
            </a:xfrm>
            <a:prstGeom prst="rect">
              <a:avLst/>
            </a:prstGeom>
            <a:effectLst/>
          </p:spPr>
        </p:pic>
      </p:grpSp>
      <p:grpSp>
        <p:nvGrpSpPr>
          <p:cNvPr id="174" name="Group 174"/>
          <p:cNvGrpSpPr/>
          <p:nvPr/>
        </p:nvGrpSpPr>
        <p:grpSpPr>
          <a:xfrm>
            <a:off x="8699500" y="4533900"/>
            <a:ext cx="4013200" cy="889000"/>
            <a:chOff x="-38100" y="0"/>
            <a:chExt cx="4013200" cy="889000"/>
          </a:xfrm>
        </p:grpSpPr>
        <p:sp>
          <p:nvSpPr>
            <p:cNvPr id="171" name="Shape 171"/>
            <p:cNvSpPr/>
            <p:nvPr/>
          </p:nvSpPr>
          <p:spPr>
            <a:xfrm>
              <a:off x="2184400" y="0"/>
              <a:ext cx="1790700" cy="889000"/>
            </a:xfrm>
            <a:prstGeom prst="roundRect">
              <a:avLst>
                <a:gd name="adj" fmla="val 21429"/>
              </a:avLst>
            </a:prstGeom>
            <a:solidFill>
              <a:srgbClr val="EBEBEB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011993"/>
                  </a:solidFill>
                  <a:latin typeface="Gill Sans Light"/>
                  <a:ea typeface="Gill Sans Light"/>
                  <a:cs typeface="Gill Sans Light"/>
                  <a:sym typeface="Gill Sans Light"/>
                </a:defRPr>
              </a:pPr>
              <a:r>
                <a:rPr i="1">
                  <a:latin typeface="Gill Sans"/>
                  <a:ea typeface="Gill Sans"/>
                  <a:cs typeface="Gill Sans"/>
                  <a:sym typeface="Gill Sans"/>
                </a:rPr>
                <a:t>VISHNew</a:t>
              </a:r>
            </a:p>
            <a:p>
              <a:pPr>
                <a:defRPr sz="2400">
                  <a:solidFill>
                    <a:srgbClr val="011993"/>
                  </a:solidFill>
                  <a:latin typeface="Gill Sans Light"/>
                  <a:ea typeface="Gill Sans Light"/>
                  <a:cs typeface="Gill Sans Light"/>
                  <a:sym typeface="Gill Sans Light"/>
                </a:defRPr>
              </a:pPr>
              <a:r>
                <a:rPr i="1">
                  <a:latin typeface="Gill Sans"/>
                  <a:ea typeface="Gill Sans"/>
                  <a:cs typeface="Gill Sans"/>
                  <a:sym typeface="Gill Sans"/>
                </a:rPr>
                <a:t>(FORTRAN)</a:t>
              </a:r>
            </a:p>
          </p:txBody>
        </p:sp>
        <p:pic>
          <p:nvPicPr>
            <p:cNvPr id="172" name="Picture 171"/>
            <p:cNvPicPr>
              <a:picLocks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-38100" y="280313"/>
              <a:ext cx="1955800" cy="336328"/>
            </a:xfrm>
            <a:prstGeom prst="rect">
              <a:avLst/>
            </a:prstGeom>
            <a:effectLst/>
          </p:spPr>
        </p:pic>
      </p:grpSp>
      <p:grpSp>
        <p:nvGrpSpPr>
          <p:cNvPr id="186" name="Group 186"/>
          <p:cNvGrpSpPr/>
          <p:nvPr/>
        </p:nvGrpSpPr>
        <p:grpSpPr>
          <a:xfrm>
            <a:off x="863600" y="1257300"/>
            <a:ext cx="7759700" cy="2235200"/>
            <a:chOff x="0" y="-101600"/>
            <a:chExt cx="7759700" cy="2235200"/>
          </a:xfrm>
        </p:grpSpPr>
        <p:grpSp>
          <p:nvGrpSpPr>
            <p:cNvPr id="182" name="Group 182"/>
            <p:cNvGrpSpPr/>
            <p:nvPr/>
          </p:nvGrpSpPr>
          <p:grpSpPr>
            <a:xfrm>
              <a:off x="0" y="317500"/>
              <a:ext cx="7759700" cy="1816100"/>
              <a:chOff x="0" y="0"/>
              <a:chExt cx="7759700" cy="1816100"/>
            </a:xfrm>
          </p:grpSpPr>
          <p:sp>
            <p:nvSpPr>
              <p:cNvPr id="175" name="Shape 175"/>
              <p:cNvSpPr/>
              <p:nvPr/>
            </p:nvSpPr>
            <p:spPr>
              <a:xfrm>
                <a:off x="0" y="0"/>
                <a:ext cx="7759700" cy="1790700"/>
              </a:xfrm>
              <a:prstGeom prst="roundRect">
                <a:avLst>
                  <a:gd name="adj" fmla="val 10638"/>
                </a:avLst>
              </a:prstGeom>
              <a:solidFill>
                <a:srgbClr val="EBEBEB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>
                  <a:defRPr sz="2400">
                    <a:solidFill>
                      <a:srgbClr val="011993"/>
                    </a:solidFill>
                    <a:latin typeface="Gill Sans Light"/>
                    <a:ea typeface="Gill Sans Light"/>
                    <a:cs typeface="Gill Sans Light"/>
                    <a:sym typeface="Gill Sans Light"/>
                  </a:defRPr>
                </a:lvl1pPr>
              </a:lstStyle>
              <a:p>
                <a:r>
                  <a:t>Ω</a:t>
                </a:r>
              </a:p>
            </p:txBody>
          </p:sp>
          <p:pic>
            <p:nvPicPr>
              <p:cNvPr id="176" name="n1.png"/>
              <p:cNvPicPr>
                <a:picLocks noChangeAspect="1"/>
              </p:cNvPicPr>
              <p:nvPr/>
            </p:nvPicPr>
            <p:blipFill>
              <a:blip r:embed="rId4">
                <a:extLst/>
              </a:blip>
              <a:stretch>
                <a:fillRect/>
              </a:stretch>
            </p:blipFill>
            <p:spPr>
              <a:xfrm>
                <a:off x="114300" y="12700"/>
                <a:ext cx="1234132" cy="1790700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177" name="n2.png"/>
              <p:cNvPicPr>
                <a:picLocks noChangeAspect="1"/>
              </p:cNvPicPr>
              <p:nvPr/>
            </p:nvPicPr>
            <p:blipFill>
              <a:blip r:embed="rId5">
                <a:extLst/>
              </a:blip>
              <a:stretch>
                <a:fillRect/>
              </a:stretch>
            </p:blipFill>
            <p:spPr>
              <a:xfrm>
                <a:off x="1790700" y="12700"/>
                <a:ext cx="1233414" cy="1803400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178" name="init.png"/>
              <p:cNvPicPr>
                <a:picLocks noChangeAspect="1"/>
              </p:cNvPicPr>
              <p:nvPr/>
            </p:nvPicPr>
            <p:blipFill>
              <a:blip r:embed="rId6">
                <a:extLst/>
              </a:blip>
              <a:stretch>
                <a:fillRect/>
              </a:stretch>
            </p:blipFill>
            <p:spPr>
              <a:xfrm>
                <a:off x="3695700" y="25400"/>
                <a:ext cx="1310485" cy="1765300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179" name="Shape 179"/>
              <p:cNvSpPr/>
              <p:nvPr/>
            </p:nvSpPr>
            <p:spPr>
              <a:xfrm>
                <a:off x="1179761" y="403855"/>
                <a:ext cx="647701" cy="10033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noAutofit/>
              </a:bodyPr>
              <a:lstStyle>
                <a:lvl1pPr>
                  <a:defRPr sz="7200">
                    <a:solidFill>
                      <a:srgbClr val="535353"/>
                    </a:solidFill>
                    <a:latin typeface="Gill Sans Light"/>
                    <a:ea typeface="Gill Sans Light"/>
                    <a:cs typeface="Gill Sans Light"/>
                    <a:sym typeface="Gill Sans Light"/>
                  </a:defRPr>
                </a:lvl1pPr>
              </a:lstStyle>
              <a:p>
                <a:r>
                  <a:t>+</a:t>
                </a:r>
              </a:p>
            </p:txBody>
          </p:sp>
          <p:sp>
            <p:nvSpPr>
              <p:cNvPr id="180" name="Shape 180"/>
              <p:cNvSpPr/>
              <p:nvPr/>
            </p:nvSpPr>
            <p:spPr>
              <a:xfrm>
                <a:off x="3009900" y="406400"/>
                <a:ext cx="647700" cy="10033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noAutofit/>
              </a:bodyPr>
              <a:lstStyle>
                <a:lvl1pPr>
                  <a:defRPr sz="7200">
                    <a:solidFill>
                      <a:srgbClr val="535353"/>
                    </a:solidFill>
                    <a:latin typeface="Gill Sans Light"/>
                    <a:ea typeface="Gill Sans Light"/>
                    <a:cs typeface="Gill Sans Light"/>
                    <a:sym typeface="Gill Sans Light"/>
                  </a:defRPr>
                </a:lvl1pPr>
              </a:lstStyle>
              <a:p>
                <a:r>
                  <a:t>=</a:t>
                </a:r>
              </a:p>
            </p:txBody>
          </p:sp>
          <p:sp>
            <p:nvSpPr>
              <p:cNvPr id="181" name="Shape 181"/>
              <p:cNvSpPr/>
              <p:nvPr/>
            </p:nvSpPr>
            <p:spPr>
              <a:xfrm>
                <a:off x="5473700" y="469900"/>
                <a:ext cx="2197100" cy="863600"/>
              </a:xfrm>
              <a:prstGeom prst="roundRect">
                <a:avLst>
                  <a:gd name="adj" fmla="val 22059"/>
                </a:avLst>
              </a:prstGeom>
              <a:solidFill>
                <a:srgbClr val="EBEBEB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>
                  <a:defRPr sz="2400">
                    <a:solidFill>
                      <a:srgbClr val="011993"/>
                    </a:solidFill>
                    <a:latin typeface="Gill Sans Light"/>
                    <a:ea typeface="Gill Sans Light"/>
                    <a:cs typeface="Gill Sans Light"/>
                    <a:sym typeface="Gill Sans Light"/>
                  </a:defRPr>
                </a:lvl1pPr>
              </a:lstStyle>
              <a:p>
                <a:r>
                  <a:t>Generate Initial Conditions</a:t>
                </a:r>
              </a:p>
            </p:txBody>
          </p:sp>
        </p:grpSp>
        <p:grpSp>
          <p:nvGrpSpPr>
            <p:cNvPr id="185" name="Group 185"/>
            <p:cNvGrpSpPr/>
            <p:nvPr/>
          </p:nvGrpSpPr>
          <p:grpSpPr>
            <a:xfrm>
              <a:off x="5473700" y="-101600"/>
              <a:ext cx="2133600" cy="762000"/>
              <a:chOff x="0" y="0"/>
              <a:chExt cx="2133600" cy="762000"/>
            </a:xfrm>
          </p:grpSpPr>
          <p:sp>
            <p:nvSpPr>
              <p:cNvPr id="184" name="Shape 184"/>
              <p:cNvSpPr/>
              <p:nvPr/>
            </p:nvSpPr>
            <p:spPr>
              <a:xfrm>
                <a:off x="101600" y="101600"/>
                <a:ext cx="1917700" cy="41910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noAutofit/>
              </a:bodyPr>
              <a:lstStyle>
                <a:lvl1pPr>
                  <a:defRPr sz="2200" i="1">
                    <a:solidFill>
                      <a:srgbClr val="941100"/>
                    </a:solidFill>
                    <a:latin typeface="Gill Sans"/>
                    <a:ea typeface="Gill Sans"/>
                    <a:cs typeface="Gill Sans"/>
                    <a:sym typeface="Gill Sans"/>
                  </a:defRPr>
                </a:lvl1pPr>
              </a:lstStyle>
              <a:p>
                <a:r>
                  <a:t>Initial Condition</a:t>
                </a:r>
              </a:p>
            </p:txBody>
          </p:sp>
          <p:pic>
            <p:nvPicPr>
              <p:cNvPr id="183" name="Picture 182"/>
              <p:cNvPicPr>
                <a:picLocks/>
              </p:cNvPicPr>
              <p:nvPr/>
            </p:nvPicPr>
            <p:blipFill>
              <a:blip r:embed="rId7">
                <a:extLst/>
              </a:blip>
              <a:stretch>
                <a:fillRect/>
              </a:stretch>
            </p:blipFill>
            <p:spPr>
              <a:xfrm>
                <a:off x="0" y="0"/>
                <a:ext cx="2133600" cy="762000"/>
              </a:xfrm>
              <a:prstGeom prst="rect">
                <a:avLst/>
              </a:prstGeom>
              <a:effectLst/>
            </p:spPr>
          </p:pic>
        </p:grpSp>
      </p:grpSp>
      <p:grpSp>
        <p:nvGrpSpPr>
          <p:cNvPr id="196" name="Group 196"/>
          <p:cNvGrpSpPr/>
          <p:nvPr/>
        </p:nvGrpSpPr>
        <p:grpSpPr>
          <a:xfrm>
            <a:off x="189088" y="6134100"/>
            <a:ext cx="8421513" cy="3619502"/>
            <a:chOff x="0" y="-101600"/>
            <a:chExt cx="8421511" cy="3619501"/>
          </a:xfrm>
        </p:grpSpPr>
        <p:grpSp>
          <p:nvGrpSpPr>
            <p:cNvPr id="192" name="Group 192"/>
            <p:cNvGrpSpPr/>
            <p:nvPr/>
          </p:nvGrpSpPr>
          <p:grpSpPr>
            <a:xfrm>
              <a:off x="0" y="406400"/>
              <a:ext cx="8421512" cy="3111502"/>
              <a:chOff x="0" y="0"/>
              <a:chExt cx="8421511" cy="3111501"/>
            </a:xfrm>
          </p:grpSpPr>
          <p:sp>
            <p:nvSpPr>
              <p:cNvPr id="187" name="Shape 187"/>
              <p:cNvSpPr/>
              <p:nvPr/>
            </p:nvSpPr>
            <p:spPr>
              <a:xfrm>
                <a:off x="623711" y="0"/>
                <a:ext cx="7797801" cy="2819400"/>
              </a:xfrm>
              <a:prstGeom prst="roundRect">
                <a:avLst>
                  <a:gd name="adj" fmla="val 6757"/>
                </a:avLst>
              </a:prstGeom>
              <a:solidFill>
                <a:srgbClr val="EBEBEB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400">
                    <a:solidFill>
                      <a:srgbClr val="011993"/>
                    </a:solidFill>
                    <a:latin typeface="Gill Sans Light"/>
                    <a:ea typeface="Gill Sans Light"/>
                    <a:cs typeface="Gill Sans Light"/>
                    <a:sym typeface="Gill Sans Light"/>
                  </a:defRPr>
                </a:pPr>
                <a:endParaRPr/>
              </a:p>
            </p:txBody>
          </p:sp>
          <p:pic>
            <p:nvPicPr>
              <p:cNvPr id="188" name="4.png"/>
              <p:cNvPicPr>
                <a:picLocks noChangeAspect="1"/>
              </p:cNvPicPr>
              <p:nvPr/>
            </p:nvPicPr>
            <p:blipFill>
              <a:blip r:embed="rId8">
                <a:extLst/>
              </a:blip>
              <a:stretch>
                <a:fillRect/>
              </a:stretch>
            </p:blipFill>
            <p:spPr>
              <a:xfrm>
                <a:off x="0" y="12700"/>
                <a:ext cx="5508981" cy="3098802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189" name="Shape 189"/>
              <p:cNvSpPr/>
              <p:nvPr/>
            </p:nvSpPr>
            <p:spPr>
              <a:xfrm>
                <a:off x="5157611" y="139700"/>
                <a:ext cx="3187701" cy="495300"/>
              </a:xfrm>
              <a:prstGeom prst="roundRect">
                <a:avLst>
                  <a:gd name="adj" fmla="val 38462"/>
                </a:avLst>
              </a:prstGeom>
              <a:solidFill>
                <a:srgbClr val="EBEBEB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>
                  <a:defRPr sz="2400">
                    <a:solidFill>
                      <a:srgbClr val="011993"/>
                    </a:solidFill>
                    <a:latin typeface="Gill Sans Light"/>
                    <a:ea typeface="Gill Sans Light"/>
                    <a:cs typeface="Gill Sans Light"/>
                    <a:sym typeface="Gill Sans Light"/>
                  </a:defRPr>
                </a:lvl1pPr>
              </a:lstStyle>
              <a:p>
                <a:r>
                  <a:t>Particle emission</a:t>
                </a:r>
              </a:p>
            </p:txBody>
          </p:sp>
          <p:sp>
            <p:nvSpPr>
              <p:cNvPr id="190" name="Shape 190"/>
              <p:cNvSpPr/>
              <p:nvPr/>
            </p:nvSpPr>
            <p:spPr>
              <a:xfrm>
                <a:off x="5157611" y="800100"/>
                <a:ext cx="3187701" cy="495300"/>
              </a:xfrm>
              <a:prstGeom prst="roundRect">
                <a:avLst>
                  <a:gd name="adj" fmla="val 38462"/>
                </a:avLst>
              </a:prstGeom>
              <a:solidFill>
                <a:srgbClr val="EBEBEB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>
                  <a:defRPr sz="2400">
                    <a:solidFill>
                      <a:srgbClr val="011993"/>
                    </a:solidFill>
                    <a:latin typeface="Gill Sans Light"/>
                    <a:ea typeface="Gill Sans Light"/>
                    <a:cs typeface="Gill Sans Light"/>
                    <a:sym typeface="Gill Sans Light"/>
                  </a:defRPr>
                </a:lvl1pPr>
              </a:lstStyle>
              <a:p>
                <a:r>
                  <a:t>Hadron re-scattering</a:t>
                </a:r>
              </a:p>
            </p:txBody>
          </p:sp>
          <p:sp>
            <p:nvSpPr>
              <p:cNvPr id="191" name="Shape 191"/>
              <p:cNvSpPr/>
              <p:nvPr/>
            </p:nvSpPr>
            <p:spPr>
              <a:xfrm>
                <a:off x="5157611" y="1460500"/>
                <a:ext cx="3187701" cy="1257300"/>
              </a:xfrm>
              <a:prstGeom prst="roundRect">
                <a:avLst>
                  <a:gd name="adj" fmla="val 15152"/>
                </a:avLst>
              </a:prstGeom>
              <a:solidFill>
                <a:srgbClr val="EBEBEB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>
                  <a:defRPr sz="2400">
                    <a:solidFill>
                      <a:srgbClr val="011993"/>
                    </a:solidFill>
                    <a:latin typeface="Gill Sans Light"/>
                    <a:ea typeface="Gill Sans Light"/>
                    <a:cs typeface="Gill Sans Light"/>
                    <a:sym typeface="Gill Sans Light"/>
                  </a:defRPr>
                </a:lvl1pPr>
              </a:lstStyle>
              <a:p>
                <a:r>
                  <a:t>Collect particle information into observables</a:t>
                </a:r>
              </a:p>
            </p:txBody>
          </p:sp>
        </p:grpSp>
        <p:grpSp>
          <p:nvGrpSpPr>
            <p:cNvPr id="195" name="Group 195"/>
            <p:cNvGrpSpPr/>
            <p:nvPr/>
          </p:nvGrpSpPr>
          <p:grpSpPr>
            <a:xfrm>
              <a:off x="6148211" y="-101600"/>
              <a:ext cx="2133601" cy="762000"/>
              <a:chOff x="0" y="0"/>
              <a:chExt cx="2133600" cy="762000"/>
            </a:xfrm>
          </p:grpSpPr>
          <p:sp>
            <p:nvSpPr>
              <p:cNvPr id="194" name="Shape 194"/>
              <p:cNvSpPr/>
              <p:nvPr/>
            </p:nvSpPr>
            <p:spPr>
              <a:xfrm>
                <a:off x="101600" y="101600"/>
                <a:ext cx="1917700" cy="41910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noAutofit/>
              </a:bodyPr>
              <a:lstStyle>
                <a:lvl1pPr>
                  <a:defRPr sz="2200" i="1">
                    <a:solidFill>
                      <a:srgbClr val="941100"/>
                    </a:solidFill>
                    <a:latin typeface="Gill Sans"/>
                    <a:ea typeface="Gill Sans"/>
                    <a:cs typeface="Gill Sans"/>
                    <a:sym typeface="Gill Sans"/>
                  </a:defRPr>
                </a:lvl1pPr>
              </a:lstStyle>
              <a:p>
                <a:r>
                  <a:t>Cascade</a:t>
                </a:r>
              </a:p>
            </p:txBody>
          </p:sp>
          <p:pic>
            <p:nvPicPr>
              <p:cNvPr id="193" name="Picture 192"/>
              <p:cNvPicPr>
                <a:picLocks/>
              </p:cNvPicPr>
              <p:nvPr/>
            </p:nvPicPr>
            <p:blipFill>
              <a:blip r:embed="rId7">
                <a:extLst/>
              </a:blip>
              <a:stretch>
                <a:fillRect/>
              </a:stretch>
            </p:blipFill>
            <p:spPr>
              <a:xfrm>
                <a:off x="0" y="0"/>
                <a:ext cx="2133600" cy="762000"/>
              </a:xfrm>
              <a:prstGeom prst="rect">
                <a:avLst/>
              </a:prstGeom>
              <a:effectLst/>
            </p:spPr>
          </p:pic>
        </p:grpSp>
      </p:grpSp>
      <p:grpSp>
        <p:nvGrpSpPr>
          <p:cNvPr id="211" name="Group 211"/>
          <p:cNvGrpSpPr/>
          <p:nvPr/>
        </p:nvGrpSpPr>
        <p:grpSpPr>
          <a:xfrm>
            <a:off x="673100" y="3594244"/>
            <a:ext cx="7939188" cy="2339143"/>
            <a:chOff x="0" y="-101600"/>
            <a:chExt cx="7939187" cy="2339141"/>
          </a:xfrm>
        </p:grpSpPr>
        <p:sp>
          <p:nvSpPr>
            <p:cNvPr id="197" name="Shape 197"/>
            <p:cNvSpPr/>
            <p:nvPr/>
          </p:nvSpPr>
          <p:spPr>
            <a:xfrm>
              <a:off x="141387" y="408741"/>
              <a:ext cx="7797801" cy="1828801"/>
            </a:xfrm>
            <a:prstGeom prst="roundRect">
              <a:avLst>
                <a:gd name="adj" fmla="val 10417"/>
              </a:avLst>
            </a:prstGeom>
            <a:solidFill>
              <a:srgbClr val="EBEBEB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011993"/>
                  </a:solidFill>
                  <a:latin typeface="Gill Sans Light"/>
                  <a:ea typeface="Gill Sans Light"/>
                  <a:cs typeface="Gill Sans Light"/>
                  <a:sym typeface="Gill Sans Light"/>
                </a:defRPr>
              </a:pPr>
              <a:endParaRPr/>
            </a:p>
          </p:txBody>
        </p:sp>
        <p:grpSp>
          <p:nvGrpSpPr>
            <p:cNvPr id="200" name="Group 200"/>
            <p:cNvGrpSpPr/>
            <p:nvPr/>
          </p:nvGrpSpPr>
          <p:grpSpPr>
            <a:xfrm>
              <a:off x="263576" y="1728122"/>
              <a:ext cx="5354251" cy="460132"/>
              <a:chOff x="0" y="0"/>
              <a:chExt cx="5354250" cy="460130"/>
            </a:xfrm>
          </p:grpSpPr>
          <p:sp>
            <p:nvSpPr>
              <p:cNvPr id="198" name="Shape 198"/>
              <p:cNvSpPr/>
              <p:nvPr/>
            </p:nvSpPr>
            <p:spPr>
              <a:xfrm flipH="1">
                <a:off x="0" y="75500"/>
                <a:ext cx="5354251" cy="2"/>
              </a:xfrm>
              <a:prstGeom prst="line">
                <a:avLst/>
              </a:prstGeom>
              <a:noFill/>
              <a:ln w="50800" cap="flat">
                <a:solidFill>
                  <a:srgbClr val="535353"/>
                </a:solidFill>
                <a:prstDash val="solid"/>
                <a:miter lim="400000"/>
                <a:headEnd type="stealth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l" defTabSz="457200">
                  <a:defRPr sz="12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199" name="Shape 199"/>
              <p:cNvSpPr/>
              <p:nvPr/>
            </p:nvSpPr>
            <p:spPr>
              <a:xfrm>
                <a:off x="1521390" y="0"/>
                <a:ext cx="2296463" cy="46013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>
                  <a:defRPr sz="2400">
                    <a:solidFill>
                      <a:srgbClr val="535353"/>
                    </a:solidFill>
                    <a:latin typeface="Gill Sans Light"/>
                    <a:ea typeface="Gill Sans Light"/>
                    <a:cs typeface="Gill Sans Light"/>
                    <a:sym typeface="Gill Sans Light"/>
                  </a:defRPr>
                </a:lvl1pPr>
              </a:lstStyle>
              <a:p>
                <a:r>
                  <a:t>Flow of time</a:t>
                </a:r>
              </a:p>
            </p:txBody>
          </p:sp>
        </p:grpSp>
        <p:sp>
          <p:nvSpPr>
            <p:cNvPr id="201" name="Shape 201"/>
            <p:cNvSpPr/>
            <p:nvPr/>
          </p:nvSpPr>
          <p:spPr>
            <a:xfrm>
              <a:off x="5651500" y="787255"/>
              <a:ext cx="2197100" cy="990601"/>
            </a:xfrm>
            <a:prstGeom prst="roundRect">
              <a:avLst>
                <a:gd name="adj" fmla="val 19231"/>
              </a:avLst>
            </a:prstGeom>
            <a:solidFill>
              <a:srgbClr val="EBEBEB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2400">
                  <a:solidFill>
                    <a:srgbClr val="011993"/>
                  </a:solidFill>
                  <a:latin typeface="Gill Sans Light"/>
                  <a:ea typeface="Gill Sans Light"/>
                  <a:cs typeface="Gill Sans Light"/>
                  <a:sym typeface="Gill Sans Light"/>
                </a:defRPr>
              </a:lvl1pPr>
            </a:lstStyle>
            <a:p>
              <a:r>
                <a:t>Hydrodynamic simulations</a:t>
              </a:r>
            </a:p>
          </p:txBody>
        </p:sp>
        <p:grpSp>
          <p:nvGrpSpPr>
            <p:cNvPr id="204" name="Group 204"/>
            <p:cNvGrpSpPr/>
            <p:nvPr/>
          </p:nvGrpSpPr>
          <p:grpSpPr>
            <a:xfrm>
              <a:off x="5658760" y="-101600"/>
              <a:ext cx="2133601" cy="762000"/>
              <a:chOff x="0" y="0"/>
              <a:chExt cx="2133600" cy="762000"/>
            </a:xfrm>
          </p:grpSpPr>
          <p:sp>
            <p:nvSpPr>
              <p:cNvPr id="203" name="Shape 203"/>
              <p:cNvSpPr/>
              <p:nvPr/>
            </p:nvSpPr>
            <p:spPr>
              <a:xfrm>
                <a:off x="101600" y="101600"/>
                <a:ext cx="1917700" cy="41910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noAutofit/>
              </a:bodyPr>
              <a:lstStyle>
                <a:lvl1pPr>
                  <a:defRPr sz="2200" i="1">
                    <a:solidFill>
                      <a:srgbClr val="941100"/>
                    </a:solidFill>
                    <a:latin typeface="Gill Sans"/>
                    <a:ea typeface="Gill Sans"/>
                    <a:cs typeface="Gill Sans"/>
                    <a:sym typeface="Gill Sans"/>
                  </a:defRPr>
                </a:lvl1pPr>
              </a:lstStyle>
              <a:p>
                <a:r>
                  <a:t>Hydrodynamics</a:t>
                </a:r>
              </a:p>
            </p:txBody>
          </p:sp>
          <p:pic>
            <p:nvPicPr>
              <p:cNvPr id="202" name="Picture 201"/>
              <p:cNvPicPr>
                <a:picLocks/>
              </p:cNvPicPr>
              <p:nvPr/>
            </p:nvPicPr>
            <p:blipFill>
              <a:blip r:embed="rId7">
                <a:extLst/>
              </a:blip>
              <a:stretch>
                <a:fillRect/>
              </a:stretch>
            </p:blipFill>
            <p:spPr>
              <a:xfrm>
                <a:off x="0" y="0"/>
                <a:ext cx="2133600" cy="762000"/>
              </a:xfrm>
              <a:prstGeom prst="rect">
                <a:avLst/>
              </a:prstGeom>
              <a:effectLst/>
            </p:spPr>
          </p:pic>
        </p:grpSp>
        <p:grpSp>
          <p:nvGrpSpPr>
            <p:cNvPr id="210" name="Group 210"/>
            <p:cNvGrpSpPr/>
            <p:nvPr/>
          </p:nvGrpSpPr>
          <p:grpSpPr>
            <a:xfrm>
              <a:off x="0" y="524587"/>
              <a:ext cx="5664209" cy="1250193"/>
              <a:chOff x="0" y="0"/>
              <a:chExt cx="5664208" cy="1250192"/>
            </a:xfrm>
          </p:grpSpPr>
          <p:pic>
            <p:nvPicPr>
              <p:cNvPr id="205" name="droppedImage.png"/>
              <p:cNvPicPr>
                <a:picLocks noChangeAspect="1"/>
              </p:cNvPicPr>
              <p:nvPr/>
            </p:nvPicPr>
            <p:blipFill>
              <a:blip r:embed="rId9">
                <a:extLst/>
              </a:blip>
              <a:stretch>
                <a:fillRect/>
              </a:stretch>
            </p:blipFill>
            <p:spPr>
              <a:xfrm>
                <a:off x="3044209" y="0"/>
                <a:ext cx="1267352" cy="1250193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206" name="droppedImage.png"/>
              <p:cNvPicPr>
                <a:picLocks noChangeAspect="1"/>
              </p:cNvPicPr>
              <p:nvPr/>
            </p:nvPicPr>
            <p:blipFill>
              <a:blip r:embed="rId10">
                <a:extLst/>
              </a:blip>
              <a:stretch>
                <a:fillRect/>
              </a:stretch>
            </p:blipFill>
            <p:spPr>
              <a:xfrm>
                <a:off x="1819025" y="0"/>
                <a:ext cx="1380478" cy="1250192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207" name="droppedImage.png"/>
              <p:cNvPicPr>
                <a:picLocks noChangeAspect="1"/>
              </p:cNvPicPr>
              <p:nvPr/>
            </p:nvPicPr>
            <p:blipFill>
              <a:blip r:embed="rId11">
                <a:extLst/>
              </a:blip>
              <a:stretch>
                <a:fillRect/>
              </a:stretch>
            </p:blipFill>
            <p:spPr>
              <a:xfrm>
                <a:off x="0" y="0"/>
                <a:ext cx="1262643" cy="1250191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208" name="droppedImage.png"/>
              <p:cNvPicPr>
                <a:picLocks noChangeAspect="1"/>
              </p:cNvPicPr>
              <p:nvPr/>
            </p:nvPicPr>
            <p:blipFill>
              <a:blip r:embed="rId12">
                <a:extLst/>
              </a:blip>
              <a:stretch>
                <a:fillRect/>
              </a:stretch>
            </p:blipFill>
            <p:spPr>
              <a:xfrm>
                <a:off x="4313153" y="0"/>
                <a:ext cx="1351056" cy="1250190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209" name="droppedImage.png"/>
              <p:cNvPicPr>
                <a:picLocks noChangeAspect="1"/>
              </p:cNvPicPr>
              <p:nvPr/>
            </p:nvPicPr>
            <p:blipFill>
              <a:blip r:embed="rId13">
                <a:extLst/>
              </a:blip>
              <a:stretch>
                <a:fillRect/>
              </a:stretch>
            </p:blipFill>
            <p:spPr>
              <a:xfrm>
                <a:off x="906387" y="0"/>
                <a:ext cx="1294013" cy="1250192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</p:grpSp>
      <p:sp>
        <p:nvSpPr>
          <p:cNvPr id="212" name="Shape 212"/>
          <p:cNvSpPr/>
          <p:nvPr/>
        </p:nvSpPr>
        <p:spPr>
          <a:xfrm>
            <a:off x="12559438" y="9194800"/>
            <a:ext cx="340705" cy="546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000" b="1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t>3</a:t>
            </a:r>
          </a:p>
        </p:txBody>
      </p:sp>
      <p:sp>
        <p:nvSpPr>
          <p:cNvPr id="213" name="Shape 213"/>
          <p:cNvSpPr/>
          <p:nvPr/>
        </p:nvSpPr>
        <p:spPr>
          <a:xfrm>
            <a:off x="-42334" y="-114445"/>
            <a:ext cx="13089467" cy="1270001"/>
          </a:xfrm>
          <a:prstGeom prst="rect">
            <a:avLst/>
          </a:prstGeom>
          <a:solidFill>
            <a:srgbClr val="AD010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dirty="0"/>
          </a:p>
        </p:txBody>
      </p:sp>
      <p:pic>
        <p:nvPicPr>
          <p:cNvPr id="214" name="Screen Shot 2015-06-18 at 11.01.07 PM.png"/>
          <p:cNvPicPr>
            <a:picLocks noChangeAspect="1"/>
          </p:cNvPicPr>
          <p:nvPr/>
        </p:nvPicPr>
        <p:blipFill>
          <a:blip r:embed="rId14">
            <a:extLst/>
          </a:blip>
          <a:stretch>
            <a:fillRect/>
          </a:stretch>
        </p:blipFill>
        <p:spPr>
          <a:xfrm>
            <a:off x="-25128" y="419397"/>
            <a:ext cx="13055056" cy="13351339"/>
          </a:xfrm>
          <a:prstGeom prst="rect">
            <a:avLst/>
          </a:prstGeom>
          <a:ln w="12700">
            <a:miter lim="400000"/>
          </a:ln>
        </p:spPr>
      </p:pic>
      <p:sp>
        <p:nvSpPr>
          <p:cNvPr id="215" name="Shape 215"/>
          <p:cNvSpPr/>
          <p:nvPr/>
        </p:nvSpPr>
        <p:spPr>
          <a:xfrm>
            <a:off x="4153792" y="177799"/>
            <a:ext cx="4697215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200" b="1">
                <a:solidFill>
                  <a:schemeClr val="accent3">
                    <a:satOff val="18648"/>
                    <a:lumOff val="5971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http://u.osu.edu/vishnu/</a:t>
            </a:r>
          </a:p>
        </p:txBody>
      </p:sp>
      <p:pic>
        <p:nvPicPr>
          <p:cNvPr id="216" name="jet1.png"/>
          <p:cNvPicPr>
            <a:picLocks noChangeAspect="1"/>
          </p:cNvPicPr>
          <p:nvPr/>
        </p:nvPicPr>
        <p:blipFill>
          <a:blip r:embed="rId15">
            <a:extLst/>
          </a:blip>
          <a:stretch>
            <a:fillRect/>
          </a:stretch>
        </p:blipFill>
        <p:spPr>
          <a:xfrm>
            <a:off x="989032" y="1498600"/>
            <a:ext cx="1661264" cy="838200"/>
          </a:xfrm>
          <a:prstGeom prst="rect">
            <a:avLst/>
          </a:prstGeom>
          <a:ln w="12700">
            <a:miter lim="400000"/>
          </a:ln>
        </p:spPr>
      </p:pic>
      <p:sp>
        <p:nvSpPr>
          <p:cNvPr id="217" name="Shape 217"/>
          <p:cNvSpPr/>
          <p:nvPr/>
        </p:nvSpPr>
        <p:spPr>
          <a:xfrm>
            <a:off x="12572999" y="9334499"/>
            <a:ext cx="283770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/>
            </a:lvl1pPr>
          </a:lstStyle>
          <a:p>
            <a:r>
              <a:t>3</a:t>
            </a: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Au_C0-20_SP_vs_PHENIX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1482"/>
            <a:ext cx="7315200" cy="5185671"/>
          </a:xfrm>
          <a:prstGeom prst="rect">
            <a:avLst/>
          </a:prstGeom>
        </p:spPr>
      </p:pic>
      <p:pic>
        <p:nvPicPr>
          <p:cNvPr id="3" name="Picture 2" descr="dAu_dNdeta_vs_eta_STAR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4978" y="4836093"/>
            <a:ext cx="7315200" cy="4811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3491564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6" name="Shape 746"/>
          <p:cNvSpPr/>
          <p:nvPr/>
        </p:nvSpPr>
        <p:spPr>
          <a:xfrm>
            <a:off x="-55034" y="-38100"/>
            <a:ext cx="13114867" cy="965200"/>
          </a:xfrm>
          <a:prstGeom prst="rect">
            <a:avLst/>
          </a:prstGeom>
          <a:gradFill>
            <a:gsLst>
              <a:gs pos="0">
                <a:srgbClr val="FFF6AA"/>
              </a:gs>
              <a:gs pos="100000">
                <a:schemeClr val="accent3">
                  <a:satOff val="18648"/>
                  <a:lumOff val="5971"/>
                </a:schemeClr>
              </a:gs>
            </a:gsLst>
            <a:lin ang="5395217"/>
          </a:gradFill>
          <a:ln w="12700">
            <a:miter lim="400000"/>
          </a:ln>
          <a:effectLst>
            <a:outerShdw blurRad="190500" dist="8455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747" name="Shape 747"/>
          <p:cNvSpPr/>
          <p:nvPr/>
        </p:nvSpPr>
        <p:spPr>
          <a:xfrm>
            <a:off x="1066342" y="25399"/>
            <a:ext cx="10897516" cy="838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800"/>
            </a:lvl1pPr>
          </a:lstStyle>
          <a:p>
            <a:r>
              <a:t>Initialize MUSIC with net baryon density</a:t>
            </a:r>
          </a:p>
        </p:txBody>
      </p:sp>
      <p:sp>
        <p:nvSpPr>
          <p:cNvPr id="748" name="Shape 748"/>
          <p:cNvSpPr/>
          <p:nvPr/>
        </p:nvSpPr>
        <p:spPr>
          <a:xfrm>
            <a:off x="317500" y="1098550"/>
            <a:ext cx="8364017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In every event, the net baryon number is</a:t>
            </a:r>
          </a:p>
        </p:txBody>
      </p:sp>
      <p:pic>
        <p:nvPicPr>
          <p:cNvPr id="749" name="Screen Shot 2015-01-29 at 9.54.43 AM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601597" y="1821854"/>
            <a:ext cx="7801606" cy="1374937"/>
          </a:xfrm>
          <a:prstGeom prst="rect">
            <a:avLst/>
          </a:prstGeom>
          <a:ln w="12700">
            <a:miter lim="400000"/>
          </a:ln>
        </p:spPr>
      </p:pic>
      <p:sp>
        <p:nvSpPr>
          <p:cNvPr id="750" name="Shape 750"/>
          <p:cNvSpPr/>
          <p:nvPr/>
        </p:nvSpPr>
        <p:spPr>
          <a:xfrm>
            <a:off x="317500" y="3168664"/>
            <a:ext cx="8524495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For Glauber initial conditions, we assume</a:t>
            </a:r>
          </a:p>
        </p:txBody>
      </p:sp>
      <p:pic>
        <p:nvPicPr>
          <p:cNvPr id="751" name="pasted-imag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625931" y="4029903"/>
            <a:ext cx="9463227" cy="504524"/>
          </a:xfrm>
          <a:prstGeom prst="rect">
            <a:avLst/>
          </a:prstGeom>
          <a:ln w="12700">
            <a:miter lim="400000"/>
          </a:ln>
        </p:spPr>
      </p:pic>
      <p:pic>
        <p:nvPicPr>
          <p:cNvPr id="752" name="pasted-image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728175" y="7026226"/>
            <a:ext cx="4038601" cy="1016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753" name="download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6150945" y="4747965"/>
            <a:ext cx="6528654" cy="4896491"/>
          </a:xfrm>
          <a:prstGeom prst="rect">
            <a:avLst/>
          </a:prstGeom>
          <a:ln w="12700">
            <a:miter lim="400000"/>
          </a:ln>
        </p:spPr>
      </p:pic>
      <p:sp>
        <p:nvSpPr>
          <p:cNvPr id="754" name="Shape 754"/>
          <p:cNvSpPr/>
          <p:nvPr/>
        </p:nvSpPr>
        <p:spPr>
          <a:xfrm>
            <a:off x="12572999" y="9334499"/>
            <a:ext cx="283770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/>
            </a:lvl1pPr>
          </a:lstStyle>
          <a:p>
            <a:r>
              <a:t>4</a:t>
            </a:r>
          </a:p>
        </p:txBody>
      </p:sp>
      <p:pic>
        <p:nvPicPr>
          <p:cNvPr id="755" name="pasted-image.pdf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352028" y="5238778"/>
            <a:ext cx="5994401" cy="1104901"/>
          </a:xfrm>
          <a:prstGeom prst="rect">
            <a:avLst/>
          </a:prstGeom>
          <a:ln w="12700">
            <a:miter lim="400000"/>
          </a:ln>
        </p:spPr>
      </p:pic>
      <p:sp>
        <p:nvSpPr>
          <p:cNvPr id="756" name="Shape 756"/>
          <p:cNvSpPr/>
          <p:nvPr/>
        </p:nvSpPr>
        <p:spPr>
          <a:xfrm>
            <a:off x="7715173" y="5367539"/>
            <a:ext cx="41925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A</a:t>
            </a:r>
          </a:p>
        </p:txBody>
      </p:sp>
      <p:sp>
        <p:nvSpPr>
          <p:cNvPr id="757" name="Shape 757"/>
          <p:cNvSpPr/>
          <p:nvPr/>
        </p:nvSpPr>
        <p:spPr>
          <a:xfrm>
            <a:off x="11368540" y="5367539"/>
            <a:ext cx="41925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B</a:t>
            </a: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1" name="Shape 761"/>
          <p:cNvSpPr/>
          <p:nvPr/>
        </p:nvSpPr>
        <p:spPr>
          <a:xfrm>
            <a:off x="-55034" y="-38100"/>
            <a:ext cx="13114867" cy="965200"/>
          </a:xfrm>
          <a:prstGeom prst="rect">
            <a:avLst/>
          </a:prstGeom>
          <a:gradFill>
            <a:gsLst>
              <a:gs pos="0">
                <a:srgbClr val="FFF6AA"/>
              </a:gs>
              <a:gs pos="100000">
                <a:schemeClr val="accent3">
                  <a:satOff val="18648"/>
                  <a:lumOff val="5971"/>
                </a:schemeClr>
              </a:gs>
            </a:gsLst>
            <a:lin ang="5395217"/>
          </a:gradFill>
          <a:ln w="12700">
            <a:miter lim="400000"/>
          </a:ln>
          <a:effectLst>
            <a:outerShdw blurRad="190500" dist="8455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762" name="Shape 762"/>
          <p:cNvSpPr/>
          <p:nvPr/>
        </p:nvSpPr>
        <p:spPr>
          <a:xfrm>
            <a:off x="2324861" y="25399"/>
            <a:ext cx="8380477" cy="838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800"/>
            </a:lvl1pPr>
          </a:lstStyle>
          <a:p>
            <a:r>
              <a:t>When to start hydrodynamics?</a:t>
            </a:r>
          </a:p>
        </p:txBody>
      </p:sp>
      <p:pic>
        <p:nvPicPr>
          <p:cNvPr id="763" name="figure_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26086" y="4749403"/>
            <a:ext cx="7542131" cy="4661231"/>
          </a:xfrm>
          <a:prstGeom prst="rect">
            <a:avLst/>
          </a:prstGeom>
          <a:ln w="12700">
            <a:miter lim="400000"/>
          </a:ln>
        </p:spPr>
      </p:pic>
      <p:sp>
        <p:nvSpPr>
          <p:cNvPr id="764" name="Shape 764"/>
          <p:cNvSpPr/>
          <p:nvPr/>
        </p:nvSpPr>
        <p:spPr>
          <a:xfrm>
            <a:off x="9506897" y="1267585"/>
            <a:ext cx="3547040" cy="1066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3200"/>
            </a:lvl1pPr>
          </a:lstStyle>
          <a:p>
            <a:r>
              <a:t>Two nuclei overlapping time</a:t>
            </a:r>
          </a:p>
        </p:txBody>
      </p:sp>
      <p:pic>
        <p:nvPicPr>
          <p:cNvPr id="765" name="pasted-image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912163" y="2501025"/>
            <a:ext cx="1612901" cy="1041401"/>
          </a:xfrm>
          <a:prstGeom prst="rect">
            <a:avLst/>
          </a:prstGeom>
          <a:ln w="12700">
            <a:miter lim="400000"/>
          </a:ln>
        </p:spPr>
      </p:pic>
      <p:sp>
        <p:nvSpPr>
          <p:cNvPr id="766" name="Shape 766"/>
          <p:cNvSpPr/>
          <p:nvPr/>
        </p:nvSpPr>
        <p:spPr>
          <a:xfrm>
            <a:off x="8121004" y="4201302"/>
            <a:ext cx="4605109" cy="173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381000" indent="-381000" algn="l">
              <a:buSzPct val="100000"/>
              <a:buChar char="•"/>
            </a:pPr>
            <a:r>
              <a:t>Nuclei overlapping time is </a:t>
            </a:r>
            <a:r>
              <a:rPr>
                <a:solidFill>
                  <a:schemeClr val="accent1"/>
                </a:solidFill>
              </a:rPr>
              <a:t>large</a:t>
            </a:r>
            <a:r>
              <a:t> at low collision energy</a:t>
            </a:r>
          </a:p>
        </p:txBody>
      </p:sp>
      <p:sp>
        <p:nvSpPr>
          <p:cNvPr id="767" name="Shape 767"/>
          <p:cNvSpPr/>
          <p:nvPr/>
        </p:nvSpPr>
        <p:spPr>
          <a:xfrm>
            <a:off x="8121004" y="6210068"/>
            <a:ext cx="4605109" cy="173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381000" indent="-381000" algn="l">
              <a:buSzPct val="100000"/>
              <a:buChar char="•"/>
            </a:pPr>
            <a:r>
              <a:rPr>
                <a:solidFill>
                  <a:schemeClr val="accent5"/>
                </a:solidFill>
              </a:rPr>
              <a:t>Pre-equilibrium dynamics</a:t>
            </a:r>
            <a:r>
              <a:t> can play an important role</a:t>
            </a:r>
          </a:p>
        </p:txBody>
      </p:sp>
      <p:pic>
        <p:nvPicPr>
          <p:cNvPr id="768" name="pasted-imag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8167191" y="8305734"/>
            <a:ext cx="4512734" cy="1041401"/>
          </a:xfrm>
          <a:prstGeom prst="rect">
            <a:avLst/>
          </a:prstGeom>
          <a:ln w="12700">
            <a:miter lim="400000"/>
          </a:ln>
        </p:spPr>
      </p:pic>
      <p:pic>
        <p:nvPicPr>
          <p:cNvPr id="769" name="nj384456fig2.jp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410815" y="1285348"/>
            <a:ext cx="8799786" cy="3105807"/>
          </a:xfrm>
          <a:prstGeom prst="rect">
            <a:avLst/>
          </a:prstGeom>
          <a:ln w="12700">
            <a:miter lim="400000"/>
          </a:ln>
        </p:spPr>
      </p:pic>
      <p:sp>
        <p:nvSpPr>
          <p:cNvPr id="770" name="Shape 770"/>
          <p:cNvSpPr/>
          <p:nvPr/>
        </p:nvSpPr>
        <p:spPr>
          <a:xfrm>
            <a:off x="12572999" y="9334499"/>
            <a:ext cx="283770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/>
            </a:lvl1pPr>
          </a:lstStyle>
          <a:p>
            <a:r>
              <a:t>5</a:t>
            </a: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2" name="Shape 772"/>
          <p:cNvSpPr/>
          <p:nvPr/>
        </p:nvSpPr>
        <p:spPr>
          <a:xfrm>
            <a:off x="-55034" y="-38100"/>
            <a:ext cx="13114867" cy="965200"/>
          </a:xfrm>
          <a:prstGeom prst="rect">
            <a:avLst/>
          </a:prstGeom>
          <a:gradFill>
            <a:gsLst>
              <a:gs pos="0">
                <a:srgbClr val="FFF6AA"/>
              </a:gs>
              <a:gs pos="100000">
                <a:schemeClr val="accent3">
                  <a:satOff val="18648"/>
                  <a:lumOff val="5971"/>
                </a:schemeClr>
              </a:gs>
            </a:gsLst>
            <a:lin ang="5395217"/>
          </a:gradFill>
          <a:ln w="12700">
            <a:miter lim="400000"/>
          </a:ln>
          <a:effectLst>
            <a:outerShdw blurRad="190500" dist="8455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773" name="Shape 773"/>
          <p:cNvSpPr/>
          <p:nvPr/>
        </p:nvSpPr>
        <p:spPr>
          <a:xfrm>
            <a:off x="2788462" y="25399"/>
            <a:ext cx="7453276" cy="838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800"/>
            </a:lvl1pPr>
          </a:lstStyle>
          <a:p>
            <a:r>
              <a:t>Dissipative hydrodynamics</a:t>
            </a:r>
          </a:p>
        </p:txBody>
      </p:sp>
      <p:grpSp>
        <p:nvGrpSpPr>
          <p:cNvPr id="776" name="Group 776"/>
          <p:cNvGrpSpPr/>
          <p:nvPr/>
        </p:nvGrpSpPr>
        <p:grpSpPr>
          <a:xfrm>
            <a:off x="3629509" y="1714500"/>
            <a:ext cx="5857842" cy="469900"/>
            <a:chOff x="0" y="0"/>
            <a:chExt cx="5857841" cy="469900"/>
          </a:xfrm>
        </p:grpSpPr>
        <p:pic>
          <p:nvPicPr>
            <p:cNvPr id="774" name="pasted-image.pdf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688941" y="0"/>
              <a:ext cx="5168901" cy="4699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775" name="pasted-image.pdf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12700"/>
              <a:ext cx="736600" cy="3429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777" name="pasted-image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9515013" y="2118965"/>
            <a:ext cx="3339059" cy="398345"/>
          </a:xfrm>
          <a:prstGeom prst="rect">
            <a:avLst/>
          </a:prstGeom>
          <a:ln w="12700">
            <a:miter lim="400000"/>
          </a:ln>
        </p:spPr>
      </p:pic>
      <p:sp>
        <p:nvSpPr>
          <p:cNvPr id="778" name="Shape 778"/>
          <p:cNvSpPr/>
          <p:nvPr/>
        </p:nvSpPr>
        <p:spPr>
          <a:xfrm>
            <a:off x="317499" y="996950"/>
            <a:ext cx="5373473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Energy momentum tensor</a:t>
            </a:r>
          </a:p>
        </p:txBody>
      </p:sp>
      <p:sp>
        <p:nvSpPr>
          <p:cNvPr id="779" name="Shape 779"/>
          <p:cNvSpPr/>
          <p:nvPr/>
        </p:nvSpPr>
        <p:spPr>
          <a:xfrm>
            <a:off x="244763" y="2971800"/>
            <a:ext cx="4145890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Conserved currents</a:t>
            </a:r>
          </a:p>
        </p:txBody>
      </p:sp>
      <p:pic>
        <p:nvPicPr>
          <p:cNvPr id="780" name="pasted-image.pdf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5219700" y="3547231"/>
            <a:ext cx="2565400" cy="431801"/>
          </a:xfrm>
          <a:prstGeom prst="rect">
            <a:avLst/>
          </a:prstGeom>
          <a:ln w="12700">
            <a:miter lim="400000"/>
          </a:ln>
        </p:spPr>
      </p:pic>
      <p:sp>
        <p:nvSpPr>
          <p:cNvPr id="781" name="Shape 781"/>
          <p:cNvSpPr/>
          <p:nvPr/>
        </p:nvSpPr>
        <p:spPr>
          <a:xfrm>
            <a:off x="1244198" y="4775200"/>
            <a:ext cx="10628465" cy="0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782" name="Shape 782"/>
          <p:cNvSpPr/>
          <p:nvPr/>
        </p:nvSpPr>
        <p:spPr>
          <a:xfrm>
            <a:off x="265760" y="4901057"/>
            <a:ext cx="3424886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Dissipative part:</a:t>
            </a:r>
          </a:p>
        </p:txBody>
      </p:sp>
      <p:pic>
        <p:nvPicPr>
          <p:cNvPr id="783" name="pasted-image.pdf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1841500" y="7823199"/>
            <a:ext cx="9211237" cy="952501"/>
          </a:xfrm>
          <a:prstGeom prst="rect">
            <a:avLst/>
          </a:prstGeom>
          <a:ln w="12700">
            <a:miter lim="400000"/>
          </a:ln>
        </p:spPr>
      </p:pic>
      <p:pic>
        <p:nvPicPr>
          <p:cNvPr id="784" name="pasted-image.pdf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3835400" y="8773848"/>
            <a:ext cx="5446060" cy="952501"/>
          </a:xfrm>
          <a:prstGeom prst="rect">
            <a:avLst/>
          </a:prstGeom>
          <a:ln w="12700">
            <a:miter lim="400000"/>
          </a:ln>
        </p:spPr>
      </p:pic>
      <p:sp>
        <p:nvSpPr>
          <p:cNvPr id="785" name="Shape 785"/>
          <p:cNvSpPr/>
          <p:nvPr/>
        </p:nvSpPr>
        <p:spPr>
          <a:xfrm>
            <a:off x="5663901" y="4989954"/>
            <a:ext cx="7122660" cy="4699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400">
                <a:solidFill>
                  <a:schemeClr val="accent2">
                    <a:hueOff val="-554920"/>
                    <a:satOff val="-21482"/>
                    <a:lumOff val="-6228"/>
                  </a:schemeClr>
                </a:solidFill>
              </a:defRPr>
            </a:pPr>
            <a:r>
              <a:t>G. S. Denicol </a:t>
            </a:r>
            <a:r>
              <a:rPr i="1"/>
              <a:t>et al.</a:t>
            </a:r>
            <a:r>
              <a:t>, Phys. Rev. D </a:t>
            </a:r>
            <a:r>
              <a:rPr b="1">
                <a:latin typeface="Helvetica"/>
                <a:ea typeface="Helvetica"/>
                <a:cs typeface="Helvetica"/>
                <a:sym typeface="Helvetica"/>
              </a:rPr>
              <a:t>89</a:t>
            </a:r>
            <a:r>
              <a:t>, 074005 (2014)</a:t>
            </a:r>
          </a:p>
        </p:txBody>
      </p:sp>
      <p:pic>
        <p:nvPicPr>
          <p:cNvPr id="786" name="pasted-image.pdf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934400" y="5575300"/>
            <a:ext cx="11485195" cy="2050928"/>
          </a:xfrm>
          <a:prstGeom prst="rect">
            <a:avLst/>
          </a:prstGeom>
          <a:ln w="12700">
            <a:miter lim="400000"/>
          </a:ln>
        </p:spPr>
      </p:pic>
      <p:pic>
        <p:nvPicPr>
          <p:cNvPr id="787" name="pasted-image.pdf"/>
          <p:cNvPicPr>
            <a:picLocks noChangeAspect="1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6347483" y="6632626"/>
            <a:ext cx="5271447" cy="935130"/>
          </a:xfrm>
          <a:prstGeom prst="rect">
            <a:avLst/>
          </a:prstGeom>
          <a:ln w="12700">
            <a:miter lim="400000"/>
          </a:ln>
        </p:spPr>
      </p:pic>
      <p:sp>
        <p:nvSpPr>
          <p:cNvPr id="788" name="Shape 788"/>
          <p:cNvSpPr/>
          <p:nvPr/>
        </p:nvSpPr>
        <p:spPr>
          <a:xfrm>
            <a:off x="12572999" y="9334499"/>
            <a:ext cx="283770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/>
            </a:lvl1pPr>
          </a:lstStyle>
          <a:p>
            <a:r>
              <a:t>6</a:t>
            </a:r>
          </a:p>
        </p:txBody>
      </p:sp>
      <p:pic>
        <p:nvPicPr>
          <p:cNvPr id="789" name="pasted-image.pdf"/>
          <p:cNvPicPr>
            <a:picLocks noChangeAspect="1"/>
          </p:cNvPicPr>
          <p:nvPr/>
        </p:nvPicPr>
        <p:blipFill>
          <a:blip r:embed="rId11">
            <a:extLst/>
          </a:blip>
          <a:stretch>
            <a:fillRect/>
          </a:stretch>
        </p:blipFill>
        <p:spPr>
          <a:xfrm>
            <a:off x="4784697" y="2360990"/>
            <a:ext cx="3784601" cy="469901"/>
          </a:xfrm>
          <a:prstGeom prst="rect">
            <a:avLst/>
          </a:prstGeom>
          <a:ln w="12700">
            <a:miter lim="400000"/>
          </a:ln>
        </p:spPr>
      </p:pic>
      <p:pic>
        <p:nvPicPr>
          <p:cNvPr id="790" name="pasted-image.pdf"/>
          <p:cNvPicPr>
            <a:picLocks noChangeAspect="1"/>
          </p:cNvPicPr>
          <p:nvPr/>
        </p:nvPicPr>
        <p:blipFill>
          <a:blip r:embed="rId12">
            <a:extLst/>
          </a:blip>
          <a:stretch>
            <a:fillRect/>
          </a:stretch>
        </p:blipFill>
        <p:spPr>
          <a:xfrm>
            <a:off x="5594350" y="4173563"/>
            <a:ext cx="1841500" cy="469901"/>
          </a:xfrm>
          <a:prstGeom prst="rect">
            <a:avLst/>
          </a:prstGeom>
          <a:ln w="12700">
            <a:miter lim="400000"/>
          </a:ln>
        </p:spPr>
      </p:pic>
      <p:pic>
        <p:nvPicPr>
          <p:cNvPr id="791" name="pasted-image.pdf"/>
          <p:cNvPicPr>
            <a:picLocks noChangeAspect="1"/>
          </p:cNvPicPr>
          <p:nvPr/>
        </p:nvPicPr>
        <p:blipFill>
          <a:blip r:embed="rId13">
            <a:extLst/>
          </a:blip>
          <a:stretch>
            <a:fillRect/>
          </a:stretch>
        </p:blipFill>
        <p:spPr>
          <a:xfrm>
            <a:off x="10272277" y="3060700"/>
            <a:ext cx="1955801" cy="469900"/>
          </a:xfrm>
          <a:prstGeom prst="rect">
            <a:avLst/>
          </a:prstGeom>
          <a:ln w="12700">
            <a:miter lim="400000"/>
          </a:ln>
        </p:spPr>
      </p:pic>
      <p:pic>
        <p:nvPicPr>
          <p:cNvPr id="792" name="pasted-image.pdf"/>
          <p:cNvPicPr>
            <a:picLocks noChangeAspect="1"/>
          </p:cNvPicPr>
          <p:nvPr/>
        </p:nvPicPr>
        <p:blipFill>
          <a:blip r:embed="rId14">
            <a:extLst/>
          </a:blip>
          <a:stretch>
            <a:fillRect/>
          </a:stretch>
        </p:blipFill>
        <p:spPr>
          <a:xfrm>
            <a:off x="10275887" y="3591681"/>
            <a:ext cx="2476501" cy="419101"/>
          </a:xfrm>
          <a:prstGeom prst="rect">
            <a:avLst/>
          </a:prstGeom>
          <a:ln w="12700">
            <a:miter lim="400000"/>
          </a:ln>
        </p:spPr>
      </p:pic>
      <p:pic>
        <p:nvPicPr>
          <p:cNvPr id="793" name="pasted-image.pdf"/>
          <p:cNvPicPr>
            <a:picLocks noChangeAspect="1"/>
          </p:cNvPicPr>
          <p:nvPr/>
        </p:nvPicPr>
        <p:blipFill>
          <a:blip r:embed="rId15">
            <a:extLst/>
          </a:blip>
          <a:stretch>
            <a:fillRect/>
          </a:stretch>
        </p:blipFill>
        <p:spPr>
          <a:xfrm>
            <a:off x="10346342" y="4088997"/>
            <a:ext cx="1778001" cy="4699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7" name="Shape 797"/>
          <p:cNvSpPr/>
          <p:nvPr/>
        </p:nvSpPr>
        <p:spPr>
          <a:xfrm>
            <a:off x="-55034" y="-38100"/>
            <a:ext cx="13114867" cy="965200"/>
          </a:xfrm>
          <a:prstGeom prst="rect">
            <a:avLst/>
          </a:prstGeom>
          <a:gradFill>
            <a:gsLst>
              <a:gs pos="0">
                <a:srgbClr val="FFF6AA"/>
              </a:gs>
              <a:gs pos="100000">
                <a:schemeClr val="accent3">
                  <a:satOff val="18648"/>
                  <a:lumOff val="5971"/>
                </a:schemeClr>
              </a:gs>
            </a:gsLst>
            <a:lin ang="5395217"/>
          </a:gradFill>
          <a:ln w="12700">
            <a:miter lim="400000"/>
          </a:ln>
          <a:effectLst>
            <a:outerShdw blurRad="190500" dist="8455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798" name="Shape 798"/>
          <p:cNvSpPr/>
          <p:nvPr/>
        </p:nvSpPr>
        <p:spPr>
          <a:xfrm>
            <a:off x="185285" y="1123950"/>
            <a:ext cx="3424886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Dissipative part:</a:t>
            </a:r>
          </a:p>
        </p:txBody>
      </p:sp>
      <p:pic>
        <p:nvPicPr>
          <p:cNvPr id="799" name="pasted-image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885007" y="2812976"/>
            <a:ext cx="8887623" cy="919037"/>
          </a:xfrm>
          <a:prstGeom prst="rect">
            <a:avLst/>
          </a:prstGeom>
          <a:ln w="12700">
            <a:miter lim="400000"/>
          </a:ln>
        </p:spPr>
      </p:pic>
      <p:sp>
        <p:nvSpPr>
          <p:cNvPr id="800" name="Shape 800"/>
          <p:cNvSpPr/>
          <p:nvPr/>
        </p:nvSpPr>
        <p:spPr>
          <a:xfrm>
            <a:off x="6435993" y="9343611"/>
            <a:ext cx="5954601" cy="4064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000">
                <a:solidFill>
                  <a:schemeClr val="accent2">
                    <a:hueOff val="-554920"/>
                    <a:satOff val="-21482"/>
                    <a:lumOff val="-6228"/>
                  </a:schemeClr>
                </a:solidFill>
              </a:defRPr>
            </a:pPr>
            <a:r>
              <a:t>G. S. Denicol </a:t>
            </a:r>
            <a:r>
              <a:rPr i="1"/>
              <a:t>et al.</a:t>
            </a:r>
            <a:r>
              <a:t>, Phys. Rev. D </a:t>
            </a:r>
            <a:r>
              <a:rPr b="1">
                <a:latin typeface="Helvetica"/>
                <a:ea typeface="Helvetica"/>
                <a:cs typeface="Helvetica"/>
                <a:sym typeface="Helvetica"/>
              </a:rPr>
              <a:t>89</a:t>
            </a:r>
            <a:r>
              <a:t>, 074005 (2014)</a:t>
            </a:r>
          </a:p>
        </p:txBody>
      </p:sp>
      <p:pic>
        <p:nvPicPr>
          <p:cNvPr id="801" name="pasted-imag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99453" y="1879600"/>
            <a:ext cx="11431294" cy="812224"/>
          </a:xfrm>
          <a:prstGeom prst="rect">
            <a:avLst/>
          </a:prstGeom>
          <a:ln w="12700">
            <a:miter lim="400000"/>
          </a:ln>
        </p:spPr>
      </p:pic>
      <p:pic>
        <p:nvPicPr>
          <p:cNvPr id="802" name="pasted-image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6295282" y="4037851"/>
            <a:ext cx="2268113" cy="856102"/>
          </a:xfrm>
          <a:prstGeom prst="rect">
            <a:avLst/>
          </a:prstGeom>
          <a:ln w="12700">
            <a:miter lim="400000"/>
          </a:ln>
        </p:spPr>
      </p:pic>
      <p:pic>
        <p:nvPicPr>
          <p:cNvPr id="803" name="pasted-image.pdf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7477699" y="8777354"/>
            <a:ext cx="1579387" cy="469901"/>
          </a:xfrm>
          <a:prstGeom prst="rect">
            <a:avLst/>
          </a:prstGeom>
          <a:ln w="12700">
            <a:miter lim="400000"/>
          </a:ln>
        </p:spPr>
      </p:pic>
      <p:pic>
        <p:nvPicPr>
          <p:cNvPr id="804" name="pasted-image.pdf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2572057" y="6732862"/>
            <a:ext cx="4097390" cy="900768"/>
          </a:xfrm>
          <a:prstGeom prst="rect">
            <a:avLst/>
          </a:prstGeom>
          <a:ln w="12700">
            <a:miter lim="400000"/>
          </a:ln>
        </p:spPr>
      </p:pic>
      <p:pic>
        <p:nvPicPr>
          <p:cNvPr id="805" name="pasted-image.pdf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7729138" y="6757790"/>
            <a:ext cx="1270693" cy="850911"/>
          </a:xfrm>
          <a:prstGeom prst="rect">
            <a:avLst/>
          </a:prstGeom>
          <a:ln w="12700">
            <a:miter lim="400000"/>
          </a:ln>
        </p:spPr>
      </p:pic>
      <p:pic>
        <p:nvPicPr>
          <p:cNvPr id="806" name="pasted-image.pdf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8830925" y="4037851"/>
            <a:ext cx="3090859" cy="856102"/>
          </a:xfrm>
          <a:prstGeom prst="rect">
            <a:avLst/>
          </a:prstGeom>
          <a:ln w="12700">
            <a:miter lim="400000"/>
          </a:ln>
        </p:spPr>
      </p:pic>
      <p:sp>
        <p:nvSpPr>
          <p:cNvPr id="807" name="Shape 807"/>
          <p:cNvSpPr/>
          <p:nvPr/>
        </p:nvSpPr>
        <p:spPr>
          <a:xfrm>
            <a:off x="3538270" y="25399"/>
            <a:ext cx="5953660" cy="838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800"/>
            </a:lvl1pPr>
          </a:lstStyle>
          <a:p>
            <a:r>
              <a:t>Transport coefficients</a:t>
            </a:r>
          </a:p>
        </p:txBody>
      </p:sp>
      <p:pic>
        <p:nvPicPr>
          <p:cNvPr id="808" name="pasted-image.pdf"/>
          <p:cNvPicPr>
            <a:picLocks noChangeAspect="1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9578840" y="8584254"/>
            <a:ext cx="1770048" cy="856102"/>
          </a:xfrm>
          <a:prstGeom prst="rect">
            <a:avLst/>
          </a:prstGeom>
          <a:ln w="12700">
            <a:miter lim="400000"/>
          </a:ln>
        </p:spPr>
      </p:pic>
      <p:sp>
        <p:nvSpPr>
          <p:cNvPr id="809" name="Shape 809"/>
          <p:cNvSpPr/>
          <p:nvPr/>
        </p:nvSpPr>
        <p:spPr>
          <a:xfrm>
            <a:off x="254686" y="4140123"/>
            <a:ext cx="5773065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With non-zero μ, we choose</a:t>
            </a:r>
          </a:p>
        </p:txBody>
      </p:sp>
      <p:sp>
        <p:nvSpPr>
          <p:cNvPr id="810" name="Shape 810"/>
          <p:cNvSpPr/>
          <p:nvPr/>
        </p:nvSpPr>
        <p:spPr>
          <a:xfrm>
            <a:off x="227914" y="5022088"/>
            <a:ext cx="12574372" cy="1193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/>
            <a:r>
              <a:t>In the relaxation time approximation, the net baryon diffusion</a:t>
            </a:r>
          </a:p>
          <a:p>
            <a:pPr algn="l"/>
            <a:r>
              <a:t>constant can be related to shear viscosity as,</a:t>
            </a:r>
          </a:p>
        </p:txBody>
      </p:sp>
      <p:sp>
        <p:nvSpPr>
          <p:cNvPr id="811" name="Shape 811"/>
          <p:cNvSpPr/>
          <p:nvPr/>
        </p:nvSpPr>
        <p:spPr>
          <a:xfrm>
            <a:off x="269318" y="7795805"/>
            <a:ext cx="12119001" cy="1193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/>
          </a:lstStyle>
          <a:p>
            <a:r>
              <a:t>To study the effects of diffusion, we choose the constant C independent of η</a:t>
            </a:r>
          </a:p>
        </p:txBody>
      </p:sp>
      <p:sp>
        <p:nvSpPr>
          <p:cNvPr id="812" name="Shape 812"/>
          <p:cNvSpPr/>
          <p:nvPr/>
        </p:nvSpPr>
        <p:spPr>
          <a:xfrm>
            <a:off x="263857" y="6120364"/>
            <a:ext cx="5110583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/>
            </a:lvl1pPr>
          </a:lstStyle>
          <a:p>
            <a:r>
              <a:t>(in the massless and small μ/T limits)</a:t>
            </a:r>
          </a:p>
        </p:txBody>
      </p:sp>
      <p:sp>
        <p:nvSpPr>
          <p:cNvPr id="813" name="Shape 813"/>
          <p:cNvSpPr/>
          <p:nvPr/>
        </p:nvSpPr>
        <p:spPr>
          <a:xfrm>
            <a:off x="12572999" y="9334499"/>
            <a:ext cx="283770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/>
            </a:lvl1pPr>
          </a:lstStyle>
          <a:p>
            <a:r>
              <a:t>7</a:t>
            </a: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7" name="Screen Shot 2012-02-19 at 11.45.07 AM.png"/>
          <p:cNvPicPr>
            <a:picLocks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54133" y="1035546"/>
            <a:ext cx="4653370" cy="2947028"/>
          </a:xfrm>
          <a:prstGeom prst="rect">
            <a:avLst/>
          </a:prstGeom>
          <a:ln w="12700">
            <a:miter lim="400000"/>
          </a:ln>
        </p:spPr>
      </p:pic>
      <p:sp>
        <p:nvSpPr>
          <p:cNvPr id="818" name="Shape 818"/>
          <p:cNvSpPr/>
          <p:nvPr/>
        </p:nvSpPr>
        <p:spPr>
          <a:xfrm>
            <a:off x="-55034" y="-38100"/>
            <a:ext cx="13114867" cy="965200"/>
          </a:xfrm>
          <a:prstGeom prst="rect">
            <a:avLst/>
          </a:prstGeom>
          <a:gradFill>
            <a:gsLst>
              <a:gs pos="0">
                <a:srgbClr val="FFF6AA"/>
              </a:gs>
              <a:gs pos="100000">
                <a:schemeClr val="accent3">
                  <a:satOff val="18648"/>
                  <a:lumOff val="5971"/>
                </a:schemeClr>
              </a:gs>
            </a:gsLst>
            <a:lin ang="5395217"/>
          </a:gradFill>
          <a:ln w="12700">
            <a:miter lim="400000"/>
          </a:ln>
          <a:effectLst>
            <a:outerShdw blurRad="190500" dist="8455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819" name="Shape 819"/>
          <p:cNvSpPr/>
          <p:nvPr/>
        </p:nvSpPr>
        <p:spPr>
          <a:xfrm>
            <a:off x="3787597" y="25399"/>
            <a:ext cx="5455006" cy="838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800"/>
            </a:lvl1pPr>
          </a:lstStyle>
          <a:p>
            <a:r>
              <a:t>Convert to particles</a:t>
            </a:r>
          </a:p>
        </p:txBody>
      </p:sp>
      <p:pic>
        <p:nvPicPr>
          <p:cNvPr id="820" name="pasted-image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746250" y="4262338"/>
            <a:ext cx="9512300" cy="1066801"/>
          </a:xfrm>
          <a:prstGeom prst="rect">
            <a:avLst/>
          </a:prstGeom>
          <a:ln w="12700">
            <a:miter lim="400000"/>
          </a:ln>
        </p:spPr>
      </p:pic>
      <p:pic>
        <p:nvPicPr>
          <p:cNvPr id="821" name="pasted-imag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390900" y="5319778"/>
            <a:ext cx="6223000" cy="952501"/>
          </a:xfrm>
          <a:prstGeom prst="rect">
            <a:avLst/>
          </a:prstGeom>
          <a:ln w="12700">
            <a:miter lim="400000"/>
          </a:ln>
        </p:spPr>
      </p:pic>
      <p:pic>
        <p:nvPicPr>
          <p:cNvPr id="822" name="pasted-image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0770459" y="8181776"/>
            <a:ext cx="1701801" cy="482601"/>
          </a:xfrm>
          <a:prstGeom prst="rect">
            <a:avLst/>
          </a:prstGeom>
          <a:ln w="12700">
            <a:miter lim="400000"/>
          </a:ln>
        </p:spPr>
      </p:pic>
      <p:sp>
        <p:nvSpPr>
          <p:cNvPr id="823" name="Shape 823"/>
          <p:cNvSpPr/>
          <p:nvPr/>
        </p:nvSpPr>
        <p:spPr>
          <a:xfrm>
            <a:off x="195401" y="6364518"/>
            <a:ext cx="8169250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From the relaxation time approximation,</a:t>
            </a:r>
          </a:p>
        </p:txBody>
      </p:sp>
      <p:grpSp>
        <p:nvGrpSpPr>
          <p:cNvPr id="826" name="Group 826"/>
          <p:cNvGrpSpPr/>
          <p:nvPr/>
        </p:nvGrpSpPr>
        <p:grpSpPr>
          <a:xfrm>
            <a:off x="601180" y="8664376"/>
            <a:ext cx="11802440" cy="647701"/>
            <a:chOff x="0" y="0"/>
            <a:chExt cx="11802438" cy="647700"/>
          </a:xfrm>
        </p:grpSpPr>
        <p:sp>
          <p:nvSpPr>
            <p:cNvPr id="824" name="Shape 824"/>
            <p:cNvSpPr/>
            <p:nvPr/>
          </p:nvSpPr>
          <p:spPr>
            <a:xfrm>
              <a:off x="1210028" y="0"/>
              <a:ext cx="10592411" cy="647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algn="l"/>
            </a:lstStyle>
            <a:p>
              <a:r>
                <a:t>    is calculated using hadron resonance gas model</a:t>
              </a:r>
            </a:p>
          </p:txBody>
        </p:sp>
        <p:pic>
          <p:nvPicPr>
            <p:cNvPr id="825" name="pasted-image.pdf"/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0" y="88899"/>
              <a:ext cx="1651000" cy="4699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827" name="pasted-image.pdf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1352550" y="6997765"/>
            <a:ext cx="10299700" cy="1104901"/>
          </a:xfrm>
          <a:prstGeom prst="rect">
            <a:avLst/>
          </a:prstGeom>
          <a:ln w="12700">
            <a:miter lim="400000"/>
          </a:ln>
        </p:spPr>
      </p:pic>
      <p:sp>
        <p:nvSpPr>
          <p:cNvPr id="828" name="Shape 828"/>
          <p:cNvSpPr/>
          <p:nvPr/>
        </p:nvSpPr>
        <p:spPr>
          <a:xfrm>
            <a:off x="5470819" y="3089025"/>
            <a:ext cx="6848680" cy="4064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000">
                <a:solidFill>
                  <a:schemeClr val="accent2">
                    <a:hueOff val="-554920"/>
                    <a:satOff val="-21482"/>
                    <a:lumOff val="-6228"/>
                  </a:schemeClr>
                </a:solidFill>
              </a:defRPr>
            </a:pPr>
            <a:r>
              <a:t>P. Huovinen and H. Petersen, Eur. Phys. J. A </a:t>
            </a:r>
            <a:r>
              <a:rPr b="1">
                <a:latin typeface="Helvetica"/>
                <a:ea typeface="Helvetica"/>
                <a:cs typeface="Helvetica"/>
                <a:sym typeface="Helvetica"/>
              </a:rPr>
              <a:t>48</a:t>
            </a:r>
            <a:r>
              <a:t>, 171 (2012)</a:t>
            </a:r>
          </a:p>
        </p:txBody>
      </p:sp>
      <p:sp>
        <p:nvSpPr>
          <p:cNvPr id="829" name="Shape 829"/>
          <p:cNvSpPr/>
          <p:nvPr/>
        </p:nvSpPr>
        <p:spPr>
          <a:xfrm>
            <a:off x="4955008" y="1581054"/>
            <a:ext cx="7880303" cy="11516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defRPr sz="3400"/>
            </a:pPr>
            <a:r>
              <a:t>The conversion hyper surface is determined using </a:t>
            </a:r>
            <a:r>
              <a:rPr>
                <a:latin typeface="American Typewriter"/>
                <a:ea typeface="American Typewriter"/>
                <a:cs typeface="American Typewriter"/>
                <a:sym typeface="American Typewriter"/>
              </a:rPr>
              <a:t>Cornelius</a:t>
            </a:r>
            <a:r>
              <a:t> algorithm</a:t>
            </a:r>
          </a:p>
        </p:txBody>
      </p:sp>
      <p:sp>
        <p:nvSpPr>
          <p:cNvPr id="830" name="Shape 830"/>
          <p:cNvSpPr/>
          <p:nvPr/>
        </p:nvSpPr>
        <p:spPr>
          <a:xfrm>
            <a:off x="12572999" y="9334499"/>
            <a:ext cx="283770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/>
            </a:lvl1pPr>
          </a:lstStyle>
          <a:p>
            <a:r>
              <a:t>8</a:t>
            </a: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2" name="Shape 832"/>
          <p:cNvSpPr/>
          <p:nvPr/>
        </p:nvSpPr>
        <p:spPr>
          <a:xfrm>
            <a:off x="-55034" y="-38100"/>
            <a:ext cx="13114867" cy="965200"/>
          </a:xfrm>
          <a:prstGeom prst="rect">
            <a:avLst/>
          </a:prstGeom>
          <a:gradFill>
            <a:gsLst>
              <a:gs pos="0">
                <a:srgbClr val="FFF6AA"/>
              </a:gs>
              <a:gs pos="100000">
                <a:schemeClr val="accent3">
                  <a:satOff val="18648"/>
                  <a:lumOff val="5971"/>
                </a:schemeClr>
              </a:gs>
            </a:gsLst>
            <a:lin ang="5395217"/>
          </a:gradFill>
          <a:ln w="12700">
            <a:miter lim="400000"/>
          </a:ln>
          <a:effectLst>
            <a:outerShdw blurRad="190500" dist="8455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pic>
        <p:nvPicPr>
          <p:cNvPr id="833" name="pasted-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746250" y="1123321"/>
            <a:ext cx="9512300" cy="1066801"/>
          </a:xfrm>
          <a:prstGeom prst="rect">
            <a:avLst/>
          </a:prstGeom>
          <a:ln w="12700">
            <a:miter lim="400000"/>
          </a:ln>
        </p:spPr>
      </p:pic>
      <p:pic>
        <p:nvPicPr>
          <p:cNvPr id="834" name="pasted-image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390900" y="2203383"/>
            <a:ext cx="6223000" cy="952501"/>
          </a:xfrm>
          <a:prstGeom prst="rect">
            <a:avLst/>
          </a:prstGeom>
          <a:ln w="12700">
            <a:miter lim="400000"/>
          </a:ln>
        </p:spPr>
      </p:pic>
      <p:pic>
        <p:nvPicPr>
          <p:cNvPr id="835" name="pasted-imag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365250" y="3310700"/>
            <a:ext cx="10299700" cy="1104901"/>
          </a:xfrm>
          <a:prstGeom prst="rect">
            <a:avLst/>
          </a:prstGeom>
          <a:ln w="12700">
            <a:miter lim="400000"/>
          </a:ln>
        </p:spPr>
      </p:pic>
      <p:pic>
        <p:nvPicPr>
          <p:cNvPr id="836" name="pasted-image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91843" y="5141805"/>
            <a:ext cx="12446514" cy="812949"/>
          </a:xfrm>
          <a:prstGeom prst="rect">
            <a:avLst/>
          </a:prstGeom>
          <a:ln w="12700">
            <a:miter lim="400000"/>
          </a:ln>
        </p:spPr>
      </p:pic>
      <p:pic>
        <p:nvPicPr>
          <p:cNvPr id="837" name="pasted-image.pdf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834250" y="6173287"/>
            <a:ext cx="3604261" cy="838201"/>
          </a:xfrm>
          <a:prstGeom prst="rect">
            <a:avLst/>
          </a:prstGeom>
          <a:ln w="12700">
            <a:miter lim="400000"/>
          </a:ln>
        </p:spPr>
      </p:pic>
      <p:pic>
        <p:nvPicPr>
          <p:cNvPr id="838" name="pasted-image.pdf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1983190" y="7268937"/>
            <a:ext cx="3626472" cy="465562"/>
          </a:xfrm>
          <a:prstGeom prst="rect">
            <a:avLst/>
          </a:prstGeom>
          <a:ln w="12700">
            <a:miter lim="400000"/>
          </a:ln>
        </p:spPr>
      </p:pic>
      <p:sp>
        <p:nvSpPr>
          <p:cNvPr id="839" name="Shape 839"/>
          <p:cNvSpPr/>
          <p:nvPr/>
        </p:nvSpPr>
        <p:spPr>
          <a:xfrm>
            <a:off x="6032500" y="6468533"/>
            <a:ext cx="2273036" cy="1007534"/>
          </a:xfrm>
          <a:prstGeom prst="rightArrow">
            <a:avLst>
              <a:gd name="adj1" fmla="val 32000"/>
              <a:gd name="adj2" fmla="val 80672"/>
            </a:avLst>
          </a:prstGeom>
          <a:blipFill>
            <a:blip r:embed="rId8"/>
          </a:blipFill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840" name="pasted-image.pdf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8899525" y="6359606"/>
            <a:ext cx="1950322" cy="465562"/>
          </a:xfrm>
          <a:prstGeom prst="rect">
            <a:avLst/>
          </a:prstGeom>
          <a:ln w="12700">
            <a:miter lim="400000"/>
          </a:ln>
        </p:spPr>
      </p:pic>
      <p:sp>
        <p:nvSpPr>
          <p:cNvPr id="841" name="Shape 841"/>
          <p:cNvSpPr/>
          <p:nvPr/>
        </p:nvSpPr>
        <p:spPr>
          <a:xfrm>
            <a:off x="8874945" y="6908586"/>
            <a:ext cx="2440535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200"/>
            </a:lvl1pPr>
          </a:lstStyle>
          <a:p>
            <a:r>
              <a:t>is conserved</a:t>
            </a:r>
          </a:p>
        </p:txBody>
      </p:sp>
      <p:sp>
        <p:nvSpPr>
          <p:cNvPr id="842" name="Shape 842"/>
          <p:cNvSpPr/>
          <p:nvPr/>
        </p:nvSpPr>
        <p:spPr>
          <a:xfrm>
            <a:off x="433620" y="8140403"/>
            <a:ext cx="11339047" cy="1066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444500" indent="-444500" algn="l">
              <a:buSzPct val="75000"/>
              <a:buChar char="•"/>
              <a:defRPr sz="3200"/>
            </a:pPr>
            <a:r>
              <a:t>With diffusion,      is </a:t>
            </a:r>
            <a:r>
              <a:rPr>
                <a:solidFill>
                  <a:schemeClr val="accent5"/>
                </a:solidFill>
              </a:rPr>
              <a:t>essential</a:t>
            </a:r>
            <a:r>
              <a:t> to ensure net baryon number conservation</a:t>
            </a:r>
          </a:p>
        </p:txBody>
      </p:sp>
      <p:pic>
        <p:nvPicPr>
          <p:cNvPr id="843" name="pasted-image.pdf"/>
          <p:cNvPicPr>
            <a:picLocks noChangeAspect="1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3568700" y="8238783"/>
            <a:ext cx="457200" cy="431801"/>
          </a:xfrm>
          <a:prstGeom prst="rect">
            <a:avLst/>
          </a:prstGeom>
          <a:ln w="12700">
            <a:miter lim="400000"/>
          </a:ln>
        </p:spPr>
      </p:pic>
      <p:sp>
        <p:nvSpPr>
          <p:cNvPr id="844" name="Shape 844"/>
          <p:cNvSpPr/>
          <p:nvPr/>
        </p:nvSpPr>
        <p:spPr>
          <a:xfrm>
            <a:off x="596899" y="4724251"/>
            <a:ext cx="11836402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845" name="Shape 845"/>
          <p:cNvSpPr/>
          <p:nvPr/>
        </p:nvSpPr>
        <p:spPr>
          <a:xfrm>
            <a:off x="3346551" y="25399"/>
            <a:ext cx="6337098" cy="838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800"/>
            </a:lvl1pPr>
          </a:lstStyle>
          <a:p>
            <a:r>
              <a:t>Diffusion δf is essential</a:t>
            </a:r>
          </a:p>
        </p:txBody>
      </p:sp>
      <p:sp>
        <p:nvSpPr>
          <p:cNvPr id="846" name="Shape 846"/>
          <p:cNvSpPr/>
          <p:nvPr/>
        </p:nvSpPr>
        <p:spPr>
          <a:xfrm>
            <a:off x="12572999" y="9334499"/>
            <a:ext cx="283770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/>
            </a:lvl1pPr>
          </a:lstStyle>
          <a:p>
            <a:r>
              <a:t>8</a:t>
            </a: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8" name="Shape 848"/>
          <p:cNvSpPr/>
          <p:nvPr/>
        </p:nvSpPr>
        <p:spPr>
          <a:xfrm>
            <a:off x="-55034" y="-38100"/>
            <a:ext cx="13114867" cy="965200"/>
          </a:xfrm>
          <a:prstGeom prst="rect">
            <a:avLst/>
          </a:prstGeom>
          <a:gradFill>
            <a:gsLst>
              <a:gs pos="0">
                <a:srgbClr val="FFF6AA"/>
              </a:gs>
              <a:gs pos="100000">
                <a:schemeClr val="accent3">
                  <a:satOff val="18648"/>
                  <a:lumOff val="5971"/>
                </a:schemeClr>
              </a:gs>
            </a:gsLst>
            <a:lin ang="5395217"/>
          </a:gradFill>
          <a:ln w="12700">
            <a:miter lim="400000"/>
          </a:ln>
          <a:effectLst>
            <a:outerShdw blurRad="190500" dist="8455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pic>
        <p:nvPicPr>
          <p:cNvPr id="849" name="pasted-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746250" y="1123321"/>
            <a:ext cx="9512300" cy="1066801"/>
          </a:xfrm>
          <a:prstGeom prst="rect">
            <a:avLst/>
          </a:prstGeom>
          <a:ln w="12700">
            <a:miter lim="400000"/>
          </a:ln>
        </p:spPr>
      </p:pic>
      <p:pic>
        <p:nvPicPr>
          <p:cNvPr id="850" name="pasted-image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390900" y="2203383"/>
            <a:ext cx="6223000" cy="952501"/>
          </a:xfrm>
          <a:prstGeom prst="rect">
            <a:avLst/>
          </a:prstGeom>
          <a:ln w="12700">
            <a:miter lim="400000"/>
          </a:ln>
        </p:spPr>
      </p:pic>
      <p:pic>
        <p:nvPicPr>
          <p:cNvPr id="851" name="pasted-imag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365250" y="3310700"/>
            <a:ext cx="10299700" cy="1104901"/>
          </a:xfrm>
          <a:prstGeom prst="rect">
            <a:avLst/>
          </a:prstGeom>
          <a:ln w="12700">
            <a:miter lim="400000"/>
          </a:ln>
        </p:spPr>
      </p:pic>
      <p:pic>
        <p:nvPicPr>
          <p:cNvPr id="852" name="pasted-image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91843" y="5141805"/>
            <a:ext cx="12446514" cy="812949"/>
          </a:xfrm>
          <a:prstGeom prst="rect">
            <a:avLst/>
          </a:prstGeom>
          <a:ln w="12700">
            <a:miter lim="400000"/>
          </a:ln>
        </p:spPr>
      </p:pic>
      <p:pic>
        <p:nvPicPr>
          <p:cNvPr id="853" name="pasted-image.pdf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834250" y="6173287"/>
            <a:ext cx="3604261" cy="838201"/>
          </a:xfrm>
          <a:prstGeom prst="rect">
            <a:avLst/>
          </a:prstGeom>
          <a:ln w="12700">
            <a:miter lim="400000"/>
          </a:ln>
        </p:spPr>
      </p:pic>
      <p:pic>
        <p:nvPicPr>
          <p:cNvPr id="854" name="pasted-image.pdf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1983190" y="7268937"/>
            <a:ext cx="3626472" cy="465562"/>
          </a:xfrm>
          <a:prstGeom prst="rect">
            <a:avLst/>
          </a:prstGeom>
          <a:ln w="12700">
            <a:miter lim="400000"/>
          </a:ln>
        </p:spPr>
      </p:pic>
      <p:sp>
        <p:nvSpPr>
          <p:cNvPr id="855" name="Shape 855"/>
          <p:cNvSpPr/>
          <p:nvPr/>
        </p:nvSpPr>
        <p:spPr>
          <a:xfrm>
            <a:off x="6032500" y="6468533"/>
            <a:ext cx="2273036" cy="1007534"/>
          </a:xfrm>
          <a:prstGeom prst="rightArrow">
            <a:avLst>
              <a:gd name="adj1" fmla="val 32000"/>
              <a:gd name="adj2" fmla="val 80672"/>
            </a:avLst>
          </a:prstGeom>
          <a:blipFill>
            <a:blip r:embed="rId8"/>
          </a:blipFill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856" name="pasted-image.pdf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8899525" y="6359606"/>
            <a:ext cx="1950322" cy="465562"/>
          </a:xfrm>
          <a:prstGeom prst="rect">
            <a:avLst/>
          </a:prstGeom>
          <a:ln w="12700">
            <a:miter lim="400000"/>
          </a:ln>
        </p:spPr>
      </p:pic>
      <p:sp>
        <p:nvSpPr>
          <p:cNvPr id="857" name="Shape 857"/>
          <p:cNvSpPr/>
          <p:nvPr/>
        </p:nvSpPr>
        <p:spPr>
          <a:xfrm>
            <a:off x="8874945" y="6908586"/>
            <a:ext cx="2440535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200"/>
            </a:lvl1pPr>
          </a:lstStyle>
          <a:p>
            <a:r>
              <a:t>is conserved</a:t>
            </a:r>
          </a:p>
        </p:txBody>
      </p:sp>
      <p:sp>
        <p:nvSpPr>
          <p:cNvPr id="858" name="Shape 858"/>
          <p:cNvSpPr/>
          <p:nvPr/>
        </p:nvSpPr>
        <p:spPr>
          <a:xfrm>
            <a:off x="433620" y="8140403"/>
            <a:ext cx="11339047" cy="1066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444500" indent="-444500" algn="l">
              <a:buSzPct val="75000"/>
              <a:buChar char="•"/>
              <a:defRPr sz="3200"/>
            </a:pPr>
            <a:r>
              <a:t>With diffusion,      is </a:t>
            </a:r>
            <a:r>
              <a:rPr>
                <a:solidFill>
                  <a:schemeClr val="accent5"/>
                </a:solidFill>
              </a:rPr>
              <a:t>essential</a:t>
            </a:r>
            <a:r>
              <a:t> to ensure net baryon number conservation</a:t>
            </a:r>
          </a:p>
        </p:txBody>
      </p:sp>
      <p:pic>
        <p:nvPicPr>
          <p:cNvPr id="859" name="pasted-image.pdf"/>
          <p:cNvPicPr>
            <a:picLocks noChangeAspect="1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3568700" y="8238783"/>
            <a:ext cx="457200" cy="431801"/>
          </a:xfrm>
          <a:prstGeom prst="rect">
            <a:avLst/>
          </a:prstGeom>
          <a:ln w="12700">
            <a:miter lim="400000"/>
          </a:ln>
        </p:spPr>
      </p:pic>
      <p:sp>
        <p:nvSpPr>
          <p:cNvPr id="860" name="Shape 860"/>
          <p:cNvSpPr/>
          <p:nvPr/>
        </p:nvSpPr>
        <p:spPr>
          <a:xfrm>
            <a:off x="596899" y="4724251"/>
            <a:ext cx="11836402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grpSp>
        <p:nvGrpSpPr>
          <p:cNvPr id="865" name="Group 865"/>
          <p:cNvGrpSpPr/>
          <p:nvPr/>
        </p:nvGrpSpPr>
        <p:grpSpPr>
          <a:xfrm>
            <a:off x="5748445" y="4825682"/>
            <a:ext cx="6210855" cy="4750198"/>
            <a:chOff x="-1256266" y="-38100"/>
            <a:chExt cx="6210853" cy="4750196"/>
          </a:xfrm>
        </p:grpSpPr>
        <p:grpSp>
          <p:nvGrpSpPr>
            <p:cNvPr id="863" name="Group 863"/>
            <p:cNvGrpSpPr/>
            <p:nvPr/>
          </p:nvGrpSpPr>
          <p:grpSpPr>
            <a:xfrm>
              <a:off x="-1256267" y="-38100"/>
              <a:ext cx="6210855" cy="4750197"/>
              <a:chOff x="0" y="0"/>
              <a:chExt cx="6210853" cy="4750196"/>
            </a:xfrm>
          </p:grpSpPr>
          <p:sp>
            <p:nvSpPr>
              <p:cNvPr id="862" name="Shape 862"/>
              <p:cNvSpPr/>
              <p:nvPr/>
            </p:nvSpPr>
            <p:spPr>
              <a:xfrm>
                <a:off x="7697" y="38100"/>
                <a:ext cx="6165057" cy="46739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6820" y="0"/>
                    </a:moveTo>
                    <a:cubicBezTo>
                      <a:pt x="5470" y="0"/>
                      <a:pt x="4375" y="1444"/>
                      <a:pt x="4375" y="3226"/>
                    </a:cubicBezTo>
                    <a:lnTo>
                      <a:pt x="4375" y="10920"/>
                    </a:lnTo>
                    <a:lnTo>
                      <a:pt x="0" y="12110"/>
                    </a:lnTo>
                    <a:lnTo>
                      <a:pt x="4375" y="12402"/>
                    </a:lnTo>
                    <a:lnTo>
                      <a:pt x="4375" y="18372"/>
                    </a:lnTo>
                    <a:cubicBezTo>
                      <a:pt x="4375" y="20154"/>
                      <a:pt x="5470" y="21600"/>
                      <a:pt x="6820" y="21600"/>
                    </a:cubicBezTo>
                    <a:lnTo>
                      <a:pt x="19154" y="21600"/>
                    </a:lnTo>
                    <a:cubicBezTo>
                      <a:pt x="20505" y="21600"/>
                      <a:pt x="21600" y="20154"/>
                      <a:pt x="21600" y="18372"/>
                    </a:cubicBezTo>
                    <a:lnTo>
                      <a:pt x="21600" y="3226"/>
                    </a:lnTo>
                    <a:cubicBezTo>
                      <a:pt x="21600" y="1444"/>
                      <a:pt x="20505" y="0"/>
                      <a:pt x="19154" y="0"/>
                    </a:cubicBezTo>
                    <a:lnTo>
                      <a:pt x="6820" y="0"/>
                    </a:lnTo>
                    <a:close/>
                  </a:path>
                </a:pathLst>
              </a:custGeom>
              <a:solidFill>
                <a:srgbClr val="FFFB00"/>
              </a:solidFill>
              <a:ln>
                <a:noFill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l"/>
                <a:endParaRPr/>
              </a:p>
            </p:txBody>
          </p:sp>
          <p:pic>
            <p:nvPicPr>
              <p:cNvPr id="861" name="Picture 860"/>
              <p:cNvPicPr>
                <a:picLocks/>
              </p:cNvPicPr>
              <p:nvPr/>
            </p:nvPicPr>
            <p:blipFill>
              <a:blip r:embed="rId11">
                <a:extLst/>
              </a:blip>
              <a:stretch>
                <a:fillRect/>
              </a:stretch>
            </p:blipFill>
            <p:spPr>
              <a:xfrm>
                <a:off x="0" y="0"/>
                <a:ext cx="6210854" cy="4750197"/>
              </a:xfrm>
              <a:prstGeom prst="rect">
                <a:avLst/>
              </a:prstGeom>
              <a:effectLst/>
            </p:spPr>
          </p:pic>
        </p:grpSp>
        <p:sp>
          <p:nvSpPr>
            <p:cNvPr id="864" name="Shape 864"/>
            <p:cNvSpPr/>
            <p:nvPr/>
          </p:nvSpPr>
          <p:spPr>
            <a:xfrm>
              <a:off x="527770" y="374848"/>
              <a:ext cx="4173075" cy="3924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pPr algn="l"/>
              <a:r>
                <a:t>Conservation laws (net baryon number and total energy) are checked at every time step; the relative violation is below 1x10</a:t>
              </a:r>
              <a:r>
                <a:rPr baseline="31999"/>
                <a:t>-5</a:t>
              </a:r>
            </a:p>
          </p:txBody>
        </p:sp>
      </p:grpSp>
      <p:sp>
        <p:nvSpPr>
          <p:cNvPr id="866" name="Shape 866"/>
          <p:cNvSpPr/>
          <p:nvPr/>
        </p:nvSpPr>
        <p:spPr>
          <a:xfrm>
            <a:off x="12572999" y="9334499"/>
            <a:ext cx="283770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/>
            </a:lvl1pPr>
          </a:lstStyle>
          <a:p>
            <a:r>
              <a:t>8</a:t>
            </a:r>
          </a:p>
        </p:txBody>
      </p:sp>
      <p:sp>
        <p:nvSpPr>
          <p:cNvPr id="867" name="Shape 867"/>
          <p:cNvSpPr/>
          <p:nvPr/>
        </p:nvSpPr>
        <p:spPr>
          <a:xfrm>
            <a:off x="3346551" y="25399"/>
            <a:ext cx="6337098" cy="838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800"/>
            </a:lvl1pPr>
          </a:lstStyle>
          <a:p>
            <a:r>
              <a:t>Diffusion δf is essential</a:t>
            </a: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9" name="Shape 869"/>
          <p:cNvSpPr/>
          <p:nvPr/>
        </p:nvSpPr>
        <p:spPr>
          <a:xfrm>
            <a:off x="-55034" y="-38100"/>
            <a:ext cx="13114867" cy="965200"/>
          </a:xfrm>
          <a:prstGeom prst="rect">
            <a:avLst/>
          </a:prstGeom>
          <a:gradFill>
            <a:gsLst>
              <a:gs pos="0">
                <a:srgbClr val="FFF6AA"/>
              </a:gs>
              <a:gs pos="100000">
                <a:schemeClr val="accent3">
                  <a:satOff val="18648"/>
                  <a:lumOff val="5971"/>
                </a:schemeClr>
              </a:gs>
            </a:gsLst>
            <a:lin ang="5395217"/>
          </a:gradFill>
          <a:ln w="12700">
            <a:miter lim="400000"/>
          </a:ln>
          <a:effectLst>
            <a:outerShdw blurRad="190500" dist="8455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870" name="Shape 870"/>
          <p:cNvSpPr/>
          <p:nvPr/>
        </p:nvSpPr>
        <p:spPr>
          <a:xfrm>
            <a:off x="407193" y="50799"/>
            <a:ext cx="12215814" cy="787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/>
            </a:lvl1pPr>
          </a:lstStyle>
          <a:p>
            <a:r>
              <a:t>Effects of net baryon diffusion on particle yields</a:t>
            </a:r>
          </a:p>
        </p:txBody>
      </p:sp>
      <p:pic>
        <p:nvPicPr>
          <p:cNvPr id="871" name="net_proton_dNdy_diffusion_deltaf_effect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215401" y="1210207"/>
            <a:ext cx="6451604" cy="4838704"/>
          </a:xfrm>
          <a:prstGeom prst="rect">
            <a:avLst/>
          </a:prstGeom>
          <a:ln w="12700">
            <a:miter lim="400000"/>
          </a:ln>
        </p:spPr>
      </p:pic>
      <p:sp>
        <p:nvSpPr>
          <p:cNvPr id="872" name="Shape 872"/>
          <p:cNvSpPr/>
          <p:nvPr/>
        </p:nvSpPr>
        <p:spPr>
          <a:xfrm>
            <a:off x="381000" y="6103415"/>
            <a:ext cx="8746172" cy="5842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444500" indent="-444500" algn="l">
              <a:buSzPct val="100000"/>
              <a:buChar char="•"/>
              <a:defRPr sz="3200"/>
            </a:pPr>
            <a:r>
              <a:t>The diffusion      </a:t>
            </a:r>
            <a:r>
              <a:rPr b="1">
                <a:latin typeface="Helvetica"/>
                <a:ea typeface="Helvetica"/>
                <a:cs typeface="Helvetica"/>
                <a:sym typeface="Helvetica"/>
              </a:rPr>
              <a:t>changes</a:t>
            </a:r>
            <a:r>
              <a:t> net proton number</a:t>
            </a:r>
          </a:p>
        </p:txBody>
      </p:sp>
      <p:pic>
        <p:nvPicPr>
          <p:cNvPr id="873" name="pasted-image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307721" y="6230418"/>
            <a:ext cx="457201" cy="431801"/>
          </a:xfrm>
          <a:prstGeom prst="rect">
            <a:avLst/>
          </a:prstGeom>
          <a:ln w="12700">
            <a:miter lim="400000"/>
          </a:ln>
        </p:spPr>
      </p:pic>
      <p:graphicFrame>
        <p:nvGraphicFramePr>
          <p:cNvPr id="874" name="Table 874"/>
          <p:cNvGraphicFramePr/>
          <p:nvPr/>
        </p:nvGraphicFramePr>
        <p:xfrm>
          <a:off x="6034134" y="1797638"/>
          <a:ext cx="6828008" cy="3663840"/>
        </p:xfrm>
        <a:graphic>
          <a:graphicData uri="http://schemas.openxmlformats.org/drawingml/2006/table">
            <a:tbl>
              <a:tblPr firstRow="1" firstCol="1" bandRow="1">
                <a:tableStyleId>{4C3C2611-4C71-4FC5-86AE-919BDF0F9419}</a:tableStyleId>
              </a:tblPr>
              <a:tblGrid>
                <a:gridCol w="1707002"/>
                <a:gridCol w="1707002"/>
                <a:gridCol w="1707002"/>
                <a:gridCol w="1707002"/>
              </a:tblGrid>
              <a:tr h="1221280">
                <a:tc>
                  <a:txBody>
                    <a:bodyPr/>
                    <a:lstStyle/>
                    <a:p>
                      <a:pPr defTabSz="914400">
                        <a:defRPr sz="2600">
                          <a:sym typeface="Helvetica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2600">
                          <a:sym typeface="Helvetica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2600">
                          <a:sym typeface="Helvetica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2600">
                          <a:sym typeface="Helvetica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/>
                </a:tc>
              </a:tr>
              <a:tr h="1221280">
                <a:tc>
                  <a:txBody>
                    <a:bodyPr/>
                    <a:lstStyle/>
                    <a:p>
                      <a:pPr defTabSz="914400">
                        <a:defRPr sz="2600">
                          <a:sym typeface="Helvetica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2600"/>
                        <a:t>0.23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2600"/>
                        <a:t>0.25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2600"/>
                        <a:t>0.26</a:t>
                      </a:r>
                    </a:p>
                  </a:txBody>
                  <a:tcPr marL="50800" marR="50800" marT="50800" marB="50800" anchor="ctr" horzOverflow="overflow"/>
                </a:tc>
              </a:tr>
              <a:tr h="1221280">
                <a:tc>
                  <a:txBody>
                    <a:bodyPr/>
                    <a:lstStyle/>
                    <a:p>
                      <a:pPr defTabSz="914400">
                        <a:defRPr sz="2600">
                          <a:sym typeface="Helvetica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2600"/>
                        <a:t>0.076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2600"/>
                        <a:t>0.062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2600"/>
                        <a:t>0.06</a:t>
                      </a:r>
                    </a:p>
                  </a:txBody>
                  <a:tcPr marL="50800" marR="50800" marT="50800" marB="50800" anchor="ctr" horzOverflow="overflow"/>
                </a:tc>
              </a:tr>
            </a:tbl>
          </a:graphicData>
        </a:graphic>
      </p:graphicFrame>
      <p:pic>
        <p:nvPicPr>
          <p:cNvPr id="875" name="pasted-imag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465614" y="3209077"/>
            <a:ext cx="845128" cy="464821"/>
          </a:xfrm>
          <a:prstGeom prst="rect">
            <a:avLst/>
          </a:prstGeom>
          <a:ln w="12700">
            <a:miter lim="400000"/>
          </a:ln>
        </p:spPr>
      </p:pic>
      <p:sp>
        <p:nvSpPr>
          <p:cNvPr id="876" name="Shape 876"/>
          <p:cNvSpPr/>
          <p:nvPr/>
        </p:nvSpPr>
        <p:spPr>
          <a:xfrm>
            <a:off x="6300472" y="3576692"/>
            <a:ext cx="1175412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200">
                <a:solidFill>
                  <a:srgbClr val="FFFFFF"/>
                </a:solidFill>
              </a:defRPr>
            </a:lvl1pPr>
          </a:lstStyle>
          <a:p>
            <a:r>
              <a:t>(GeV)</a:t>
            </a:r>
          </a:p>
        </p:txBody>
      </p:sp>
      <p:sp>
        <p:nvSpPr>
          <p:cNvPr id="877" name="Shape 877"/>
          <p:cNvSpPr/>
          <p:nvPr/>
        </p:nvSpPr>
        <p:spPr>
          <a:xfrm>
            <a:off x="381000" y="6802358"/>
            <a:ext cx="12356101" cy="154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444500" indent="-444500" algn="l">
              <a:buSzPct val="100000"/>
              <a:buChar char="•"/>
              <a:defRPr sz="3200"/>
            </a:pPr>
            <a:r>
              <a:t>Larger diffusion constant results a ~20 MeV </a:t>
            </a:r>
            <a:r>
              <a:rPr>
                <a:solidFill>
                  <a:schemeClr val="accent5"/>
                </a:solidFill>
              </a:rPr>
              <a:t>larger</a:t>
            </a:r>
            <a:r>
              <a:t> averaged chemical potential on the switching hyper-surface; It </a:t>
            </a:r>
            <a:r>
              <a:rPr>
                <a:solidFill>
                  <a:schemeClr val="accent1"/>
                </a:solidFill>
              </a:rPr>
              <a:t>reduces</a:t>
            </a:r>
            <a:r>
              <a:t> the standard deviation of μ</a:t>
            </a:r>
            <a:r>
              <a:rPr baseline="-5999"/>
              <a:t>B</a:t>
            </a:r>
            <a:r>
              <a:t> by ~15%</a:t>
            </a:r>
          </a:p>
        </p:txBody>
      </p:sp>
      <p:pic>
        <p:nvPicPr>
          <p:cNvPr id="878" name="pasted-image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8014089" y="2249500"/>
            <a:ext cx="1308051" cy="335398"/>
          </a:xfrm>
          <a:prstGeom prst="rect">
            <a:avLst/>
          </a:prstGeom>
          <a:ln w="12700">
            <a:miter lim="400000"/>
          </a:ln>
        </p:spPr>
      </p:pic>
      <p:pic>
        <p:nvPicPr>
          <p:cNvPr id="879" name="pasted-image.pdf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9615556" y="2093349"/>
            <a:ext cx="1560369" cy="647701"/>
          </a:xfrm>
          <a:prstGeom prst="rect">
            <a:avLst/>
          </a:prstGeom>
          <a:ln w="12700">
            <a:miter lim="400000"/>
          </a:ln>
        </p:spPr>
      </p:pic>
      <p:pic>
        <p:nvPicPr>
          <p:cNvPr id="880" name="pasted-image.pdf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11262822" y="2093349"/>
            <a:ext cx="1560369" cy="647701"/>
          </a:xfrm>
          <a:prstGeom prst="rect">
            <a:avLst/>
          </a:prstGeom>
          <a:ln w="12700">
            <a:miter lim="400000"/>
          </a:ln>
        </p:spPr>
      </p:pic>
      <p:pic>
        <p:nvPicPr>
          <p:cNvPr id="881" name="pasted-image.pdf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6522418" y="4402285"/>
            <a:ext cx="731521" cy="411481"/>
          </a:xfrm>
          <a:prstGeom prst="rect">
            <a:avLst/>
          </a:prstGeom>
          <a:ln w="12700">
            <a:miter lim="400000"/>
          </a:ln>
        </p:spPr>
      </p:pic>
      <p:sp>
        <p:nvSpPr>
          <p:cNvPr id="882" name="Shape 882"/>
          <p:cNvSpPr/>
          <p:nvPr/>
        </p:nvSpPr>
        <p:spPr>
          <a:xfrm>
            <a:off x="6300472" y="4840053"/>
            <a:ext cx="1175412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200">
                <a:solidFill>
                  <a:srgbClr val="FFFFFF"/>
                </a:solidFill>
              </a:defRPr>
            </a:lvl1pPr>
          </a:lstStyle>
          <a:p>
            <a:r>
              <a:t>(GeV)</a:t>
            </a:r>
          </a:p>
        </p:txBody>
      </p:sp>
      <p:sp>
        <p:nvSpPr>
          <p:cNvPr id="883" name="Shape 883"/>
          <p:cNvSpPr/>
          <p:nvPr/>
        </p:nvSpPr>
        <p:spPr>
          <a:xfrm>
            <a:off x="6037465" y="1116524"/>
            <a:ext cx="5903875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200"/>
            </a:lvl1pPr>
          </a:lstStyle>
          <a:p>
            <a:r>
              <a:t>On the switching hyper-surface,</a:t>
            </a:r>
          </a:p>
        </p:txBody>
      </p:sp>
      <p:sp>
        <p:nvSpPr>
          <p:cNvPr id="884" name="Shape 884"/>
          <p:cNvSpPr/>
          <p:nvPr/>
        </p:nvSpPr>
        <p:spPr>
          <a:xfrm>
            <a:off x="1823258" y="8592043"/>
            <a:ext cx="9471584" cy="622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400"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mapping the QCD phase diagram in precision</a:t>
            </a:r>
          </a:p>
        </p:txBody>
      </p:sp>
      <p:sp>
        <p:nvSpPr>
          <p:cNvPr id="885" name="Shape 885"/>
          <p:cNvSpPr/>
          <p:nvPr/>
        </p:nvSpPr>
        <p:spPr>
          <a:xfrm>
            <a:off x="12488265" y="9334499"/>
            <a:ext cx="453239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/>
            </a:lvl1pPr>
          </a:lstStyle>
          <a:p>
            <a:r>
              <a:t>10</a:t>
            </a:r>
          </a:p>
        </p:txBody>
      </p:sp>
      <p:sp>
        <p:nvSpPr>
          <p:cNvPr id="886" name="Shape 886"/>
          <p:cNvSpPr/>
          <p:nvPr/>
        </p:nvSpPr>
        <p:spPr>
          <a:xfrm>
            <a:off x="2826098" y="4284175"/>
            <a:ext cx="1181406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0-5%</a:t>
            </a:r>
          </a:p>
        </p:txBody>
      </p:sp>
      <p:pic>
        <p:nvPicPr>
          <p:cNvPr id="887" name="pasted-image.pdf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2810833" y="1489921"/>
            <a:ext cx="3034077" cy="40527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9" name="pid_v2_p_vs_pbar_UrQMD_vs_hydro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350000" y="1270000"/>
            <a:ext cx="6604000" cy="4953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890" name="pid_v2_pion_p_UrQMD_vs_hydro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27000" y="1270000"/>
            <a:ext cx="6604000" cy="4953000"/>
          </a:xfrm>
          <a:prstGeom prst="rect">
            <a:avLst/>
          </a:prstGeom>
          <a:ln w="12700">
            <a:miter lim="400000"/>
          </a:ln>
        </p:spPr>
      </p:pic>
      <p:sp>
        <p:nvSpPr>
          <p:cNvPr id="891" name="Shape 891"/>
          <p:cNvSpPr/>
          <p:nvPr/>
        </p:nvSpPr>
        <p:spPr>
          <a:xfrm>
            <a:off x="-55034" y="-38100"/>
            <a:ext cx="13114867" cy="965200"/>
          </a:xfrm>
          <a:prstGeom prst="rect">
            <a:avLst/>
          </a:prstGeom>
          <a:gradFill>
            <a:gsLst>
              <a:gs pos="0">
                <a:srgbClr val="FFF6AA"/>
              </a:gs>
              <a:gs pos="100000">
                <a:schemeClr val="accent3">
                  <a:satOff val="18648"/>
                  <a:lumOff val="5971"/>
                </a:schemeClr>
              </a:gs>
            </a:gsLst>
            <a:lin ang="5395217"/>
          </a:gradFill>
          <a:ln w="12700">
            <a:miter lim="400000"/>
          </a:ln>
          <a:effectLst>
            <a:outerShdw blurRad="190500" dist="8455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892" name="Shape 892"/>
          <p:cNvSpPr/>
          <p:nvPr/>
        </p:nvSpPr>
        <p:spPr>
          <a:xfrm>
            <a:off x="1014323" y="25399"/>
            <a:ext cx="11001554" cy="838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4800"/>
            </a:pPr>
            <a:r>
              <a:t>Effects of hadronic afterburner on pid v</a:t>
            </a:r>
            <a:r>
              <a:rPr baseline="-5999"/>
              <a:t>2</a:t>
            </a:r>
          </a:p>
        </p:txBody>
      </p:sp>
      <p:sp>
        <p:nvSpPr>
          <p:cNvPr id="893" name="Shape 893"/>
          <p:cNvSpPr/>
          <p:nvPr/>
        </p:nvSpPr>
        <p:spPr>
          <a:xfrm>
            <a:off x="635000" y="6223000"/>
            <a:ext cx="11892827" cy="1193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444500" indent="-444500" algn="l">
              <a:buSzPct val="100000"/>
              <a:buChar char="•"/>
            </a:lvl1pPr>
          </a:lstStyle>
          <a:p>
            <a:r>
              <a:t>Momentum anisotropy keeps developing in the UrQMD phase</a:t>
            </a:r>
          </a:p>
        </p:txBody>
      </p:sp>
      <p:pic>
        <p:nvPicPr>
          <p:cNvPr id="894" name="Picture 893"/>
          <p:cNvPicPr>
            <a:picLocks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 rot="16200000">
            <a:off x="3094579" y="3238542"/>
            <a:ext cx="2048495" cy="586955"/>
          </a:xfrm>
          <a:prstGeom prst="rect">
            <a:avLst/>
          </a:prstGeom>
        </p:spPr>
      </p:pic>
      <p:pic>
        <p:nvPicPr>
          <p:cNvPr id="896" name="Picture 895"/>
          <p:cNvPicPr>
            <a:picLocks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 rot="16200000">
            <a:off x="11017989" y="3009690"/>
            <a:ext cx="2048495" cy="586954"/>
          </a:xfrm>
          <a:prstGeom prst="rect">
            <a:avLst/>
          </a:prstGeom>
        </p:spPr>
      </p:pic>
      <p:sp>
        <p:nvSpPr>
          <p:cNvPr id="898" name="Shape 898"/>
          <p:cNvSpPr/>
          <p:nvPr/>
        </p:nvSpPr>
        <p:spPr>
          <a:xfrm>
            <a:off x="2913533" y="8544522"/>
            <a:ext cx="720313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hadronic afterburner is essential</a:t>
            </a:r>
          </a:p>
        </p:txBody>
      </p:sp>
      <p:sp>
        <p:nvSpPr>
          <p:cNvPr id="899" name="Shape 899"/>
          <p:cNvSpPr/>
          <p:nvPr/>
        </p:nvSpPr>
        <p:spPr>
          <a:xfrm>
            <a:off x="12488265" y="9334499"/>
            <a:ext cx="453239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/>
            </a:lvl1pPr>
          </a:lstStyle>
          <a:p>
            <a:r>
              <a:t>15</a:t>
            </a:r>
          </a:p>
        </p:txBody>
      </p:sp>
      <p:sp>
        <p:nvSpPr>
          <p:cNvPr id="900" name="Shape 900"/>
          <p:cNvSpPr/>
          <p:nvPr/>
        </p:nvSpPr>
        <p:spPr>
          <a:xfrm>
            <a:off x="1220960" y="2593832"/>
            <a:ext cx="1689812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10-40%</a:t>
            </a:r>
          </a:p>
        </p:txBody>
      </p:sp>
      <p:sp>
        <p:nvSpPr>
          <p:cNvPr id="901" name="Shape 901"/>
          <p:cNvSpPr/>
          <p:nvPr/>
        </p:nvSpPr>
        <p:spPr>
          <a:xfrm>
            <a:off x="10796760" y="4803632"/>
            <a:ext cx="1689812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10-40%</a:t>
            </a:r>
          </a:p>
        </p:txBody>
      </p:sp>
      <p:pic>
        <p:nvPicPr>
          <p:cNvPr id="902" name="pasted-image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149499" y="4924845"/>
            <a:ext cx="3034078" cy="40527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Shape 219"/>
          <p:cNvSpPr>
            <a:spLocks noGrp="1"/>
          </p:cNvSpPr>
          <p:nvPr>
            <p:ph type="title"/>
          </p:nvPr>
        </p:nvSpPr>
        <p:spPr>
          <a:xfrm>
            <a:off x="1270000" y="241300"/>
            <a:ext cx="10464800" cy="927100"/>
          </a:xfrm>
          <a:prstGeom prst="rect">
            <a:avLst/>
          </a:prstGeom>
        </p:spPr>
        <p:txBody>
          <a:bodyPr/>
          <a:lstStyle>
            <a:lvl1pPr>
              <a:defRPr sz="6400"/>
            </a:lvl1pPr>
          </a:lstStyle>
          <a:p>
            <a:r>
              <a:t>IEBE simulation work flow</a:t>
            </a:r>
          </a:p>
        </p:txBody>
      </p:sp>
      <p:grpSp>
        <p:nvGrpSpPr>
          <p:cNvPr id="223" name="Group 223"/>
          <p:cNvGrpSpPr/>
          <p:nvPr/>
        </p:nvGrpSpPr>
        <p:grpSpPr>
          <a:xfrm>
            <a:off x="8699500" y="2082800"/>
            <a:ext cx="3949700" cy="1003300"/>
            <a:chOff x="-38100" y="0"/>
            <a:chExt cx="3949700" cy="1003300"/>
          </a:xfrm>
        </p:grpSpPr>
        <p:sp>
          <p:nvSpPr>
            <p:cNvPr id="220" name="Shape 220"/>
            <p:cNvSpPr/>
            <p:nvPr/>
          </p:nvSpPr>
          <p:spPr>
            <a:xfrm>
              <a:off x="2120900" y="0"/>
              <a:ext cx="1790700" cy="1003300"/>
            </a:xfrm>
            <a:prstGeom prst="roundRect">
              <a:avLst>
                <a:gd name="adj" fmla="val 18987"/>
              </a:avLst>
            </a:prstGeom>
            <a:solidFill>
              <a:srgbClr val="EBEBEB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 i="1">
                  <a:solidFill>
                    <a:srgbClr val="011993"/>
                  </a:solidFill>
                  <a:latin typeface="Gill Sans"/>
                  <a:ea typeface="Gill Sans"/>
                  <a:cs typeface="Gill Sans"/>
                  <a:sym typeface="Gill Sans"/>
                </a:defRPr>
              </a:pPr>
              <a:r>
                <a:t>superMC</a:t>
              </a:r>
            </a:p>
            <a:p>
              <a:pPr>
                <a:defRPr sz="2400" i="1">
                  <a:solidFill>
                    <a:srgbClr val="011993"/>
                  </a:solidFill>
                  <a:latin typeface="Gill Sans"/>
                  <a:ea typeface="Gill Sans"/>
                  <a:cs typeface="Gill Sans"/>
                  <a:sym typeface="Gill Sans"/>
                </a:defRPr>
              </a:pPr>
              <a:r>
                <a:t>(C++)</a:t>
              </a:r>
            </a:p>
          </p:txBody>
        </p:sp>
        <p:pic>
          <p:nvPicPr>
            <p:cNvPr id="221" name="Picture 220"/>
            <p:cNvPicPr>
              <a:picLocks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-38100" y="379603"/>
              <a:ext cx="1955801" cy="336329"/>
            </a:xfrm>
            <a:prstGeom prst="rect">
              <a:avLst/>
            </a:prstGeom>
            <a:effectLst/>
          </p:spPr>
        </p:pic>
      </p:grpSp>
      <p:grpSp>
        <p:nvGrpSpPr>
          <p:cNvPr id="227" name="Group 227"/>
          <p:cNvGrpSpPr/>
          <p:nvPr/>
        </p:nvGrpSpPr>
        <p:grpSpPr>
          <a:xfrm>
            <a:off x="8699500" y="8394700"/>
            <a:ext cx="3987800" cy="901700"/>
            <a:chOff x="-38100" y="0"/>
            <a:chExt cx="3987800" cy="901700"/>
          </a:xfrm>
        </p:grpSpPr>
        <p:sp>
          <p:nvSpPr>
            <p:cNvPr id="224" name="Shape 224"/>
            <p:cNvSpPr/>
            <p:nvPr/>
          </p:nvSpPr>
          <p:spPr>
            <a:xfrm>
              <a:off x="2159000" y="0"/>
              <a:ext cx="1790700" cy="901700"/>
            </a:xfrm>
            <a:prstGeom prst="roundRect">
              <a:avLst>
                <a:gd name="adj" fmla="val 21127"/>
              </a:avLst>
            </a:prstGeom>
            <a:solidFill>
              <a:srgbClr val="EBEBEB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011993"/>
                  </a:solidFill>
                  <a:latin typeface="Gill Sans Light"/>
                  <a:ea typeface="Gill Sans Light"/>
                  <a:cs typeface="Gill Sans Light"/>
                  <a:sym typeface="Gill Sans Light"/>
                </a:defRPr>
              </a:pPr>
              <a:r>
                <a:rPr i="1">
                  <a:latin typeface="Gill Sans"/>
                  <a:ea typeface="Gill Sans"/>
                  <a:cs typeface="Gill Sans"/>
                  <a:sym typeface="Gill Sans"/>
                </a:rPr>
                <a:t>binUtilities</a:t>
              </a:r>
            </a:p>
            <a:p>
              <a:pPr>
                <a:defRPr sz="2400">
                  <a:solidFill>
                    <a:srgbClr val="011993"/>
                  </a:solidFill>
                  <a:latin typeface="Gill Sans Light"/>
                  <a:ea typeface="Gill Sans Light"/>
                  <a:cs typeface="Gill Sans Light"/>
                  <a:sym typeface="Gill Sans Light"/>
                </a:defRPr>
              </a:pPr>
              <a:r>
                <a:rPr i="1">
                  <a:latin typeface="Gill Sans"/>
                  <a:ea typeface="Gill Sans"/>
                  <a:cs typeface="Gill Sans"/>
                  <a:sym typeface="Gill Sans"/>
                </a:rPr>
                <a:t>(Python)</a:t>
              </a:r>
            </a:p>
          </p:txBody>
        </p:sp>
        <p:pic>
          <p:nvPicPr>
            <p:cNvPr id="225" name="Picture 224"/>
            <p:cNvPicPr>
              <a:picLocks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-38100" y="254913"/>
              <a:ext cx="1955800" cy="336328"/>
            </a:xfrm>
            <a:prstGeom prst="rect">
              <a:avLst/>
            </a:prstGeom>
            <a:effectLst/>
          </p:spPr>
        </p:pic>
      </p:grpSp>
      <p:grpSp>
        <p:nvGrpSpPr>
          <p:cNvPr id="231" name="Group 231"/>
          <p:cNvGrpSpPr/>
          <p:nvPr/>
        </p:nvGrpSpPr>
        <p:grpSpPr>
          <a:xfrm>
            <a:off x="8699500" y="7467600"/>
            <a:ext cx="3975100" cy="838200"/>
            <a:chOff x="-38100" y="0"/>
            <a:chExt cx="3975100" cy="838200"/>
          </a:xfrm>
        </p:grpSpPr>
        <p:sp>
          <p:nvSpPr>
            <p:cNvPr id="228" name="Shape 228"/>
            <p:cNvSpPr/>
            <p:nvPr/>
          </p:nvSpPr>
          <p:spPr>
            <a:xfrm>
              <a:off x="2146300" y="0"/>
              <a:ext cx="1790700" cy="838200"/>
            </a:xfrm>
            <a:prstGeom prst="roundRect">
              <a:avLst>
                <a:gd name="adj" fmla="val 22727"/>
              </a:avLst>
            </a:prstGeom>
            <a:solidFill>
              <a:srgbClr val="EBEBEB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011993"/>
                  </a:solidFill>
                  <a:latin typeface="Gill Sans Light"/>
                  <a:ea typeface="Gill Sans Light"/>
                  <a:cs typeface="Gill Sans Light"/>
                  <a:sym typeface="Gill Sans Light"/>
                </a:defRPr>
              </a:pPr>
              <a:r>
                <a:rPr i="1">
                  <a:latin typeface="Gill Sans"/>
                  <a:ea typeface="Gill Sans"/>
                  <a:cs typeface="Gill Sans"/>
                  <a:sym typeface="Gill Sans"/>
                </a:rPr>
                <a:t>UrQMD</a:t>
              </a:r>
            </a:p>
            <a:p>
              <a:pPr>
                <a:defRPr sz="2400">
                  <a:solidFill>
                    <a:srgbClr val="011993"/>
                  </a:solidFill>
                  <a:latin typeface="Gill Sans Light"/>
                  <a:ea typeface="Gill Sans Light"/>
                  <a:cs typeface="Gill Sans Light"/>
                  <a:sym typeface="Gill Sans Light"/>
                </a:defRPr>
              </a:pPr>
              <a:r>
                <a:rPr i="1">
                  <a:latin typeface="Gill Sans"/>
                  <a:ea typeface="Gill Sans"/>
                  <a:cs typeface="Gill Sans"/>
                  <a:sym typeface="Gill Sans"/>
                </a:rPr>
                <a:t>(FORTRAN)</a:t>
              </a:r>
            </a:p>
          </p:txBody>
        </p:sp>
        <p:pic>
          <p:nvPicPr>
            <p:cNvPr id="229" name="Picture 228"/>
            <p:cNvPicPr>
              <a:picLocks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-38100" y="140613"/>
              <a:ext cx="1955800" cy="336328"/>
            </a:xfrm>
            <a:prstGeom prst="rect">
              <a:avLst/>
            </a:prstGeom>
            <a:effectLst/>
          </p:spPr>
        </p:pic>
      </p:grpSp>
      <p:grpSp>
        <p:nvGrpSpPr>
          <p:cNvPr id="235" name="Group 235"/>
          <p:cNvGrpSpPr/>
          <p:nvPr/>
        </p:nvGrpSpPr>
        <p:grpSpPr>
          <a:xfrm>
            <a:off x="8699500" y="6527800"/>
            <a:ext cx="3975100" cy="863600"/>
            <a:chOff x="-38100" y="0"/>
            <a:chExt cx="3975100" cy="863600"/>
          </a:xfrm>
        </p:grpSpPr>
        <p:sp>
          <p:nvSpPr>
            <p:cNvPr id="232" name="Shape 232"/>
            <p:cNvSpPr/>
            <p:nvPr/>
          </p:nvSpPr>
          <p:spPr>
            <a:xfrm>
              <a:off x="2146300" y="0"/>
              <a:ext cx="1790700" cy="863600"/>
            </a:xfrm>
            <a:prstGeom prst="roundRect">
              <a:avLst>
                <a:gd name="adj" fmla="val 22059"/>
              </a:avLst>
            </a:prstGeom>
            <a:solidFill>
              <a:srgbClr val="EBEBEB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011993"/>
                  </a:solidFill>
                  <a:latin typeface="Gill Sans Light"/>
                  <a:ea typeface="Gill Sans Light"/>
                  <a:cs typeface="Gill Sans Light"/>
                  <a:sym typeface="Gill Sans Light"/>
                </a:defRPr>
              </a:pPr>
              <a:r>
                <a:rPr i="1">
                  <a:latin typeface="Gill Sans"/>
                  <a:ea typeface="Gill Sans"/>
                  <a:cs typeface="Gill Sans"/>
                  <a:sym typeface="Gill Sans"/>
                </a:rPr>
                <a:t>iSS</a:t>
              </a:r>
            </a:p>
            <a:p>
              <a:pPr>
                <a:defRPr sz="2400">
                  <a:solidFill>
                    <a:srgbClr val="011993"/>
                  </a:solidFill>
                  <a:latin typeface="Gill Sans Light"/>
                  <a:ea typeface="Gill Sans Light"/>
                  <a:cs typeface="Gill Sans Light"/>
                  <a:sym typeface="Gill Sans Light"/>
                </a:defRPr>
              </a:pPr>
              <a:r>
                <a:rPr i="1">
                  <a:latin typeface="Gill Sans"/>
                  <a:ea typeface="Gill Sans"/>
                  <a:cs typeface="Gill Sans"/>
                  <a:sym typeface="Gill Sans"/>
                </a:rPr>
                <a:t>(C++)</a:t>
              </a:r>
            </a:p>
          </p:txBody>
        </p:sp>
        <p:pic>
          <p:nvPicPr>
            <p:cNvPr id="233" name="Picture 232"/>
            <p:cNvPicPr>
              <a:picLocks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-38100" y="369213"/>
              <a:ext cx="1955800" cy="336328"/>
            </a:xfrm>
            <a:prstGeom prst="rect">
              <a:avLst/>
            </a:prstGeom>
            <a:effectLst/>
          </p:spPr>
        </p:pic>
      </p:grpSp>
      <p:grpSp>
        <p:nvGrpSpPr>
          <p:cNvPr id="239" name="Group 239"/>
          <p:cNvGrpSpPr/>
          <p:nvPr/>
        </p:nvGrpSpPr>
        <p:grpSpPr>
          <a:xfrm>
            <a:off x="8699500" y="4533900"/>
            <a:ext cx="4013200" cy="889000"/>
            <a:chOff x="-38100" y="0"/>
            <a:chExt cx="4013200" cy="889000"/>
          </a:xfrm>
        </p:grpSpPr>
        <p:sp>
          <p:nvSpPr>
            <p:cNvPr id="236" name="Shape 236"/>
            <p:cNvSpPr/>
            <p:nvPr/>
          </p:nvSpPr>
          <p:spPr>
            <a:xfrm>
              <a:off x="2184400" y="0"/>
              <a:ext cx="1790700" cy="889000"/>
            </a:xfrm>
            <a:prstGeom prst="roundRect">
              <a:avLst>
                <a:gd name="adj" fmla="val 21429"/>
              </a:avLst>
            </a:prstGeom>
            <a:solidFill>
              <a:srgbClr val="EBEBEB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011993"/>
                  </a:solidFill>
                  <a:latin typeface="Gill Sans Light"/>
                  <a:ea typeface="Gill Sans Light"/>
                  <a:cs typeface="Gill Sans Light"/>
                  <a:sym typeface="Gill Sans Light"/>
                </a:defRPr>
              </a:pPr>
              <a:r>
                <a:rPr i="1">
                  <a:latin typeface="Gill Sans"/>
                  <a:ea typeface="Gill Sans"/>
                  <a:cs typeface="Gill Sans"/>
                  <a:sym typeface="Gill Sans"/>
                </a:rPr>
                <a:t>VISHNew</a:t>
              </a:r>
            </a:p>
            <a:p>
              <a:pPr>
                <a:defRPr sz="2400">
                  <a:solidFill>
                    <a:srgbClr val="011993"/>
                  </a:solidFill>
                  <a:latin typeface="Gill Sans Light"/>
                  <a:ea typeface="Gill Sans Light"/>
                  <a:cs typeface="Gill Sans Light"/>
                  <a:sym typeface="Gill Sans Light"/>
                </a:defRPr>
              </a:pPr>
              <a:r>
                <a:rPr i="1">
                  <a:latin typeface="Gill Sans"/>
                  <a:ea typeface="Gill Sans"/>
                  <a:cs typeface="Gill Sans"/>
                  <a:sym typeface="Gill Sans"/>
                </a:rPr>
                <a:t>(FORTRAN)</a:t>
              </a:r>
            </a:p>
          </p:txBody>
        </p:sp>
        <p:pic>
          <p:nvPicPr>
            <p:cNvPr id="237" name="Picture 236"/>
            <p:cNvPicPr>
              <a:picLocks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-38100" y="280313"/>
              <a:ext cx="1955800" cy="336328"/>
            </a:xfrm>
            <a:prstGeom prst="rect">
              <a:avLst/>
            </a:prstGeom>
            <a:effectLst/>
          </p:spPr>
        </p:pic>
      </p:grpSp>
      <p:grpSp>
        <p:nvGrpSpPr>
          <p:cNvPr id="251" name="Group 251"/>
          <p:cNvGrpSpPr/>
          <p:nvPr/>
        </p:nvGrpSpPr>
        <p:grpSpPr>
          <a:xfrm>
            <a:off x="863600" y="1257300"/>
            <a:ext cx="7759700" cy="2235200"/>
            <a:chOff x="0" y="-101600"/>
            <a:chExt cx="7759700" cy="2235200"/>
          </a:xfrm>
        </p:grpSpPr>
        <p:grpSp>
          <p:nvGrpSpPr>
            <p:cNvPr id="247" name="Group 247"/>
            <p:cNvGrpSpPr/>
            <p:nvPr/>
          </p:nvGrpSpPr>
          <p:grpSpPr>
            <a:xfrm>
              <a:off x="0" y="317500"/>
              <a:ext cx="7759700" cy="1816100"/>
              <a:chOff x="0" y="0"/>
              <a:chExt cx="7759700" cy="1816100"/>
            </a:xfrm>
          </p:grpSpPr>
          <p:sp>
            <p:nvSpPr>
              <p:cNvPr id="240" name="Shape 240"/>
              <p:cNvSpPr/>
              <p:nvPr/>
            </p:nvSpPr>
            <p:spPr>
              <a:xfrm>
                <a:off x="0" y="0"/>
                <a:ext cx="7759700" cy="1790700"/>
              </a:xfrm>
              <a:prstGeom prst="roundRect">
                <a:avLst>
                  <a:gd name="adj" fmla="val 10638"/>
                </a:avLst>
              </a:prstGeom>
              <a:solidFill>
                <a:srgbClr val="EBEBEB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>
                  <a:defRPr sz="2400">
                    <a:solidFill>
                      <a:srgbClr val="011993"/>
                    </a:solidFill>
                    <a:latin typeface="Gill Sans Light"/>
                    <a:ea typeface="Gill Sans Light"/>
                    <a:cs typeface="Gill Sans Light"/>
                    <a:sym typeface="Gill Sans Light"/>
                  </a:defRPr>
                </a:lvl1pPr>
              </a:lstStyle>
              <a:p>
                <a:r>
                  <a:t>Ω</a:t>
                </a:r>
              </a:p>
            </p:txBody>
          </p:sp>
          <p:pic>
            <p:nvPicPr>
              <p:cNvPr id="241" name="n1.png"/>
              <p:cNvPicPr>
                <a:picLocks noChangeAspect="1"/>
              </p:cNvPicPr>
              <p:nvPr/>
            </p:nvPicPr>
            <p:blipFill>
              <a:blip r:embed="rId4">
                <a:extLst/>
              </a:blip>
              <a:stretch>
                <a:fillRect/>
              </a:stretch>
            </p:blipFill>
            <p:spPr>
              <a:xfrm>
                <a:off x="114300" y="12700"/>
                <a:ext cx="1234132" cy="1790700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242" name="n2.png"/>
              <p:cNvPicPr>
                <a:picLocks noChangeAspect="1"/>
              </p:cNvPicPr>
              <p:nvPr/>
            </p:nvPicPr>
            <p:blipFill>
              <a:blip r:embed="rId5">
                <a:extLst/>
              </a:blip>
              <a:stretch>
                <a:fillRect/>
              </a:stretch>
            </p:blipFill>
            <p:spPr>
              <a:xfrm>
                <a:off x="1790700" y="12700"/>
                <a:ext cx="1233414" cy="1803400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243" name="init.png"/>
              <p:cNvPicPr>
                <a:picLocks noChangeAspect="1"/>
              </p:cNvPicPr>
              <p:nvPr/>
            </p:nvPicPr>
            <p:blipFill>
              <a:blip r:embed="rId6">
                <a:extLst/>
              </a:blip>
              <a:stretch>
                <a:fillRect/>
              </a:stretch>
            </p:blipFill>
            <p:spPr>
              <a:xfrm>
                <a:off x="3695700" y="25400"/>
                <a:ext cx="1310485" cy="1765300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244" name="Shape 244"/>
              <p:cNvSpPr/>
              <p:nvPr/>
            </p:nvSpPr>
            <p:spPr>
              <a:xfrm>
                <a:off x="1179761" y="403855"/>
                <a:ext cx="647701" cy="10033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noAutofit/>
              </a:bodyPr>
              <a:lstStyle>
                <a:lvl1pPr>
                  <a:defRPr sz="7200">
                    <a:solidFill>
                      <a:srgbClr val="535353"/>
                    </a:solidFill>
                    <a:latin typeface="Gill Sans Light"/>
                    <a:ea typeface="Gill Sans Light"/>
                    <a:cs typeface="Gill Sans Light"/>
                    <a:sym typeface="Gill Sans Light"/>
                  </a:defRPr>
                </a:lvl1pPr>
              </a:lstStyle>
              <a:p>
                <a:r>
                  <a:t>+</a:t>
                </a:r>
              </a:p>
            </p:txBody>
          </p:sp>
          <p:sp>
            <p:nvSpPr>
              <p:cNvPr id="245" name="Shape 245"/>
              <p:cNvSpPr/>
              <p:nvPr/>
            </p:nvSpPr>
            <p:spPr>
              <a:xfrm>
                <a:off x="3009900" y="406400"/>
                <a:ext cx="647700" cy="10033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noAutofit/>
              </a:bodyPr>
              <a:lstStyle>
                <a:lvl1pPr>
                  <a:defRPr sz="7200">
                    <a:solidFill>
                      <a:srgbClr val="535353"/>
                    </a:solidFill>
                    <a:latin typeface="Gill Sans Light"/>
                    <a:ea typeface="Gill Sans Light"/>
                    <a:cs typeface="Gill Sans Light"/>
                    <a:sym typeface="Gill Sans Light"/>
                  </a:defRPr>
                </a:lvl1pPr>
              </a:lstStyle>
              <a:p>
                <a:r>
                  <a:t>=</a:t>
                </a:r>
              </a:p>
            </p:txBody>
          </p:sp>
          <p:sp>
            <p:nvSpPr>
              <p:cNvPr id="246" name="Shape 246"/>
              <p:cNvSpPr/>
              <p:nvPr/>
            </p:nvSpPr>
            <p:spPr>
              <a:xfrm>
                <a:off x="5473700" y="469900"/>
                <a:ext cx="2197100" cy="863600"/>
              </a:xfrm>
              <a:prstGeom prst="roundRect">
                <a:avLst>
                  <a:gd name="adj" fmla="val 22059"/>
                </a:avLst>
              </a:prstGeom>
              <a:solidFill>
                <a:srgbClr val="EBEBEB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>
                  <a:defRPr sz="2400">
                    <a:solidFill>
                      <a:srgbClr val="011993"/>
                    </a:solidFill>
                    <a:latin typeface="Gill Sans Light"/>
                    <a:ea typeface="Gill Sans Light"/>
                    <a:cs typeface="Gill Sans Light"/>
                    <a:sym typeface="Gill Sans Light"/>
                  </a:defRPr>
                </a:lvl1pPr>
              </a:lstStyle>
              <a:p>
                <a:r>
                  <a:t>Generate Initial Conditions</a:t>
                </a:r>
              </a:p>
            </p:txBody>
          </p:sp>
        </p:grpSp>
        <p:grpSp>
          <p:nvGrpSpPr>
            <p:cNvPr id="250" name="Group 250"/>
            <p:cNvGrpSpPr/>
            <p:nvPr/>
          </p:nvGrpSpPr>
          <p:grpSpPr>
            <a:xfrm>
              <a:off x="5473700" y="-101600"/>
              <a:ext cx="2133600" cy="762000"/>
              <a:chOff x="0" y="0"/>
              <a:chExt cx="2133600" cy="762000"/>
            </a:xfrm>
          </p:grpSpPr>
          <p:sp>
            <p:nvSpPr>
              <p:cNvPr id="249" name="Shape 249"/>
              <p:cNvSpPr/>
              <p:nvPr/>
            </p:nvSpPr>
            <p:spPr>
              <a:xfrm>
                <a:off x="101600" y="101600"/>
                <a:ext cx="1917700" cy="41910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noAutofit/>
              </a:bodyPr>
              <a:lstStyle>
                <a:lvl1pPr>
                  <a:defRPr sz="2200" i="1">
                    <a:solidFill>
                      <a:srgbClr val="941100"/>
                    </a:solidFill>
                    <a:latin typeface="Gill Sans"/>
                    <a:ea typeface="Gill Sans"/>
                    <a:cs typeface="Gill Sans"/>
                    <a:sym typeface="Gill Sans"/>
                  </a:defRPr>
                </a:lvl1pPr>
              </a:lstStyle>
              <a:p>
                <a:r>
                  <a:t>Initial Condition</a:t>
                </a:r>
              </a:p>
            </p:txBody>
          </p:sp>
          <p:pic>
            <p:nvPicPr>
              <p:cNvPr id="248" name="Picture 247"/>
              <p:cNvPicPr>
                <a:picLocks/>
              </p:cNvPicPr>
              <p:nvPr/>
            </p:nvPicPr>
            <p:blipFill>
              <a:blip r:embed="rId7">
                <a:extLst/>
              </a:blip>
              <a:stretch>
                <a:fillRect/>
              </a:stretch>
            </p:blipFill>
            <p:spPr>
              <a:xfrm>
                <a:off x="0" y="0"/>
                <a:ext cx="2133600" cy="762000"/>
              </a:xfrm>
              <a:prstGeom prst="rect">
                <a:avLst/>
              </a:prstGeom>
              <a:effectLst/>
            </p:spPr>
          </p:pic>
        </p:grpSp>
      </p:grpSp>
      <p:grpSp>
        <p:nvGrpSpPr>
          <p:cNvPr id="261" name="Group 261"/>
          <p:cNvGrpSpPr/>
          <p:nvPr/>
        </p:nvGrpSpPr>
        <p:grpSpPr>
          <a:xfrm>
            <a:off x="189088" y="6134100"/>
            <a:ext cx="8421513" cy="3619502"/>
            <a:chOff x="0" y="-101600"/>
            <a:chExt cx="8421511" cy="3619501"/>
          </a:xfrm>
        </p:grpSpPr>
        <p:grpSp>
          <p:nvGrpSpPr>
            <p:cNvPr id="257" name="Group 257"/>
            <p:cNvGrpSpPr/>
            <p:nvPr/>
          </p:nvGrpSpPr>
          <p:grpSpPr>
            <a:xfrm>
              <a:off x="0" y="406400"/>
              <a:ext cx="8421512" cy="3111502"/>
              <a:chOff x="0" y="0"/>
              <a:chExt cx="8421511" cy="3111501"/>
            </a:xfrm>
          </p:grpSpPr>
          <p:sp>
            <p:nvSpPr>
              <p:cNvPr id="252" name="Shape 252"/>
              <p:cNvSpPr/>
              <p:nvPr/>
            </p:nvSpPr>
            <p:spPr>
              <a:xfrm>
                <a:off x="623711" y="0"/>
                <a:ext cx="7797801" cy="2819400"/>
              </a:xfrm>
              <a:prstGeom prst="roundRect">
                <a:avLst>
                  <a:gd name="adj" fmla="val 6757"/>
                </a:avLst>
              </a:prstGeom>
              <a:solidFill>
                <a:srgbClr val="EBEBEB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400">
                    <a:solidFill>
                      <a:srgbClr val="011993"/>
                    </a:solidFill>
                    <a:latin typeface="Gill Sans Light"/>
                    <a:ea typeface="Gill Sans Light"/>
                    <a:cs typeface="Gill Sans Light"/>
                    <a:sym typeface="Gill Sans Light"/>
                  </a:defRPr>
                </a:pPr>
                <a:endParaRPr/>
              </a:p>
            </p:txBody>
          </p:sp>
          <p:pic>
            <p:nvPicPr>
              <p:cNvPr id="253" name="4.png"/>
              <p:cNvPicPr>
                <a:picLocks noChangeAspect="1"/>
              </p:cNvPicPr>
              <p:nvPr/>
            </p:nvPicPr>
            <p:blipFill>
              <a:blip r:embed="rId8">
                <a:extLst/>
              </a:blip>
              <a:stretch>
                <a:fillRect/>
              </a:stretch>
            </p:blipFill>
            <p:spPr>
              <a:xfrm>
                <a:off x="0" y="12700"/>
                <a:ext cx="5508981" cy="3098802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254" name="Shape 254"/>
              <p:cNvSpPr/>
              <p:nvPr/>
            </p:nvSpPr>
            <p:spPr>
              <a:xfrm>
                <a:off x="5157611" y="139700"/>
                <a:ext cx="3187701" cy="495300"/>
              </a:xfrm>
              <a:prstGeom prst="roundRect">
                <a:avLst>
                  <a:gd name="adj" fmla="val 38462"/>
                </a:avLst>
              </a:prstGeom>
              <a:solidFill>
                <a:srgbClr val="EBEBEB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>
                  <a:defRPr sz="2400">
                    <a:solidFill>
                      <a:srgbClr val="011993"/>
                    </a:solidFill>
                    <a:latin typeface="Gill Sans Light"/>
                    <a:ea typeface="Gill Sans Light"/>
                    <a:cs typeface="Gill Sans Light"/>
                    <a:sym typeface="Gill Sans Light"/>
                  </a:defRPr>
                </a:lvl1pPr>
              </a:lstStyle>
              <a:p>
                <a:r>
                  <a:t>Particle emission</a:t>
                </a:r>
              </a:p>
            </p:txBody>
          </p:sp>
          <p:sp>
            <p:nvSpPr>
              <p:cNvPr id="255" name="Shape 255"/>
              <p:cNvSpPr/>
              <p:nvPr/>
            </p:nvSpPr>
            <p:spPr>
              <a:xfrm>
                <a:off x="5157611" y="800100"/>
                <a:ext cx="3187701" cy="495300"/>
              </a:xfrm>
              <a:prstGeom prst="roundRect">
                <a:avLst>
                  <a:gd name="adj" fmla="val 38462"/>
                </a:avLst>
              </a:prstGeom>
              <a:solidFill>
                <a:srgbClr val="EBEBEB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>
                  <a:defRPr sz="2400">
                    <a:solidFill>
                      <a:srgbClr val="011993"/>
                    </a:solidFill>
                    <a:latin typeface="Gill Sans Light"/>
                    <a:ea typeface="Gill Sans Light"/>
                    <a:cs typeface="Gill Sans Light"/>
                    <a:sym typeface="Gill Sans Light"/>
                  </a:defRPr>
                </a:lvl1pPr>
              </a:lstStyle>
              <a:p>
                <a:r>
                  <a:t>Hadron re-scattering</a:t>
                </a:r>
              </a:p>
            </p:txBody>
          </p:sp>
          <p:sp>
            <p:nvSpPr>
              <p:cNvPr id="256" name="Shape 256"/>
              <p:cNvSpPr/>
              <p:nvPr/>
            </p:nvSpPr>
            <p:spPr>
              <a:xfrm>
                <a:off x="5157611" y="1460500"/>
                <a:ext cx="3187701" cy="1257300"/>
              </a:xfrm>
              <a:prstGeom prst="roundRect">
                <a:avLst>
                  <a:gd name="adj" fmla="val 15152"/>
                </a:avLst>
              </a:prstGeom>
              <a:solidFill>
                <a:srgbClr val="EBEBEB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>
                  <a:defRPr sz="2400">
                    <a:solidFill>
                      <a:srgbClr val="011993"/>
                    </a:solidFill>
                    <a:latin typeface="Gill Sans Light"/>
                    <a:ea typeface="Gill Sans Light"/>
                    <a:cs typeface="Gill Sans Light"/>
                    <a:sym typeface="Gill Sans Light"/>
                  </a:defRPr>
                </a:lvl1pPr>
              </a:lstStyle>
              <a:p>
                <a:r>
                  <a:t>Collect particle information into observables</a:t>
                </a:r>
              </a:p>
            </p:txBody>
          </p:sp>
        </p:grpSp>
        <p:grpSp>
          <p:nvGrpSpPr>
            <p:cNvPr id="260" name="Group 260"/>
            <p:cNvGrpSpPr/>
            <p:nvPr/>
          </p:nvGrpSpPr>
          <p:grpSpPr>
            <a:xfrm>
              <a:off x="6148211" y="-101600"/>
              <a:ext cx="2133601" cy="762000"/>
              <a:chOff x="0" y="0"/>
              <a:chExt cx="2133600" cy="762000"/>
            </a:xfrm>
          </p:grpSpPr>
          <p:sp>
            <p:nvSpPr>
              <p:cNvPr id="259" name="Shape 259"/>
              <p:cNvSpPr/>
              <p:nvPr/>
            </p:nvSpPr>
            <p:spPr>
              <a:xfrm>
                <a:off x="101600" y="101600"/>
                <a:ext cx="1917700" cy="41910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noAutofit/>
              </a:bodyPr>
              <a:lstStyle>
                <a:lvl1pPr>
                  <a:defRPr sz="2200" i="1">
                    <a:solidFill>
                      <a:srgbClr val="941100"/>
                    </a:solidFill>
                    <a:latin typeface="Gill Sans"/>
                    <a:ea typeface="Gill Sans"/>
                    <a:cs typeface="Gill Sans"/>
                    <a:sym typeface="Gill Sans"/>
                  </a:defRPr>
                </a:lvl1pPr>
              </a:lstStyle>
              <a:p>
                <a:r>
                  <a:t>Cascade</a:t>
                </a:r>
              </a:p>
            </p:txBody>
          </p:sp>
          <p:pic>
            <p:nvPicPr>
              <p:cNvPr id="258" name="Picture 257"/>
              <p:cNvPicPr>
                <a:picLocks/>
              </p:cNvPicPr>
              <p:nvPr/>
            </p:nvPicPr>
            <p:blipFill>
              <a:blip r:embed="rId7">
                <a:extLst/>
              </a:blip>
              <a:stretch>
                <a:fillRect/>
              </a:stretch>
            </p:blipFill>
            <p:spPr>
              <a:xfrm>
                <a:off x="0" y="0"/>
                <a:ext cx="2133600" cy="762000"/>
              </a:xfrm>
              <a:prstGeom prst="rect">
                <a:avLst/>
              </a:prstGeom>
              <a:effectLst/>
            </p:spPr>
          </p:pic>
        </p:grpSp>
      </p:grpSp>
      <p:grpSp>
        <p:nvGrpSpPr>
          <p:cNvPr id="276" name="Group 276"/>
          <p:cNvGrpSpPr/>
          <p:nvPr/>
        </p:nvGrpSpPr>
        <p:grpSpPr>
          <a:xfrm>
            <a:off x="673100" y="3594244"/>
            <a:ext cx="7939188" cy="2339143"/>
            <a:chOff x="0" y="-101600"/>
            <a:chExt cx="7939187" cy="2339141"/>
          </a:xfrm>
        </p:grpSpPr>
        <p:sp>
          <p:nvSpPr>
            <p:cNvPr id="262" name="Shape 262"/>
            <p:cNvSpPr/>
            <p:nvPr/>
          </p:nvSpPr>
          <p:spPr>
            <a:xfrm>
              <a:off x="141387" y="408741"/>
              <a:ext cx="7797801" cy="1828801"/>
            </a:xfrm>
            <a:prstGeom prst="roundRect">
              <a:avLst>
                <a:gd name="adj" fmla="val 10417"/>
              </a:avLst>
            </a:prstGeom>
            <a:solidFill>
              <a:srgbClr val="EBEBEB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011993"/>
                  </a:solidFill>
                  <a:latin typeface="Gill Sans Light"/>
                  <a:ea typeface="Gill Sans Light"/>
                  <a:cs typeface="Gill Sans Light"/>
                  <a:sym typeface="Gill Sans Light"/>
                </a:defRPr>
              </a:pPr>
              <a:endParaRPr/>
            </a:p>
          </p:txBody>
        </p:sp>
        <p:grpSp>
          <p:nvGrpSpPr>
            <p:cNvPr id="265" name="Group 265"/>
            <p:cNvGrpSpPr/>
            <p:nvPr/>
          </p:nvGrpSpPr>
          <p:grpSpPr>
            <a:xfrm>
              <a:off x="263576" y="1728122"/>
              <a:ext cx="5354251" cy="460132"/>
              <a:chOff x="0" y="0"/>
              <a:chExt cx="5354250" cy="460130"/>
            </a:xfrm>
          </p:grpSpPr>
          <p:sp>
            <p:nvSpPr>
              <p:cNvPr id="263" name="Shape 263"/>
              <p:cNvSpPr/>
              <p:nvPr/>
            </p:nvSpPr>
            <p:spPr>
              <a:xfrm flipH="1">
                <a:off x="0" y="75500"/>
                <a:ext cx="5354251" cy="2"/>
              </a:xfrm>
              <a:prstGeom prst="line">
                <a:avLst/>
              </a:prstGeom>
              <a:noFill/>
              <a:ln w="50800" cap="flat">
                <a:solidFill>
                  <a:srgbClr val="535353"/>
                </a:solidFill>
                <a:prstDash val="solid"/>
                <a:miter lim="400000"/>
                <a:headEnd type="stealth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l" defTabSz="457200">
                  <a:defRPr sz="12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264" name="Shape 264"/>
              <p:cNvSpPr/>
              <p:nvPr/>
            </p:nvSpPr>
            <p:spPr>
              <a:xfrm>
                <a:off x="1521390" y="0"/>
                <a:ext cx="2296463" cy="46013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>
                  <a:defRPr sz="2400">
                    <a:solidFill>
                      <a:srgbClr val="535353"/>
                    </a:solidFill>
                    <a:latin typeface="Gill Sans Light"/>
                    <a:ea typeface="Gill Sans Light"/>
                    <a:cs typeface="Gill Sans Light"/>
                    <a:sym typeface="Gill Sans Light"/>
                  </a:defRPr>
                </a:lvl1pPr>
              </a:lstStyle>
              <a:p>
                <a:r>
                  <a:t>Flow of time</a:t>
                </a:r>
              </a:p>
            </p:txBody>
          </p:sp>
        </p:grpSp>
        <p:sp>
          <p:nvSpPr>
            <p:cNvPr id="266" name="Shape 266"/>
            <p:cNvSpPr/>
            <p:nvPr/>
          </p:nvSpPr>
          <p:spPr>
            <a:xfrm>
              <a:off x="5651500" y="787255"/>
              <a:ext cx="2197100" cy="990601"/>
            </a:xfrm>
            <a:prstGeom prst="roundRect">
              <a:avLst>
                <a:gd name="adj" fmla="val 19231"/>
              </a:avLst>
            </a:prstGeom>
            <a:solidFill>
              <a:srgbClr val="EBEBEB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2400">
                  <a:solidFill>
                    <a:srgbClr val="011993"/>
                  </a:solidFill>
                  <a:latin typeface="Gill Sans Light"/>
                  <a:ea typeface="Gill Sans Light"/>
                  <a:cs typeface="Gill Sans Light"/>
                  <a:sym typeface="Gill Sans Light"/>
                </a:defRPr>
              </a:lvl1pPr>
            </a:lstStyle>
            <a:p>
              <a:r>
                <a:t>Hydrodynamic simulations</a:t>
              </a:r>
            </a:p>
          </p:txBody>
        </p:sp>
        <p:grpSp>
          <p:nvGrpSpPr>
            <p:cNvPr id="269" name="Group 269"/>
            <p:cNvGrpSpPr/>
            <p:nvPr/>
          </p:nvGrpSpPr>
          <p:grpSpPr>
            <a:xfrm>
              <a:off x="5658760" y="-101600"/>
              <a:ext cx="2133601" cy="762000"/>
              <a:chOff x="0" y="0"/>
              <a:chExt cx="2133600" cy="762000"/>
            </a:xfrm>
          </p:grpSpPr>
          <p:sp>
            <p:nvSpPr>
              <p:cNvPr id="268" name="Shape 268"/>
              <p:cNvSpPr/>
              <p:nvPr/>
            </p:nvSpPr>
            <p:spPr>
              <a:xfrm>
                <a:off x="101600" y="101600"/>
                <a:ext cx="1917700" cy="41910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noAutofit/>
              </a:bodyPr>
              <a:lstStyle>
                <a:lvl1pPr>
                  <a:defRPr sz="2200" i="1">
                    <a:solidFill>
                      <a:srgbClr val="941100"/>
                    </a:solidFill>
                    <a:latin typeface="Gill Sans"/>
                    <a:ea typeface="Gill Sans"/>
                    <a:cs typeface="Gill Sans"/>
                    <a:sym typeface="Gill Sans"/>
                  </a:defRPr>
                </a:lvl1pPr>
              </a:lstStyle>
              <a:p>
                <a:r>
                  <a:t>Hydrodynamics</a:t>
                </a:r>
              </a:p>
            </p:txBody>
          </p:sp>
          <p:pic>
            <p:nvPicPr>
              <p:cNvPr id="267" name="Picture 266"/>
              <p:cNvPicPr>
                <a:picLocks/>
              </p:cNvPicPr>
              <p:nvPr/>
            </p:nvPicPr>
            <p:blipFill>
              <a:blip r:embed="rId7">
                <a:extLst/>
              </a:blip>
              <a:stretch>
                <a:fillRect/>
              </a:stretch>
            </p:blipFill>
            <p:spPr>
              <a:xfrm>
                <a:off x="0" y="0"/>
                <a:ext cx="2133600" cy="762000"/>
              </a:xfrm>
              <a:prstGeom prst="rect">
                <a:avLst/>
              </a:prstGeom>
              <a:effectLst/>
            </p:spPr>
          </p:pic>
        </p:grpSp>
        <p:grpSp>
          <p:nvGrpSpPr>
            <p:cNvPr id="275" name="Group 275"/>
            <p:cNvGrpSpPr/>
            <p:nvPr/>
          </p:nvGrpSpPr>
          <p:grpSpPr>
            <a:xfrm>
              <a:off x="0" y="524587"/>
              <a:ext cx="5664209" cy="1250193"/>
              <a:chOff x="0" y="0"/>
              <a:chExt cx="5664208" cy="1250192"/>
            </a:xfrm>
          </p:grpSpPr>
          <p:pic>
            <p:nvPicPr>
              <p:cNvPr id="270" name="droppedImage.png"/>
              <p:cNvPicPr>
                <a:picLocks noChangeAspect="1"/>
              </p:cNvPicPr>
              <p:nvPr/>
            </p:nvPicPr>
            <p:blipFill>
              <a:blip r:embed="rId9">
                <a:extLst/>
              </a:blip>
              <a:stretch>
                <a:fillRect/>
              </a:stretch>
            </p:blipFill>
            <p:spPr>
              <a:xfrm>
                <a:off x="3044209" y="0"/>
                <a:ext cx="1267352" cy="1250193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271" name="droppedImage.png"/>
              <p:cNvPicPr>
                <a:picLocks noChangeAspect="1"/>
              </p:cNvPicPr>
              <p:nvPr/>
            </p:nvPicPr>
            <p:blipFill>
              <a:blip r:embed="rId10">
                <a:extLst/>
              </a:blip>
              <a:stretch>
                <a:fillRect/>
              </a:stretch>
            </p:blipFill>
            <p:spPr>
              <a:xfrm>
                <a:off x="1819025" y="0"/>
                <a:ext cx="1380478" cy="1250192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272" name="droppedImage.png"/>
              <p:cNvPicPr>
                <a:picLocks noChangeAspect="1"/>
              </p:cNvPicPr>
              <p:nvPr/>
            </p:nvPicPr>
            <p:blipFill>
              <a:blip r:embed="rId11">
                <a:extLst/>
              </a:blip>
              <a:stretch>
                <a:fillRect/>
              </a:stretch>
            </p:blipFill>
            <p:spPr>
              <a:xfrm>
                <a:off x="0" y="0"/>
                <a:ext cx="1262643" cy="1250191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273" name="droppedImage.png"/>
              <p:cNvPicPr>
                <a:picLocks noChangeAspect="1"/>
              </p:cNvPicPr>
              <p:nvPr/>
            </p:nvPicPr>
            <p:blipFill>
              <a:blip r:embed="rId12">
                <a:extLst/>
              </a:blip>
              <a:stretch>
                <a:fillRect/>
              </a:stretch>
            </p:blipFill>
            <p:spPr>
              <a:xfrm>
                <a:off x="4313153" y="0"/>
                <a:ext cx="1351056" cy="1250190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274" name="droppedImage.png"/>
              <p:cNvPicPr>
                <a:picLocks noChangeAspect="1"/>
              </p:cNvPicPr>
              <p:nvPr/>
            </p:nvPicPr>
            <p:blipFill>
              <a:blip r:embed="rId13">
                <a:extLst/>
              </a:blip>
              <a:stretch>
                <a:fillRect/>
              </a:stretch>
            </p:blipFill>
            <p:spPr>
              <a:xfrm>
                <a:off x="906387" y="0"/>
                <a:ext cx="1294013" cy="1250192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</p:grpSp>
      <p:sp>
        <p:nvSpPr>
          <p:cNvPr id="277" name="Shape 277"/>
          <p:cNvSpPr/>
          <p:nvPr/>
        </p:nvSpPr>
        <p:spPr>
          <a:xfrm>
            <a:off x="12559438" y="9194800"/>
            <a:ext cx="340705" cy="546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000" b="1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t>3</a:t>
            </a:r>
          </a:p>
        </p:txBody>
      </p:sp>
      <p:sp>
        <p:nvSpPr>
          <p:cNvPr id="278" name="Shape 278"/>
          <p:cNvSpPr/>
          <p:nvPr/>
        </p:nvSpPr>
        <p:spPr>
          <a:xfrm>
            <a:off x="-42334" y="-114445"/>
            <a:ext cx="13089467" cy="1270001"/>
          </a:xfrm>
          <a:prstGeom prst="rect">
            <a:avLst/>
          </a:prstGeom>
          <a:solidFill>
            <a:srgbClr val="AD010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dirty="0"/>
          </a:p>
        </p:txBody>
      </p:sp>
      <p:pic>
        <p:nvPicPr>
          <p:cNvPr id="279" name="Screen Shot 2015-06-18 at 11.01.07 PM.png"/>
          <p:cNvPicPr>
            <a:picLocks noChangeAspect="1"/>
          </p:cNvPicPr>
          <p:nvPr/>
        </p:nvPicPr>
        <p:blipFill>
          <a:blip r:embed="rId14">
            <a:extLst/>
          </a:blip>
          <a:stretch>
            <a:fillRect/>
          </a:stretch>
        </p:blipFill>
        <p:spPr>
          <a:xfrm>
            <a:off x="-25128" y="419397"/>
            <a:ext cx="13055056" cy="13351339"/>
          </a:xfrm>
          <a:prstGeom prst="rect">
            <a:avLst/>
          </a:prstGeom>
          <a:ln w="12700">
            <a:miter lim="400000"/>
          </a:ln>
        </p:spPr>
      </p:pic>
      <p:sp>
        <p:nvSpPr>
          <p:cNvPr id="280" name="Shape 280"/>
          <p:cNvSpPr/>
          <p:nvPr/>
        </p:nvSpPr>
        <p:spPr>
          <a:xfrm>
            <a:off x="4153792" y="177799"/>
            <a:ext cx="4697215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200" b="1">
                <a:solidFill>
                  <a:schemeClr val="accent3">
                    <a:satOff val="18648"/>
                    <a:lumOff val="5971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http://u.osu.edu/vishnu/</a:t>
            </a:r>
          </a:p>
        </p:txBody>
      </p:sp>
      <p:pic>
        <p:nvPicPr>
          <p:cNvPr id="281" name="jet1.png"/>
          <p:cNvPicPr>
            <a:picLocks noChangeAspect="1"/>
          </p:cNvPicPr>
          <p:nvPr/>
        </p:nvPicPr>
        <p:blipFill>
          <a:blip r:embed="rId15">
            <a:extLst/>
          </a:blip>
          <a:stretch>
            <a:fillRect/>
          </a:stretch>
        </p:blipFill>
        <p:spPr>
          <a:xfrm>
            <a:off x="989032" y="1498600"/>
            <a:ext cx="1661264" cy="838200"/>
          </a:xfrm>
          <a:prstGeom prst="rect">
            <a:avLst/>
          </a:prstGeom>
          <a:ln w="12700">
            <a:miter lim="400000"/>
          </a:ln>
        </p:spPr>
      </p:pic>
      <p:sp>
        <p:nvSpPr>
          <p:cNvPr id="282" name="Shape 282"/>
          <p:cNvSpPr/>
          <p:nvPr/>
        </p:nvSpPr>
        <p:spPr>
          <a:xfrm>
            <a:off x="-160867" y="4842867"/>
            <a:ext cx="13326533" cy="5075833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000000"/>
              </a:gs>
            </a:gsLst>
            <a:lin ang="5400000"/>
          </a:gra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 dirty="0"/>
          </a:p>
        </p:txBody>
      </p:sp>
      <p:sp>
        <p:nvSpPr>
          <p:cNvPr id="283" name="Shape 283"/>
          <p:cNvSpPr/>
          <p:nvPr/>
        </p:nvSpPr>
        <p:spPr>
          <a:xfrm>
            <a:off x="3147360" y="6578599"/>
            <a:ext cx="6572202" cy="1625601"/>
          </a:xfrm>
          <a:prstGeom prst="rect">
            <a:avLst/>
          </a:prstGeom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5000" b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 smtClean="0"/>
              <a:t>1</a:t>
            </a:r>
            <a:r>
              <a:rPr lang="en-US" dirty="0" smtClean="0"/>
              <a:t>5</a:t>
            </a:r>
            <a:r>
              <a:rPr dirty="0" smtClean="0"/>
              <a:t>,000,000 </a:t>
            </a:r>
            <a:r>
              <a:rPr dirty="0"/>
              <a:t>events</a:t>
            </a:r>
          </a:p>
          <a:p>
            <a:pPr>
              <a:defRPr sz="5000" b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have been simulated!</a:t>
            </a: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3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4" name="pid_v2_p_vs_pbar_UrQMD_vs_hydro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350000" y="1270000"/>
            <a:ext cx="6604000" cy="4953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905" name="pid_v2_pion_p_UrQMD_vs_hydro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27000" y="1270000"/>
            <a:ext cx="6604000" cy="4953000"/>
          </a:xfrm>
          <a:prstGeom prst="rect">
            <a:avLst/>
          </a:prstGeom>
          <a:ln w="12700">
            <a:miter lim="400000"/>
          </a:ln>
        </p:spPr>
      </p:pic>
      <p:sp>
        <p:nvSpPr>
          <p:cNvPr id="906" name="Shape 906"/>
          <p:cNvSpPr/>
          <p:nvPr/>
        </p:nvSpPr>
        <p:spPr>
          <a:xfrm>
            <a:off x="-55034" y="-38100"/>
            <a:ext cx="13114867" cy="965200"/>
          </a:xfrm>
          <a:prstGeom prst="rect">
            <a:avLst/>
          </a:prstGeom>
          <a:gradFill>
            <a:gsLst>
              <a:gs pos="0">
                <a:srgbClr val="FFF6AA"/>
              </a:gs>
              <a:gs pos="100000">
                <a:schemeClr val="accent3">
                  <a:satOff val="18648"/>
                  <a:lumOff val="5971"/>
                </a:schemeClr>
              </a:gs>
            </a:gsLst>
            <a:lin ang="5395217"/>
          </a:gradFill>
          <a:ln w="12700">
            <a:miter lim="400000"/>
          </a:ln>
          <a:effectLst>
            <a:outerShdw blurRad="190500" dist="8455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907" name="Shape 907"/>
          <p:cNvSpPr/>
          <p:nvPr/>
        </p:nvSpPr>
        <p:spPr>
          <a:xfrm>
            <a:off x="1014323" y="25399"/>
            <a:ext cx="11001554" cy="838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4800"/>
            </a:pPr>
            <a:r>
              <a:t>Effects of hadronic afterburner on pid v</a:t>
            </a:r>
            <a:r>
              <a:rPr baseline="-5999"/>
              <a:t>2</a:t>
            </a:r>
          </a:p>
        </p:txBody>
      </p:sp>
      <p:sp>
        <p:nvSpPr>
          <p:cNvPr id="908" name="Shape 908"/>
          <p:cNvSpPr/>
          <p:nvPr/>
        </p:nvSpPr>
        <p:spPr>
          <a:xfrm>
            <a:off x="635000" y="6223000"/>
            <a:ext cx="11892827" cy="1193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444500" indent="-444500" algn="l">
              <a:buSzPct val="100000"/>
              <a:buChar char="•"/>
            </a:lvl1pPr>
          </a:lstStyle>
          <a:p>
            <a:r>
              <a:t>Momentum anisotropy keeps developing in the UrQMD phase</a:t>
            </a:r>
          </a:p>
        </p:txBody>
      </p:sp>
      <p:sp>
        <p:nvSpPr>
          <p:cNvPr id="909" name="Shape 909"/>
          <p:cNvSpPr/>
          <p:nvPr/>
        </p:nvSpPr>
        <p:spPr>
          <a:xfrm>
            <a:off x="635000" y="7366000"/>
            <a:ext cx="11792550" cy="1193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444500" indent="-444500" algn="l">
              <a:buSzPct val="100000"/>
              <a:buChar char="•"/>
            </a:pPr>
            <a:r>
              <a:t>Low p</a:t>
            </a:r>
            <a:r>
              <a:rPr baseline="-5999"/>
              <a:t>T</a:t>
            </a:r>
            <a:r>
              <a:t> proton v</a:t>
            </a:r>
            <a:r>
              <a:rPr baseline="-5999"/>
              <a:t>2</a:t>
            </a:r>
            <a:r>
              <a:t> is </a:t>
            </a:r>
            <a:r>
              <a:rPr>
                <a:solidFill>
                  <a:schemeClr val="accent1"/>
                </a:solidFill>
              </a:rPr>
              <a:t>blue shifted</a:t>
            </a:r>
            <a:r>
              <a:t> because of the pion “wind”</a:t>
            </a:r>
          </a:p>
        </p:txBody>
      </p:sp>
      <p:pic>
        <p:nvPicPr>
          <p:cNvPr id="910" name="Picture 909"/>
          <p:cNvPicPr>
            <a:picLocks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 rot="16200000">
            <a:off x="3094579" y="3238542"/>
            <a:ext cx="2048495" cy="586955"/>
          </a:xfrm>
          <a:prstGeom prst="rect">
            <a:avLst/>
          </a:prstGeom>
        </p:spPr>
      </p:pic>
      <p:pic>
        <p:nvPicPr>
          <p:cNvPr id="912" name="Picture 911"/>
          <p:cNvPicPr>
            <a:picLocks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7802412" y="4583323"/>
            <a:ext cx="2160654" cy="586954"/>
          </a:xfrm>
          <a:prstGeom prst="rect">
            <a:avLst/>
          </a:prstGeom>
        </p:spPr>
      </p:pic>
      <p:pic>
        <p:nvPicPr>
          <p:cNvPr id="914" name="Picture 913"/>
          <p:cNvPicPr>
            <a:picLocks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 rot="16200000">
            <a:off x="11017989" y="3009690"/>
            <a:ext cx="2048495" cy="586954"/>
          </a:xfrm>
          <a:prstGeom prst="rect">
            <a:avLst/>
          </a:prstGeom>
        </p:spPr>
      </p:pic>
      <p:sp>
        <p:nvSpPr>
          <p:cNvPr id="916" name="Shape 916"/>
          <p:cNvSpPr/>
          <p:nvPr/>
        </p:nvSpPr>
        <p:spPr>
          <a:xfrm>
            <a:off x="2913533" y="8544522"/>
            <a:ext cx="720313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hadronic afterburner is essential</a:t>
            </a:r>
          </a:p>
        </p:txBody>
      </p:sp>
      <p:sp>
        <p:nvSpPr>
          <p:cNvPr id="917" name="Shape 917"/>
          <p:cNvSpPr/>
          <p:nvPr/>
        </p:nvSpPr>
        <p:spPr>
          <a:xfrm>
            <a:off x="12488265" y="9334499"/>
            <a:ext cx="453239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/>
            </a:lvl1pPr>
          </a:lstStyle>
          <a:p>
            <a:r>
              <a:t>15</a:t>
            </a:r>
          </a:p>
        </p:txBody>
      </p:sp>
      <p:sp>
        <p:nvSpPr>
          <p:cNvPr id="918" name="Shape 918"/>
          <p:cNvSpPr/>
          <p:nvPr/>
        </p:nvSpPr>
        <p:spPr>
          <a:xfrm>
            <a:off x="1220960" y="2593832"/>
            <a:ext cx="1689812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10-40%</a:t>
            </a:r>
          </a:p>
        </p:txBody>
      </p:sp>
      <p:sp>
        <p:nvSpPr>
          <p:cNvPr id="919" name="Shape 919"/>
          <p:cNvSpPr/>
          <p:nvPr/>
        </p:nvSpPr>
        <p:spPr>
          <a:xfrm>
            <a:off x="10796760" y="4803632"/>
            <a:ext cx="1689812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10-40%</a:t>
            </a:r>
          </a:p>
        </p:txBody>
      </p:sp>
      <p:pic>
        <p:nvPicPr>
          <p:cNvPr id="920" name="pasted-image.pdf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3149499" y="4924845"/>
            <a:ext cx="3034078" cy="40527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" name="Shape 922"/>
          <p:cNvSpPr/>
          <p:nvPr/>
        </p:nvSpPr>
        <p:spPr>
          <a:xfrm>
            <a:off x="-55034" y="-38100"/>
            <a:ext cx="13114867" cy="965200"/>
          </a:xfrm>
          <a:prstGeom prst="rect">
            <a:avLst/>
          </a:prstGeom>
          <a:gradFill>
            <a:gsLst>
              <a:gs pos="0">
                <a:srgbClr val="FFF6AA"/>
              </a:gs>
              <a:gs pos="100000">
                <a:schemeClr val="accent3">
                  <a:satOff val="18648"/>
                  <a:lumOff val="5971"/>
                </a:schemeClr>
              </a:gs>
            </a:gsLst>
            <a:lin ang="5395217"/>
          </a:gradFill>
          <a:ln w="12700">
            <a:miter lim="400000"/>
          </a:ln>
          <a:effectLst>
            <a:outerShdw blurRad="190500" dist="8455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923" name="Shape 923"/>
          <p:cNvSpPr/>
          <p:nvPr/>
        </p:nvSpPr>
        <p:spPr>
          <a:xfrm>
            <a:off x="1115822" y="25399"/>
            <a:ext cx="10798557" cy="838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4800"/>
            </a:pPr>
            <a:r>
              <a:t>Effects of net baryon diffusion on pid v</a:t>
            </a:r>
            <a:r>
              <a:rPr baseline="-5999"/>
              <a:t>2</a:t>
            </a:r>
          </a:p>
        </p:txBody>
      </p:sp>
      <p:sp>
        <p:nvSpPr>
          <p:cNvPr id="924" name="Shape 924"/>
          <p:cNvSpPr/>
          <p:nvPr/>
        </p:nvSpPr>
        <p:spPr>
          <a:xfrm>
            <a:off x="2262225" y="929722"/>
            <a:ext cx="2333550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r>
              <a:t>pure hydro</a:t>
            </a:r>
          </a:p>
        </p:txBody>
      </p:sp>
      <p:sp>
        <p:nvSpPr>
          <p:cNvPr id="925" name="Shape 925"/>
          <p:cNvSpPr/>
          <p:nvPr/>
        </p:nvSpPr>
        <p:spPr>
          <a:xfrm>
            <a:off x="7962188" y="929722"/>
            <a:ext cx="337962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t>hydro + UrQMD</a:t>
            </a:r>
          </a:p>
        </p:txBody>
      </p:sp>
      <p:pic>
        <p:nvPicPr>
          <p:cNvPr id="926" name="pid_v2_pion_p_diffusion_effect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350000" y="1397000"/>
            <a:ext cx="6604000" cy="4953000"/>
          </a:xfrm>
          <a:prstGeom prst="rect">
            <a:avLst/>
          </a:prstGeom>
          <a:ln w="12700">
            <a:miter lim="400000"/>
          </a:ln>
        </p:spPr>
      </p:pic>
      <p:sp>
        <p:nvSpPr>
          <p:cNvPr id="927" name="Shape 927"/>
          <p:cNvSpPr/>
          <p:nvPr/>
        </p:nvSpPr>
        <p:spPr>
          <a:xfrm>
            <a:off x="635000" y="6381750"/>
            <a:ext cx="11293396" cy="1193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381000" indent="-381000" algn="l">
              <a:buSzPct val="100000"/>
              <a:buChar char="•"/>
            </a:pPr>
            <a:r>
              <a:t>Hadronic scatterings wash out most of the diffusion effects on pid v</a:t>
            </a:r>
            <a:r>
              <a:rPr baseline="-5999"/>
              <a:t>2</a:t>
            </a:r>
          </a:p>
        </p:txBody>
      </p:sp>
      <p:pic>
        <p:nvPicPr>
          <p:cNvPr id="928" name="pid_v2_pion_p_diffusion_effects_hydro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27000" y="1397000"/>
            <a:ext cx="6604000" cy="4953000"/>
          </a:xfrm>
          <a:prstGeom prst="rect">
            <a:avLst/>
          </a:prstGeom>
          <a:ln w="12700">
            <a:miter lim="400000"/>
          </a:ln>
        </p:spPr>
      </p:pic>
      <p:sp>
        <p:nvSpPr>
          <p:cNvPr id="929" name="Shape 929"/>
          <p:cNvSpPr/>
          <p:nvPr/>
        </p:nvSpPr>
        <p:spPr>
          <a:xfrm>
            <a:off x="12488265" y="9334499"/>
            <a:ext cx="453239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/>
            </a:lvl1pPr>
          </a:lstStyle>
          <a:p>
            <a:r>
              <a:t>16</a:t>
            </a:r>
          </a:p>
        </p:txBody>
      </p:sp>
      <p:pic>
        <p:nvPicPr>
          <p:cNvPr id="930" name="pasted-imag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149600" y="5158912"/>
            <a:ext cx="3049129" cy="469901"/>
          </a:xfrm>
          <a:prstGeom prst="rect">
            <a:avLst/>
          </a:prstGeom>
          <a:ln w="12700">
            <a:miter lim="400000"/>
          </a:ln>
        </p:spPr>
      </p:pic>
      <p:sp>
        <p:nvSpPr>
          <p:cNvPr id="931" name="Shape 931"/>
          <p:cNvSpPr/>
          <p:nvPr/>
        </p:nvSpPr>
        <p:spPr>
          <a:xfrm>
            <a:off x="10796760" y="4803632"/>
            <a:ext cx="1689812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10-40%</a:t>
            </a:r>
          </a:p>
        </p:txBody>
      </p:sp>
      <p:sp>
        <p:nvSpPr>
          <p:cNvPr id="932" name="Shape 932"/>
          <p:cNvSpPr/>
          <p:nvPr/>
        </p:nvSpPr>
        <p:spPr>
          <a:xfrm>
            <a:off x="1220960" y="2898632"/>
            <a:ext cx="1689812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10-40%</a:t>
            </a:r>
          </a:p>
        </p:txBody>
      </p:sp>
      <p:pic>
        <p:nvPicPr>
          <p:cNvPr id="933" name="pasted-image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157126" y="1830184"/>
            <a:ext cx="3034077" cy="40527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5" name="Shape 935"/>
          <p:cNvSpPr/>
          <p:nvPr/>
        </p:nvSpPr>
        <p:spPr>
          <a:xfrm>
            <a:off x="-55034" y="-38100"/>
            <a:ext cx="13114867" cy="965200"/>
          </a:xfrm>
          <a:prstGeom prst="rect">
            <a:avLst/>
          </a:prstGeom>
          <a:gradFill>
            <a:gsLst>
              <a:gs pos="0">
                <a:srgbClr val="FFF6AA"/>
              </a:gs>
              <a:gs pos="100000">
                <a:schemeClr val="accent3">
                  <a:satOff val="18648"/>
                  <a:lumOff val="5971"/>
                </a:schemeClr>
              </a:gs>
            </a:gsLst>
            <a:lin ang="5395217"/>
          </a:gradFill>
          <a:ln w="12700">
            <a:miter lim="400000"/>
          </a:ln>
          <a:effectLst>
            <a:outerShdw blurRad="190500" dist="8455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936" name="Shape 936"/>
          <p:cNvSpPr/>
          <p:nvPr/>
        </p:nvSpPr>
        <p:spPr>
          <a:xfrm>
            <a:off x="1115822" y="25399"/>
            <a:ext cx="10798557" cy="838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4800"/>
            </a:pPr>
            <a:r>
              <a:t>Effects of net baryon diffusion on pid v</a:t>
            </a:r>
            <a:r>
              <a:rPr baseline="-5999"/>
              <a:t>2</a:t>
            </a:r>
          </a:p>
        </p:txBody>
      </p:sp>
      <p:sp>
        <p:nvSpPr>
          <p:cNvPr id="937" name="Shape 937"/>
          <p:cNvSpPr/>
          <p:nvPr/>
        </p:nvSpPr>
        <p:spPr>
          <a:xfrm>
            <a:off x="2262225" y="929722"/>
            <a:ext cx="2333550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r>
              <a:t>pure hydro</a:t>
            </a:r>
          </a:p>
        </p:txBody>
      </p:sp>
      <p:sp>
        <p:nvSpPr>
          <p:cNvPr id="938" name="Shape 938"/>
          <p:cNvSpPr/>
          <p:nvPr/>
        </p:nvSpPr>
        <p:spPr>
          <a:xfrm>
            <a:off x="7962188" y="929722"/>
            <a:ext cx="337962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t>hydro + UrQMD</a:t>
            </a:r>
          </a:p>
        </p:txBody>
      </p:sp>
      <p:pic>
        <p:nvPicPr>
          <p:cNvPr id="939" name="pid_v2_pion_p_diffusion_effect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350000" y="1397000"/>
            <a:ext cx="6604000" cy="4953000"/>
          </a:xfrm>
          <a:prstGeom prst="rect">
            <a:avLst/>
          </a:prstGeom>
          <a:ln w="12700">
            <a:miter lim="400000"/>
          </a:ln>
        </p:spPr>
      </p:pic>
      <p:sp>
        <p:nvSpPr>
          <p:cNvPr id="940" name="Shape 940"/>
          <p:cNvSpPr/>
          <p:nvPr/>
        </p:nvSpPr>
        <p:spPr>
          <a:xfrm>
            <a:off x="635000" y="7658100"/>
            <a:ext cx="11659667" cy="1193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381000" indent="-381000" algn="l">
              <a:buSzPct val="100000"/>
              <a:buChar char="•"/>
            </a:pPr>
            <a:r>
              <a:t>Splitting between π and p v</a:t>
            </a:r>
            <a:r>
              <a:rPr baseline="-5999"/>
              <a:t>2</a:t>
            </a:r>
            <a:r>
              <a:t> in the STAR measurement is better reproduced with hybrid simulations</a:t>
            </a:r>
          </a:p>
        </p:txBody>
      </p:sp>
      <p:pic>
        <p:nvPicPr>
          <p:cNvPr id="941" name="pid_v2_pion_p_diffusion_effects_hydro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27000" y="1397000"/>
            <a:ext cx="6604000" cy="4953000"/>
          </a:xfrm>
          <a:prstGeom prst="rect">
            <a:avLst/>
          </a:prstGeom>
          <a:ln w="12700">
            <a:miter lim="400000"/>
          </a:ln>
        </p:spPr>
      </p:pic>
      <p:sp>
        <p:nvSpPr>
          <p:cNvPr id="942" name="Shape 942"/>
          <p:cNvSpPr/>
          <p:nvPr/>
        </p:nvSpPr>
        <p:spPr>
          <a:xfrm>
            <a:off x="635000" y="6381750"/>
            <a:ext cx="11293396" cy="1193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381000" indent="-381000" algn="l">
              <a:buSzPct val="100000"/>
              <a:buChar char="•"/>
            </a:pPr>
            <a:r>
              <a:t>Hadronic scatterings wash out most of the diffusion effects on pid v</a:t>
            </a:r>
            <a:r>
              <a:rPr baseline="-5999"/>
              <a:t>2</a:t>
            </a:r>
          </a:p>
        </p:txBody>
      </p:sp>
      <p:sp>
        <p:nvSpPr>
          <p:cNvPr id="943" name="Shape 943"/>
          <p:cNvSpPr/>
          <p:nvPr/>
        </p:nvSpPr>
        <p:spPr>
          <a:xfrm>
            <a:off x="12488265" y="9334499"/>
            <a:ext cx="453239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/>
            </a:lvl1pPr>
          </a:lstStyle>
          <a:p>
            <a:r>
              <a:t>16</a:t>
            </a:r>
          </a:p>
        </p:txBody>
      </p:sp>
      <p:pic>
        <p:nvPicPr>
          <p:cNvPr id="944" name="pasted-imag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149600" y="5158912"/>
            <a:ext cx="3049129" cy="469901"/>
          </a:xfrm>
          <a:prstGeom prst="rect">
            <a:avLst/>
          </a:prstGeom>
          <a:ln w="12700">
            <a:miter lim="400000"/>
          </a:ln>
        </p:spPr>
      </p:pic>
      <p:sp>
        <p:nvSpPr>
          <p:cNvPr id="945" name="Shape 945"/>
          <p:cNvSpPr/>
          <p:nvPr/>
        </p:nvSpPr>
        <p:spPr>
          <a:xfrm>
            <a:off x="1170160" y="3248025"/>
            <a:ext cx="1689812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10-40%</a:t>
            </a:r>
          </a:p>
        </p:txBody>
      </p:sp>
      <p:sp>
        <p:nvSpPr>
          <p:cNvPr id="946" name="Shape 946"/>
          <p:cNvSpPr/>
          <p:nvPr/>
        </p:nvSpPr>
        <p:spPr>
          <a:xfrm>
            <a:off x="7460894" y="1731962"/>
            <a:ext cx="1689812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10-40%</a:t>
            </a:r>
          </a:p>
        </p:txBody>
      </p:sp>
      <p:pic>
        <p:nvPicPr>
          <p:cNvPr id="947" name="pasted-image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7433633" y="2372051"/>
            <a:ext cx="3034077" cy="40527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9" name="Shape 949"/>
          <p:cNvSpPr/>
          <p:nvPr/>
        </p:nvSpPr>
        <p:spPr>
          <a:xfrm>
            <a:off x="-248719" y="781364"/>
            <a:ext cx="13721470" cy="9142932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950" name="Shape 950"/>
          <p:cNvSpPr/>
          <p:nvPr/>
        </p:nvSpPr>
        <p:spPr>
          <a:xfrm>
            <a:off x="-55034" y="-38100"/>
            <a:ext cx="13114867" cy="965200"/>
          </a:xfrm>
          <a:prstGeom prst="rect">
            <a:avLst/>
          </a:prstGeom>
          <a:gradFill>
            <a:gsLst>
              <a:gs pos="0">
                <a:srgbClr val="FFF6AA"/>
              </a:gs>
              <a:gs pos="100000">
                <a:schemeClr val="accent3">
                  <a:satOff val="18648"/>
                  <a:lumOff val="5971"/>
                </a:schemeClr>
              </a:gs>
            </a:gsLst>
            <a:lin ang="5395217"/>
          </a:gradFill>
          <a:ln w="12700">
            <a:miter lim="400000"/>
          </a:ln>
          <a:effectLst>
            <a:outerShdw blurRad="190500" dist="8455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951" name="Shape 951"/>
          <p:cNvSpPr/>
          <p:nvPr/>
        </p:nvSpPr>
        <p:spPr>
          <a:xfrm>
            <a:off x="1623822" y="25399"/>
            <a:ext cx="9782557" cy="838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800"/>
            </a:lvl1pPr>
          </a:lstStyle>
          <a:p>
            <a:r>
              <a:t>Is hadronic cascade under control?</a:t>
            </a:r>
          </a:p>
        </p:txBody>
      </p:sp>
      <p:pic>
        <p:nvPicPr>
          <p:cNvPr id="952" name="bison_fire_vs_water_by_groltard-d8ht3cl.jpg"/>
          <p:cNvPicPr>
            <a:picLocks noChangeAspect="1"/>
          </p:cNvPicPr>
          <p:nvPr/>
        </p:nvPicPr>
        <p:blipFill>
          <a:blip r:embed="rId2">
            <a:extLst/>
          </a:blip>
          <a:srcRect t="1654" b="8831"/>
          <a:stretch>
            <a:fillRect/>
          </a:stretch>
        </p:blipFill>
        <p:spPr>
          <a:xfrm>
            <a:off x="-42466" y="2862906"/>
            <a:ext cx="13114982" cy="5869876"/>
          </a:xfrm>
          <a:prstGeom prst="rect">
            <a:avLst/>
          </a:prstGeom>
          <a:ln w="12700">
            <a:miter lim="400000"/>
          </a:ln>
        </p:spPr>
      </p:pic>
      <p:sp>
        <p:nvSpPr>
          <p:cNvPr id="953" name="Shape 953"/>
          <p:cNvSpPr/>
          <p:nvPr/>
        </p:nvSpPr>
        <p:spPr>
          <a:xfrm>
            <a:off x="8892584" y="1680231"/>
            <a:ext cx="2301454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5000" b="1">
                <a:solidFill>
                  <a:schemeClr val="accent5">
                    <a:hueOff val="-444211"/>
                    <a:satOff val="-14915"/>
                    <a:lumOff val="22857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UrQMD</a:t>
            </a:r>
          </a:p>
        </p:txBody>
      </p:sp>
      <p:sp>
        <p:nvSpPr>
          <p:cNvPr id="954" name="Shape 954"/>
          <p:cNvSpPr/>
          <p:nvPr/>
        </p:nvSpPr>
        <p:spPr>
          <a:xfrm>
            <a:off x="2618513" y="1680231"/>
            <a:ext cx="1454994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5000" b="1">
                <a:solidFill>
                  <a:schemeClr val="accent1">
                    <a:satOff val="-3355"/>
                    <a:lumOff val="26614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JAM</a:t>
            </a: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6" name="Shape 956"/>
          <p:cNvSpPr/>
          <p:nvPr/>
        </p:nvSpPr>
        <p:spPr>
          <a:xfrm>
            <a:off x="-55034" y="-38100"/>
            <a:ext cx="13114867" cy="965200"/>
          </a:xfrm>
          <a:prstGeom prst="rect">
            <a:avLst/>
          </a:prstGeom>
          <a:gradFill>
            <a:gsLst>
              <a:gs pos="0">
                <a:srgbClr val="FFF6AA"/>
              </a:gs>
              <a:gs pos="100000">
                <a:schemeClr val="accent3">
                  <a:satOff val="18648"/>
                  <a:lumOff val="5971"/>
                </a:schemeClr>
              </a:gs>
            </a:gsLst>
            <a:lin ang="5395217"/>
          </a:gradFill>
          <a:ln w="12700">
            <a:miter lim="400000"/>
          </a:ln>
          <a:effectLst>
            <a:outerShdw blurRad="190500" dist="8455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957" name="Shape 957"/>
          <p:cNvSpPr/>
          <p:nvPr/>
        </p:nvSpPr>
        <p:spPr>
          <a:xfrm>
            <a:off x="613104" y="25399"/>
            <a:ext cx="11803991" cy="838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800"/>
            </a:lvl1pPr>
          </a:lstStyle>
          <a:p>
            <a:r>
              <a:t>Quantify uncertainties in hadronic cascade</a:t>
            </a:r>
          </a:p>
        </p:txBody>
      </p:sp>
      <p:pic>
        <p:nvPicPr>
          <p:cNvPr id="958" name="pasted-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7000" y="1270000"/>
            <a:ext cx="6604000" cy="4953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959" name="pasted-imag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350000" y="1270000"/>
            <a:ext cx="6604000" cy="4953000"/>
          </a:xfrm>
          <a:prstGeom prst="rect">
            <a:avLst/>
          </a:prstGeom>
          <a:ln w="12700">
            <a:miter lim="400000"/>
          </a:ln>
        </p:spPr>
      </p:pic>
      <p:sp>
        <p:nvSpPr>
          <p:cNvPr id="960" name="Shape 960"/>
          <p:cNvSpPr/>
          <p:nvPr/>
        </p:nvSpPr>
        <p:spPr>
          <a:xfrm>
            <a:off x="635000" y="6096000"/>
            <a:ext cx="11978793" cy="1193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81000" indent="-381000" algn="l">
              <a:buSzPct val="100000"/>
              <a:buChar char="•"/>
            </a:lvl1pPr>
          </a:lstStyle>
          <a:p>
            <a:r>
              <a:t>UrQMD and JAM produce very close results for particle rapidity distributions</a:t>
            </a:r>
          </a:p>
        </p:txBody>
      </p:sp>
      <p:sp>
        <p:nvSpPr>
          <p:cNvPr id="961" name="Shape 961"/>
          <p:cNvSpPr/>
          <p:nvPr/>
        </p:nvSpPr>
        <p:spPr>
          <a:xfrm>
            <a:off x="635000" y="7366000"/>
            <a:ext cx="11293165" cy="1193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381000" indent="-381000" algn="l">
              <a:buSzPct val="100000"/>
              <a:buChar char="•"/>
            </a:lvl1pPr>
          </a:lstStyle>
          <a:p>
            <a:r>
              <a:t>Only some small noticeable differences in net proton rapidity distribution</a:t>
            </a:r>
          </a:p>
        </p:txBody>
      </p:sp>
      <p:sp>
        <p:nvSpPr>
          <p:cNvPr id="962" name="Shape 962"/>
          <p:cNvSpPr/>
          <p:nvPr/>
        </p:nvSpPr>
        <p:spPr>
          <a:xfrm>
            <a:off x="2347118" y="8908765"/>
            <a:ext cx="8335964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200"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differences in cross sections/resonances?</a:t>
            </a:r>
          </a:p>
        </p:txBody>
      </p:sp>
      <p:sp>
        <p:nvSpPr>
          <p:cNvPr id="963" name="Shape 963"/>
          <p:cNvSpPr/>
          <p:nvPr/>
        </p:nvSpPr>
        <p:spPr>
          <a:xfrm>
            <a:off x="1911886" y="962072"/>
            <a:ext cx="3713836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Charged hadrons</a:t>
            </a:r>
          </a:p>
        </p:txBody>
      </p:sp>
      <p:sp>
        <p:nvSpPr>
          <p:cNvPr id="964" name="Shape 964"/>
          <p:cNvSpPr/>
          <p:nvPr/>
        </p:nvSpPr>
        <p:spPr>
          <a:xfrm>
            <a:off x="12488265" y="9334499"/>
            <a:ext cx="453239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/>
            </a:lvl1pPr>
          </a:lstStyle>
          <a:p>
            <a:r>
              <a:t>17</a:t>
            </a:r>
          </a:p>
        </p:txBody>
      </p:sp>
      <p:sp>
        <p:nvSpPr>
          <p:cNvPr id="965" name="Shape 965"/>
          <p:cNvSpPr/>
          <p:nvPr/>
        </p:nvSpPr>
        <p:spPr>
          <a:xfrm>
            <a:off x="8710695" y="962072"/>
            <a:ext cx="249448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Net protons</a:t>
            </a:r>
          </a:p>
        </p:txBody>
      </p:sp>
      <p:sp>
        <p:nvSpPr>
          <p:cNvPr id="966" name="Shape 966"/>
          <p:cNvSpPr/>
          <p:nvPr/>
        </p:nvSpPr>
        <p:spPr>
          <a:xfrm>
            <a:off x="3178101" y="4860277"/>
            <a:ext cx="1181406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0-5%</a:t>
            </a:r>
          </a:p>
        </p:txBody>
      </p:sp>
      <p:sp>
        <p:nvSpPr>
          <p:cNvPr id="967" name="Shape 967"/>
          <p:cNvSpPr/>
          <p:nvPr/>
        </p:nvSpPr>
        <p:spPr>
          <a:xfrm>
            <a:off x="9367234" y="4860277"/>
            <a:ext cx="1181406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0-5%</a:t>
            </a:r>
          </a:p>
        </p:txBody>
      </p:sp>
      <p:pic>
        <p:nvPicPr>
          <p:cNvPr id="968" name="pasted-imag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8998743" y="1708244"/>
            <a:ext cx="3517901" cy="4699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0" name="Shape 970"/>
          <p:cNvSpPr/>
          <p:nvPr/>
        </p:nvSpPr>
        <p:spPr>
          <a:xfrm>
            <a:off x="-55034" y="-38100"/>
            <a:ext cx="13114867" cy="965200"/>
          </a:xfrm>
          <a:prstGeom prst="rect">
            <a:avLst/>
          </a:prstGeom>
          <a:gradFill>
            <a:gsLst>
              <a:gs pos="0">
                <a:srgbClr val="FFF6AA"/>
              </a:gs>
              <a:gs pos="100000">
                <a:schemeClr val="accent3">
                  <a:satOff val="18648"/>
                  <a:lumOff val="5971"/>
                </a:schemeClr>
              </a:gs>
            </a:gsLst>
            <a:lin ang="5395217"/>
          </a:gradFill>
          <a:ln w="12700">
            <a:miter lim="400000"/>
          </a:ln>
          <a:effectLst>
            <a:outerShdw blurRad="190500" dist="8455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971" name="Shape 971"/>
          <p:cNvSpPr/>
          <p:nvPr/>
        </p:nvSpPr>
        <p:spPr>
          <a:xfrm>
            <a:off x="613104" y="25399"/>
            <a:ext cx="11803991" cy="838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800"/>
            </a:lvl1pPr>
          </a:lstStyle>
          <a:p>
            <a:r>
              <a:t>Quantify uncertainties in hadronic cascade</a:t>
            </a:r>
          </a:p>
        </p:txBody>
      </p:sp>
      <p:sp>
        <p:nvSpPr>
          <p:cNvPr id="972" name="Shape 972"/>
          <p:cNvSpPr/>
          <p:nvPr/>
        </p:nvSpPr>
        <p:spPr>
          <a:xfrm>
            <a:off x="635000" y="6295616"/>
            <a:ext cx="12353697" cy="1193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81000" indent="-381000" algn="l">
              <a:buSzPct val="100000"/>
              <a:buChar char="•"/>
            </a:lvl1pPr>
          </a:lstStyle>
          <a:p>
            <a:r>
              <a:t>Light meson spectra are very close from the two cascade simulations</a:t>
            </a:r>
          </a:p>
        </p:txBody>
      </p:sp>
      <p:sp>
        <p:nvSpPr>
          <p:cNvPr id="973" name="Shape 973"/>
          <p:cNvSpPr/>
          <p:nvPr/>
        </p:nvSpPr>
        <p:spPr>
          <a:xfrm>
            <a:off x="592455" y="7562033"/>
            <a:ext cx="11845291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81000" indent="-381000" algn="l">
              <a:buSzPct val="100000"/>
              <a:buChar char="•"/>
            </a:lvl1pPr>
          </a:lstStyle>
          <a:p>
            <a:r>
              <a:t>Baryon spectra have some small noticeable differences</a:t>
            </a:r>
          </a:p>
        </p:txBody>
      </p:sp>
      <p:pic>
        <p:nvPicPr>
          <p:cNvPr id="974" name="pid_pion_p_UrQMD_vs_JAM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7000" y="1270000"/>
            <a:ext cx="6604000" cy="4953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975" name="pid_sp_p_vs_pbar_UrQMD_vs_JAM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350000" y="1270000"/>
            <a:ext cx="6604000" cy="4953000"/>
          </a:xfrm>
          <a:prstGeom prst="rect">
            <a:avLst/>
          </a:prstGeom>
          <a:ln w="12700">
            <a:miter lim="400000"/>
          </a:ln>
        </p:spPr>
      </p:pic>
      <p:sp>
        <p:nvSpPr>
          <p:cNvPr id="976" name="Shape 976"/>
          <p:cNvSpPr/>
          <p:nvPr/>
        </p:nvSpPr>
        <p:spPr>
          <a:xfrm>
            <a:off x="1366234" y="4860277"/>
            <a:ext cx="1181406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0-5%</a:t>
            </a:r>
          </a:p>
        </p:txBody>
      </p:sp>
      <p:sp>
        <p:nvSpPr>
          <p:cNvPr id="977" name="Shape 977"/>
          <p:cNvSpPr/>
          <p:nvPr/>
        </p:nvSpPr>
        <p:spPr>
          <a:xfrm>
            <a:off x="7631568" y="4860277"/>
            <a:ext cx="1181406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0-5%</a:t>
            </a:r>
          </a:p>
        </p:txBody>
      </p:sp>
      <p:pic>
        <p:nvPicPr>
          <p:cNvPr id="978" name="pasted-imag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9320476" y="1042524"/>
            <a:ext cx="3517901" cy="469901"/>
          </a:xfrm>
          <a:prstGeom prst="rect">
            <a:avLst/>
          </a:prstGeom>
          <a:ln w="12700">
            <a:miter lim="400000"/>
          </a:ln>
        </p:spPr>
      </p:pic>
      <p:sp>
        <p:nvSpPr>
          <p:cNvPr id="979" name="Shape 979"/>
          <p:cNvSpPr/>
          <p:nvPr/>
        </p:nvSpPr>
        <p:spPr>
          <a:xfrm>
            <a:off x="2347118" y="8908765"/>
            <a:ext cx="8335964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200"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differences in cross sections/resonances?</a:t>
            </a:r>
          </a:p>
        </p:txBody>
      </p:sp>
      <p:sp>
        <p:nvSpPr>
          <p:cNvPr id="980" name="Shape 980"/>
          <p:cNvSpPr/>
          <p:nvPr/>
        </p:nvSpPr>
        <p:spPr>
          <a:xfrm>
            <a:off x="12488265" y="9334499"/>
            <a:ext cx="453239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/>
            </a:lvl1pPr>
          </a:lstStyle>
          <a:p>
            <a:r>
              <a:t>18</a:t>
            </a: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2" name="Shape 982"/>
          <p:cNvSpPr/>
          <p:nvPr/>
        </p:nvSpPr>
        <p:spPr>
          <a:xfrm>
            <a:off x="-55034" y="-38100"/>
            <a:ext cx="13114867" cy="965200"/>
          </a:xfrm>
          <a:prstGeom prst="rect">
            <a:avLst/>
          </a:prstGeom>
          <a:gradFill>
            <a:gsLst>
              <a:gs pos="0">
                <a:srgbClr val="FFF6AA"/>
              </a:gs>
              <a:gs pos="100000">
                <a:schemeClr val="accent3">
                  <a:satOff val="18648"/>
                  <a:lumOff val="5971"/>
                </a:schemeClr>
              </a:gs>
            </a:gsLst>
            <a:lin ang="5395217"/>
          </a:gradFill>
          <a:ln w="12700">
            <a:miter lim="400000"/>
          </a:ln>
          <a:effectLst>
            <a:outerShdw blurRad="190500" dist="8455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983" name="Shape 983"/>
          <p:cNvSpPr/>
          <p:nvPr/>
        </p:nvSpPr>
        <p:spPr>
          <a:xfrm>
            <a:off x="613104" y="25399"/>
            <a:ext cx="11803991" cy="838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800"/>
            </a:lvl1pPr>
          </a:lstStyle>
          <a:p>
            <a:r>
              <a:t>Quantify uncertainties in hadronic cascade</a:t>
            </a:r>
          </a:p>
        </p:txBody>
      </p:sp>
      <p:sp>
        <p:nvSpPr>
          <p:cNvPr id="984" name="Shape 984"/>
          <p:cNvSpPr/>
          <p:nvPr/>
        </p:nvSpPr>
        <p:spPr>
          <a:xfrm>
            <a:off x="712104" y="6227589"/>
            <a:ext cx="11580592" cy="1193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381000" indent="-381000" algn="l">
              <a:buSzPct val="100000"/>
              <a:buChar char="•"/>
            </a:pPr>
            <a:r>
              <a:t>Pid v</a:t>
            </a:r>
            <a:r>
              <a:rPr baseline="-5999"/>
              <a:t>2</a:t>
            </a:r>
            <a:r>
              <a:t> from the two hadronic cascade simulations are close to each other</a:t>
            </a:r>
          </a:p>
        </p:txBody>
      </p:sp>
      <p:pic>
        <p:nvPicPr>
          <p:cNvPr id="985" name="pid_v2_proton_UrQMD_vs_JAM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350000" y="1270000"/>
            <a:ext cx="6604000" cy="4953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986" name="pid_v2_pion_p_UrQMD_vs_JAM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27000" y="1270000"/>
            <a:ext cx="6604000" cy="4953000"/>
          </a:xfrm>
          <a:prstGeom prst="rect">
            <a:avLst/>
          </a:prstGeom>
          <a:ln w="12700">
            <a:miter lim="400000"/>
          </a:ln>
        </p:spPr>
      </p:pic>
      <p:sp>
        <p:nvSpPr>
          <p:cNvPr id="987" name="Shape 987"/>
          <p:cNvSpPr/>
          <p:nvPr/>
        </p:nvSpPr>
        <p:spPr>
          <a:xfrm>
            <a:off x="4549498" y="4843343"/>
            <a:ext cx="1689812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10-40%</a:t>
            </a:r>
          </a:p>
        </p:txBody>
      </p:sp>
      <p:sp>
        <p:nvSpPr>
          <p:cNvPr id="988" name="Shape 988"/>
          <p:cNvSpPr/>
          <p:nvPr/>
        </p:nvSpPr>
        <p:spPr>
          <a:xfrm>
            <a:off x="10891031" y="4843343"/>
            <a:ext cx="1689812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10-40%</a:t>
            </a:r>
          </a:p>
        </p:txBody>
      </p:sp>
      <p:pic>
        <p:nvPicPr>
          <p:cNvPr id="989" name="pasted-imag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9320476" y="1042524"/>
            <a:ext cx="3517901" cy="469901"/>
          </a:xfrm>
          <a:prstGeom prst="rect">
            <a:avLst/>
          </a:prstGeom>
          <a:ln w="12700">
            <a:miter lim="400000"/>
          </a:ln>
        </p:spPr>
      </p:pic>
      <p:sp>
        <p:nvSpPr>
          <p:cNvPr id="990" name="Shape 990"/>
          <p:cNvSpPr/>
          <p:nvPr/>
        </p:nvSpPr>
        <p:spPr>
          <a:xfrm>
            <a:off x="2347118" y="8908765"/>
            <a:ext cx="8335964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200"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differences in cross sections/resonances?</a:t>
            </a:r>
          </a:p>
        </p:txBody>
      </p:sp>
      <p:sp>
        <p:nvSpPr>
          <p:cNvPr id="991" name="Shape 991"/>
          <p:cNvSpPr/>
          <p:nvPr/>
        </p:nvSpPr>
        <p:spPr>
          <a:xfrm>
            <a:off x="12488265" y="9334499"/>
            <a:ext cx="453239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/>
            </a:lvl1pPr>
          </a:lstStyle>
          <a:p>
            <a:r>
              <a:t>19</a:t>
            </a: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" name="Shape 993"/>
          <p:cNvSpPr/>
          <p:nvPr/>
        </p:nvSpPr>
        <p:spPr>
          <a:xfrm>
            <a:off x="-55034" y="-38100"/>
            <a:ext cx="13114867" cy="965200"/>
          </a:xfrm>
          <a:prstGeom prst="rect">
            <a:avLst/>
          </a:prstGeom>
          <a:gradFill>
            <a:gsLst>
              <a:gs pos="0">
                <a:srgbClr val="FFF6AA"/>
              </a:gs>
              <a:gs pos="100000">
                <a:schemeClr val="accent3">
                  <a:satOff val="18648"/>
                  <a:lumOff val="5971"/>
                </a:schemeClr>
              </a:gs>
            </a:gsLst>
            <a:lin ang="5395217"/>
          </a:gradFill>
          <a:ln w="12700">
            <a:miter lim="400000"/>
          </a:ln>
          <a:effectLst>
            <a:outerShdw blurRad="190500" dist="8455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pic>
        <p:nvPicPr>
          <p:cNvPr id="994" name="pasted-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348328" y="137959"/>
            <a:ext cx="4308144" cy="613082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998" name="Group 998"/>
          <p:cNvGrpSpPr/>
          <p:nvPr/>
        </p:nvGrpSpPr>
        <p:grpSpPr>
          <a:xfrm>
            <a:off x="6492556" y="929722"/>
            <a:ext cx="6107985" cy="5318832"/>
            <a:chOff x="0" y="0"/>
            <a:chExt cx="6107984" cy="5318831"/>
          </a:xfrm>
        </p:grpSpPr>
        <p:pic>
          <p:nvPicPr>
            <p:cNvPr id="995" name="Screen Shot 2016-05-04 at 11.47.13 AM.png"/>
            <p:cNvPicPr>
              <a:picLocks noChangeAspect="1"/>
            </p:cNvPicPr>
            <p:nvPr/>
          </p:nvPicPr>
          <p:blipFill>
            <a:blip r:embed="rId3">
              <a:extLst/>
            </a:blip>
            <a:srcRect t="31565"/>
            <a:stretch>
              <a:fillRect/>
            </a:stretch>
          </p:blipFill>
          <p:spPr>
            <a:xfrm>
              <a:off x="0" y="781865"/>
              <a:ext cx="6107985" cy="453696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996" name="Shape 996"/>
            <p:cNvSpPr/>
            <p:nvPr/>
          </p:nvSpPr>
          <p:spPr>
            <a:xfrm>
              <a:off x="2530879" y="0"/>
              <a:ext cx="1333654" cy="647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>
                  <a:solidFill>
                    <a:schemeClr val="accent5"/>
                  </a:solidFill>
                </a:defRPr>
              </a:lvl1pPr>
            </a:lstStyle>
            <a:p>
              <a:r>
                <a:t>AMPT</a:t>
              </a:r>
            </a:p>
          </p:txBody>
        </p:sp>
        <p:sp>
          <p:nvSpPr>
            <p:cNvPr id="997" name="Shape 997"/>
            <p:cNvSpPr/>
            <p:nvPr/>
          </p:nvSpPr>
          <p:spPr>
            <a:xfrm>
              <a:off x="3865442" y="291559"/>
              <a:ext cx="2090929" cy="406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2000">
                  <a:solidFill>
                    <a:schemeClr val="accent2">
                      <a:hueOff val="-902888"/>
                      <a:satOff val="-15377"/>
                      <a:lumOff val="-12864"/>
                    </a:schemeClr>
                  </a:solidFill>
                </a:defRPr>
              </a:lvl1pPr>
            </a:lstStyle>
            <a:p>
              <a:r>
                <a:t>arXiv:1509.08397</a:t>
              </a:r>
            </a:p>
          </p:txBody>
        </p:sp>
      </p:grpSp>
      <p:pic>
        <p:nvPicPr>
          <p:cNvPr id="999" name="pid_v2_p_diffusion_deltaf_effects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27000" y="1350875"/>
            <a:ext cx="6604000" cy="4953001"/>
          </a:xfrm>
          <a:prstGeom prst="rect">
            <a:avLst/>
          </a:prstGeom>
          <a:ln w="12700">
            <a:miter lim="400000"/>
          </a:ln>
        </p:spPr>
      </p:pic>
      <p:sp>
        <p:nvSpPr>
          <p:cNvPr id="1000" name="Shape 1000"/>
          <p:cNvSpPr/>
          <p:nvPr/>
        </p:nvSpPr>
        <p:spPr>
          <a:xfrm>
            <a:off x="1739188" y="929722"/>
            <a:ext cx="337962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t>hydro + UrQMD</a:t>
            </a:r>
          </a:p>
        </p:txBody>
      </p:sp>
      <p:grpSp>
        <p:nvGrpSpPr>
          <p:cNvPr id="1003" name="Group 1003"/>
          <p:cNvGrpSpPr/>
          <p:nvPr/>
        </p:nvGrpSpPr>
        <p:grpSpPr>
          <a:xfrm>
            <a:off x="652916" y="6427234"/>
            <a:ext cx="11698968" cy="1193801"/>
            <a:chOff x="0" y="0"/>
            <a:chExt cx="11698966" cy="1193800"/>
          </a:xfrm>
        </p:grpSpPr>
        <p:sp>
          <p:nvSpPr>
            <p:cNvPr id="1001" name="Shape 1001"/>
            <p:cNvSpPr/>
            <p:nvPr/>
          </p:nvSpPr>
          <p:spPr>
            <a:xfrm>
              <a:off x="0" y="0"/>
              <a:ext cx="11698967" cy="1193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pPr marL="381000" indent="-381000" algn="l">
                <a:buSzPct val="100000"/>
                <a:buChar char="•"/>
              </a:pPr>
              <a:r>
                <a:t>Theory simulations give                      , which is </a:t>
              </a:r>
              <a:r>
                <a:rPr>
                  <a:solidFill>
                    <a:schemeClr val="accent5"/>
                  </a:solidFill>
                </a:rPr>
                <a:t>opposite</a:t>
              </a:r>
              <a:r>
                <a:t> compared to the STAR data</a:t>
              </a:r>
            </a:p>
          </p:txBody>
        </p:sp>
        <p:pic>
          <p:nvPicPr>
            <p:cNvPr id="1002" name="pasted-image.pdf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5426307" y="106251"/>
              <a:ext cx="2578101" cy="4699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1004" name="mantou_002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0902033" y="7470807"/>
            <a:ext cx="1997755" cy="1997755"/>
          </a:xfrm>
          <a:prstGeom prst="rect">
            <a:avLst/>
          </a:prstGeom>
          <a:ln w="12700">
            <a:miter lim="400000"/>
          </a:ln>
        </p:spPr>
      </p:pic>
      <p:sp>
        <p:nvSpPr>
          <p:cNvPr id="1005" name="Shape 1005"/>
          <p:cNvSpPr/>
          <p:nvPr/>
        </p:nvSpPr>
        <p:spPr>
          <a:xfrm>
            <a:off x="12488265" y="9334499"/>
            <a:ext cx="453239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/>
            </a:lvl1pPr>
          </a:lstStyle>
          <a:p>
            <a:r>
              <a:t>17</a:t>
            </a:r>
          </a:p>
        </p:txBody>
      </p:sp>
      <p:sp>
        <p:nvSpPr>
          <p:cNvPr id="1006" name="Shape 1006"/>
          <p:cNvSpPr/>
          <p:nvPr/>
        </p:nvSpPr>
        <p:spPr>
          <a:xfrm>
            <a:off x="2235123" y="8541887"/>
            <a:ext cx="853455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mean field effects in the hadronic phase?</a:t>
            </a:r>
          </a:p>
        </p:txBody>
      </p:sp>
      <p:pic>
        <p:nvPicPr>
          <p:cNvPr id="1007" name="pasted-image.pdf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3149600" y="5158912"/>
            <a:ext cx="3049129" cy="469901"/>
          </a:xfrm>
          <a:prstGeom prst="rect">
            <a:avLst/>
          </a:prstGeom>
          <a:ln w="12700">
            <a:miter lim="400000"/>
          </a:ln>
        </p:spPr>
      </p:pic>
      <p:sp>
        <p:nvSpPr>
          <p:cNvPr id="1008" name="Shape 1008"/>
          <p:cNvSpPr/>
          <p:nvPr/>
        </p:nvSpPr>
        <p:spPr>
          <a:xfrm>
            <a:off x="3032827" y="1893358"/>
            <a:ext cx="1689812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10-40%</a:t>
            </a:r>
          </a:p>
        </p:txBody>
      </p:sp>
      <p:pic>
        <p:nvPicPr>
          <p:cNvPr id="1009" name="pasted-image.pdf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3284966" y="4793517"/>
            <a:ext cx="3034078" cy="40527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1" name="pid_v2_p_vs_pbar_hydro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7000" y="1397000"/>
            <a:ext cx="6604000" cy="4953000"/>
          </a:xfrm>
          <a:prstGeom prst="rect">
            <a:avLst/>
          </a:prstGeom>
          <a:ln w="12700">
            <a:miter lim="400000"/>
          </a:ln>
        </p:spPr>
      </p:pic>
      <p:sp>
        <p:nvSpPr>
          <p:cNvPr id="1012" name="Shape 1012"/>
          <p:cNvSpPr/>
          <p:nvPr/>
        </p:nvSpPr>
        <p:spPr>
          <a:xfrm>
            <a:off x="-55034" y="-38100"/>
            <a:ext cx="13114867" cy="965200"/>
          </a:xfrm>
          <a:prstGeom prst="rect">
            <a:avLst/>
          </a:prstGeom>
          <a:gradFill>
            <a:gsLst>
              <a:gs pos="0">
                <a:srgbClr val="FFF6AA"/>
              </a:gs>
              <a:gs pos="100000">
                <a:schemeClr val="accent3">
                  <a:satOff val="18648"/>
                  <a:lumOff val="5971"/>
                </a:schemeClr>
              </a:gs>
            </a:gsLst>
            <a:lin ang="5395217"/>
          </a:gradFill>
          <a:ln w="12700">
            <a:miter lim="400000"/>
          </a:ln>
          <a:effectLst>
            <a:outerShdw blurRad="190500" dist="8455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pic>
        <p:nvPicPr>
          <p:cNvPr id="1013" name="pasted-image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348328" y="137959"/>
            <a:ext cx="4308144" cy="613082"/>
          </a:xfrm>
          <a:prstGeom prst="rect">
            <a:avLst/>
          </a:prstGeom>
          <a:ln w="12700">
            <a:miter lim="400000"/>
          </a:ln>
        </p:spPr>
      </p:pic>
      <p:sp>
        <p:nvSpPr>
          <p:cNvPr id="1014" name="Shape 1014"/>
          <p:cNvSpPr/>
          <p:nvPr/>
        </p:nvSpPr>
        <p:spPr>
          <a:xfrm>
            <a:off x="12488265" y="9334499"/>
            <a:ext cx="453239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/>
            </a:lvl1pPr>
          </a:lstStyle>
          <a:p>
            <a:r>
              <a:t>18</a:t>
            </a:r>
          </a:p>
        </p:txBody>
      </p:sp>
      <p:sp>
        <p:nvSpPr>
          <p:cNvPr id="1015" name="Shape 1015"/>
          <p:cNvSpPr/>
          <p:nvPr/>
        </p:nvSpPr>
        <p:spPr>
          <a:xfrm>
            <a:off x="2779829" y="978247"/>
            <a:ext cx="2333550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pure hydro</a:t>
            </a:r>
          </a:p>
        </p:txBody>
      </p:sp>
      <p:sp>
        <p:nvSpPr>
          <p:cNvPr id="1016" name="Shape 1016"/>
          <p:cNvSpPr/>
          <p:nvPr/>
        </p:nvSpPr>
        <p:spPr>
          <a:xfrm>
            <a:off x="4743094" y="3549650"/>
            <a:ext cx="1689812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10-40%</a:t>
            </a:r>
          </a:p>
        </p:txBody>
      </p:sp>
      <p:pic>
        <p:nvPicPr>
          <p:cNvPr id="1017" name="pasted-imag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253466" y="1099460"/>
            <a:ext cx="3034078" cy="40527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9" name="Shape 1019"/>
          <p:cNvSpPr/>
          <p:nvPr/>
        </p:nvSpPr>
        <p:spPr>
          <a:xfrm>
            <a:off x="-55034" y="-38100"/>
            <a:ext cx="13114867" cy="965200"/>
          </a:xfrm>
          <a:prstGeom prst="rect">
            <a:avLst/>
          </a:prstGeom>
          <a:gradFill>
            <a:gsLst>
              <a:gs pos="0">
                <a:srgbClr val="FFF6AA"/>
              </a:gs>
              <a:gs pos="100000">
                <a:schemeClr val="accent3">
                  <a:satOff val="18648"/>
                  <a:lumOff val="5971"/>
                </a:schemeClr>
              </a:gs>
            </a:gsLst>
            <a:lin ang="5395217"/>
          </a:gradFill>
          <a:ln w="12700">
            <a:miter lim="400000"/>
          </a:ln>
          <a:effectLst>
            <a:outerShdw blurRad="190500" dist="8455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pic>
        <p:nvPicPr>
          <p:cNvPr id="1020" name="pasted-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348328" y="137959"/>
            <a:ext cx="4308144" cy="613082"/>
          </a:xfrm>
          <a:prstGeom prst="rect">
            <a:avLst/>
          </a:prstGeom>
          <a:ln w="12700">
            <a:miter lim="400000"/>
          </a:ln>
        </p:spPr>
      </p:pic>
      <p:sp>
        <p:nvSpPr>
          <p:cNvPr id="1021" name="Shape 1021"/>
          <p:cNvSpPr/>
          <p:nvPr/>
        </p:nvSpPr>
        <p:spPr>
          <a:xfrm>
            <a:off x="12488265" y="9334499"/>
            <a:ext cx="453239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/>
            </a:lvl1pPr>
          </a:lstStyle>
          <a:p>
            <a:r>
              <a:t>18</a:t>
            </a:r>
          </a:p>
        </p:txBody>
      </p:sp>
      <p:sp>
        <p:nvSpPr>
          <p:cNvPr id="1022" name="Shape 1022"/>
          <p:cNvSpPr/>
          <p:nvPr/>
        </p:nvSpPr>
        <p:spPr>
          <a:xfrm>
            <a:off x="2779829" y="978247"/>
            <a:ext cx="2333550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pure hydro</a:t>
            </a:r>
          </a:p>
        </p:txBody>
      </p:sp>
      <p:pic>
        <p:nvPicPr>
          <p:cNvPr id="1023" name="pid_v2_p_vs_pbar_hydro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27000" y="1397000"/>
            <a:ext cx="6604000" cy="4953000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026" name="Group 1026"/>
          <p:cNvGrpSpPr/>
          <p:nvPr/>
        </p:nvGrpSpPr>
        <p:grpSpPr>
          <a:xfrm>
            <a:off x="447503" y="6346359"/>
            <a:ext cx="12109794" cy="1193801"/>
            <a:chOff x="0" y="0"/>
            <a:chExt cx="12109793" cy="1193800"/>
          </a:xfrm>
        </p:grpSpPr>
        <p:sp>
          <p:nvSpPr>
            <p:cNvPr id="1024" name="Shape 1024"/>
            <p:cNvSpPr/>
            <p:nvPr/>
          </p:nvSpPr>
          <p:spPr>
            <a:xfrm>
              <a:off x="0" y="0"/>
              <a:ext cx="11698967" cy="1193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pPr marL="381000" indent="-381000" algn="l">
                <a:buSzPct val="100000"/>
                <a:buChar char="•"/>
              </a:pPr>
              <a:r>
                <a:t>Hydrodynamic simulations with initial flow and a lower decoupling energy density can give </a:t>
              </a:r>
              <a:r>
                <a:rPr>
                  <a:solidFill>
                    <a:schemeClr val="accent5"/>
                  </a:solidFill>
                </a:rPr>
                <a:t>positive</a:t>
              </a:r>
              <a:r>
                <a:t> </a:t>
              </a:r>
            </a:p>
          </p:txBody>
        </p:sp>
        <p:pic>
          <p:nvPicPr>
            <p:cNvPr id="1025" name="pasted-image.pdf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9582493" y="659522"/>
              <a:ext cx="2527301" cy="4699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027" name="Shape 1027"/>
          <p:cNvSpPr/>
          <p:nvPr/>
        </p:nvSpPr>
        <p:spPr>
          <a:xfrm>
            <a:off x="923627" y="9016683"/>
            <a:ext cx="11157546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200"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sensitive to pre-equilibrium flow and late stage dynamics</a:t>
            </a:r>
          </a:p>
        </p:txBody>
      </p:sp>
      <p:sp>
        <p:nvSpPr>
          <p:cNvPr id="1028" name="Shape 1028"/>
          <p:cNvSpPr/>
          <p:nvPr/>
        </p:nvSpPr>
        <p:spPr>
          <a:xfrm>
            <a:off x="4743094" y="3549650"/>
            <a:ext cx="1689812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10-40%</a:t>
            </a:r>
          </a:p>
        </p:txBody>
      </p:sp>
      <p:pic>
        <p:nvPicPr>
          <p:cNvPr id="1029" name="pasted-image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5253466" y="1099460"/>
            <a:ext cx="3034078" cy="40527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Shape 219"/>
          <p:cNvSpPr>
            <a:spLocks noGrp="1"/>
          </p:cNvSpPr>
          <p:nvPr>
            <p:ph type="title"/>
          </p:nvPr>
        </p:nvSpPr>
        <p:spPr>
          <a:xfrm>
            <a:off x="1270000" y="241300"/>
            <a:ext cx="10464800" cy="927100"/>
          </a:xfrm>
          <a:prstGeom prst="rect">
            <a:avLst/>
          </a:prstGeom>
        </p:spPr>
        <p:txBody>
          <a:bodyPr>
            <a:normAutofit fontScale="90000"/>
          </a:bodyPr>
          <a:lstStyle>
            <a:lvl1pPr>
              <a:defRPr sz="6400"/>
            </a:lvl1pPr>
          </a:lstStyle>
          <a:p>
            <a:r>
              <a:t>IEBE simulation work flow</a:t>
            </a:r>
          </a:p>
        </p:txBody>
      </p:sp>
      <p:grpSp>
        <p:nvGrpSpPr>
          <p:cNvPr id="223" name="Group 223"/>
          <p:cNvGrpSpPr/>
          <p:nvPr/>
        </p:nvGrpSpPr>
        <p:grpSpPr>
          <a:xfrm>
            <a:off x="8699500" y="2082800"/>
            <a:ext cx="3949700" cy="1003300"/>
            <a:chOff x="-38100" y="0"/>
            <a:chExt cx="3949700" cy="1003300"/>
          </a:xfrm>
        </p:grpSpPr>
        <p:sp>
          <p:nvSpPr>
            <p:cNvPr id="220" name="Shape 220"/>
            <p:cNvSpPr/>
            <p:nvPr/>
          </p:nvSpPr>
          <p:spPr>
            <a:xfrm>
              <a:off x="2120900" y="0"/>
              <a:ext cx="1790700" cy="1003300"/>
            </a:xfrm>
            <a:prstGeom prst="roundRect">
              <a:avLst>
                <a:gd name="adj" fmla="val 18987"/>
              </a:avLst>
            </a:prstGeom>
            <a:solidFill>
              <a:srgbClr val="EBEBEB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 i="1">
                  <a:solidFill>
                    <a:srgbClr val="011993"/>
                  </a:solidFill>
                  <a:latin typeface="Gill Sans"/>
                  <a:ea typeface="Gill Sans"/>
                  <a:cs typeface="Gill Sans"/>
                  <a:sym typeface="Gill Sans"/>
                </a:defRPr>
              </a:pPr>
              <a:r>
                <a:t>superMC</a:t>
              </a:r>
            </a:p>
            <a:p>
              <a:pPr>
                <a:defRPr sz="2400" i="1">
                  <a:solidFill>
                    <a:srgbClr val="011993"/>
                  </a:solidFill>
                  <a:latin typeface="Gill Sans"/>
                  <a:ea typeface="Gill Sans"/>
                  <a:cs typeface="Gill Sans"/>
                  <a:sym typeface="Gill Sans"/>
                </a:defRPr>
              </a:pPr>
              <a:r>
                <a:t>(C++)</a:t>
              </a:r>
            </a:p>
          </p:txBody>
        </p:sp>
        <p:pic>
          <p:nvPicPr>
            <p:cNvPr id="221" name="Picture 220"/>
            <p:cNvPicPr>
              <a:picLocks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-38100" y="379603"/>
              <a:ext cx="1955801" cy="336329"/>
            </a:xfrm>
            <a:prstGeom prst="rect">
              <a:avLst/>
            </a:prstGeom>
            <a:effectLst/>
          </p:spPr>
        </p:pic>
      </p:grpSp>
      <p:grpSp>
        <p:nvGrpSpPr>
          <p:cNvPr id="227" name="Group 227"/>
          <p:cNvGrpSpPr/>
          <p:nvPr/>
        </p:nvGrpSpPr>
        <p:grpSpPr>
          <a:xfrm>
            <a:off x="8699500" y="8394700"/>
            <a:ext cx="3987800" cy="901700"/>
            <a:chOff x="-38100" y="0"/>
            <a:chExt cx="3987800" cy="901700"/>
          </a:xfrm>
        </p:grpSpPr>
        <p:sp>
          <p:nvSpPr>
            <p:cNvPr id="224" name="Shape 224"/>
            <p:cNvSpPr/>
            <p:nvPr/>
          </p:nvSpPr>
          <p:spPr>
            <a:xfrm>
              <a:off x="2159000" y="0"/>
              <a:ext cx="1790700" cy="901700"/>
            </a:xfrm>
            <a:prstGeom prst="roundRect">
              <a:avLst>
                <a:gd name="adj" fmla="val 21127"/>
              </a:avLst>
            </a:prstGeom>
            <a:solidFill>
              <a:srgbClr val="EBEBEB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011993"/>
                  </a:solidFill>
                  <a:latin typeface="Gill Sans Light"/>
                  <a:ea typeface="Gill Sans Light"/>
                  <a:cs typeface="Gill Sans Light"/>
                  <a:sym typeface="Gill Sans Light"/>
                </a:defRPr>
              </a:pPr>
              <a:r>
                <a:rPr i="1">
                  <a:latin typeface="Gill Sans"/>
                  <a:ea typeface="Gill Sans"/>
                  <a:cs typeface="Gill Sans"/>
                  <a:sym typeface="Gill Sans"/>
                </a:rPr>
                <a:t>binUtilities</a:t>
              </a:r>
            </a:p>
            <a:p>
              <a:pPr>
                <a:defRPr sz="2400">
                  <a:solidFill>
                    <a:srgbClr val="011993"/>
                  </a:solidFill>
                  <a:latin typeface="Gill Sans Light"/>
                  <a:ea typeface="Gill Sans Light"/>
                  <a:cs typeface="Gill Sans Light"/>
                  <a:sym typeface="Gill Sans Light"/>
                </a:defRPr>
              </a:pPr>
              <a:r>
                <a:rPr i="1">
                  <a:latin typeface="Gill Sans"/>
                  <a:ea typeface="Gill Sans"/>
                  <a:cs typeface="Gill Sans"/>
                  <a:sym typeface="Gill Sans"/>
                </a:rPr>
                <a:t>(Python)</a:t>
              </a:r>
            </a:p>
          </p:txBody>
        </p:sp>
        <p:pic>
          <p:nvPicPr>
            <p:cNvPr id="225" name="Picture 224"/>
            <p:cNvPicPr>
              <a:picLocks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-38100" y="254913"/>
              <a:ext cx="1955800" cy="336328"/>
            </a:xfrm>
            <a:prstGeom prst="rect">
              <a:avLst/>
            </a:prstGeom>
            <a:effectLst/>
          </p:spPr>
        </p:pic>
      </p:grpSp>
      <p:grpSp>
        <p:nvGrpSpPr>
          <p:cNvPr id="231" name="Group 231"/>
          <p:cNvGrpSpPr/>
          <p:nvPr/>
        </p:nvGrpSpPr>
        <p:grpSpPr>
          <a:xfrm>
            <a:off x="8699500" y="7467600"/>
            <a:ext cx="3975100" cy="838200"/>
            <a:chOff x="-38100" y="0"/>
            <a:chExt cx="3975100" cy="838200"/>
          </a:xfrm>
        </p:grpSpPr>
        <p:sp>
          <p:nvSpPr>
            <p:cNvPr id="228" name="Shape 228"/>
            <p:cNvSpPr/>
            <p:nvPr/>
          </p:nvSpPr>
          <p:spPr>
            <a:xfrm>
              <a:off x="2146300" y="0"/>
              <a:ext cx="1790700" cy="838200"/>
            </a:xfrm>
            <a:prstGeom prst="roundRect">
              <a:avLst>
                <a:gd name="adj" fmla="val 22727"/>
              </a:avLst>
            </a:prstGeom>
            <a:solidFill>
              <a:srgbClr val="EBEBEB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011993"/>
                  </a:solidFill>
                  <a:latin typeface="Gill Sans Light"/>
                  <a:ea typeface="Gill Sans Light"/>
                  <a:cs typeface="Gill Sans Light"/>
                  <a:sym typeface="Gill Sans Light"/>
                </a:defRPr>
              </a:pPr>
              <a:r>
                <a:rPr i="1">
                  <a:latin typeface="Gill Sans"/>
                  <a:ea typeface="Gill Sans"/>
                  <a:cs typeface="Gill Sans"/>
                  <a:sym typeface="Gill Sans"/>
                </a:rPr>
                <a:t>UrQMD</a:t>
              </a:r>
            </a:p>
            <a:p>
              <a:pPr>
                <a:defRPr sz="2400">
                  <a:solidFill>
                    <a:srgbClr val="011993"/>
                  </a:solidFill>
                  <a:latin typeface="Gill Sans Light"/>
                  <a:ea typeface="Gill Sans Light"/>
                  <a:cs typeface="Gill Sans Light"/>
                  <a:sym typeface="Gill Sans Light"/>
                </a:defRPr>
              </a:pPr>
              <a:r>
                <a:rPr i="1">
                  <a:latin typeface="Gill Sans"/>
                  <a:ea typeface="Gill Sans"/>
                  <a:cs typeface="Gill Sans"/>
                  <a:sym typeface="Gill Sans"/>
                </a:rPr>
                <a:t>(FORTRAN)</a:t>
              </a:r>
            </a:p>
          </p:txBody>
        </p:sp>
        <p:pic>
          <p:nvPicPr>
            <p:cNvPr id="229" name="Picture 228"/>
            <p:cNvPicPr>
              <a:picLocks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-38100" y="140613"/>
              <a:ext cx="1955800" cy="336328"/>
            </a:xfrm>
            <a:prstGeom prst="rect">
              <a:avLst/>
            </a:prstGeom>
            <a:effectLst/>
          </p:spPr>
        </p:pic>
      </p:grpSp>
      <p:grpSp>
        <p:nvGrpSpPr>
          <p:cNvPr id="235" name="Group 235"/>
          <p:cNvGrpSpPr/>
          <p:nvPr/>
        </p:nvGrpSpPr>
        <p:grpSpPr>
          <a:xfrm>
            <a:off x="8699500" y="6527800"/>
            <a:ext cx="3975100" cy="863600"/>
            <a:chOff x="-38100" y="0"/>
            <a:chExt cx="3975100" cy="863600"/>
          </a:xfrm>
        </p:grpSpPr>
        <p:sp>
          <p:nvSpPr>
            <p:cNvPr id="232" name="Shape 232"/>
            <p:cNvSpPr/>
            <p:nvPr/>
          </p:nvSpPr>
          <p:spPr>
            <a:xfrm>
              <a:off x="2146300" y="0"/>
              <a:ext cx="1790700" cy="863600"/>
            </a:xfrm>
            <a:prstGeom prst="roundRect">
              <a:avLst>
                <a:gd name="adj" fmla="val 22059"/>
              </a:avLst>
            </a:prstGeom>
            <a:solidFill>
              <a:srgbClr val="EBEBEB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011993"/>
                  </a:solidFill>
                  <a:latin typeface="Gill Sans Light"/>
                  <a:ea typeface="Gill Sans Light"/>
                  <a:cs typeface="Gill Sans Light"/>
                  <a:sym typeface="Gill Sans Light"/>
                </a:defRPr>
              </a:pPr>
              <a:r>
                <a:rPr i="1">
                  <a:latin typeface="Gill Sans"/>
                  <a:ea typeface="Gill Sans"/>
                  <a:cs typeface="Gill Sans"/>
                  <a:sym typeface="Gill Sans"/>
                </a:rPr>
                <a:t>iSS</a:t>
              </a:r>
            </a:p>
            <a:p>
              <a:pPr>
                <a:defRPr sz="2400">
                  <a:solidFill>
                    <a:srgbClr val="011993"/>
                  </a:solidFill>
                  <a:latin typeface="Gill Sans Light"/>
                  <a:ea typeface="Gill Sans Light"/>
                  <a:cs typeface="Gill Sans Light"/>
                  <a:sym typeface="Gill Sans Light"/>
                </a:defRPr>
              </a:pPr>
              <a:r>
                <a:rPr i="1">
                  <a:latin typeface="Gill Sans"/>
                  <a:ea typeface="Gill Sans"/>
                  <a:cs typeface="Gill Sans"/>
                  <a:sym typeface="Gill Sans"/>
                </a:rPr>
                <a:t>(C++)</a:t>
              </a:r>
            </a:p>
          </p:txBody>
        </p:sp>
        <p:pic>
          <p:nvPicPr>
            <p:cNvPr id="233" name="Picture 232"/>
            <p:cNvPicPr>
              <a:picLocks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-38100" y="369213"/>
              <a:ext cx="1955800" cy="336328"/>
            </a:xfrm>
            <a:prstGeom prst="rect">
              <a:avLst/>
            </a:prstGeom>
            <a:effectLst/>
          </p:spPr>
        </p:pic>
      </p:grpSp>
      <p:grpSp>
        <p:nvGrpSpPr>
          <p:cNvPr id="239" name="Group 239"/>
          <p:cNvGrpSpPr/>
          <p:nvPr/>
        </p:nvGrpSpPr>
        <p:grpSpPr>
          <a:xfrm>
            <a:off x="8699500" y="4533900"/>
            <a:ext cx="4013200" cy="889000"/>
            <a:chOff x="-38100" y="0"/>
            <a:chExt cx="4013200" cy="889000"/>
          </a:xfrm>
        </p:grpSpPr>
        <p:sp>
          <p:nvSpPr>
            <p:cNvPr id="236" name="Shape 236"/>
            <p:cNvSpPr/>
            <p:nvPr/>
          </p:nvSpPr>
          <p:spPr>
            <a:xfrm>
              <a:off x="2184400" y="0"/>
              <a:ext cx="1790700" cy="889000"/>
            </a:xfrm>
            <a:prstGeom prst="roundRect">
              <a:avLst>
                <a:gd name="adj" fmla="val 21429"/>
              </a:avLst>
            </a:prstGeom>
            <a:solidFill>
              <a:srgbClr val="EBEBEB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011993"/>
                  </a:solidFill>
                  <a:latin typeface="Gill Sans Light"/>
                  <a:ea typeface="Gill Sans Light"/>
                  <a:cs typeface="Gill Sans Light"/>
                  <a:sym typeface="Gill Sans Light"/>
                </a:defRPr>
              </a:pPr>
              <a:r>
                <a:rPr i="1">
                  <a:latin typeface="Gill Sans"/>
                  <a:ea typeface="Gill Sans"/>
                  <a:cs typeface="Gill Sans"/>
                  <a:sym typeface="Gill Sans"/>
                </a:rPr>
                <a:t>VISHNew</a:t>
              </a:r>
            </a:p>
            <a:p>
              <a:pPr>
                <a:defRPr sz="2400">
                  <a:solidFill>
                    <a:srgbClr val="011993"/>
                  </a:solidFill>
                  <a:latin typeface="Gill Sans Light"/>
                  <a:ea typeface="Gill Sans Light"/>
                  <a:cs typeface="Gill Sans Light"/>
                  <a:sym typeface="Gill Sans Light"/>
                </a:defRPr>
              </a:pPr>
              <a:r>
                <a:rPr i="1">
                  <a:latin typeface="Gill Sans"/>
                  <a:ea typeface="Gill Sans"/>
                  <a:cs typeface="Gill Sans"/>
                  <a:sym typeface="Gill Sans"/>
                </a:rPr>
                <a:t>(FORTRAN)</a:t>
              </a:r>
            </a:p>
          </p:txBody>
        </p:sp>
        <p:pic>
          <p:nvPicPr>
            <p:cNvPr id="237" name="Picture 236"/>
            <p:cNvPicPr>
              <a:picLocks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-38100" y="280313"/>
              <a:ext cx="1955800" cy="336328"/>
            </a:xfrm>
            <a:prstGeom prst="rect">
              <a:avLst/>
            </a:prstGeom>
            <a:effectLst/>
          </p:spPr>
        </p:pic>
      </p:grpSp>
      <p:grpSp>
        <p:nvGrpSpPr>
          <p:cNvPr id="251" name="Group 251"/>
          <p:cNvGrpSpPr/>
          <p:nvPr/>
        </p:nvGrpSpPr>
        <p:grpSpPr>
          <a:xfrm>
            <a:off x="863600" y="1257300"/>
            <a:ext cx="7759700" cy="2235200"/>
            <a:chOff x="0" y="-101600"/>
            <a:chExt cx="7759700" cy="2235200"/>
          </a:xfrm>
        </p:grpSpPr>
        <p:grpSp>
          <p:nvGrpSpPr>
            <p:cNvPr id="247" name="Group 247"/>
            <p:cNvGrpSpPr/>
            <p:nvPr/>
          </p:nvGrpSpPr>
          <p:grpSpPr>
            <a:xfrm>
              <a:off x="0" y="317500"/>
              <a:ext cx="7759700" cy="1816100"/>
              <a:chOff x="0" y="0"/>
              <a:chExt cx="7759700" cy="1816100"/>
            </a:xfrm>
          </p:grpSpPr>
          <p:sp>
            <p:nvSpPr>
              <p:cNvPr id="240" name="Shape 240"/>
              <p:cNvSpPr/>
              <p:nvPr/>
            </p:nvSpPr>
            <p:spPr>
              <a:xfrm>
                <a:off x="0" y="0"/>
                <a:ext cx="7759700" cy="1790700"/>
              </a:xfrm>
              <a:prstGeom prst="roundRect">
                <a:avLst>
                  <a:gd name="adj" fmla="val 10638"/>
                </a:avLst>
              </a:prstGeom>
              <a:solidFill>
                <a:srgbClr val="EBEBEB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>
                  <a:defRPr sz="2400">
                    <a:solidFill>
                      <a:srgbClr val="011993"/>
                    </a:solidFill>
                    <a:latin typeface="Gill Sans Light"/>
                    <a:ea typeface="Gill Sans Light"/>
                    <a:cs typeface="Gill Sans Light"/>
                    <a:sym typeface="Gill Sans Light"/>
                  </a:defRPr>
                </a:lvl1pPr>
              </a:lstStyle>
              <a:p>
                <a:r>
                  <a:t>Ω</a:t>
                </a:r>
              </a:p>
            </p:txBody>
          </p:sp>
          <p:pic>
            <p:nvPicPr>
              <p:cNvPr id="241" name="n1.png"/>
              <p:cNvPicPr>
                <a:picLocks noChangeAspect="1"/>
              </p:cNvPicPr>
              <p:nvPr/>
            </p:nvPicPr>
            <p:blipFill>
              <a:blip r:embed="rId4">
                <a:extLst/>
              </a:blip>
              <a:stretch>
                <a:fillRect/>
              </a:stretch>
            </p:blipFill>
            <p:spPr>
              <a:xfrm>
                <a:off x="114300" y="12700"/>
                <a:ext cx="1234132" cy="1790700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242" name="n2.png"/>
              <p:cNvPicPr>
                <a:picLocks noChangeAspect="1"/>
              </p:cNvPicPr>
              <p:nvPr/>
            </p:nvPicPr>
            <p:blipFill>
              <a:blip r:embed="rId5">
                <a:extLst/>
              </a:blip>
              <a:stretch>
                <a:fillRect/>
              </a:stretch>
            </p:blipFill>
            <p:spPr>
              <a:xfrm>
                <a:off x="1790700" y="12700"/>
                <a:ext cx="1233414" cy="1803400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243" name="init.png"/>
              <p:cNvPicPr>
                <a:picLocks noChangeAspect="1"/>
              </p:cNvPicPr>
              <p:nvPr/>
            </p:nvPicPr>
            <p:blipFill>
              <a:blip r:embed="rId6">
                <a:extLst/>
              </a:blip>
              <a:stretch>
                <a:fillRect/>
              </a:stretch>
            </p:blipFill>
            <p:spPr>
              <a:xfrm>
                <a:off x="3695700" y="25400"/>
                <a:ext cx="1310485" cy="1765300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244" name="Shape 244"/>
              <p:cNvSpPr/>
              <p:nvPr/>
            </p:nvSpPr>
            <p:spPr>
              <a:xfrm>
                <a:off x="1179761" y="403855"/>
                <a:ext cx="647701" cy="10033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noAutofit/>
              </a:bodyPr>
              <a:lstStyle>
                <a:lvl1pPr>
                  <a:defRPr sz="7200">
                    <a:solidFill>
                      <a:srgbClr val="535353"/>
                    </a:solidFill>
                    <a:latin typeface="Gill Sans Light"/>
                    <a:ea typeface="Gill Sans Light"/>
                    <a:cs typeface="Gill Sans Light"/>
                    <a:sym typeface="Gill Sans Light"/>
                  </a:defRPr>
                </a:lvl1pPr>
              </a:lstStyle>
              <a:p>
                <a:r>
                  <a:t>+</a:t>
                </a:r>
              </a:p>
            </p:txBody>
          </p:sp>
          <p:sp>
            <p:nvSpPr>
              <p:cNvPr id="245" name="Shape 245"/>
              <p:cNvSpPr/>
              <p:nvPr/>
            </p:nvSpPr>
            <p:spPr>
              <a:xfrm>
                <a:off x="3009900" y="406400"/>
                <a:ext cx="647700" cy="10033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noAutofit/>
              </a:bodyPr>
              <a:lstStyle>
                <a:lvl1pPr>
                  <a:defRPr sz="7200">
                    <a:solidFill>
                      <a:srgbClr val="535353"/>
                    </a:solidFill>
                    <a:latin typeface="Gill Sans Light"/>
                    <a:ea typeface="Gill Sans Light"/>
                    <a:cs typeface="Gill Sans Light"/>
                    <a:sym typeface="Gill Sans Light"/>
                  </a:defRPr>
                </a:lvl1pPr>
              </a:lstStyle>
              <a:p>
                <a:r>
                  <a:t>=</a:t>
                </a:r>
              </a:p>
            </p:txBody>
          </p:sp>
          <p:sp>
            <p:nvSpPr>
              <p:cNvPr id="246" name="Shape 246"/>
              <p:cNvSpPr/>
              <p:nvPr/>
            </p:nvSpPr>
            <p:spPr>
              <a:xfrm>
                <a:off x="5473700" y="469900"/>
                <a:ext cx="2197100" cy="863600"/>
              </a:xfrm>
              <a:prstGeom prst="roundRect">
                <a:avLst>
                  <a:gd name="adj" fmla="val 22059"/>
                </a:avLst>
              </a:prstGeom>
              <a:solidFill>
                <a:srgbClr val="EBEBEB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>
                  <a:defRPr sz="2400">
                    <a:solidFill>
                      <a:srgbClr val="011993"/>
                    </a:solidFill>
                    <a:latin typeface="Gill Sans Light"/>
                    <a:ea typeface="Gill Sans Light"/>
                    <a:cs typeface="Gill Sans Light"/>
                    <a:sym typeface="Gill Sans Light"/>
                  </a:defRPr>
                </a:lvl1pPr>
              </a:lstStyle>
              <a:p>
                <a:r>
                  <a:t>Generate Initial Conditions</a:t>
                </a:r>
              </a:p>
            </p:txBody>
          </p:sp>
        </p:grpSp>
        <p:grpSp>
          <p:nvGrpSpPr>
            <p:cNvPr id="250" name="Group 250"/>
            <p:cNvGrpSpPr/>
            <p:nvPr/>
          </p:nvGrpSpPr>
          <p:grpSpPr>
            <a:xfrm>
              <a:off x="5473700" y="-101600"/>
              <a:ext cx="2133600" cy="762000"/>
              <a:chOff x="0" y="0"/>
              <a:chExt cx="2133600" cy="762000"/>
            </a:xfrm>
          </p:grpSpPr>
          <p:sp>
            <p:nvSpPr>
              <p:cNvPr id="249" name="Shape 249"/>
              <p:cNvSpPr/>
              <p:nvPr/>
            </p:nvSpPr>
            <p:spPr>
              <a:xfrm>
                <a:off x="101600" y="101600"/>
                <a:ext cx="1917700" cy="41910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noAutofit/>
              </a:bodyPr>
              <a:lstStyle>
                <a:lvl1pPr>
                  <a:defRPr sz="2200" i="1">
                    <a:solidFill>
                      <a:srgbClr val="941100"/>
                    </a:solidFill>
                    <a:latin typeface="Gill Sans"/>
                    <a:ea typeface="Gill Sans"/>
                    <a:cs typeface="Gill Sans"/>
                    <a:sym typeface="Gill Sans"/>
                  </a:defRPr>
                </a:lvl1pPr>
              </a:lstStyle>
              <a:p>
                <a:r>
                  <a:t>Initial Condition</a:t>
                </a:r>
              </a:p>
            </p:txBody>
          </p:sp>
          <p:pic>
            <p:nvPicPr>
              <p:cNvPr id="248" name="Picture 247"/>
              <p:cNvPicPr>
                <a:picLocks/>
              </p:cNvPicPr>
              <p:nvPr/>
            </p:nvPicPr>
            <p:blipFill>
              <a:blip r:embed="rId7">
                <a:extLst/>
              </a:blip>
              <a:stretch>
                <a:fillRect/>
              </a:stretch>
            </p:blipFill>
            <p:spPr>
              <a:xfrm>
                <a:off x="0" y="0"/>
                <a:ext cx="2133600" cy="762000"/>
              </a:xfrm>
              <a:prstGeom prst="rect">
                <a:avLst/>
              </a:prstGeom>
              <a:effectLst/>
            </p:spPr>
          </p:pic>
        </p:grpSp>
      </p:grpSp>
      <p:grpSp>
        <p:nvGrpSpPr>
          <p:cNvPr id="261" name="Group 261"/>
          <p:cNvGrpSpPr/>
          <p:nvPr/>
        </p:nvGrpSpPr>
        <p:grpSpPr>
          <a:xfrm>
            <a:off x="189088" y="6134100"/>
            <a:ext cx="8421513" cy="3619502"/>
            <a:chOff x="0" y="-101600"/>
            <a:chExt cx="8421511" cy="3619501"/>
          </a:xfrm>
        </p:grpSpPr>
        <p:grpSp>
          <p:nvGrpSpPr>
            <p:cNvPr id="257" name="Group 257"/>
            <p:cNvGrpSpPr/>
            <p:nvPr/>
          </p:nvGrpSpPr>
          <p:grpSpPr>
            <a:xfrm>
              <a:off x="0" y="406400"/>
              <a:ext cx="8421512" cy="3111502"/>
              <a:chOff x="0" y="0"/>
              <a:chExt cx="8421511" cy="3111501"/>
            </a:xfrm>
          </p:grpSpPr>
          <p:sp>
            <p:nvSpPr>
              <p:cNvPr id="252" name="Shape 252"/>
              <p:cNvSpPr/>
              <p:nvPr/>
            </p:nvSpPr>
            <p:spPr>
              <a:xfrm>
                <a:off x="623711" y="0"/>
                <a:ext cx="7797801" cy="2819400"/>
              </a:xfrm>
              <a:prstGeom prst="roundRect">
                <a:avLst>
                  <a:gd name="adj" fmla="val 6757"/>
                </a:avLst>
              </a:prstGeom>
              <a:solidFill>
                <a:srgbClr val="EBEBEB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400">
                    <a:solidFill>
                      <a:srgbClr val="011993"/>
                    </a:solidFill>
                    <a:latin typeface="Gill Sans Light"/>
                    <a:ea typeface="Gill Sans Light"/>
                    <a:cs typeface="Gill Sans Light"/>
                    <a:sym typeface="Gill Sans Light"/>
                  </a:defRPr>
                </a:pPr>
                <a:endParaRPr/>
              </a:p>
            </p:txBody>
          </p:sp>
          <p:pic>
            <p:nvPicPr>
              <p:cNvPr id="253" name="4.png"/>
              <p:cNvPicPr>
                <a:picLocks noChangeAspect="1"/>
              </p:cNvPicPr>
              <p:nvPr/>
            </p:nvPicPr>
            <p:blipFill>
              <a:blip r:embed="rId8">
                <a:extLst/>
              </a:blip>
              <a:stretch>
                <a:fillRect/>
              </a:stretch>
            </p:blipFill>
            <p:spPr>
              <a:xfrm>
                <a:off x="0" y="12700"/>
                <a:ext cx="5508981" cy="3098802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254" name="Shape 254"/>
              <p:cNvSpPr/>
              <p:nvPr/>
            </p:nvSpPr>
            <p:spPr>
              <a:xfrm>
                <a:off x="5157611" y="139700"/>
                <a:ext cx="3187701" cy="495300"/>
              </a:xfrm>
              <a:prstGeom prst="roundRect">
                <a:avLst>
                  <a:gd name="adj" fmla="val 38462"/>
                </a:avLst>
              </a:prstGeom>
              <a:solidFill>
                <a:srgbClr val="EBEBEB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>
                  <a:defRPr sz="2400">
                    <a:solidFill>
                      <a:srgbClr val="011993"/>
                    </a:solidFill>
                    <a:latin typeface="Gill Sans Light"/>
                    <a:ea typeface="Gill Sans Light"/>
                    <a:cs typeface="Gill Sans Light"/>
                    <a:sym typeface="Gill Sans Light"/>
                  </a:defRPr>
                </a:lvl1pPr>
              </a:lstStyle>
              <a:p>
                <a:r>
                  <a:t>Particle emission</a:t>
                </a:r>
              </a:p>
            </p:txBody>
          </p:sp>
          <p:sp>
            <p:nvSpPr>
              <p:cNvPr id="255" name="Shape 255"/>
              <p:cNvSpPr/>
              <p:nvPr/>
            </p:nvSpPr>
            <p:spPr>
              <a:xfrm>
                <a:off x="5157611" y="800100"/>
                <a:ext cx="3187701" cy="495300"/>
              </a:xfrm>
              <a:prstGeom prst="roundRect">
                <a:avLst>
                  <a:gd name="adj" fmla="val 38462"/>
                </a:avLst>
              </a:prstGeom>
              <a:solidFill>
                <a:srgbClr val="EBEBEB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>
                  <a:defRPr sz="2400">
                    <a:solidFill>
                      <a:srgbClr val="011993"/>
                    </a:solidFill>
                    <a:latin typeface="Gill Sans Light"/>
                    <a:ea typeface="Gill Sans Light"/>
                    <a:cs typeface="Gill Sans Light"/>
                    <a:sym typeface="Gill Sans Light"/>
                  </a:defRPr>
                </a:lvl1pPr>
              </a:lstStyle>
              <a:p>
                <a:r>
                  <a:t>Hadron re-scattering</a:t>
                </a:r>
              </a:p>
            </p:txBody>
          </p:sp>
          <p:sp>
            <p:nvSpPr>
              <p:cNvPr id="256" name="Shape 256"/>
              <p:cNvSpPr/>
              <p:nvPr/>
            </p:nvSpPr>
            <p:spPr>
              <a:xfrm>
                <a:off x="5157611" y="1460500"/>
                <a:ext cx="3187701" cy="1257300"/>
              </a:xfrm>
              <a:prstGeom prst="roundRect">
                <a:avLst>
                  <a:gd name="adj" fmla="val 15152"/>
                </a:avLst>
              </a:prstGeom>
              <a:solidFill>
                <a:srgbClr val="EBEBEB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>
                  <a:defRPr sz="2400">
                    <a:solidFill>
                      <a:srgbClr val="011993"/>
                    </a:solidFill>
                    <a:latin typeface="Gill Sans Light"/>
                    <a:ea typeface="Gill Sans Light"/>
                    <a:cs typeface="Gill Sans Light"/>
                    <a:sym typeface="Gill Sans Light"/>
                  </a:defRPr>
                </a:lvl1pPr>
              </a:lstStyle>
              <a:p>
                <a:r>
                  <a:t>Collect particle information into observables</a:t>
                </a:r>
              </a:p>
            </p:txBody>
          </p:sp>
        </p:grpSp>
        <p:grpSp>
          <p:nvGrpSpPr>
            <p:cNvPr id="260" name="Group 260"/>
            <p:cNvGrpSpPr/>
            <p:nvPr/>
          </p:nvGrpSpPr>
          <p:grpSpPr>
            <a:xfrm>
              <a:off x="6148211" y="-101600"/>
              <a:ext cx="2133601" cy="762000"/>
              <a:chOff x="0" y="0"/>
              <a:chExt cx="2133600" cy="762000"/>
            </a:xfrm>
          </p:grpSpPr>
          <p:sp>
            <p:nvSpPr>
              <p:cNvPr id="259" name="Shape 259"/>
              <p:cNvSpPr/>
              <p:nvPr/>
            </p:nvSpPr>
            <p:spPr>
              <a:xfrm>
                <a:off x="101600" y="101600"/>
                <a:ext cx="1917700" cy="41910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noAutofit/>
              </a:bodyPr>
              <a:lstStyle>
                <a:lvl1pPr>
                  <a:defRPr sz="2200" i="1">
                    <a:solidFill>
                      <a:srgbClr val="941100"/>
                    </a:solidFill>
                    <a:latin typeface="Gill Sans"/>
                    <a:ea typeface="Gill Sans"/>
                    <a:cs typeface="Gill Sans"/>
                    <a:sym typeface="Gill Sans"/>
                  </a:defRPr>
                </a:lvl1pPr>
              </a:lstStyle>
              <a:p>
                <a:r>
                  <a:t>Cascade</a:t>
                </a:r>
              </a:p>
            </p:txBody>
          </p:sp>
          <p:pic>
            <p:nvPicPr>
              <p:cNvPr id="258" name="Picture 257"/>
              <p:cNvPicPr>
                <a:picLocks/>
              </p:cNvPicPr>
              <p:nvPr/>
            </p:nvPicPr>
            <p:blipFill>
              <a:blip r:embed="rId7">
                <a:extLst/>
              </a:blip>
              <a:stretch>
                <a:fillRect/>
              </a:stretch>
            </p:blipFill>
            <p:spPr>
              <a:xfrm>
                <a:off x="0" y="0"/>
                <a:ext cx="2133600" cy="762000"/>
              </a:xfrm>
              <a:prstGeom prst="rect">
                <a:avLst/>
              </a:prstGeom>
              <a:effectLst/>
            </p:spPr>
          </p:pic>
        </p:grpSp>
      </p:grpSp>
      <p:grpSp>
        <p:nvGrpSpPr>
          <p:cNvPr id="276" name="Group 276"/>
          <p:cNvGrpSpPr/>
          <p:nvPr/>
        </p:nvGrpSpPr>
        <p:grpSpPr>
          <a:xfrm>
            <a:off x="673100" y="3594244"/>
            <a:ext cx="7939188" cy="2339143"/>
            <a:chOff x="0" y="-101600"/>
            <a:chExt cx="7939187" cy="2339141"/>
          </a:xfrm>
        </p:grpSpPr>
        <p:sp>
          <p:nvSpPr>
            <p:cNvPr id="262" name="Shape 262"/>
            <p:cNvSpPr/>
            <p:nvPr/>
          </p:nvSpPr>
          <p:spPr>
            <a:xfrm>
              <a:off x="141387" y="408741"/>
              <a:ext cx="7797801" cy="1828801"/>
            </a:xfrm>
            <a:prstGeom prst="roundRect">
              <a:avLst>
                <a:gd name="adj" fmla="val 10417"/>
              </a:avLst>
            </a:prstGeom>
            <a:solidFill>
              <a:srgbClr val="EBEBEB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011993"/>
                  </a:solidFill>
                  <a:latin typeface="Gill Sans Light"/>
                  <a:ea typeface="Gill Sans Light"/>
                  <a:cs typeface="Gill Sans Light"/>
                  <a:sym typeface="Gill Sans Light"/>
                </a:defRPr>
              </a:pPr>
              <a:endParaRPr/>
            </a:p>
          </p:txBody>
        </p:sp>
        <p:grpSp>
          <p:nvGrpSpPr>
            <p:cNvPr id="265" name="Group 265"/>
            <p:cNvGrpSpPr/>
            <p:nvPr/>
          </p:nvGrpSpPr>
          <p:grpSpPr>
            <a:xfrm>
              <a:off x="263576" y="1728122"/>
              <a:ext cx="5354251" cy="460132"/>
              <a:chOff x="0" y="0"/>
              <a:chExt cx="5354250" cy="460130"/>
            </a:xfrm>
          </p:grpSpPr>
          <p:sp>
            <p:nvSpPr>
              <p:cNvPr id="263" name="Shape 263"/>
              <p:cNvSpPr/>
              <p:nvPr/>
            </p:nvSpPr>
            <p:spPr>
              <a:xfrm flipH="1">
                <a:off x="0" y="75500"/>
                <a:ext cx="5354251" cy="2"/>
              </a:xfrm>
              <a:prstGeom prst="line">
                <a:avLst/>
              </a:prstGeom>
              <a:noFill/>
              <a:ln w="50800" cap="flat">
                <a:solidFill>
                  <a:srgbClr val="535353"/>
                </a:solidFill>
                <a:prstDash val="solid"/>
                <a:miter lim="400000"/>
                <a:headEnd type="stealth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l" defTabSz="457200">
                  <a:defRPr sz="12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264" name="Shape 264"/>
              <p:cNvSpPr/>
              <p:nvPr/>
            </p:nvSpPr>
            <p:spPr>
              <a:xfrm>
                <a:off x="1521390" y="0"/>
                <a:ext cx="2296463" cy="46013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>
                  <a:defRPr sz="2400">
                    <a:solidFill>
                      <a:srgbClr val="535353"/>
                    </a:solidFill>
                    <a:latin typeface="Gill Sans Light"/>
                    <a:ea typeface="Gill Sans Light"/>
                    <a:cs typeface="Gill Sans Light"/>
                    <a:sym typeface="Gill Sans Light"/>
                  </a:defRPr>
                </a:lvl1pPr>
              </a:lstStyle>
              <a:p>
                <a:r>
                  <a:t>Flow of time</a:t>
                </a:r>
              </a:p>
            </p:txBody>
          </p:sp>
        </p:grpSp>
        <p:sp>
          <p:nvSpPr>
            <p:cNvPr id="266" name="Shape 266"/>
            <p:cNvSpPr/>
            <p:nvPr/>
          </p:nvSpPr>
          <p:spPr>
            <a:xfrm>
              <a:off x="5651500" y="787255"/>
              <a:ext cx="2197100" cy="990601"/>
            </a:xfrm>
            <a:prstGeom prst="roundRect">
              <a:avLst>
                <a:gd name="adj" fmla="val 19231"/>
              </a:avLst>
            </a:prstGeom>
            <a:solidFill>
              <a:srgbClr val="EBEBEB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2400">
                  <a:solidFill>
                    <a:srgbClr val="011993"/>
                  </a:solidFill>
                  <a:latin typeface="Gill Sans Light"/>
                  <a:ea typeface="Gill Sans Light"/>
                  <a:cs typeface="Gill Sans Light"/>
                  <a:sym typeface="Gill Sans Light"/>
                </a:defRPr>
              </a:lvl1pPr>
            </a:lstStyle>
            <a:p>
              <a:r>
                <a:t>Hydrodynamic simulations</a:t>
              </a:r>
            </a:p>
          </p:txBody>
        </p:sp>
        <p:grpSp>
          <p:nvGrpSpPr>
            <p:cNvPr id="269" name="Group 269"/>
            <p:cNvGrpSpPr/>
            <p:nvPr/>
          </p:nvGrpSpPr>
          <p:grpSpPr>
            <a:xfrm>
              <a:off x="5658760" y="-101600"/>
              <a:ext cx="2133601" cy="762000"/>
              <a:chOff x="0" y="0"/>
              <a:chExt cx="2133600" cy="762000"/>
            </a:xfrm>
          </p:grpSpPr>
          <p:sp>
            <p:nvSpPr>
              <p:cNvPr id="268" name="Shape 268"/>
              <p:cNvSpPr/>
              <p:nvPr/>
            </p:nvSpPr>
            <p:spPr>
              <a:xfrm>
                <a:off x="101600" y="101600"/>
                <a:ext cx="1917700" cy="41910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noAutofit/>
              </a:bodyPr>
              <a:lstStyle>
                <a:lvl1pPr>
                  <a:defRPr sz="2200" i="1">
                    <a:solidFill>
                      <a:srgbClr val="941100"/>
                    </a:solidFill>
                    <a:latin typeface="Gill Sans"/>
                    <a:ea typeface="Gill Sans"/>
                    <a:cs typeface="Gill Sans"/>
                    <a:sym typeface="Gill Sans"/>
                  </a:defRPr>
                </a:lvl1pPr>
              </a:lstStyle>
              <a:p>
                <a:r>
                  <a:t>Hydrodynamics</a:t>
                </a:r>
              </a:p>
            </p:txBody>
          </p:sp>
          <p:pic>
            <p:nvPicPr>
              <p:cNvPr id="267" name="Picture 266"/>
              <p:cNvPicPr>
                <a:picLocks/>
              </p:cNvPicPr>
              <p:nvPr/>
            </p:nvPicPr>
            <p:blipFill>
              <a:blip r:embed="rId7">
                <a:extLst/>
              </a:blip>
              <a:stretch>
                <a:fillRect/>
              </a:stretch>
            </p:blipFill>
            <p:spPr>
              <a:xfrm>
                <a:off x="0" y="0"/>
                <a:ext cx="2133600" cy="762000"/>
              </a:xfrm>
              <a:prstGeom prst="rect">
                <a:avLst/>
              </a:prstGeom>
              <a:effectLst/>
            </p:spPr>
          </p:pic>
        </p:grpSp>
        <p:grpSp>
          <p:nvGrpSpPr>
            <p:cNvPr id="275" name="Group 275"/>
            <p:cNvGrpSpPr/>
            <p:nvPr/>
          </p:nvGrpSpPr>
          <p:grpSpPr>
            <a:xfrm>
              <a:off x="0" y="524587"/>
              <a:ext cx="5664209" cy="1250193"/>
              <a:chOff x="0" y="0"/>
              <a:chExt cx="5664208" cy="1250192"/>
            </a:xfrm>
          </p:grpSpPr>
          <p:pic>
            <p:nvPicPr>
              <p:cNvPr id="270" name="droppedImage.png"/>
              <p:cNvPicPr>
                <a:picLocks noChangeAspect="1"/>
              </p:cNvPicPr>
              <p:nvPr/>
            </p:nvPicPr>
            <p:blipFill>
              <a:blip r:embed="rId9">
                <a:extLst/>
              </a:blip>
              <a:stretch>
                <a:fillRect/>
              </a:stretch>
            </p:blipFill>
            <p:spPr>
              <a:xfrm>
                <a:off x="3044209" y="0"/>
                <a:ext cx="1267352" cy="1250193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271" name="droppedImage.png"/>
              <p:cNvPicPr>
                <a:picLocks noChangeAspect="1"/>
              </p:cNvPicPr>
              <p:nvPr/>
            </p:nvPicPr>
            <p:blipFill>
              <a:blip r:embed="rId10">
                <a:extLst/>
              </a:blip>
              <a:stretch>
                <a:fillRect/>
              </a:stretch>
            </p:blipFill>
            <p:spPr>
              <a:xfrm>
                <a:off x="1819025" y="0"/>
                <a:ext cx="1380478" cy="1250192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272" name="droppedImage.png"/>
              <p:cNvPicPr>
                <a:picLocks noChangeAspect="1"/>
              </p:cNvPicPr>
              <p:nvPr/>
            </p:nvPicPr>
            <p:blipFill>
              <a:blip r:embed="rId11">
                <a:extLst/>
              </a:blip>
              <a:stretch>
                <a:fillRect/>
              </a:stretch>
            </p:blipFill>
            <p:spPr>
              <a:xfrm>
                <a:off x="0" y="0"/>
                <a:ext cx="1262643" cy="1250191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273" name="droppedImage.png"/>
              <p:cNvPicPr>
                <a:picLocks noChangeAspect="1"/>
              </p:cNvPicPr>
              <p:nvPr/>
            </p:nvPicPr>
            <p:blipFill>
              <a:blip r:embed="rId12">
                <a:extLst/>
              </a:blip>
              <a:stretch>
                <a:fillRect/>
              </a:stretch>
            </p:blipFill>
            <p:spPr>
              <a:xfrm>
                <a:off x="4313153" y="0"/>
                <a:ext cx="1351056" cy="1250190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274" name="droppedImage.png"/>
              <p:cNvPicPr>
                <a:picLocks noChangeAspect="1"/>
              </p:cNvPicPr>
              <p:nvPr/>
            </p:nvPicPr>
            <p:blipFill>
              <a:blip r:embed="rId13">
                <a:extLst/>
              </a:blip>
              <a:stretch>
                <a:fillRect/>
              </a:stretch>
            </p:blipFill>
            <p:spPr>
              <a:xfrm>
                <a:off x="906387" y="0"/>
                <a:ext cx="1294013" cy="1250192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</p:grpSp>
      <p:sp>
        <p:nvSpPr>
          <p:cNvPr id="277" name="Shape 277"/>
          <p:cNvSpPr/>
          <p:nvPr/>
        </p:nvSpPr>
        <p:spPr>
          <a:xfrm>
            <a:off x="12559438" y="9194800"/>
            <a:ext cx="340705" cy="546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000" b="1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t>3</a:t>
            </a:r>
          </a:p>
        </p:txBody>
      </p:sp>
      <p:sp>
        <p:nvSpPr>
          <p:cNvPr id="278" name="Shape 278"/>
          <p:cNvSpPr/>
          <p:nvPr/>
        </p:nvSpPr>
        <p:spPr>
          <a:xfrm>
            <a:off x="-42334" y="-114445"/>
            <a:ext cx="13089467" cy="1270001"/>
          </a:xfrm>
          <a:prstGeom prst="rect">
            <a:avLst/>
          </a:prstGeom>
          <a:solidFill>
            <a:srgbClr val="AD010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dirty="0"/>
          </a:p>
        </p:txBody>
      </p:sp>
      <p:pic>
        <p:nvPicPr>
          <p:cNvPr id="279" name="Screen Shot 2015-06-18 at 11.01.07 PM.png"/>
          <p:cNvPicPr>
            <a:picLocks noChangeAspect="1"/>
          </p:cNvPicPr>
          <p:nvPr/>
        </p:nvPicPr>
        <p:blipFill>
          <a:blip r:embed="rId14">
            <a:extLst/>
          </a:blip>
          <a:stretch>
            <a:fillRect/>
          </a:stretch>
        </p:blipFill>
        <p:spPr>
          <a:xfrm>
            <a:off x="-25128" y="419397"/>
            <a:ext cx="13055056" cy="13351339"/>
          </a:xfrm>
          <a:prstGeom prst="rect">
            <a:avLst/>
          </a:prstGeom>
          <a:ln w="12700">
            <a:miter lim="400000"/>
          </a:ln>
        </p:spPr>
      </p:pic>
      <p:sp>
        <p:nvSpPr>
          <p:cNvPr id="280" name="Shape 280"/>
          <p:cNvSpPr/>
          <p:nvPr/>
        </p:nvSpPr>
        <p:spPr>
          <a:xfrm>
            <a:off x="4153792" y="177799"/>
            <a:ext cx="4697215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200" b="1">
                <a:solidFill>
                  <a:schemeClr val="accent3">
                    <a:satOff val="18648"/>
                    <a:lumOff val="5971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http://u.osu.edu/vishnu/</a:t>
            </a:r>
          </a:p>
        </p:txBody>
      </p:sp>
      <p:pic>
        <p:nvPicPr>
          <p:cNvPr id="281" name="jet1.png"/>
          <p:cNvPicPr>
            <a:picLocks noChangeAspect="1"/>
          </p:cNvPicPr>
          <p:nvPr/>
        </p:nvPicPr>
        <p:blipFill>
          <a:blip r:embed="rId15">
            <a:extLst/>
          </a:blip>
          <a:stretch>
            <a:fillRect/>
          </a:stretch>
        </p:blipFill>
        <p:spPr>
          <a:xfrm>
            <a:off x="989032" y="1498600"/>
            <a:ext cx="1661264" cy="838200"/>
          </a:xfrm>
          <a:prstGeom prst="rect">
            <a:avLst/>
          </a:prstGeom>
          <a:ln w="12700">
            <a:miter lim="400000"/>
          </a:ln>
        </p:spPr>
      </p:pic>
      <p:sp>
        <p:nvSpPr>
          <p:cNvPr id="282" name="Shape 282"/>
          <p:cNvSpPr/>
          <p:nvPr/>
        </p:nvSpPr>
        <p:spPr>
          <a:xfrm>
            <a:off x="-160867" y="4842867"/>
            <a:ext cx="13326533" cy="5075833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000000"/>
              </a:gs>
            </a:gsLst>
            <a:lin ang="5400000"/>
          </a:gra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 dirty="0"/>
          </a:p>
        </p:txBody>
      </p:sp>
      <p:sp>
        <p:nvSpPr>
          <p:cNvPr id="283" name="Shape 283"/>
          <p:cNvSpPr/>
          <p:nvPr/>
        </p:nvSpPr>
        <p:spPr>
          <a:xfrm>
            <a:off x="3147360" y="6578599"/>
            <a:ext cx="6572202" cy="1625601"/>
          </a:xfrm>
          <a:prstGeom prst="rect">
            <a:avLst/>
          </a:prstGeom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5000" b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 smtClean="0"/>
              <a:t>1</a:t>
            </a:r>
            <a:r>
              <a:rPr lang="en-US" dirty="0" smtClean="0"/>
              <a:t>5</a:t>
            </a:r>
            <a:r>
              <a:rPr dirty="0" smtClean="0"/>
              <a:t>,000,000 </a:t>
            </a:r>
            <a:r>
              <a:rPr dirty="0"/>
              <a:t>events</a:t>
            </a:r>
          </a:p>
          <a:p>
            <a:pPr>
              <a:defRPr sz="5000" b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have been simulated!</a:t>
            </a:r>
          </a:p>
        </p:txBody>
      </p:sp>
      <p:pic>
        <p:nvPicPr>
          <p:cNvPr id="62" name="Picture 61" descr="Screen Shot 2016-07-18 at 10.40.24 PM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0" y="177799"/>
            <a:ext cx="9959924" cy="9651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1039895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3" grpId="0" animBg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Shape 1031"/>
          <p:cNvSpPr/>
          <p:nvPr/>
        </p:nvSpPr>
        <p:spPr>
          <a:xfrm>
            <a:off x="-55034" y="-38100"/>
            <a:ext cx="13114867" cy="965200"/>
          </a:xfrm>
          <a:prstGeom prst="rect">
            <a:avLst/>
          </a:prstGeom>
          <a:gradFill>
            <a:gsLst>
              <a:gs pos="0">
                <a:srgbClr val="FFF6AA"/>
              </a:gs>
              <a:gs pos="100000">
                <a:schemeClr val="accent3">
                  <a:satOff val="18648"/>
                  <a:lumOff val="5971"/>
                </a:schemeClr>
              </a:gs>
            </a:gsLst>
            <a:lin ang="5395217"/>
          </a:gradFill>
          <a:ln w="12700">
            <a:miter lim="400000"/>
          </a:ln>
          <a:effectLst>
            <a:outerShdw blurRad="190500" dist="8455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pic>
        <p:nvPicPr>
          <p:cNvPr id="1032" name="pasted-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348328" y="137959"/>
            <a:ext cx="4308144" cy="613082"/>
          </a:xfrm>
          <a:prstGeom prst="rect">
            <a:avLst/>
          </a:prstGeom>
          <a:ln w="12700">
            <a:miter lim="400000"/>
          </a:ln>
        </p:spPr>
      </p:pic>
      <p:sp>
        <p:nvSpPr>
          <p:cNvPr id="1033" name="Shape 1033"/>
          <p:cNvSpPr/>
          <p:nvPr/>
        </p:nvSpPr>
        <p:spPr>
          <a:xfrm>
            <a:off x="12488265" y="9334499"/>
            <a:ext cx="453239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/>
            </a:lvl1pPr>
          </a:lstStyle>
          <a:p>
            <a:r>
              <a:t>18</a:t>
            </a:r>
          </a:p>
        </p:txBody>
      </p:sp>
      <p:sp>
        <p:nvSpPr>
          <p:cNvPr id="1034" name="Shape 1034"/>
          <p:cNvSpPr/>
          <p:nvPr/>
        </p:nvSpPr>
        <p:spPr>
          <a:xfrm>
            <a:off x="2779829" y="978247"/>
            <a:ext cx="2333550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pure hydro</a:t>
            </a:r>
          </a:p>
        </p:txBody>
      </p:sp>
      <p:pic>
        <p:nvPicPr>
          <p:cNvPr id="1035" name="pid_v2_p_vs_pbar_hydro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27000" y="1397000"/>
            <a:ext cx="6604000" cy="4953000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038" name="Group 1038"/>
          <p:cNvGrpSpPr/>
          <p:nvPr/>
        </p:nvGrpSpPr>
        <p:grpSpPr>
          <a:xfrm>
            <a:off x="447503" y="6346359"/>
            <a:ext cx="12109794" cy="1193801"/>
            <a:chOff x="0" y="0"/>
            <a:chExt cx="12109793" cy="1193800"/>
          </a:xfrm>
        </p:grpSpPr>
        <p:sp>
          <p:nvSpPr>
            <p:cNvPr id="1036" name="Shape 1036"/>
            <p:cNvSpPr/>
            <p:nvPr/>
          </p:nvSpPr>
          <p:spPr>
            <a:xfrm>
              <a:off x="0" y="0"/>
              <a:ext cx="11698967" cy="1193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pPr marL="381000" indent="-381000" algn="l">
                <a:buSzPct val="100000"/>
                <a:buChar char="•"/>
              </a:pPr>
              <a:r>
                <a:t>Hydrodynamic simulations with initial flow and a lower decoupling energy density can give </a:t>
              </a:r>
              <a:r>
                <a:rPr>
                  <a:solidFill>
                    <a:schemeClr val="accent5"/>
                  </a:solidFill>
                </a:rPr>
                <a:t>positive</a:t>
              </a:r>
              <a:r>
                <a:t> </a:t>
              </a:r>
            </a:p>
          </p:txBody>
        </p:sp>
        <p:pic>
          <p:nvPicPr>
            <p:cNvPr id="1037" name="pasted-image.pdf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9582493" y="659522"/>
              <a:ext cx="2527301" cy="4699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1039" name="pid_v2_p_diffusion_deltaf_effects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6350000" y="1397000"/>
            <a:ext cx="6604000" cy="4953000"/>
          </a:xfrm>
          <a:prstGeom prst="rect">
            <a:avLst/>
          </a:prstGeom>
          <a:ln w="12700">
            <a:miter lim="400000"/>
          </a:ln>
        </p:spPr>
      </p:pic>
      <p:sp>
        <p:nvSpPr>
          <p:cNvPr id="1040" name="Shape 1040"/>
          <p:cNvSpPr/>
          <p:nvPr/>
        </p:nvSpPr>
        <p:spPr>
          <a:xfrm>
            <a:off x="8615259" y="978247"/>
            <a:ext cx="337962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hydro + UrQMD</a:t>
            </a:r>
          </a:p>
        </p:txBody>
      </p:sp>
      <p:sp>
        <p:nvSpPr>
          <p:cNvPr id="1041" name="Shape 1041"/>
          <p:cNvSpPr/>
          <p:nvPr/>
        </p:nvSpPr>
        <p:spPr>
          <a:xfrm>
            <a:off x="444500" y="7665646"/>
            <a:ext cx="11698967" cy="1193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381000" indent="-381000" algn="l">
              <a:buSzPct val="100000"/>
              <a:buChar char="•"/>
            </a:lvl1pPr>
          </a:lstStyle>
          <a:p>
            <a:r>
              <a:t>Current statistics is still not enough for anti-proton in the hybrid approach</a:t>
            </a:r>
          </a:p>
        </p:txBody>
      </p:sp>
      <p:sp>
        <p:nvSpPr>
          <p:cNvPr id="1042" name="Shape 1042"/>
          <p:cNvSpPr/>
          <p:nvPr/>
        </p:nvSpPr>
        <p:spPr>
          <a:xfrm>
            <a:off x="923627" y="9016683"/>
            <a:ext cx="11157546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200"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sensitive to pre-equilibrium flow and late stage dynamics</a:t>
            </a:r>
          </a:p>
        </p:txBody>
      </p:sp>
      <p:sp>
        <p:nvSpPr>
          <p:cNvPr id="1043" name="Shape 1043"/>
          <p:cNvSpPr/>
          <p:nvPr/>
        </p:nvSpPr>
        <p:spPr>
          <a:xfrm>
            <a:off x="4743094" y="3549650"/>
            <a:ext cx="1689812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10-40%</a:t>
            </a:r>
          </a:p>
        </p:txBody>
      </p:sp>
      <p:sp>
        <p:nvSpPr>
          <p:cNvPr id="1044" name="Shape 1044"/>
          <p:cNvSpPr/>
          <p:nvPr/>
        </p:nvSpPr>
        <p:spPr>
          <a:xfrm>
            <a:off x="10847560" y="3904319"/>
            <a:ext cx="1689812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10-40%</a:t>
            </a:r>
          </a:p>
        </p:txBody>
      </p:sp>
      <p:pic>
        <p:nvPicPr>
          <p:cNvPr id="1045" name="pasted-image.pdf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7454800" y="1738853"/>
            <a:ext cx="3034077" cy="40527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7" name="Shape 1047"/>
          <p:cNvSpPr/>
          <p:nvPr/>
        </p:nvSpPr>
        <p:spPr>
          <a:xfrm>
            <a:off x="-55034" y="-38100"/>
            <a:ext cx="13114867" cy="965200"/>
          </a:xfrm>
          <a:prstGeom prst="rect">
            <a:avLst/>
          </a:prstGeom>
          <a:gradFill>
            <a:gsLst>
              <a:gs pos="0">
                <a:srgbClr val="FFF6AA"/>
              </a:gs>
              <a:gs pos="100000">
                <a:schemeClr val="accent3">
                  <a:satOff val="18648"/>
                  <a:lumOff val="5971"/>
                </a:schemeClr>
              </a:gs>
            </a:gsLst>
            <a:lin ang="5395217"/>
          </a:gradFill>
          <a:ln w="12700">
            <a:miter lim="400000"/>
          </a:ln>
          <a:effectLst>
            <a:outerShdw blurRad="190500" dist="8455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1048" name="Shape 1048"/>
          <p:cNvSpPr/>
          <p:nvPr/>
        </p:nvSpPr>
        <p:spPr>
          <a:xfrm>
            <a:off x="1371447" y="25399"/>
            <a:ext cx="10287306" cy="838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800"/>
            </a:lvl1pPr>
          </a:lstStyle>
          <a:p>
            <a:r>
              <a:t>Explore the pre-equilibrium dynamics</a:t>
            </a:r>
          </a:p>
        </p:txBody>
      </p:sp>
      <p:sp>
        <p:nvSpPr>
          <p:cNvPr id="1049" name="Shape 1049"/>
          <p:cNvSpPr/>
          <p:nvPr/>
        </p:nvSpPr>
        <p:spPr>
          <a:xfrm>
            <a:off x="12488265" y="9334499"/>
            <a:ext cx="453239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/>
            </a:lvl1pPr>
          </a:lstStyle>
          <a:p>
            <a:r>
              <a:t>19</a:t>
            </a:r>
          </a:p>
        </p:txBody>
      </p:sp>
      <p:grpSp>
        <p:nvGrpSpPr>
          <p:cNvPr id="1054" name="Group 1054"/>
          <p:cNvGrpSpPr/>
          <p:nvPr/>
        </p:nvGrpSpPr>
        <p:grpSpPr>
          <a:xfrm>
            <a:off x="907718" y="2330450"/>
            <a:ext cx="2906216" cy="5080000"/>
            <a:chOff x="0" y="0"/>
            <a:chExt cx="2906215" cy="5080000"/>
          </a:xfrm>
        </p:grpSpPr>
        <p:sp>
          <p:nvSpPr>
            <p:cNvPr id="1050" name="Shape 1050"/>
            <p:cNvSpPr/>
            <p:nvPr/>
          </p:nvSpPr>
          <p:spPr>
            <a:xfrm>
              <a:off x="0" y="0"/>
              <a:ext cx="2906216" cy="5080000"/>
            </a:xfrm>
            <a:prstGeom prst="roundRect">
              <a:avLst>
                <a:gd name="adj" fmla="val 12189"/>
              </a:avLst>
            </a:prstGeom>
            <a:solidFill>
              <a:srgbClr val="00F900">
                <a:alpha val="48628"/>
              </a:srgbClr>
            </a:solidFill>
            <a:ln w="127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pic>
          <p:nvPicPr>
            <p:cNvPr id="1051" name="pasted-image.pdf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532357" y="2095389"/>
              <a:ext cx="1841501" cy="4699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052" name="pasted-image.pdf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375029" y="2931852"/>
              <a:ext cx="2222501" cy="4699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053" name="Shape 1053"/>
            <p:cNvSpPr/>
            <p:nvPr/>
          </p:nvSpPr>
          <p:spPr>
            <a:xfrm>
              <a:off x="171829" y="244807"/>
              <a:ext cx="2628901" cy="647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r>
                <a:t>MC-Glauber</a:t>
              </a:r>
            </a:p>
          </p:txBody>
        </p:sp>
      </p:grpSp>
      <p:sp>
        <p:nvSpPr>
          <p:cNvPr id="1055" name="Shape 1055"/>
          <p:cNvSpPr/>
          <p:nvPr/>
        </p:nvSpPr>
        <p:spPr>
          <a:xfrm>
            <a:off x="3997881" y="3481111"/>
            <a:ext cx="622301" cy="2501901"/>
          </a:xfrm>
          <a:prstGeom prst="rightArrow">
            <a:avLst>
              <a:gd name="adj1" fmla="val 100000"/>
              <a:gd name="adj2" fmla="val 49500"/>
            </a:avLst>
          </a:prstGeom>
          <a:blipFill>
            <a:blip r:embed="rId4"/>
          </a:blip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grpSp>
        <p:nvGrpSpPr>
          <p:cNvPr id="1059" name="Group 1059"/>
          <p:cNvGrpSpPr/>
          <p:nvPr/>
        </p:nvGrpSpPr>
        <p:grpSpPr>
          <a:xfrm>
            <a:off x="4789054" y="2343150"/>
            <a:ext cx="2922342" cy="5080000"/>
            <a:chOff x="0" y="0"/>
            <a:chExt cx="2922340" cy="5080000"/>
          </a:xfrm>
        </p:grpSpPr>
        <p:sp>
          <p:nvSpPr>
            <p:cNvPr id="1056" name="Shape 1056"/>
            <p:cNvSpPr/>
            <p:nvPr/>
          </p:nvSpPr>
          <p:spPr>
            <a:xfrm>
              <a:off x="0" y="0"/>
              <a:ext cx="2922341" cy="5080000"/>
            </a:xfrm>
            <a:prstGeom prst="roundRect">
              <a:avLst>
                <a:gd name="adj" fmla="val 7551"/>
              </a:avLst>
            </a:prstGeom>
            <a:gradFill flip="none" rotWithShape="1">
              <a:gsLst>
                <a:gs pos="0">
                  <a:srgbClr val="0096FF">
                    <a:alpha val="51000"/>
                  </a:srgbClr>
                </a:gs>
                <a:gs pos="100000">
                  <a:srgbClr val="7A81FF"/>
                </a:gs>
              </a:gsLst>
              <a:lin ang="5400000" scaled="0"/>
            </a:gradFill>
            <a:ln w="25400" cap="flat">
              <a:solidFill>
                <a:srgbClr val="000000">
                  <a:alpha val="0"/>
                </a:srgbClr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057" name="Shape 1057"/>
            <p:cNvSpPr/>
            <p:nvPr/>
          </p:nvSpPr>
          <p:spPr>
            <a:xfrm>
              <a:off x="79524" y="232107"/>
              <a:ext cx="2245688" cy="647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r>
                <a:t>EoS: T, μ</a:t>
              </a:r>
              <a:r>
                <a:rPr baseline="-5999"/>
                <a:t>B</a:t>
              </a:r>
            </a:p>
          </p:txBody>
        </p:sp>
        <p:sp>
          <p:nvSpPr>
            <p:cNvPr id="1058" name="Shape 1058"/>
            <p:cNvSpPr/>
            <p:nvPr/>
          </p:nvSpPr>
          <p:spPr>
            <a:xfrm>
              <a:off x="145963" y="1432052"/>
              <a:ext cx="2630414" cy="33782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 algn="l"/>
            </a:lstStyle>
            <a:p>
              <a:r>
                <a:t>Sample partons until the total energy of system is reached</a:t>
              </a:r>
            </a:p>
          </p:txBody>
        </p:sp>
      </p:grpSp>
      <p:sp>
        <p:nvSpPr>
          <p:cNvPr id="1060" name="Shape 1060"/>
          <p:cNvSpPr/>
          <p:nvPr/>
        </p:nvSpPr>
        <p:spPr>
          <a:xfrm>
            <a:off x="7879888" y="3481111"/>
            <a:ext cx="622301" cy="2501901"/>
          </a:xfrm>
          <a:prstGeom prst="rightArrow">
            <a:avLst>
              <a:gd name="adj1" fmla="val 100000"/>
              <a:gd name="adj2" fmla="val 49500"/>
            </a:avLst>
          </a:prstGeom>
          <a:blipFill>
            <a:blip r:embed="rId4"/>
          </a:blip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grpSp>
        <p:nvGrpSpPr>
          <p:cNvPr id="1063" name="Group 1063"/>
          <p:cNvGrpSpPr/>
          <p:nvPr/>
        </p:nvGrpSpPr>
        <p:grpSpPr>
          <a:xfrm>
            <a:off x="8674954" y="2343150"/>
            <a:ext cx="3422128" cy="5080000"/>
            <a:chOff x="0" y="0"/>
            <a:chExt cx="3422127" cy="5080000"/>
          </a:xfrm>
        </p:grpSpPr>
        <p:sp>
          <p:nvSpPr>
            <p:cNvPr id="1061" name="Shape 1061"/>
            <p:cNvSpPr/>
            <p:nvPr/>
          </p:nvSpPr>
          <p:spPr>
            <a:xfrm>
              <a:off x="0" y="0"/>
              <a:ext cx="3422128" cy="5080000"/>
            </a:xfrm>
            <a:prstGeom prst="roundRect">
              <a:avLst>
                <a:gd name="adj" fmla="val 5567"/>
              </a:avLst>
            </a:prstGeom>
            <a:solidFill>
              <a:schemeClr val="accent5">
                <a:hueOff val="-444211"/>
                <a:satOff val="-14915"/>
                <a:lumOff val="22857"/>
                <a:alpha val="74475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062" name="Shape 1062"/>
            <p:cNvSpPr/>
            <p:nvPr/>
          </p:nvSpPr>
          <p:spPr>
            <a:xfrm>
              <a:off x="307326" y="31749"/>
              <a:ext cx="2807474" cy="5016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pPr algn="l"/>
              <a:r>
                <a:t>Feed into a transport simulation</a:t>
              </a:r>
            </a:p>
            <a:p>
              <a:pPr algn="l"/>
              <a:endParaRPr/>
            </a:p>
            <a:p>
              <a:pPr algn="l"/>
              <a:r>
                <a:t>Freeze out particles at a constant tau surface and build T</a:t>
              </a:r>
              <a:r>
                <a:rPr baseline="31999"/>
                <a:t>μν</a:t>
              </a:r>
            </a:p>
          </p:txBody>
        </p:sp>
      </p:grpSp>
      <p:sp>
        <p:nvSpPr>
          <p:cNvPr id="1064" name="Shape 1064"/>
          <p:cNvSpPr/>
          <p:nvPr/>
        </p:nvSpPr>
        <p:spPr>
          <a:xfrm>
            <a:off x="502788" y="1266825"/>
            <a:ext cx="5361357" cy="736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200" i="1">
                <a:solidFill>
                  <a:schemeClr val="accent6"/>
                </a:solidFill>
              </a:defRPr>
            </a:lvl1pPr>
          </a:lstStyle>
          <a:p>
            <a:r>
              <a:t>A transport approach:</a:t>
            </a: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6" name="Shape 1066"/>
          <p:cNvSpPr/>
          <p:nvPr/>
        </p:nvSpPr>
        <p:spPr>
          <a:xfrm>
            <a:off x="-55034" y="-38100"/>
            <a:ext cx="13114867" cy="965200"/>
          </a:xfrm>
          <a:prstGeom prst="rect">
            <a:avLst/>
          </a:prstGeom>
          <a:gradFill>
            <a:gsLst>
              <a:gs pos="0">
                <a:srgbClr val="FFF6AA"/>
              </a:gs>
              <a:gs pos="100000">
                <a:schemeClr val="accent3">
                  <a:satOff val="18648"/>
                  <a:lumOff val="5971"/>
                </a:schemeClr>
              </a:gs>
            </a:gsLst>
            <a:lin ang="5395217"/>
          </a:gradFill>
          <a:ln w="12700">
            <a:miter lim="400000"/>
          </a:ln>
          <a:effectLst>
            <a:outerShdw blurRad="190500" dist="8455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1067" name="Shape 1067"/>
          <p:cNvSpPr/>
          <p:nvPr/>
        </p:nvSpPr>
        <p:spPr>
          <a:xfrm>
            <a:off x="1371447" y="25399"/>
            <a:ext cx="10287306" cy="838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800"/>
            </a:lvl1pPr>
          </a:lstStyle>
          <a:p>
            <a:r>
              <a:t>Explore the pre-equilibrium dynamics</a:t>
            </a:r>
          </a:p>
        </p:txBody>
      </p:sp>
      <p:sp>
        <p:nvSpPr>
          <p:cNvPr id="1068" name="Shape 1068"/>
          <p:cNvSpPr/>
          <p:nvPr/>
        </p:nvSpPr>
        <p:spPr>
          <a:xfrm>
            <a:off x="12488265" y="9334499"/>
            <a:ext cx="453239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/>
            </a:lvl1pPr>
          </a:lstStyle>
          <a:p>
            <a:r>
              <a:t>20</a:t>
            </a:r>
          </a:p>
        </p:txBody>
      </p:sp>
      <p:pic>
        <p:nvPicPr>
          <p:cNvPr id="1069" name="out.mp4"/>
          <p:cNvPicPr>
            <a:picLocks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>
            <a:extLst/>
          </a:blip>
          <a:stretch>
            <a:fillRect/>
          </a:stretch>
        </p:blipFill>
        <p:spPr>
          <a:xfrm>
            <a:off x="-1765490" y="1183753"/>
            <a:ext cx="10160001" cy="7620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070" name="out.mp4"/>
          <p:cNvPicPr>
            <a:picLocks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>
            <a:extLst/>
          </a:blip>
          <a:stretch>
            <a:fillRect/>
          </a:stretch>
        </p:blipFill>
        <p:spPr>
          <a:xfrm>
            <a:off x="5938406" y="2468851"/>
            <a:ext cx="7319402" cy="5489552"/>
          </a:xfrm>
          <a:prstGeom prst="rect">
            <a:avLst/>
          </a:prstGeom>
          <a:ln w="12700">
            <a:miter lim="400000"/>
          </a:ln>
        </p:spPr>
      </p:pic>
      <p:sp>
        <p:nvSpPr>
          <p:cNvPr id="1071" name="Shape 1071"/>
          <p:cNvSpPr/>
          <p:nvPr/>
        </p:nvSpPr>
        <p:spPr>
          <a:xfrm>
            <a:off x="1570482" y="8667750"/>
            <a:ext cx="9889237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Elastic scatterings with a constant cross section</a:t>
            </a:r>
          </a:p>
        </p:txBody>
      </p:sp>
      <p:pic>
        <p:nvPicPr>
          <p:cNvPr id="1072" name="pasted-image.pdf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9201943" y="1289603"/>
            <a:ext cx="3517901" cy="4699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034000" fill="hold"/>
                                        <p:tgtEl>
                                          <p:spTgt spid="106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603400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6034000" fill="hold"/>
                                        <p:tgtEl>
                                          <p:spTgt spid="107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100000">
                <p:cTn id="10" fill="hold" display="0">
                  <p:stCondLst>
                    <p:cond delay="indefinite"/>
                  </p:stCondLst>
                </p:cTn>
                <p:tgtEl>
                  <p:spTgt spid="1070"/>
                </p:tgtEl>
              </p:cMediaNode>
            </p:video>
            <p:video>
              <p:cMediaNode vol="100000">
                <p:cTn id="11" fill="hold" display="0">
                  <p:stCondLst>
                    <p:cond delay="indefinite"/>
                  </p:stCondLst>
                </p:cTn>
                <p:tgtEl>
                  <p:spTgt spid="1069"/>
                </p:tgtEl>
              </p:cMediaNode>
            </p:video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4" name="Shape 1074"/>
          <p:cNvSpPr/>
          <p:nvPr/>
        </p:nvSpPr>
        <p:spPr>
          <a:xfrm>
            <a:off x="-55034" y="-38100"/>
            <a:ext cx="13114867" cy="965200"/>
          </a:xfrm>
          <a:prstGeom prst="rect">
            <a:avLst/>
          </a:prstGeom>
          <a:gradFill>
            <a:gsLst>
              <a:gs pos="0">
                <a:srgbClr val="FFF6AA"/>
              </a:gs>
              <a:gs pos="100000">
                <a:schemeClr val="accent3">
                  <a:satOff val="18648"/>
                  <a:lumOff val="5971"/>
                </a:schemeClr>
              </a:gs>
            </a:gsLst>
            <a:lin ang="5395217"/>
          </a:gradFill>
          <a:ln w="12700">
            <a:miter lim="400000"/>
          </a:ln>
          <a:effectLst>
            <a:outerShdw blurRad="190500" dist="8455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1075" name="Shape 1075"/>
          <p:cNvSpPr/>
          <p:nvPr/>
        </p:nvSpPr>
        <p:spPr>
          <a:xfrm>
            <a:off x="3388232" y="50799"/>
            <a:ext cx="6253735" cy="7874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4500"/>
            </a:pPr>
            <a:r>
              <a:t>Preliminary results for v</a:t>
            </a:r>
            <a:r>
              <a:rPr baseline="-5999"/>
              <a:t>1</a:t>
            </a:r>
          </a:p>
        </p:txBody>
      </p:sp>
      <p:pic>
        <p:nvPicPr>
          <p:cNvPr id="1076" name="charghed_hadron_v1_rapidity_distribution_UrQMD_vs_hydro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7000" y="1270000"/>
            <a:ext cx="6604000" cy="4953000"/>
          </a:xfrm>
          <a:prstGeom prst="rect">
            <a:avLst/>
          </a:prstGeom>
          <a:ln w="12700">
            <a:miter lim="400000"/>
          </a:ln>
        </p:spPr>
      </p:pic>
      <p:sp>
        <p:nvSpPr>
          <p:cNvPr id="1077" name="Shape 1077"/>
          <p:cNvSpPr/>
          <p:nvPr/>
        </p:nvSpPr>
        <p:spPr>
          <a:xfrm>
            <a:off x="635000" y="6195486"/>
            <a:ext cx="12083956" cy="1193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444500" indent="-444500" algn="l">
              <a:buSzPct val="75000"/>
              <a:buChar char="•"/>
            </a:pPr>
            <a:r>
              <a:t>Hadronic afterburner does not affect charged hadron v</a:t>
            </a:r>
            <a:r>
              <a:rPr baseline="-5999"/>
              <a:t>1</a:t>
            </a:r>
            <a:r>
              <a:t>(y) much</a:t>
            </a:r>
          </a:p>
        </p:txBody>
      </p:sp>
      <p:sp>
        <p:nvSpPr>
          <p:cNvPr id="1078" name="Shape 1078"/>
          <p:cNvSpPr/>
          <p:nvPr/>
        </p:nvSpPr>
        <p:spPr>
          <a:xfrm>
            <a:off x="635000" y="7567086"/>
            <a:ext cx="12083956" cy="1193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444500" indent="-444500" algn="l">
              <a:buSzPct val="75000"/>
              <a:buChar char="•"/>
            </a:pPr>
            <a:r>
              <a:t>A lower switching energy density results a larger v</a:t>
            </a:r>
            <a:r>
              <a:rPr baseline="-5999"/>
              <a:t>1</a:t>
            </a:r>
            <a:r>
              <a:t> signal</a:t>
            </a:r>
          </a:p>
        </p:txBody>
      </p:sp>
      <p:pic>
        <p:nvPicPr>
          <p:cNvPr id="1079" name="charghed_hadron_v1_rapidity_distribution_UrQMD_esw_scan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477000" y="1270000"/>
            <a:ext cx="6604000" cy="4953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080" name="pasted-imag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9320476" y="1042524"/>
            <a:ext cx="3517901" cy="4699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2" name="Shape 1082"/>
          <p:cNvSpPr/>
          <p:nvPr/>
        </p:nvSpPr>
        <p:spPr>
          <a:xfrm>
            <a:off x="-55034" y="-38100"/>
            <a:ext cx="13114867" cy="965200"/>
          </a:xfrm>
          <a:prstGeom prst="rect">
            <a:avLst/>
          </a:prstGeom>
          <a:gradFill>
            <a:gsLst>
              <a:gs pos="0">
                <a:srgbClr val="FFF6AA"/>
              </a:gs>
              <a:gs pos="100000">
                <a:schemeClr val="accent3">
                  <a:satOff val="18648"/>
                  <a:lumOff val="5971"/>
                </a:schemeClr>
              </a:gs>
            </a:gsLst>
            <a:lin ang="5395217"/>
          </a:gradFill>
          <a:ln w="12700">
            <a:miter lim="400000"/>
          </a:ln>
          <a:effectLst>
            <a:outerShdw blurRad="190500" dist="8455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1083" name="Shape 1083"/>
          <p:cNvSpPr/>
          <p:nvPr/>
        </p:nvSpPr>
        <p:spPr>
          <a:xfrm>
            <a:off x="3388232" y="50799"/>
            <a:ext cx="6253735" cy="7874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4500"/>
            </a:pPr>
            <a:r>
              <a:t>Preliminary results for v</a:t>
            </a:r>
            <a:r>
              <a:rPr baseline="-5999"/>
              <a:t>1</a:t>
            </a:r>
          </a:p>
        </p:txBody>
      </p:sp>
      <p:pic>
        <p:nvPicPr>
          <p:cNvPr id="1084" name="charghed_hadron_v1_rapidity_distribution_UrQMD_vs_hydro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77000" y="1270000"/>
            <a:ext cx="6604000" cy="4953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085" name="charghed_hadron_v1_rapidity_distribution_diffusion_effects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27000" y="1270000"/>
            <a:ext cx="6604000" cy="4953000"/>
          </a:xfrm>
          <a:prstGeom prst="rect">
            <a:avLst/>
          </a:prstGeom>
          <a:ln w="12700">
            <a:miter lim="400000"/>
          </a:ln>
        </p:spPr>
      </p:pic>
      <p:sp>
        <p:nvSpPr>
          <p:cNvPr id="1086" name="Shape 1086"/>
          <p:cNvSpPr/>
          <p:nvPr/>
        </p:nvSpPr>
        <p:spPr>
          <a:xfrm>
            <a:off x="635000" y="6434670"/>
            <a:ext cx="12083956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444500" indent="-444500" algn="l">
              <a:buSzPct val="75000"/>
              <a:buChar char="•"/>
            </a:pPr>
            <a:r>
              <a:t>Baryon diffusion does not affect the charge hadron v</a:t>
            </a:r>
            <a:r>
              <a:rPr baseline="-5999"/>
              <a:t>1</a:t>
            </a:r>
          </a:p>
        </p:txBody>
      </p:sp>
      <p:sp>
        <p:nvSpPr>
          <p:cNvPr id="1087" name="Shape 1087"/>
          <p:cNvSpPr/>
          <p:nvPr/>
        </p:nvSpPr>
        <p:spPr>
          <a:xfrm>
            <a:off x="635000" y="7294039"/>
            <a:ext cx="12083956" cy="1193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444500" indent="-444500" algn="l">
              <a:buSzPct val="75000"/>
              <a:buChar char="•"/>
            </a:pPr>
            <a:r>
              <a:t>Charged hadron v</a:t>
            </a:r>
            <a:r>
              <a:rPr baseline="-5999"/>
              <a:t>1</a:t>
            </a:r>
            <a:r>
              <a:t> shows little sensitivity to pre-equilibrium flow</a:t>
            </a:r>
          </a:p>
        </p:txBody>
      </p:sp>
      <p:pic>
        <p:nvPicPr>
          <p:cNvPr id="1088" name="pasted-imag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9320476" y="1042524"/>
            <a:ext cx="3517901" cy="4699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0" name="Shape 1090"/>
          <p:cNvSpPr/>
          <p:nvPr/>
        </p:nvSpPr>
        <p:spPr>
          <a:xfrm>
            <a:off x="-55034" y="-38100"/>
            <a:ext cx="13114867" cy="965200"/>
          </a:xfrm>
          <a:prstGeom prst="rect">
            <a:avLst/>
          </a:prstGeom>
          <a:gradFill>
            <a:gsLst>
              <a:gs pos="0">
                <a:srgbClr val="FFF6AA"/>
              </a:gs>
              <a:gs pos="100000">
                <a:schemeClr val="accent3">
                  <a:satOff val="18648"/>
                  <a:lumOff val="5971"/>
                </a:schemeClr>
              </a:gs>
            </a:gsLst>
            <a:lin ang="5395217"/>
          </a:gradFill>
          <a:ln w="12700">
            <a:miter lim="400000"/>
          </a:ln>
          <a:effectLst>
            <a:outerShdw blurRad="190500" dist="8455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1091" name="Shape 1091"/>
          <p:cNvSpPr/>
          <p:nvPr/>
        </p:nvSpPr>
        <p:spPr>
          <a:xfrm>
            <a:off x="826103" y="50799"/>
            <a:ext cx="11377994" cy="787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/>
            </a:lvl1pPr>
          </a:lstStyle>
          <a:p>
            <a:r>
              <a:t>Will a lower decoupling temperature fix this?</a:t>
            </a:r>
          </a:p>
        </p:txBody>
      </p:sp>
      <p:sp>
        <p:nvSpPr>
          <p:cNvPr id="1092" name="Shape 1092"/>
          <p:cNvSpPr/>
          <p:nvPr/>
        </p:nvSpPr>
        <p:spPr>
          <a:xfrm>
            <a:off x="514119" y="1049698"/>
            <a:ext cx="11493710" cy="1066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3200"/>
            </a:lvl1pPr>
          </a:lstStyle>
          <a:p>
            <a:r>
              <a:t>By evolving the fireball with hydrodynamics to a lower energy density,</a:t>
            </a:r>
          </a:p>
        </p:txBody>
      </p:sp>
      <p:sp>
        <p:nvSpPr>
          <p:cNvPr id="1093" name="Shape 1093"/>
          <p:cNvSpPr/>
          <p:nvPr/>
        </p:nvSpPr>
        <p:spPr>
          <a:xfrm>
            <a:off x="2913533" y="8544522"/>
            <a:ext cx="720313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hadronic afterburner is essential</a:t>
            </a:r>
          </a:p>
        </p:txBody>
      </p:sp>
      <p:sp>
        <p:nvSpPr>
          <p:cNvPr id="1094" name="Shape 1094"/>
          <p:cNvSpPr/>
          <p:nvPr/>
        </p:nvSpPr>
        <p:spPr>
          <a:xfrm>
            <a:off x="762000" y="7031587"/>
            <a:ext cx="5399228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81000" indent="-381000" algn="l">
              <a:buSzPct val="100000"/>
              <a:buChar char="•"/>
            </a:lvl1pPr>
          </a:lstStyle>
          <a:p>
            <a:r>
              <a:t>pion spectrum is too flat</a:t>
            </a:r>
          </a:p>
        </p:txBody>
      </p:sp>
      <p:sp>
        <p:nvSpPr>
          <p:cNvPr id="1095" name="Shape 1095"/>
          <p:cNvSpPr/>
          <p:nvPr/>
        </p:nvSpPr>
        <p:spPr>
          <a:xfrm>
            <a:off x="762000" y="7725874"/>
            <a:ext cx="11014558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81000" indent="-381000">
              <a:buSzPct val="100000"/>
              <a:buChar char="•"/>
            </a:lvl1pPr>
          </a:lstStyle>
          <a:p>
            <a:r>
              <a:t>hadronic chemistry changes a lot — need PCE EoS</a:t>
            </a:r>
          </a:p>
        </p:txBody>
      </p:sp>
      <p:pic>
        <p:nvPicPr>
          <p:cNvPr id="1096" name="pid_sp_p_vs_pbar_UrQMD_vs_hydro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350000" y="2032000"/>
            <a:ext cx="6604000" cy="4953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097" name="pid_pion_p_UrQMD_vs_hydro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27000" y="2032000"/>
            <a:ext cx="6604000" cy="4953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9" name="Shape 1099"/>
          <p:cNvSpPr/>
          <p:nvPr/>
        </p:nvSpPr>
        <p:spPr>
          <a:xfrm>
            <a:off x="-55034" y="-38100"/>
            <a:ext cx="13114867" cy="965200"/>
          </a:xfrm>
          <a:prstGeom prst="rect">
            <a:avLst/>
          </a:prstGeom>
          <a:gradFill>
            <a:gsLst>
              <a:gs pos="0">
                <a:srgbClr val="FFF6AA"/>
              </a:gs>
              <a:gs pos="100000">
                <a:schemeClr val="accent3">
                  <a:satOff val="18648"/>
                  <a:lumOff val="5971"/>
                </a:schemeClr>
              </a:gs>
            </a:gsLst>
            <a:lin ang="5395217"/>
          </a:gradFill>
          <a:ln w="12700">
            <a:miter lim="400000"/>
          </a:ln>
          <a:effectLst>
            <a:outerShdw blurRad="190500" dist="8455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1100" name="Shape 1100"/>
          <p:cNvSpPr/>
          <p:nvPr/>
        </p:nvSpPr>
        <p:spPr>
          <a:xfrm>
            <a:off x="826103" y="50799"/>
            <a:ext cx="11377994" cy="787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/>
            </a:lvl1pPr>
          </a:lstStyle>
          <a:p>
            <a:r>
              <a:t>Will a lower decoupling temperature fix this?</a:t>
            </a:r>
          </a:p>
        </p:txBody>
      </p:sp>
      <p:sp>
        <p:nvSpPr>
          <p:cNvPr id="1101" name="Shape 1101"/>
          <p:cNvSpPr/>
          <p:nvPr/>
        </p:nvSpPr>
        <p:spPr>
          <a:xfrm>
            <a:off x="514119" y="1049698"/>
            <a:ext cx="11493710" cy="1066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3200"/>
            </a:lvl1pPr>
          </a:lstStyle>
          <a:p>
            <a:r>
              <a:t>By evolving the fireball with hydrodynamics to a lower energy density,</a:t>
            </a:r>
          </a:p>
        </p:txBody>
      </p:sp>
      <p:sp>
        <p:nvSpPr>
          <p:cNvPr id="1102" name="Shape 1102"/>
          <p:cNvSpPr/>
          <p:nvPr/>
        </p:nvSpPr>
        <p:spPr>
          <a:xfrm>
            <a:off x="665776" y="7049689"/>
            <a:ext cx="11698648" cy="1193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381000" indent="-381000" algn="l">
              <a:buSzPct val="100000"/>
              <a:buChar char="•"/>
            </a:pPr>
            <a:r>
              <a:t>The blue shift in proton v</a:t>
            </a:r>
            <a:r>
              <a:rPr baseline="-5999"/>
              <a:t>2</a:t>
            </a:r>
            <a:r>
              <a:t> can not be reproduced with hydro</a:t>
            </a:r>
          </a:p>
        </p:txBody>
      </p:sp>
      <p:pic>
        <p:nvPicPr>
          <p:cNvPr id="1103" name="pid_v2_pion_p_UrQMD_vs_hydro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7000" y="2032000"/>
            <a:ext cx="6604000" cy="4953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104" name="pid_v2_p_vs_pbar_UrQMD_vs_hydro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350000" y="2032000"/>
            <a:ext cx="6604000" cy="4953000"/>
          </a:xfrm>
          <a:prstGeom prst="rect">
            <a:avLst/>
          </a:prstGeom>
          <a:ln w="12700">
            <a:miter lim="400000"/>
          </a:ln>
        </p:spPr>
      </p:pic>
      <p:sp>
        <p:nvSpPr>
          <p:cNvPr id="1105" name="Shape 1105"/>
          <p:cNvSpPr/>
          <p:nvPr/>
        </p:nvSpPr>
        <p:spPr>
          <a:xfrm>
            <a:off x="2913533" y="8544522"/>
            <a:ext cx="720313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hadronic afterburner is essential</a:t>
            </a: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7" name="Shape 1107"/>
          <p:cNvSpPr/>
          <p:nvPr/>
        </p:nvSpPr>
        <p:spPr>
          <a:xfrm>
            <a:off x="-55034" y="-38100"/>
            <a:ext cx="13114867" cy="965200"/>
          </a:xfrm>
          <a:prstGeom prst="rect">
            <a:avLst/>
          </a:prstGeom>
          <a:gradFill>
            <a:gsLst>
              <a:gs pos="0">
                <a:srgbClr val="FFF6AA"/>
              </a:gs>
              <a:gs pos="100000">
                <a:schemeClr val="accent3">
                  <a:satOff val="18648"/>
                  <a:lumOff val="5971"/>
                </a:schemeClr>
              </a:gs>
            </a:gsLst>
            <a:lin ang="5395217"/>
          </a:gradFill>
          <a:ln w="12700">
            <a:miter lim="400000"/>
          </a:ln>
          <a:effectLst>
            <a:outerShdw blurRad="190500" dist="8455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1108" name="Shape 1108"/>
          <p:cNvSpPr/>
          <p:nvPr/>
        </p:nvSpPr>
        <p:spPr>
          <a:xfrm>
            <a:off x="826103" y="50799"/>
            <a:ext cx="11377994" cy="787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/>
            </a:lvl1pPr>
          </a:lstStyle>
          <a:p>
            <a:r>
              <a:t>Will a lower decoupling temperature fix this?</a:t>
            </a:r>
          </a:p>
        </p:txBody>
      </p:sp>
      <p:sp>
        <p:nvSpPr>
          <p:cNvPr id="1109" name="Shape 1109"/>
          <p:cNvSpPr/>
          <p:nvPr/>
        </p:nvSpPr>
        <p:spPr>
          <a:xfrm>
            <a:off x="514119" y="1049698"/>
            <a:ext cx="11493710" cy="1066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3200"/>
            </a:lvl1pPr>
          </a:lstStyle>
          <a:p>
            <a:r>
              <a:t>By evolving the fireball with hydrodynamics to a lower energy density,</a:t>
            </a:r>
          </a:p>
        </p:txBody>
      </p:sp>
      <p:pic>
        <p:nvPicPr>
          <p:cNvPr id="1110" name="pid_v2_pion_p_diffusion_effects_hydro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12336" y="1854073"/>
            <a:ext cx="10580128" cy="7935097"/>
          </a:xfrm>
          <a:prstGeom prst="rect">
            <a:avLst/>
          </a:prstGeom>
          <a:ln w="12700">
            <a:miter lim="400000"/>
          </a:ln>
        </p:spPr>
      </p:pic>
      <p:sp>
        <p:nvSpPr>
          <p:cNvPr id="1111" name="Shape 1111"/>
          <p:cNvSpPr/>
          <p:nvPr/>
        </p:nvSpPr>
        <p:spPr>
          <a:xfrm>
            <a:off x="7343167" y="7739449"/>
            <a:ext cx="3753308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e</a:t>
            </a:r>
            <a:r>
              <a:rPr baseline="-5999"/>
              <a:t>sw</a:t>
            </a:r>
            <a:r>
              <a:t> = 0.1 GeV/fm</a:t>
            </a:r>
            <a:r>
              <a:rPr baseline="31999"/>
              <a:t>3</a:t>
            </a: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3" name="pid_v2_pion_p_diffusion_effect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350000" y="1270000"/>
            <a:ext cx="6604000" cy="4953000"/>
          </a:xfrm>
          <a:prstGeom prst="rect">
            <a:avLst/>
          </a:prstGeom>
          <a:ln w="12700">
            <a:miter lim="400000"/>
          </a:ln>
        </p:spPr>
      </p:pic>
      <p:sp>
        <p:nvSpPr>
          <p:cNvPr id="1114" name="Shape 1114"/>
          <p:cNvSpPr/>
          <p:nvPr/>
        </p:nvSpPr>
        <p:spPr>
          <a:xfrm>
            <a:off x="-55034" y="-38100"/>
            <a:ext cx="13114867" cy="965200"/>
          </a:xfrm>
          <a:prstGeom prst="rect">
            <a:avLst/>
          </a:prstGeom>
          <a:gradFill>
            <a:gsLst>
              <a:gs pos="0">
                <a:srgbClr val="FFF6AA"/>
              </a:gs>
              <a:gs pos="100000">
                <a:schemeClr val="accent3">
                  <a:satOff val="18648"/>
                  <a:lumOff val="5971"/>
                </a:schemeClr>
              </a:gs>
            </a:gsLst>
            <a:lin ang="5395217"/>
          </a:gradFill>
          <a:ln w="12700">
            <a:miter lim="400000"/>
          </a:ln>
          <a:effectLst>
            <a:outerShdw blurRad="190500" dist="8455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1115" name="Shape 1115"/>
          <p:cNvSpPr/>
          <p:nvPr/>
        </p:nvSpPr>
        <p:spPr>
          <a:xfrm>
            <a:off x="826103" y="50799"/>
            <a:ext cx="11377994" cy="787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/>
            </a:lvl1pPr>
          </a:lstStyle>
          <a:p>
            <a:r>
              <a:t>Will a lower decoupling temperature fix this?</a:t>
            </a:r>
          </a:p>
        </p:txBody>
      </p:sp>
      <p:sp>
        <p:nvSpPr>
          <p:cNvPr id="1116" name="Shape 1116"/>
          <p:cNvSpPr/>
          <p:nvPr/>
        </p:nvSpPr>
        <p:spPr>
          <a:xfrm>
            <a:off x="7444767" y="1592649"/>
            <a:ext cx="3753308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e</a:t>
            </a:r>
            <a:r>
              <a:rPr baseline="-5999"/>
              <a:t>sw</a:t>
            </a:r>
            <a:r>
              <a:t> = 0.1 GeV/fm</a:t>
            </a:r>
            <a:r>
              <a:rPr baseline="31999"/>
              <a:t>3</a:t>
            </a:r>
          </a:p>
        </p:txBody>
      </p:sp>
      <p:pic>
        <p:nvPicPr>
          <p:cNvPr id="1117" name="pid_v2_pion_p_diffusion_effects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27000" y="1270000"/>
            <a:ext cx="6604000" cy="4953000"/>
          </a:xfrm>
          <a:prstGeom prst="rect">
            <a:avLst/>
          </a:prstGeom>
          <a:ln w="12700">
            <a:miter lim="400000"/>
          </a:ln>
        </p:spPr>
      </p:pic>
      <p:sp>
        <p:nvSpPr>
          <p:cNvPr id="1118" name="Shape 1118"/>
          <p:cNvSpPr/>
          <p:nvPr/>
        </p:nvSpPr>
        <p:spPr>
          <a:xfrm>
            <a:off x="1221767" y="1592649"/>
            <a:ext cx="3753308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e</a:t>
            </a:r>
            <a:r>
              <a:rPr baseline="-5999"/>
              <a:t>sw</a:t>
            </a:r>
            <a:r>
              <a:t> = 0.3 GeV/fm</a:t>
            </a:r>
            <a:r>
              <a:rPr baseline="31999"/>
              <a:t>3</a:t>
            </a:r>
          </a:p>
        </p:txBody>
      </p:sp>
      <p:sp>
        <p:nvSpPr>
          <p:cNvPr id="1119" name="Shape 1119"/>
          <p:cNvSpPr/>
          <p:nvPr/>
        </p:nvSpPr>
        <p:spPr>
          <a:xfrm>
            <a:off x="640943" y="6258573"/>
            <a:ext cx="11496976" cy="1193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444500" indent="-444500" algn="l">
              <a:buSzPct val="75000"/>
              <a:buChar char="•"/>
            </a:lvl1pPr>
          </a:lstStyle>
          <a:p>
            <a:r>
              <a:t>A more viscous phase from UrQMD compared to hydro</a:t>
            </a: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1" name="Shape 1121"/>
          <p:cNvSpPr/>
          <p:nvPr/>
        </p:nvSpPr>
        <p:spPr>
          <a:xfrm>
            <a:off x="-55034" y="-38100"/>
            <a:ext cx="13114867" cy="965200"/>
          </a:xfrm>
          <a:prstGeom prst="rect">
            <a:avLst/>
          </a:prstGeom>
          <a:gradFill>
            <a:gsLst>
              <a:gs pos="0">
                <a:srgbClr val="FFF6AA"/>
              </a:gs>
              <a:gs pos="100000">
                <a:schemeClr val="accent3">
                  <a:satOff val="18648"/>
                  <a:lumOff val="5971"/>
                </a:schemeClr>
              </a:gs>
            </a:gsLst>
            <a:lin ang="5395217"/>
          </a:gradFill>
          <a:ln w="12700">
            <a:miter lim="400000"/>
          </a:ln>
          <a:effectLst>
            <a:outerShdw blurRad="190500" dist="8455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1122" name="Shape 1122"/>
          <p:cNvSpPr/>
          <p:nvPr/>
        </p:nvSpPr>
        <p:spPr>
          <a:xfrm>
            <a:off x="633882" y="0"/>
            <a:ext cx="11762436" cy="889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5200"/>
            </a:lvl1pPr>
          </a:lstStyle>
          <a:p>
            <a:r>
              <a:t>When to switch from hydro to cascade?</a:t>
            </a:r>
          </a:p>
        </p:txBody>
      </p:sp>
      <p:pic>
        <p:nvPicPr>
          <p:cNvPr id="1123" name="charghed_hadron_rapidity_distribution_UrQMD_esw_scan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7000" y="1270000"/>
            <a:ext cx="6604000" cy="4953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124" name="net_proton_dNdy_UrQMD_esw_scan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350000" y="1270000"/>
            <a:ext cx="6604000" cy="4953000"/>
          </a:xfrm>
          <a:prstGeom prst="rect">
            <a:avLst/>
          </a:prstGeom>
          <a:ln w="12700">
            <a:miter lim="400000"/>
          </a:ln>
        </p:spPr>
      </p:pic>
      <p:sp>
        <p:nvSpPr>
          <p:cNvPr id="1125" name="Shape 1125"/>
          <p:cNvSpPr/>
          <p:nvPr/>
        </p:nvSpPr>
        <p:spPr>
          <a:xfrm>
            <a:off x="640943" y="6258573"/>
            <a:ext cx="11496976" cy="1193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444500" indent="-444500" algn="l">
              <a:buSzPct val="75000"/>
              <a:buChar char="•"/>
            </a:lvl1pPr>
          </a:lstStyle>
          <a:p>
            <a:r>
              <a:t>Different switching energy density can result different chemical contents in hadronic phase</a:t>
            </a:r>
          </a:p>
        </p:txBody>
      </p:sp>
      <p:grpSp>
        <p:nvGrpSpPr>
          <p:cNvPr id="1128" name="Group 1128"/>
          <p:cNvGrpSpPr/>
          <p:nvPr/>
        </p:nvGrpSpPr>
        <p:grpSpPr>
          <a:xfrm>
            <a:off x="2265042" y="8677606"/>
            <a:ext cx="8500116" cy="647701"/>
            <a:chOff x="0" y="0"/>
            <a:chExt cx="8500114" cy="647700"/>
          </a:xfrm>
        </p:grpSpPr>
        <p:sp>
          <p:nvSpPr>
            <p:cNvPr id="1126" name="Shape 1126"/>
            <p:cNvSpPr/>
            <p:nvPr/>
          </p:nvSpPr>
          <p:spPr>
            <a:xfrm>
              <a:off x="-1" y="0"/>
              <a:ext cx="7889157" cy="647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b="1"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r>
                <a:t>Hadronic chemistry determines the </a:t>
              </a:r>
            </a:p>
          </p:txBody>
        </p:sp>
        <p:pic>
          <p:nvPicPr>
            <p:cNvPr id="1127" name="pasted-image.pdf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7903214" y="234950"/>
              <a:ext cx="596901" cy="2794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1129" name="pasted-image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9320476" y="1042524"/>
            <a:ext cx="3517901" cy="4699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Shape 219"/>
          <p:cNvSpPr>
            <a:spLocks noGrp="1"/>
          </p:cNvSpPr>
          <p:nvPr>
            <p:ph type="title"/>
          </p:nvPr>
        </p:nvSpPr>
        <p:spPr>
          <a:xfrm>
            <a:off x="1270000" y="241300"/>
            <a:ext cx="10464800" cy="927100"/>
          </a:xfrm>
          <a:prstGeom prst="rect">
            <a:avLst/>
          </a:prstGeom>
        </p:spPr>
        <p:txBody>
          <a:bodyPr>
            <a:normAutofit fontScale="90000"/>
          </a:bodyPr>
          <a:lstStyle>
            <a:lvl1pPr>
              <a:defRPr sz="6400"/>
            </a:lvl1pPr>
          </a:lstStyle>
          <a:p>
            <a:r>
              <a:t>IEBE simulation work flow</a:t>
            </a:r>
          </a:p>
        </p:txBody>
      </p:sp>
      <p:grpSp>
        <p:nvGrpSpPr>
          <p:cNvPr id="223" name="Group 223"/>
          <p:cNvGrpSpPr/>
          <p:nvPr/>
        </p:nvGrpSpPr>
        <p:grpSpPr>
          <a:xfrm>
            <a:off x="8699500" y="2082800"/>
            <a:ext cx="3949700" cy="1003300"/>
            <a:chOff x="-38100" y="0"/>
            <a:chExt cx="3949700" cy="1003300"/>
          </a:xfrm>
        </p:grpSpPr>
        <p:sp>
          <p:nvSpPr>
            <p:cNvPr id="220" name="Shape 220"/>
            <p:cNvSpPr/>
            <p:nvPr/>
          </p:nvSpPr>
          <p:spPr>
            <a:xfrm>
              <a:off x="2120900" y="0"/>
              <a:ext cx="1790700" cy="1003300"/>
            </a:xfrm>
            <a:prstGeom prst="roundRect">
              <a:avLst>
                <a:gd name="adj" fmla="val 18987"/>
              </a:avLst>
            </a:prstGeom>
            <a:solidFill>
              <a:srgbClr val="EBEBEB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 i="1">
                  <a:solidFill>
                    <a:srgbClr val="011993"/>
                  </a:solidFill>
                  <a:latin typeface="Gill Sans"/>
                  <a:ea typeface="Gill Sans"/>
                  <a:cs typeface="Gill Sans"/>
                  <a:sym typeface="Gill Sans"/>
                </a:defRPr>
              </a:pPr>
              <a:r>
                <a:t>superMC</a:t>
              </a:r>
            </a:p>
            <a:p>
              <a:pPr>
                <a:defRPr sz="2400" i="1">
                  <a:solidFill>
                    <a:srgbClr val="011993"/>
                  </a:solidFill>
                  <a:latin typeface="Gill Sans"/>
                  <a:ea typeface="Gill Sans"/>
                  <a:cs typeface="Gill Sans"/>
                  <a:sym typeface="Gill Sans"/>
                </a:defRPr>
              </a:pPr>
              <a:r>
                <a:t>(C++)</a:t>
              </a:r>
            </a:p>
          </p:txBody>
        </p:sp>
        <p:pic>
          <p:nvPicPr>
            <p:cNvPr id="221" name="Picture 220"/>
            <p:cNvPicPr>
              <a:picLocks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-38100" y="379603"/>
              <a:ext cx="1955801" cy="336329"/>
            </a:xfrm>
            <a:prstGeom prst="rect">
              <a:avLst/>
            </a:prstGeom>
            <a:effectLst/>
          </p:spPr>
        </p:pic>
      </p:grpSp>
      <p:grpSp>
        <p:nvGrpSpPr>
          <p:cNvPr id="227" name="Group 227"/>
          <p:cNvGrpSpPr/>
          <p:nvPr/>
        </p:nvGrpSpPr>
        <p:grpSpPr>
          <a:xfrm>
            <a:off x="8699500" y="8394700"/>
            <a:ext cx="3987800" cy="901700"/>
            <a:chOff x="-38100" y="0"/>
            <a:chExt cx="3987800" cy="901700"/>
          </a:xfrm>
        </p:grpSpPr>
        <p:sp>
          <p:nvSpPr>
            <p:cNvPr id="224" name="Shape 224"/>
            <p:cNvSpPr/>
            <p:nvPr/>
          </p:nvSpPr>
          <p:spPr>
            <a:xfrm>
              <a:off x="2159000" y="0"/>
              <a:ext cx="1790700" cy="901700"/>
            </a:xfrm>
            <a:prstGeom prst="roundRect">
              <a:avLst>
                <a:gd name="adj" fmla="val 21127"/>
              </a:avLst>
            </a:prstGeom>
            <a:solidFill>
              <a:srgbClr val="EBEBEB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011993"/>
                  </a:solidFill>
                  <a:latin typeface="Gill Sans Light"/>
                  <a:ea typeface="Gill Sans Light"/>
                  <a:cs typeface="Gill Sans Light"/>
                  <a:sym typeface="Gill Sans Light"/>
                </a:defRPr>
              </a:pPr>
              <a:r>
                <a:rPr i="1">
                  <a:latin typeface="Gill Sans"/>
                  <a:ea typeface="Gill Sans"/>
                  <a:cs typeface="Gill Sans"/>
                  <a:sym typeface="Gill Sans"/>
                </a:rPr>
                <a:t>binUtilities</a:t>
              </a:r>
            </a:p>
            <a:p>
              <a:pPr>
                <a:defRPr sz="2400">
                  <a:solidFill>
                    <a:srgbClr val="011993"/>
                  </a:solidFill>
                  <a:latin typeface="Gill Sans Light"/>
                  <a:ea typeface="Gill Sans Light"/>
                  <a:cs typeface="Gill Sans Light"/>
                  <a:sym typeface="Gill Sans Light"/>
                </a:defRPr>
              </a:pPr>
              <a:r>
                <a:rPr i="1">
                  <a:latin typeface="Gill Sans"/>
                  <a:ea typeface="Gill Sans"/>
                  <a:cs typeface="Gill Sans"/>
                  <a:sym typeface="Gill Sans"/>
                </a:rPr>
                <a:t>(Python)</a:t>
              </a:r>
            </a:p>
          </p:txBody>
        </p:sp>
        <p:pic>
          <p:nvPicPr>
            <p:cNvPr id="225" name="Picture 224"/>
            <p:cNvPicPr>
              <a:picLocks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-38100" y="254913"/>
              <a:ext cx="1955800" cy="336328"/>
            </a:xfrm>
            <a:prstGeom prst="rect">
              <a:avLst/>
            </a:prstGeom>
            <a:effectLst/>
          </p:spPr>
        </p:pic>
      </p:grpSp>
      <p:grpSp>
        <p:nvGrpSpPr>
          <p:cNvPr id="231" name="Group 231"/>
          <p:cNvGrpSpPr/>
          <p:nvPr/>
        </p:nvGrpSpPr>
        <p:grpSpPr>
          <a:xfrm>
            <a:off x="8699500" y="7467600"/>
            <a:ext cx="3975100" cy="838200"/>
            <a:chOff x="-38100" y="0"/>
            <a:chExt cx="3975100" cy="838200"/>
          </a:xfrm>
        </p:grpSpPr>
        <p:sp>
          <p:nvSpPr>
            <p:cNvPr id="228" name="Shape 228"/>
            <p:cNvSpPr/>
            <p:nvPr/>
          </p:nvSpPr>
          <p:spPr>
            <a:xfrm>
              <a:off x="2146300" y="0"/>
              <a:ext cx="1790700" cy="838200"/>
            </a:xfrm>
            <a:prstGeom prst="roundRect">
              <a:avLst>
                <a:gd name="adj" fmla="val 22727"/>
              </a:avLst>
            </a:prstGeom>
            <a:solidFill>
              <a:srgbClr val="EBEBEB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011993"/>
                  </a:solidFill>
                  <a:latin typeface="Gill Sans Light"/>
                  <a:ea typeface="Gill Sans Light"/>
                  <a:cs typeface="Gill Sans Light"/>
                  <a:sym typeface="Gill Sans Light"/>
                </a:defRPr>
              </a:pPr>
              <a:r>
                <a:rPr i="1">
                  <a:latin typeface="Gill Sans"/>
                  <a:ea typeface="Gill Sans"/>
                  <a:cs typeface="Gill Sans"/>
                  <a:sym typeface="Gill Sans"/>
                </a:rPr>
                <a:t>UrQMD</a:t>
              </a:r>
            </a:p>
            <a:p>
              <a:pPr>
                <a:defRPr sz="2400">
                  <a:solidFill>
                    <a:srgbClr val="011993"/>
                  </a:solidFill>
                  <a:latin typeface="Gill Sans Light"/>
                  <a:ea typeface="Gill Sans Light"/>
                  <a:cs typeface="Gill Sans Light"/>
                  <a:sym typeface="Gill Sans Light"/>
                </a:defRPr>
              </a:pPr>
              <a:r>
                <a:rPr i="1">
                  <a:latin typeface="Gill Sans"/>
                  <a:ea typeface="Gill Sans"/>
                  <a:cs typeface="Gill Sans"/>
                  <a:sym typeface="Gill Sans"/>
                </a:rPr>
                <a:t>(FORTRAN)</a:t>
              </a:r>
            </a:p>
          </p:txBody>
        </p:sp>
        <p:pic>
          <p:nvPicPr>
            <p:cNvPr id="229" name="Picture 228"/>
            <p:cNvPicPr>
              <a:picLocks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-38100" y="140613"/>
              <a:ext cx="1955800" cy="336328"/>
            </a:xfrm>
            <a:prstGeom prst="rect">
              <a:avLst/>
            </a:prstGeom>
            <a:effectLst/>
          </p:spPr>
        </p:pic>
      </p:grpSp>
      <p:grpSp>
        <p:nvGrpSpPr>
          <p:cNvPr id="235" name="Group 235"/>
          <p:cNvGrpSpPr/>
          <p:nvPr/>
        </p:nvGrpSpPr>
        <p:grpSpPr>
          <a:xfrm>
            <a:off x="8699500" y="6527800"/>
            <a:ext cx="3975100" cy="863600"/>
            <a:chOff x="-38100" y="0"/>
            <a:chExt cx="3975100" cy="863600"/>
          </a:xfrm>
        </p:grpSpPr>
        <p:sp>
          <p:nvSpPr>
            <p:cNvPr id="232" name="Shape 232"/>
            <p:cNvSpPr/>
            <p:nvPr/>
          </p:nvSpPr>
          <p:spPr>
            <a:xfrm>
              <a:off x="2146300" y="0"/>
              <a:ext cx="1790700" cy="863600"/>
            </a:xfrm>
            <a:prstGeom prst="roundRect">
              <a:avLst>
                <a:gd name="adj" fmla="val 22059"/>
              </a:avLst>
            </a:prstGeom>
            <a:solidFill>
              <a:srgbClr val="EBEBEB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011993"/>
                  </a:solidFill>
                  <a:latin typeface="Gill Sans Light"/>
                  <a:ea typeface="Gill Sans Light"/>
                  <a:cs typeface="Gill Sans Light"/>
                  <a:sym typeface="Gill Sans Light"/>
                </a:defRPr>
              </a:pPr>
              <a:r>
                <a:rPr i="1">
                  <a:latin typeface="Gill Sans"/>
                  <a:ea typeface="Gill Sans"/>
                  <a:cs typeface="Gill Sans"/>
                  <a:sym typeface="Gill Sans"/>
                </a:rPr>
                <a:t>iSS</a:t>
              </a:r>
            </a:p>
            <a:p>
              <a:pPr>
                <a:defRPr sz="2400">
                  <a:solidFill>
                    <a:srgbClr val="011993"/>
                  </a:solidFill>
                  <a:latin typeface="Gill Sans Light"/>
                  <a:ea typeface="Gill Sans Light"/>
                  <a:cs typeface="Gill Sans Light"/>
                  <a:sym typeface="Gill Sans Light"/>
                </a:defRPr>
              </a:pPr>
              <a:r>
                <a:rPr i="1">
                  <a:latin typeface="Gill Sans"/>
                  <a:ea typeface="Gill Sans"/>
                  <a:cs typeface="Gill Sans"/>
                  <a:sym typeface="Gill Sans"/>
                </a:rPr>
                <a:t>(C++)</a:t>
              </a:r>
            </a:p>
          </p:txBody>
        </p:sp>
        <p:pic>
          <p:nvPicPr>
            <p:cNvPr id="233" name="Picture 232"/>
            <p:cNvPicPr>
              <a:picLocks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-38100" y="369213"/>
              <a:ext cx="1955800" cy="336328"/>
            </a:xfrm>
            <a:prstGeom prst="rect">
              <a:avLst/>
            </a:prstGeom>
            <a:effectLst/>
          </p:spPr>
        </p:pic>
      </p:grpSp>
      <p:grpSp>
        <p:nvGrpSpPr>
          <p:cNvPr id="239" name="Group 239"/>
          <p:cNvGrpSpPr/>
          <p:nvPr/>
        </p:nvGrpSpPr>
        <p:grpSpPr>
          <a:xfrm>
            <a:off x="8699500" y="4533900"/>
            <a:ext cx="4013200" cy="889000"/>
            <a:chOff x="-38100" y="0"/>
            <a:chExt cx="4013200" cy="889000"/>
          </a:xfrm>
        </p:grpSpPr>
        <p:sp>
          <p:nvSpPr>
            <p:cNvPr id="236" name="Shape 236"/>
            <p:cNvSpPr/>
            <p:nvPr/>
          </p:nvSpPr>
          <p:spPr>
            <a:xfrm>
              <a:off x="2184400" y="0"/>
              <a:ext cx="1790700" cy="889000"/>
            </a:xfrm>
            <a:prstGeom prst="roundRect">
              <a:avLst>
                <a:gd name="adj" fmla="val 21429"/>
              </a:avLst>
            </a:prstGeom>
            <a:solidFill>
              <a:srgbClr val="EBEBEB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011993"/>
                  </a:solidFill>
                  <a:latin typeface="Gill Sans Light"/>
                  <a:ea typeface="Gill Sans Light"/>
                  <a:cs typeface="Gill Sans Light"/>
                  <a:sym typeface="Gill Sans Light"/>
                </a:defRPr>
              </a:pPr>
              <a:r>
                <a:rPr i="1">
                  <a:latin typeface="Gill Sans"/>
                  <a:ea typeface="Gill Sans"/>
                  <a:cs typeface="Gill Sans"/>
                  <a:sym typeface="Gill Sans"/>
                </a:rPr>
                <a:t>VISHNew</a:t>
              </a:r>
            </a:p>
            <a:p>
              <a:pPr>
                <a:defRPr sz="2400">
                  <a:solidFill>
                    <a:srgbClr val="011993"/>
                  </a:solidFill>
                  <a:latin typeface="Gill Sans Light"/>
                  <a:ea typeface="Gill Sans Light"/>
                  <a:cs typeface="Gill Sans Light"/>
                  <a:sym typeface="Gill Sans Light"/>
                </a:defRPr>
              </a:pPr>
              <a:r>
                <a:rPr i="1">
                  <a:latin typeface="Gill Sans"/>
                  <a:ea typeface="Gill Sans"/>
                  <a:cs typeface="Gill Sans"/>
                  <a:sym typeface="Gill Sans"/>
                </a:rPr>
                <a:t>(FORTRAN)</a:t>
              </a:r>
            </a:p>
          </p:txBody>
        </p:sp>
        <p:pic>
          <p:nvPicPr>
            <p:cNvPr id="237" name="Picture 236"/>
            <p:cNvPicPr>
              <a:picLocks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-38100" y="280313"/>
              <a:ext cx="1955800" cy="336328"/>
            </a:xfrm>
            <a:prstGeom prst="rect">
              <a:avLst/>
            </a:prstGeom>
            <a:effectLst/>
          </p:spPr>
        </p:pic>
      </p:grpSp>
      <p:grpSp>
        <p:nvGrpSpPr>
          <p:cNvPr id="251" name="Group 251"/>
          <p:cNvGrpSpPr/>
          <p:nvPr/>
        </p:nvGrpSpPr>
        <p:grpSpPr>
          <a:xfrm>
            <a:off x="863600" y="1257300"/>
            <a:ext cx="7759700" cy="2235200"/>
            <a:chOff x="0" y="-101600"/>
            <a:chExt cx="7759700" cy="2235200"/>
          </a:xfrm>
        </p:grpSpPr>
        <p:grpSp>
          <p:nvGrpSpPr>
            <p:cNvPr id="247" name="Group 247"/>
            <p:cNvGrpSpPr/>
            <p:nvPr/>
          </p:nvGrpSpPr>
          <p:grpSpPr>
            <a:xfrm>
              <a:off x="0" y="317500"/>
              <a:ext cx="7759700" cy="1816100"/>
              <a:chOff x="0" y="0"/>
              <a:chExt cx="7759700" cy="1816100"/>
            </a:xfrm>
          </p:grpSpPr>
          <p:sp>
            <p:nvSpPr>
              <p:cNvPr id="240" name="Shape 240"/>
              <p:cNvSpPr/>
              <p:nvPr/>
            </p:nvSpPr>
            <p:spPr>
              <a:xfrm>
                <a:off x="0" y="0"/>
                <a:ext cx="7759700" cy="1790700"/>
              </a:xfrm>
              <a:prstGeom prst="roundRect">
                <a:avLst>
                  <a:gd name="adj" fmla="val 10638"/>
                </a:avLst>
              </a:prstGeom>
              <a:solidFill>
                <a:srgbClr val="EBEBEB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>
                  <a:defRPr sz="2400">
                    <a:solidFill>
                      <a:srgbClr val="011993"/>
                    </a:solidFill>
                    <a:latin typeface="Gill Sans Light"/>
                    <a:ea typeface="Gill Sans Light"/>
                    <a:cs typeface="Gill Sans Light"/>
                    <a:sym typeface="Gill Sans Light"/>
                  </a:defRPr>
                </a:lvl1pPr>
              </a:lstStyle>
              <a:p>
                <a:r>
                  <a:t>Ω</a:t>
                </a:r>
              </a:p>
            </p:txBody>
          </p:sp>
          <p:pic>
            <p:nvPicPr>
              <p:cNvPr id="241" name="n1.png"/>
              <p:cNvPicPr>
                <a:picLocks noChangeAspect="1"/>
              </p:cNvPicPr>
              <p:nvPr/>
            </p:nvPicPr>
            <p:blipFill>
              <a:blip r:embed="rId4">
                <a:extLst/>
              </a:blip>
              <a:stretch>
                <a:fillRect/>
              </a:stretch>
            </p:blipFill>
            <p:spPr>
              <a:xfrm>
                <a:off x="114300" y="12700"/>
                <a:ext cx="1234132" cy="1790700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242" name="n2.png"/>
              <p:cNvPicPr>
                <a:picLocks noChangeAspect="1"/>
              </p:cNvPicPr>
              <p:nvPr/>
            </p:nvPicPr>
            <p:blipFill>
              <a:blip r:embed="rId5">
                <a:extLst/>
              </a:blip>
              <a:stretch>
                <a:fillRect/>
              </a:stretch>
            </p:blipFill>
            <p:spPr>
              <a:xfrm>
                <a:off x="1790700" y="12700"/>
                <a:ext cx="1233414" cy="1803400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243" name="init.png"/>
              <p:cNvPicPr>
                <a:picLocks noChangeAspect="1"/>
              </p:cNvPicPr>
              <p:nvPr/>
            </p:nvPicPr>
            <p:blipFill>
              <a:blip r:embed="rId6">
                <a:extLst/>
              </a:blip>
              <a:stretch>
                <a:fillRect/>
              </a:stretch>
            </p:blipFill>
            <p:spPr>
              <a:xfrm>
                <a:off x="3695700" y="25400"/>
                <a:ext cx="1310485" cy="1765300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244" name="Shape 244"/>
              <p:cNvSpPr/>
              <p:nvPr/>
            </p:nvSpPr>
            <p:spPr>
              <a:xfrm>
                <a:off x="1179761" y="403855"/>
                <a:ext cx="647701" cy="10033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noAutofit/>
              </a:bodyPr>
              <a:lstStyle>
                <a:lvl1pPr>
                  <a:defRPr sz="7200">
                    <a:solidFill>
                      <a:srgbClr val="535353"/>
                    </a:solidFill>
                    <a:latin typeface="Gill Sans Light"/>
                    <a:ea typeface="Gill Sans Light"/>
                    <a:cs typeface="Gill Sans Light"/>
                    <a:sym typeface="Gill Sans Light"/>
                  </a:defRPr>
                </a:lvl1pPr>
              </a:lstStyle>
              <a:p>
                <a:r>
                  <a:t>+</a:t>
                </a:r>
              </a:p>
            </p:txBody>
          </p:sp>
          <p:sp>
            <p:nvSpPr>
              <p:cNvPr id="245" name="Shape 245"/>
              <p:cNvSpPr/>
              <p:nvPr/>
            </p:nvSpPr>
            <p:spPr>
              <a:xfrm>
                <a:off x="3009900" y="406400"/>
                <a:ext cx="647700" cy="10033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noAutofit/>
              </a:bodyPr>
              <a:lstStyle>
                <a:lvl1pPr>
                  <a:defRPr sz="7200">
                    <a:solidFill>
                      <a:srgbClr val="535353"/>
                    </a:solidFill>
                    <a:latin typeface="Gill Sans Light"/>
                    <a:ea typeface="Gill Sans Light"/>
                    <a:cs typeface="Gill Sans Light"/>
                    <a:sym typeface="Gill Sans Light"/>
                  </a:defRPr>
                </a:lvl1pPr>
              </a:lstStyle>
              <a:p>
                <a:r>
                  <a:t>=</a:t>
                </a:r>
              </a:p>
            </p:txBody>
          </p:sp>
          <p:sp>
            <p:nvSpPr>
              <p:cNvPr id="246" name="Shape 246"/>
              <p:cNvSpPr/>
              <p:nvPr/>
            </p:nvSpPr>
            <p:spPr>
              <a:xfrm>
                <a:off x="5473700" y="469900"/>
                <a:ext cx="2197100" cy="863600"/>
              </a:xfrm>
              <a:prstGeom prst="roundRect">
                <a:avLst>
                  <a:gd name="adj" fmla="val 22059"/>
                </a:avLst>
              </a:prstGeom>
              <a:solidFill>
                <a:srgbClr val="EBEBEB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>
                  <a:defRPr sz="2400">
                    <a:solidFill>
                      <a:srgbClr val="011993"/>
                    </a:solidFill>
                    <a:latin typeface="Gill Sans Light"/>
                    <a:ea typeface="Gill Sans Light"/>
                    <a:cs typeface="Gill Sans Light"/>
                    <a:sym typeface="Gill Sans Light"/>
                  </a:defRPr>
                </a:lvl1pPr>
              </a:lstStyle>
              <a:p>
                <a:r>
                  <a:t>Generate Initial Conditions</a:t>
                </a:r>
              </a:p>
            </p:txBody>
          </p:sp>
        </p:grpSp>
        <p:grpSp>
          <p:nvGrpSpPr>
            <p:cNvPr id="250" name="Group 250"/>
            <p:cNvGrpSpPr/>
            <p:nvPr/>
          </p:nvGrpSpPr>
          <p:grpSpPr>
            <a:xfrm>
              <a:off x="5473700" y="-101600"/>
              <a:ext cx="2133600" cy="762000"/>
              <a:chOff x="0" y="0"/>
              <a:chExt cx="2133600" cy="762000"/>
            </a:xfrm>
          </p:grpSpPr>
          <p:sp>
            <p:nvSpPr>
              <p:cNvPr id="249" name="Shape 249"/>
              <p:cNvSpPr/>
              <p:nvPr/>
            </p:nvSpPr>
            <p:spPr>
              <a:xfrm>
                <a:off x="101600" y="101600"/>
                <a:ext cx="1917700" cy="41910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noAutofit/>
              </a:bodyPr>
              <a:lstStyle>
                <a:lvl1pPr>
                  <a:defRPr sz="2200" i="1">
                    <a:solidFill>
                      <a:srgbClr val="941100"/>
                    </a:solidFill>
                    <a:latin typeface="Gill Sans"/>
                    <a:ea typeface="Gill Sans"/>
                    <a:cs typeface="Gill Sans"/>
                    <a:sym typeface="Gill Sans"/>
                  </a:defRPr>
                </a:lvl1pPr>
              </a:lstStyle>
              <a:p>
                <a:r>
                  <a:t>Initial Condition</a:t>
                </a:r>
              </a:p>
            </p:txBody>
          </p:sp>
          <p:pic>
            <p:nvPicPr>
              <p:cNvPr id="248" name="Picture 247"/>
              <p:cNvPicPr>
                <a:picLocks/>
              </p:cNvPicPr>
              <p:nvPr/>
            </p:nvPicPr>
            <p:blipFill>
              <a:blip r:embed="rId7">
                <a:extLst/>
              </a:blip>
              <a:stretch>
                <a:fillRect/>
              </a:stretch>
            </p:blipFill>
            <p:spPr>
              <a:xfrm>
                <a:off x="0" y="0"/>
                <a:ext cx="2133600" cy="762000"/>
              </a:xfrm>
              <a:prstGeom prst="rect">
                <a:avLst/>
              </a:prstGeom>
              <a:effectLst/>
            </p:spPr>
          </p:pic>
        </p:grpSp>
      </p:grpSp>
      <p:grpSp>
        <p:nvGrpSpPr>
          <p:cNvPr id="261" name="Group 261"/>
          <p:cNvGrpSpPr/>
          <p:nvPr/>
        </p:nvGrpSpPr>
        <p:grpSpPr>
          <a:xfrm>
            <a:off x="189088" y="6134100"/>
            <a:ext cx="8421513" cy="3619502"/>
            <a:chOff x="0" y="-101600"/>
            <a:chExt cx="8421511" cy="3619501"/>
          </a:xfrm>
        </p:grpSpPr>
        <p:grpSp>
          <p:nvGrpSpPr>
            <p:cNvPr id="257" name="Group 257"/>
            <p:cNvGrpSpPr/>
            <p:nvPr/>
          </p:nvGrpSpPr>
          <p:grpSpPr>
            <a:xfrm>
              <a:off x="0" y="406400"/>
              <a:ext cx="8421512" cy="3111502"/>
              <a:chOff x="0" y="0"/>
              <a:chExt cx="8421511" cy="3111501"/>
            </a:xfrm>
          </p:grpSpPr>
          <p:sp>
            <p:nvSpPr>
              <p:cNvPr id="252" name="Shape 252"/>
              <p:cNvSpPr/>
              <p:nvPr/>
            </p:nvSpPr>
            <p:spPr>
              <a:xfrm>
                <a:off x="623711" y="0"/>
                <a:ext cx="7797801" cy="2819400"/>
              </a:xfrm>
              <a:prstGeom prst="roundRect">
                <a:avLst>
                  <a:gd name="adj" fmla="val 6757"/>
                </a:avLst>
              </a:prstGeom>
              <a:solidFill>
                <a:srgbClr val="EBEBEB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400">
                    <a:solidFill>
                      <a:srgbClr val="011993"/>
                    </a:solidFill>
                    <a:latin typeface="Gill Sans Light"/>
                    <a:ea typeface="Gill Sans Light"/>
                    <a:cs typeface="Gill Sans Light"/>
                    <a:sym typeface="Gill Sans Light"/>
                  </a:defRPr>
                </a:pPr>
                <a:endParaRPr/>
              </a:p>
            </p:txBody>
          </p:sp>
          <p:pic>
            <p:nvPicPr>
              <p:cNvPr id="253" name="4.png"/>
              <p:cNvPicPr>
                <a:picLocks noChangeAspect="1"/>
              </p:cNvPicPr>
              <p:nvPr/>
            </p:nvPicPr>
            <p:blipFill>
              <a:blip r:embed="rId8">
                <a:extLst/>
              </a:blip>
              <a:stretch>
                <a:fillRect/>
              </a:stretch>
            </p:blipFill>
            <p:spPr>
              <a:xfrm>
                <a:off x="0" y="12700"/>
                <a:ext cx="5508981" cy="3098802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254" name="Shape 254"/>
              <p:cNvSpPr/>
              <p:nvPr/>
            </p:nvSpPr>
            <p:spPr>
              <a:xfrm>
                <a:off x="5157611" y="139700"/>
                <a:ext cx="3187701" cy="495300"/>
              </a:xfrm>
              <a:prstGeom prst="roundRect">
                <a:avLst>
                  <a:gd name="adj" fmla="val 38462"/>
                </a:avLst>
              </a:prstGeom>
              <a:solidFill>
                <a:srgbClr val="EBEBEB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>
                  <a:defRPr sz="2400">
                    <a:solidFill>
                      <a:srgbClr val="011993"/>
                    </a:solidFill>
                    <a:latin typeface="Gill Sans Light"/>
                    <a:ea typeface="Gill Sans Light"/>
                    <a:cs typeface="Gill Sans Light"/>
                    <a:sym typeface="Gill Sans Light"/>
                  </a:defRPr>
                </a:lvl1pPr>
              </a:lstStyle>
              <a:p>
                <a:r>
                  <a:t>Particle emission</a:t>
                </a:r>
              </a:p>
            </p:txBody>
          </p:sp>
          <p:sp>
            <p:nvSpPr>
              <p:cNvPr id="255" name="Shape 255"/>
              <p:cNvSpPr/>
              <p:nvPr/>
            </p:nvSpPr>
            <p:spPr>
              <a:xfrm>
                <a:off x="5157611" y="800100"/>
                <a:ext cx="3187701" cy="495300"/>
              </a:xfrm>
              <a:prstGeom prst="roundRect">
                <a:avLst>
                  <a:gd name="adj" fmla="val 38462"/>
                </a:avLst>
              </a:prstGeom>
              <a:solidFill>
                <a:srgbClr val="EBEBEB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>
                  <a:defRPr sz="2400">
                    <a:solidFill>
                      <a:srgbClr val="011993"/>
                    </a:solidFill>
                    <a:latin typeface="Gill Sans Light"/>
                    <a:ea typeface="Gill Sans Light"/>
                    <a:cs typeface="Gill Sans Light"/>
                    <a:sym typeface="Gill Sans Light"/>
                  </a:defRPr>
                </a:lvl1pPr>
              </a:lstStyle>
              <a:p>
                <a:r>
                  <a:t>Hadron re-scattering</a:t>
                </a:r>
              </a:p>
            </p:txBody>
          </p:sp>
          <p:sp>
            <p:nvSpPr>
              <p:cNvPr id="256" name="Shape 256"/>
              <p:cNvSpPr/>
              <p:nvPr/>
            </p:nvSpPr>
            <p:spPr>
              <a:xfrm>
                <a:off x="5157611" y="1460500"/>
                <a:ext cx="3187701" cy="1257300"/>
              </a:xfrm>
              <a:prstGeom prst="roundRect">
                <a:avLst>
                  <a:gd name="adj" fmla="val 15152"/>
                </a:avLst>
              </a:prstGeom>
              <a:solidFill>
                <a:srgbClr val="EBEBEB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>
                  <a:defRPr sz="2400">
                    <a:solidFill>
                      <a:srgbClr val="011993"/>
                    </a:solidFill>
                    <a:latin typeface="Gill Sans Light"/>
                    <a:ea typeface="Gill Sans Light"/>
                    <a:cs typeface="Gill Sans Light"/>
                    <a:sym typeface="Gill Sans Light"/>
                  </a:defRPr>
                </a:lvl1pPr>
              </a:lstStyle>
              <a:p>
                <a:r>
                  <a:t>Collect particle information into observables</a:t>
                </a:r>
              </a:p>
            </p:txBody>
          </p:sp>
        </p:grpSp>
        <p:grpSp>
          <p:nvGrpSpPr>
            <p:cNvPr id="260" name="Group 260"/>
            <p:cNvGrpSpPr/>
            <p:nvPr/>
          </p:nvGrpSpPr>
          <p:grpSpPr>
            <a:xfrm>
              <a:off x="6148211" y="-101600"/>
              <a:ext cx="2133601" cy="762000"/>
              <a:chOff x="0" y="0"/>
              <a:chExt cx="2133600" cy="762000"/>
            </a:xfrm>
          </p:grpSpPr>
          <p:sp>
            <p:nvSpPr>
              <p:cNvPr id="259" name="Shape 259"/>
              <p:cNvSpPr/>
              <p:nvPr/>
            </p:nvSpPr>
            <p:spPr>
              <a:xfrm>
                <a:off x="101600" y="101600"/>
                <a:ext cx="1917700" cy="41910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noAutofit/>
              </a:bodyPr>
              <a:lstStyle>
                <a:lvl1pPr>
                  <a:defRPr sz="2200" i="1">
                    <a:solidFill>
                      <a:srgbClr val="941100"/>
                    </a:solidFill>
                    <a:latin typeface="Gill Sans"/>
                    <a:ea typeface="Gill Sans"/>
                    <a:cs typeface="Gill Sans"/>
                    <a:sym typeface="Gill Sans"/>
                  </a:defRPr>
                </a:lvl1pPr>
              </a:lstStyle>
              <a:p>
                <a:r>
                  <a:t>Cascade</a:t>
                </a:r>
              </a:p>
            </p:txBody>
          </p:sp>
          <p:pic>
            <p:nvPicPr>
              <p:cNvPr id="258" name="Picture 257"/>
              <p:cNvPicPr>
                <a:picLocks/>
              </p:cNvPicPr>
              <p:nvPr/>
            </p:nvPicPr>
            <p:blipFill>
              <a:blip r:embed="rId7">
                <a:extLst/>
              </a:blip>
              <a:stretch>
                <a:fillRect/>
              </a:stretch>
            </p:blipFill>
            <p:spPr>
              <a:xfrm>
                <a:off x="0" y="0"/>
                <a:ext cx="2133600" cy="762000"/>
              </a:xfrm>
              <a:prstGeom prst="rect">
                <a:avLst/>
              </a:prstGeom>
              <a:effectLst/>
            </p:spPr>
          </p:pic>
        </p:grpSp>
      </p:grpSp>
      <p:grpSp>
        <p:nvGrpSpPr>
          <p:cNvPr id="276" name="Group 276"/>
          <p:cNvGrpSpPr/>
          <p:nvPr/>
        </p:nvGrpSpPr>
        <p:grpSpPr>
          <a:xfrm>
            <a:off x="673100" y="3594244"/>
            <a:ext cx="7939188" cy="2339143"/>
            <a:chOff x="0" y="-101600"/>
            <a:chExt cx="7939187" cy="2339141"/>
          </a:xfrm>
        </p:grpSpPr>
        <p:sp>
          <p:nvSpPr>
            <p:cNvPr id="262" name="Shape 262"/>
            <p:cNvSpPr/>
            <p:nvPr/>
          </p:nvSpPr>
          <p:spPr>
            <a:xfrm>
              <a:off x="141387" y="408741"/>
              <a:ext cx="7797801" cy="1828801"/>
            </a:xfrm>
            <a:prstGeom prst="roundRect">
              <a:avLst>
                <a:gd name="adj" fmla="val 10417"/>
              </a:avLst>
            </a:prstGeom>
            <a:solidFill>
              <a:srgbClr val="EBEBEB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011993"/>
                  </a:solidFill>
                  <a:latin typeface="Gill Sans Light"/>
                  <a:ea typeface="Gill Sans Light"/>
                  <a:cs typeface="Gill Sans Light"/>
                  <a:sym typeface="Gill Sans Light"/>
                </a:defRPr>
              </a:pPr>
              <a:endParaRPr/>
            </a:p>
          </p:txBody>
        </p:sp>
        <p:grpSp>
          <p:nvGrpSpPr>
            <p:cNvPr id="265" name="Group 265"/>
            <p:cNvGrpSpPr/>
            <p:nvPr/>
          </p:nvGrpSpPr>
          <p:grpSpPr>
            <a:xfrm>
              <a:off x="263576" y="1728122"/>
              <a:ext cx="5354251" cy="460132"/>
              <a:chOff x="0" y="0"/>
              <a:chExt cx="5354250" cy="460130"/>
            </a:xfrm>
          </p:grpSpPr>
          <p:sp>
            <p:nvSpPr>
              <p:cNvPr id="263" name="Shape 263"/>
              <p:cNvSpPr/>
              <p:nvPr/>
            </p:nvSpPr>
            <p:spPr>
              <a:xfrm flipH="1">
                <a:off x="0" y="75500"/>
                <a:ext cx="5354251" cy="2"/>
              </a:xfrm>
              <a:prstGeom prst="line">
                <a:avLst/>
              </a:prstGeom>
              <a:noFill/>
              <a:ln w="50800" cap="flat">
                <a:solidFill>
                  <a:srgbClr val="535353"/>
                </a:solidFill>
                <a:prstDash val="solid"/>
                <a:miter lim="400000"/>
                <a:headEnd type="stealth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l" defTabSz="457200">
                  <a:defRPr sz="12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264" name="Shape 264"/>
              <p:cNvSpPr/>
              <p:nvPr/>
            </p:nvSpPr>
            <p:spPr>
              <a:xfrm>
                <a:off x="1521390" y="0"/>
                <a:ext cx="2296463" cy="46013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>
                  <a:defRPr sz="2400">
                    <a:solidFill>
                      <a:srgbClr val="535353"/>
                    </a:solidFill>
                    <a:latin typeface="Gill Sans Light"/>
                    <a:ea typeface="Gill Sans Light"/>
                    <a:cs typeface="Gill Sans Light"/>
                    <a:sym typeface="Gill Sans Light"/>
                  </a:defRPr>
                </a:lvl1pPr>
              </a:lstStyle>
              <a:p>
                <a:r>
                  <a:t>Flow of time</a:t>
                </a:r>
              </a:p>
            </p:txBody>
          </p:sp>
        </p:grpSp>
        <p:sp>
          <p:nvSpPr>
            <p:cNvPr id="266" name="Shape 266"/>
            <p:cNvSpPr/>
            <p:nvPr/>
          </p:nvSpPr>
          <p:spPr>
            <a:xfrm>
              <a:off x="5651500" y="787255"/>
              <a:ext cx="2197100" cy="990601"/>
            </a:xfrm>
            <a:prstGeom prst="roundRect">
              <a:avLst>
                <a:gd name="adj" fmla="val 19231"/>
              </a:avLst>
            </a:prstGeom>
            <a:solidFill>
              <a:srgbClr val="EBEBEB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2400">
                  <a:solidFill>
                    <a:srgbClr val="011993"/>
                  </a:solidFill>
                  <a:latin typeface="Gill Sans Light"/>
                  <a:ea typeface="Gill Sans Light"/>
                  <a:cs typeface="Gill Sans Light"/>
                  <a:sym typeface="Gill Sans Light"/>
                </a:defRPr>
              </a:lvl1pPr>
            </a:lstStyle>
            <a:p>
              <a:r>
                <a:t>Hydrodynamic simulations</a:t>
              </a:r>
            </a:p>
          </p:txBody>
        </p:sp>
        <p:grpSp>
          <p:nvGrpSpPr>
            <p:cNvPr id="269" name="Group 269"/>
            <p:cNvGrpSpPr/>
            <p:nvPr/>
          </p:nvGrpSpPr>
          <p:grpSpPr>
            <a:xfrm>
              <a:off x="5658760" y="-101600"/>
              <a:ext cx="2133601" cy="762000"/>
              <a:chOff x="0" y="0"/>
              <a:chExt cx="2133600" cy="762000"/>
            </a:xfrm>
          </p:grpSpPr>
          <p:sp>
            <p:nvSpPr>
              <p:cNvPr id="268" name="Shape 268"/>
              <p:cNvSpPr/>
              <p:nvPr/>
            </p:nvSpPr>
            <p:spPr>
              <a:xfrm>
                <a:off x="101600" y="101600"/>
                <a:ext cx="1917700" cy="41910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noAutofit/>
              </a:bodyPr>
              <a:lstStyle>
                <a:lvl1pPr>
                  <a:defRPr sz="2200" i="1">
                    <a:solidFill>
                      <a:srgbClr val="941100"/>
                    </a:solidFill>
                    <a:latin typeface="Gill Sans"/>
                    <a:ea typeface="Gill Sans"/>
                    <a:cs typeface="Gill Sans"/>
                    <a:sym typeface="Gill Sans"/>
                  </a:defRPr>
                </a:lvl1pPr>
              </a:lstStyle>
              <a:p>
                <a:r>
                  <a:t>Hydrodynamics</a:t>
                </a:r>
              </a:p>
            </p:txBody>
          </p:sp>
          <p:pic>
            <p:nvPicPr>
              <p:cNvPr id="267" name="Picture 266"/>
              <p:cNvPicPr>
                <a:picLocks/>
              </p:cNvPicPr>
              <p:nvPr/>
            </p:nvPicPr>
            <p:blipFill>
              <a:blip r:embed="rId7">
                <a:extLst/>
              </a:blip>
              <a:stretch>
                <a:fillRect/>
              </a:stretch>
            </p:blipFill>
            <p:spPr>
              <a:xfrm>
                <a:off x="0" y="0"/>
                <a:ext cx="2133600" cy="762000"/>
              </a:xfrm>
              <a:prstGeom prst="rect">
                <a:avLst/>
              </a:prstGeom>
              <a:effectLst/>
            </p:spPr>
          </p:pic>
        </p:grpSp>
        <p:grpSp>
          <p:nvGrpSpPr>
            <p:cNvPr id="275" name="Group 275"/>
            <p:cNvGrpSpPr/>
            <p:nvPr/>
          </p:nvGrpSpPr>
          <p:grpSpPr>
            <a:xfrm>
              <a:off x="0" y="524587"/>
              <a:ext cx="5664209" cy="1250193"/>
              <a:chOff x="0" y="0"/>
              <a:chExt cx="5664208" cy="1250192"/>
            </a:xfrm>
          </p:grpSpPr>
          <p:pic>
            <p:nvPicPr>
              <p:cNvPr id="270" name="droppedImage.png"/>
              <p:cNvPicPr>
                <a:picLocks noChangeAspect="1"/>
              </p:cNvPicPr>
              <p:nvPr/>
            </p:nvPicPr>
            <p:blipFill>
              <a:blip r:embed="rId9">
                <a:extLst/>
              </a:blip>
              <a:stretch>
                <a:fillRect/>
              </a:stretch>
            </p:blipFill>
            <p:spPr>
              <a:xfrm>
                <a:off x="3044209" y="0"/>
                <a:ext cx="1267352" cy="1250193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271" name="droppedImage.png"/>
              <p:cNvPicPr>
                <a:picLocks noChangeAspect="1"/>
              </p:cNvPicPr>
              <p:nvPr/>
            </p:nvPicPr>
            <p:blipFill>
              <a:blip r:embed="rId10">
                <a:extLst/>
              </a:blip>
              <a:stretch>
                <a:fillRect/>
              </a:stretch>
            </p:blipFill>
            <p:spPr>
              <a:xfrm>
                <a:off x="1819025" y="0"/>
                <a:ext cx="1380478" cy="1250192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272" name="droppedImage.png"/>
              <p:cNvPicPr>
                <a:picLocks noChangeAspect="1"/>
              </p:cNvPicPr>
              <p:nvPr/>
            </p:nvPicPr>
            <p:blipFill>
              <a:blip r:embed="rId11">
                <a:extLst/>
              </a:blip>
              <a:stretch>
                <a:fillRect/>
              </a:stretch>
            </p:blipFill>
            <p:spPr>
              <a:xfrm>
                <a:off x="0" y="0"/>
                <a:ext cx="1262643" cy="1250191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273" name="droppedImage.png"/>
              <p:cNvPicPr>
                <a:picLocks noChangeAspect="1"/>
              </p:cNvPicPr>
              <p:nvPr/>
            </p:nvPicPr>
            <p:blipFill>
              <a:blip r:embed="rId12">
                <a:extLst/>
              </a:blip>
              <a:stretch>
                <a:fillRect/>
              </a:stretch>
            </p:blipFill>
            <p:spPr>
              <a:xfrm>
                <a:off x="4313153" y="0"/>
                <a:ext cx="1351056" cy="1250190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274" name="droppedImage.png"/>
              <p:cNvPicPr>
                <a:picLocks noChangeAspect="1"/>
              </p:cNvPicPr>
              <p:nvPr/>
            </p:nvPicPr>
            <p:blipFill>
              <a:blip r:embed="rId13">
                <a:extLst/>
              </a:blip>
              <a:stretch>
                <a:fillRect/>
              </a:stretch>
            </p:blipFill>
            <p:spPr>
              <a:xfrm>
                <a:off x="906387" y="0"/>
                <a:ext cx="1294013" cy="1250192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</p:grpSp>
      <p:sp>
        <p:nvSpPr>
          <p:cNvPr id="277" name="Shape 277"/>
          <p:cNvSpPr/>
          <p:nvPr/>
        </p:nvSpPr>
        <p:spPr>
          <a:xfrm>
            <a:off x="12559438" y="9194800"/>
            <a:ext cx="340705" cy="546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000" b="1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t>3</a:t>
            </a:r>
          </a:p>
        </p:txBody>
      </p:sp>
      <p:sp>
        <p:nvSpPr>
          <p:cNvPr id="278" name="Shape 278"/>
          <p:cNvSpPr/>
          <p:nvPr/>
        </p:nvSpPr>
        <p:spPr>
          <a:xfrm>
            <a:off x="-42334" y="-114445"/>
            <a:ext cx="13089467" cy="1270001"/>
          </a:xfrm>
          <a:prstGeom prst="rect">
            <a:avLst/>
          </a:prstGeom>
          <a:solidFill>
            <a:srgbClr val="AD010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dirty="0"/>
          </a:p>
        </p:txBody>
      </p:sp>
      <p:pic>
        <p:nvPicPr>
          <p:cNvPr id="279" name="Screen Shot 2015-06-18 at 11.01.07 PM.png"/>
          <p:cNvPicPr>
            <a:picLocks noChangeAspect="1"/>
          </p:cNvPicPr>
          <p:nvPr/>
        </p:nvPicPr>
        <p:blipFill>
          <a:blip r:embed="rId14">
            <a:extLst/>
          </a:blip>
          <a:stretch>
            <a:fillRect/>
          </a:stretch>
        </p:blipFill>
        <p:spPr>
          <a:xfrm>
            <a:off x="-25128" y="419397"/>
            <a:ext cx="13055056" cy="13351339"/>
          </a:xfrm>
          <a:prstGeom prst="rect">
            <a:avLst/>
          </a:prstGeom>
          <a:ln w="12700">
            <a:miter lim="400000"/>
          </a:ln>
        </p:spPr>
      </p:pic>
      <p:sp>
        <p:nvSpPr>
          <p:cNvPr id="280" name="Shape 280"/>
          <p:cNvSpPr/>
          <p:nvPr/>
        </p:nvSpPr>
        <p:spPr>
          <a:xfrm>
            <a:off x="4153792" y="177799"/>
            <a:ext cx="4697215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200" b="1">
                <a:solidFill>
                  <a:schemeClr val="accent3">
                    <a:satOff val="18648"/>
                    <a:lumOff val="5971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http://u.osu.edu/vishnu/</a:t>
            </a:r>
          </a:p>
        </p:txBody>
      </p:sp>
      <p:pic>
        <p:nvPicPr>
          <p:cNvPr id="281" name="jet1.png"/>
          <p:cNvPicPr>
            <a:picLocks noChangeAspect="1"/>
          </p:cNvPicPr>
          <p:nvPr/>
        </p:nvPicPr>
        <p:blipFill>
          <a:blip r:embed="rId15">
            <a:extLst/>
          </a:blip>
          <a:stretch>
            <a:fillRect/>
          </a:stretch>
        </p:blipFill>
        <p:spPr>
          <a:xfrm>
            <a:off x="989032" y="1498600"/>
            <a:ext cx="1661264" cy="838200"/>
          </a:xfrm>
          <a:prstGeom prst="rect">
            <a:avLst/>
          </a:prstGeom>
          <a:ln w="12700">
            <a:miter lim="400000"/>
          </a:ln>
        </p:spPr>
      </p:pic>
      <p:sp>
        <p:nvSpPr>
          <p:cNvPr id="282" name="Shape 282"/>
          <p:cNvSpPr/>
          <p:nvPr/>
        </p:nvSpPr>
        <p:spPr>
          <a:xfrm>
            <a:off x="-160867" y="4842867"/>
            <a:ext cx="13326533" cy="5075833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000000"/>
              </a:gs>
            </a:gsLst>
            <a:lin ang="5400000"/>
          </a:gra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 dirty="0"/>
          </a:p>
        </p:txBody>
      </p:sp>
      <p:sp>
        <p:nvSpPr>
          <p:cNvPr id="283" name="Shape 283"/>
          <p:cNvSpPr/>
          <p:nvPr/>
        </p:nvSpPr>
        <p:spPr>
          <a:xfrm>
            <a:off x="3147360" y="6578599"/>
            <a:ext cx="6572202" cy="1625601"/>
          </a:xfrm>
          <a:prstGeom prst="rect">
            <a:avLst/>
          </a:prstGeom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5000" b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 smtClean="0"/>
              <a:t>1</a:t>
            </a:r>
            <a:r>
              <a:rPr lang="en-US" dirty="0" smtClean="0"/>
              <a:t>5</a:t>
            </a:r>
            <a:r>
              <a:rPr dirty="0" smtClean="0"/>
              <a:t>,000,000 </a:t>
            </a:r>
            <a:r>
              <a:rPr dirty="0"/>
              <a:t>events</a:t>
            </a:r>
          </a:p>
          <a:p>
            <a:pPr>
              <a:defRPr sz="5000" b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have been simulated!</a:t>
            </a:r>
          </a:p>
        </p:txBody>
      </p:sp>
      <p:pic>
        <p:nvPicPr>
          <p:cNvPr id="2" name="Picture 1" descr="Screen Shot 2016-07-19 at 7.33.59 AM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1161" y="36604"/>
            <a:ext cx="7914331" cy="3965392"/>
          </a:xfrm>
          <a:prstGeom prst="rect">
            <a:avLst/>
          </a:prstGeom>
        </p:spPr>
      </p:pic>
      <p:pic>
        <p:nvPicPr>
          <p:cNvPr id="3" name="Picture 2" descr="Screen Shot 2016-07-19 at 7.34.22 AM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0291" y="4140041"/>
            <a:ext cx="7915201" cy="4563271"/>
          </a:xfrm>
          <a:prstGeom prst="rect">
            <a:avLst/>
          </a:prstGeom>
        </p:spPr>
      </p:pic>
      <p:pic>
        <p:nvPicPr>
          <p:cNvPr id="4" name="Picture 3" descr="Screen Shot 2016-07-19 at 7.36.21 AM.png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9234" y="8874372"/>
            <a:ext cx="7002737" cy="48294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35743" y="8703312"/>
            <a:ext cx="2898870" cy="65659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From </a:t>
            </a:r>
            <a:r>
              <a:rPr kumimoji="0" lang="en-US" sz="3600" b="0" i="0" u="none" strike="noStrike" cap="none" spc="0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Zhi</a:t>
            </a:r>
            <a:r>
              <a:rPr kumimoji="0" lang="en-US" sz="3600" b="0" i="0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 </a:t>
            </a:r>
            <a:r>
              <a:rPr kumimoji="0" lang="en-US" sz="3600" b="0" i="0" u="none" strike="noStrike" cap="none" spc="0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Qiu</a:t>
            </a:r>
            <a:r>
              <a:rPr kumimoji="0" lang="en-US" sz="3600" b="0" i="0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: </a:t>
            </a:r>
            <a:endParaRPr kumimoji="0" lang="en-US" sz="36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4255591036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3" grpId="0" animBg="1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1" name="Shape 1131"/>
          <p:cNvSpPr/>
          <p:nvPr/>
        </p:nvSpPr>
        <p:spPr>
          <a:xfrm>
            <a:off x="-55034" y="-38100"/>
            <a:ext cx="13114867" cy="965200"/>
          </a:xfrm>
          <a:prstGeom prst="rect">
            <a:avLst/>
          </a:prstGeom>
          <a:gradFill>
            <a:gsLst>
              <a:gs pos="0">
                <a:srgbClr val="FFF6AA"/>
              </a:gs>
              <a:gs pos="100000">
                <a:schemeClr val="accent3">
                  <a:satOff val="18648"/>
                  <a:lumOff val="5971"/>
                </a:schemeClr>
              </a:gs>
            </a:gsLst>
            <a:lin ang="5395217"/>
          </a:gradFill>
          <a:ln w="12700">
            <a:miter lim="400000"/>
          </a:ln>
          <a:effectLst>
            <a:outerShdw blurRad="190500" dist="8455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1132" name="Shape 1132"/>
          <p:cNvSpPr/>
          <p:nvPr/>
        </p:nvSpPr>
        <p:spPr>
          <a:xfrm>
            <a:off x="633882" y="0"/>
            <a:ext cx="11762436" cy="889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5200"/>
            </a:lvl1pPr>
          </a:lstStyle>
          <a:p>
            <a:r>
              <a:t>When to switch from hydro to cascade?</a:t>
            </a:r>
          </a:p>
        </p:txBody>
      </p:sp>
      <p:sp>
        <p:nvSpPr>
          <p:cNvPr id="1133" name="Shape 1133"/>
          <p:cNvSpPr/>
          <p:nvPr/>
        </p:nvSpPr>
        <p:spPr>
          <a:xfrm>
            <a:off x="640943" y="6233077"/>
            <a:ext cx="11496976" cy="1193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444500" indent="-444500" algn="l">
              <a:buSzPct val="75000"/>
              <a:buChar char="•"/>
            </a:lvl1pPr>
          </a:lstStyle>
          <a:p>
            <a:r>
              <a:t>Different switching energy density can result different chemical contents in hadronic phase</a:t>
            </a:r>
          </a:p>
        </p:txBody>
      </p:sp>
      <p:sp>
        <p:nvSpPr>
          <p:cNvPr id="1134" name="Shape 1134"/>
          <p:cNvSpPr/>
          <p:nvPr/>
        </p:nvSpPr>
        <p:spPr>
          <a:xfrm>
            <a:off x="640943" y="7436956"/>
            <a:ext cx="11496976" cy="1193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444500" indent="-444500" algn="l">
              <a:buSzPct val="75000"/>
              <a:buChar char="•"/>
            </a:lvl1pPr>
          </a:lstStyle>
          <a:p>
            <a:r>
              <a:t>Hydrodynamics generates more radial flow than hadronic cascade</a:t>
            </a:r>
          </a:p>
        </p:txBody>
      </p:sp>
      <p:grpSp>
        <p:nvGrpSpPr>
          <p:cNvPr id="1137" name="Group 1137"/>
          <p:cNvGrpSpPr/>
          <p:nvPr/>
        </p:nvGrpSpPr>
        <p:grpSpPr>
          <a:xfrm>
            <a:off x="2265042" y="8677606"/>
            <a:ext cx="8500116" cy="647701"/>
            <a:chOff x="0" y="0"/>
            <a:chExt cx="8500114" cy="647700"/>
          </a:xfrm>
        </p:grpSpPr>
        <p:sp>
          <p:nvSpPr>
            <p:cNvPr id="1135" name="Shape 1135"/>
            <p:cNvSpPr/>
            <p:nvPr/>
          </p:nvSpPr>
          <p:spPr>
            <a:xfrm>
              <a:off x="-1" y="0"/>
              <a:ext cx="7889157" cy="647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b="1"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r>
                <a:t>Hadronic chemistry determines the </a:t>
              </a:r>
            </a:p>
          </p:txBody>
        </p:sp>
        <p:pic>
          <p:nvPicPr>
            <p:cNvPr id="1136" name="pasted-image.pdf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7903214" y="234950"/>
              <a:ext cx="596901" cy="2794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1138" name="pid_pion_p_UrQMD_vs_hydro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27000" y="1270000"/>
            <a:ext cx="6604000" cy="4953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139" name="pid_sp_p_vs_pbar_UrQMD_esw_scan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350000" y="1270000"/>
            <a:ext cx="6604000" cy="4953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140" name="pasted-image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9320476" y="1042524"/>
            <a:ext cx="3517901" cy="4699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2" name="Shape 1142"/>
          <p:cNvSpPr/>
          <p:nvPr/>
        </p:nvSpPr>
        <p:spPr>
          <a:xfrm>
            <a:off x="-55034" y="-38100"/>
            <a:ext cx="13114867" cy="965200"/>
          </a:xfrm>
          <a:prstGeom prst="rect">
            <a:avLst/>
          </a:prstGeom>
          <a:gradFill>
            <a:gsLst>
              <a:gs pos="0">
                <a:srgbClr val="FFF6AA"/>
              </a:gs>
              <a:gs pos="100000">
                <a:schemeClr val="accent3">
                  <a:satOff val="18648"/>
                  <a:lumOff val="5971"/>
                </a:schemeClr>
              </a:gs>
            </a:gsLst>
            <a:lin ang="5395217"/>
          </a:gradFill>
          <a:ln w="12700">
            <a:miter lim="400000"/>
          </a:ln>
          <a:effectLst>
            <a:outerShdw blurRad="190500" dist="8455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1143" name="Shape 1143"/>
          <p:cNvSpPr/>
          <p:nvPr/>
        </p:nvSpPr>
        <p:spPr>
          <a:xfrm>
            <a:off x="729805" y="50799"/>
            <a:ext cx="11570590" cy="787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/>
            </a:lvl1pPr>
          </a:lstStyle>
          <a:p>
            <a:r>
              <a:t>Effects of net baryon diffusion on pid spectra</a:t>
            </a:r>
          </a:p>
        </p:txBody>
      </p:sp>
      <p:sp>
        <p:nvSpPr>
          <p:cNvPr id="1144" name="Shape 1144"/>
          <p:cNvSpPr/>
          <p:nvPr/>
        </p:nvSpPr>
        <p:spPr>
          <a:xfrm>
            <a:off x="753912" y="6443353"/>
            <a:ext cx="11496976" cy="1193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444500" indent="-444500" algn="l">
              <a:buSzPct val="75000"/>
              <a:buChar char="•"/>
            </a:lvl1pPr>
          </a:lstStyle>
          <a:p>
            <a:r>
              <a:t>Net baryon diffusion has negligible effects on light meson spectra</a:t>
            </a:r>
          </a:p>
        </p:txBody>
      </p:sp>
      <p:pic>
        <p:nvPicPr>
          <p:cNvPr id="1145" name="pid_sp_pion_p_diffusion_effect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7000" y="1270000"/>
            <a:ext cx="6604000" cy="4953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146" name="pid_sp_pion_p_diffusion_deltaf_effects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350000" y="1270000"/>
            <a:ext cx="6604000" cy="4953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147" name="pasted-imag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9320476" y="1042524"/>
            <a:ext cx="3517901" cy="4699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9" name="Shape 1149"/>
          <p:cNvSpPr/>
          <p:nvPr/>
        </p:nvSpPr>
        <p:spPr>
          <a:xfrm>
            <a:off x="-55034" y="-38100"/>
            <a:ext cx="13114867" cy="965200"/>
          </a:xfrm>
          <a:prstGeom prst="rect">
            <a:avLst/>
          </a:prstGeom>
          <a:gradFill>
            <a:gsLst>
              <a:gs pos="0">
                <a:srgbClr val="FFF6AA"/>
              </a:gs>
              <a:gs pos="100000">
                <a:schemeClr val="accent3">
                  <a:satOff val="18648"/>
                  <a:lumOff val="5971"/>
                </a:schemeClr>
              </a:gs>
            </a:gsLst>
            <a:lin ang="5395217"/>
          </a:gradFill>
          <a:ln w="12700">
            <a:miter lim="400000"/>
          </a:ln>
          <a:effectLst>
            <a:outerShdw blurRad="190500" dist="8455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1150" name="Shape 1150"/>
          <p:cNvSpPr/>
          <p:nvPr/>
        </p:nvSpPr>
        <p:spPr>
          <a:xfrm>
            <a:off x="729805" y="50799"/>
            <a:ext cx="11570590" cy="787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/>
            </a:lvl1pPr>
          </a:lstStyle>
          <a:p>
            <a:r>
              <a:t>Effects of net baryon diffusion on pid spectra</a:t>
            </a:r>
          </a:p>
        </p:txBody>
      </p:sp>
      <p:pic>
        <p:nvPicPr>
          <p:cNvPr id="1151" name="pasted-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185009" y="6444257"/>
            <a:ext cx="3517901" cy="4699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152" name="pasted-imag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27000" y="1397000"/>
            <a:ext cx="6604000" cy="4953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153" name="pasted-image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350000" y="1397000"/>
            <a:ext cx="6604000" cy="4953000"/>
          </a:xfrm>
          <a:prstGeom prst="rect">
            <a:avLst/>
          </a:prstGeom>
          <a:ln w="12700">
            <a:miter lim="400000"/>
          </a:ln>
        </p:spPr>
      </p:pic>
      <p:sp>
        <p:nvSpPr>
          <p:cNvPr id="1154" name="Shape 1154"/>
          <p:cNvSpPr/>
          <p:nvPr/>
        </p:nvSpPr>
        <p:spPr>
          <a:xfrm>
            <a:off x="3104929" y="1013883"/>
            <a:ext cx="1274675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hydro</a:t>
            </a:r>
          </a:p>
        </p:txBody>
      </p:sp>
      <p:sp>
        <p:nvSpPr>
          <p:cNvPr id="1155" name="Shape 1155"/>
          <p:cNvSpPr/>
          <p:nvPr/>
        </p:nvSpPr>
        <p:spPr>
          <a:xfrm>
            <a:off x="7962188" y="1013883"/>
            <a:ext cx="337962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hydro + UrQMD</a:t>
            </a:r>
          </a:p>
        </p:txBody>
      </p:sp>
      <p:sp>
        <p:nvSpPr>
          <p:cNvPr id="1156" name="Shape 1156"/>
          <p:cNvSpPr/>
          <p:nvPr/>
        </p:nvSpPr>
        <p:spPr>
          <a:xfrm>
            <a:off x="766612" y="7008415"/>
            <a:ext cx="11496976" cy="1193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444500" indent="-444500" algn="l">
              <a:buSzPct val="75000"/>
              <a:buChar char="•"/>
            </a:lvl1pPr>
          </a:lstStyle>
          <a:p>
            <a:r>
              <a:t>Diffusion δf shows larger effects on proton and anti-proton spectra than shear δf</a:t>
            </a: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8" name="Shape 1158"/>
          <p:cNvSpPr/>
          <p:nvPr/>
        </p:nvSpPr>
        <p:spPr>
          <a:xfrm>
            <a:off x="-55034" y="-38100"/>
            <a:ext cx="13114867" cy="965200"/>
          </a:xfrm>
          <a:prstGeom prst="rect">
            <a:avLst/>
          </a:prstGeom>
          <a:gradFill>
            <a:gsLst>
              <a:gs pos="0">
                <a:srgbClr val="FFF6AA"/>
              </a:gs>
              <a:gs pos="100000">
                <a:schemeClr val="accent3">
                  <a:satOff val="18648"/>
                  <a:lumOff val="5971"/>
                </a:schemeClr>
              </a:gs>
            </a:gsLst>
            <a:lin ang="5395217"/>
          </a:gradFill>
          <a:ln w="12700">
            <a:miter lim="400000"/>
          </a:ln>
          <a:effectLst>
            <a:outerShdw blurRad="190500" dist="8455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1159" name="Shape 1159"/>
          <p:cNvSpPr/>
          <p:nvPr/>
        </p:nvSpPr>
        <p:spPr>
          <a:xfrm>
            <a:off x="4070032" y="50799"/>
            <a:ext cx="4890136" cy="7874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4500"/>
            </a:pPr>
            <a:r>
              <a:t>δf effects on pid v</a:t>
            </a:r>
            <a:r>
              <a:rPr baseline="-5999"/>
              <a:t>2</a:t>
            </a:r>
          </a:p>
        </p:txBody>
      </p:sp>
      <p:sp>
        <p:nvSpPr>
          <p:cNvPr id="1160" name="Shape 1160"/>
          <p:cNvSpPr/>
          <p:nvPr/>
        </p:nvSpPr>
        <p:spPr>
          <a:xfrm>
            <a:off x="753912" y="6443353"/>
            <a:ext cx="11496976" cy="1193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444500" indent="-444500" algn="l">
              <a:buSzPct val="75000"/>
              <a:buChar char="•"/>
            </a:pPr>
            <a:r>
              <a:t>Net baryon diffusion δf has negligible effects on pid v</a:t>
            </a:r>
            <a:r>
              <a:rPr baseline="-5999"/>
              <a:t>2</a:t>
            </a:r>
          </a:p>
        </p:txBody>
      </p:sp>
      <p:pic>
        <p:nvPicPr>
          <p:cNvPr id="1161" name="pid_v2_pion_p_diffusion_deltaf_effect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7000" y="1270000"/>
            <a:ext cx="6604000" cy="4953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162" name="pid_v2_p_diffusion_deltaf_effects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350000" y="1270000"/>
            <a:ext cx="6604000" cy="4953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163" name="pasted-imag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9320476" y="1042524"/>
            <a:ext cx="3517901" cy="4699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5" name="Shape 1165"/>
          <p:cNvSpPr/>
          <p:nvPr/>
        </p:nvSpPr>
        <p:spPr>
          <a:xfrm>
            <a:off x="-55034" y="-38100"/>
            <a:ext cx="13114867" cy="965200"/>
          </a:xfrm>
          <a:prstGeom prst="rect">
            <a:avLst/>
          </a:prstGeom>
          <a:gradFill>
            <a:gsLst>
              <a:gs pos="0">
                <a:srgbClr val="FFF6AA"/>
              </a:gs>
              <a:gs pos="100000">
                <a:schemeClr val="accent3">
                  <a:satOff val="18648"/>
                  <a:lumOff val="5971"/>
                </a:schemeClr>
              </a:gs>
            </a:gsLst>
            <a:lin ang="5395217"/>
          </a:gradFill>
          <a:ln w="12700">
            <a:miter lim="400000"/>
          </a:ln>
          <a:effectLst>
            <a:outerShdw blurRad="190500" dist="8455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1166" name="Shape 1166"/>
          <p:cNvSpPr/>
          <p:nvPr/>
        </p:nvSpPr>
        <p:spPr>
          <a:xfrm>
            <a:off x="4070032" y="50799"/>
            <a:ext cx="4890136" cy="7874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4500"/>
            </a:pPr>
            <a:r>
              <a:t>δf effects on pid v</a:t>
            </a:r>
            <a:r>
              <a:rPr baseline="-5999"/>
              <a:t>2</a:t>
            </a:r>
          </a:p>
        </p:txBody>
      </p:sp>
      <p:sp>
        <p:nvSpPr>
          <p:cNvPr id="1167" name="Shape 1167"/>
          <p:cNvSpPr/>
          <p:nvPr/>
        </p:nvSpPr>
        <p:spPr>
          <a:xfrm>
            <a:off x="753912" y="6443353"/>
            <a:ext cx="11496976" cy="1193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444500" indent="-444500" algn="l">
              <a:buSzPct val="75000"/>
              <a:buChar char="•"/>
            </a:pPr>
            <a:r>
              <a:t>The shear δf corrections to pid v</a:t>
            </a:r>
            <a:r>
              <a:rPr baseline="-5999"/>
              <a:t>2</a:t>
            </a:r>
            <a:r>
              <a:t> are smaller once hadronic scatterings are included</a:t>
            </a:r>
          </a:p>
        </p:txBody>
      </p:sp>
      <p:pic>
        <p:nvPicPr>
          <p:cNvPr id="1168" name="pid_v2_pion_p_diffusion_deltaf_effect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7000" y="1270000"/>
            <a:ext cx="6604000" cy="4953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169" name="pid_v2_p_diffusion_deltaf_effects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350000" y="1270000"/>
            <a:ext cx="6604000" cy="4953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170" name="pasted-imag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9320476" y="1042524"/>
            <a:ext cx="3517901" cy="4699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2" name="Shape 1172"/>
          <p:cNvSpPr/>
          <p:nvPr/>
        </p:nvSpPr>
        <p:spPr>
          <a:xfrm>
            <a:off x="-55034" y="-38100"/>
            <a:ext cx="13114867" cy="965200"/>
          </a:xfrm>
          <a:prstGeom prst="rect">
            <a:avLst/>
          </a:prstGeom>
          <a:gradFill>
            <a:gsLst>
              <a:gs pos="0">
                <a:srgbClr val="FFF6AA"/>
              </a:gs>
              <a:gs pos="100000">
                <a:schemeClr val="accent3">
                  <a:satOff val="18648"/>
                  <a:lumOff val="5971"/>
                </a:schemeClr>
              </a:gs>
            </a:gsLst>
            <a:lin ang="5395217"/>
          </a:gradFill>
          <a:ln w="12700">
            <a:miter lim="400000"/>
          </a:ln>
          <a:effectLst>
            <a:outerShdw blurRad="190500" dist="8455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1173" name="Shape 1173"/>
          <p:cNvSpPr/>
          <p:nvPr/>
        </p:nvSpPr>
        <p:spPr>
          <a:xfrm>
            <a:off x="613104" y="25399"/>
            <a:ext cx="11803991" cy="838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800"/>
            </a:lvl1pPr>
          </a:lstStyle>
          <a:p>
            <a:r>
              <a:t>Quantify uncertainties in hadronic cascade</a:t>
            </a:r>
          </a:p>
        </p:txBody>
      </p:sp>
      <p:pic>
        <p:nvPicPr>
          <p:cNvPr id="1174" name="HBT_radii_C0-5_RHIC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476044" y="1563668"/>
            <a:ext cx="10078112" cy="7558584"/>
          </a:xfrm>
          <a:prstGeom prst="rect">
            <a:avLst/>
          </a:prstGeom>
          <a:ln w="12700">
            <a:miter lim="400000"/>
          </a:ln>
        </p:spPr>
      </p:pic>
      <p:sp>
        <p:nvSpPr>
          <p:cNvPr id="1175" name="Shape 1175"/>
          <p:cNvSpPr/>
          <p:nvPr/>
        </p:nvSpPr>
        <p:spPr>
          <a:xfrm>
            <a:off x="98683" y="953884"/>
            <a:ext cx="504337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Identical pion HBT radii:</a:t>
            </a:r>
          </a:p>
        </p:txBody>
      </p:sp>
      <p:sp>
        <p:nvSpPr>
          <p:cNvPr id="1176" name="Shape 1176"/>
          <p:cNvSpPr/>
          <p:nvPr/>
        </p:nvSpPr>
        <p:spPr>
          <a:xfrm>
            <a:off x="12488265" y="9334499"/>
            <a:ext cx="453239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/>
            </a:lvl1pPr>
          </a:lstStyle>
          <a:p>
            <a:r>
              <a:t>25</a:t>
            </a:r>
          </a:p>
        </p:txBody>
      </p:sp>
      <p:sp>
        <p:nvSpPr>
          <p:cNvPr id="1177" name="Shape 1177"/>
          <p:cNvSpPr/>
          <p:nvPr/>
        </p:nvSpPr>
        <p:spPr>
          <a:xfrm>
            <a:off x="2347118" y="8908765"/>
            <a:ext cx="8335964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200"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differences in cross sections/resonances?</a:t>
            </a: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9" name="HBT_corr_out_JAM_vs_UrQMD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21297" y="1451527"/>
            <a:ext cx="11162206" cy="8371655"/>
          </a:xfrm>
          <a:prstGeom prst="rect">
            <a:avLst/>
          </a:prstGeom>
          <a:ln w="12700">
            <a:miter lim="400000"/>
          </a:ln>
        </p:spPr>
      </p:pic>
      <p:sp>
        <p:nvSpPr>
          <p:cNvPr id="1180" name="Shape 1180"/>
          <p:cNvSpPr/>
          <p:nvPr/>
        </p:nvSpPr>
        <p:spPr>
          <a:xfrm>
            <a:off x="-55034" y="-38100"/>
            <a:ext cx="13114867" cy="965200"/>
          </a:xfrm>
          <a:prstGeom prst="rect">
            <a:avLst/>
          </a:prstGeom>
          <a:gradFill>
            <a:gsLst>
              <a:gs pos="0">
                <a:srgbClr val="FFF6AA"/>
              </a:gs>
              <a:gs pos="100000">
                <a:schemeClr val="accent3">
                  <a:satOff val="18648"/>
                  <a:lumOff val="5971"/>
                </a:schemeClr>
              </a:gs>
            </a:gsLst>
            <a:lin ang="5395217"/>
          </a:gradFill>
          <a:ln w="12700">
            <a:miter lim="400000"/>
          </a:ln>
          <a:effectLst>
            <a:outerShdw blurRad="190500" dist="8455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1181" name="Shape 1181"/>
          <p:cNvSpPr/>
          <p:nvPr/>
        </p:nvSpPr>
        <p:spPr>
          <a:xfrm>
            <a:off x="613104" y="25399"/>
            <a:ext cx="11803991" cy="838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800"/>
            </a:lvl1pPr>
          </a:lstStyle>
          <a:p>
            <a:r>
              <a:t>Quantify uncertainties in hadronic cascade</a:t>
            </a:r>
          </a:p>
        </p:txBody>
      </p:sp>
      <p:sp>
        <p:nvSpPr>
          <p:cNvPr id="1182" name="Shape 1182"/>
          <p:cNvSpPr/>
          <p:nvPr/>
        </p:nvSpPr>
        <p:spPr>
          <a:xfrm>
            <a:off x="82508" y="1034760"/>
            <a:ext cx="504337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Identical pion HBT radii:</a:t>
            </a:r>
          </a:p>
        </p:txBody>
      </p:sp>
      <p:sp>
        <p:nvSpPr>
          <p:cNvPr id="1183" name="Shape 1183"/>
          <p:cNvSpPr/>
          <p:nvPr/>
        </p:nvSpPr>
        <p:spPr>
          <a:xfrm>
            <a:off x="9998993" y="1034760"/>
            <a:ext cx="2647189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out direction</a:t>
            </a: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5" name="HBT_corr_UrQMD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35000" y="889000"/>
            <a:ext cx="11430000" cy="8572500"/>
          </a:xfrm>
          <a:prstGeom prst="rect">
            <a:avLst/>
          </a:prstGeom>
          <a:ln w="12700">
            <a:miter lim="400000"/>
          </a:ln>
        </p:spPr>
      </p:pic>
      <p:sp>
        <p:nvSpPr>
          <p:cNvPr id="1186" name="Shape 1186"/>
          <p:cNvSpPr/>
          <p:nvPr/>
        </p:nvSpPr>
        <p:spPr>
          <a:xfrm>
            <a:off x="-55034" y="-38100"/>
            <a:ext cx="13114867" cy="965200"/>
          </a:xfrm>
          <a:prstGeom prst="rect">
            <a:avLst/>
          </a:prstGeom>
          <a:gradFill>
            <a:gsLst>
              <a:gs pos="0">
                <a:srgbClr val="FFF6AA"/>
              </a:gs>
              <a:gs pos="100000">
                <a:schemeClr val="accent3">
                  <a:satOff val="18648"/>
                  <a:lumOff val="5971"/>
                </a:schemeClr>
              </a:gs>
            </a:gsLst>
            <a:lin ang="5395217"/>
          </a:gradFill>
          <a:ln w="12700">
            <a:miter lim="400000"/>
          </a:ln>
          <a:effectLst>
            <a:outerShdw blurRad="190500" dist="8455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1187" name="Shape 1187"/>
          <p:cNvSpPr/>
          <p:nvPr/>
        </p:nvSpPr>
        <p:spPr>
          <a:xfrm>
            <a:off x="2001107" y="50799"/>
            <a:ext cx="9027986" cy="787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/>
            </a:lvl1pPr>
          </a:lstStyle>
          <a:p>
            <a:r>
              <a:t>HBT correlation functions (UrQMD)</a:t>
            </a: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9" name="HBT_corr_JAM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35000" y="889000"/>
            <a:ext cx="11430000" cy="8572500"/>
          </a:xfrm>
          <a:prstGeom prst="rect">
            <a:avLst/>
          </a:prstGeom>
          <a:ln w="12700">
            <a:miter lim="400000"/>
          </a:ln>
        </p:spPr>
      </p:pic>
      <p:sp>
        <p:nvSpPr>
          <p:cNvPr id="1190" name="Shape 1190"/>
          <p:cNvSpPr/>
          <p:nvPr/>
        </p:nvSpPr>
        <p:spPr>
          <a:xfrm>
            <a:off x="-55034" y="-38100"/>
            <a:ext cx="13114867" cy="965200"/>
          </a:xfrm>
          <a:prstGeom prst="rect">
            <a:avLst/>
          </a:prstGeom>
          <a:gradFill>
            <a:gsLst>
              <a:gs pos="0">
                <a:srgbClr val="FFF6AA"/>
              </a:gs>
              <a:gs pos="100000">
                <a:schemeClr val="accent3">
                  <a:satOff val="18648"/>
                  <a:lumOff val="5971"/>
                </a:schemeClr>
              </a:gs>
            </a:gsLst>
            <a:lin ang="5395217"/>
          </a:gradFill>
          <a:ln w="12700">
            <a:miter lim="400000"/>
          </a:ln>
          <a:effectLst>
            <a:outerShdw blurRad="190500" dist="8455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1191" name="Shape 1191"/>
          <p:cNvSpPr/>
          <p:nvPr/>
        </p:nvSpPr>
        <p:spPr>
          <a:xfrm>
            <a:off x="2397728" y="50799"/>
            <a:ext cx="8234744" cy="787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/>
            </a:lvl1pPr>
          </a:lstStyle>
          <a:p>
            <a:r>
              <a:t>HBT correlation functions (JAM)</a:t>
            </a: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3" name="HBT_corr_out_JAM_vs_UrQMD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06157" y="1423221"/>
            <a:ext cx="11192486" cy="8394365"/>
          </a:xfrm>
          <a:prstGeom prst="rect">
            <a:avLst/>
          </a:prstGeom>
          <a:ln w="12700">
            <a:miter lim="400000"/>
          </a:ln>
        </p:spPr>
      </p:pic>
      <p:sp>
        <p:nvSpPr>
          <p:cNvPr id="1194" name="Shape 1194"/>
          <p:cNvSpPr/>
          <p:nvPr/>
        </p:nvSpPr>
        <p:spPr>
          <a:xfrm>
            <a:off x="-55034" y="-38100"/>
            <a:ext cx="13114867" cy="965200"/>
          </a:xfrm>
          <a:prstGeom prst="rect">
            <a:avLst/>
          </a:prstGeom>
          <a:gradFill>
            <a:gsLst>
              <a:gs pos="0">
                <a:srgbClr val="FFF6AA"/>
              </a:gs>
              <a:gs pos="100000">
                <a:schemeClr val="accent3">
                  <a:satOff val="18648"/>
                  <a:lumOff val="5971"/>
                </a:schemeClr>
              </a:gs>
            </a:gsLst>
            <a:lin ang="5395217"/>
          </a:gradFill>
          <a:ln w="12700">
            <a:miter lim="400000"/>
          </a:ln>
          <a:effectLst>
            <a:outerShdw blurRad="190500" dist="8455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1195" name="Shape 1195"/>
          <p:cNvSpPr/>
          <p:nvPr/>
        </p:nvSpPr>
        <p:spPr>
          <a:xfrm>
            <a:off x="984980" y="50799"/>
            <a:ext cx="11060240" cy="787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/>
            </a:lvl1pPr>
          </a:lstStyle>
          <a:p>
            <a:r>
              <a:t>HBT correlation functions (UrQMD vs JAM)</a:t>
            </a:r>
          </a:p>
        </p:txBody>
      </p:sp>
      <p:sp>
        <p:nvSpPr>
          <p:cNvPr id="1196" name="Shape 1196"/>
          <p:cNvSpPr/>
          <p:nvPr/>
        </p:nvSpPr>
        <p:spPr>
          <a:xfrm>
            <a:off x="567821" y="1123823"/>
            <a:ext cx="2875789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Out direction:</a:t>
            </a: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Shape 286"/>
          <p:cNvSpPr/>
          <p:nvPr/>
        </p:nvSpPr>
        <p:spPr>
          <a:xfrm>
            <a:off x="-55034" y="-38100"/>
            <a:ext cx="13114867" cy="965200"/>
          </a:xfrm>
          <a:prstGeom prst="rect">
            <a:avLst/>
          </a:prstGeom>
          <a:gradFill>
            <a:gsLst>
              <a:gs pos="0">
                <a:srgbClr val="FFF6AA"/>
              </a:gs>
              <a:gs pos="100000">
                <a:schemeClr val="accent3">
                  <a:satOff val="18648"/>
                  <a:lumOff val="5971"/>
                </a:schemeClr>
              </a:gs>
            </a:gsLst>
            <a:lin ang="5395217"/>
          </a:gradFill>
          <a:ln w="12700">
            <a:miter lim="400000"/>
          </a:ln>
          <a:effectLst>
            <a:outerShdw blurRad="190500" dist="8455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287" name="Shape 287"/>
          <p:cNvSpPr/>
          <p:nvPr/>
        </p:nvSpPr>
        <p:spPr>
          <a:xfrm>
            <a:off x="2476398" y="0"/>
            <a:ext cx="8077404" cy="889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5200"/>
            </a:lvl1pPr>
          </a:lstStyle>
          <a:p>
            <a:r>
              <a:t>A Healthy User Community</a:t>
            </a:r>
          </a:p>
        </p:txBody>
      </p:sp>
      <p:pic>
        <p:nvPicPr>
          <p:cNvPr id="3" name="Picture 2" descr="Screen Shot 2016-07-18 at 11.59.43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81751"/>
            <a:ext cx="13004800" cy="6857677"/>
          </a:xfrm>
          <a:prstGeom prst="rect">
            <a:avLst/>
          </a:prstGeom>
        </p:spPr>
      </p:pic>
      <p:sp>
        <p:nvSpPr>
          <p:cNvPr id="288" name="Shape 288"/>
          <p:cNvSpPr/>
          <p:nvPr/>
        </p:nvSpPr>
        <p:spPr>
          <a:xfrm>
            <a:off x="1064234" y="8531689"/>
            <a:ext cx="4911054" cy="8104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algn="l">
              <a:defRPr sz="4600" i="1"/>
            </a:lvl1pPr>
          </a:lstStyle>
          <a:p>
            <a:r>
              <a:rPr dirty="0" smtClean="0"/>
              <a:t>Keep</a:t>
            </a:r>
            <a:r>
              <a:rPr lang="en-US" dirty="0" smtClean="0"/>
              <a:t> </a:t>
            </a:r>
            <a:r>
              <a:rPr dirty="0" smtClean="0"/>
              <a:t>growing </a:t>
            </a:r>
            <a:r>
              <a:rPr dirty="0"/>
              <a:t>…</a:t>
            </a: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" name="Shape 1198"/>
          <p:cNvSpPr/>
          <p:nvPr/>
        </p:nvSpPr>
        <p:spPr>
          <a:xfrm>
            <a:off x="-55034" y="-38100"/>
            <a:ext cx="13114867" cy="965200"/>
          </a:xfrm>
          <a:prstGeom prst="rect">
            <a:avLst/>
          </a:prstGeom>
          <a:gradFill>
            <a:gsLst>
              <a:gs pos="0">
                <a:srgbClr val="FFF6AA"/>
              </a:gs>
              <a:gs pos="100000">
                <a:schemeClr val="accent3">
                  <a:satOff val="18648"/>
                  <a:lumOff val="5971"/>
                </a:schemeClr>
              </a:gs>
            </a:gsLst>
            <a:lin ang="5395217"/>
          </a:gradFill>
          <a:ln w="12700">
            <a:miter lim="400000"/>
          </a:ln>
          <a:effectLst>
            <a:outerShdw blurRad="190500" dist="8455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1199" name="Shape 1199"/>
          <p:cNvSpPr/>
          <p:nvPr/>
        </p:nvSpPr>
        <p:spPr>
          <a:xfrm>
            <a:off x="4319397" y="-63501"/>
            <a:ext cx="4391407" cy="1016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6000"/>
            </a:lvl1pPr>
          </a:lstStyle>
          <a:p>
            <a:r>
              <a:t>Code Check</a:t>
            </a:r>
          </a:p>
        </p:txBody>
      </p:sp>
      <p:sp>
        <p:nvSpPr>
          <p:cNvPr id="1200" name="Shape 1200"/>
          <p:cNvSpPr/>
          <p:nvPr/>
        </p:nvSpPr>
        <p:spPr>
          <a:xfrm>
            <a:off x="375217" y="1335616"/>
            <a:ext cx="3990900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1+1D cross check:</a:t>
            </a:r>
          </a:p>
        </p:txBody>
      </p:sp>
      <p:pic>
        <p:nvPicPr>
          <p:cNvPr id="1201" name="1+1d_energy_density_evo_log_diffusion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38666" y="2366433"/>
            <a:ext cx="6350001" cy="47625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202" name="1+1d_rhoB_evo_log_diffusion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620933" y="2368550"/>
            <a:ext cx="6350001" cy="4762500"/>
          </a:xfrm>
          <a:prstGeom prst="rect">
            <a:avLst/>
          </a:prstGeom>
          <a:ln w="12700">
            <a:miter lim="400000"/>
          </a:ln>
        </p:spPr>
      </p:pic>
      <p:sp>
        <p:nvSpPr>
          <p:cNvPr id="1203" name="Shape 1203"/>
          <p:cNvSpPr/>
          <p:nvPr/>
        </p:nvSpPr>
        <p:spPr>
          <a:xfrm>
            <a:off x="1224483" y="7516283"/>
            <a:ext cx="1055583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MUSIC results agree very well with Akihiko’s results</a:t>
            </a: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5" name="Gubser_u_x_evo.pdf"/>
          <p:cNvPicPr>
            <a:picLocks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92219" y="5295039"/>
            <a:ext cx="6350001" cy="4445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206" name="Gubser_net_baryon_density_evo_log.pdf"/>
          <p:cNvPicPr>
            <a:picLocks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623446" y="1016595"/>
            <a:ext cx="6350001" cy="4445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207" name="Gubser_energy_density_evo_log.pdf"/>
          <p:cNvPicPr>
            <a:picLocks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92219" y="1016595"/>
            <a:ext cx="6350001" cy="4445001"/>
          </a:xfrm>
          <a:prstGeom prst="rect">
            <a:avLst/>
          </a:prstGeom>
          <a:ln w="12700">
            <a:miter lim="400000"/>
          </a:ln>
        </p:spPr>
      </p:pic>
      <p:sp>
        <p:nvSpPr>
          <p:cNvPr id="1208" name="Shape 1208"/>
          <p:cNvSpPr/>
          <p:nvPr/>
        </p:nvSpPr>
        <p:spPr>
          <a:xfrm>
            <a:off x="-55034" y="-38100"/>
            <a:ext cx="13114867" cy="965200"/>
          </a:xfrm>
          <a:prstGeom prst="rect">
            <a:avLst/>
          </a:prstGeom>
          <a:gradFill>
            <a:gsLst>
              <a:gs pos="0">
                <a:srgbClr val="FFF6AA"/>
              </a:gs>
              <a:gs pos="100000">
                <a:schemeClr val="accent3">
                  <a:satOff val="18648"/>
                  <a:lumOff val="5971"/>
                </a:schemeClr>
              </a:gs>
            </a:gsLst>
            <a:lin ang="5395217"/>
          </a:gradFill>
          <a:ln w="12700">
            <a:miter lim="400000"/>
          </a:ln>
          <a:effectLst>
            <a:outerShdw blurRad="190500" dist="8455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1209" name="Shape 1209"/>
          <p:cNvSpPr/>
          <p:nvPr/>
        </p:nvSpPr>
        <p:spPr>
          <a:xfrm>
            <a:off x="4319397" y="-63501"/>
            <a:ext cx="4391407" cy="1016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6000"/>
            </a:lvl1pPr>
          </a:lstStyle>
          <a:p>
            <a:r>
              <a:t>Code Check</a:t>
            </a:r>
          </a:p>
        </p:txBody>
      </p:sp>
      <p:sp>
        <p:nvSpPr>
          <p:cNvPr id="1210" name="Shape 1210"/>
          <p:cNvSpPr/>
          <p:nvPr/>
        </p:nvSpPr>
        <p:spPr>
          <a:xfrm>
            <a:off x="7214460" y="6101490"/>
            <a:ext cx="5167975" cy="283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381000" indent="-381000" algn="l">
              <a:buSzPct val="100000"/>
              <a:buChar char="•"/>
            </a:lvl1pPr>
          </a:lstStyle>
          <a:p>
            <a:r>
              <a:t>MUSIC with baryon propagation passed ideal Gubser flow test for the transverse dynamics</a:t>
            </a: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2" name="Shape 1212"/>
          <p:cNvSpPr/>
          <p:nvPr/>
        </p:nvSpPr>
        <p:spPr>
          <a:xfrm>
            <a:off x="-55034" y="-38100"/>
            <a:ext cx="13114867" cy="965200"/>
          </a:xfrm>
          <a:prstGeom prst="rect">
            <a:avLst/>
          </a:prstGeom>
          <a:gradFill>
            <a:gsLst>
              <a:gs pos="0">
                <a:srgbClr val="FFF6AA"/>
              </a:gs>
              <a:gs pos="100000">
                <a:schemeClr val="accent3">
                  <a:satOff val="18648"/>
                  <a:lumOff val="5971"/>
                </a:schemeClr>
              </a:gs>
            </a:gsLst>
            <a:lin ang="5395217"/>
          </a:gradFill>
          <a:ln w="12700">
            <a:miter lim="400000"/>
          </a:ln>
          <a:effectLst>
            <a:outerShdw blurRad="190500" dist="8455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1213" name="Shape 1213"/>
          <p:cNvSpPr/>
          <p:nvPr/>
        </p:nvSpPr>
        <p:spPr>
          <a:xfrm>
            <a:off x="74218" y="76200"/>
            <a:ext cx="12881764" cy="736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200"/>
            </a:lvl1pPr>
          </a:lstStyle>
          <a:p>
            <a:r>
              <a:t>Dynamic evolution of net baryon current with diffusion</a:t>
            </a:r>
          </a:p>
        </p:txBody>
      </p:sp>
      <p:grpSp>
        <p:nvGrpSpPr>
          <p:cNvPr id="1216" name="Group 1216"/>
          <p:cNvGrpSpPr/>
          <p:nvPr/>
        </p:nvGrpSpPr>
        <p:grpSpPr>
          <a:xfrm>
            <a:off x="369823" y="6769364"/>
            <a:ext cx="12290554" cy="1193801"/>
            <a:chOff x="0" y="0"/>
            <a:chExt cx="12290552" cy="1193800"/>
          </a:xfrm>
        </p:grpSpPr>
        <p:sp>
          <p:nvSpPr>
            <p:cNvPr id="1214" name="Shape 1214"/>
            <p:cNvSpPr/>
            <p:nvPr/>
          </p:nvSpPr>
          <p:spPr>
            <a:xfrm>
              <a:off x="0" y="0"/>
              <a:ext cx="12290552" cy="1193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marL="444500" indent="-444500" algn="l">
                <a:buSzPct val="75000"/>
                <a:buChar char="•"/>
              </a:lvl1pPr>
            </a:lstStyle>
            <a:p>
              <a:r>
                <a:t>With diffusion,       is larger in the center of the transverse plane </a:t>
              </a:r>
            </a:p>
          </p:txBody>
        </p:sp>
        <p:pic>
          <p:nvPicPr>
            <p:cNvPr id="1215" name="pasted-image.pdf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3628297" y="201083"/>
              <a:ext cx="495301" cy="3175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217" name="Shape 1217"/>
          <p:cNvSpPr/>
          <p:nvPr/>
        </p:nvSpPr>
        <p:spPr>
          <a:xfrm>
            <a:off x="277582" y="6108832"/>
            <a:ext cx="7603131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3200"/>
            </a:lvl1pPr>
          </a:lstStyle>
          <a:p>
            <a:r>
              <a:t>solid: with diffusion  dashed: no diffusion</a:t>
            </a:r>
          </a:p>
        </p:txBody>
      </p:sp>
      <p:pic>
        <p:nvPicPr>
          <p:cNvPr id="1218" name="rhoB_evo_x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90500" y="1270000"/>
            <a:ext cx="6350000" cy="47625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219" name="pasted-imag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170700" y="1086908"/>
            <a:ext cx="3276601" cy="4699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220" name="pasted-image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4554338" y="1585383"/>
            <a:ext cx="1587501" cy="4191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2" name="Shape 1222"/>
          <p:cNvSpPr/>
          <p:nvPr/>
        </p:nvSpPr>
        <p:spPr>
          <a:xfrm>
            <a:off x="-55034" y="-38100"/>
            <a:ext cx="13114867" cy="965200"/>
          </a:xfrm>
          <a:prstGeom prst="rect">
            <a:avLst/>
          </a:prstGeom>
          <a:gradFill>
            <a:gsLst>
              <a:gs pos="0">
                <a:srgbClr val="FFF6AA"/>
              </a:gs>
              <a:gs pos="100000">
                <a:schemeClr val="accent3">
                  <a:satOff val="18648"/>
                  <a:lumOff val="5971"/>
                </a:schemeClr>
              </a:gs>
            </a:gsLst>
            <a:lin ang="5395217"/>
          </a:gradFill>
          <a:ln w="12700">
            <a:miter lim="400000"/>
          </a:ln>
          <a:effectLst>
            <a:outerShdw blurRad="190500" dist="8455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grpSp>
        <p:nvGrpSpPr>
          <p:cNvPr id="1225" name="Group 1225"/>
          <p:cNvGrpSpPr/>
          <p:nvPr/>
        </p:nvGrpSpPr>
        <p:grpSpPr>
          <a:xfrm>
            <a:off x="369823" y="6769364"/>
            <a:ext cx="12290554" cy="1193801"/>
            <a:chOff x="0" y="0"/>
            <a:chExt cx="12290552" cy="1193800"/>
          </a:xfrm>
        </p:grpSpPr>
        <p:sp>
          <p:nvSpPr>
            <p:cNvPr id="1223" name="Shape 1223"/>
            <p:cNvSpPr/>
            <p:nvPr/>
          </p:nvSpPr>
          <p:spPr>
            <a:xfrm>
              <a:off x="0" y="0"/>
              <a:ext cx="12290552" cy="1193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marL="444500" indent="-444500" algn="l">
                <a:buSzPct val="75000"/>
                <a:buChar char="•"/>
              </a:lvl1pPr>
            </a:lstStyle>
            <a:p>
              <a:r>
                <a:t>With diffusion,       is larger in the center of the transverse plane </a:t>
              </a:r>
            </a:p>
          </p:txBody>
        </p:sp>
        <p:pic>
          <p:nvPicPr>
            <p:cNvPr id="1224" name="pasted-image.pdf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3628297" y="201083"/>
              <a:ext cx="495301" cy="3175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226" name="Shape 1226"/>
          <p:cNvSpPr/>
          <p:nvPr/>
        </p:nvSpPr>
        <p:spPr>
          <a:xfrm>
            <a:off x="277582" y="6108832"/>
            <a:ext cx="7603131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3200"/>
            </a:lvl1pPr>
          </a:lstStyle>
          <a:p>
            <a:r>
              <a:t>solid: with diffusion  dashed: no diffusion</a:t>
            </a:r>
          </a:p>
        </p:txBody>
      </p:sp>
      <p:pic>
        <p:nvPicPr>
          <p:cNvPr id="1227" name="rhoB_evo_x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90500" y="1270000"/>
            <a:ext cx="6350000" cy="47625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228" name="pasted-imag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170700" y="1086908"/>
            <a:ext cx="3276601" cy="4699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229" name="pasted-image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4554338" y="1585383"/>
            <a:ext cx="1587501" cy="4191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230" name="muB_over_T_evo_x_0.pdf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6540500" y="1270000"/>
            <a:ext cx="6350000" cy="4762500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235" name="Group 1235"/>
          <p:cNvGrpSpPr/>
          <p:nvPr/>
        </p:nvGrpSpPr>
        <p:grpSpPr>
          <a:xfrm>
            <a:off x="340190" y="8033146"/>
            <a:ext cx="12035737" cy="1361282"/>
            <a:chOff x="0" y="0"/>
            <a:chExt cx="12035735" cy="1361281"/>
          </a:xfrm>
        </p:grpSpPr>
        <p:pic>
          <p:nvPicPr>
            <p:cNvPr id="1231" name="pasted-image.pdf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4068759" y="220133"/>
              <a:ext cx="495301" cy="3175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232" name="pasted-image.pdf"/>
            <p:cNvPicPr>
              <a:picLocks noChangeAspect="1"/>
            </p:cNvPicPr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>
              <a:off x="10494959" y="131233"/>
              <a:ext cx="469901" cy="3429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233" name="Shape 1233"/>
            <p:cNvSpPr/>
            <p:nvPr/>
          </p:nvSpPr>
          <p:spPr>
            <a:xfrm>
              <a:off x="0" y="0"/>
              <a:ext cx="12035736" cy="647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 marL="444500" indent="-444500" algn="l">
                <a:buSzPct val="75000"/>
                <a:buChar char="•"/>
              </a:lvl1pPr>
            </a:lstStyle>
            <a:p>
              <a:r>
                <a:t>The dynamics of       is driven by the evolution of      and </a:t>
              </a:r>
            </a:p>
          </p:txBody>
        </p:sp>
        <p:pic>
          <p:nvPicPr>
            <p:cNvPr id="1234" name="pasted-image.pdf"/>
            <p:cNvPicPr>
              <a:picLocks noChangeAspect="1"/>
            </p:cNvPicPr>
            <p:nvPr/>
          </p:nvPicPr>
          <p:blipFill>
            <a:blip r:embed="rId8">
              <a:extLst/>
            </a:blip>
            <a:stretch>
              <a:fillRect/>
            </a:stretch>
          </p:blipFill>
          <p:spPr>
            <a:xfrm>
              <a:off x="562633" y="672041"/>
              <a:ext cx="1033861" cy="68924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236" name="Shape 1236"/>
          <p:cNvSpPr/>
          <p:nvPr/>
        </p:nvSpPr>
        <p:spPr>
          <a:xfrm>
            <a:off x="74218" y="76200"/>
            <a:ext cx="12881764" cy="736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200"/>
            </a:lvl1pPr>
          </a:lstStyle>
          <a:p>
            <a:r>
              <a:t>Dynamic evolution of net baryon current with diffusion</a:t>
            </a: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8" name="Shape 1238"/>
          <p:cNvSpPr/>
          <p:nvPr/>
        </p:nvSpPr>
        <p:spPr>
          <a:xfrm>
            <a:off x="-55034" y="-38100"/>
            <a:ext cx="13114867" cy="965200"/>
          </a:xfrm>
          <a:prstGeom prst="rect">
            <a:avLst/>
          </a:prstGeom>
          <a:gradFill>
            <a:gsLst>
              <a:gs pos="0">
                <a:srgbClr val="FFF6AA"/>
              </a:gs>
              <a:gs pos="100000">
                <a:schemeClr val="accent3">
                  <a:satOff val="18648"/>
                  <a:lumOff val="5971"/>
                </a:schemeClr>
              </a:gs>
            </a:gsLst>
            <a:lin ang="5395217"/>
          </a:gradFill>
          <a:ln w="12700">
            <a:miter lim="400000"/>
          </a:ln>
          <a:effectLst>
            <a:outerShdw blurRad="190500" dist="8455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grpSp>
        <p:nvGrpSpPr>
          <p:cNvPr id="1241" name="Group 1241"/>
          <p:cNvGrpSpPr/>
          <p:nvPr/>
        </p:nvGrpSpPr>
        <p:grpSpPr>
          <a:xfrm>
            <a:off x="369823" y="6769364"/>
            <a:ext cx="12290554" cy="1193801"/>
            <a:chOff x="0" y="0"/>
            <a:chExt cx="12290552" cy="1193800"/>
          </a:xfrm>
        </p:grpSpPr>
        <p:sp>
          <p:nvSpPr>
            <p:cNvPr id="1239" name="Shape 1239"/>
            <p:cNvSpPr/>
            <p:nvPr/>
          </p:nvSpPr>
          <p:spPr>
            <a:xfrm>
              <a:off x="0" y="0"/>
              <a:ext cx="12290552" cy="1193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marL="444500" indent="-444500" algn="l">
                <a:buSzPct val="75000"/>
                <a:buChar char="•"/>
              </a:lvl1pPr>
            </a:lstStyle>
            <a:p>
              <a:r>
                <a:t>With diffusion,       is larger in the center of the transverse plane </a:t>
              </a:r>
            </a:p>
          </p:txBody>
        </p:sp>
        <p:pic>
          <p:nvPicPr>
            <p:cNvPr id="1240" name="pasted-image.pdf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3628297" y="201083"/>
              <a:ext cx="495301" cy="3175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242" name="Shape 1242"/>
          <p:cNvSpPr/>
          <p:nvPr/>
        </p:nvSpPr>
        <p:spPr>
          <a:xfrm>
            <a:off x="277582" y="6108832"/>
            <a:ext cx="7603131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3200"/>
            </a:lvl1pPr>
          </a:lstStyle>
          <a:p>
            <a:r>
              <a:t>solid: with diffusion  dashed: no diffusion</a:t>
            </a:r>
          </a:p>
        </p:txBody>
      </p:sp>
      <p:pic>
        <p:nvPicPr>
          <p:cNvPr id="1243" name="rhoB_evo_x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90500" y="1270000"/>
            <a:ext cx="6350000" cy="47625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244" name="pasted-imag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170700" y="1086908"/>
            <a:ext cx="3276601" cy="4699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245" name="pasted-image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4554338" y="1585383"/>
            <a:ext cx="1587501" cy="4191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246" name="muB_over_T_evo_x_1.pdf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6540500" y="1270000"/>
            <a:ext cx="6350000" cy="4762500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251" name="Group 1251"/>
          <p:cNvGrpSpPr/>
          <p:nvPr/>
        </p:nvGrpSpPr>
        <p:grpSpPr>
          <a:xfrm>
            <a:off x="340190" y="8033146"/>
            <a:ext cx="12035737" cy="1361282"/>
            <a:chOff x="0" y="0"/>
            <a:chExt cx="12035735" cy="1361281"/>
          </a:xfrm>
        </p:grpSpPr>
        <p:pic>
          <p:nvPicPr>
            <p:cNvPr id="1247" name="pasted-image.pdf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4068759" y="220133"/>
              <a:ext cx="495301" cy="3175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248" name="pasted-image.pdf"/>
            <p:cNvPicPr>
              <a:picLocks noChangeAspect="1"/>
            </p:cNvPicPr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>
              <a:off x="10494959" y="131233"/>
              <a:ext cx="469901" cy="3429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249" name="Shape 1249"/>
            <p:cNvSpPr/>
            <p:nvPr/>
          </p:nvSpPr>
          <p:spPr>
            <a:xfrm>
              <a:off x="0" y="0"/>
              <a:ext cx="12035736" cy="647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 marL="444500" indent="-444500" algn="l">
                <a:buSzPct val="75000"/>
                <a:buChar char="•"/>
              </a:lvl1pPr>
            </a:lstStyle>
            <a:p>
              <a:r>
                <a:t>The dynamics of       is driven by the evolution of      and </a:t>
              </a:r>
            </a:p>
          </p:txBody>
        </p:sp>
        <p:pic>
          <p:nvPicPr>
            <p:cNvPr id="1250" name="pasted-image.pdf"/>
            <p:cNvPicPr>
              <a:picLocks noChangeAspect="1"/>
            </p:cNvPicPr>
            <p:nvPr/>
          </p:nvPicPr>
          <p:blipFill>
            <a:blip r:embed="rId8">
              <a:extLst/>
            </a:blip>
            <a:stretch>
              <a:fillRect/>
            </a:stretch>
          </p:blipFill>
          <p:spPr>
            <a:xfrm>
              <a:off x="562633" y="672041"/>
              <a:ext cx="1033861" cy="68924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252" name="Shape 1252"/>
          <p:cNvSpPr/>
          <p:nvPr/>
        </p:nvSpPr>
        <p:spPr>
          <a:xfrm>
            <a:off x="74218" y="76200"/>
            <a:ext cx="12881764" cy="736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200"/>
            </a:lvl1pPr>
          </a:lstStyle>
          <a:p>
            <a:r>
              <a:t>Dynamic evolution of net baryon current with diffusion</a:t>
            </a: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4" name="Shape 1254"/>
          <p:cNvSpPr/>
          <p:nvPr/>
        </p:nvSpPr>
        <p:spPr>
          <a:xfrm>
            <a:off x="-55034" y="-38100"/>
            <a:ext cx="13114867" cy="965200"/>
          </a:xfrm>
          <a:prstGeom prst="rect">
            <a:avLst/>
          </a:prstGeom>
          <a:gradFill>
            <a:gsLst>
              <a:gs pos="0">
                <a:srgbClr val="FFF6AA"/>
              </a:gs>
              <a:gs pos="100000">
                <a:schemeClr val="accent3">
                  <a:satOff val="18648"/>
                  <a:lumOff val="5971"/>
                </a:schemeClr>
              </a:gs>
            </a:gsLst>
            <a:lin ang="5395217"/>
          </a:gradFill>
          <a:ln w="12700">
            <a:miter lim="400000"/>
          </a:ln>
          <a:effectLst>
            <a:outerShdw blurRad="190500" dist="8455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grpSp>
        <p:nvGrpSpPr>
          <p:cNvPr id="1257" name="Group 1257"/>
          <p:cNvGrpSpPr/>
          <p:nvPr/>
        </p:nvGrpSpPr>
        <p:grpSpPr>
          <a:xfrm>
            <a:off x="369823" y="6769364"/>
            <a:ext cx="12290554" cy="1193801"/>
            <a:chOff x="0" y="0"/>
            <a:chExt cx="12290552" cy="1193800"/>
          </a:xfrm>
        </p:grpSpPr>
        <p:sp>
          <p:nvSpPr>
            <p:cNvPr id="1255" name="Shape 1255"/>
            <p:cNvSpPr/>
            <p:nvPr/>
          </p:nvSpPr>
          <p:spPr>
            <a:xfrm>
              <a:off x="0" y="0"/>
              <a:ext cx="12290552" cy="1193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marL="444500" indent="-444500" algn="l">
                <a:buSzPct val="75000"/>
                <a:buChar char="•"/>
              </a:lvl1pPr>
            </a:lstStyle>
            <a:p>
              <a:r>
                <a:t>With diffusion,       is larger in the center of the transverse plane </a:t>
              </a:r>
            </a:p>
          </p:txBody>
        </p:sp>
        <p:pic>
          <p:nvPicPr>
            <p:cNvPr id="1256" name="pasted-image.pdf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3628297" y="201083"/>
              <a:ext cx="495301" cy="3175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258" name="Shape 1258"/>
          <p:cNvSpPr/>
          <p:nvPr/>
        </p:nvSpPr>
        <p:spPr>
          <a:xfrm>
            <a:off x="277582" y="6108832"/>
            <a:ext cx="7603131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3200"/>
            </a:lvl1pPr>
          </a:lstStyle>
          <a:p>
            <a:r>
              <a:t>solid: with diffusion  dashed: no diffusion</a:t>
            </a:r>
          </a:p>
        </p:txBody>
      </p:sp>
      <p:pic>
        <p:nvPicPr>
          <p:cNvPr id="1259" name="rhoB_evo_x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90500" y="1270000"/>
            <a:ext cx="6350000" cy="47625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260" name="pasted-imag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170700" y="1086908"/>
            <a:ext cx="3276601" cy="4699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261" name="pasted-image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4554338" y="1585383"/>
            <a:ext cx="1587501" cy="4191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262" name="muB_over_T_evo_x_2.pdf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6540500" y="1270000"/>
            <a:ext cx="6350000" cy="4762500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267" name="Group 1267"/>
          <p:cNvGrpSpPr/>
          <p:nvPr/>
        </p:nvGrpSpPr>
        <p:grpSpPr>
          <a:xfrm>
            <a:off x="340190" y="8033146"/>
            <a:ext cx="12035737" cy="1361282"/>
            <a:chOff x="0" y="0"/>
            <a:chExt cx="12035735" cy="1361281"/>
          </a:xfrm>
        </p:grpSpPr>
        <p:pic>
          <p:nvPicPr>
            <p:cNvPr id="1263" name="pasted-image.pdf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4068759" y="220133"/>
              <a:ext cx="495301" cy="3175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264" name="pasted-image.pdf"/>
            <p:cNvPicPr>
              <a:picLocks noChangeAspect="1"/>
            </p:cNvPicPr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>
              <a:off x="10494959" y="131233"/>
              <a:ext cx="469901" cy="3429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265" name="Shape 1265"/>
            <p:cNvSpPr/>
            <p:nvPr/>
          </p:nvSpPr>
          <p:spPr>
            <a:xfrm>
              <a:off x="0" y="0"/>
              <a:ext cx="12035736" cy="647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 marL="444500" indent="-444500" algn="l">
                <a:buSzPct val="75000"/>
                <a:buChar char="•"/>
              </a:lvl1pPr>
            </a:lstStyle>
            <a:p>
              <a:r>
                <a:t>The dynamics of       is driven by the evolution of      and </a:t>
              </a:r>
            </a:p>
          </p:txBody>
        </p:sp>
        <p:pic>
          <p:nvPicPr>
            <p:cNvPr id="1266" name="pasted-image.pdf"/>
            <p:cNvPicPr>
              <a:picLocks noChangeAspect="1"/>
            </p:cNvPicPr>
            <p:nvPr/>
          </p:nvPicPr>
          <p:blipFill>
            <a:blip r:embed="rId8">
              <a:extLst/>
            </a:blip>
            <a:stretch>
              <a:fillRect/>
            </a:stretch>
          </p:blipFill>
          <p:spPr>
            <a:xfrm>
              <a:off x="562633" y="672041"/>
              <a:ext cx="1033861" cy="68924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268" name="Shape 1268"/>
          <p:cNvSpPr/>
          <p:nvPr/>
        </p:nvSpPr>
        <p:spPr>
          <a:xfrm>
            <a:off x="74218" y="76200"/>
            <a:ext cx="12881764" cy="736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200"/>
            </a:lvl1pPr>
          </a:lstStyle>
          <a:p>
            <a:r>
              <a:t>Dynamic evolution of net baryon current with diffusion</a:t>
            </a: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0" name="Shape 1270"/>
          <p:cNvSpPr/>
          <p:nvPr/>
        </p:nvSpPr>
        <p:spPr>
          <a:xfrm>
            <a:off x="-55034" y="-38100"/>
            <a:ext cx="13114867" cy="965200"/>
          </a:xfrm>
          <a:prstGeom prst="rect">
            <a:avLst/>
          </a:prstGeom>
          <a:gradFill>
            <a:gsLst>
              <a:gs pos="0">
                <a:srgbClr val="FFF6AA"/>
              </a:gs>
              <a:gs pos="100000">
                <a:schemeClr val="accent3">
                  <a:satOff val="18648"/>
                  <a:lumOff val="5971"/>
                </a:schemeClr>
              </a:gs>
            </a:gsLst>
            <a:lin ang="5395217"/>
          </a:gradFill>
          <a:ln w="12700">
            <a:miter lim="400000"/>
          </a:ln>
          <a:effectLst>
            <a:outerShdw blurRad="190500" dist="8455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grpSp>
        <p:nvGrpSpPr>
          <p:cNvPr id="1273" name="Group 1273"/>
          <p:cNvGrpSpPr/>
          <p:nvPr/>
        </p:nvGrpSpPr>
        <p:grpSpPr>
          <a:xfrm>
            <a:off x="369823" y="6769364"/>
            <a:ext cx="12290554" cy="1193801"/>
            <a:chOff x="0" y="0"/>
            <a:chExt cx="12290552" cy="1193800"/>
          </a:xfrm>
        </p:grpSpPr>
        <p:sp>
          <p:nvSpPr>
            <p:cNvPr id="1271" name="Shape 1271"/>
            <p:cNvSpPr/>
            <p:nvPr/>
          </p:nvSpPr>
          <p:spPr>
            <a:xfrm>
              <a:off x="0" y="0"/>
              <a:ext cx="12290552" cy="1193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marL="444500" indent="-444500" algn="l">
                <a:buSzPct val="75000"/>
                <a:buChar char="•"/>
              </a:lvl1pPr>
            </a:lstStyle>
            <a:p>
              <a:r>
                <a:t>With diffusion,       is larger in the center of the transverse plane </a:t>
              </a:r>
            </a:p>
          </p:txBody>
        </p:sp>
        <p:pic>
          <p:nvPicPr>
            <p:cNvPr id="1272" name="pasted-image.pdf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3628297" y="201083"/>
              <a:ext cx="495301" cy="3175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274" name="Shape 1274"/>
          <p:cNvSpPr/>
          <p:nvPr/>
        </p:nvSpPr>
        <p:spPr>
          <a:xfrm>
            <a:off x="277582" y="6108832"/>
            <a:ext cx="7603131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3200"/>
            </a:lvl1pPr>
          </a:lstStyle>
          <a:p>
            <a:r>
              <a:t>solid: with diffusion  dashed: no diffusion</a:t>
            </a:r>
          </a:p>
        </p:txBody>
      </p:sp>
      <p:pic>
        <p:nvPicPr>
          <p:cNvPr id="1275" name="rhoB_evo_x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90500" y="1270000"/>
            <a:ext cx="6350000" cy="47625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276" name="pasted-imag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170700" y="1086908"/>
            <a:ext cx="3276601" cy="4699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277" name="pasted-image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4554338" y="1585383"/>
            <a:ext cx="1587501" cy="4191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278" name="muB_over_T_evo_x_3.pdf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6540500" y="1270000"/>
            <a:ext cx="6350000" cy="4762500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283" name="Group 1283"/>
          <p:cNvGrpSpPr/>
          <p:nvPr/>
        </p:nvGrpSpPr>
        <p:grpSpPr>
          <a:xfrm>
            <a:off x="340190" y="8033146"/>
            <a:ext cx="12035737" cy="1361282"/>
            <a:chOff x="0" y="0"/>
            <a:chExt cx="12035735" cy="1361281"/>
          </a:xfrm>
        </p:grpSpPr>
        <p:pic>
          <p:nvPicPr>
            <p:cNvPr id="1279" name="pasted-image.pdf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4068759" y="220133"/>
              <a:ext cx="495301" cy="3175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280" name="pasted-image.pdf"/>
            <p:cNvPicPr>
              <a:picLocks noChangeAspect="1"/>
            </p:cNvPicPr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>
              <a:off x="10494959" y="131233"/>
              <a:ext cx="469901" cy="3429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281" name="Shape 1281"/>
            <p:cNvSpPr/>
            <p:nvPr/>
          </p:nvSpPr>
          <p:spPr>
            <a:xfrm>
              <a:off x="0" y="0"/>
              <a:ext cx="12035736" cy="647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 marL="444500" indent="-444500" algn="l">
                <a:buSzPct val="75000"/>
                <a:buChar char="•"/>
              </a:lvl1pPr>
            </a:lstStyle>
            <a:p>
              <a:r>
                <a:t>The dynamics of       is driven by the evolution of      and </a:t>
              </a:r>
            </a:p>
          </p:txBody>
        </p:sp>
        <p:pic>
          <p:nvPicPr>
            <p:cNvPr id="1282" name="pasted-image.pdf"/>
            <p:cNvPicPr>
              <a:picLocks noChangeAspect="1"/>
            </p:cNvPicPr>
            <p:nvPr/>
          </p:nvPicPr>
          <p:blipFill>
            <a:blip r:embed="rId8">
              <a:extLst/>
            </a:blip>
            <a:stretch>
              <a:fillRect/>
            </a:stretch>
          </p:blipFill>
          <p:spPr>
            <a:xfrm>
              <a:off x="562633" y="672041"/>
              <a:ext cx="1033861" cy="68924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284" name="Shape 1284"/>
          <p:cNvSpPr/>
          <p:nvPr/>
        </p:nvSpPr>
        <p:spPr>
          <a:xfrm>
            <a:off x="74218" y="76200"/>
            <a:ext cx="12881764" cy="736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200"/>
            </a:lvl1pPr>
          </a:lstStyle>
          <a:p>
            <a:r>
              <a:t>Dynamic evolution of net baryon current with diffusion</a:t>
            </a: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6" name="Shape 1286"/>
          <p:cNvSpPr/>
          <p:nvPr/>
        </p:nvSpPr>
        <p:spPr>
          <a:xfrm>
            <a:off x="-55034" y="-38100"/>
            <a:ext cx="13114867" cy="965200"/>
          </a:xfrm>
          <a:prstGeom prst="rect">
            <a:avLst/>
          </a:prstGeom>
          <a:gradFill>
            <a:gsLst>
              <a:gs pos="0">
                <a:srgbClr val="FFF6AA"/>
              </a:gs>
              <a:gs pos="100000">
                <a:schemeClr val="accent3">
                  <a:satOff val="18648"/>
                  <a:lumOff val="5971"/>
                </a:schemeClr>
              </a:gs>
            </a:gsLst>
            <a:lin ang="5395217"/>
          </a:gradFill>
          <a:ln w="12700">
            <a:miter lim="400000"/>
          </a:ln>
          <a:effectLst>
            <a:outerShdw blurRad="190500" dist="8455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grpSp>
        <p:nvGrpSpPr>
          <p:cNvPr id="1289" name="Group 1289"/>
          <p:cNvGrpSpPr/>
          <p:nvPr/>
        </p:nvGrpSpPr>
        <p:grpSpPr>
          <a:xfrm>
            <a:off x="369823" y="6769364"/>
            <a:ext cx="12290554" cy="1193801"/>
            <a:chOff x="0" y="0"/>
            <a:chExt cx="12290552" cy="1193800"/>
          </a:xfrm>
        </p:grpSpPr>
        <p:sp>
          <p:nvSpPr>
            <p:cNvPr id="1287" name="Shape 1287"/>
            <p:cNvSpPr/>
            <p:nvPr/>
          </p:nvSpPr>
          <p:spPr>
            <a:xfrm>
              <a:off x="0" y="0"/>
              <a:ext cx="12290552" cy="1193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marL="444500" indent="-444500" algn="l">
                <a:buSzPct val="75000"/>
                <a:buChar char="•"/>
              </a:lvl1pPr>
            </a:lstStyle>
            <a:p>
              <a:r>
                <a:t>With diffusion,       is larger in the center of the transverse plane </a:t>
              </a:r>
            </a:p>
          </p:txBody>
        </p:sp>
        <p:pic>
          <p:nvPicPr>
            <p:cNvPr id="1288" name="pasted-image.pdf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3628297" y="201083"/>
              <a:ext cx="495301" cy="3175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290" name="Shape 1290"/>
          <p:cNvSpPr/>
          <p:nvPr/>
        </p:nvSpPr>
        <p:spPr>
          <a:xfrm>
            <a:off x="277582" y="6108832"/>
            <a:ext cx="7603131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3200"/>
            </a:lvl1pPr>
          </a:lstStyle>
          <a:p>
            <a:r>
              <a:t>solid: with diffusion  dashed: no diffusion</a:t>
            </a:r>
          </a:p>
        </p:txBody>
      </p:sp>
      <p:pic>
        <p:nvPicPr>
          <p:cNvPr id="1291" name="rhoB_evo_x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90500" y="1270000"/>
            <a:ext cx="6350000" cy="47625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292" name="pasted-imag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170700" y="1086908"/>
            <a:ext cx="3276601" cy="4699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293" name="pasted-image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4554338" y="1585383"/>
            <a:ext cx="1587501" cy="4191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294" name="muB_over_T_evo_x_4.pdf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6540500" y="1270000"/>
            <a:ext cx="6350000" cy="4762500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299" name="Group 1299"/>
          <p:cNvGrpSpPr/>
          <p:nvPr/>
        </p:nvGrpSpPr>
        <p:grpSpPr>
          <a:xfrm>
            <a:off x="340190" y="8033146"/>
            <a:ext cx="12035737" cy="1361282"/>
            <a:chOff x="0" y="0"/>
            <a:chExt cx="12035735" cy="1361281"/>
          </a:xfrm>
        </p:grpSpPr>
        <p:pic>
          <p:nvPicPr>
            <p:cNvPr id="1295" name="pasted-image.pdf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4068759" y="220133"/>
              <a:ext cx="495301" cy="3175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296" name="pasted-image.pdf"/>
            <p:cNvPicPr>
              <a:picLocks noChangeAspect="1"/>
            </p:cNvPicPr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>
              <a:off x="10494959" y="131233"/>
              <a:ext cx="469901" cy="3429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297" name="Shape 1297"/>
            <p:cNvSpPr/>
            <p:nvPr/>
          </p:nvSpPr>
          <p:spPr>
            <a:xfrm>
              <a:off x="0" y="0"/>
              <a:ext cx="12035736" cy="647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 marL="444500" indent="-444500" algn="l">
                <a:buSzPct val="75000"/>
                <a:buChar char="•"/>
              </a:lvl1pPr>
            </a:lstStyle>
            <a:p>
              <a:r>
                <a:t>The dynamics of       is driven by the evolution of      and </a:t>
              </a:r>
            </a:p>
          </p:txBody>
        </p:sp>
        <p:pic>
          <p:nvPicPr>
            <p:cNvPr id="1298" name="pasted-image.pdf"/>
            <p:cNvPicPr>
              <a:picLocks noChangeAspect="1"/>
            </p:cNvPicPr>
            <p:nvPr/>
          </p:nvPicPr>
          <p:blipFill>
            <a:blip r:embed="rId8">
              <a:extLst/>
            </a:blip>
            <a:stretch>
              <a:fillRect/>
            </a:stretch>
          </p:blipFill>
          <p:spPr>
            <a:xfrm>
              <a:off x="562633" y="672041"/>
              <a:ext cx="1033861" cy="68924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300" name="Shape 1300"/>
          <p:cNvSpPr/>
          <p:nvPr/>
        </p:nvSpPr>
        <p:spPr>
          <a:xfrm>
            <a:off x="74218" y="76200"/>
            <a:ext cx="12881764" cy="736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200"/>
            </a:lvl1pPr>
          </a:lstStyle>
          <a:p>
            <a:r>
              <a:t>Dynamic evolution of net baryon current with diffusion</a:t>
            </a: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2" name="Shape 1302"/>
          <p:cNvSpPr/>
          <p:nvPr/>
        </p:nvSpPr>
        <p:spPr>
          <a:xfrm>
            <a:off x="-55034" y="-38100"/>
            <a:ext cx="13114867" cy="965200"/>
          </a:xfrm>
          <a:prstGeom prst="rect">
            <a:avLst/>
          </a:prstGeom>
          <a:gradFill>
            <a:gsLst>
              <a:gs pos="0">
                <a:srgbClr val="FFF6AA"/>
              </a:gs>
              <a:gs pos="100000">
                <a:schemeClr val="accent3">
                  <a:satOff val="18648"/>
                  <a:lumOff val="5971"/>
                </a:schemeClr>
              </a:gs>
            </a:gsLst>
            <a:lin ang="5395217"/>
          </a:gradFill>
          <a:ln w="12700">
            <a:miter lim="400000"/>
          </a:ln>
          <a:effectLst>
            <a:outerShdw blurRad="190500" dist="8455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grpSp>
        <p:nvGrpSpPr>
          <p:cNvPr id="1305" name="Group 1305"/>
          <p:cNvGrpSpPr/>
          <p:nvPr/>
        </p:nvGrpSpPr>
        <p:grpSpPr>
          <a:xfrm>
            <a:off x="369823" y="6769364"/>
            <a:ext cx="12290554" cy="1193801"/>
            <a:chOff x="0" y="0"/>
            <a:chExt cx="12290552" cy="1193800"/>
          </a:xfrm>
        </p:grpSpPr>
        <p:sp>
          <p:nvSpPr>
            <p:cNvPr id="1303" name="Shape 1303"/>
            <p:cNvSpPr/>
            <p:nvPr/>
          </p:nvSpPr>
          <p:spPr>
            <a:xfrm>
              <a:off x="0" y="0"/>
              <a:ext cx="12290552" cy="1193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marL="444500" indent="-444500" algn="l">
                <a:buSzPct val="75000"/>
                <a:buChar char="•"/>
              </a:lvl1pPr>
            </a:lstStyle>
            <a:p>
              <a:r>
                <a:t>With diffusion,       is larger in the center of the transverse plane </a:t>
              </a:r>
            </a:p>
          </p:txBody>
        </p:sp>
        <p:pic>
          <p:nvPicPr>
            <p:cNvPr id="1304" name="pasted-image.pdf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3628297" y="201083"/>
              <a:ext cx="495301" cy="3175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306" name="Shape 1306"/>
          <p:cNvSpPr/>
          <p:nvPr/>
        </p:nvSpPr>
        <p:spPr>
          <a:xfrm>
            <a:off x="277582" y="6108832"/>
            <a:ext cx="7603131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3200"/>
            </a:lvl1pPr>
          </a:lstStyle>
          <a:p>
            <a:r>
              <a:t>solid: with diffusion  dashed: no diffusion</a:t>
            </a:r>
          </a:p>
        </p:txBody>
      </p:sp>
      <p:pic>
        <p:nvPicPr>
          <p:cNvPr id="1307" name="rhoB_evo_x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90500" y="1270000"/>
            <a:ext cx="6350000" cy="47625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308" name="pasted-imag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170700" y="1086908"/>
            <a:ext cx="3276601" cy="4699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309" name="pasted-image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4554338" y="1585383"/>
            <a:ext cx="1587501" cy="4191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310" name="muB_over_T_evo_x_5.pdf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6540500" y="1270000"/>
            <a:ext cx="6350000" cy="4762500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315" name="Group 1315"/>
          <p:cNvGrpSpPr/>
          <p:nvPr/>
        </p:nvGrpSpPr>
        <p:grpSpPr>
          <a:xfrm>
            <a:off x="340190" y="8033146"/>
            <a:ext cx="12035737" cy="1361282"/>
            <a:chOff x="0" y="0"/>
            <a:chExt cx="12035735" cy="1361281"/>
          </a:xfrm>
        </p:grpSpPr>
        <p:pic>
          <p:nvPicPr>
            <p:cNvPr id="1311" name="pasted-image.pdf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4068759" y="220133"/>
              <a:ext cx="495301" cy="3175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312" name="pasted-image.pdf"/>
            <p:cNvPicPr>
              <a:picLocks noChangeAspect="1"/>
            </p:cNvPicPr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>
              <a:off x="10494959" y="131233"/>
              <a:ext cx="469901" cy="3429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313" name="Shape 1313"/>
            <p:cNvSpPr/>
            <p:nvPr/>
          </p:nvSpPr>
          <p:spPr>
            <a:xfrm>
              <a:off x="0" y="0"/>
              <a:ext cx="12035736" cy="647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 marL="444500" indent="-444500" algn="l">
                <a:buSzPct val="75000"/>
                <a:buChar char="•"/>
              </a:lvl1pPr>
            </a:lstStyle>
            <a:p>
              <a:r>
                <a:t>The dynamics of       is driven by the evolution of      and </a:t>
              </a:r>
            </a:p>
          </p:txBody>
        </p:sp>
        <p:pic>
          <p:nvPicPr>
            <p:cNvPr id="1314" name="pasted-image.pdf"/>
            <p:cNvPicPr>
              <a:picLocks noChangeAspect="1"/>
            </p:cNvPicPr>
            <p:nvPr/>
          </p:nvPicPr>
          <p:blipFill>
            <a:blip r:embed="rId8">
              <a:extLst/>
            </a:blip>
            <a:stretch>
              <a:fillRect/>
            </a:stretch>
          </p:blipFill>
          <p:spPr>
            <a:xfrm>
              <a:off x="562633" y="672041"/>
              <a:ext cx="1033861" cy="68924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316" name="Shape 1316"/>
          <p:cNvSpPr/>
          <p:nvPr/>
        </p:nvSpPr>
        <p:spPr>
          <a:xfrm>
            <a:off x="74218" y="76200"/>
            <a:ext cx="12881764" cy="736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200"/>
            </a:lvl1pPr>
          </a:lstStyle>
          <a:p>
            <a:r>
              <a:t>Dynamic evolution of net baryon current with diffusion</a:t>
            </a: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8" name="Shape 1318"/>
          <p:cNvSpPr/>
          <p:nvPr/>
        </p:nvSpPr>
        <p:spPr>
          <a:xfrm>
            <a:off x="-55034" y="-38100"/>
            <a:ext cx="13114867" cy="965200"/>
          </a:xfrm>
          <a:prstGeom prst="rect">
            <a:avLst/>
          </a:prstGeom>
          <a:gradFill>
            <a:gsLst>
              <a:gs pos="0">
                <a:srgbClr val="FFF6AA"/>
              </a:gs>
              <a:gs pos="100000">
                <a:schemeClr val="accent3">
                  <a:satOff val="18648"/>
                  <a:lumOff val="5971"/>
                </a:schemeClr>
              </a:gs>
            </a:gsLst>
            <a:lin ang="5395217"/>
          </a:gradFill>
          <a:ln w="12700">
            <a:miter lim="400000"/>
          </a:ln>
          <a:effectLst>
            <a:outerShdw blurRad="190500" dist="8455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grpSp>
        <p:nvGrpSpPr>
          <p:cNvPr id="1321" name="Group 1321"/>
          <p:cNvGrpSpPr/>
          <p:nvPr/>
        </p:nvGrpSpPr>
        <p:grpSpPr>
          <a:xfrm>
            <a:off x="369823" y="6769364"/>
            <a:ext cx="12290554" cy="1193801"/>
            <a:chOff x="0" y="0"/>
            <a:chExt cx="12290552" cy="1193800"/>
          </a:xfrm>
        </p:grpSpPr>
        <p:sp>
          <p:nvSpPr>
            <p:cNvPr id="1319" name="Shape 1319"/>
            <p:cNvSpPr/>
            <p:nvPr/>
          </p:nvSpPr>
          <p:spPr>
            <a:xfrm>
              <a:off x="0" y="0"/>
              <a:ext cx="12290552" cy="1193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marL="444500" indent="-444500" algn="l">
                <a:buSzPct val="75000"/>
                <a:buChar char="•"/>
              </a:lvl1pPr>
            </a:lstStyle>
            <a:p>
              <a:r>
                <a:t>With diffusion,       is larger in the center of the transverse plane </a:t>
              </a:r>
            </a:p>
          </p:txBody>
        </p:sp>
        <p:pic>
          <p:nvPicPr>
            <p:cNvPr id="1320" name="pasted-image.pdf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3628297" y="201083"/>
              <a:ext cx="495301" cy="3175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322" name="Shape 1322"/>
          <p:cNvSpPr/>
          <p:nvPr/>
        </p:nvSpPr>
        <p:spPr>
          <a:xfrm>
            <a:off x="277582" y="6108832"/>
            <a:ext cx="7603131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3200"/>
            </a:lvl1pPr>
          </a:lstStyle>
          <a:p>
            <a:r>
              <a:t>solid: with diffusion  dashed: no diffusion</a:t>
            </a:r>
          </a:p>
        </p:txBody>
      </p:sp>
      <p:pic>
        <p:nvPicPr>
          <p:cNvPr id="1323" name="rhoB_evo_x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90500" y="1270000"/>
            <a:ext cx="6350000" cy="47625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324" name="pasted-imag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170700" y="1086908"/>
            <a:ext cx="3276601" cy="4699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325" name="pasted-image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4554338" y="1585383"/>
            <a:ext cx="1587501" cy="4191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326" name="muB_over_T_evo_x_6.pdf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6540500" y="1270000"/>
            <a:ext cx="6350000" cy="4762500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331" name="Group 1331"/>
          <p:cNvGrpSpPr/>
          <p:nvPr/>
        </p:nvGrpSpPr>
        <p:grpSpPr>
          <a:xfrm>
            <a:off x="340190" y="8033146"/>
            <a:ext cx="12035737" cy="1361282"/>
            <a:chOff x="0" y="0"/>
            <a:chExt cx="12035735" cy="1361281"/>
          </a:xfrm>
        </p:grpSpPr>
        <p:pic>
          <p:nvPicPr>
            <p:cNvPr id="1327" name="pasted-image.pdf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4068759" y="220133"/>
              <a:ext cx="495301" cy="3175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328" name="pasted-image.pdf"/>
            <p:cNvPicPr>
              <a:picLocks noChangeAspect="1"/>
            </p:cNvPicPr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>
              <a:off x="10494959" y="131233"/>
              <a:ext cx="469901" cy="3429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329" name="Shape 1329"/>
            <p:cNvSpPr/>
            <p:nvPr/>
          </p:nvSpPr>
          <p:spPr>
            <a:xfrm>
              <a:off x="0" y="0"/>
              <a:ext cx="12035736" cy="647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 marL="444500" indent="-444500" algn="l">
                <a:buSzPct val="75000"/>
                <a:buChar char="•"/>
              </a:lvl1pPr>
            </a:lstStyle>
            <a:p>
              <a:r>
                <a:t>The dynamics of       is driven by the evolution of      and </a:t>
              </a:r>
            </a:p>
          </p:txBody>
        </p:sp>
        <p:pic>
          <p:nvPicPr>
            <p:cNvPr id="1330" name="pasted-image.pdf"/>
            <p:cNvPicPr>
              <a:picLocks noChangeAspect="1"/>
            </p:cNvPicPr>
            <p:nvPr/>
          </p:nvPicPr>
          <p:blipFill>
            <a:blip r:embed="rId8">
              <a:extLst/>
            </a:blip>
            <a:stretch>
              <a:fillRect/>
            </a:stretch>
          </p:blipFill>
          <p:spPr>
            <a:xfrm>
              <a:off x="562633" y="672041"/>
              <a:ext cx="1033861" cy="68924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332" name="Shape 1332"/>
          <p:cNvSpPr/>
          <p:nvPr/>
        </p:nvSpPr>
        <p:spPr>
          <a:xfrm>
            <a:off x="74218" y="76200"/>
            <a:ext cx="12881764" cy="736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200"/>
            </a:lvl1pPr>
          </a:lstStyle>
          <a:p>
            <a:r>
              <a:t>Dynamic evolution of net baryon current with diffusion</a:t>
            </a: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Shape 290"/>
          <p:cNvSpPr/>
          <p:nvPr/>
        </p:nvSpPr>
        <p:spPr>
          <a:xfrm>
            <a:off x="-55034" y="-38100"/>
            <a:ext cx="13114867" cy="965200"/>
          </a:xfrm>
          <a:prstGeom prst="rect">
            <a:avLst/>
          </a:prstGeom>
          <a:gradFill>
            <a:gsLst>
              <a:gs pos="0">
                <a:srgbClr val="FFF6AA"/>
              </a:gs>
              <a:gs pos="100000">
                <a:schemeClr val="accent3">
                  <a:satOff val="18648"/>
                  <a:lumOff val="5971"/>
                </a:schemeClr>
              </a:gs>
            </a:gsLst>
            <a:lin ang="5395217"/>
          </a:gradFill>
          <a:ln w="12700">
            <a:miter lim="400000"/>
          </a:ln>
          <a:effectLst>
            <a:outerShdw blurRad="190500" dist="8455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291" name="Shape 291"/>
          <p:cNvSpPr/>
          <p:nvPr/>
        </p:nvSpPr>
        <p:spPr>
          <a:xfrm>
            <a:off x="2495550" y="0"/>
            <a:ext cx="8039101" cy="889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5200"/>
            </a:lvl1pPr>
          </a:lstStyle>
          <a:p>
            <a:r>
              <a:t>Highlights of iEBE-VISHNU</a:t>
            </a:r>
          </a:p>
        </p:txBody>
      </p:sp>
      <p:grpSp>
        <p:nvGrpSpPr>
          <p:cNvPr id="296" name="Group 296"/>
          <p:cNvGrpSpPr/>
          <p:nvPr/>
        </p:nvGrpSpPr>
        <p:grpSpPr>
          <a:xfrm>
            <a:off x="122072" y="1041400"/>
            <a:ext cx="12786056" cy="5673130"/>
            <a:chOff x="0" y="0"/>
            <a:chExt cx="12786055" cy="5673129"/>
          </a:xfrm>
        </p:grpSpPr>
        <p:sp>
          <p:nvSpPr>
            <p:cNvPr id="292" name="Shape 292"/>
            <p:cNvSpPr/>
            <p:nvPr/>
          </p:nvSpPr>
          <p:spPr>
            <a:xfrm>
              <a:off x="0" y="0"/>
              <a:ext cx="12786056" cy="5673130"/>
            </a:xfrm>
            <a:prstGeom prst="rect">
              <a:avLst/>
            </a:prstGeom>
            <a:gradFill flip="none" rotWithShape="1">
              <a:gsLst>
                <a:gs pos="0">
                  <a:schemeClr val="accent1"/>
                </a:gs>
                <a:gs pos="100000">
                  <a:srgbClr val="A9DAFF"/>
                </a:gs>
              </a:gsLst>
              <a:lin ang="5400000" scaled="0"/>
            </a:gradFill>
            <a:ln w="127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  <a:endParaRPr/>
            </a:p>
          </p:txBody>
        </p:sp>
        <p:pic>
          <p:nvPicPr>
            <p:cNvPr id="293" name="Screen Shot 2016-07-14 at 11.18.11 AM.png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1265" r="1265"/>
            <a:stretch>
              <a:fillRect/>
            </a:stretch>
          </p:blipFill>
          <p:spPr>
            <a:xfrm>
              <a:off x="362750" y="817430"/>
              <a:ext cx="12071013" cy="436161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94" name="Shape 294"/>
            <p:cNvSpPr/>
            <p:nvPr/>
          </p:nvSpPr>
          <p:spPr>
            <a:xfrm>
              <a:off x="138910" y="107950"/>
              <a:ext cx="4582047" cy="647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>
                  <a:solidFill>
                    <a:srgbClr val="FFFFFF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r>
                <a:t>Trento+iEBE-VISHNU</a:t>
              </a:r>
            </a:p>
          </p:txBody>
        </p:sp>
        <p:sp>
          <p:nvSpPr>
            <p:cNvPr id="295" name="Shape 295"/>
            <p:cNvSpPr/>
            <p:nvPr/>
          </p:nvSpPr>
          <p:spPr>
            <a:xfrm>
              <a:off x="2497666" y="5240866"/>
              <a:ext cx="10223204" cy="406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algn="l" defTabSz="457200">
                <a:defRPr sz="2000">
                  <a:solidFill>
                    <a:schemeClr val="accent2">
                      <a:hueOff val="-902888"/>
                      <a:satOff val="-15377"/>
                      <a:lumOff val="-12864"/>
                    </a:schemeClr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r>
                <a:t>J. E. Bernhard, J. S. Moreland, S. A. Bass, J. Liu and U.Heinz, arXiv:1605.03954 [nucl-th].</a:t>
              </a:r>
            </a:p>
          </p:txBody>
        </p:sp>
      </p:grpSp>
      <p:sp>
        <p:nvSpPr>
          <p:cNvPr id="297" name="Shape 297"/>
          <p:cNvSpPr/>
          <p:nvPr/>
        </p:nvSpPr>
        <p:spPr>
          <a:xfrm>
            <a:off x="12572999" y="9334499"/>
            <a:ext cx="283770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/>
            </a:lvl1pPr>
          </a:lstStyle>
          <a:p>
            <a:r>
              <a:t>4</a:t>
            </a: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4" name="Shape 1334"/>
          <p:cNvSpPr/>
          <p:nvPr/>
        </p:nvSpPr>
        <p:spPr>
          <a:xfrm>
            <a:off x="-55034" y="-38100"/>
            <a:ext cx="13114867" cy="965200"/>
          </a:xfrm>
          <a:prstGeom prst="rect">
            <a:avLst/>
          </a:prstGeom>
          <a:gradFill>
            <a:gsLst>
              <a:gs pos="0">
                <a:srgbClr val="FFF6AA"/>
              </a:gs>
              <a:gs pos="100000">
                <a:schemeClr val="accent3">
                  <a:satOff val="18648"/>
                  <a:lumOff val="5971"/>
                </a:schemeClr>
              </a:gs>
            </a:gsLst>
            <a:lin ang="5395217"/>
          </a:gradFill>
          <a:ln w="12700">
            <a:miter lim="400000"/>
          </a:ln>
          <a:effectLst>
            <a:outerShdw blurRad="190500" dist="8455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grpSp>
        <p:nvGrpSpPr>
          <p:cNvPr id="1337" name="Group 1337"/>
          <p:cNvGrpSpPr/>
          <p:nvPr/>
        </p:nvGrpSpPr>
        <p:grpSpPr>
          <a:xfrm>
            <a:off x="369823" y="6769364"/>
            <a:ext cx="12290554" cy="1193801"/>
            <a:chOff x="0" y="0"/>
            <a:chExt cx="12290552" cy="1193800"/>
          </a:xfrm>
        </p:grpSpPr>
        <p:sp>
          <p:nvSpPr>
            <p:cNvPr id="1335" name="Shape 1335"/>
            <p:cNvSpPr/>
            <p:nvPr/>
          </p:nvSpPr>
          <p:spPr>
            <a:xfrm>
              <a:off x="0" y="0"/>
              <a:ext cx="12290552" cy="1193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marL="444500" indent="-444500" algn="l">
                <a:buSzPct val="75000"/>
                <a:buChar char="•"/>
              </a:lvl1pPr>
            </a:lstStyle>
            <a:p>
              <a:r>
                <a:t>With diffusion,       is larger in the center of the transverse plane </a:t>
              </a:r>
            </a:p>
          </p:txBody>
        </p:sp>
        <p:pic>
          <p:nvPicPr>
            <p:cNvPr id="1336" name="pasted-image.pdf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3628297" y="201083"/>
              <a:ext cx="495301" cy="3175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338" name="Shape 1338"/>
          <p:cNvSpPr/>
          <p:nvPr/>
        </p:nvSpPr>
        <p:spPr>
          <a:xfrm>
            <a:off x="277582" y="6108832"/>
            <a:ext cx="7603131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3200"/>
            </a:lvl1pPr>
          </a:lstStyle>
          <a:p>
            <a:r>
              <a:t>solid: with diffusion  dashed: no diffusion</a:t>
            </a:r>
          </a:p>
        </p:txBody>
      </p:sp>
      <p:pic>
        <p:nvPicPr>
          <p:cNvPr id="1339" name="rhoB_evo_x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90500" y="1270000"/>
            <a:ext cx="6350000" cy="47625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340" name="pasted-imag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170700" y="1086908"/>
            <a:ext cx="3276601" cy="4699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341" name="pasted-image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4554338" y="1585383"/>
            <a:ext cx="1587501" cy="41910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346" name="Group 1346"/>
          <p:cNvGrpSpPr/>
          <p:nvPr/>
        </p:nvGrpSpPr>
        <p:grpSpPr>
          <a:xfrm>
            <a:off x="340190" y="8033146"/>
            <a:ext cx="12035737" cy="1361282"/>
            <a:chOff x="0" y="0"/>
            <a:chExt cx="12035735" cy="1361281"/>
          </a:xfrm>
        </p:grpSpPr>
        <p:pic>
          <p:nvPicPr>
            <p:cNvPr id="1342" name="pasted-image.pdf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4068759" y="220133"/>
              <a:ext cx="495301" cy="3175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343" name="pasted-image.pdf"/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10494959" y="131233"/>
              <a:ext cx="469901" cy="3429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344" name="Shape 1344"/>
            <p:cNvSpPr/>
            <p:nvPr/>
          </p:nvSpPr>
          <p:spPr>
            <a:xfrm>
              <a:off x="0" y="0"/>
              <a:ext cx="12035736" cy="647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 marL="444500" indent="-444500" algn="l">
                <a:buSzPct val="75000"/>
                <a:buChar char="•"/>
              </a:lvl1pPr>
            </a:lstStyle>
            <a:p>
              <a:r>
                <a:t>The dynamics of       is driven by the evolution of      and </a:t>
              </a:r>
            </a:p>
          </p:txBody>
        </p:sp>
        <p:pic>
          <p:nvPicPr>
            <p:cNvPr id="1345" name="pasted-image.pdf"/>
            <p:cNvPicPr>
              <a:picLocks noChangeAspect="1"/>
            </p:cNvPicPr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>
              <a:off x="562633" y="672041"/>
              <a:ext cx="1033861" cy="68924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1347" name="muB_over_T_evo_x.pdf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6540500" y="1270000"/>
            <a:ext cx="6350000" cy="4762500"/>
          </a:xfrm>
          <a:prstGeom prst="rect">
            <a:avLst/>
          </a:prstGeom>
          <a:ln w="12700">
            <a:miter lim="400000"/>
          </a:ln>
        </p:spPr>
      </p:pic>
      <p:sp>
        <p:nvSpPr>
          <p:cNvPr id="1348" name="Shape 1348"/>
          <p:cNvSpPr/>
          <p:nvPr/>
        </p:nvSpPr>
        <p:spPr>
          <a:xfrm>
            <a:off x="74218" y="76200"/>
            <a:ext cx="12881764" cy="736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200"/>
            </a:lvl1pPr>
          </a:lstStyle>
          <a:p>
            <a:r>
              <a:t>Dynamic evolution of net baryon current with diffusion</a:t>
            </a: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0" name="Shape 1350"/>
          <p:cNvSpPr/>
          <p:nvPr/>
        </p:nvSpPr>
        <p:spPr>
          <a:xfrm>
            <a:off x="-55034" y="-38100"/>
            <a:ext cx="13114867" cy="965200"/>
          </a:xfrm>
          <a:prstGeom prst="rect">
            <a:avLst/>
          </a:prstGeom>
          <a:gradFill>
            <a:gsLst>
              <a:gs pos="0">
                <a:srgbClr val="FFF6AA"/>
              </a:gs>
              <a:gs pos="100000">
                <a:schemeClr val="accent3">
                  <a:satOff val="18648"/>
                  <a:lumOff val="5971"/>
                </a:schemeClr>
              </a:gs>
            </a:gsLst>
            <a:lin ang="5395217"/>
          </a:gradFill>
          <a:ln w="12700">
            <a:miter lim="400000"/>
          </a:ln>
          <a:effectLst>
            <a:outerShdw blurRad="190500" dist="8455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1351" name="Shape 1351"/>
          <p:cNvSpPr/>
          <p:nvPr/>
        </p:nvSpPr>
        <p:spPr>
          <a:xfrm>
            <a:off x="1785620" y="0"/>
            <a:ext cx="9458961" cy="889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5200"/>
            </a:lvl1pPr>
          </a:lstStyle>
          <a:p>
            <a:r>
              <a:t>Stabilizing MUSIC with diffusion</a:t>
            </a:r>
          </a:p>
        </p:txBody>
      </p:sp>
      <p:pic>
        <p:nvPicPr>
          <p:cNvPr id="1352" name="pasted-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852311" y="1341966"/>
            <a:ext cx="419101" cy="431801"/>
          </a:xfrm>
          <a:prstGeom prst="rect">
            <a:avLst/>
          </a:prstGeom>
          <a:ln w="12700">
            <a:miter lim="400000"/>
          </a:ln>
        </p:spPr>
      </p:pic>
      <p:sp>
        <p:nvSpPr>
          <p:cNvPr id="1353" name="Shape 1353"/>
          <p:cNvSpPr/>
          <p:nvPr/>
        </p:nvSpPr>
        <p:spPr>
          <a:xfrm>
            <a:off x="381000" y="1248833"/>
            <a:ext cx="12513852" cy="1193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/>
          </a:lstStyle>
          <a:p>
            <a:r>
              <a:t>We implement quest_revert for      to stabilize the hydro evolution with diffusion,</a:t>
            </a:r>
          </a:p>
        </p:txBody>
      </p:sp>
      <p:pic>
        <p:nvPicPr>
          <p:cNvPr id="1354" name="pasted-image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978976" y="4643966"/>
            <a:ext cx="7620001" cy="10668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355" name="pasted-imag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9810385" y="6050673"/>
            <a:ext cx="3060701" cy="41910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358" name="Group 1358"/>
          <p:cNvGrpSpPr/>
          <p:nvPr/>
        </p:nvGrpSpPr>
        <p:grpSpPr>
          <a:xfrm>
            <a:off x="380999" y="6381750"/>
            <a:ext cx="2421552" cy="647701"/>
            <a:chOff x="0" y="0"/>
            <a:chExt cx="2421550" cy="647700"/>
          </a:xfrm>
        </p:grpSpPr>
        <p:sp>
          <p:nvSpPr>
            <p:cNvPr id="1356" name="Shape 1356"/>
            <p:cNvSpPr/>
            <p:nvPr/>
          </p:nvSpPr>
          <p:spPr>
            <a:xfrm>
              <a:off x="0" y="0"/>
              <a:ext cx="368504" cy="647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r>
                <a:t>If</a:t>
              </a:r>
            </a:p>
          </p:txBody>
        </p:sp>
        <p:pic>
          <p:nvPicPr>
            <p:cNvPr id="1357" name="pasted-image.pdf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516550" y="120649"/>
              <a:ext cx="1905001" cy="508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1359" name="pasted-image.pdf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5531676" y="7912100"/>
            <a:ext cx="2514601" cy="11303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360" name="pasted-image.pdf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10305685" y="6809680"/>
            <a:ext cx="2070101" cy="50800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363" name="Group 1363"/>
          <p:cNvGrpSpPr/>
          <p:nvPr/>
        </p:nvGrpSpPr>
        <p:grpSpPr>
          <a:xfrm>
            <a:off x="380999" y="3608916"/>
            <a:ext cx="2960829" cy="647701"/>
            <a:chOff x="0" y="0"/>
            <a:chExt cx="2960827" cy="647700"/>
          </a:xfrm>
        </p:grpSpPr>
        <p:sp>
          <p:nvSpPr>
            <p:cNvPr id="1361" name="Shape 1361"/>
            <p:cNvSpPr/>
            <p:nvPr/>
          </p:nvSpPr>
          <p:spPr>
            <a:xfrm>
              <a:off x="0" y="0"/>
              <a:ext cx="2960828" cy="647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algn="l"/>
            </a:lstStyle>
            <a:p>
              <a:r>
                <a:t>The size of     </a:t>
              </a:r>
            </a:p>
          </p:txBody>
        </p:sp>
        <p:pic>
          <p:nvPicPr>
            <p:cNvPr id="1362" name="pasted-image.pdf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2426563" y="107949"/>
              <a:ext cx="419101" cy="4318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1364" name="pasted-image.pdf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8037151" y="2540992"/>
            <a:ext cx="1866901" cy="1016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365" name="pasted-image.pdf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3485157" y="2814042"/>
            <a:ext cx="1765301" cy="469901"/>
          </a:xfrm>
          <a:prstGeom prst="rect">
            <a:avLst/>
          </a:prstGeom>
          <a:ln w="12700">
            <a:miter lim="400000"/>
          </a:ln>
        </p:spPr>
      </p:pic>
      <p:sp>
        <p:nvSpPr>
          <p:cNvPr id="1366" name="Shape 1366"/>
          <p:cNvSpPr/>
          <p:nvPr/>
        </p:nvSpPr>
        <p:spPr>
          <a:xfrm>
            <a:off x="5488684" y="2748003"/>
            <a:ext cx="2310241" cy="601978"/>
          </a:xfrm>
          <a:prstGeom prst="rightArrow">
            <a:avLst>
              <a:gd name="adj1" fmla="val 32000"/>
              <a:gd name="adj2" fmla="val 135022"/>
            </a:avLst>
          </a:prstGeom>
          <a:blipFill>
            <a:blip r:embed="rId10"/>
          </a:blipFill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8" name="Shape 1368"/>
          <p:cNvSpPr/>
          <p:nvPr/>
        </p:nvSpPr>
        <p:spPr>
          <a:xfrm>
            <a:off x="-55034" y="-38100"/>
            <a:ext cx="13114867" cy="965200"/>
          </a:xfrm>
          <a:prstGeom prst="rect">
            <a:avLst/>
          </a:prstGeom>
          <a:gradFill>
            <a:gsLst>
              <a:gs pos="0">
                <a:srgbClr val="FFF6AA"/>
              </a:gs>
              <a:gs pos="100000">
                <a:schemeClr val="accent3">
                  <a:satOff val="18648"/>
                  <a:lumOff val="5971"/>
                </a:schemeClr>
              </a:gs>
            </a:gsLst>
            <a:lin ang="5395217"/>
          </a:gradFill>
          <a:ln w="12700">
            <a:miter lim="400000"/>
          </a:ln>
          <a:effectLst>
            <a:outerShdw blurRad="190500" dist="8455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1369" name="Shape 1369"/>
          <p:cNvSpPr/>
          <p:nvPr/>
        </p:nvSpPr>
        <p:spPr>
          <a:xfrm>
            <a:off x="1785620" y="0"/>
            <a:ext cx="9458961" cy="889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5200"/>
            </a:lvl1pPr>
          </a:lstStyle>
          <a:p>
            <a:r>
              <a:t>Stabilizing MUSIC with diffusion</a:t>
            </a:r>
          </a:p>
        </p:txBody>
      </p:sp>
      <p:pic>
        <p:nvPicPr>
          <p:cNvPr id="1370" name="pasted-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852311" y="1341966"/>
            <a:ext cx="419101" cy="431801"/>
          </a:xfrm>
          <a:prstGeom prst="rect">
            <a:avLst/>
          </a:prstGeom>
          <a:ln w="12700">
            <a:miter lim="400000"/>
          </a:ln>
        </p:spPr>
      </p:pic>
      <p:sp>
        <p:nvSpPr>
          <p:cNvPr id="1371" name="Shape 1371"/>
          <p:cNvSpPr/>
          <p:nvPr/>
        </p:nvSpPr>
        <p:spPr>
          <a:xfrm>
            <a:off x="381000" y="1248833"/>
            <a:ext cx="12513852" cy="1193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/>
          </a:lstStyle>
          <a:p>
            <a:r>
              <a:t>We implement quest_revert for      to stabilize the hydro evolution with diffusion,</a:t>
            </a:r>
          </a:p>
        </p:txBody>
      </p:sp>
      <p:pic>
        <p:nvPicPr>
          <p:cNvPr id="1372" name="quest_revert_q0_evo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622123" y="2764366"/>
            <a:ext cx="6350001" cy="47625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373" name="quest_revert_qx_evo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19723" y="2764366"/>
            <a:ext cx="6350001" cy="4762501"/>
          </a:xfrm>
          <a:prstGeom prst="rect">
            <a:avLst/>
          </a:prstGeom>
          <a:ln w="12700">
            <a:miter lim="400000"/>
          </a:ln>
        </p:spPr>
      </p:pic>
      <p:sp>
        <p:nvSpPr>
          <p:cNvPr id="1374" name="Shape 1374"/>
          <p:cNvSpPr/>
          <p:nvPr/>
        </p:nvSpPr>
        <p:spPr>
          <a:xfrm>
            <a:off x="774141" y="7848600"/>
            <a:ext cx="11456518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most of the modifications are at the edges of the fireball</a:t>
            </a: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817</TotalTime>
  <Words>4764</Words>
  <Application>Microsoft Macintosh PowerPoint</Application>
  <PresentationFormat>Custom</PresentationFormat>
  <Paragraphs>606</Paragraphs>
  <Slides>92</Slides>
  <Notes>5</Notes>
  <HiddenSlides>0</HiddenSlides>
  <MMClips>3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92</vt:i4>
      </vt:variant>
    </vt:vector>
  </HeadingPairs>
  <TitlesOfParts>
    <vt:vector size="93" baseType="lpstr">
      <vt:lpstr>White</vt:lpstr>
      <vt:lpstr>Building the Standard Model for Relativistic Heavy-ion Collisions</vt:lpstr>
      <vt:lpstr>PowerPoint Presentation</vt:lpstr>
      <vt:lpstr>PowerPoint Presentation</vt:lpstr>
      <vt:lpstr>IEBE simulation work flow</vt:lpstr>
      <vt:lpstr>IEBE simulation work flow</vt:lpstr>
      <vt:lpstr>IEBE simulation work flow</vt:lpstr>
      <vt:lpstr>IEBE simulation work flow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Building the Standard Model for Relativistic Heavy-ion Collisions</dc:title>
  <cp:lastModifiedBy>Chun</cp:lastModifiedBy>
  <cp:revision>42</cp:revision>
  <dcterms:modified xsi:type="dcterms:W3CDTF">2016-07-19T22:00:15Z</dcterms:modified>
</cp:coreProperties>
</file>