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theme/theme3.xml" ContentType="application/vnd.openxmlformats-officedocument.theme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handoutMasters/handoutMaster1.xml" ContentType="application/vnd.openxmlformats-officedocument.presentationml.handoutMaster+xml"/>
  <Default Extension="jpeg" ContentType="image/jpeg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Default Extension="png" ContentType="image/pn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2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58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660066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660066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660066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660066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660066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000" kern="1200">
        <a:solidFill>
          <a:srgbClr val="660066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000" kern="1200">
        <a:solidFill>
          <a:srgbClr val="660066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000" kern="1200">
        <a:solidFill>
          <a:srgbClr val="660066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000" kern="1200">
        <a:solidFill>
          <a:srgbClr val="660066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6200"/>
    <a:srgbClr val="67FBF9"/>
    <a:srgbClr val="00FFFF"/>
    <a:srgbClr val="000080"/>
    <a:srgbClr val="81FC24"/>
    <a:srgbClr val="E3BF24"/>
    <a:srgbClr val="CCFF99"/>
    <a:srgbClr val="FBF376"/>
    <a:srgbClr val="FBF271"/>
    <a:srgbClr val="D9C641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2868" autoAdjust="0"/>
    <p:restoredTop sz="94580" autoAdjust="0"/>
  </p:normalViewPr>
  <p:slideViewPr>
    <p:cSldViewPr snapToGrid="0">
      <p:cViewPr varScale="1">
        <p:scale>
          <a:sx n="112" d="100"/>
          <a:sy n="112" d="100"/>
        </p:scale>
        <p:origin x="-624" y="-112"/>
      </p:cViewPr>
      <p:guideLst>
        <p:guide orient="horz" pos="1152"/>
        <p:guide pos="2024"/>
      </p:guideLst>
    </p:cSldViewPr>
  </p:slideViewPr>
  <p:outlineViewPr>
    <p:cViewPr>
      <p:scale>
        <a:sx n="30" d="100"/>
        <a:sy n="3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-2080" y="-10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DE44D89-53CE-4C0F-9CE1-8687152137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86300CC-95FE-448D-B733-EF801F3A53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34F515-6E61-4BC4-8410-ED0758C76DE5}" type="slidenum">
              <a:rPr lang="en-US" smtClean="0">
                <a:ea typeface="ＭＳ Ｐゴシック"/>
                <a:cs typeface="ＭＳ Ｐゴシック"/>
              </a:rPr>
              <a:pPr/>
              <a:t>1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osg_logo_4c_whit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88900"/>
            <a:ext cx="1393825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29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chemeClr val="hlink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886200"/>
            <a:ext cx="8128000" cy="1752600"/>
          </a:xfrm>
        </p:spPr>
        <p:txBody>
          <a:bodyPr/>
          <a:lstStyle>
            <a:lvl1pPr marL="0" indent="0" algn="ctr">
              <a:buFont typeface="Times" pitchFamily="18" charset="0"/>
              <a:buNone/>
              <a:defRPr sz="2400">
                <a:solidFill>
                  <a:schemeClr val="hlink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12B14-0E5E-4727-BBCA-84210E85A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775" y="0"/>
            <a:ext cx="1965325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743575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D1BD5-1454-46E2-91F8-595FBCFA24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AB4BC-D760-449D-A975-B1B41586F3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93992-0C98-4927-B232-926C57067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333500"/>
            <a:ext cx="3810000" cy="468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333500"/>
            <a:ext cx="3810000" cy="468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ED43E-FFC6-4733-90B5-3F1EA8650B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D153F-D5DD-4DE5-A296-14922A3598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6FEBC-FC0F-4EF3-B2AF-DFF52BFA3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E46F8-69E3-4B95-A8B1-50095048CB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EB326-FF11-4895-AA10-E9E1247897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0F711-BB7B-4F33-B099-48AF44E88E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6946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089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4700" y="1333500"/>
            <a:ext cx="77724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4" name="Rectangle 10"/>
          <p:cNvSpPr>
            <a:spLocks noChangeArrowheads="1"/>
          </p:cNvSpPr>
          <p:nvPr/>
        </p:nvSpPr>
        <p:spPr bwMode="auto">
          <a:xfrm>
            <a:off x="-1266825" y="60086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2400" dirty="0">
              <a:solidFill>
                <a:schemeClr val="tx1"/>
              </a:solidFill>
              <a:ea typeface="+mn-ea"/>
              <a:cs typeface="Arial" charset="0"/>
            </a:endParaRPr>
          </a:p>
        </p:txBody>
      </p:sp>
      <p:sp>
        <p:nvSpPr>
          <p:cNvPr id="25191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4900" y="6400800"/>
            <a:ext cx="41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>
                <a:solidFill>
                  <a:srgbClr val="FF8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0EB139E0-FE9F-43AC-8937-774C1F00E5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0902" name="Picture 16" descr="osg_logo_4c_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165100"/>
            <a:ext cx="1393825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1921" name="Rectangle 17"/>
          <p:cNvSpPr>
            <a:spLocks noGrp="1" noChangeArrowheads="1"/>
          </p:cNvSpPr>
          <p:nvPr userDrawn="1"/>
        </p:nvSpPr>
        <p:spPr bwMode="auto">
          <a:xfrm>
            <a:off x="0" y="6486525"/>
            <a:ext cx="22653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0" hangingPunct="0">
              <a:defRPr/>
            </a:pPr>
            <a:r>
              <a:rPr lang="en-US" sz="1200" dirty="0">
                <a:solidFill>
                  <a:srgbClr val="FF8000"/>
                </a:solidFill>
                <a:ea typeface="ＭＳ Ｐゴシック" pitchFamily="1" charset="-128"/>
                <a:cs typeface="+mn-cs"/>
              </a:rPr>
              <a:t>February WLCG MB, 2009</a:t>
            </a:r>
          </a:p>
        </p:txBody>
      </p:sp>
      <p:sp>
        <p:nvSpPr>
          <p:cNvPr id="251922" name="Line 18"/>
          <p:cNvSpPr>
            <a:spLocks noChangeShapeType="1"/>
          </p:cNvSpPr>
          <p:nvPr userDrawn="1"/>
        </p:nvSpPr>
        <p:spPr bwMode="auto">
          <a:xfrm flipV="1">
            <a:off x="685800" y="1155700"/>
            <a:ext cx="8458200" cy="127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3" r:id="rId2"/>
    <p:sldLayoutId id="2147483702" r:id="rId3"/>
    <p:sldLayoutId id="2147483701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80"/>
        </a:buClr>
        <a:buFont typeface="Times"/>
        <a:buChar char="•"/>
        <a:defRPr kumimoji="1" sz="3200">
          <a:solidFill>
            <a:schemeClr val="tx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Symbol" pitchFamily="18" charset="2"/>
        <a:buChar char=""/>
        <a:defRPr kumimoji="1" sz="2800">
          <a:solidFill>
            <a:srgbClr val="630000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§"/>
        <a:defRPr kumimoji="1" sz="2400">
          <a:solidFill>
            <a:schemeClr val="tx2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9900" y="4276725"/>
            <a:ext cx="8128000" cy="1412875"/>
          </a:xfrm>
        </p:spPr>
        <p:txBody>
          <a:bodyPr/>
          <a:lstStyle/>
          <a:p>
            <a:pPr eaLnBrk="1" hangingPunct="1">
              <a:buFont typeface="Times"/>
              <a:buNone/>
            </a:pPr>
            <a:endParaRPr lang="en-US" dirty="0" smtClean="0"/>
          </a:p>
          <a:p>
            <a:pPr eaLnBrk="1" hangingPunct="1">
              <a:buFont typeface="Times"/>
              <a:buNone/>
            </a:pPr>
            <a:endParaRPr lang="en-US" sz="1800" dirty="0" smtClean="0"/>
          </a:p>
        </p:txBody>
      </p:sp>
      <p:sp>
        <p:nvSpPr>
          <p:cNvPr id="496644" name="Rectangle 4"/>
          <p:cNvSpPr>
            <a:spLocks noChangeArrowheads="1"/>
          </p:cNvSpPr>
          <p:nvPr/>
        </p:nvSpPr>
        <p:spPr bwMode="auto">
          <a:xfrm>
            <a:off x="762000" y="4016375"/>
            <a:ext cx="77724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kumimoji="1" lang="en-US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utura" pitchFamily="16" charset="0"/>
                <a:ea typeface="ＭＳ Ｐゴシック" pitchFamily="1" charset="-128"/>
                <a:cs typeface="+mn-cs"/>
              </a:rPr>
              <a:t/>
            </a:r>
            <a:br>
              <a:rPr kumimoji="1" lang="en-US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utura" pitchFamily="16" charset="0"/>
                <a:ea typeface="ＭＳ Ｐゴシック" pitchFamily="1" charset="-128"/>
                <a:cs typeface="+mn-cs"/>
              </a:rPr>
            </a:br>
            <a:endParaRPr kumimoji="1" lang="en-US" sz="36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utura" pitchFamily="16" charset="0"/>
              <a:ea typeface="ＭＳ Ｐゴシック" pitchFamily="1" charset="-128"/>
              <a:cs typeface="+mn-cs"/>
            </a:endParaRPr>
          </a:p>
        </p:txBody>
      </p:sp>
      <p:sp>
        <p:nvSpPr>
          <p:cNvPr id="49664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557213" y="1171575"/>
            <a:ext cx="7772400" cy="40433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/>
            </a:r>
            <a:br>
              <a:rPr lang="en-US" sz="2800" b="1" dirty="0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</a:br>
            <a:r>
              <a:rPr lang="en-US" sz="2800" b="1" dirty="0">
                <a:solidFill>
                  <a:srgbClr val="000080"/>
                </a:solidFill>
                <a:cs typeface="+mj-cs"/>
              </a:rPr>
              <a:t>OSG Plans wrt WLCG </a:t>
            </a:r>
            <a:br>
              <a:rPr lang="en-US" sz="2800" b="1" dirty="0">
                <a:solidFill>
                  <a:srgbClr val="000080"/>
                </a:solidFill>
                <a:cs typeface="+mj-cs"/>
              </a:rPr>
            </a:br>
            <a:r>
              <a:rPr lang="en-US" sz="2800" b="1" dirty="0">
                <a:solidFill>
                  <a:srgbClr val="000080"/>
                </a:solidFill>
                <a:cs typeface="+mj-cs"/>
              </a:rPr>
              <a:t>Installed Capacity Reporting </a:t>
            </a:r>
            <a:r>
              <a:rPr lang="en-US" sz="2800" b="1" dirty="0">
                <a:cs typeface="+mj-cs"/>
              </a:rPr>
              <a:t/>
            </a:r>
            <a:br>
              <a:rPr lang="en-US" sz="2800" b="1" dirty="0">
                <a:cs typeface="+mj-cs"/>
              </a:rPr>
            </a:br>
            <a:r>
              <a:rPr lang="en-US" sz="2800" b="1" dirty="0">
                <a:cs typeface="+mj-cs"/>
              </a:rPr>
              <a:t/>
            </a:r>
            <a:br>
              <a:rPr lang="en-US" sz="2800" b="1" dirty="0">
                <a:cs typeface="+mj-cs"/>
              </a:rPr>
            </a:br>
            <a:r>
              <a:rPr lang="en-US" sz="2800" b="1" dirty="0">
                <a:cs typeface="+mj-cs"/>
              </a:rPr>
              <a:t>Feb, 2009</a:t>
            </a:r>
            <a:r>
              <a:rPr lang="en-US" sz="2000" dirty="0">
                <a:cs typeface="+mj-cs"/>
              </a:rPr>
              <a:t/>
            </a:r>
            <a:br>
              <a:rPr lang="en-US" sz="2000" dirty="0">
                <a:cs typeface="+mj-cs"/>
              </a:rPr>
            </a:br>
            <a:r>
              <a:rPr lang="en-US" sz="2000" dirty="0">
                <a:cs typeface="+mj-cs"/>
              </a:rPr>
              <a:t/>
            </a:r>
            <a:br>
              <a:rPr lang="en-US" sz="2000" dirty="0">
                <a:cs typeface="+mj-cs"/>
              </a:rPr>
            </a:br>
            <a:r>
              <a:rPr lang="en-US" sz="2000" dirty="0" smtClean="0">
                <a:cs typeface="+mj-cs"/>
              </a:rPr>
              <a:t>Ruth Pordes</a:t>
            </a:r>
            <a:br>
              <a:rPr lang="en-US" sz="2000" dirty="0" smtClean="0">
                <a:cs typeface="+mj-cs"/>
              </a:rPr>
            </a:br>
            <a:r>
              <a:rPr lang="en-US" sz="2000" dirty="0" smtClean="0">
                <a:cs typeface="+mj-cs"/>
              </a:rPr>
              <a:t>OSG Executive Director</a:t>
            </a:r>
            <a:r>
              <a:rPr lang="en-US" sz="2000" dirty="0">
                <a:cs typeface="+mj-cs"/>
              </a:rPr>
              <a:t/>
            </a:r>
            <a:br>
              <a:rPr lang="en-US" sz="2000" dirty="0">
                <a:cs typeface="+mj-cs"/>
              </a:rPr>
            </a:br>
            <a:endParaRPr lang="en-US" sz="20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51" y="1202064"/>
            <a:ext cx="8606785" cy="5284544"/>
          </a:xfrm>
        </p:spPr>
        <p:txBody>
          <a:bodyPr/>
          <a:lstStyle/>
          <a:p>
            <a:r>
              <a:rPr lang="en-US" sz="2800"/>
              <a:t>OSG, US ATLAS and US CMS appreciate the additional 6 weeks for comment and review of the document. </a:t>
            </a:r>
          </a:p>
          <a:p>
            <a:r>
              <a:rPr lang="en-US" sz="2800"/>
              <a:t>We sign off on the WLCG Installed Capacity Document V1.8</a:t>
            </a:r>
            <a:endParaRPr lang="en-US" sz="2000"/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AB4BC-D760-449D-A975-B1B41586F3D1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/>
              <a:t>Plans:</a:t>
            </a:r>
          </a:p>
          <a:p>
            <a:pPr lvl="1">
              <a:buNone/>
            </a:pPr>
            <a:r>
              <a:rPr lang="en-US" sz="2400"/>
              <a:t>-  OSG will report capacity as agreed to in the current WLCG MOU resource commitments, not beyond.</a:t>
            </a:r>
          </a:p>
          <a:p>
            <a:pPr lvl="1"/>
            <a:r>
              <a:rPr lang="en-US" sz="2400"/>
              <a:t>The monthly reporting information will be transmitted from the OSG from OSG-Operations specifically to the report collectors (APEL, etc)</a:t>
            </a:r>
          </a:p>
          <a:p>
            <a:pPr lvl="2"/>
            <a:r>
              <a:rPr lang="en-US" sz="1800"/>
              <a:t>The mechanisms will be similar to those existing for the OSG reporting of accounting and availability information.</a:t>
            </a:r>
          </a:p>
          <a:p>
            <a:pPr lvl="2"/>
            <a:r>
              <a:rPr lang="en-US" sz="1800"/>
              <a:t>The reporting will Not be through the WLCG BDIIs used by the resource brokers and workload management systems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AB4BC-D760-449D-A975-B1B41586F3D1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812" y="1065981"/>
            <a:ext cx="8606785" cy="5792019"/>
          </a:xfrm>
        </p:spPr>
        <p:txBody>
          <a:bodyPr/>
          <a:lstStyle/>
          <a:p>
            <a:r>
              <a:rPr lang="en-US" sz="2800"/>
              <a:t>We plan to participate in joint activities for </a:t>
            </a:r>
          </a:p>
          <a:p>
            <a:pPr lvl="1">
              <a:buNone/>
            </a:pPr>
            <a:r>
              <a:rPr lang="en-US" sz="2400"/>
              <a:t>a) planning the timeline and steps needed for deployment, analysis and validation of the information at the WLCG and</a:t>
            </a:r>
          </a:p>
          <a:p>
            <a:pPr lvl="1">
              <a:buNone/>
            </a:pPr>
            <a:r>
              <a:rPr lang="en-US" sz="2400"/>
              <a:t>b) ongoing validation of the information.</a:t>
            </a:r>
          </a:p>
          <a:p>
            <a:pPr lvl="1">
              <a:buNone/>
            </a:pPr>
            <a:r>
              <a:rPr lang="en-US" sz="2400"/>
              <a:t>Is Flavia the contact for both of these these?</a:t>
            </a:r>
          </a:p>
          <a:p>
            <a:r>
              <a:rPr lang="en-US" sz="2400"/>
              <a:t>We expect there to be a several month (3-4) window where the information is included in Alberto’s reports, there is focused and detailed validation, and the information is not reported at a higher level than the MB.</a:t>
            </a:r>
          </a:p>
          <a:p>
            <a:pPr lvl="1"/>
            <a:r>
              <a:rPr lang="en-US" sz="2000"/>
              <a:t>We plan to implement a means to fix data at the OSG management layer rather than going back to the site administrators. </a:t>
            </a:r>
          </a:p>
          <a:p>
            <a:pPr lvl="1"/>
            <a:r>
              <a:rPr lang="en-US" sz="2000"/>
              <a:t>With April 2009 as the time of the “Apel/cesga” reports then July 2009 would be the timeframe for the reports to be published officially.</a:t>
            </a:r>
          </a:p>
          <a:p>
            <a:pPr lvl="1"/>
            <a:r>
              <a:rPr lang="en-US" sz="2000"/>
              <a:t> 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AB4BC-D760-449D-A975-B1B41586F3D1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apanese Art">
  <a:themeElements>
    <a:clrScheme name="">
      <a:dk1>
        <a:srgbClr val="000000"/>
      </a:dk1>
      <a:lt1>
        <a:srgbClr val="FFFFFF"/>
      </a:lt1>
      <a:dk2>
        <a:srgbClr val="23005F"/>
      </a:dk2>
      <a:lt2>
        <a:srgbClr val="808080"/>
      </a:lt2>
      <a:accent1>
        <a:srgbClr val="C70000"/>
      </a:accent1>
      <a:accent2>
        <a:srgbClr val="5554FF"/>
      </a:accent2>
      <a:accent3>
        <a:srgbClr val="FFFFFF"/>
      </a:accent3>
      <a:accent4>
        <a:srgbClr val="000000"/>
      </a:accent4>
      <a:accent5>
        <a:srgbClr val="E0AAAA"/>
      </a:accent5>
      <a:accent6>
        <a:srgbClr val="4C4BE7"/>
      </a:accent6>
      <a:hlink>
        <a:srgbClr val="111A99"/>
      </a:hlink>
      <a:folHlink>
        <a:srgbClr val="99CC00"/>
      </a:folHlink>
    </a:clrScheme>
    <a:fontScheme name="Japanese Art">
      <a:majorFont>
        <a:latin typeface="Futura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66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66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Japanese Art 1">
        <a:dk1>
          <a:srgbClr val="000000"/>
        </a:dk1>
        <a:lt1>
          <a:srgbClr val="D9C641"/>
        </a:lt1>
        <a:dk2>
          <a:srgbClr val="23005F"/>
        </a:dk2>
        <a:lt2>
          <a:srgbClr val="808080"/>
        </a:lt2>
        <a:accent1>
          <a:srgbClr val="C70000"/>
        </a:accent1>
        <a:accent2>
          <a:srgbClr val="5554FF"/>
        </a:accent2>
        <a:accent3>
          <a:srgbClr val="E9DFB0"/>
        </a:accent3>
        <a:accent4>
          <a:srgbClr val="000000"/>
        </a:accent4>
        <a:accent5>
          <a:srgbClr val="E0AAAA"/>
        </a:accent5>
        <a:accent6>
          <a:srgbClr val="4C4B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11622</TotalTime>
  <Words>283</Words>
  <Application>Microsoft PowerPoint</Application>
  <PresentationFormat>On-screen Show (4:3)</PresentationFormat>
  <Paragraphs>21</Paragraphs>
  <Slides>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Japanese Art</vt:lpstr>
      <vt:lpstr> OSG Plans wrt WLCG  Installed Capacity Reporting   Feb, 2009  Ruth Pordes OSG Executive Director </vt:lpstr>
      <vt:lpstr>Slide 2</vt:lpstr>
      <vt:lpstr>Slide 3</vt:lpstr>
      <vt:lpstr>Slide 4</vt:lpstr>
    </vt:vector>
  </TitlesOfParts>
  <Manager/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PjM Report for OSG Review Jan-2009</dc:title>
  <dc:creator>Chander Sehgal</dc:creator>
  <cp:keywords/>
  <cp:lastModifiedBy>Ruth Pordes</cp:lastModifiedBy>
  <cp:revision>740</cp:revision>
  <cp:lastPrinted>2009-01-07T19:18:58Z</cp:lastPrinted>
  <dcterms:created xsi:type="dcterms:W3CDTF">2009-02-02T22:16:01Z</dcterms:created>
  <dcterms:modified xsi:type="dcterms:W3CDTF">2009-02-02T22:27:16Z</dcterms:modified>
</cp:coreProperties>
</file>