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  <p:sldMasterId id="2147483853" r:id="rId2"/>
  </p:sldMasterIdLst>
  <p:notesMasterIdLst>
    <p:notesMasterId r:id="rId11"/>
  </p:notesMasterIdLst>
  <p:handoutMasterIdLst>
    <p:handoutMasterId r:id="rId12"/>
  </p:handoutMasterIdLst>
  <p:sldIdLst>
    <p:sldId id="343" r:id="rId3"/>
    <p:sldId id="340" r:id="rId4"/>
    <p:sldId id="344" r:id="rId5"/>
    <p:sldId id="351" r:id="rId6"/>
    <p:sldId id="345" r:id="rId7"/>
    <p:sldId id="346" r:id="rId8"/>
    <p:sldId id="350" r:id="rId9"/>
    <p:sldId id="347" r:id="rId10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</p:showPr>
  <p:clrMru>
    <a:srgbClr val="FF0000"/>
    <a:srgbClr val="FFFFCC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546" autoAdjust="0"/>
    <p:restoredTop sz="94604" autoAdjust="0"/>
  </p:normalViewPr>
  <p:slideViewPr>
    <p:cSldViewPr>
      <p:cViewPr>
        <p:scale>
          <a:sx n="66" d="100"/>
          <a:sy n="66" d="100"/>
        </p:scale>
        <p:origin x="-2934" y="-15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3713"/>
          </a:xfrm>
          <a:prstGeom prst="rect">
            <a:avLst/>
          </a:prstGeom>
        </p:spPr>
        <p:txBody>
          <a:bodyPr vert="horz" lIns="91906" tIns="45953" rIns="91906" bIns="45953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4813" cy="493713"/>
          </a:xfrm>
          <a:prstGeom prst="rect">
            <a:avLst/>
          </a:prstGeom>
        </p:spPr>
        <p:txBody>
          <a:bodyPr vert="horz" lIns="91906" tIns="45953" rIns="91906" bIns="45953" rtlCol="0"/>
          <a:lstStyle>
            <a:lvl1pPr algn="r">
              <a:defRPr sz="1200"/>
            </a:lvl1pPr>
          </a:lstStyle>
          <a:p>
            <a:pPr>
              <a:defRPr/>
            </a:pPr>
            <a:fld id="{A89FD6F3-5C36-4F51-9565-B5381913F799}" type="datetimeFigureOut">
              <a:rPr lang="en-US"/>
              <a:pPr>
                <a:defRPr/>
              </a:pPr>
              <a:t>3/17/2009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4813" cy="493713"/>
          </a:xfrm>
          <a:prstGeom prst="rect">
            <a:avLst/>
          </a:prstGeom>
        </p:spPr>
        <p:txBody>
          <a:bodyPr vert="horz" lIns="91906" tIns="45953" rIns="91906" bIns="4595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275" y="9378950"/>
            <a:ext cx="2944813" cy="493713"/>
          </a:xfrm>
          <a:prstGeom prst="rect">
            <a:avLst/>
          </a:prstGeom>
        </p:spPr>
        <p:txBody>
          <a:bodyPr vert="horz" lIns="91906" tIns="45953" rIns="91906" bIns="45953" rtlCol="0" anchor="b"/>
          <a:lstStyle>
            <a:lvl1pPr algn="r">
              <a:defRPr sz="1200"/>
            </a:lvl1pPr>
          </a:lstStyle>
          <a:p>
            <a:pPr>
              <a:defRPr/>
            </a:pPr>
            <a:fld id="{2CC6C5D2-8381-40D7-8F93-F189C201A2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906" tIns="45953" rIns="91906" bIns="4595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906" tIns="45953" rIns="91906" bIns="4595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6B4C5F6-0A0E-4D8A-826B-61FFF3A233DC}" type="datetimeFigureOut">
              <a:rPr lang="en-US"/>
              <a:pPr>
                <a:defRPr/>
              </a:pPr>
              <a:t>3/17/2009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06" tIns="45953" rIns="91906" bIns="4595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906" tIns="45953" rIns="91906" bIns="4595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906" tIns="45953" rIns="91906" bIns="4595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906" tIns="45953" rIns="91906" bIns="4595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9E9B538-86B3-47E2-B64E-69EB84CC9F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42851"/>
            <a:ext cx="7129490" cy="1143009"/>
          </a:xfrm>
          <a:prstGeom prst="rect">
            <a:avLst/>
          </a:prstGeom>
        </p:spPr>
        <p:txBody>
          <a:bodyPr anchor="ctr"/>
          <a:lstStyle>
            <a:lvl1pPr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44" y="1714488"/>
            <a:ext cx="3143272" cy="15716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7775" y="333375"/>
            <a:ext cx="1825625" cy="5762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7725" y="333375"/>
            <a:ext cx="5327650" cy="5762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8" y="333375"/>
            <a:ext cx="7032625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86808" cy="5000660"/>
          </a:xfrm>
        </p:spPr>
        <p:txBody>
          <a:bodyPr/>
          <a:lstStyle>
            <a:lvl1pPr marL="360000" indent="-360000">
              <a:defRPr/>
            </a:lvl1pPr>
            <a:lvl2pPr marL="720000">
              <a:defRPr/>
            </a:lvl2pPr>
            <a:lvl3pPr marL="1080000">
              <a:defRPr/>
            </a:lvl3pPr>
            <a:lvl4pPr marL="1440000">
              <a:defRPr/>
            </a:lvl4pPr>
            <a:lvl5pPr marL="1800000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49388"/>
            <a:ext cx="8001000" cy="540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0" y="4941888"/>
            <a:ext cx="24114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John Gordon</a:t>
            </a:r>
            <a:endParaRPr lang="en-US" sz="2000" b="1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STFC</a:t>
            </a:r>
            <a:endParaRPr 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" name="Picture 8" descr="WLCGlog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3330" y="156700"/>
            <a:ext cx="1071084" cy="1071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</p:sldLayoutIdLst>
  <p:transition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9pPr>
    </p:titleStyle>
    <p:bodyStyle>
      <a:lvl1pPr marL="288925" indent="-288925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333399"/>
        </a:buClr>
        <a:buSzPct val="11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290513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D40A0A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265238" indent="-290513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008000"/>
        </a:buClr>
        <a:buSzPct val="40000"/>
        <a:buFont typeface="Wingdings" pitchFamily="2" charset="2"/>
        <a:buChar char="¨"/>
        <a:defRPr sz="2400">
          <a:solidFill>
            <a:schemeClr val="tx1"/>
          </a:solidFill>
          <a:latin typeface="+mn-lt"/>
        </a:defRPr>
      </a:lvl3pPr>
      <a:lvl4pPr marL="192405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600">
          <a:solidFill>
            <a:schemeClr val="tx1"/>
          </a:solidFill>
          <a:latin typeface="+mn-lt"/>
        </a:defRPr>
      </a:lvl4pPr>
      <a:lvl5pPr marL="22860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 sz="2000">
          <a:solidFill>
            <a:schemeClr val="tx1"/>
          </a:solidFill>
          <a:latin typeface="+mn-lt"/>
        </a:defRPr>
      </a:lvl5pPr>
      <a:lvl6pPr marL="27432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6pPr>
      <a:lvl7pPr marL="32004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7pPr>
      <a:lvl8pPr marL="36576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8pPr>
      <a:lvl9pPr marL="41148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333375"/>
            <a:ext cx="70326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863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8596" y="1428736"/>
            <a:ext cx="821537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0" y="6572273"/>
            <a:ext cx="6072198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GB" sz="1200" b="1" kern="1200" dirty="0">
                <a:solidFill>
                  <a:srgbClr val="0066FF"/>
                </a:solidFill>
                <a:latin typeface="Arial"/>
                <a:ea typeface="+mn-ea"/>
                <a:cs typeface="+mn-cs"/>
              </a:rPr>
              <a:t>Ian.Bird@cern.ch				</a:t>
            </a:r>
            <a:fld id="{8D9C3907-C1F4-4113-879F-A00577240C5E}" type="slidenum">
              <a:rPr lang="en-GB" sz="1200" kern="1200">
                <a:solidFill>
                  <a:srgbClr val="0066FF"/>
                </a:solidFill>
                <a:latin typeface="Times New Roman" pitchFamily="18" charset="0"/>
                <a:ea typeface="+mn-ea"/>
                <a:cs typeface="+mn-cs"/>
              </a:rPr>
              <a:pPr algn="l" rtl="0" eaLnBrk="0" hangingPunct="0">
                <a:spcBef>
                  <a:spcPct val="50000"/>
                </a:spcBef>
              </a:pPr>
              <a:t>‹#›</a:t>
            </a:fld>
            <a:endParaRPr lang="en-GB" sz="1200" kern="1200" dirty="0">
              <a:solidFill>
                <a:srgbClr val="0066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167938" name="Picture 2" descr="\\cern.ch\dfs\Users\i\ibird\Documents\My Pictures\WLCGlogo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1251" y="351298"/>
            <a:ext cx="784252" cy="78425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  <p:sldLayoutId id="2147483865" r:id="rId12"/>
  </p:sldLayoutIdLst>
  <p:transition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9pPr>
    </p:titleStyle>
    <p:bodyStyle>
      <a:lvl1pPr marL="360000" indent="-3600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 sz="2000">
          <a:solidFill>
            <a:srgbClr val="0000FF"/>
          </a:solidFill>
          <a:latin typeface="+mn-lt"/>
          <a:ea typeface="+mn-ea"/>
          <a:cs typeface="+mn-cs"/>
        </a:defRPr>
      </a:lvl1pPr>
      <a:lvl2pPr marL="720000" indent="-2857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>
          <a:solidFill>
            <a:schemeClr val="tx2"/>
          </a:solidFill>
          <a:latin typeface="+mn-lt"/>
        </a:defRPr>
      </a:lvl2pPr>
      <a:lvl3pPr marL="10800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0066"/>
        </a:buClr>
        <a:buSzPct val="40000"/>
        <a:buFont typeface="Wingdings" pitchFamily="2" charset="2"/>
        <a:buChar char="¨"/>
        <a:defRPr>
          <a:solidFill>
            <a:srgbClr val="FF0000"/>
          </a:solidFill>
          <a:latin typeface="+mn-lt"/>
        </a:defRPr>
      </a:lvl3pPr>
      <a:lvl4pPr marL="14400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>
          <a:solidFill>
            <a:schemeClr val="tx1"/>
          </a:solidFill>
          <a:latin typeface="+mn-lt"/>
        </a:defRPr>
      </a:lvl4pPr>
      <a:lvl5pPr marL="18000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2.egee.cesga.es/gridsite/accounting/CESGA/dev/user/vomem_view.html" TargetMode="External"/><Relationship Id="rId2" Type="http://schemas.openxmlformats.org/officeDocument/2006/relationships/hyperlink" Target="http://goc.grid.sinica.edu.tw/gocwiki/ApelFaq#head-69f1753f985897a37902df00734f2480220250b0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spg.org/wiki/Grid_Policy_on_the_Handling_of_User-Level_Job_Accounting_Data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Status of User Accounting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User Accounting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Technical Status</a:t>
            </a:r>
          </a:p>
          <a:p>
            <a:r>
              <a:rPr lang="en-GB" dirty="0" smtClean="0"/>
              <a:t>Policy Status</a:t>
            </a:r>
          </a:p>
          <a:p>
            <a:r>
              <a:rPr lang="en-GB" dirty="0" smtClean="0"/>
              <a:t>Deployment Status</a:t>
            </a:r>
          </a:p>
          <a:p>
            <a:r>
              <a:rPr lang="en-GB" dirty="0" smtClean="0"/>
              <a:t>What Now?</a:t>
            </a:r>
            <a:r>
              <a:rPr lang="en-GB" dirty="0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Technical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The APEL client has had the ability for some time to collect and publish </a:t>
            </a:r>
            <a:r>
              <a:rPr lang="en-GB" dirty="0" err="1" smtClean="0"/>
              <a:t>UserDN</a:t>
            </a:r>
            <a:r>
              <a:rPr lang="en-GB" dirty="0" smtClean="0"/>
              <a:t> and FQAN information. </a:t>
            </a:r>
          </a:p>
          <a:p>
            <a:pPr lvl="1"/>
            <a:r>
              <a:rPr lang="en-GB" dirty="0" err="1" smtClean="0"/>
              <a:t>UserDN</a:t>
            </a:r>
            <a:r>
              <a:rPr lang="en-GB" dirty="0" smtClean="0"/>
              <a:t> information is encrypted when published to the central APEL </a:t>
            </a:r>
            <a:r>
              <a:rPr lang="en-GB" dirty="0" err="1" smtClean="0"/>
              <a:t>respository</a:t>
            </a:r>
            <a:endParaRPr lang="en-GB" dirty="0" smtClean="0"/>
          </a:p>
          <a:p>
            <a:pPr lvl="1"/>
            <a:r>
              <a:rPr lang="en-GB" dirty="0" smtClean="0"/>
              <a:t>Publishing is set off by default</a:t>
            </a:r>
          </a:p>
          <a:p>
            <a:r>
              <a:rPr lang="en-GB" dirty="0" smtClean="0"/>
              <a:t>OSG and DGAS (and probably NGDF) collect FQAN and </a:t>
            </a:r>
            <a:r>
              <a:rPr lang="en-GB" dirty="0" err="1" smtClean="0"/>
              <a:t>UserDN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Technically they could publish summaries to the central APEL repository.</a:t>
            </a:r>
          </a:p>
          <a:p>
            <a:pPr lvl="1"/>
            <a:r>
              <a:rPr lang="en-GB" dirty="0" smtClean="0"/>
              <a:t>This has been tested with DGAS when they were using RGMA to publish.</a:t>
            </a:r>
          </a:p>
          <a:p>
            <a:r>
              <a:rPr lang="en-GB" dirty="0" smtClean="0"/>
              <a:t>Documentation on configuring publication is available </a:t>
            </a:r>
          </a:p>
          <a:p>
            <a:pPr lvl="1"/>
            <a:r>
              <a:rPr lang="en-GB" u="sng" dirty="0" smtClean="0">
                <a:hlinkClick r:id="rId2"/>
              </a:rPr>
              <a:t>http://</a:t>
            </a:r>
            <a:r>
              <a:rPr lang="en-GB" u="sng" dirty="0" smtClean="0">
                <a:hlinkClick r:id="rId2"/>
              </a:rPr>
              <a:t>goc.grid.sinica.edu.tw/gocwiki/ApelFaq#head-69f1753f985897a37902df00734f2480220250b0</a:t>
            </a:r>
            <a:endParaRPr lang="en-GB" u="sng" dirty="0" smtClean="0"/>
          </a:p>
          <a:p>
            <a:r>
              <a:rPr lang="en-GB" dirty="0" smtClean="0"/>
              <a:t>CESGA Portal allows people to see information according to their status</a:t>
            </a:r>
          </a:p>
          <a:p>
            <a:pPr lvl="1"/>
            <a:r>
              <a:rPr lang="en-GB" dirty="0" smtClean="0"/>
              <a:t>User can see own jobs, site admin see site’s, VO Member sees roles/groups for VO, VO Resource Manager sees </a:t>
            </a:r>
            <a:r>
              <a:rPr lang="en-GB" dirty="0" err="1" smtClean="0"/>
              <a:t>UserDN</a:t>
            </a:r>
            <a:endParaRPr lang="en-GB" dirty="0" smtClean="0"/>
          </a:p>
          <a:p>
            <a:pPr lvl="1"/>
            <a:r>
              <a:rPr lang="en-GB" dirty="0" smtClean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www2.egee.cesga.es/gridsite/accounting/CESGA/dev/user/vomem_view.html</a:t>
            </a:r>
            <a:r>
              <a:rPr lang="en-GB" dirty="0" smtClean="0"/>
              <a:t> </a:t>
            </a:r>
            <a:endParaRPr lang="en-GB" dirty="0" smtClean="0"/>
          </a:p>
          <a:p>
            <a:pPr lvl="1"/>
            <a:endParaRPr lang="en-GB" dirty="0" smtClean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620179" cy="6286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Policy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Updated draft distributed on 12 </a:t>
            </a:r>
            <a:r>
              <a:rPr lang="en-GB" dirty="0" smtClean="0"/>
              <a:t>Feb, presented to GDB on 11</a:t>
            </a:r>
            <a:r>
              <a:rPr lang="en-GB" baseline="30000" dirty="0" smtClean="0"/>
              <a:t>th</a:t>
            </a:r>
            <a:r>
              <a:rPr lang="en-GB" dirty="0" smtClean="0"/>
              <a:t> March</a:t>
            </a:r>
            <a:endParaRPr lang="en-GB" dirty="0" smtClean="0"/>
          </a:p>
          <a:p>
            <a:r>
              <a:rPr lang="en-GB" dirty="0" smtClean="0"/>
              <a:t>Grid Policy on the Handling of User-Level Job Accounting Data</a:t>
            </a:r>
          </a:p>
          <a:p>
            <a:r>
              <a:rPr lang="en-GB" dirty="0" smtClean="0"/>
              <a:t>V0.7, 23 Jan 2009</a:t>
            </a:r>
          </a:p>
          <a:p>
            <a:pPr>
              <a:buFontTx/>
              <a:buNone/>
            </a:pPr>
            <a:r>
              <a:rPr lang="en-GB" sz="1800" i="1" dirty="0" smtClean="0">
                <a:hlinkClick r:id="rId2"/>
              </a:rPr>
              <a:t>http://www.jspg.org/wiki/Grid_Policy_on_the_Handling_of_User-Level_Job_Accounting_Data</a:t>
            </a:r>
            <a:endParaRPr lang="en-GB" sz="1800" i="1" dirty="0" smtClean="0"/>
          </a:p>
          <a:p>
            <a:r>
              <a:rPr lang="en-GB" dirty="0" smtClean="0"/>
              <a:t>Request for comment from GDB. Will be tidied up and presented to MB for approval soon. </a:t>
            </a:r>
          </a:p>
          <a:p>
            <a:r>
              <a:rPr lang="en-GB" dirty="0" smtClean="0"/>
              <a:t>Believed to be ready for approval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Deployment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234 sites publishing data into APEL Central Repository</a:t>
            </a:r>
          </a:p>
          <a:p>
            <a:r>
              <a:rPr lang="en-GB" dirty="0" smtClean="0"/>
              <a:t>197 (84%) publishing FQAN</a:t>
            </a:r>
          </a:p>
          <a:p>
            <a:r>
              <a:rPr lang="en-GB" dirty="0" smtClean="0"/>
              <a:t>47 (20%) publishing </a:t>
            </a:r>
            <a:r>
              <a:rPr lang="en-GB" dirty="0" err="1" smtClean="0"/>
              <a:t>UserDN</a:t>
            </a:r>
            <a:endParaRPr lang="en-GB" dirty="0" smtClean="0"/>
          </a:p>
          <a:p>
            <a:r>
              <a:rPr lang="en-GB" dirty="0" smtClean="0"/>
              <a:t>Despite MB request for sites supporting ATLAS to publish to allow their evaluation </a:t>
            </a:r>
            <a:endParaRPr lang="en-GB" dirty="0" smtClean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Sites publishing </a:t>
            </a:r>
            <a:r>
              <a:rPr lang="en-GB" dirty="0" err="1" smtClean="0"/>
              <a:t>UserDN</a:t>
            </a:r>
            <a:r>
              <a:rPr lang="en-GB" dirty="0" smtClean="0"/>
              <a:t> in 2009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dirty="0" smtClean="0"/>
              <a:t>| </a:t>
            </a:r>
            <a:r>
              <a:rPr lang="en-US" dirty="0" err="1" smtClean="0"/>
              <a:t>ExecutingSite</a:t>
            </a:r>
            <a:r>
              <a:rPr lang="en-US" dirty="0" smtClean="0"/>
              <a:t>      |</a:t>
            </a:r>
            <a:endParaRPr lang="en-GB" dirty="0" smtClean="0"/>
          </a:p>
          <a:p>
            <a:r>
              <a:rPr lang="en-US" dirty="0" smtClean="0"/>
              <a:t>+--------------------+</a:t>
            </a:r>
            <a:endParaRPr lang="en-GB" dirty="0" smtClean="0"/>
          </a:p>
          <a:p>
            <a:r>
              <a:rPr lang="en-US" dirty="0" smtClean="0"/>
              <a:t>| </a:t>
            </a:r>
            <a:r>
              <a:rPr lang="en-US" dirty="0" smtClean="0"/>
              <a:t>BIFI               |</a:t>
            </a:r>
            <a:endParaRPr lang="en-GB" dirty="0" smtClean="0"/>
          </a:p>
          <a:p>
            <a:r>
              <a:rPr lang="en-US" dirty="0" smtClean="0"/>
              <a:t>| CESGA-EGEE         |</a:t>
            </a:r>
            <a:endParaRPr lang="en-GB" dirty="0" smtClean="0"/>
          </a:p>
          <a:p>
            <a:r>
              <a:rPr lang="en-US" dirty="0" smtClean="0"/>
              <a:t>| CIEMAT-LCG2        |</a:t>
            </a:r>
            <a:endParaRPr lang="en-GB" dirty="0" smtClean="0"/>
          </a:p>
          <a:p>
            <a:r>
              <a:rPr lang="en-US" dirty="0" smtClean="0"/>
              <a:t>| DESY-HH            |</a:t>
            </a:r>
            <a:endParaRPr lang="en-GB" dirty="0" smtClean="0"/>
          </a:p>
          <a:p>
            <a:r>
              <a:rPr lang="en-US" dirty="0" smtClean="0"/>
              <a:t>| DI-</a:t>
            </a:r>
            <a:r>
              <a:rPr lang="en-US" dirty="0" err="1" smtClean="0"/>
              <a:t>UMinho</a:t>
            </a:r>
            <a:r>
              <a:rPr lang="en-US" dirty="0" smtClean="0"/>
              <a:t>          |</a:t>
            </a:r>
            <a:endParaRPr lang="en-GB" dirty="0" smtClean="0"/>
          </a:p>
          <a:p>
            <a:r>
              <a:rPr lang="en-US" dirty="0" smtClean="0"/>
              <a:t>| e-ca-</a:t>
            </a:r>
            <a:r>
              <a:rPr lang="en-US" dirty="0" err="1" smtClean="0"/>
              <a:t>iaa</a:t>
            </a:r>
            <a:r>
              <a:rPr lang="en-US" dirty="0" smtClean="0"/>
              <a:t>           |</a:t>
            </a:r>
            <a:endParaRPr lang="en-GB" dirty="0" smtClean="0"/>
          </a:p>
          <a:p>
            <a:r>
              <a:rPr lang="en-US" dirty="0" smtClean="0"/>
              <a:t>| ESA-ESAC           |</a:t>
            </a:r>
            <a:endParaRPr lang="en-GB" dirty="0" smtClean="0"/>
          </a:p>
          <a:p>
            <a:r>
              <a:rPr lang="en-US" dirty="0" smtClean="0"/>
              <a:t>| ESA-ESRIN          |</a:t>
            </a:r>
            <a:endParaRPr lang="en-GB" dirty="0" smtClean="0"/>
          </a:p>
          <a:p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| FZK-LCG2           </a:t>
            </a:r>
            <a:r>
              <a:rPr lang="en-US" b="1" dirty="0" smtClean="0"/>
              <a:t>|</a:t>
            </a:r>
            <a:endParaRPr lang="en-GB" b="1" dirty="0" smtClean="0"/>
          </a:p>
          <a:p>
            <a:r>
              <a:rPr lang="en-US" dirty="0" smtClean="0"/>
              <a:t>| GR-01-AUTH         |</a:t>
            </a:r>
            <a:endParaRPr lang="en-GB" dirty="0" smtClean="0"/>
          </a:p>
          <a:p>
            <a:r>
              <a:rPr lang="en-US" dirty="0" smtClean="0"/>
              <a:t>| GR-04-FORTH-ICS    |</a:t>
            </a:r>
            <a:endParaRPr lang="en-GB" dirty="0" smtClean="0"/>
          </a:p>
          <a:p>
            <a:r>
              <a:rPr lang="en-US" dirty="0" smtClean="0"/>
              <a:t>| GR-06-IASA         |</a:t>
            </a:r>
            <a:endParaRPr lang="en-GB" dirty="0" smtClean="0"/>
          </a:p>
          <a:p>
            <a:r>
              <a:rPr lang="en-US" dirty="0" smtClean="0"/>
              <a:t>| GR-07-UOI-HEPLAB   |</a:t>
            </a:r>
            <a:endParaRPr lang="en-GB" dirty="0" smtClean="0"/>
          </a:p>
          <a:p>
            <a:r>
              <a:rPr lang="en-US" dirty="0" smtClean="0"/>
              <a:t>| HG-01-GRNET        |</a:t>
            </a:r>
            <a:endParaRPr lang="en-GB" dirty="0" smtClean="0"/>
          </a:p>
          <a:p>
            <a:r>
              <a:rPr lang="en-US" dirty="0" smtClean="0"/>
              <a:t>| HG-02-IASA         |</a:t>
            </a:r>
            <a:endParaRPr lang="en-GB" dirty="0" smtClean="0"/>
          </a:p>
          <a:p>
            <a:r>
              <a:rPr lang="en-US" dirty="0" smtClean="0"/>
              <a:t>| HG-03-AUTH         |</a:t>
            </a:r>
            <a:endParaRPr lang="en-GB" dirty="0" smtClean="0"/>
          </a:p>
          <a:p>
            <a:r>
              <a:rPr lang="en-US" dirty="0" smtClean="0"/>
              <a:t>| HG-04-CTI-CEID     |</a:t>
            </a:r>
            <a:endParaRPr lang="en-GB" dirty="0" smtClean="0"/>
          </a:p>
          <a:p>
            <a:r>
              <a:rPr lang="en-US" dirty="0" smtClean="0"/>
              <a:t>| HG-05-FORTH        |</a:t>
            </a:r>
            <a:endParaRPr lang="en-GB" dirty="0" smtClean="0"/>
          </a:p>
          <a:p>
            <a:r>
              <a:rPr lang="en-US" dirty="0" smtClean="0"/>
              <a:t>| HG-06-EKT          |</a:t>
            </a:r>
            <a:endParaRPr lang="en-GB" dirty="0" smtClean="0"/>
          </a:p>
          <a:p>
            <a:r>
              <a:rPr lang="en-US" dirty="0" smtClean="0"/>
              <a:t>| IEETA              |</a:t>
            </a:r>
            <a:endParaRPr lang="en-GB" dirty="0" smtClean="0"/>
          </a:p>
          <a:p>
            <a:r>
              <a:rPr lang="en-US" dirty="0" smtClean="0"/>
              <a:t>| </a:t>
            </a:r>
            <a:r>
              <a:rPr lang="en-US" dirty="0" err="1" smtClean="0"/>
              <a:t>ifae</a:t>
            </a:r>
            <a:r>
              <a:rPr lang="en-US" dirty="0" smtClean="0"/>
              <a:t>               </a:t>
            </a:r>
            <a:r>
              <a:rPr lang="en-US" dirty="0" smtClean="0"/>
              <a:t>|</a:t>
            </a:r>
          </a:p>
          <a:p>
            <a:r>
              <a:rPr lang="en-US" dirty="0" smtClean="0"/>
              <a:t>| </a:t>
            </a:r>
            <a:r>
              <a:rPr lang="en-US" dirty="0" smtClean="0"/>
              <a:t>IFCA-LCG2          |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dirty="0" smtClean="0"/>
              <a:t>| </a:t>
            </a:r>
            <a:r>
              <a:rPr lang="en-US" dirty="0" smtClean="0"/>
              <a:t>IFIC-LCG2          |</a:t>
            </a:r>
            <a:endParaRPr lang="en-GB" dirty="0" smtClean="0"/>
          </a:p>
          <a:p>
            <a:r>
              <a:rPr lang="en-US" dirty="0" smtClean="0"/>
              <a:t>| IFJ-PAN-BG         |</a:t>
            </a:r>
            <a:endParaRPr lang="en-GB" dirty="0" smtClean="0"/>
          </a:p>
          <a:p>
            <a:r>
              <a:rPr lang="en-US" dirty="0" smtClean="0"/>
              <a:t>| ITEP               |</a:t>
            </a:r>
            <a:endParaRPr lang="en-GB" dirty="0" smtClean="0"/>
          </a:p>
          <a:p>
            <a:r>
              <a:rPr lang="en-US" dirty="0" smtClean="0"/>
              <a:t>| JINR-LCG2          |</a:t>
            </a:r>
            <a:endParaRPr lang="en-GB" dirty="0" smtClean="0"/>
          </a:p>
          <a:p>
            <a:r>
              <a:rPr lang="en-US" dirty="0" smtClean="0"/>
              <a:t>| JP-KEK-CRC-01      |</a:t>
            </a:r>
            <a:endParaRPr lang="en-GB" dirty="0" smtClean="0"/>
          </a:p>
          <a:p>
            <a:r>
              <a:rPr lang="en-US" dirty="0" smtClean="0"/>
              <a:t>| Kharkov-KIPT-LCG2  |</a:t>
            </a:r>
            <a:endParaRPr lang="en-GB" dirty="0" smtClean="0"/>
          </a:p>
          <a:p>
            <a:r>
              <a:rPr lang="en-US" dirty="0" smtClean="0"/>
              <a:t>| KR-KISTI-GCRT-01   |</a:t>
            </a:r>
            <a:endParaRPr lang="en-GB" dirty="0" smtClean="0"/>
          </a:p>
          <a:p>
            <a:r>
              <a:rPr lang="en-US" dirty="0" smtClean="0"/>
              <a:t>| KR-KISTI-HEP       |</a:t>
            </a:r>
            <a:endParaRPr lang="en-GB" dirty="0" smtClean="0"/>
          </a:p>
          <a:p>
            <a:r>
              <a:rPr lang="en-US" dirty="0" smtClean="0"/>
              <a:t>| LCG_KNU            |</a:t>
            </a:r>
            <a:endParaRPr lang="en-GB" dirty="0" smtClean="0"/>
          </a:p>
          <a:p>
            <a:r>
              <a:rPr lang="en-US" dirty="0" smtClean="0"/>
              <a:t>| LIP-Coimbra        |</a:t>
            </a:r>
            <a:endParaRPr lang="en-GB" dirty="0" smtClean="0"/>
          </a:p>
          <a:p>
            <a:r>
              <a:rPr lang="en-US" dirty="0" smtClean="0"/>
              <a:t>| LIP-Lisbon         |</a:t>
            </a:r>
            <a:endParaRPr lang="en-GB" dirty="0" smtClean="0"/>
          </a:p>
          <a:p>
            <a:r>
              <a:rPr lang="en-US" dirty="0" smtClean="0"/>
              <a:t>| PDC                |</a:t>
            </a:r>
            <a:endParaRPr lang="en-GB" dirty="0" smtClean="0"/>
          </a:p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| </a:t>
            </a: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pic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            </a:t>
            </a:r>
            <a:r>
              <a:rPr lang="en-US" dirty="0" smtClean="0"/>
              <a:t>|</a:t>
            </a:r>
            <a:endParaRPr lang="en-GB" dirty="0" smtClean="0"/>
          </a:p>
          <a:p>
            <a:r>
              <a:rPr lang="en-US" dirty="0" smtClean="0"/>
              <a:t>| PSNC               |</a:t>
            </a:r>
            <a:endParaRPr lang="en-GB" dirty="0" smtClean="0"/>
          </a:p>
          <a:p>
            <a:r>
              <a:rPr lang="en-US" dirty="0" smtClean="0"/>
              <a:t>| RUG-CIT            |</a:t>
            </a:r>
            <a:endParaRPr lang="en-GB" dirty="0" smtClean="0"/>
          </a:p>
          <a:p>
            <a:r>
              <a:rPr lang="en-US" dirty="0" smtClean="0"/>
              <a:t>| Taiwan-IPAS-LCG2   |</a:t>
            </a:r>
            <a:endParaRPr lang="en-GB" dirty="0" smtClean="0"/>
          </a:p>
          <a:p>
            <a:r>
              <a:rPr lang="en-US" dirty="0" smtClean="0"/>
              <a:t>| TOKYO-LCG2         |</a:t>
            </a:r>
            <a:endParaRPr lang="en-GB" dirty="0" smtClean="0"/>
          </a:p>
          <a:p>
            <a:r>
              <a:rPr lang="en-US" dirty="0" smtClean="0"/>
              <a:t>| UAM-LCG2           |</a:t>
            </a:r>
            <a:endParaRPr lang="en-GB" dirty="0" smtClean="0"/>
          </a:p>
          <a:p>
            <a:r>
              <a:rPr lang="en-US" dirty="0" smtClean="0"/>
              <a:t>| UB-LCG2            |</a:t>
            </a:r>
            <a:endParaRPr lang="en-GB" dirty="0" smtClean="0"/>
          </a:p>
          <a:p>
            <a:r>
              <a:rPr lang="en-US" dirty="0" smtClean="0"/>
              <a:t>| </a:t>
            </a:r>
            <a:r>
              <a:rPr lang="en-US" dirty="0" err="1" smtClean="0"/>
              <a:t>UMinho</a:t>
            </a:r>
            <a:r>
              <a:rPr lang="en-US" dirty="0" smtClean="0"/>
              <a:t>-CP          |</a:t>
            </a:r>
            <a:endParaRPr lang="en-GB" dirty="0" smtClean="0"/>
          </a:p>
          <a:p>
            <a:r>
              <a:rPr lang="en-US" dirty="0" smtClean="0"/>
              <a:t>| UNICAN             |</a:t>
            </a:r>
            <a:endParaRPr lang="en-GB" dirty="0" smtClean="0"/>
          </a:p>
          <a:p>
            <a:r>
              <a:rPr lang="en-US" dirty="0" smtClean="0"/>
              <a:t>| UOGRID             |</a:t>
            </a:r>
            <a:endParaRPr lang="en-GB" dirty="0" smtClean="0"/>
          </a:p>
          <a:p>
            <a:r>
              <a:rPr lang="en-US" dirty="0" smtClean="0"/>
              <a:t>| </a:t>
            </a:r>
            <a:r>
              <a:rPr lang="en-US" dirty="0" err="1" smtClean="0"/>
              <a:t>UPorto</a:t>
            </a:r>
            <a:r>
              <a:rPr lang="en-US" dirty="0" smtClean="0"/>
              <a:t>             |</a:t>
            </a:r>
            <a:endParaRPr lang="en-GB" dirty="0" smtClean="0"/>
          </a:p>
          <a:p>
            <a:r>
              <a:rPr lang="en-US" dirty="0" smtClean="0"/>
              <a:t>| USC-LCG2           |</a:t>
            </a:r>
            <a:endParaRPr lang="en-GB" dirty="0" smtClean="0"/>
          </a:p>
          <a:p>
            <a:r>
              <a:rPr lang="en-US" dirty="0" smtClean="0"/>
              <a:t>| VGTU-</a:t>
            </a:r>
            <a:r>
              <a:rPr lang="en-US" dirty="0" err="1" smtClean="0"/>
              <a:t>gLite</a:t>
            </a:r>
            <a:r>
              <a:rPr lang="en-US" dirty="0" smtClean="0"/>
              <a:t>         |</a:t>
            </a:r>
            <a:endParaRPr lang="en-GB" dirty="0" smtClean="0"/>
          </a:p>
          <a:p>
            <a:r>
              <a:rPr lang="en-US" dirty="0" smtClean="0"/>
              <a:t>+--------------------+</a:t>
            </a:r>
            <a:endParaRPr lang="en-GB" dirty="0" smtClean="0"/>
          </a:p>
          <a:p>
            <a:r>
              <a:rPr lang="en-US" dirty="0" smtClean="0"/>
              <a:t>47 rows in set (0.50 sec)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What Now?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Policy is mature enough. Speak up if a country is not happy.</a:t>
            </a:r>
          </a:p>
          <a:p>
            <a:r>
              <a:rPr lang="en-GB" sz="2400" dirty="0" smtClean="0"/>
              <a:t>Sites supporting WLCG should be ‘encouraged’ to switch on publishing of </a:t>
            </a:r>
            <a:r>
              <a:rPr lang="en-GB" sz="2400" dirty="0" err="1" smtClean="0"/>
              <a:t>UserDN</a:t>
            </a:r>
            <a:endParaRPr lang="en-GB" sz="2400" dirty="0" smtClean="0"/>
          </a:p>
          <a:p>
            <a:r>
              <a:rPr lang="en-GB" sz="2400" dirty="0" smtClean="0"/>
              <a:t>Portal should be evaluated to see if people are happy with the functionality </a:t>
            </a:r>
            <a:endParaRPr lang="en-GB" sz="2400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WLCG-slides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1_Paper Presentation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WLCG-slides</Template>
  <TotalTime>108</TotalTime>
  <Words>431</Words>
  <Application>Microsoft Office PowerPoint</Application>
  <PresentationFormat>On-screen Show (4:3)</PresentationFormat>
  <Paragraphs>87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WLCG-slides</vt:lpstr>
      <vt:lpstr>Paper Presentation 2</vt:lpstr>
      <vt:lpstr>Status of User Accounting</vt:lpstr>
      <vt:lpstr>User Accounting</vt:lpstr>
      <vt:lpstr>Technical Status</vt:lpstr>
      <vt:lpstr>Slide 4</vt:lpstr>
      <vt:lpstr>Policy Status</vt:lpstr>
      <vt:lpstr>Deployment Status</vt:lpstr>
      <vt:lpstr>Sites publishing UserDN in 2009</vt:lpstr>
      <vt:lpstr>What Now?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EGI workshop</dc:title>
  <dc:creator>Ian Bird</dc:creator>
  <cp:lastModifiedBy>John Gordon</cp:lastModifiedBy>
  <cp:revision>9</cp:revision>
  <dcterms:created xsi:type="dcterms:W3CDTF">2009-03-10T09:38:50Z</dcterms:created>
  <dcterms:modified xsi:type="dcterms:W3CDTF">2009-03-17T12:03:30Z</dcterms:modified>
</cp:coreProperties>
</file>