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1" r:id="rId2"/>
  </p:sldMasterIdLst>
  <p:notesMasterIdLst>
    <p:notesMasterId r:id="rId33"/>
  </p:notesMasterIdLst>
  <p:handoutMasterIdLst>
    <p:handoutMasterId r:id="rId34"/>
  </p:handoutMasterIdLst>
  <p:sldIdLst>
    <p:sldId id="256" r:id="rId3"/>
    <p:sldId id="257" r:id="rId4"/>
    <p:sldId id="301" r:id="rId5"/>
    <p:sldId id="293" r:id="rId6"/>
    <p:sldId id="303" r:id="rId7"/>
    <p:sldId id="294" r:id="rId8"/>
    <p:sldId id="295" r:id="rId9"/>
    <p:sldId id="302" r:id="rId10"/>
    <p:sldId id="297" r:id="rId11"/>
    <p:sldId id="298" r:id="rId12"/>
    <p:sldId id="299" r:id="rId13"/>
    <p:sldId id="296" r:id="rId14"/>
    <p:sldId id="273" r:id="rId15"/>
    <p:sldId id="259" r:id="rId16"/>
    <p:sldId id="261" r:id="rId17"/>
    <p:sldId id="262" r:id="rId18"/>
    <p:sldId id="267" r:id="rId19"/>
    <p:sldId id="304" r:id="rId20"/>
    <p:sldId id="274" r:id="rId21"/>
    <p:sldId id="276" r:id="rId22"/>
    <p:sldId id="286" r:id="rId23"/>
    <p:sldId id="307" r:id="rId24"/>
    <p:sldId id="305" r:id="rId25"/>
    <p:sldId id="306" r:id="rId26"/>
    <p:sldId id="287" r:id="rId27"/>
    <p:sldId id="263" r:id="rId28"/>
    <p:sldId id="264" r:id="rId29"/>
    <p:sldId id="265" r:id="rId30"/>
    <p:sldId id="266" r:id="rId31"/>
    <p:sldId id="268" r:id="rId32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204">
          <p15:clr>
            <a:srgbClr val="A4A3A4"/>
          </p15:clr>
        </p15:guide>
        <p15:guide id="2" orient="horz" pos="476">
          <p15:clr>
            <a:srgbClr val="A4A3A4"/>
          </p15:clr>
        </p15:guide>
        <p15:guide id="3" orient="horz" pos="4156" userDrawn="1">
          <p15:clr>
            <a:srgbClr val="A4A3A4"/>
          </p15:clr>
        </p15:guide>
        <p15:guide id="4" orient="horz" pos="966">
          <p15:clr>
            <a:srgbClr val="A4A3A4"/>
          </p15:clr>
        </p15:guide>
        <p15:guide id="5" orient="horz" pos="1876">
          <p15:clr>
            <a:srgbClr val="A4A3A4"/>
          </p15:clr>
        </p15:guide>
        <p15:guide id="6" orient="horz" pos="3616">
          <p15:clr>
            <a:srgbClr val="A4A3A4"/>
          </p15:clr>
        </p15:guide>
        <p15:guide id="7" pos="2190">
          <p15:clr>
            <a:srgbClr val="A4A3A4"/>
          </p15:clr>
        </p15:guide>
        <p15:guide id="8" pos="2188">
          <p15:clr>
            <a:srgbClr val="A4A3A4"/>
          </p15:clr>
        </p15:guide>
        <p15:guide id="9" pos="5026">
          <p15:clr>
            <a:srgbClr val="A4A3A4"/>
          </p15:clr>
        </p15:guide>
        <p15:guide id="10" pos="27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E95125"/>
    <a:srgbClr val="F37C23"/>
    <a:srgbClr val="3C5A77"/>
    <a:srgbClr val="BC5F2B"/>
    <a:srgbClr val="32547A"/>
    <a:srgbClr val="B8561A"/>
    <a:srgbClr val="B65A1F"/>
    <a:srgbClr val="5680AB"/>
    <a:srgbClr val="7A7A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64" autoAdjust="0"/>
    <p:restoredTop sz="96341"/>
  </p:normalViewPr>
  <p:slideViewPr>
    <p:cSldViewPr snapToGrid="0" snapToObjects="1">
      <p:cViewPr varScale="1">
        <p:scale>
          <a:sx n="114" d="100"/>
          <a:sy n="114" d="100"/>
        </p:scale>
        <p:origin x="712" y="184"/>
      </p:cViewPr>
      <p:guideLst>
        <p:guide orient="horz" pos="4204"/>
        <p:guide orient="horz" pos="476"/>
        <p:guide orient="horz" pos="4156"/>
        <p:guide orient="horz" pos="966"/>
        <p:guide orient="horz" pos="1876"/>
        <p:guide orient="horz" pos="3616"/>
        <p:guide pos="2190"/>
        <p:guide pos="2188"/>
        <p:guide pos="5026"/>
        <p:guide pos="27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notesMaster" Target="notesMasters/notesMaster1.xml"/><Relationship Id="rId34" Type="http://schemas.openxmlformats.org/officeDocument/2006/relationships/handoutMaster" Target="handoutMasters/handoutMaster1.xml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B589245-636E-234E-BFAD-9607949806CA}" type="datetimeFigureOut">
              <a:rPr lang="en-US"/>
              <a:pPr>
                <a:defRPr/>
              </a:pPr>
              <a:t>4/8/16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2F3B233-32CA-1B4D-AFEE-D703F5CA5C3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637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129BCED8-DCF3-A94B-99F8-D2FB79A8911E}" type="datetimeFigureOut">
              <a:rPr lang="en-US"/>
              <a:pPr>
                <a:defRPr/>
              </a:pPr>
              <a:t>4/8/16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EEA82294-BF3E-954A-9E49-35D72A5F000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7418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Geneva" charset="0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Geneva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1543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EA82294-BF3E-954A-9E49-35D72A5F0004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4869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30416"/>
            <a:ext cx="8218488" cy="1143000"/>
          </a:xfrm>
          <a:prstGeom prst="rect">
            <a:avLst/>
          </a:prstGeom>
        </p:spPr>
        <p:txBody>
          <a:bodyPr vert="horz" lIns="0" tIns="0" rIns="0" bIns="0" anchor="b" anchorCtr="0"/>
          <a:lstStyle>
            <a:lvl1pPr algn="l">
              <a:defRPr sz="3200" b="1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1721069"/>
          </a:xfrm>
          <a:prstGeom prst="rect">
            <a:avLst/>
          </a:prstGeom>
        </p:spPr>
        <p:txBody>
          <a:bodyPr vert="horz" lIns="0" tIns="0" rIns="0" bIns="0"/>
          <a:lstStyle>
            <a:lvl1pPr marL="0" indent="0">
              <a:buFontTx/>
              <a:buNone/>
              <a:defRPr sz="2200" b="0" i="0" baseline="0">
                <a:solidFill>
                  <a:srgbClr val="E95125"/>
                </a:solidFill>
                <a:latin typeface="Helvetica"/>
                <a:cs typeface="Helvetica"/>
              </a:defRPr>
            </a:lvl1pPr>
            <a:lvl2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2pPr>
            <a:lvl3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3pPr>
            <a:lvl4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4pPr>
            <a:lvl5pPr marL="0" indent="0">
              <a:buFontTx/>
              <a:buNone/>
              <a:defRPr sz="1800" baseline="0">
                <a:solidFill>
                  <a:srgbClr val="004C97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284" y="5974038"/>
            <a:ext cx="3119536" cy="557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18042" y="5974038"/>
            <a:ext cx="1815344" cy="55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20231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454026" y="462518"/>
            <a:ext cx="8229600" cy="647102"/>
          </a:xfrm>
          <a:prstGeom prst="rect">
            <a:avLst/>
          </a:prstGeom>
        </p:spPr>
        <p:txBody>
          <a:bodyPr vert="horz" lIns="0" tIns="0" rIns="0" bIns="0">
            <a:normAutofit/>
          </a:bodyPr>
          <a:lstStyle>
            <a:lvl1pPr algn="l">
              <a:defRPr sz="40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232771" cy="507030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684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1"/>
          </p:nvPr>
        </p:nvSpPr>
        <p:spPr>
          <a:xfrm>
            <a:off x="454026" y="1207770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marL="256032" marR="0" lvl="0" indent="-265176" algn="l" defTabSz="4572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2"/>
          </p:nvPr>
        </p:nvSpPr>
        <p:spPr>
          <a:xfrm>
            <a:off x="4696050" y="1215721"/>
            <a:ext cx="3990750" cy="503162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635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4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4683195" y="5521482"/>
            <a:ext cx="4003605" cy="737519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idx="11"/>
          </p:nvPr>
        </p:nvSpPr>
        <p:spPr>
          <a:xfrm>
            <a:off x="470059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2"/>
          <p:cNvSpPr>
            <a:spLocks noGrp="1"/>
          </p:cNvSpPr>
          <p:nvPr>
            <p:ph idx="14"/>
          </p:nvPr>
        </p:nvSpPr>
        <p:spPr>
          <a:xfrm>
            <a:off x="4696050" y="1206941"/>
            <a:ext cx="3990750" cy="418011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9620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457200" y="1238250"/>
            <a:ext cx="8229600" cy="5009097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507826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1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237106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580887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340612"/>
            <a:ext cx="3017520" cy="915332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5"/>
          </p:nvPr>
        </p:nvSpPr>
        <p:spPr>
          <a:xfrm>
            <a:off x="3716338" y="1208366"/>
            <a:ext cx="4959767" cy="5047578"/>
          </a:xfrm>
          <a:prstGeom prst="rect">
            <a:avLst/>
          </a:prstGeom>
        </p:spPr>
        <p:txBody>
          <a:bodyPr vert="horz" lIns="0" rIns="0"/>
          <a:lstStyle>
            <a:lvl1pPr marL="0" indent="0">
              <a:buFontTx/>
              <a:buNone/>
              <a:defRPr>
                <a:solidFill>
                  <a:srgbClr val="3C5A77"/>
                </a:solidFill>
                <a:latin typeface="Helvetica"/>
              </a:defRPr>
            </a:lvl1pPr>
          </a:lstStyle>
          <a:p>
            <a:pPr lvl="0"/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2518"/>
            <a:ext cx="8229600" cy="6471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idx="16"/>
          </p:nvPr>
        </p:nvSpPr>
        <p:spPr>
          <a:xfrm>
            <a:off x="470059" y="1206941"/>
            <a:ext cx="3004665" cy="4046976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>
                <a:solidFill>
                  <a:srgbClr val="3C5A77"/>
                </a:solidFill>
                <a:latin typeface="Helvetica"/>
              </a:defRPr>
            </a:lvl1pPr>
            <a:lvl2pPr marL="541338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>
                <a:solidFill>
                  <a:srgbClr val="3C5A77"/>
                </a:solidFill>
                <a:latin typeface="Helvetica"/>
              </a:defRPr>
            </a:lvl2pPr>
            <a:lvl3pPr marL="898525" indent="-27305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>
                <a:solidFill>
                  <a:srgbClr val="3C5A77"/>
                </a:solidFill>
                <a:latin typeface="Helvetica"/>
              </a:defRPr>
            </a:lvl3pPr>
            <a:lvl4pPr marL="11652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>
                <a:solidFill>
                  <a:srgbClr val="3C5A77"/>
                </a:solidFill>
                <a:latin typeface="Helvetica"/>
              </a:defRPr>
            </a:lvl4pPr>
            <a:lvl5pPr marL="1431925" indent="-26670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>
                <a:solidFill>
                  <a:srgbClr val="3C5A77"/>
                </a:solidFill>
                <a:latin typeface="Helvetica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4805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,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4025" y="1227137"/>
            <a:ext cx="8229600" cy="4487650"/>
          </a:xfrm>
          <a:prstGeom prst="rect">
            <a:avLst/>
          </a:prstGeom>
        </p:spPr>
        <p:txBody>
          <a:bodyPr lIns="0" rIns="0"/>
          <a:lstStyle>
            <a:lvl1pPr marL="0" indent="0">
              <a:buNone/>
              <a:defRPr sz="3200">
                <a:solidFill>
                  <a:srgbClr val="3C5A77"/>
                </a:solidFill>
                <a:latin typeface="Helvetica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1"/>
          </p:nvPr>
        </p:nvSpPr>
        <p:spPr>
          <a:xfrm>
            <a:off x="457204" y="5839748"/>
            <a:ext cx="8229596" cy="439738"/>
          </a:xfrm>
          <a:prstGeom prst="rect">
            <a:avLst/>
          </a:prstGeom>
        </p:spPr>
        <p:txBody>
          <a:bodyPr lIns="0" tIns="0" rIns="0" bIns="0" anchor="t" anchorCtr="0">
            <a:normAutofit/>
          </a:bodyPr>
          <a:lstStyle>
            <a:lvl1pPr marL="0" indent="0">
              <a:buNone/>
              <a:defRPr sz="1600" b="0" i="0" baseline="0">
                <a:solidFill>
                  <a:srgbClr val="E95125"/>
                </a:solidFill>
                <a:latin typeface="Helvetic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458988"/>
            <a:ext cx="8229600" cy="701902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4400" b="1" i="0" baseline="0">
                <a:solidFill>
                  <a:srgbClr val="E95125"/>
                </a:solidFill>
                <a:latin typeface="Helvetica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4122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/>
          <p:nvPr/>
        </p:nvSpPr>
        <p:spPr>
          <a:xfrm>
            <a:off x="285750" y="1134071"/>
            <a:ext cx="8572501" cy="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12700">
            <a:solidFill>
              <a:schemeClr val="accent1">
                <a:hueOff val="109194"/>
                <a:satOff val="-4874"/>
                <a:lumOff val="12971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 dirty="0"/>
          </a:p>
        </p:txBody>
      </p:sp>
      <p:sp>
        <p:nvSpPr>
          <p:cNvPr id="70" name="Shape 70"/>
          <p:cNvSpPr/>
          <p:nvPr/>
        </p:nvSpPr>
        <p:spPr>
          <a:xfrm>
            <a:off x="285750" y="1169790"/>
            <a:ext cx="8572501" cy="8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ln w="12700">
            <a:solidFill>
              <a:schemeClr val="accent1">
                <a:hueOff val="109194"/>
                <a:satOff val="-4874"/>
                <a:lumOff val="12971"/>
              </a:schemeClr>
            </a:solidFill>
            <a:miter lim="400000"/>
          </a:ln>
        </p:spPr>
        <p:txBody>
          <a:bodyPr lIns="0" tIns="0" rIns="0" bIns="0"/>
          <a:lstStyle/>
          <a:p>
            <a:pPr algn="l" defTabSz="321457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844" dirty="0"/>
          </a:p>
        </p:txBody>
      </p:sp>
      <p:sp>
        <p:nvSpPr>
          <p:cNvPr id="71" name="Shape 71"/>
          <p:cNvSpPr>
            <a:spLocks noGrp="1"/>
          </p:cNvSpPr>
          <p:nvPr>
            <p:ph type="title"/>
          </p:nvPr>
        </p:nvSpPr>
        <p:spPr>
          <a:xfrm>
            <a:off x="250031" y="312539"/>
            <a:ext cx="8643938" cy="811521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72" name="Shape 72"/>
          <p:cNvSpPr>
            <a:spLocks noGrp="1"/>
          </p:cNvSpPr>
          <p:nvPr>
            <p:ph type="body" idx="1"/>
          </p:nvPr>
        </p:nvSpPr>
        <p:spPr>
          <a:xfrm>
            <a:off x="250031" y="1462585"/>
            <a:ext cx="8643938" cy="5082876"/>
          </a:xfrm>
          <a:prstGeom prst="rect">
            <a:avLst/>
          </a:prstGeom>
        </p:spPr>
        <p:txBody>
          <a:bodyPr/>
          <a:lstStyle>
            <a:lvl1pPr>
              <a:spcBef>
                <a:spcPts val="2953"/>
              </a:spcBef>
            </a:lvl1pPr>
            <a:lvl2pPr>
              <a:spcBef>
                <a:spcPts val="2953"/>
              </a:spcBef>
            </a:lvl2pPr>
            <a:lvl3pPr>
              <a:spcBef>
                <a:spcPts val="2953"/>
              </a:spcBef>
            </a:lvl3pPr>
            <a:lvl4pPr>
              <a:spcBef>
                <a:spcPts val="2953"/>
              </a:spcBef>
            </a:lvl4pPr>
            <a:lvl5pPr>
              <a:spcBef>
                <a:spcPts val="2953"/>
              </a:spcBef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hape 7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23265601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slideLayout" Target="../slideLayouts/slideLayout6.xml"/><Relationship Id="rId6" Type="http://schemas.openxmlformats.org/officeDocument/2006/relationships/slideLayout" Target="../slideLayouts/slideLayout7.xml"/><Relationship Id="rId7" Type="http://schemas.openxmlformats.org/officeDocument/2006/relationships/slideLayout" Target="../slideLayouts/slideLayout8.xml"/><Relationship Id="rId8" Type="http://schemas.openxmlformats.org/officeDocument/2006/relationships/slideLayout" Target="../slideLayouts/slideLayout9.xml"/><Relationship Id="rId9" Type="http://schemas.openxmlformats.org/officeDocument/2006/relationships/theme" Target="../theme/theme2.xml"/><Relationship Id="rId10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457200" y="5760720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457200" y="472239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b="36714"/>
          <a:stretch/>
        </p:blipFill>
        <p:spPr>
          <a:xfrm>
            <a:off x="7323082" y="5953373"/>
            <a:ext cx="1370067" cy="578035"/>
          </a:xfrm>
          <a:prstGeom prst="rect">
            <a:avLst/>
          </a:prstGeom>
        </p:spPr>
      </p:pic>
      <p:grpSp>
        <p:nvGrpSpPr>
          <p:cNvPr id="3" name="Group 2"/>
          <p:cNvGrpSpPr/>
          <p:nvPr userDrawn="1"/>
        </p:nvGrpSpPr>
        <p:grpSpPr>
          <a:xfrm>
            <a:off x="5095044" y="240226"/>
            <a:ext cx="3598105" cy="199542"/>
            <a:chOff x="5136243" y="672026"/>
            <a:chExt cx="3598105" cy="199542"/>
          </a:xfrm>
        </p:grpSpPr>
        <p:pic>
          <p:nvPicPr>
            <p:cNvPr id="9" name="Picture 8"/>
            <p:cNvPicPr>
              <a:picLocks noChangeAspect="1"/>
            </p:cNvPicPr>
            <p:nvPr userDrawn="1"/>
          </p:nvPicPr>
          <p:blipFill rotWithShape="1">
            <a:blip r:embed="rId4"/>
            <a:srcRect l="44595" t="20491" r="6455" b="52068"/>
            <a:stretch/>
          </p:blipFill>
          <p:spPr>
            <a:xfrm>
              <a:off x="5136243" y="682088"/>
              <a:ext cx="1690006" cy="189480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 userDrawn="1"/>
          </p:nvPicPr>
          <p:blipFill rotWithShape="1">
            <a:blip r:embed="rId4"/>
            <a:srcRect l="44687" t="54138" r="662" b="18421"/>
            <a:stretch/>
          </p:blipFill>
          <p:spPr>
            <a:xfrm>
              <a:off x="6847491" y="672026"/>
              <a:ext cx="1886857" cy="18948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hf hdr="0"/>
  <p:txStyles>
    <p:titleStyle>
      <a:lvl1pPr algn="ctr" defTabSz="457200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79219" y="6549548"/>
            <a:ext cx="998567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smtClean="0">
                <a:solidFill>
                  <a:srgbClr val="E95125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4026" y="6549548"/>
            <a:ext cx="425194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1" i="0" baseline="0" smtClean="0">
                <a:solidFill>
                  <a:srgbClr val="E95125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457200" y="6357635"/>
            <a:ext cx="8229600" cy="0"/>
          </a:xfrm>
          <a:prstGeom prst="line">
            <a:avLst/>
          </a:prstGeom>
          <a:ln>
            <a:solidFill>
              <a:srgbClr val="E9512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10"/>
          <a:srcRect b="36714"/>
          <a:stretch/>
        </p:blipFill>
        <p:spPr>
          <a:xfrm>
            <a:off x="8131175" y="6489520"/>
            <a:ext cx="561974" cy="237098"/>
          </a:xfrm>
          <a:prstGeom prst="rect">
            <a:avLst/>
          </a:prstGeom>
        </p:spPr>
      </p:pic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77785" y="6549548"/>
            <a:ext cx="4349311" cy="158697"/>
          </a:xfrm>
          <a:prstGeom prst="rect">
            <a:avLst/>
          </a:prstGeom>
        </p:spPr>
        <p:txBody>
          <a:bodyPr lIns="0" tIns="0" rIns="0" bIns="0" anchor="b" anchorCtr="0"/>
          <a:lstStyle>
            <a:lvl1pPr fontAlgn="auto">
              <a:spcBef>
                <a:spcPts val="0"/>
              </a:spcBef>
              <a:spcAft>
                <a:spcPts val="0"/>
              </a:spcAft>
              <a:defRPr sz="1200" b="0" i="0" baseline="0" dirty="0">
                <a:solidFill>
                  <a:srgbClr val="BC5F2B"/>
                </a:solidFill>
                <a:latin typeface="Helvetica"/>
                <a:ea typeface="+mn-ea"/>
                <a:cs typeface="Helvetica"/>
              </a:defRPr>
            </a:lvl1pPr>
          </a:lstStyle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2562" y="6499784"/>
            <a:ext cx="1166724" cy="208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7406640" y="6499405"/>
            <a:ext cx="680186" cy="20883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0" r:id="rId2"/>
    <p:sldLayoutId id="2147483681" r:id="rId3"/>
    <p:sldLayoutId id="2147483682" r:id="rId4"/>
    <p:sldLayoutId id="2147483683" r:id="rId5"/>
    <p:sldLayoutId id="2147483685" r:id="rId6"/>
    <p:sldLayoutId id="2147483686" r:id="rId7"/>
    <p:sldLayoutId id="2147483687" r:id="rId8"/>
  </p:sldLayoutIdLst>
  <p:hf hd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Geneva" charset="0"/>
          <a:cs typeface="Geneva" charset="0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Geneva" charset="0"/>
          <a:cs typeface="Geneva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Geneva" charset="0"/>
          <a:cs typeface="Geneva" charset="0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Geneva" charset="0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Geneva" charset="0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Geneva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8" Type="http://schemas.openxmlformats.org/officeDocument/2006/relationships/image" Target="../media/image29.em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9.png"/><Relationship Id="rId3" Type="http://schemas.openxmlformats.org/officeDocument/2006/relationships/image" Target="../media/image4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2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54.png"/><Relationship Id="rId5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4" Type="http://schemas.openxmlformats.org/officeDocument/2006/relationships/image" Target="../media/image58.png"/><Relationship Id="rId5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e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0.png"/><Relationship Id="rId3" Type="http://schemas.openxmlformats.org/officeDocument/2006/relationships/image" Target="../media/image3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3754" y="1230416"/>
            <a:ext cx="8218488" cy="749213"/>
          </a:xfrm>
        </p:spPr>
        <p:txBody>
          <a:bodyPr/>
          <a:lstStyle/>
          <a:p>
            <a:pPr algn="ctr"/>
            <a:r>
              <a:rPr lang="en-GB" sz="4400" dirty="0" smtClean="0"/>
              <a:t>The LBNF Beamline</a:t>
            </a:r>
            <a:endParaRPr lang="en-GB" sz="4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454025" y="2696827"/>
            <a:ext cx="8221663" cy="2408573"/>
          </a:xfrm>
        </p:spPr>
        <p:txBody>
          <a:bodyPr/>
          <a:lstStyle/>
          <a:p>
            <a:pPr algn="ctr"/>
            <a:r>
              <a:rPr lang="en-GB" dirty="0" smtClean="0"/>
              <a:t>Alfons Weber 	</a:t>
            </a:r>
            <a:br>
              <a:rPr lang="en-GB" dirty="0" smtClean="0"/>
            </a:br>
            <a:r>
              <a:rPr lang="en-GB" dirty="0" smtClean="0"/>
              <a:t>(University of Oxford &amp; STFC/RAL)</a:t>
            </a:r>
          </a:p>
          <a:p>
            <a:endParaRPr lang="de-DE" dirty="0"/>
          </a:p>
          <a:p>
            <a:pPr algn="ctr"/>
            <a:r>
              <a:rPr lang="de-DE" dirty="0" smtClean="0"/>
              <a:t>European Neutrino Meeting LBNF/DUNE</a:t>
            </a:r>
          </a:p>
          <a:p>
            <a:pPr algn="ctr"/>
            <a:r>
              <a:rPr lang="de-DE" dirty="0" smtClean="0"/>
              <a:t>CERN, CH</a:t>
            </a:r>
          </a:p>
          <a:p>
            <a:pPr algn="ctr"/>
            <a:r>
              <a:rPr lang="de-DE" dirty="0" smtClean="0"/>
              <a:t>7-8 April 2016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741762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5470"/>
            <a:ext cx="8229600" cy="647102"/>
          </a:xfrm>
        </p:spPr>
        <p:txBody>
          <a:bodyPr/>
          <a:lstStyle/>
          <a:p>
            <a:r>
              <a:rPr lang="en-GB" dirty="0" smtClean="0"/>
              <a:t>Hadron Absorber Hall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r="1208"/>
          <a:stretch/>
        </p:blipFill>
        <p:spPr>
          <a:xfrm>
            <a:off x="156048" y="1179956"/>
            <a:ext cx="3600725" cy="37068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032995" y="1744952"/>
            <a:ext cx="2547519" cy="400110"/>
          </a:xfrm>
          <a:prstGeom prst="rect">
            <a:avLst/>
          </a:prstGeom>
          <a:solidFill>
            <a:srgbClr val="F3EE12"/>
          </a:solidFill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Designed </a:t>
            </a:r>
            <a:r>
              <a:rPr lang="en-US" sz="2000" dirty="0"/>
              <a:t>for 2.4 MW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36183" y="3426650"/>
            <a:ext cx="17645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Muon  Shielding (steel)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061268" y="2919185"/>
            <a:ext cx="1420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Muon Alcove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H="1">
            <a:off x="2032995" y="3295178"/>
            <a:ext cx="581597" cy="513142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H="1">
            <a:off x="3020890" y="3840201"/>
            <a:ext cx="370427" cy="427397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56048" y="3470869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Beam</a:t>
            </a:r>
          </a:p>
        </p:txBody>
      </p:sp>
      <p:cxnSp>
        <p:nvCxnSpPr>
          <p:cNvPr id="15" name="Straight Arrow Connector 14"/>
          <p:cNvCxnSpPr>
            <a:stCxn id="16" idx="1"/>
          </p:cNvCxnSpPr>
          <p:nvPr/>
        </p:nvCxnSpPr>
        <p:spPr>
          <a:xfrm flipH="1" flipV="1">
            <a:off x="879220" y="4072981"/>
            <a:ext cx="998566" cy="1482745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77786" y="4768618"/>
            <a:ext cx="5224260" cy="1574215"/>
          </a:xfrm>
          <a:prstGeom prst="rect">
            <a:avLst/>
          </a:prstGeom>
          <a:ln>
            <a:noFill/>
          </a:ln>
        </p:spPr>
      </p:pic>
      <p:sp>
        <p:nvSpPr>
          <p:cNvPr id="21" name="TextBox 20"/>
          <p:cNvSpPr txBox="1"/>
          <p:nvPr/>
        </p:nvSpPr>
        <p:spPr>
          <a:xfrm>
            <a:off x="5055590" y="1144788"/>
            <a:ext cx="29805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Cooling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Core: water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Shielding: forced air</a:t>
            </a:r>
          </a:p>
          <a:p>
            <a:r>
              <a:rPr lang="en-GB" dirty="0" smtClean="0"/>
              <a:t>Modular design</a:t>
            </a:r>
            <a:endParaRPr lang="en-GB" dirty="0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79" r="30297"/>
          <a:stretch/>
        </p:blipFill>
        <p:spPr>
          <a:xfrm>
            <a:off x="5704494" y="2345117"/>
            <a:ext cx="1372698" cy="1884505"/>
          </a:xfrm>
          <a:prstGeom prst="rect">
            <a:avLst/>
          </a:prstGeom>
        </p:spPr>
      </p:pic>
      <p:sp>
        <p:nvSpPr>
          <p:cNvPr id="23" name="Content Placeholder 2"/>
          <p:cNvSpPr>
            <a:spLocks noGrp="1"/>
          </p:cNvSpPr>
          <p:nvPr>
            <p:ph idx="4294967295"/>
          </p:nvPr>
        </p:nvSpPr>
        <p:spPr>
          <a:xfrm>
            <a:off x="7120154" y="2550341"/>
            <a:ext cx="1832055" cy="37421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Core blocks </a:t>
            </a:r>
            <a:r>
              <a:rPr lang="en-US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replaceable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(each 1 ft thick) 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237127" y="3049422"/>
            <a:ext cx="411052" cy="239964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 rot="1659775">
            <a:off x="4939844" y="3187612"/>
            <a:ext cx="720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Beam</a:t>
            </a:r>
          </a:p>
        </p:txBody>
      </p:sp>
      <p:cxnSp>
        <p:nvCxnSpPr>
          <p:cNvPr id="26" name="Straight Arrow Connector 25"/>
          <p:cNvCxnSpPr/>
          <p:nvPr/>
        </p:nvCxnSpPr>
        <p:spPr>
          <a:xfrm flipH="1">
            <a:off x="5704494" y="4229622"/>
            <a:ext cx="367339" cy="1326103"/>
          </a:xfrm>
          <a:prstGeom prst="straightConnector1">
            <a:avLst/>
          </a:prstGeom>
          <a:ln w="317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33785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Instrumentation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80445" y="1778646"/>
            <a:ext cx="3990750" cy="4460750"/>
          </a:xfrm>
        </p:spPr>
        <p:txBody>
          <a:bodyPr/>
          <a:lstStyle/>
          <a:p>
            <a:r>
              <a:rPr lang="en-GB" dirty="0" smtClean="0"/>
              <a:t>Target/Absorber</a:t>
            </a:r>
          </a:p>
          <a:p>
            <a:pPr lvl="1"/>
            <a:r>
              <a:rPr lang="en-GB" dirty="0" smtClean="0"/>
              <a:t>Hadron/muon Monitor</a:t>
            </a:r>
          </a:p>
          <a:p>
            <a:pPr lvl="1"/>
            <a:r>
              <a:rPr lang="en-GB" dirty="0" smtClean="0"/>
              <a:t>Info 2</a:t>
            </a:r>
            <a:r>
              <a:rPr lang="en-GB" baseline="30000" dirty="0" smtClean="0"/>
              <a:t>nd</a:t>
            </a:r>
            <a:r>
              <a:rPr lang="en-GB" dirty="0" smtClean="0"/>
              <a:t> beam alignment</a:t>
            </a:r>
            <a:br>
              <a:rPr lang="en-GB" dirty="0" smtClean="0"/>
            </a:br>
            <a:r>
              <a:rPr lang="en-GB" dirty="0" smtClean="0">
                <a:sym typeface="Wingdings" panose="05000000000000000000" pitchFamily="2" charset="2"/>
              </a:rPr>
              <a:t></a:t>
            </a:r>
            <a:r>
              <a:rPr lang="en-GB" dirty="0" smtClean="0"/>
              <a:t>horns &amp; target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2"/>
          </p:nvPr>
        </p:nvSpPr>
        <p:spPr>
          <a:xfrm>
            <a:off x="4722469" y="1786597"/>
            <a:ext cx="3990750" cy="4460750"/>
          </a:xfrm>
        </p:spPr>
        <p:txBody>
          <a:bodyPr/>
          <a:lstStyle/>
          <a:p>
            <a:r>
              <a:rPr lang="en-GB" dirty="0" smtClean="0"/>
              <a:t>Primary Beamline</a:t>
            </a:r>
          </a:p>
          <a:p>
            <a:pPr lvl="1"/>
            <a:r>
              <a:rPr lang="en-GB" dirty="0" smtClean="0"/>
              <a:t>Beam Position/Profile Monitor</a:t>
            </a:r>
          </a:p>
          <a:p>
            <a:pPr lvl="1"/>
            <a:r>
              <a:rPr lang="en-GB" dirty="0" smtClean="0"/>
              <a:t>Current Monitor</a:t>
            </a:r>
            <a:endParaRPr lang="en-GB" dirty="0"/>
          </a:p>
        </p:txBody>
      </p:sp>
      <p:sp>
        <p:nvSpPr>
          <p:cNvPr id="8" name="Content Placeholder 5"/>
          <p:cNvSpPr txBox="1">
            <a:spLocks/>
          </p:cNvSpPr>
          <p:nvPr/>
        </p:nvSpPr>
        <p:spPr>
          <a:xfrm>
            <a:off x="464235" y="1190764"/>
            <a:ext cx="7962313" cy="813882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256032" indent="-265176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Font typeface="Arial"/>
              <a:buChar char="•"/>
              <a:defRPr sz="2200" b="0" i="0" kern="1200">
                <a:solidFill>
                  <a:srgbClr val="3C5A77"/>
                </a:solidFill>
                <a:latin typeface="Helvetica"/>
                <a:ea typeface="Geneva" charset="0"/>
                <a:cs typeface="Geneva" charset="0"/>
              </a:defRPr>
            </a:lvl1pPr>
            <a:lvl2pPr marL="541338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20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2pPr>
            <a:lvl3pPr marL="898525" indent="-27305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8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3pPr>
            <a:lvl4pPr marL="11652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90000"/>
              <a:buFont typeface="Lucida Grande"/>
              <a:buChar char="-"/>
              <a:defRPr sz="16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4pPr>
            <a:lvl5pPr marL="1431925" indent="-266700" algn="l" defTabSz="457200" rtl="0" fontAlgn="base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ct val="88000"/>
              <a:buFont typeface="Arial"/>
              <a:buChar char="•"/>
              <a:defRPr sz="1400" b="0" i="0" kern="1200">
                <a:solidFill>
                  <a:srgbClr val="3C5A77"/>
                </a:solidFill>
                <a:latin typeface="Helvetica"/>
                <a:ea typeface="Geneva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Beam instrumentation is essential safety and physics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010" y="3389008"/>
            <a:ext cx="4312749" cy="1345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045"/>
          <a:stretch/>
        </p:blipFill>
        <p:spPr bwMode="auto">
          <a:xfrm>
            <a:off x="7214959" y="5081933"/>
            <a:ext cx="1596683" cy="10464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468" y="3399957"/>
            <a:ext cx="2466123" cy="2502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3214" y="3452314"/>
            <a:ext cx="2160689" cy="28687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1" y="4890464"/>
            <a:ext cx="1835455" cy="14198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651" y="4754707"/>
            <a:ext cx="1702192" cy="1678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1838" y="3197108"/>
            <a:ext cx="2099615" cy="173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869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Neutrino Production System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GB" dirty="0" smtClean="0"/>
              <a:t>Original	(CDR, CD1R)</a:t>
            </a:r>
          </a:p>
          <a:p>
            <a:pPr lvl="1"/>
            <a:r>
              <a:rPr lang="en-GB" dirty="0" smtClean="0"/>
              <a:t>2 horns (NuMI-like)</a:t>
            </a:r>
          </a:p>
          <a:p>
            <a:pPr lvl="1"/>
            <a:r>
              <a:rPr lang="en-GB" dirty="0" smtClean="0"/>
              <a:t>1 m target</a:t>
            </a:r>
          </a:p>
          <a:p>
            <a:pPr lvl="2"/>
            <a:r>
              <a:rPr lang="en-GB" dirty="0" smtClean="0"/>
              <a:t>Graphite fins</a:t>
            </a:r>
          </a:p>
          <a:p>
            <a:pPr lvl="2"/>
            <a:endParaRPr lang="en-GB" dirty="0" smtClean="0"/>
          </a:p>
          <a:p>
            <a:pPr lvl="1"/>
            <a:r>
              <a:rPr lang="en-GB" dirty="0"/>
              <a:t>T</a:t>
            </a:r>
            <a:r>
              <a:rPr lang="en-GB" dirty="0" smtClean="0"/>
              <a:t>arget chase atmosphere</a:t>
            </a:r>
          </a:p>
          <a:p>
            <a:pPr lvl="2"/>
            <a:r>
              <a:rPr lang="en-GB" dirty="0" smtClean="0"/>
              <a:t>Air as default</a:t>
            </a:r>
          </a:p>
          <a:p>
            <a:pPr lvl="1"/>
            <a:r>
              <a:rPr lang="en-GB" smtClean="0"/>
              <a:t>Hadron </a:t>
            </a:r>
            <a:r>
              <a:rPr lang="en-GB" dirty="0" smtClean="0"/>
              <a:t>Absorber</a:t>
            </a:r>
          </a:p>
          <a:p>
            <a:pPr lvl="2"/>
            <a:r>
              <a:rPr lang="en-GB" dirty="0" smtClean="0"/>
              <a:t>Sculptured core blocks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idx="12"/>
          </p:nvPr>
        </p:nvSpPr>
        <p:spPr>
          <a:xfrm>
            <a:off x="4193931" y="1215721"/>
            <a:ext cx="4492869" cy="5031626"/>
          </a:xfrm>
        </p:spPr>
        <p:txBody>
          <a:bodyPr/>
          <a:lstStyle/>
          <a:p>
            <a:r>
              <a:rPr lang="en-GB" dirty="0" smtClean="0"/>
              <a:t>Optimised (under study for CD2)</a:t>
            </a:r>
          </a:p>
          <a:p>
            <a:pPr lvl="1"/>
            <a:r>
              <a:rPr lang="en-GB" dirty="0" smtClean="0"/>
              <a:t>3 horns (new design)</a:t>
            </a:r>
          </a:p>
          <a:p>
            <a:pPr lvl="1"/>
            <a:r>
              <a:rPr lang="en-GB" dirty="0" smtClean="0"/>
              <a:t>~2 m target</a:t>
            </a:r>
          </a:p>
          <a:p>
            <a:pPr lvl="2"/>
            <a:r>
              <a:rPr lang="en-GB" dirty="0" smtClean="0"/>
              <a:t>Graphite fins or rod</a:t>
            </a:r>
          </a:p>
          <a:p>
            <a:pPr lvl="2"/>
            <a:r>
              <a:rPr lang="en-GB" dirty="0" smtClean="0"/>
              <a:t>Beryllium spheres</a:t>
            </a:r>
          </a:p>
          <a:p>
            <a:pPr lvl="1"/>
            <a:r>
              <a:rPr lang="en-GB" dirty="0" smtClean="0"/>
              <a:t>Target chase atmosphere</a:t>
            </a:r>
          </a:p>
          <a:p>
            <a:pPr lvl="2"/>
            <a:r>
              <a:rPr lang="en-GB" dirty="0" smtClean="0"/>
              <a:t>N</a:t>
            </a:r>
            <a:r>
              <a:rPr lang="en-GB" baseline="-25000" dirty="0" smtClean="0"/>
              <a:t>2</a:t>
            </a:r>
            <a:r>
              <a:rPr lang="en-GB" dirty="0" smtClean="0"/>
              <a:t> or He or air</a:t>
            </a:r>
          </a:p>
          <a:p>
            <a:pPr lvl="1"/>
            <a:r>
              <a:rPr lang="en-GB" dirty="0" smtClean="0"/>
              <a:t>Hadron Absorber</a:t>
            </a:r>
          </a:p>
          <a:p>
            <a:pPr lvl="2"/>
            <a:r>
              <a:rPr lang="en-GB" dirty="0" smtClean="0"/>
              <a:t>simplified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00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 Optimisation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Neutrino flux and spectrum and detector define physics reach</a:t>
            </a:r>
          </a:p>
          <a:p>
            <a:pPr lvl="1"/>
            <a:r>
              <a:rPr lang="en-GB" dirty="0" smtClean="0"/>
              <a:t>Optimize neutrino flux for the physics </a:t>
            </a:r>
          </a:p>
          <a:p>
            <a:r>
              <a:rPr lang="en-GB" dirty="0" smtClean="0"/>
              <a:t>Handles</a:t>
            </a:r>
          </a:p>
          <a:p>
            <a:pPr lvl="1"/>
            <a:r>
              <a:rPr lang="en-GB" dirty="0" smtClean="0"/>
              <a:t>Proton beam power and energy</a:t>
            </a:r>
          </a:p>
          <a:p>
            <a:pPr lvl="1"/>
            <a:r>
              <a:rPr lang="en-GB" dirty="0" smtClean="0"/>
              <a:t>Target material and shape</a:t>
            </a:r>
          </a:p>
          <a:p>
            <a:pPr lvl="1"/>
            <a:r>
              <a:rPr lang="en-GB" dirty="0" smtClean="0"/>
              <a:t>Focussing elements (horns)</a:t>
            </a:r>
          </a:p>
          <a:p>
            <a:pPr lvl="1"/>
            <a:r>
              <a:rPr lang="en-GB" dirty="0" smtClean="0"/>
              <a:t>Decay volume</a:t>
            </a:r>
          </a:p>
          <a:p>
            <a:r>
              <a:rPr lang="en-GB" dirty="0" smtClean="0"/>
              <a:t>Use genetic algorithm to optimize CP-sensitivity</a:t>
            </a:r>
          </a:p>
          <a:p>
            <a:pPr lvl="1"/>
            <a:r>
              <a:rPr lang="en-GB" dirty="0" smtClean="0"/>
              <a:t>Choose parameters at random</a:t>
            </a:r>
          </a:p>
          <a:p>
            <a:pPr lvl="1"/>
            <a:r>
              <a:rPr lang="en-GB" dirty="0" smtClean="0"/>
              <a:t>Evaluate fitness (CP-sensitivity)</a:t>
            </a:r>
          </a:p>
          <a:p>
            <a:pPr lvl="1"/>
            <a:r>
              <a:rPr lang="en-GB" dirty="0" smtClean="0"/>
              <a:t>Pick best configurations and mate them</a:t>
            </a:r>
          </a:p>
          <a:p>
            <a:pPr lvl="1"/>
            <a:r>
              <a:rPr lang="en-GB" dirty="0" smtClean="0"/>
              <a:t>Generate new configuration derived from parent configuration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7751298" y="5985803"/>
            <a:ext cx="569742" cy="703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8321040" y="5115951"/>
            <a:ext cx="0" cy="860474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4656406" y="5112435"/>
            <a:ext cx="3664634" cy="3516"/>
          </a:xfrm>
          <a:prstGeom prst="line">
            <a:avLst/>
          </a:prstGeom>
          <a:ln>
            <a:head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42535" y="3882683"/>
            <a:ext cx="1674056" cy="21102"/>
          </a:xfrm>
          <a:prstGeom prst="line">
            <a:avLst/>
          </a:prstGeom>
          <a:ln>
            <a:solidFill>
              <a:schemeClr val="accent1"/>
            </a:solidFill>
            <a:prstDash val="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15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Shape 15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Horn Parameters</a:t>
            </a:r>
          </a:p>
        </p:txBody>
      </p:sp>
      <p:sp>
        <p:nvSpPr>
          <p:cNvPr id="252" name="Shape 252"/>
          <p:cNvSpPr>
            <a:spLocks noGrp="1"/>
          </p:cNvSpPr>
          <p:nvPr>
            <p:ph idx="11"/>
          </p:nvPr>
        </p:nvSpPr>
        <p:spPr>
          <a:xfrm>
            <a:off x="431801" y="1194039"/>
            <a:ext cx="7531836" cy="13171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25029" lvl="1" indent="0" defTabSz="373783">
              <a:spcBef>
                <a:spcPts val="2672"/>
              </a:spcBef>
              <a:buNone/>
              <a:defRPr sz="3458"/>
            </a:pPr>
            <a:r>
              <a:rPr lang="en-GB" dirty="0" smtClean="0"/>
              <a:t>Optimisation with 3 horn system</a:t>
            </a:r>
            <a:endParaRPr dirty="0"/>
          </a:p>
          <a:p>
            <a:pPr marL="650058" lvl="1" indent="-325029" defTabSz="373783">
              <a:spcBef>
                <a:spcPts val="2672"/>
              </a:spcBef>
              <a:defRPr sz="3458"/>
            </a:pPr>
            <a:endParaRPr dirty="0"/>
          </a:p>
          <a:p>
            <a:pPr marL="650058" lvl="1" indent="-325029" defTabSz="373783">
              <a:spcBef>
                <a:spcPts val="2672"/>
              </a:spcBef>
              <a:defRPr sz="3458"/>
            </a:pPr>
            <a:endParaRPr dirty="0"/>
          </a:p>
          <a:p>
            <a:pPr marL="650058" lvl="1" indent="-325029" defTabSz="373783">
              <a:spcBef>
                <a:spcPts val="2672"/>
              </a:spcBef>
              <a:defRPr sz="3458"/>
            </a:pPr>
            <a:endParaRPr dirty="0"/>
          </a:p>
          <a:p>
            <a:pPr marL="650058" lvl="1" indent="-325029" defTabSz="373783">
              <a:spcBef>
                <a:spcPts val="2672"/>
              </a:spcBef>
              <a:defRPr sz="3458"/>
            </a:pPr>
            <a:endParaRPr dirty="0"/>
          </a:p>
          <a:p>
            <a:pPr marL="0" lvl="1" indent="146263" defTabSz="373783">
              <a:spcBef>
                <a:spcPts val="2672"/>
              </a:spcBef>
              <a:buNone/>
              <a:defRPr sz="3458"/>
            </a:pPr>
            <a:endParaRPr dirty="0"/>
          </a:p>
        </p:txBody>
      </p:sp>
      <p:sp>
        <p:nvSpPr>
          <p:cNvPr id="158" name="Shape 158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14</a:t>
            </a:fld>
            <a:endParaRPr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298" y="2235079"/>
            <a:ext cx="7836278" cy="38421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29884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3" name="CP_run15_CP_fitness_vs_configuration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74318" y="1074450"/>
            <a:ext cx="3833447" cy="2700725"/>
          </a:xfrm>
          <a:prstGeom prst="rect">
            <a:avLst/>
          </a:prstGeom>
          <a:ln w="12700">
            <a:miter lim="400000"/>
          </a:ln>
        </p:spPr>
      </p:pic>
      <p:sp>
        <p:nvSpPr>
          <p:cNvPr id="266" name="Shape 266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Beam </a:t>
            </a:r>
            <a:r>
              <a:rPr dirty="0" smtClean="0"/>
              <a:t>Optimization</a:t>
            </a:r>
            <a:r>
              <a:rPr lang="en-GB" dirty="0" smtClean="0"/>
              <a:t> (preliminary)</a:t>
            </a:r>
            <a:endParaRPr dirty="0"/>
          </a:p>
        </p:txBody>
      </p:sp>
      <p:sp>
        <p:nvSpPr>
          <p:cNvPr id="264" name="Shape 26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15</a:t>
            </a:fld>
            <a:endParaRPr dirty="0"/>
          </a:p>
        </p:txBody>
      </p:sp>
      <p:sp>
        <p:nvSpPr>
          <p:cNvPr id="265" name="Shape 265"/>
          <p:cNvSpPr/>
          <p:nvPr/>
        </p:nvSpPr>
        <p:spPr>
          <a:xfrm>
            <a:off x="762643" y="3662631"/>
            <a:ext cx="2710807" cy="6261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r>
              <a:rPr dirty="0"/>
              <a:t>Best fitness: 1.97</a:t>
            </a:r>
          </a:p>
          <a:p>
            <a:r>
              <a:rPr dirty="0"/>
              <a:t>Compared to 1.47 reference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910" y="1306573"/>
            <a:ext cx="4534269" cy="2822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668216" y="4458515"/>
            <a:ext cx="5472332" cy="14157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56032" lvl="0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CP Fitness: fraction of 3</a:t>
            </a:r>
            <a:r>
              <a:rPr lang="el-GR" sz="2200" dirty="0" smtClean="0">
                <a:solidFill>
                  <a:srgbClr val="3C5A77"/>
                </a:solidFill>
                <a:latin typeface="Helvetica"/>
              </a:rPr>
              <a:t>σ</a:t>
            </a: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 CP coverage</a:t>
            </a:r>
            <a:endParaRPr lang="en-GB" sz="2200" dirty="0">
              <a:solidFill>
                <a:srgbClr val="3C5A77"/>
              </a:solidFill>
              <a:latin typeface="Helvetica"/>
            </a:endParaRPr>
          </a:p>
          <a:p>
            <a:pPr marL="256032" lvl="0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Significant number of iterations</a:t>
            </a:r>
          </a:p>
          <a:p>
            <a:pPr marL="713232" lvl="1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Each with O(100k) events</a:t>
            </a:r>
          </a:p>
        </p:txBody>
      </p:sp>
    </p:spTree>
    <p:extLst>
      <p:ext uri="{BB962C8B-B14F-4D97-AF65-F5344CB8AC3E}">
        <p14:creationId xmlns:p14="http://schemas.microsoft.com/office/powerpoint/2010/main" val="34125005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/>
          </p:cNvSpPr>
          <p:nvPr>
            <p:ph type="title"/>
          </p:nvPr>
        </p:nvSpPr>
        <p:spPr>
          <a:xfrm>
            <a:off x="5566786" y="462518"/>
            <a:ext cx="3116839" cy="1295944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dirty="0" smtClean="0"/>
              <a:t>Optimization</a:t>
            </a:r>
            <a:r>
              <a:rPr lang="en-GB" dirty="0" smtClean="0"/>
              <a:t> Result</a:t>
            </a:r>
            <a:endParaRPr dirty="0"/>
          </a:p>
        </p:txBody>
      </p:sp>
      <p:sp>
        <p:nvSpPr>
          <p:cNvPr id="269" name="Shape 269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16</a:t>
            </a:fld>
            <a:endParaRPr dirty="0"/>
          </a:p>
        </p:txBody>
      </p:sp>
      <p:graphicFrame>
        <p:nvGraphicFramePr>
          <p:cNvPr id="270" name="Table 270"/>
          <p:cNvGraphicFramePr/>
          <p:nvPr>
            <p:extLst>
              <p:ext uri="{D42A27DB-BD31-4B8C-83A1-F6EECF244321}">
                <p14:modId xmlns:p14="http://schemas.microsoft.com/office/powerpoint/2010/main" val="1522324665"/>
              </p:ext>
            </p:extLst>
          </p:nvPr>
        </p:nvGraphicFramePr>
        <p:xfrm>
          <a:off x="653803" y="156153"/>
          <a:ext cx="4487938" cy="6144118"/>
        </p:xfrm>
        <a:graphic>
          <a:graphicData uri="http://schemas.openxmlformats.org/drawingml/2006/table">
            <a:tbl>
              <a:tblPr firstRow="1"/>
              <a:tblGrid>
                <a:gridCol w="997983"/>
                <a:gridCol w="660474"/>
                <a:gridCol w="649146"/>
                <a:gridCol w="450848"/>
                <a:gridCol w="910187"/>
                <a:gridCol w="819300"/>
              </a:tblGrid>
              <a:tr h="319811"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Parameter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7695B6"/>
                      </a:solidFill>
                      <a:miter lim="400000"/>
                    </a:lnL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Lower Lim</a:t>
                      </a:r>
                    </a:p>
                  </a:txBody>
                  <a:tcPr marL="35719" marR="35719" marT="35719" marB="35719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Upper Lim</a:t>
                      </a:r>
                    </a:p>
                  </a:txBody>
                  <a:tcPr marL="35719" marR="35719" marT="35719" marB="35719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Unit</a:t>
                      </a:r>
                    </a:p>
                  </a:txBody>
                  <a:tcPr marL="35719" marR="35719" marT="35719" marB="35719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Early Optimum</a:t>
                      </a:r>
                    </a:p>
                  </a:txBody>
                  <a:tcPr marL="35719" marR="35719" marT="35719" marB="35719" anchor="ctr" horzOverflow="overflow"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defTabSz="914400">
                        <a:tabLst>
                          <a:tab pos="914400" algn="l"/>
                        </a:tabLst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6F4EF"/>
                          </a:solidFill>
                          <a:effectLst>
                            <a:outerShdw blurRad="25400" dist="12700" dir="5400000" rotWithShape="0">
                              <a:srgbClr val="000000">
                                <a:alpha val="50000"/>
                              </a:srgbClr>
                            </a:outerShdw>
                          </a:effectLst>
                        </a:rPr>
                        <a:t>Final Optimum
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7695B6"/>
                      </a:solidFill>
                      <a:miter lim="400000"/>
                    </a:lnR>
                    <a:blipFill rotWithShape="1">
                      <a:blip r:embed="rId2"/>
                      <a:srcRect/>
                      <a:tile tx="0" ty="0" sx="100000" sy="100000" flip="none" algn="tl"/>
                    </a:blipFill>
                  </a:tcPr>
                </a:tc>
              </a:tr>
              <a:tr h="216925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A: L</a:t>
                      </a:r>
                      <a:r>
                        <a:rPr sz="800" baseline="-5999" dirty="0"/>
                        <a:t>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4500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2612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2815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A: F1</a:t>
                      </a:r>
                      <a:r>
                        <a:rPr sz="800" baseline="-5999" dirty="0"/>
                        <a:t>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99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81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A: r1</a:t>
                      </a:r>
                      <a:r>
                        <a:rPr sz="800" baseline="-5999" dirty="0"/>
                        <a:t>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 smtClean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  <a:endParaRPr sz="800" dirty="0">
                        <a:solidFill>
                          <a:srgbClr val="6D6A67"/>
                        </a:solidFill>
                        <a:effectLst>
                          <a:outerShdw blurRad="25400" dist="12700" dir="5280000" rotWithShape="0">
                            <a:srgbClr val="FFFFFF"/>
                          </a:outerShdw>
                        </a:effectLst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34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A: r2</a:t>
                      </a:r>
                      <a:r>
                        <a:rPr sz="800" baseline="-5999" dirty="0"/>
                        <a:t>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145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A rOC</a:t>
                      </a:r>
                      <a:r>
                        <a:rPr sz="800" baseline="-5999" dirty="0"/>
                        <a:t>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563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630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L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4500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2361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3229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F1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F2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21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F3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F4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22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R1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163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191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R2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47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R3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189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204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B: ROC</a:t>
                      </a:r>
                      <a:r>
                        <a:rPr sz="800" baseline="-5999" dirty="0"/>
                        <a:t>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628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630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HornB: Z position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17000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4269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3637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L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4500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2723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2816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F1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45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F2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13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16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F3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F4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%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16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R1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365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398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R2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45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R3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277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310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300"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defRPr>
                      </a:pPr>
                      <a:r>
                        <a:rPr sz="800" dirty="0"/>
                        <a:t>Horn C: ROC</a:t>
                      </a:r>
                      <a:r>
                        <a:rPr sz="800" baseline="-5999" dirty="0"/>
                        <a:t>C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550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637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643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Horn C: Z Position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4000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19000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17440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17478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Target Length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0.5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2.0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2.0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F0000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2.00</a:t>
                      </a:r>
                    </a:p>
                  </a:txBody>
                  <a:tcPr marL="35719" marR="35719" marT="35719" marB="35719" anchor="ctr" horzOverflow="overflow">
                    <a:solidFill>
                      <a:srgbClr val="92D050"/>
                    </a:solidFill>
                  </a:tcPr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Beam spot size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1.6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2.5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1.68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F0000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1.62</a:t>
                      </a:r>
                    </a:p>
                  </a:txBody>
                  <a:tcPr marL="35719" marR="35719" marT="35719" marB="35719" anchor="ctr" horzOverflow="overflow">
                    <a:solidFill>
                      <a:srgbClr val="92D050"/>
                    </a:solidFill>
                  </a:tcPr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Target Fin Width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9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15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mm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12.6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13.4</a:t>
                      </a:r>
                    </a:p>
                  </a:txBody>
                  <a:tcPr marL="35719" marR="35719" marT="35719" marB="35719" anchor="ctr" horzOverflow="overflow"/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Proton Energy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120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GeV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64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F0000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62</a:t>
                      </a:r>
                    </a:p>
                  </a:txBody>
                  <a:tcPr marL="35719" marR="35719" marT="35719" marB="35719" anchor="ctr" horzOverflow="overflow">
                    <a:solidFill>
                      <a:srgbClr val="92D050"/>
                    </a:solidFill>
                  </a:tcPr>
                </a:tc>
              </a:tr>
              <a:tr h="192944"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Horn Current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150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300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kA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6D6A67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298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800" dirty="0">
                          <a:solidFill>
                            <a:srgbClr val="FF0000"/>
                          </a:solidFill>
                          <a:effectLst>
                            <a:outerShdw blurRad="25400" dist="12700" dir="5280000" rotWithShape="0">
                              <a:srgbClr val="FFFFFF"/>
                            </a:outerShdw>
                          </a:effectLst>
                        </a:rPr>
                        <a:t>296</a:t>
                      </a:r>
                    </a:p>
                  </a:txBody>
                  <a:tcPr marL="35719" marR="35719" marT="35719" marB="35719" anchor="ctr" horzOverflow="overflow">
                    <a:solidFill>
                      <a:srgbClr val="92D050"/>
                    </a:solidFill>
                  </a:tcPr>
                </a:tc>
              </a:tr>
            </a:tbl>
          </a:graphicData>
        </a:graphic>
      </p:graphicFrame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95205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Shape 309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GB" dirty="0" smtClean="0"/>
              <a:t>Parameter Scan</a:t>
            </a:r>
            <a:endParaRPr dirty="0"/>
          </a:p>
        </p:txBody>
      </p:sp>
      <p:sp>
        <p:nvSpPr>
          <p:cNvPr id="304" name="Shape 304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 dirty="0"/>
          </a:p>
        </p:txBody>
      </p:sp>
      <p:pic>
        <p:nvPicPr>
          <p:cNvPr id="305" name="CP_run15_12388_Scan_HornCRadiusOC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96939" y="1074926"/>
            <a:ext cx="3743523" cy="2538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6" name="CP_run15_12388_Scan_HornCurrent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87861" y="1074926"/>
            <a:ext cx="3743523" cy="2538710"/>
          </a:xfrm>
          <a:prstGeom prst="rect">
            <a:avLst/>
          </a:prstGeom>
          <a:ln w="12700">
            <a:miter lim="400000"/>
          </a:ln>
        </p:spPr>
      </p:pic>
      <p:pic>
        <p:nvPicPr>
          <p:cNvPr id="307" name="CP_run15_12388_Scan_ProtonEnergy_QGSP_BERT_c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52659" y="3757485"/>
            <a:ext cx="3743524" cy="2538711"/>
          </a:xfrm>
          <a:prstGeom prst="rect">
            <a:avLst/>
          </a:prstGeom>
          <a:ln w="12700">
            <a:miter lim="400000"/>
          </a:ln>
        </p:spPr>
      </p:pic>
      <p:pic>
        <p:nvPicPr>
          <p:cNvPr id="308" name="CP_run15_12388_Scan_GraphiteTargetLength_QGSP_BERT_c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43581" y="3757485"/>
            <a:ext cx="3743523" cy="2538711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pic>
        <p:nvPicPr>
          <p:cNvPr id="11" name="CP_run15_12388_Scan_BeamSigma_QGSP_BERT_cp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558804" y="1010817"/>
            <a:ext cx="3838056" cy="260281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1173549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2762" y="2470570"/>
            <a:ext cx="4055384" cy="3858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idx="1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711" y="2636904"/>
            <a:ext cx="4595051" cy="3391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787790" y="1123687"/>
            <a:ext cx="7216727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56032" lvl="0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Flux can be substantially improved</a:t>
            </a:r>
            <a:endParaRPr lang="en-GB" sz="2200" dirty="0">
              <a:solidFill>
                <a:srgbClr val="3C5A77"/>
              </a:solidFill>
              <a:latin typeface="Helvetica"/>
            </a:endParaRPr>
          </a:p>
          <a:p>
            <a:pPr marL="256032" lvl="0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3 horns, long target</a:t>
            </a:r>
          </a:p>
          <a:p>
            <a:pPr marL="256032" lvl="0" indent="-265176">
              <a:spcBef>
                <a:spcPts val="1200"/>
              </a:spcBef>
              <a:spcAft>
                <a:spcPts val="0"/>
              </a:spcAft>
              <a:buFont typeface="Arial"/>
              <a:buChar char="•"/>
            </a:pPr>
            <a:r>
              <a:rPr lang="en-GB" sz="2200" dirty="0" smtClean="0">
                <a:solidFill>
                  <a:srgbClr val="3C5A77"/>
                </a:solidFill>
                <a:latin typeface="Helvetica"/>
              </a:rPr>
              <a:t>Largely independent of target details</a:t>
            </a:r>
            <a:endParaRPr lang="en-GB" sz="2200" dirty="0">
              <a:solidFill>
                <a:srgbClr val="3C5A77"/>
              </a:solidFill>
              <a:latin typeface="Helvetica"/>
            </a:endParaRP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7516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Target &amp; Hadron Absorber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1"/>
          </p:nvPr>
        </p:nvSpPr>
        <p:spPr>
          <a:xfrm>
            <a:off x="454026" y="1207770"/>
            <a:ext cx="8232774" cy="5031626"/>
          </a:xfrm>
        </p:spPr>
        <p:txBody>
          <a:bodyPr/>
          <a:lstStyle/>
          <a:p>
            <a:r>
              <a:rPr lang="en-GB" dirty="0" smtClean="0"/>
              <a:t>Hadron Absorber and Target design are closely coupled</a:t>
            </a:r>
          </a:p>
          <a:p>
            <a:pPr lvl="1"/>
            <a:r>
              <a:rPr lang="en-GB" dirty="0" smtClean="0"/>
              <a:t>Larger target length</a:t>
            </a:r>
          </a:p>
          <a:p>
            <a:pPr lvl="2"/>
            <a:r>
              <a:rPr lang="en-GB" dirty="0" smtClean="0"/>
              <a:t>More protons interact </a:t>
            </a:r>
            <a:r>
              <a:rPr lang="en-GB" dirty="0" smtClean="0">
                <a:sym typeface="Wingdings" panose="05000000000000000000" pitchFamily="2" charset="2"/>
              </a:rPr>
              <a:t> </a:t>
            </a:r>
            <a:r>
              <a:rPr lang="en-GB" dirty="0">
                <a:sym typeface="Wingdings" panose="05000000000000000000" pitchFamily="2" charset="2"/>
              </a:rPr>
              <a:t>lower peripheral energy deposition</a:t>
            </a:r>
            <a:endParaRPr lang="en-GB" dirty="0"/>
          </a:p>
          <a:p>
            <a:pPr lvl="1"/>
            <a:r>
              <a:rPr lang="en-GB" dirty="0" smtClean="0">
                <a:sym typeface="Wingdings" panose="05000000000000000000" pitchFamily="2" charset="2"/>
              </a:rPr>
              <a:t>Larger target radius</a:t>
            </a:r>
            <a:endParaRPr lang="en-GB" dirty="0">
              <a:sym typeface="Wingdings" panose="05000000000000000000" pitchFamily="2" charset="2"/>
            </a:endParaRPr>
          </a:p>
          <a:p>
            <a:pPr lvl="2"/>
            <a:r>
              <a:rPr lang="en-GB" dirty="0" smtClean="0">
                <a:sym typeface="Wingdings" panose="05000000000000000000" pitchFamily="2" charset="2"/>
              </a:rPr>
              <a:t>More beam “halo” protons interact  </a:t>
            </a:r>
            <a:r>
              <a:rPr lang="en-GB" dirty="0">
                <a:sym typeface="Wingdings" panose="05000000000000000000" pitchFamily="2" charset="2"/>
              </a:rPr>
              <a:t>lower central energy deposition</a:t>
            </a:r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157" y="3465492"/>
            <a:ext cx="5731170" cy="2773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75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sz="4400" dirty="0" smtClean="0"/>
              <a:t>Content</a:t>
            </a:r>
            <a:endParaRPr lang="en-GB" sz="4400" dirty="0"/>
          </a:p>
        </p:txBody>
      </p:sp>
      <p:sp>
        <p:nvSpPr>
          <p:cNvPr id="5" name="Content Placeholder 4"/>
          <p:cNvSpPr>
            <a:spLocks noGrp="1"/>
          </p:cNvSpPr>
          <p:nvPr>
            <p:ph idx="1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Overview</a:t>
            </a:r>
          </a:p>
          <a:p>
            <a:pPr lvl="1"/>
            <a:r>
              <a:rPr lang="en-GB" dirty="0" smtClean="0"/>
              <a:t>Experimental Setup</a:t>
            </a:r>
          </a:p>
          <a:p>
            <a:r>
              <a:rPr lang="en-GB" dirty="0" smtClean="0"/>
              <a:t>Beamline</a:t>
            </a:r>
          </a:p>
          <a:p>
            <a:pPr lvl="1"/>
            <a:r>
              <a:rPr lang="en-GB" dirty="0" smtClean="0"/>
              <a:t>Primary beamline</a:t>
            </a:r>
          </a:p>
          <a:p>
            <a:pPr lvl="1"/>
            <a:r>
              <a:rPr lang="en-GB" dirty="0" smtClean="0"/>
              <a:t>Target Hall</a:t>
            </a:r>
          </a:p>
          <a:p>
            <a:pPr lvl="1"/>
            <a:r>
              <a:rPr lang="en-GB" dirty="0" smtClean="0"/>
              <a:t>Decay Pipe</a:t>
            </a:r>
          </a:p>
          <a:p>
            <a:pPr lvl="1"/>
            <a:r>
              <a:rPr lang="en-GB" dirty="0" smtClean="0"/>
              <a:t>Absorber</a:t>
            </a:r>
          </a:p>
          <a:p>
            <a:r>
              <a:rPr lang="en-GB" dirty="0" smtClean="0"/>
              <a:t>Neutrino Beam optimisation (preliminary!)</a:t>
            </a:r>
          </a:p>
          <a:p>
            <a:pPr lvl="1"/>
            <a:r>
              <a:rPr lang="en-GB" dirty="0" smtClean="0"/>
              <a:t>target, horn, p beam</a:t>
            </a:r>
          </a:p>
          <a:p>
            <a:r>
              <a:rPr lang="en-GB" dirty="0" smtClean="0"/>
              <a:t>Summary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525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Particle Flux at Absorber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027" y="1265875"/>
            <a:ext cx="8232774" cy="4637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394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Hadron Absorber Energy Dep.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>
          <a:xfrm>
            <a:off x="454026" y="4638408"/>
            <a:ext cx="8232771" cy="167338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Peak energy deposition reduced by factor 10-20</a:t>
            </a:r>
          </a:p>
          <a:p>
            <a:r>
              <a:rPr lang="en-GB" dirty="0" smtClean="0"/>
              <a:t>Simplified absorber design</a:t>
            </a:r>
          </a:p>
          <a:p>
            <a:r>
              <a:rPr lang="en-GB" dirty="0" smtClean="0"/>
              <a:t>Also reduced muon flux after absorber</a:t>
            </a:r>
          </a:p>
          <a:p>
            <a:pPr lvl="1"/>
            <a:r>
              <a:rPr lang="en-GB" dirty="0" smtClean="0"/>
              <a:t>Reduced radiological impact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7258" y="1135994"/>
            <a:ext cx="6231159" cy="3502413"/>
          </a:xfrm>
          <a:prstGeom prst="rect">
            <a:avLst/>
          </a:prstGeom>
        </p:spPr>
      </p:pic>
      <p:cxnSp>
        <p:nvCxnSpPr>
          <p:cNvPr id="11" name="Straight Arrow Connector 10"/>
          <p:cNvCxnSpPr/>
          <p:nvPr/>
        </p:nvCxnSpPr>
        <p:spPr>
          <a:xfrm flipH="1">
            <a:off x="5057523" y="2122098"/>
            <a:ext cx="1886741" cy="6939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38787" y="1732151"/>
            <a:ext cx="2136201" cy="1200329"/>
          </a:xfrm>
          <a:prstGeom prst="rect">
            <a:avLst/>
          </a:prstGeom>
          <a:solidFill>
            <a:schemeClr val="bg1"/>
          </a:solidFill>
          <a:ln>
            <a:solidFill>
              <a:srgbClr val="E95125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Additional neutrino production target/decay volume</a:t>
            </a:r>
          </a:p>
          <a:p>
            <a:r>
              <a:rPr lang="en-GB" dirty="0"/>
              <a:t>1</a:t>
            </a:r>
            <a:r>
              <a:rPr lang="en-GB" dirty="0" smtClean="0"/>
              <a:t>% ND neutrinos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1995797" y="2122098"/>
            <a:ext cx="4942990" cy="72914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304014" y="1143946"/>
            <a:ext cx="240924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dirty="0" smtClean="0"/>
              <a:t>2 horns, short target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3919993" y="1143946"/>
            <a:ext cx="322842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dirty="0"/>
              <a:t>3</a:t>
            </a:r>
            <a:r>
              <a:rPr lang="en-GB" dirty="0" smtClean="0"/>
              <a:t> horns, long target, wings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4800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Simulations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GB" dirty="0" smtClean="0"/>
              <a:t>Simulation are an important tool to design the LBNF facility</a:t>
            </a:r>
          </a:p>
          <a:p>
            <a:r>
              <a:rPr lang="en-GB" dirty="0" smtClean="0"/>
              <a:t>Beam optimisation</a:t>
            </a:r>
          </a:p>
          <a:p>
            <a:pPr lvl="1"/>
            <a:r>
              <a:rPr lang="en-GB" dirty="0" smtClean="0"/>
              <a:t>Define the optimal placement, shape and form of components</a:t>
            </a:r>
          </a:p>
          <a:p>
            <a:pPr lvl="1"/>
            <a:r>
              <a:rPr lang="en-GB" dirty="0" smtClean="0"/>
              <a:t>GEANT4 based toolset available</a:t>
            </a:r>
          </a:p>
          <a:p>
            <a:pPr lvl="1"/>
            <a:r>
              <a:rPr lang="en-GB" dirty="0" smtClean="0"/>
              <a:t>FLUKA under development </a:t>
            </a:r>
          </a:p>
          <a:p>
            <a:r>
              <a:rPr lang="en-GB" dirty="0" smtClean="0"/>
              <a:t>Energy depositions</a:t>
            </a:r>
          </a:p>
          <a:p>
            <a:pPr lvl="1"/>
            <a:r>
              <a:rPr lang="en-GB" dirty="0" smtClean="0"/>
              <a:t>Need to understand cooling requirements</a:t>
            </a:r>
          </a:p>
          <a:p>
            <a:pPr lvl="1"/>
            <a:r>
              <a:rPr lang="en-GB" dirty="0" smtClean="0"/>
              <a:t>Based around MARS (could be GEANT or FLUKA)</a:t>
            </a:r>
          </a:p>
          <a:p>
            <a:r>
              <a:rPr lang="en-GB" dirty="0" smtClean="0"/>
              <a:t>Radiological impacts</a:t>
            </a:r>
          </a:p>
          <a:p>
            <a:pPr lvl="1"/>
            <a:r>
              <a:rPr lang="en-GB" dirty="0" smtClean="0"/>
              <a:t>High radiation environment, need to understand where radiation is produced and how to deal with activation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84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Opportunities for Collaboration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>
          <a:xfrm>
            <a:off x="454029" y="1207770"/>
            <a:ext cx="8408617" cy="5073455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non-DOE contribution essential</a:t>
            </a:r>
          </a:p>
          <a:p>
            <a:r>
              <a:rPr lang="en-GB" dirty="0" smtClean="0"/>
              <a:t>Ample opportunities depending on interest and capabilities</a:t>
            </a:r>
          </a:p>
          <a:p>
            <a:pPr lvl="1"/>
            <a:r>
              <a:rPr lang="en-GB" dirty="0" smtClean="0"/>
              <a:t>Design, R&amp;D, eventual construction</a:t>
            </a:r>
          </a:p>
          <a:p>
            <a:r>
              <a:rPr lang="en-GB" dirty="0" smtClean="0"/>
              <a:t>Examples</a:t>
            </a:r>
          </a:p>
          <a:p>
            <a:pPr lvl="1"/>
            <a:r>
              <a:rPr lang="en-GB" dirty="0" smtClean="0"/>
              <a:t>Primary beam</a:t>
            </a:r>
          </a:p>
          <a:p>
            <a:pPr lvl="2"/>
            <a:r>
              <a:rPr lang="en-GB" dirty="0" smtClean="0"/>
              <a:t>Dipole and corrector magnets, PS, beam monitors, …</a:t>
            </a:r>
          </a:p>
          <a:p>
            <a:pPr lvl="1"/>
            <a:r>
              <a:rPr lang="en-GB" dirty="0" smtClean="0"/>
              <a:t>Neutrino beam</a:t>
            </a:r>
          </a:p>
          <a:p>
            <a:pPr lvl="2"/>
            <a:r>
              <a:rPr lang="en-GB" dirty="0" smtClean="0"/>
              <a:t>Target, instrumentation, hadron/muon monitor, shielding, cooling, horns, horn PS, remote handling, support modules, beam windows, absorber, …</a:t>
            </a:r>
          </a:p>
          <a:p>
            <a:pPr lvl="1"/>
            <a:r>
              <a:rPr lang="en-GB" dirty="0" smtClean="0"/>
              <a:t>Infrastructure</a:t>
            </a:r>
          </a:p>
          <a:p>
            <a:pPr lvl="2"/>
            <a:r>
              <a:rPr lang="en-GB" dirty="0" smtClean="0"/>
              <a:t>hot </a:t>
            </a:r>
            <a:r>
              <a:rPr lang="en-GB" dirty="0"/>
              <a:t>cell, </a:t>
            </a:r>
            <a:r>
              <a:rPr lang="en-GB" dirty="0" smtClean="0"/>
              <a:t>cooling, atmosphere, …</a:t>
            </a:r>
          </a:p>
          <a:p>
            <a:pPr lvl="1"/>
            <a:r>
              <a:rPr lang="en-GB" dirty="0" smtClean="0"/>
              <a:t>Simulations</a:t>
            </a:r>
          </a:p>
          <a:p>
            <a:pPr lvl="2"/>
            <a:r>
              <a:rPr lang="en-GB" dirty="0" smtClean="0"/>
              <a:t>Energy depositions, radiological implications, beam optimisation</a:t>
            </a:r>
          </a:p>
          <a:p>
            <a:pPr lvl="2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8359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r>
              <a:rPr lang="en-GB" dirty="0" smtClean="0"/>
              <a:t>LBNF beamline</a:t>
            </a:r>
          </a:p>
          <a:p>
            <a:pPr lvl="1"/>
            <a:r>
              <a:rPr lang="en-GB" dirty="0" smtClean="0"/>
              <a:t>Highest power (neutrino) beam world wide</a:t>
            </a:r>
          </a:p>
          <a:p>
            <a:r>
              <a:rPr lang="en-GB" dirty="0" smtClean="0"/>
              <a:t>Variety of important tasks </a:t>
            </a:r>
          </a:p>
          <a:p>
            <a:pPr lvl="1"/>
            <a:r>
              <a:rPr lang="en-GB" dirty="0" smtClean="0"/>
              <a:t>Simulation, engineering, production</a:t>
            </a:r>
          </a:p>
          <a:p>
            <a:pPr lvl="1"/>
            <a:r>
              <a:rPr lang="en-GB" dirty="0" smtClean="0"/>
              <a:t>Scope from k$ to several M$ </a:t>
            </a:r>
          </a:p>
          <a:p>
            <a:pPr lvl="1"/>
            <a:r>
              <a:rPr lang="en-GB" dirty="0" smtClean="0"/>
              <a:t>Something for everybody</a:t>
            </a:r>
          </a:p>
          <a:p>
            <a:pPr lvl="1"/>
            <a:r>
              <a:rPr lang="en-GB" dirty="0" smtClean="0"/>
              <a:t>You </a:t>
            </a:r>
            <a:r>
              <a:rPr lang="en-GB" smtClean="0"/>
              <a:t>have an </a:t>
            </a:r>
            <a:r>
              <a:rPr lang="en-GB" dirty="0" smtClean="0"/>
              <a:t>idea how to contribute or take a lead?</a:t>
            </a:r>
          </a:p>
          <a:p>
            <a:pPr lvl="2"/>
            <a:r>
              <a:rPr lang="en-GB" dirty="0" smtClean="0"/>
              <a:t>Almost anything can be accommodated</a:t>
            </a:r>
          </a:p>
          <a:p>
            <a:r>
              <a:rPr lang="en-GB" dirty="0" smtClean="0"/>
              <a:t>Critical to success of LBNF/DUNE</a:t>
            </a:r>
          </a:p>
          <a:p>
            <a:pPr lvl="1"/>
            <a:r>
              <a:rPr lang="en-GB" dirty="0" smtClean="0"/>
              <a:t>Physics ~ flux * detector</a:t>
            </a:r>
          </a:p>
          <a:p>
            <a:pPr lvl="1"/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19544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End</a:t>
            </a:r>
            <a:endParaRPr lang="en-US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0" y="6550025"/>
            <a:ext cx="425450" cy="15875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621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Shape 277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NuMI-style Parameter Scan</a:t>
            </a:r>
          </a:p>
        </p:txBody>
      </p:sp>
      <p:sp>
        <p:nvSpPr>
          <p:cNvPr id="276" name="Shape 276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26</a:t>
            </a:fld>
            <a:endParaRPr dirty="0"/>
          </a:p>
        </p:txBody>
      </p:sp>
      <p:pic>
        <p:nvPicPr>
          <p:cNvPr id="278" name="CP_run15_12388_Scan_HornALength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2964" y="1084979"/>
            <a:ext cx="3811978" cy="2585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79" name="CP_run15_12388_Scan_HornAF1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873886" y="1084979"/>
            <a:ext cx="3811978" cy="2585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0" name="CP_run15_12388_Scan_HornARadius1_QGSP_BERT_c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38683" y="3727349"/>
            <a:ext cx="3811979" cy="25851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1" name="CP_run15_12388_Scan_HornARadius2_QGSP_BERT_c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829606" y="3727349"/>
            <a:ext cx="3811978" cy="258513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229529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Shape 28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NuMI-style Parameter Scan</a:t>
            </a:r>
          </a:p>
        </p:txBody>
      </p:sp>
      <p:sp>
        <p:nvSpPr>
          <p:cNvPr id="283" name="Shape 28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27</a:t>
            </a:fld>
            <a:endParaRPr dirty="0"/>
          </a:p>
        </p:txBody>
      </p:sp>
      <p:pic>
        <p:nvPicPr>
          <p:cNvPr id="284" name="CP_run15_12388_Scan_HornARadiusOC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76165" y="1292374"/>
            <a:ext cx="3748128" cy="2541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5" name="CP_run15_12388_Scan_HornBLength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53896" y="1292374"/>
            <a:ext cx="3748128" cy="2541834"/>
          </a:xfrm>
          <a:prstGeom prst="rect">
            <a:avLst/>
          </a:prstGeom>
          <a:ln w="12700">
            <a:miter lim="400000"/>
          </a:ln>
        </p:spPr>
      </p:pic>
      <p:pic>
        <p:nvPicPr>
          <p:cNvPr id="286" name="CP_run15_12388_Scan_HornBLongPosition_QGSP_BERT_c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98303" y="3802426"/>
            <a:ext cx="3748129" cy="2541835"/>
          </a:xfrm>
          <a:prstGeom prst="rect">
            <a:avLst/>
          </a:prstGeom>
          <a:ln w="12700">
            <a:miter lim="400000"/>
          </a:ln>
        </p:spPr>
      </p:pic>
      <p:pic>
        <p:nvPicPr>
          <p:cNvPr id="287" name="CP_run15_12388_Scan_HornBRadius1_QGSP_BERT_c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87477" y="3802426"/>
            <a:ext cx="3748128" cy="2541835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625728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Shape 295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NuMI-style Parameter Scan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90" name="Shape 290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28</a:t>
            </a:fld>
            <a:endParaRPr dirty="0"/>
          </a:p>
        </p:txBody>
      </p:sp>
      <p:pic>
        <p:nvPicPr>
          <p:cNvPr id="291" name="CP_run15_12388_Scan_HornBRadius2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35" y="1064889"/>
            <a:ext cx="3922510" cy="2660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2" name="CP_run15_12388_Scan_HornBRadius3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1757" y="1064889"/>
            <a:ext cx="3922510" cy="2660092"/>
          </a:xfrm>
          <a:prstGeom prst="rect">
            <a:avLst/>
          </a:prstGeom>
          <a:ln w="12700">
            <a:miter lim="400000"/>
          </a:ln>
        </p:spPr>
      </p:pic>
      <p:pic>
        <p:nvPicPr>
          <p:cNvPr id="293" name="CP_run15_12388_Scan_HornBRadiusOC_QGSP_BERT_c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40834" y="3662363"/>
            <a:ext cx="3922511" cy="2660093"/>
          </a:xfrm>
          <a:prstGeom prst="rect">
            <a:avLst/>
          </a:prstGeom>
          <a:ln w="12700">
            <a:miter lim="400000"/>
          </a:ln>
        </p:spPr>
      </p:pic>
      <p:pic>
        <p:nvPicPr>
          <p:cNvPr id="294" name="CP_run15_12388_Scan_HornCLength_QGSP_BERT_c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387477" y="3677114"/>
            <a:ext cx="3922510" cy="2660093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995853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Shape 302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NuMI-style Parameter Scan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297" name="Shape 297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29</a:t>
            </a:fld>
            <a:endParaRPr dirty="0"/>
          </a:p>
        </p:txBody>
      </p:sp>
      <p:pic>
        <p:nvPicPr>
          <p:cNvPr id="298" name="CP_run15_12388_Scan_HornCLongPosition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52245" y="1064888"/>
            <a:ext cx="3868121" cy="2623208"/>
          </a:xfrm>
          <a:prstGeom prst="rect">
            <a:avLst/>
          </a:prstGeom>
          <a:ln w="12700">
            <a:miter lim="400000"/>
          </a:ln>
        </p:spPr>
      </p:pic>
      <p:pic>
        <p:nvPicPr>
          <p:cNvPr id="299" name="CP_run15_12388_Scan_HornCRadius1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743167" y="1064888"/>
            <a:ext cx="3868121" cy="2623208"/>
          </a:xfrm>
          <a:prstGeom prst="rect">
            <a:avLst/>
          </a:prstGeom>
          <a:ln w="12700">
            <a:miter lim="400000"/>
          </a:ln>
        </p:spPr>
      </p:pic>
      <p:pic>
        <p:nvPicPr>
          <p:cNvPr id="300" name="CP_run15_12388_Scan_HornCRadius2_QGSP_BERT_cp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431800" y="3707255"/>
            <a:ext cx="3868122" cy="2623209"/>
          </a:xfrm>
          <a:prstGeom prst="rect">
            <a:avLst/>
          </a:prstGeom>
          <a:ln w="12700">
            <a:miter lim="400000"/>
          </a:ln>
        </p:spPr>
      </p:pic>
      <p:pic>
        <p:nvPicPr>
          <p:cNvPr id="301" name="CP_run15_12388_Scan_HornCRadius3_QGSP_BERT_cp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4698887" y="3707255"/>
            <a:ext cx="3868121" cy="262320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99550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511" y="335897"/>
            <a:ext cx="7183315" cy="647102"/>
          </a:xfrm>
        </p:spPr>
        <p:txBody>
          <a:bodyPr/>
          <a:lstStyle/>
          <a:p>
            <a:r>
              <a:rPr lang="en-GB" dirty="0" smtClean="0"/>
              <a:t>LBNF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8" name="Picture 1"/>
          <p:cNvPicPr>
            <a:picLocks noChangeArrowheads="1"/>
          </p:cNvPicPr>
          <p:nvPr/>
        </p:nvPicPr>
        <p:blipFill>
          <a:blip r:embed="rId2" cstate="print"/>
          <a:srcRect b="28328"/>
          <a:stretch>
            <a:fillRect/>
          </a:stretch>
        </p:blipFill>
        <p:spPr bwMode="auto">
          <a:xfrm>
            <a:off x="301352" y="1395447"/>
            <a:ext cx="8418332" cy="436351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9" name="TextBox 18"/>
          <p:cNvSpPr txBox="1"/>
          <p:nvPr/>
        </p:nvSpPr>
        <p:spPr>
          <a:xfrm>
            <a:off x="1197415" y="3350808"/>
            <a:ext cx="6803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SURF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515141" y="4592215"/>
            <a:ext cx="10278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Fermilab</a:t>
            </a:r>
            <a:endParaRPr lang="en-US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50155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Shape 31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NuMI-style Parameter Scan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11" name="Shape 311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30</a:t>
            </a:fld>
            <a:endParaRPr dirty="0"/>
          </a:p>
        </p:txBody>
      </p:sp>
      <p:pic>
        <p:nvPicPr>
          <p:cNvPr id="312" name="CP_run15_12388_Scan_GraphiteTargetFinWidth_QGSP_BERT_cp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0835" y="1215608"/>
            <a:ext cx="4199628" cy="2848023"/>
          </a:xfrm>
          <a:prstGeom prst="rect">
            <a:avLst/>
          </a:prstGeom>
          <a:ln w="12700">
            <a:miter lim="400000"/>
          </a:ln>
        </p:spPr>
      </p:pic>
      <p:pic>
        <p:nvPicPr>
          <p:cNvPr id="313" name="CP_run15_12388_Scan_BeamSigma_QGSP_BERT_cp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431757" y="1215608"/>
            <a:ext cx="4199628" cy="2848023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9182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Near Facilities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6" y="3069642"/>
            <a:ext cx="8229600" cy="3216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220" y="1069320"/>
            <a:ext cx="5424866" cy="2605865"/>
          </a:xfrm>
          <a:prstGeom prst="rect">
            <a:avLst/>
          </a:prstGeom>
        </p:spPr>
      </p:pic>
      <p:sp>
        <p:nvSpPr>
          <p:cNvPr id="12" name="Right Arrow 11"/>
          <p:cNvSpPr/>
          <p:nvPr/>
        </p:nvSpPr>
        <p:spPr>
          <a:xfrm rot="9900000">
            <a:off x="885218" y="2996644"/>
            <a:ext cx="1167966" cy="200117"/>
          </a:xfrm>
          <a:prstGeom prst="rightArrow">
            <a:avLst/>
          </a:prstGeom>
          <a:ln>
            <a:solidFill>
              <a:srgbClr val="B65A1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 rot="20700000">
            <a:off x="912044" y="2728062"/>
            <a:ext cx="952500" cy="369332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dirty="0" smtClean="0"/>
              <a:t>To SURF</a:t>
            </a:r>
            <a:endParaRPr lang="en-US" dirty="0"/>
          </a:p>
        </p:txBody>
      </p:sp>
      <p:pic>
        <p:nvPicPr>
          <p:cNvPr id="17" name="Content Placeholder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58148" y="535058"/>
            <a:ext cx="1329713" cy="2202722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>
            <a:off x="6550269" y="272562"/>
            <a:ext cx="2133357" cy="2640166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6752492" y="535058"/>
            <a:ext cx="1931134" cy="2076033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010486" y="3096702"/>
            <a:ext cx="5120640" cy="272029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4427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051" y="1200061"/>
            <a:ext cx="8607425" cy="26585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454027" y="3692769"/>
            <a:ext cx="5773070" cy="2523394"/>
          </a:xfrm>
          <a:prstGeom prst="rect">
            <a:avLst/>
          </a:prstGeom>
          <a:noFill/>
          <a:ln w="3175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How to make a neutrino beam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9" name="AutoShape 4" descr="https://inspirehep.net/record/1241411/files/Figures_NuMIBeamline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0" name="AutoShape 6" descr="https://inspirehep.net/record/1241411/files/Figures_NuMIBeamline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sp>
        <p:nvSpPr>
          <p:cNvPr id="11" name="AutoShape 9" descr="https://inspirehep.net/record/1385602/files/NuMI_horn-fig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/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479717" y="2101362"/>
            <a:ext cx="993118" cy="15914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 flipV="1">
            <a:off x="3191609" y="2101362"/>
            <a:ext cx="3035488" cy="1591407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V="1">
            <a:off x="454026" y="2681655"/>
            <a:ext cx="1018809" cy="3492723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flipH="1" flipV="1">
            <a:off x="3191609" y="2708033"/>
            <a:ext cx="3035488" cy="350813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6" name="Picture 10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9717" y="3716970"/>
            <a:ext cx="5740346" cy="2457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220051" y="1185994"/>
            <a:ext cx="881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NuMI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130494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Primary Beam Line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10" name="Picture 9" descr="MacHD:Users:lvalerio:Desktop:Overview of Primary Beamline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26" y="1485465"/>
            <a:ext cx="8229600" cy="478344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6602946" y="1572358"/>
            <a:ext cx="1989692" cy="181588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The </a:t>
            </a:r>
            <a:r>
              <a:rPr lang="en-US" sz="1600" dirty="0">
                <a:solidFill>
                  <a:srgbClr val="00B050"/>
                </a:solidFill>
                <a:latin typeface="Helvetica" pitchFamily="34" charset="0"/>
              </a:rPr>
              <a:t>beam </a:t>
            </a: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lattice</a:t>
            </a: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25 dipoles </a:t>
            </a: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21 quadrupoles</a:t>
            </a: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23 correctors</a:t>
            </a: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6 kickers</a:t>
            </a: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3 </a:t>
            </a:r>
            <a:r>
              <a:rPr lang="en-US" sz="1600" dirty="0">
                <a:solidFill>
                  <a:srgbClr val="00B050"/>
                </a:solidFill>
                <a:latin typeface="Helvetica" pitchFamily="34" charset="0"/>
              </a:rPr>
              <a:t>Lambertsons </a:t>
            </a:r>
            <a:endParaRPr lang="en-US" sz="1600" dirty="0" smtClean="0">
              <a:solidFill>
                <a:srgbClr val="00B050"/>
              </a:solidFill>
              <a:latin typeface="Helvetica" pitchFamily="34" charset="0"/>
            </a:endParaRPr>
          </a:p>
          <a:p>
            <a:pPr marL="273050" indent="-185738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1 </a:t>
            </a:r>
            <a:r>
              <a:rPr lang="en-US" sz="1600" dirty="0">
                <a:solidFill>
                  <a:srgbClr val="00B050"/>
                </a:solidFill>
                <a:latin typeface="Helvetica" pitchFamily="34" charset="0"/>
              </a:rPr>
              <a:t>C </a:t>
            </a:r>
            <a:r>
              <a:rPr lang="en-US" sz="1600" dirty="0" smtClean="0">
                <a:solidFill>
                  <a:srgbClr val="00B050"/>
                </a:solidFill>
                <a:latin typeface="Helvetica" pitchFamily="34" charset="0"/>
              </a:rPr>
              <a:t>magnet</a:t>
            </a:r>
            <a:endParaRPr lang="en-US" sz="1600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85043" y="260295"/>
            <a:ext cx="27985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Protons/cycle @60-120 GeV</a:t>
            </a:r>
          </a:p>
          <a:p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1.2 MW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era: 7.5x10</a:t>
            </a:r>
            <a:r>
              <a:rPr lang="en-US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13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endParaRPr lang="en-US" sz="1600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2.4 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MW 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era:  (1.5-2.0)x10</a:t>
            </a:r>
            <a:r>
              <a:rPr lang="en-US" sz="1600" baseline="300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14</a:t>
            </a:r>
          </a:p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0.7 – 1.2 sec rep. rate 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77231" y="3877187"/>
            <a:ext cx="999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70C0"/>
                </a:solidFill>
              </a:rPr>
              <a:t>MI-10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29963" y="1589942"/>
            <a:ext cx="42027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70C0"/>
                </a:solidFill>
              </a:rPr>
              <a:t>3D model of the primary proton beamline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5983" y="3046190"/>
            <a:ext cx="1762541" cy="83099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Beam size at target tunable between </a:t>
            </a:r>
            <a:r>
              <a:rPr lang="en-US" sz="1600" dirty="0" smtClean="0">
                <a:solidFill>
                  <a:srgbClr val="FF00FF"/>
                </a:solidFill>
              </a:rPr>
              <a:t>1.0-4.0 mm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80111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6" y="324187"/>
            <a:ext cx="8229600" cy="647102"/>
          </a:xfrm>
        </p:spPr>
        <p:txBody>
          <a:bodyPr/>
          <a:lstStyle/>
          <a:p>
            <a:r>
              <a:rPr lang="en-GB" dirty="0" smtClean="0"/>
              <a:t>Target Hall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6251" y="1315193"/>
            <a:ext cx="6477582" cy="485300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264" y="1254476"/>
            <a:ext cx="2113042" cy="249933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98637" y="3859823"/>
            <a:ext cx="13965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2060"/>
                </a:solidFill>
              </a:rPr>
              <a:t>Cooling panels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 flipH="1" flipV="1">
            <a:off x="975320" y="3063969"/>
            <a:ext cx="38972" cy="857400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338324" y="3063969"/>
            <a:ext cx="68353" cy="795854"/>
          </a:xfrm>
          <a:prstGeom prst="straightConnector1">
            <a:avLst/>
          </a:prstGeom>
          <a:ln>
            <a:solidFill>
              <a:srgbClr val="002060"/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411728" y="2897581"/>
            <a:ext cx="11632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/>
              <a:t>WORK CELL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09536" y="2245984"/>
            <a:ext cx="16180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50 TON CRANE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453554" y="295464"/>
            <a:ext cx="2294792" cy="1200329"/>
          </a:xfrm>
          <a:prstGeom prst="rect">
            <a:avLst/>
          </a:prstGeom>
          <a:solidFill>
            <a:schemeClr val="accent1">
              <a:alpha val="38000"/>
            </a:schemeClr>
          </a:solidFill>
          <a:ln w="25400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Here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en-GB" dirty="0" smtClean="0"/>
              <a:t>2 horns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en-GB" dirty="0" smtClean="0"/>
              <a:t>Graphite target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en-GB" dirty="0" smtClean="0"/>
              <a:t>Air atmosphere</a:t>
            </a:r>
            <a:endParaRPr lang="en-GB" dirty="0"/>
          </a:p>
        </p:txBody>
      </p:sp>
      <p:sp>
        <p:nvSpPr>
          <p:cNvPr id="23" name="TextBox 22"/>
          <p:cNvSpPr txBox="1"/>
          <p:nvPr/>
        </p:nvSpPr>
        <p:spPr>
          <a:xfrm>
            <a:off x="2308278" y="2415261"/>
            <a:ext cx="1034642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DECAY PIPE</a:t>
            </a:r>
          </a:p>
          <a:p>
            <a:pPr algn="ctr"/>
            <a:r>
              <a:rPr lang="en-US" sz="1400" b="1" dirty="0"/>
              <a:t>UPSTREAM</a:t>
            </a:r>
          </a:p>
          <a:p>
            <a:pPr algn="ctr"/>
            <a:r>
              <a:rPr lang="en-US" sz="1400" b="1" dirty="0"/>
              <a:t>WINDOW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3356777" y="2784593"/>
            <a:ext cx="344313" cy="35653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3679864" y="2766806"/>
            <a:ext cx="425423" cy="1629348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Placeholder 11"/>
          <p:cNvPicPr>
            <a:picLocks noChangeAspect="1"/>
          </p:cNvPicPr>
          <p:nvPr/>
        </p:nvPicPr>
        <p:blipFill rotWithShape="1">
          <a:blip r:embed="rId4"/>
          <a:srcRect l="23867" r="32294"/>
          <a:stretch/>
        </p:blipFill>
        <p:spPr>
          <a:xfrm>
            <a:off x="4059654" y="895628"/>
            <a:ext cx="705441" cy="1445804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V="1">
            <a:off x="3707753" y="2437454"/>
            <a:ext cx="351901" cy="34417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99470" y="4188148"/>
            <a:ext cx="715260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/>
              <a:t>DECAY</a:t>
            </a:r>
          </a:p>
          <a:p>
            <a:pPr algn="ctr"/>
            <a:r>
              <a:rPr lang="en-US" sz="1400" b="1" dirty="0"/>
              <a:t>PIPE</a:t>
            </a:r>
          </a:p>
          <a:p>
            <a:pPr algn="ctr"/>
            <a:r>
              <a:rPr lang="en-US" sz="1400" b="1" dirty="0"/>
              <a:t>SNOUT</a:t>
            </a:r>
          </a:p>
        </p:txBody>
      </p:sp>
      <p:cxnSp>
        <p:nvCxnSpPr>
          <p:cNvPr id="31" name="Straight Arrow Connector 30"/>
          <p:cNvCxnSpPr>
            <a:stCxn id="29" idx="3"/>
          </p:cNvCxnSpPr>
          <p:nvPr/>
        </p:nvCxnSpPr>
        <p:spPr>
          <a:xfrm flipV="1">
            <a:off x="2214730" y="4465851"/>
            <a:ext cx="1003255" cy="91629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49509" y="5075153"/>
            <a:ext cx="2294792" cy="1200329"/>
          </a:xfrm>
          <a:prstGeom prst="rect">
            <a:avLst/>
          </a:prstGeom>
          <a:solidFill>
            <a:schemeClr val="accent1">
              <a:alpha val="42000"/>
            </a:schemeClr>
          </a:solidFill>
          <a:ln w="28575"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dirty="0" smtClean="0"/>
              <a:t>Design principle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en-GB" dirty="0" smtClean="0"/>
              <a:t>flexibility</a:t>
            </a:r>
          </a:p>
          <a:p>
            <a:pPr marL="285750" indent="-198438">
              <a:buFont typeface="Arial" panose="020B0604020202020204" pitchFamily="34" charset="0"/>
              <a:buChar char="•"/>
            </a:pPr>
            <a:r>
              <a:rPr lang="en-GB" dirty="0" smtClean="0"/>
              <a:t>2.4 MW</a:t>
            </a:r>
            <a:br>
              <a:rPr lang="en-GB" dirty="0" smtClean="0"/>
            </a:br>
            <a:r>
              <a:rPr lang="en-GB" dirty="0" smtClean="0"/>
              <a:t>(when needed)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8004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4026" y="138967"/>
            <a:ext cx="8229600" cy="647102"/>
          </a:xfrm>
        </p:spPr>
        <p:txBody>
          <a:bodyPr/>
          <a:lstStyle/>
          <a:p>
            <a:r>
              <a:rPr lang="en-GB" dirty="0" smtClean="0"/>
              <a:t>Target and Horns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8" name="Picture 7" descr="Horn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78514" y="3012696"/>
            <a:ext cx="3866809" cy="254654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78513" y="2593016"/>
            <a:ext cx="3866809" cy="430887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200" dirty="0"/>
              <a:t>Inner Conductor of NuMI Horn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585660" y="4633399"/>
            <a:ext cx="29551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FF00"/>
                </a:solidFill>
              </a:rPr>
              <a:t>Operated at 230 kA for LBNF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227501" y="670624"/>
            <a:ext cx="2968831" cy="1015663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/>
              <a:t>NuMI-like (low energy) target and horns with modest modifications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778514" y="5552248"/>
            <a:ext cx="3866809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New Horn power supply needed to reduce the pulse width to 0.8 ms.</a:t>
            </a:r>
          </a:p>
        </p:txBody>
      </p:sp>
      <p:pic>
        <p:nvPicPr>
          <p:cNvPr id="14" name="Picture 13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09" y="1283960"/>
            <a:ext cx="4163376" cy="1916390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TextBox 14"/>
          <p:cNvSpPr txBox="1"/>
          <p:nvPr/>
        </p:nvSpPr>
        <p:spPr>
          <a:xfrm>
            <a:off x="311909" y="898779"/>
            <a:ext cx="4163376" cy="40011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sz="2000" dirty="0"/>
              <a:t>47 graphite </a:t>
            </a:r>
            <a:r>
              <a:rPr lang="en-US" sz="2000" dirty="0" smtClean="0"/>
              <a:t>segments</a:t>
            </a:r>
            <a:r>
              <a:rPr lang="en-US" sz="2000" dirty="0"/>
              <a:t>, each 2 cm long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32782" y="2878193"/>
            <a:ext cx="3061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Two interaction lengths, 95 cm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32781" y="2516275"/>
            <a:ext cx="1654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0.2 mm </a:t>
            </a:r>
            <a:r>
              <a:rPr lang="en-US" dirty="0" smtClean="0"/>
              <a:t>spacing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324581"/>
            <a:ext cx="3956538" cy="2951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5109875" y="1936596"/>
            <a:ext cx="3204082" cy="4001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000" dirty="0"/>
              <a:t>Strong R&amp;D program in place</a:t>
            </a:r>
          </a:p>
        </p:txBody>
      </p:sp>
    </p:spTree>
    <p:extLst>
      <p:ext uri="{BB962C8B-B14F-4D97-AF65-F5344CB8AC3E}">
        <p14:creationId xmlns:p14="http://schemas.microsoft.com/office/powerpoint/2010/main" val="374302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265" y="2055193"/>
            <a:ext cx="7160149" cy="424709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Decay Pipe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latin typeface="Helvetica"/>
                <a:cs typeface="Helvetica"/>
              </a:rPr>
              <a:t>7-Apr-2016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de-DE" dirty="0" smtClean="0"/>
              <a:t>Alfons Weber | The  LBNF Beamline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0C39C72E-2A13-EB4D-AD45-6D4E6ACAED8D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2"/>
          </p:nvPr>
        </p:nvSpPr>
        <p:spPr>
          <a:xfrm>
            <a:off x="422028" y="1136484"/>
            <a:ext cx="4780046" cy="2501824"/>
          </a:xfrm>
        </p:spPr>
        <p:txBody>
          <a:bodyPr>
            <a:normAutofit/>
          </a:bodyPr>
          <a:lstStyle/>
          <a:p>
            <a:pPr marL="342900" lvl="0" indent="-160338" defTabSz="9144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" pitchFamily="34" charset="0"/>
                <a:ea typeface="+mn-ea"/>
              </a:rPr>
              <a:t>194 m long,</a:t>
            </a:r>
            <a:r>
              <a:rPr lang="en-US" sz="1600" dirty="0">
                <a:solidFill>
                  <a:prstClr val="black"/>
                </a:solidFill>
                <a:latin typeface="Helvetica" pitchFamily="34" charset="0"/>
              </a:rPr>
              <a:t> 4 m inside diameter</a:t>
            </a:r>
          </a:p>
          <a:p>
            <a:pPr marL="342900" lvl="0" indent="-160338" defTabSz="9144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" pitchFamily="34" charset="0"/>
                <a:ea typeface="+mn-ea"/>
              </a:rPr>
              <a:t>Helium filled</a:t>
            </a:r>
          </a:p>
          <a:p>
            <a:pPr marL="342900" lvl="0" indent="-160338" defTabSz="9144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" pitchFamily="34" charset="0"/>
                <a:ea typeface="+mn-ea"/>
              </a:rPr>
              <a:t>double-wall decay pipe, 20 cm annular gap</a:t>
            </a:r>
          </a:p>
          <a:p>
            <a:pPr marL="342900" lvl="0" indent="-160338" defTabSz="9144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" pitchFamily="34" charset="0"/>
                <a:ea typeface="+mn-ea"/>
              </a:rPr>
              <a:t>5.6 m thick concrete shielding</a:t>
            </a:r>
          </a:p>
          <a:p>
            <a:pPr marL="342900" lvl="0" indent="-160338" defTabSz="914400" fontAlgn="auto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US" sz="1600" dirty="0">
                <a:solidFill>
                  <a:prstClr val="black"/>
                </a:solidFill>
                <a:latin typeface="Helvetica" pitchFamily="34" charset="0"/>
                <a:ea typeface="+mn-ea"/>
              </a:rPr>
              <a:t>It collects ~30% of the beam power, removed by an air cooling system</a:t>
            </a:r>
            <a:endParaRPr lang="en-US" sz="1400" dirty="0">
              <a:solidFill>
                <a:prstClr val="black"/>
              </a:solidFill>
              <a:latin typeface="Helvetica" pitchFamily="34" charset="0"/>
              <a:ea typeface="+mn-ea"/>
            </a:endParaRPr>
          </a:p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7584" y="378068"/>
            <a:ext cx="3581940" cy="218517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095636" y="379271"/>
            <a:ext cx="9509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/>
              <a:t>Porous cellular</a:t>
            </a:r>
          </a:p>
          <a:p>
            <a:r>
              <a:rPr lang="en-US" sz="800" b="1" dirty="0" smtClean="0"/>
              <a:t>concrete drainage</a:t>
            </a:r>
          </a:p>
          <a:p>
            <a:r>
              <a:rPr lang="en-US" sz="800" b="1" dirty="0" smtClean="0"/>
              <a:t>layer</a:t>
            </a:r>
            <a:endParaRPr lang="en-US" sz="800" b="1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774223" y="703385"/>
            <a:ext cx="726049" cy="137551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44053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une Template_051215">
  <a:themeElements>
    <a:clrScheme name="DUNE">
      <a:dk1>
        <a:srgbClr val="BC5F2B"/>
      </a:dk1>
      <a:lt1>
        <a:sysClr val="window" lastClr="FFFFFF"/>
      </a:lt1>
      <a:dk2>
        <a:srgbClr val="3C5A77"/>
      </a:dk2>
      <a:lt2>
        <a:srgbClr val="F37C23"/>
      </a:lt2>
      <a:accent1>
        <a:srgbClr val="4F81BD"/>
      </a:accent1>
      <a:accent2>
        <a:srgbClr val="FFFFFF"/>
      </a:accent2>
      <a:accent3>
        <a:srgbClr val="FFFFFF"/>
      </a:accent3>
      <a:accent4>
        <a:srgbClr val="FFFFFF"/>
      </a:accent4>
      <a:accent5>
        <a:srgbClr val="FFFFFF"/>
      </a:accent5>
      <a:accent6>
        <a:srgbClr val="FFFFFF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BNF Content-Footer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DUNE_Template_AW</Template>
  <TotalTime>1310</TotalTime>
  <Words>1260</Words>
  <Application>Microsoft Macintosh PowerPoint</Application>
  <PresentationFormat>On-screen Show (4:3)</PresentationFormat>
  <Paragraphs>472</Paragraphs>
  <Slides>30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30</vt:i4>
      </vt:variant>
    </vt:vector>
  </HeadingPairs>
  <TitlesOfParts>
    <vt:vector size="38" baseType="lpstr">
      <vt:lpstr>Arial</vt:lpstr>
      <vt:lpstr>Calibri</vt:lpstr>
      <vt:lpstr>Geneva</vt:lpstr>
      <vt:lpstr>Helvetica</vt:lpstr>
      <vt:lpstr>Lucida Grande</vt:lpstr>
      <vt:lpstr>Wingdings</vt:lpstr>
      <vt:lpstr>Dune Template_051215</vt:lpstr>
      <vt:lpstr>LBNF Content-Footer Theme</vt:lpstr>
      <vt:lpstr>The LBNF Beamline</vt:lpstr>
      <vt:lpstr>Content</vt:lpstr>
      <vt:lpstr>LBNF</vt:lpstr>
      <vt:lpstr>The Near Facilities</vt:lpstr>
      <vt:lpstr>How to make a neutrino beam</vt:lpstr>
      <vt:lpstr>Primary Beam Line</vt:lpstr>
      <vt:lpstr>Target Hall</vt:lpstr>
      <vt:lpstr>Target and Horns</vt:lpstr>
      <vt:lpstr>Decay Pipe</vt:lpstr>
      <vt:lpstr>Hadron Absorber Hall</vt:lpstr>
      <vt:lpstr>Instrumentation</vt:lpstr>
      <vt:lpstr>Neutrino Production System</vt:lpstr>
      <vt:lpstr>Beam Optimisation</vt:lpstr>
      <vt:lpstr>Horn Parameters</vt:lpstr>
      <vt:lpstr>Beam Optimization (preliminary)</vt:lpstr>
      <vt:lpstr>Optimization Result</vt:lpstr>
      <vt:lpstr>Parameter Scan</vt:lpstr>
      <vt:lpstr>Conclusion</vt:lpstr>
      <vt:lpstr>Target &amp; Hadron Absorber</vt:lpstr>
      <vt:lpstr>Particle Flux at Absorber</vt:lpstr>
      <vt:lpstr>Hadron Absorber Energy Dep.</vt:lpstr>
      <vt:lpstr>Simulations</vt:lpstr>
      <vt:lpstr>Opportunities for Collaboration</vt:lpstr>
      <vt:lpstr>Summary</vt:lpstr>
      <vt:lpstr>The End</vt:lpstr>
      <vt:lpstr>NuMI-style Parameter Scan</vt:lpstr>
      <vt:lpstr>NuMI-style Parameter Scan</vt:lpstr>
      <vt:lpstr>NuMI-style Parameter Scan</vt:lpstr>
      <vt:lpstr>NuMI-style Parameter Scan</vt:lpstr>
      <vt:lpstr>NuMI-style Parameter Scan</vt:lpstr>
    </vt:vector>
  </TitlesOfParts>
  <Company>Weber Family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Alfons Weber</dc:creator>
  <cp:lastModifiedBy>Microsoft Office User</cp:lastModifiedBy>
  <cp:revision>59</cp:revision>
  <dcterms:created xsi:type="dcterms:W3CDTF">2016-01-09T13:16:22Z</dcterms:created>
  <dcterms:modified xsi:type="dcterms:W3CDTF">2016-04-08T07:27:12Z</dcterms:modified>
</cp:coreProperties>
</file>