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3" r:id="rId2"/>
  </p:sldMasterIdLst>
  <p:notesMasterIdLst>
    <p:notesMasterId r:id="rId41"/>
  </p:notesMasterIdLst>
  <p:sldIdLst>
    <p:sldId id="574" r:id="rId3"/>
    <p:sldId id="575" r:id="rId4"/>
    <p:sldId id="576" r:id="rId5"/>
    <p:sldId id="545" r:id="rId6"/>
    <p:sldId id="577" r:id="rId7"/>
    <p:sldId id="604" r:id="rId8"/>
    <p:sldId id="605" r:id="rId9"/>
    <p:sldId id="606" r:id="rId10"/>
    <p:sldId id="546" r:id="rId11"/>
    <p:sldId id="572" r:id="rId12"/>
    <p:sldId id="573" r:id="rId13"/>
    <p:sldId id="570" r:id="rId14"/>
    <p:sldId id="547" r:id="rId15"/>
    <p:sldId id="580" r:id="rId16"/>
    <p:sldId id="571" r:id="rId17"/>
    <p:sldId id="581" r:id="rId18"/>
    <p:sldId id="582" r:id="rId19"/>
    <p:sldId id="531" r:id="rId20"/>
    <p:sldId id="603" r:id="rId21"/>
    <p:sldId id="583" r:id="rId22"/>
    <p:sldId id="584" r:id="rId23"/>
    <p:sldId id="585" r:id="rId24"/>
    <p:sldId id="586" r:id="rId25"/>
    <p:sldId id="587" r:id="rId26"/>
    <p:sldId id="588" r:id="rId27"/>
    <p:sldId id="589" r:id="rId28"/>
    <p:sldId id="590" r:id="rId29"/>
    <p:sldId id="591" r:id="rId30"/>
    <p:sldId id="592" r:id="rId31"/>
    <p:sldId id="593" r:id="rId32"/>
    <p:sldId id="594" r:id="rId33"/>
    <p:sldId id="595" r:id="rId34"/>
    <p:sldId id="596" r:id="rId35"/>
    <p:sldId id="607" r:id="rId36"/>
    <p:sldId id="597" r:id="rId37"/>
    <p:sldId id="610" r:id="rId38"/>
    <p:sldId id="598" r:id="rId39"/>
    <p:sldId id="599" r:id="rId4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76" userDrawn="1">
          <p15:clr>
            <a:srgbClr val="A4A3A4"/>
          </p15:clr>
        </p15:guide>
        <p15:guide id="2" pos="576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3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96" autoAdjust="0"/>
    <p:restoredTop sz="95405" autoAdjust="0"/>
  </p:normalViewPr>
  <p:slideViewPr>
    <p:cSldViewPr>
      <p:cViewPr varScale="1">
        <p:scale>
          <a:sx n="101" d="100"/>
          <a:sy n="101" d="100"/>
        </p:scale>
        <p:origin x="-1120" y="-120"/>
      </p:cViewPr>
      <p:guideLst>
        <p:guide orient="horz" pos="576"/>
        <p:guide orient="horz" pos="3744"/>
        <p:guide pos="5760"/>
        <p:guide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28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A4B250E-B282-4BF0-A316-9B4607E79160}" type="datetimeFigureOut">
              <a:rPr lang="en-US" smtClean="0"/>
              <a:t>07/04/16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15A5CB9-51E7-4251-B363-CC37539CC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6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C02FE-5B80-4FB1-90ED-DA38E1C4B9B1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08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502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473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27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906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C02FE-5B80-4FB1-90ED-DA38E1C4B9B1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081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626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36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626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62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614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7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391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32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62229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3815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8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405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119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56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36BA-0D91-4441-9033-8E83C3BAB6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99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377430"/>
            <a:ext cx="8534400" cy="21558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r">
              <a:defRPr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533255"/>
            <a:ext cx="85344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Presenter’s Name</a:t>
            </a:r>
          </a:p>
          <a:p>
            <a:r>
              <a:rPr lang="en-US" dirty="0" smtClean="0"/>
              <a:t>Presenter’s Title</a:t>
            </a:r>
          </a:p>
          <a:p>
            <a:r>
              <a:rPr lang="en-US" dirty="0" smtClean="0"/>
              <a:t>Presenter’s Organization/Company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553200"/>
            <a:ext cx="2133600" cy="22860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D15ADF84-AAC6-496F-9554-0F2745F003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8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143000"/>
            <a:ext cx="85344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553200"/>
            <a:ext cx="2133600" cy="22860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D15ADF84-AAC6-496F-9554-0F2745F003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838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78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934200" y="65532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50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934200" y="65532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75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4953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191000" cy="4953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553200"/>
            <a:ext cx="2133600" cy="22860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D15ADF84-AAC6-496F-9554-0F2745F003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8382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6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39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78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LBNF</a:t>
            </a:r>
          </a:p>
        </p:txBody>
      </p: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6154906"/>
            <a:ext cx="1594477" cy="28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57200" y="5728951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56" y="6003296"/>
            <a:ext cx="6540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24" y="5916605"/>
            <a:ext cx="1857669" cy="6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209" y="6083428"/>
            <a:ext cx="2202053" cy="36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54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52" r:id="rId6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 smtClean="0"/>
              <a:t>LBNF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79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wmf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0.emf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.xml"/><Relationship Id="rId3" Type="http://schemas.openxmlformats.org/officeDocument/2006/relationships/notesSlide" Target="../notesSlides/notesSlide18.xml"/><Relationship Id="rId4" Type="http://schemas.openxmlformats.org/officeDocument/2006/relationships/image" Target="../media/image43.png"/><Relationship Id="rId5" Type="http://schemas.openxmlformats.org/officeDocument/2006/relationships/image" Target="../media/image44.jpeg"/><Relationship Id="rId6" Type="http://schemas.openxmlformats.org/officeDocument/2006/relationships/image" Target="../media/image45.jpeg"/><Relationship Id="rId7" Type="http://schemas.openxmlformats.org/officeDocument/2006/relationships/oleObject" Target="../embeddings/oleObject1.bin"/><Relationship Id="rId8" Type="http://schemas.openxmlformats.org/officeDocument/2006/relationships/image" Target="../media/image41.e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4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9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93100" cy="2005791"/>
          </a:xfrm>
        </p:spPr>
        <p:txBody>
          <a:bodyPr/>
          <a:lstStyle/>
          <a:p>
            <a:pPr algn="ctr"/>
            <a:r>
              <a:rPr lang="en-US" sz="6000" dirty="0" smtClean="0"/>
              <a:t>The LBNF/</a:t>
            </a:r>
            <a:r>
              <a:rPr lang="en-US" sz="6000" dirty="0" smtClean="0">
                <a:solidFill>
                  <a:srgbClr val="FF0000"/>
                </a:solidFill>
              </a:rPr>
              <a:t>DUNE</a:t>
            </a:r>
            <a:r>
              <a:rPr lang="en-US" sz="6000" dirty="0" smtClean="0"/>
              <a:t> projects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3505200"/>
            <a:ext cx="4038600" cy="1066800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5400" dirty="0" smtClean="0"/>
              <a:t>LBNF</a:t>
            </a:r>
            <a:endParaRPr lang="en-US" sz="5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48200" y="3505200"/>
            <a:ext cx="4038600" cy="1066800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DUNE</a:t>
            </a:r>
            <a:endParaRPr lang="en-US" sz="5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57800" y="2590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895600" y="2590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38800" y="4724400"/>
            <a:ext cx="3048000" cy="1754327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 Detectors construction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Detectors installation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Detectors operation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Computing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Physics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is-IS" dirty="0" smtClean="0"/>
              <a:t>…...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4724400"/>
            <a:ext cx="4267200" cy="1754327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 Near and </a:t>
            </a:r>
            <a:r>
              <a:rPr lang="en-US" dirty="0"/>
              <a:t>F</a:t>
            </a:r>
            <a:r>
              <a:rPr lang="en-US" dirty="0" smtClean="0"/>
              <a:t>ar detector Civil Engineering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Conventional facilities (infra., utilities, ..)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Cryostats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Cryogenics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en-US" dirty="0" smtClean="0"/>
              <a:t>Safety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is-IS" dirty="0" smtClean="0"/>
              <a:t>…...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287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“Far Site” – LBNF at Sanford Lab, Lead, SD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0" y="1905000"/>
            <a:ext cx="9144000" cy="4495800"/>
            <a:chOff x="0" y="1905000"/>
            <a:chExt cx="9144000" cy="4495800"/>
          </a:xfrm>
        </p:grpSpPr>
        <p:pic>
          <p:nvPicPr>
            <p:cNvPr id="8" name="Picture 7" descr="Screen Shot 2016-04-02 at 19.03.56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05000"/>
              <a:ext cx="9144000" cy="3454739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838200" y="2133600"/>
              <a:ext cx="304800" cy="3048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172200" y="3581400"/>
              <a:ext cx="304800" cy="3048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1524000" y="5562600"/>
              <a:ext cx="228600" cy="228600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609600" y="4495800"/>
              <a:ext cx="228600" cy="228600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6248400" y="3429000"/>
              <a:ext cx="228600" cy="228600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419600" y="2057400"/>
              <a:ext cx="228600" cy="228600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flipV="1">
              <a:off x="1524000" y="6096000"/>
              <a:ext cx="228600" cy="228600"/>
            </a:xfrm>
            <a:prstGeom prst="triangl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57400" y="5486400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Next International airports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6031468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Regional airport</a:t>
              </a:r>
              <a:endParaRPr lang="en-US" dirty="0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1143000" y="2209800"/>
              <a:ext cx="228600" cy="228600"/>
            </a:xfrm>
            <a:prstGeom prst="triangle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8860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“Far Site” – LBNF at Sanford Lab, Lead, SD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43000" y="1295400"/>
            <a:ext cx="7162800" cy="5193236"/>
            <a:chOff x="1143000" y="1295400"/>
            <a:chExt cx="7162800" cy="5193236"/>
          </a:xfrm>
        </p:grpSpPr>
        <p:pic>
          <p:nvPicPr>
            <p:cNvPr id="6" name="Picture 5" descr="Screen Shot 2016-04-02 at 18.57.2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1295400"/>
              <a:ext cx="7028180" cy="5193236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2895600" y="2819400"/>
              <a:ext cx="304800" cy="3048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400800" y="5181600"/>
              <a:ext cx="914400" cy="6858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5638800" y="4343400"/>
              <a:ext cx="2286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4876800" y="2895600"/>
              <a:ext cx="1524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3733800" y="2514600"/>
              <a:ext cx="3810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971800" y="2590800"/>
              <a:ext cx="304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486400" y="3200400"/>
              <a:ext cx="2819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~ 45’  car driving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82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4024" y="995995"/>
            <a:ext cx="8228729" cy="5210596"/>
            <a:chOff x="1511549" y="750068"/>
            <a:chExt cx="9144000" cy="6132837"/>
          </a:xfrm>
        </p:grpSpPr>
        <p:pic>
          <p:nvPicPr>
            <p:cNvPr id="17" name="Sanford property line.jpg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11549" y="750068"/>
              <a:ext cx="9144000" cy="613283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3" name="Shape 74"/>
            <p:cNvSpPr/>
            <p:nvPr/>
          </p:nvSpPr>
          <p:spPr>
            <a:xfrm>
              <a:off x="2176392" y="5059837"/>
              <a:ext cx="2033448" cy="2888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indent="44450" defTabSz="822325">
                <a:spcBef>
                  <a:spcPts val="1400"/>
                </a:spcBef>
                <a:tabLst>
                  <a:tab pos="457200" algn="l"/>
                </a:tabLst>
                <a:defRPr sz="2400" b="1">
                  <a:solidFill>
                    <a:srgbClr val="FBFF00"/>
                  </a:solidFill>
                  <a:effectLst>
                    <a:outerShdw blurRad="114300" dist="50800" dir="2700000" rotWithShape="0">
                      <a:srgbClr val="000000"/>
                    </a:outerShdw>
                  </a:effectLst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>
                <a:defRPr sz="1800" b="0">
                  <a:solidFill>
                    <a:srgbClr val="000000"/>
                  </a:solidFill>
                  <a:effectLst/>
                </a:defRPr>
              </a:pPr>
              <a:r>
                <a:rPr sz="1350" b="0" dirty="0">
                  <a:solidFill>
                    <a:prstClr val="white"/>
                  </a:solidFill>
                  <a:effectLst/>
                </a:rPr>
                <a:t>Ross Complex</a:t>
              </a:r>
            </a:p>
          </p:txBody>
        </p:sp>
        <p:sp>
          <p:nvSpPr>
            <p:cNvPr id="24" name="Shape 75"/>
            <p:cNvSpPr/>
            <p:nvPr/>
          </p:nvSpPr>
          <p:spPr>
            <a:xfrm flipV="1">
              <a:off x="3403601" y="4358098"/>
              <a:ext cx="941247" cy="729159"/>
            </a:xfrm>
            <a:prstGeom prst="line">
              <a:avLst/>
            </a:prstGeom>
            <a:ln w="50800">
              <a:solidFill>
                <a:srgbClr val="FBFF00"/>
              </a:solidFill>
              <a:round/>
              <a:tailEnd type="triangle"/>
            </a:ln>
            <a:effectLst>
              <a:outerShdw blurRad="63500" dist="12699" dir="5400000" rotWithShape="0">
                <a:srgbClr val="808080">
                  <a:alpha val="20000"/>
                </a:srgbClr>
              </a:outerShdw>
            </a:effectLst>
          </p:spPr>
          <p:txBody>
            <a:bodyPr lIns="0" tIns="0" rIns="0" bIns="0"/>
            <a:lstStyle/>
            <a:p>
              <a:pPr defTabSz="3429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900" dirty="0">
                <a:solidFill>
                  <a:prstClr val="black"/>
                </a:solidFill>
                <a:latin typeface="Calibri"/>
                <a:ea typeface="+mn-ea"/>
                <a:cs typeface="+mn-cs"/>
                <a:sym typeface="Helvetica"/>
              </a:endParaRPr>
            </a:p>
          </p:txBody>
        </p:sp>
        <p:grpSp>
          <p:nvGrpSpPr>
            <p:cNvPr id="25" name="Group 78"/>
            <p:cNvGrpSpPr/>
            <p:nvPr/>
          </p:nvGrpSpPr>
          <p:grpSpPr>
            <a:xfrm>
              <a:off x="6054945" y="2733561"/>
              <a:ext cx="3233854" cy="1427819"/>
              <a:chOff x="-479607" y="-202650"/>
              <a:chExt cx="3233852" cy="1427817"/>
            </a:xfrm>
          </p:grpSpPr>
          <p:sp>
            <p:nvSpPr>
              <p:cNvPr id="26" name="Shape 76"/>
              <p:cNvSpPr/>
              <p:nvPr/>
            </p:nvSpPr>
            <p:spPr>
              <a:xfrm>
                <a:off x="750580" y="791908"/>
                <a:ext cx="2003665" cy="4332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44450" algn="ctr" defTabSz="822325">
                  <a:spcBef>
                    <a:spcPts val="1400"/>
                  </a:spcBef>
                  <a:tabLst>
                    <a:tab pos="457200" algn="l"/>
                  </a:tabLst>
                  <a:defRPr b="1">
                    <a:solidFill>
                      <a:srgbClr val="FBFF00"/>
                    </a:solidFill>
                    <a:effectLst>
                      <a:outerShdw blurRad="114300" dist="50800" dir="2700000" rotWithShape="0">
                        <a:srgbClr val="000000"/>
                      </a:outerShdw>
                    </a:effectLst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>
                  <a:defRPr sz="1800" b="0">
                    <a:solidFill>
                      <a:srgbClr val="000000"/>
                    </a:solidFill>
                    <a:effectLst/>
                  </a:defRPr>
                </a:pPr>
                <a:r>
                  <a:rPr sz="2025" b="0" dirty="0">
                    <a:solidFill>
                      <a:prstClr val="white"/>
                    </a:solidFill>
                    <a:effectLst/>
                  </a:rPr>
                  <a:t>Yates Complex</a:t>
                </a:r>
              </a:p>
            </p:txBody>
          </p:sp>
          <p:sp>
            <p:nvSpPr>
              <p:cNvPr id="27" name="Shape 77"/>
              <p:cNvSpPr/>
              <p:nvPr/>
            </p:nvSpPr>
            <p:spPr>
              <a:xfrm flipH="1" flipV="1">
                <a:off x="-479607" y="-202650"/>
                <a:ext cx="1181826" cy="957229"/>
              </a:xfrm>
              <a:prstGeom prst="line">
                <a:avLst/>
              </a:prstGeom>
              <a:noFill/>
              <a:ln w="50800" cap="flat">
                <a:solidFill>
                  <a:srgbClr val="FBFF00"/>
                </a:solidFill>
                <a:prstDash val="solid"/>
                <a:round/>
                <a:tailEnd type="triangle" w="med" len="med"/>
              </a:ln>
              <a:effectLst>
                <a:outerShdw blurRad="63500" dist="12699" dir="5400000" rotWithShape="0">
                  <a:srgbClr val="808080">
                    <a:alpha val="2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429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 sz="900" dirty="0">
                  <a:solidFill>
                    <a:prstClr val="black"/>
                  </a:solidFill>
                  <a:latin typeface="Calibri"/>
                  <a:ea typeface="+mn-ea"/>
                  <a:cs typeface="+mn-cs"/>
                  <a:sym typeface="Helvetica"/>
                </a:endParaRPr>
              </a:p>
            </p:txBody>
          </p:sp>
        </p:grpSp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7388473" y="5815137"/>
              <a:ext cx="3267076" cy="1067768"/>
            </a:xfrm>
            <a:prstGeom prst="rect">
              <a:avLst/>
            </a:prstGeom>
            <a:solidFill>
              <a:srgbClr val="009C63">
                <a:alpha val="8470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27430" bIns="0">
              <a:prstTxWarp prst="textNoShape">
                <a:avLst/>
              </a:prstTxWarp>
            </a:bodyPr>
            <a:lstStyle/>
            <a:p>
              <a:pPr marL="27385" algn="r" defTabSz="616744">
                <a:tabLst>
                  <a:tab pos="351235" algn="l"/>
                </a:tabLst>
              </a:pPr>
              <a:r>
                <a:rPr lang="en-US" sz="1500" b="1" u="sng" dirty="0">
                  <a:solidFill>
                    <a:prstClr val="white"/>
                  </a:solidFill>
                  <a:effectLst>
                    <a:outerShdw blurRad="38100" dist="38100" dir="2700000" algn="tl" rotWithShape="0">
                      <a:srgbClr val="000000"/>
                    </a:outerShdw>
                  </a:effectLst>
                  <a:latin typeface="Calibri"/>
                  <a:sym typeface="Hoefler Text" charset="0"/>
                </a:rPr>
                <a:t>Property Summary</a:t>
              </a:r>
            </a:p>
            <a:p>
              <a:pPr marL="27385" algn="r" defTabSz="616744">
                <a:tabLst>
                  <a:tab pos="351235" algn="l"/>
                </a:tabLst>
              </a:pPr>
              <a:r>
                <a:rPr lang="en-US" sz="1500" b="1" dirty="0">
                  <a:solidFill>
                    <a:prstClr val="white"/>
                  </a:solidFill>
                  <a:effectLst>
                    <a:outerShdw blurRad="38100" dist="38100" dir="2700000" algn="tl" rotWithShape="0">
                      <a:srgbClr val="000000"/>
                    </a:outerShdw>
                  </a:effectLst>
                  <a:latin typeface="Calibri"/>
                  <a:sym typeface="Hoefler Text" charset="0"/>
                </a:rPr>
                <a:t>186 acres (surface)</a:t>
              </a:r>
            </a:p>
            <a:p>
              <a:pPr marL="27385" algn="r" defTabSz="616744">
                <a:tabLst>
                  <a:tab pos="351235" algn="l"/>
                </a:tabLst>
              </a:pPr>
              <a:r>
                <a:rPr lang="en-US" sz="1500" b="1" dirty="0">
                  <a:solidFill>
                    <a:prstClr val="white"/>
                  </a:solidFill>
                  <a:effectLst>
                    <a:outerShdw blurRad="38100" dist="38100" dir="2700000" algn="tl" rotWithShape="0">
                      <a:srgbClr val="000000"/>
                    </a:outerShdw>
                  </a:effectLst>
                  <a:latin typeface="Calibri"/>
                  <a:sym typeface="Hoefler Text" charset="0"/>
                </a:rPr>
                <a:t>7700 acres (underground)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9735B5-E0F8-D44A-A3DE-E2CD0DCDE7C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 idx="4294967295"/>
          </p:nvPr>
        </p:nvSpPr>
        <p:spPr>
          <a:xfrm>
            <a:off x="457200" y="429768"/>
            <a:ext cx="8015287" cy="533400"/>
          </a:xfrm>
          <a:prstGeom prst="rect">
            <a:avLst/>
          </a:prstGeom>
        </p:spPr>
        <p:txBody>
          <a:bodyPr lIns="0" tIns="0" rIns="0" bIns="0"/>
          <a:lstStyle/>
          <a:p>
            <a:pPr algn="l"/>
            <a:r>
              <a:rPr lang="en-US" sz="2200" b="1" dirty="0">
                <a:solidFill>
                  <a:srgbClr val="004C97"/>
                </a:solidFill>
                <a:latin typeface="Helvetica"/>
              </a:rPr>
              <a:t>Far Site Overview – Sanford Lab in Lead, SD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87979" y="292070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EEECE1"/>
                </a:solidFill>
              </a:rPr>
              <a:t>Lead, SD</a:t>
            </a:r>
          </a:p>
        </p:txBody>
      </p:sp>
    </p:spTree>
    <p:extLst>
      <p:ext uri="{BB962C8B-B14F-4D97-AF65-F5344CB8AC3E}">
        <p14:creationId xmlns:p14="http://schemas.microsoft.com/office/powerpoint/2010/main" val="43021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8589"/>
            <a:ext cx="9144000" cy="438082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9735B5-E0F8-D44A-A3DE-E2CD0DCDE7C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idx="4294967295"/>
          </p:nvPr>
        </p:nvSpPr>
        <p:spPr>
          <a:xfrm>
            <a:off x="457200" y="429768"/>
            <a:ext cx="8458200" cy="56589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algn="l"/>
            <a:r>
              <a:rPr lang="en-US" sz="22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Far Site </a:t>
            </a:r>
            <a:r>
              <a:rPr lang="en-US" sz="2200" b="1" dirty="0" smtClean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Context </a:t>
            </a:r>
            <a:r>
              <a:rPr lang="en-US" sz="22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– part of an Underground Campus</a:t>
            </a:r>
          </a:p>
        </p:txBody>
      </p:sp>
      <p:sp>
        <p:nvSpPr>
          <p:cNvPr id="8" name="Oval 7"/>
          <p:cNvSpPr/>
          <p:nvPr/>
        </p:nvSpPr>
        <p:spPr>
          <a:xfrm>
            <a:off x="4813231" y="3219908"/>
            <a:ext cx="2075249" cy="11793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46240" y="2245360"/>
            <a:ext cx="2326640" cy="589280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3155500">
            <a:off x="7039218" y="2794065"/>
            <a:ext cx="497840" cy="98368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63" y="5493008"/>
            <a:ext cx="1718099" cy="36933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Existing facilities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8014" y="5898386"/>
            <a:ext cx="1893275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Proposed facilities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4724400"/>
            <a:ext cx="2057400" cy="990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169" y="914400"/>
            <a:ext cx="8290831" cy="5434274"/>
          </a:xfrm>
          <a:prstGeom prst="rect">
            <a:avLst/>
          </a:prstGeom>
        </p:spPr>
      </p:pic>
      <p:pic>
        <p:nvPicPr>
          <p:cNvPr id="22" name="Content Placeholder 9"/>
          <p:cNvPicPr>
            <a:picLocks noGrp="1" noChangeAspect="1"/>
          </p:cNvPicPr>
          <p:nvPr>
            <p:ph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930937">
            <a:off x="5471669" y="4397238"/>
            <a:ext cx="1064156" cy="285551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28944"/>
            <a:ext cx="8585200" cy="569268"/>
          </a:xfrm>
        </p:spPr>
        <p:txBody>
          <a:bodyPr/>
          <a:lstStyle/>
          <a:p>
            <a:r>
              <a:rPr lang="en-US" dirty="0"/>
              <a:t>Design Scope – </a:t>
            </a:r>
            <a:r>
              <a:rPr lang="en-US" dirty="0" smtClean="0"/>
              <a:t>Surface (Ross Complex)</a:t>
            </a:r>
            <a:br>
              <a:rPr lang="en-US" dirty="0" smtClean="0"/>
            </a:br>
            <a:r>
              <a:rPr lang="en-US" dirty="0" smtClean="0"/>
              <a:t>(LBNF Scope in 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White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 rot="562421">
            <a:off x="1031734" y="3439066"/>
            <a:ext cx="3396818" cy="1001212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3" name="Oval 12"/>
          <p:cNvSpPr/>
          <p:nvPr/>
        </p:nvSpPr>
        <p:spPr>
          <a:xfrm>
            <a:off x="6524692" y="1932478"/>
            <a:ext cx="487741" cy="487721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07683" y="1689272"/>
            <a:ext cx="818453" cy="514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BFF00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defRPr>
            </a:lvl1pPr>
          </a:lstStyle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Control</a:t>
            </a:r>
            <a:endParaRPr lang="en-US" dirty="0">
              <a:solidFill>
                <a:schemeClr val="bg1"/>
              </a:solidFill>
            </a:endParaRPr>
          </a:p>
          <a:p>
            <a:pPr>
              <a:lnSpc>
                <a:spcPts val="1620"/>
              </a:lnSpc>
            </a:pPr>
            <a:r>
              <a:rPr lang="en-US" dirty="0">
                <a:solidFill>
                  <a:schemeClr val="bg1"/>
                </a:solidFill>
              </a:rPr>
              <a:t>Room</a:t>
            </a:r>
          </a:p>
        </p:txBody>
      </p:sp>
      <p:sp>
        <p:nvSpPr>
          <p:cNvPr id="15" name="Oval 14"/>
          <p:cNvSpPr/>
          <p:nvPr/>
        </p:nvSpPr>
        <p:spPr>
          <a:xfrm rot="5400000">
            <a:off x="4993980" y="4146848"/>
            <a:ext cx="1854790" cy="933451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889414" y="3685423"/>
            <a:ext cx="2018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rPr>
              <a:t>12kV Power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rPr>
              <a:t>Feed and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rPr>
              <a:t>Transformer Upgrade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51472" y="4802303"/>
            <a:ext cx="1766229" cy="1345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BFF00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defRPr>
            </a:lvl1pPr>
          </a:lstStyle>
          <a:p>
            <a:pPr>
              <a:lnSpc>
                <a:spcPts val="1620"/>
              </a:lnSpc>
            </a:pPr>
            <a:r>
              <a:rPr lang="en-US" dirty="0">
                <a:solidFill>
                  <a:schemeClr val="bg1"/>
                </a:solidFill>
              </a:rPr>
              <a:t>Cryogenic </a:t>
            </a:r>
          </a:p>
          <a:p>
            <a:pPr>
              <a:lnSpc>
                <a:spcPts val="1620"/>
              </a:lnSpc>
            </a:pPr>
            <a:r>
              <a:rPr lang="en-US" dirty="0">
                <a:solidFill>
                  <a:schemeClr val="bg1"/>
                </a:solidFill>
              </a:rPr>
              <a:t>Compressor</a:t>
            </a:r>
          </a:p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Building</a:t>
            </a:r>
          </a:p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and </a:t>
            </a:r>
          </a:p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Cryogenic Systems </a:t>
            </a:r>
          </a:p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(LAr and LN2)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9888" y="2605461"/>
            <a:ext cx="6277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BFF00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defRPr>
            </a:lvl1pPr>
          </a:lstStyle>
          <a:p>
            <a:r>
              <a:rPr lang="en-US" dirty="0" smtClean="0"/>
              <a:t>Ross</a:t>
            </a:r>
          </a:p>
          <a:p>
            <a:r>
              <a:rPr lang="en-US" dirty="0" smtClean="0"/>
              <a:t>Hoist</a:t>
            </a:r>
          </a:p>
          <a:p>
            <a:r>
              <a:rPr lang="en-US" dirty="0" smtClean="0"/>
              <a:t>Bldg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058179" y="2727338"/>
            <a:ext cx="1682063" cy="1054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BFF00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defRPr>
            </a:lvl1pPr>
          </a:lstStyle>
          <a:p>
            <a:pPr>
              <a:lnSpc>
                <a:spcPts val="1620"/>
              </a:lnSpc>
            </a:pPr>
            <a:r>
              <a:rPr lang="en-US" dirty="0"/>
              <a:t>Ross Headframe </a:t>
            </a:r>
          </a:p>
          <a:p>
            <a:pPr>
              <a:lnSpc>
                <a:spcPts val="1620"/>
              </a:lnSpc>
            </a:pPr>
            <a:r>
              <a:rPr lang="en-US" dirty="0"/>
              <a:t>and Crusher </a:t>
            </a:r>
            <a:r>
              <a:rPr lang="en-US" dirty="0" smtClean="0"/>
              <a:t>Bldg</a:t>
            </a:r>
          </a:p>
          <a:p>
            <a:pPr>
              <a:lnSpc>
                <a:spcPts val="1120"/>
              </a:lnSpc>
            </a:pPr>
            <a:endParaRPr lang="en-US" sz="800" dirty="0" smtClean="0">
              <a:solidFill>
                <a:schemeClr val="bg1"/>
              </a:solidFill>
            </a:endParaRPr>
          </a:p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Excavated Rock </a:t>
            </a:r>
          </a:p>
          <a:p>
            <a:pPr>
              <a:lnSpc>
                <a:spcPts val="1620"/>
              </a:lnSpc>
            </a:pPr>
            <a:r>
              <a:rPr lang="en-US" dirty="0" smtClean="0">
                <a:solidFill>
                  <a:schemeClr val="bg1"/>
                </a:solidFill>
              </a:rPr>
              <a:t>Handling System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25176" y="1082919"/>
            <a:ext cx="920044" cy="306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BFF00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defRPr>
            </a:lvl1pPr>
          </a:lstStyle>
          <a:p>
            <a:pPr>
              <a:lnSpc>
                <a:spcPts val="1620"/>
              </a:lnSpc>
            </a:pPr>
            <a:r>
              <a:rPr lang="en-US" dirty="0"/>
              <a:t>Ross Dry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3342" y="2386689"/>
            <a:ext cx="1096674" cy="514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BFF00"/>
                </a:solidFill>
                <a:effectLst>
                  <a:outerShdw blurRad="114300" dist="508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</a:defRPr>
            </a:lvl1pPr>
          </a:lstStyle>
          <a:p>
            <a:pPr>
              <a:lnSpc>
                <a:spcPts val="1620"/>
              </a:lnSpc>
            </a:pPr>
            <a:r>
              <a:rPr lang="en-US" dirty="0">
                <a:sym typeface="Calibri"/>
              </a:rPr>
              <a:t>Ross </a:t>
            </a:r>
          </a:p>
          <a:p>
            <a:pPr>
              <a:lnSpc>
                <a:spcPts val="1620"/>
              </a:lnSpc>
            </a:pPr>
            <a:r>
              <a:rPr lang="en-US" dirty="0">
                <a:sym typeface="Calibri"/>
              </a:rPr>
              <a:t>Substation</a:t>
            </a:r>
          </a:p>
        </p:txBody>
      </p:sp>
      <p:sp>
        <p:nvSpPr>
          <p:cNvPr id="24" name="Rectangle 23"/>
          <p:cNvSpPr/>
          <p:nvPr/>
        </p:nvSpPr>
        <p:spPr>
          <a:xfrm rot="21360000">
            <a:off x="5853656" y="4007338"/>
            <a:ext cx="274727" cy="7664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6389175" y="2727338"/>
            <a:ext cx="739110" cy="635364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268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1" r="9476"/>
          <a:stretch/>
        </p:blipFill>
        <p:spPr>
          <a:xfrm>
            <a:off x="2174240" y="724523"/>
            <a:ext cx="7162800" cy="5594997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Far Site Scope – Overview of Phases of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948690"/>
            <a:ext cx="691228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Sanford Lab Reliability </a:t>
            </a:r>
            <a:b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Projects </a:t>
            </a:r>
            <a:b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i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FY16 – 18</a:t>
            </a:r>
          </a:p>
          <a:p>
            <a:pPr marL="233363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Ross shaft rehab</a:t>
            </a:r>
          </a:p>
          <a:p>
            <a:pPr marL="233363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Hoist motor </a:t>
            </a:r>
            <a:b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rebuilds, more…</a:t>
            </a:r>
          </a:p>
          <a:p>
            <a:pPr marL="522288" lvl="1" indent="-342900">
              <a:buFont typeface="+mj-lt"/>
              <a:buAutoNum type="arabicPeriod"/>
            </a:pPr>
            <a:endParaRPr lang="en-US" sz="1200" dirty="0" smtClean="0">
              <a:solidFill>
                <a:srgbClr val="63666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Pre-Excavation</a:t>
            </a: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i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FY17 - 20</a:t>
            </a:r>
          </a:p>
          <a:p>
            <a:pPr marL="233363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Rock disposal </a:t>
            </a:r>
            <a:b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systems</a:t>
            </a:r>
          </a:p>
          <a:p>
            <a:pPr marL="233363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Ross brow</a:t>
            </a:r>
            <a:b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expansion, more…</a:t>
            </a:r>
            <a:endParaRPr lang="en-US" dirty="0">
              <a:solidFill>
                <a:srgbClr val="63666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1200" dirty="0">
              <a:solidFill>
                <a:srgbClr val="63666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Excavation/</a:t>
            </a:r>
            <a:b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Construction</a:t>
            </a:r>
            <a:b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i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FY18 </a:t>
            </a:r>
            <a:r>
              <a:rPr lang="en-US" i="1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– </a:t>
            </a:r>
            <a:r>
              <a:rPr lang="en-US" i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22</a:t>
            </a:r>
          </a:p>
          <a:p>
            <a:pPr marL="233363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Caverns/Drifts/Utilities/Surface building</a:t>
            </a:r>
          </a:p>
          <a:p>
            <a:pPr marL="233363" lvl="1" indent="-17780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63666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Cryostats/Cryogenic Systems  </a:t>
            </a:r>
            <a:r>
              <a:rPr lang="en-US" i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FY20 </a:t>
            </a:r>
            <a:r>
              <a:rPr lang="en-US" i="1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– </a:t>
            </a:r>
            <a:r>
              <a:rPr lang="en-US" i="1" dirty="0" smtClean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25</a:t>
            </a:r>
            <a:endParaRPr lang="en-US" i="1" dirty="0">
              <a:solidFill>
                <a:srgbClr val="63666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32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fld id="{609735B5-E0F8-D44A-A3DE-E2CD0DCDE7C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7408"/>
          <a:stretch/>
        </p:blipFill>
        <p:spPr>
          <a:xfrm>
            <a:off x="119401" y="1278582"/>
            <a:ext cx="9024599" cy="403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7200" y="915782"/>
            <a:ext cx="8585200" cy="5083010"/>
          </a:xfrm>
        </p:spPr>
        <p:txBody>
          <a:bodyPr/>
          <a:lstStyle/>
          <a:p>
            <a:r>
              <a:rPr lang="en-US" sz="1800" dirty="0" smtClean="0"/>
              <a:t>Completion of the Ross Shaft rehabilitation from the 3200L to the 5000L</a:t>
            </a:r>
            <a:endParaRPr lang="en-US" sz="1800" dirty="0"/>
          </a:p>
          <a:p>
            <a:endParaRPr lang="en-US" sz="1000" dirty="0" smtClean="0"/>
          </a:p>
          <a:p>
            <a:endParaRPr lang="en-US" sz="500" dirty="0" smtClean="0"/>
          </a:p>
          <a:p>
            <a:r>
              <a:rPr lang="en-US" sz="1800" dirty="0" smtClean="0"/>
              <a:t>Utilities in the Ross Shaft</a:t>
            </a:r>
          </a:p>
          <a:p>
            <a:pPr lvl="1"/>
            <a:r>
              <a:rPr lang="en-US" sz="1600" dirty="0" smtClean="0"/>
              <a:t>Electrical power </a:t>
            </a:r>
          </a:p>
          <a:p>
            <a:pPr lvl="1"/>
            <a:r>
              <a:rPr lang="en-US" sz="1600" dirty="0" smtClean="0"/>
              <a:t>Fiber optics for experiment data and control and fire alarm</a:t>
            </a:r>
          </a:p>
          <a:p>
            <a:pPr lvl="1"/>
            <a:r>
              <a:rPr lang="en-US" sz="1600" dirty="0" smtClean="0"/>
              <a:t>Pipes in Ross Shaft for gaseous nitrogen and argon transport</a:t>
            </a:r>
          </a:p>
          <a:p>
            <a:pPr lvl="1"/>
            <a:r>
              <a:rPr lang="en-US" sz="1600" dirty="0" smtClean="0"/>
              <a:t>Fire water pipe from 4100L sump to 4850L</a:t>
            </a:r>
            <a:endParaRPr lang="en-US" sz="1800" dirty="0" smtClean="0"/>
          </a:p>
          <a:p>
            <a:pPr lvl="1"/>
            <a:endParaRPr lang="en-US" sz="5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– Shafts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755" y="3361096"/>
            <a:ext cx="7000303" cy="28031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62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Scope </a:t>
            </a:r>
            <a:r>
              <a:rPr lang="en-US" dirty="0"/>
              <a:t>– </a:t>
            </a:r>
            <a:r>
              <a:rPr lang="en-US" dirty="0" smtClean="0"/>
              <a:t>Detector Caverns </a:t>
            </a:r>
            <a:endParaRPr lang="en-US" dirty="0"/>
          </a:p>
        </p:txBody>
      </p:sp>
      <p:sp>
        <p:nvSpPr>
          <p:cNvPr id="242" name="Shape 24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41" name="image3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1370" y="990600"/>
            <a:ext cx="8614030" cy="491086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" name="Group 3"/>
          <p:cNvGrpSpPr/>
          <p:nvPr/>
        </p:nvGrpSpPr>
        <p:grpSpPr>
          <a:xfrm rot="19981835">
            <a:off x="1912203" y="2852659"/>
            <a:ext cx="5410200" cy="929538"/>
            <a:chOff x="1905000" y="5943600"/>
            <a:chExt cx="5410200" cy="762000"/>
          </a:xfrm>
          <a:solidFill>
            <a:schemeClr val="accent1">
              <a:lumMod val="20000"/>
              <a:lumOff val="80000"/>
            </a:schemeClr>
          </a:solidFill>
          <a:effectLst/>
        </p:grpSpPr>
        <p:sp>
          <p:nvSpPr>
            <p:cNvPr id="2" name="Rectangle 1"/>
            <p:cNvSpPr/>
            <p:nvPr/>
          </p:nvSpPr>
          <p:spPr>
            <a:xfrm>
              <a:off x="1905000" y="5943600"/>
              <a:ext cx="54102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11544" y="6135118"/>
              <a:ext cx="4627456" cy="3027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 Detector </a:t>
              </a:r>
              <a:r>
                <a:rPr lang="en-US" dirty="0" smtClean="0"/>
                <a:t>Chambers </a:t>
              </a:r>
              <a:r>
                <a:rPr lang="en-US" dirty="0" smtClean="0"/>
                <a:t>(  69.6m x 27.4m x 19.8m)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6615300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04-06 at 14.07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220"/>
            <a:ext cx="9144000" cy="6444699"/>
          </a:xfrm>
          <a:prstGeom prst="rect">
            <a:avLst/>
          </a:prstGeom>
        </p:spPr>
      </p:pic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Scope </a:t>
            </a:r>
            <a:r>
              <a:rPr lang="en-US" dirty="0"/>
              <a:t>– </a:t>
            </a:r>
            <a:r>
              <a:rPr lang="en-US" smtClean="0"/>
              <a:t>Detector Caverns </a:t>
            </a:r>
            <a:endParaRPr lang="en-US" dirty="0"/>
          </a:p>
        </p:txBody>
      </p:sp>
      <p:sp>
        <p:nvSpPr>
          <p:cNvPr id="242" name="Shape 24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7828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93100" cy="2005791"/>
          </a:xfrm>
        </p:spPr>
        <p:txBody>
          <a:bodyPr/>
          <a:lstStyle/>
          <a:p>
            <a:pPr algn="ctr"/>
            <a:r>
              <a:rPr lang="en-US" sz="6000" dirty="0" smtClean="0"/>
              <a:t>The LBNF/</a:t>
            </a:r>
            <a:r>
              <a:rPr lang="en-US" sz="6000" dirty="0" smtClean="0">
                <a:solidFill>
                  <a:srgbClr val="FF0000"/>
                </a:solidFill>
              </a:rPr>
              <a:t>DUNE</a:t>
            </a:r>
            <a:r>
              <a:rPr lang="en-US" sz="6000" dirty="0" smtClean="0"/>
              <a:t> projects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3505200"/>
            <a:ext cx="4038600" cy="1066800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5400" dirty="0" smtClean="0"/>
              <a:t>LBNF</a:t>
            </a:r>
            <a:endParaRPr lang="en-US" sz="5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48200" y="3505200"/>
            <a:ext cx="4038600" cy="1066800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DUNE</a:t>
            </a:r>
            <a:endParaRPr lang="en-US" sz="5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57800" y="2590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895600" y="2590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05400" y="4549676"/>
            <a:ext cx="3886200" cy="2308324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International Collaboration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 </a:t>
            </a:r>
            <a:r>
              <a:rPr lang="is-IS" dirty="0" smtClean="0"/>
              <a:t>… </a:t>
            </a:r>
            <a:r>
              <a:rPr lang="en-US" dirty="0" smtClean="0"/>
              <a:t>with Fermilab as Host Lab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governed by its own  management          and a resource review board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Many Institutions and Funding Agencies involved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Model similar to the LHC experiments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4572000"/>
            <a:ext cx="4419600" cy="2031325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International project, hosted and directed by FNAL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Under the responsibility of Fermilab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In partnership with various external Laboratories and Funding Agencies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Sanford Lab, CERN, </a:t>
            </a:r>
            <a:r>
              <a:rPr lang="is-IS" dirty="0" smtClean="0"/>
              <a:t>….</a:t>
            </a:r>
          </a:p>
          <a:p>
            <a:pPr marL="285750" indent="-285750">
              <a:buFont typeface="Wingdings" charset="2"/>
              <a:buChar char="ü"/>
            </a:pPr>
            <a:r>
              <a:rPr lang="is-IS" dirty="0" smtClean="0"/>
              <a:t>Model similar to the LHC machine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90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Scope </a:t>
            </a:r>
            <a:r>
              <a:rPr lang="en-US" dirty="0"/>
              <a:t>– Central Utility Cavern</a:t>
            </a:r>
          </a:p>
        </p:txBody>
      </p:sp>
      <p:sp>
        <p:nvSpPr>
          <p:cNvPr id="242" name="Shape 24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41" name="image3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125" y="1185133"/>
            <a:ext cx="8614030" cy="49108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7989829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Cryostats Requirements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4846638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Four large cryostats capable of hosting a new generation of neutrino detectors based on Liquid Argon </a:t>
            </a:r>
            <a:r>
              <a:rPr lang="en-US" sz="1700" dirty="0">
                <a:cs typeface="Helvetica"/>
              </a:rPr>
              <a:t>T</a:t>
            </a:r>
            <a:r>
              <a:rPr lang="en-US" sz="1700" dirty="0" smtClean="0">
                <a:cs typeface="Helvetica"/>
              </a:rPr>
              <a:t>ime Projection Chamber techniques (TPC).</a:t>
            </a:r>
          </a:p>
          <a:p>
            <a:r>
              <a:rPr lang="en-US" sz="1700" dirty="0" smtClean="0">
                <a:cs typeface="Helvetica"/>
              </a:rPr>
              <a:t>Each cryostat capable of hosting a fiducial active detector mass of at least 10’000 tons of Liquid Argon (LAr).</a:t>
            </a:r>
          </a:p>
          <a:p>
            <a:r>
              <a:rPr lang="en-US" sz="1700" dirty="0" smtClean="0">
                <a:cs typeface="Helvetica"/>
              </a:rPr>
              <a:t>Cryostat system thermally and electrically neutral to the external environment.</a:t>
            </a:r>
          </a:p>
          <a:p>
            <a:r>
              <a:rPr lang="en-US" sz="1700" dirty="0" smtClean="0">
                <a:cs typeface="Helvetica"/>
              </a:rPr>
              <a:t>The </a:t>
            </a:r>
            <a:r>
              <a:rPr lang="en-US" sz="1700" dirty="0">
                <a:cs typeface="Helvetica"/>
              </a:rPr>
              <a:t>cryostat and cryogenic systems shall provide a stable liquid argon environment for the detector. </a:t>
            </a:r>
          </a:p>
          <a:p>
            <a:r>
              <a:rPr lang="en-US" sz="1700" dirty="0" smtClean="0">
                <a:cs typeface="Helvetica"/>
              </a:rPr>
              <a:t>The </a:t>
            </a:r>
            <a:r>
              <a:rPr lang="en-US" sz="1700" dirty="0">
                <a:cs typeface="Helvetica"/>
              </a:rPr>
              <a:t>cryostat and cryogenic systems shall be designed to maintain a single phase in the entire liquid argon volume at a stable temperature. The chosen temperature is 88.3 K  +/- 1 K</a:t>
            </a:r>
            <a:r>
              <a:rPr lang="en-US" sz="1700" dirty="0" smtClean="0">
                <a:cs typeface="Helvetica"/>
              </a:rPr>
              <a:t>.</a:t>
            </a:r>
          </a:p>
          <a:p>
            <a:r>
              <a:rPr lang="en-US" sz="1700" dirty="0" smtClean="0">
                <a:cs typeface="Helvetica"/>
              </a:rPr>
              <a:t>The cryostat design shall be capable of handling all need services, cryogenics and detector signal penetrations from the outside to the inside of the cold volume.</a:t>
            </a:r>
          </a:p>
          <a:p>
            <a:r>
              <a:rPr lang="en-US" sz="1700" dirty="0" smtClean="0">
                <a:cs typeface="Helvetica"/>
              </a:rPr>
              <a:t>It shall be possible to install the cryostat in the foreseen SURF environment.</a:t>
            </a:r>
          </a:p>
          <a:p>
            <a:r>
              <a:rPr lang="en-US" sz="1700" dirty="0" smtClean="0">
                <a:cs typeface="Helvetica"/>
              </a:rPr>
              <a:t>The cryostat shall host on its surface all services, proximity cryogenics, front-end electronic racks and feed-throughs.</a:t>
            </a:r>
          </a:p>
          <a:p>
            <a:r>
              <a:rPr lang="en-US" sz="1700" dirty="0" smtClean="0">
                <a:cs typeface="Helvetica"/>
              </a:rPr>
              <a:t>Same cryostat design for both TPCs technologies.</a:t>
            </a:r>
          </a:p>
        </p:txBody>
      </p:sp>
    </p:spTree>
    <p:extLst>
      <p:ext uri="{BB962C8B-B14F-4D97-AF65-F5344CB8AC3E}">
        <p14:creationId xmlns:p14="http://schemas.microsoft.com/office/powerpoint/2010/main" val="413280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Cryostats Design Requirements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619961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Cold cryostats technology based on LNG transport techniques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515666" y="642876"/>
            <a:ext cx="3904174" cy="69765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98" y="4480091"/>
            <a:ext cx="1999540" cy="1490947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SS </a:t>
            </a:r>
            <a:r>
              <a:rPr lang="en-US" dirty="0" smtClean="0">
                <a:solidFill>
                  <a:srgbClr val="FF0000"/>
                </a:solidFill>
              </a:rPr>
              <a:t>1.2 mm primary membrane in contact with the liquid (primary containment)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8835" y="5208086"/>
            <a:ext cx="2397376" cy="1213948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secondary membrane : composite laminated material  (secondary containment)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37368" y="5280526"/>
            <a:ext cx="505870" cy="2138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711030" y="4785142"/>
            <a:ext cx="409075" cy="422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5337" y="2990874"/>
            <a:ext cx="2397376" cy="936949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Insulation : reinforced polyurethane foam     	(5-7 W/m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371474" y="3687191"/>
            <a:ext cx="128871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0"/>
          </p:cNvCxnSpPr>
          <p:nvPr/>
        </p:nvCxnSpPr>
        <p:spPr>
          <a:xfrm flipH="1" flipV="1">
            <a:off x="6296526" y="2640931"/>
            <a:ext cx="237499" cy="349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956019" y="0"/>
            <a:ext cx="1187981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186211" y="3584285"/>
            <a:ext cx="4657411" cy="475285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Warm structure : support structure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0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Cryostats Design Requirements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619961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Warm cryostats : Fe support structure</a:t>
            </a:r>
          </a:p>
        </p:txBody>
      </p:sp>
      <p:pic>
        <p:nvPicPr>
          <p:cNvPr id="4" name="Picture 3" descr="Screen Shot 2015-10-18 at 22.23.36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593" y="1726705"/>
            <a:ext cx="6604000" cy="45919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635871" y="1001878"/>
            <a:ext cx="3070521" cy="413729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Gas containment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735053" y="1524000"/>
            <a:ext cx="387684" cy="3342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2732"/>
            <a:ext cx="8293100" cy="569268"/>
          </a:xfrm>
        </p:spPr>
        <p:txBody>
          <a:bodyPr/>
          <a:lstStyle/>
          <a:p>
            <a:r>
              <a:rPr lang="en-US" sz="2400" dirty="0"/>
              <a:t>Membrane cryostats </a:t>
            </a:r>
            <a:r>
              <a:rPr lang="en-US" sz="2400" dirty="0" smtClean="0"/>
              <a:t>(LNG </a:t>
            </a:r>
            <a:r>
              <a:rPr lang="en-US" sz="2400" dirty="0" err="1"/>
              <a:t>licence</a:t>
            </a:r>
            <a:r>
              <a:rPr lang="en-US" sz="2400" dirty="0"/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463" y="803268"/>
            <a:ext cx="9144000" cy="5894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0753" y="3221706"/>
            <a:ext cx="1913247" cy="36362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43" y="4327277"/>
            <a:ext cx="3940326" cy="241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65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32187"/>
            <a:ext cx="9144000" cy="4551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Warm Support Structure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8597" y="4796243"/>
            <a:ext cx="32948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Inner dimension (liquid+gas): 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L   = 62.00 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W = 15.10 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H  = 14.00 m</a:t>
            </a:r>
            <a:endParaRPr lang="en-US" sz="1800" dirty="0">
              <a:solidFill>
                <a:srgbClr val="002060"/>
              </a:solidFill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7353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8029" y="1001878"/>
            <a:ext cx="4785971" cy="3530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and dimensions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781" t="11412" r="34379" b="24410"/>
          <a:stretch/>
        </p:blipFill>
        <p:spPr bwMode="auto">
          <a:xfrm>
            <a:off x="0" y="717244"/>
            <a:ext cx="4581332" cy="4451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490" y="5169159"/>
            <a:ext cx="7688424" cy="114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174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610"/>
            <a:ext cx="9144000" cy="37130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and dimensions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13" name="Picture 12" descr="C:\Users\dsmargia\Desktop\zoom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1943" y="4002833"/>
            <a:ext cx="5552477" cy="2332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403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16" t="1232" r="12143" b="3194"/>
          <a:stretch/>
        </p:blipFill>
        <p:spPr>
          <a:xfrm>
            <a:off x="197768" y="807889"/>
            <a:ext cx="8246435" cy="5319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Access structure during assembly and operation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769" y="4579384"/>
            <a:ext cx="383673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900 m of gangways</a:t>
            </a:r>
          </a:p>
          <a:p>
            <a:r>
              <a:rPr lang="en-US" dirty="0" smtClean="0"/>
              <a:t>~ 600 m of stairs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ccess platforms to the electronics racks and feed-throughs not yet designed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60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636" y="74859"/>
            <a:ext cx="4438364" cy="29914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868" y="3086798"/>
            <a:ext cx="5808744" cy="32374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21" y="699796"/>
            <a:ext cx="4317109" cy="46596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61415" y="3190295"/>
            <a:ext cx="2759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ea typeface="+mn-ea"/>
              </a:rPr>
              <a:t>Proximity cryogenics mezzanine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+mn-ea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864357" y="3889761"/>
            <a:ext cx="566059" cy="330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821325" y="3086798"/>
            <a:ext cx="598501" cy="3282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93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93100" cy="2005791"/>
          </a:xfrm>
        </p:spPr>
        <p:txBody>
          <a:bodyPr/>
          <a:lstStyle/>
          <a:p>
            <a:pPr algn="ctr"/>
            <a:r>
              <a:rPr lang="en-US" sz="6000" dirty="0" smtClean="0"/>
              <a:t>The LBNF/</a:t>
            </a:r>
            <a:r>
              <a:rPr lang="en-US" sz="6000" dirty="0" smtClean="0">
                <a:solidFill>
                  <a:srgbClr val="FF0000"/>
                </a:solidFill>
              </a:rPr>
              <a:t>DUNE</a:t>
            </a:r>
            <a:r>
              <a:rPr lang="en-US" sz="6000" dirty="0" smtClean="0"/>
              <a:t> projects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3505200"/>
            <a:ext cx="4038600" cy="1066800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5400" dirty="0" smtClean="0"/>
              <a:t>LBNF</a:t>
            </a:r>
            <a:endParaRPr lang="en-US" sz="5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95600" y="2590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48200" y="3352800"/>
            <a:ext cx="4419600" cy="3108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US" sz="2800" dirty="0" smtClean="0"/>
              <a:t>Conventional Utilities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US" sz="2800" dirty="0" smtClean="0"/>
              <a:t>Cryostats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US" sz="2800" dirty="0" smtClean="0"/>
              <a:t>Cryogenics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US" sz="2800" dirty="0" smtClean="0"/>
              <a:t>Overall Schedules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US" sz="2800" dirty="0" smtClean="0"/>
              <a:t>Logistics Coordination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US" sz="2800" dirty="0" smtClean="0"/>
              <a:t>All safety aspects</a:t>
            </a:r>
            <a:endParaRPr lang="is-IS" sz="2800" dirty="0" smtClean="0"/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is-IS" sz="2800" dirty="0" smtClean="0"/>
              <a:t>Neutrino Beam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5720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Director : </a:t>
            </a:r>
            <a:r>
              <a:rPr lang="en-US" b="1" i="1" dirty="0" smtClean="0"/>
              <a:t>Christopher J. </a:t>
            </a:r>
            <a:r>
              <a:rPr lang="en-US" b="1" i="1" dirty="0" err="1" smtClean="0"/>
              <a:t>Mossey</a:t>
            </a:r>
            <a:r>
              <a:rPr lang="en-US" b="1" i="1" dirty="0" smtClean="0"/>
              <a:t> </a:t>
            </a:r>
            <a:r>
              <a:rPr lang="en-US" i="1" dirty="0" smtClean="0"/>
              <a:t>(FNAL)</a:t>
            </a:r>
            <a:endParaRPr lang="en-US" i="1" dirty="0"/>
          </a:p>
        </p:txBody>
      </p:sp>
      <p:sp>
        <p:nvSpPr>
          <p:cNvPr id="5" name="Rectangle 4"/>
          <p:cNvSpPr/>
          <p:nvPr/>
        </p:nvSpPr>
        <p:spPr>
          <a:xfrm>
            <a:off x="0" y="5334000"/>
            <a:ext cx="396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Overall scope: </a:t>
            </a:r>
            <a:r>
              <a:rPr lang="en-US" dirty="0" smtClean="0"/>
              <a:t>design</a:t>
            </a:r>
            <a:r>
              <a:rPr lang="en-US" dirty="0"/>
              <a:t>, procurement, </a:t>
            </a:r>
            <a:r>
              <a:rPr lang="en-US" dirty="0" smtClean="0"/>
              <a:t>construction </a:t>
            </a:r>
            <a:r>
              <a:rPr lang="en-US" dirty="0"/>
              <a:t>and installation </a:t>
            </a:r>
          </a:p>
        </p:txBody>
      </p:sp>
    </p:spTree>
    <p:extLst>
      <p:ext uri="{BB962C8B-B14F-4D97-AF65-F5344CB8AC3E}">
        <p14:creationId xmlns:p14="http://schemas.microsoft.com/office/powerpoint/2010/main" val="778647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5" y="316530"/>
            <a:ext cx="8249192" cy="569268"/>
          </a:xfrm>
        </p:spPr>
        <p:txBody>
          <a:bodyPr/>
          <a:lstStyle/>
          <a:p>
            <a:r>
              <a:rPr lang="en-US" dirty="0" smtClean="0"/>
              <a:t>Detector installation : clean room and cryostat opening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236" y="799495"/>
            <a:ext cx="4937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13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LBNF Cryogenics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457200" y="1001877"/>
            <a:ext cx="8241292" cy="5286033"/>
          </a:xfrm>
        </p:spPr>
        <p:txBody>
          <a:bodyPr>
            <a:noAutofit/>
          </a:bodyPr>
          <a:lstStyle/>
          <a:p>
            <a:r>
              <a:rPr lang="en-US" sz="1300" dirty="0" smtClean="0">
                <a:cs typeface="Helvetica"/>
              </a:rPr>
              <a:t>The LBNF Cryogenics is composed by three main parts: </a:t>
            </a:r>
            <a:r>
              <a:rPr lang="en-US" sz="1300" b="1" dirty="0" smtClean="0">
                <a:cs typeface="Helvetica"/>
              </a:rPr>
              <a:t>Proximity, Infrastructures/External, and Internal Cryogenics. </a:t>
            </a:r>
          </a:p>
          <a:p>
            <a:endParaRPr lang="en-US" sz="1300" b="1" dirty="0">
              <a:cs typeface="Helvetica"/>
            </a:endParaRPr>
          </a:p>
          <a:p>
            <a:r>
              <a:rPr lang="en-US" sz="1300" dirty="0" smtClean="0"/>
              <a:t>The </a:t>
            </a:r>
            <a:r>
              <a:rPr lang="en-US" sz="1300" b="1" dirty="0" smtClean="0"/>
              <a:t>Proximity Cryogenics</a:t>
            </a:r>
            <a:r>
              <a:rPr lang="en-US" sz="1300" dirty="0" smtClean="0"/>
              <a:t> is </a:t>
            </a:r>
            <a:r>
              <a:rPr lang="en-US" sz="1300" dirty="0"/>
              <a:t>split between the detector cavern and the Central Utility </a:t>
            </a:r>
            <a:r>
              <a:rPr lang="en-US" sz="1300" dirty="0" smtClean="0"/>
              <a:t>Cavern (CUC). Its scope is to circulate </a:t>
            </a:r>
            <a:r>
              <a:rPr lang="en-US" sz="1300" dirty="0"/>
              <a:t>and purify </a:t>
            </a:r>
            <a:r>
              <a:rPr lang="en-US" sz="1300" dirty="0" smtClean="0"/>
              <a:t>the LAr, to achieve </a:t>
            </a:r>
            <a:r>
              <a:rPr lang="en-US" sz="1300" dirty="0"/>
              <a:t>and maintain </a:t>
            </a:r>
            <a:r>
              <a:rPr lang="en-US" sz="1300" dirty="0" smtClean="0"/>
              <a:t>the LAr purity, and to recondense </a:t>
            </a:r>
            <a:r>
              <a:rPr lang="en-US" sz="1300" dirty="0"/>
              <a:t>and purify </a:t>
            </a:r>
            <a:r>
              <a:rPr lang="en-US" sz="1300" dirty="0" smtClean="0"/>
              <a:t>the boil </a:t>
            </a:r>
            <a:r>
              <a:rPr lang="en-US" sz="1300" dirty="0"/>
              <a:t>off GAr.</a:t>
            </a:r>
          </a:p>
          <a:p>
            <a:r>
              <a:rPr lang="en-US" sz="1300" dirty="0" smtClean="0">
                <a:cs typeface="Helvetica"/>
              </a:rPr>
              <a:t>The </a:t>
            </a:r>
            <a:r>
              <a:rPr lang="en-US" sz="1300" dirty="0">
                <a:cs typeface="Helvetica"/>
              </a:rPr>
              <a:t>m</a:t>
            </a:r>
            <a:r>
              <a:rPr lang="en-US" sz="1300" dirty="0" smtClean="0">
                <a:cs typeface="Helvetica"/>
              </a:rPr>
              <a:t>ain items</a:t>
            </a:r>
            <a:r>
              <a:rPr lang="en-US" sz="1300" b="1" dirty="0" smtClean="0">
                <a:cs typeface="Helvetica"/>
              </a:rPr>
              <a:t> </a:t>
            </a:r>
            <a:r>
              <a:rPr lang="en-US" sz="1300" dirty="0" smtClean="0">
                <a:cs typeface="Helvetica"/>
              </a:rPr>
              <a:t>are:</a:t>
            </a:r>
            <a:r>
              <a:rPr lang="en-US" sz="1300" dirty="0">
                <a:cs typeface="Helvetica"/>
              </a:rPr>
              <a:t> </a:t>
            </a:r>
            <a:r>
              <a:rPr lang="en-US" sz="1300" dirty="0" smtClean="0">
                <a:cs typeface="Helvetica"/>
              </a:rPr>
              <a:t>the LAr circulation pumps (detector cavern), the GAr </a:t>
            </a:r>
            <a:r>
              <a:rPr lang="en-US" sz="1300" dirty="0">
                <a:cs typeface="Helvetica"/>
              </a:rPr>
              <a:t>and LAr purification </a:t>
            </a:r>
            <a:r>
              <a:rPr lang="en-US" sz="1300" dirty="0" smtClean="0">
                <a:cs typeface="Helvetica"/>
              </a:rPr>
              <a:t>filters with regeneration system (CUC), the condensers for the boil off GAr, the LAr/LN2 phase separators (detector cavern), and interconnecting piping, buffer tanks, valves, instrumentation, etc. (detector cavern + CUC).</a:t>
            </a:r>
          </a:p>
          <a:p>
            <a:endParaRPr lang="en-US" sz="1300" dirty="0" smtClean="0">
              <a:cs typeface="Helvetica"/>
            </a:endParaRPr>
          </a:p>
          <a:p>
            <a:r>
              <a:rPr lang="en-US" sz="1300" dirty="0" smtClean="0">
                <a:cs typeface="Helvetica"/>
              </a:rPr>
              <a:t>The </a:t>
            </a:r>
            <a:r>
              <a:rPr lang="en-US" sz="1300" b="1" dirty="0" smtClean="0">
                <a:cs typeface="Helvetica"/>
              </a:rPr>
              <a:t>Infrastructures/External Cryogenics </a:t>
            </a:r>
            <a:r>
              <a:rPr lang="en-US" sz="1300" dirty="0" smtClean="0"/>
              <a:t>is </a:t>
            </a:r>
            <a:r>
              <a:rPr lang="en-US" sz="1300" dirty="0"/>
              <a:t>split between the detector cavern and the Central Utility </a:t>
            </a:r>
            <a:r>
              <a:rPr lang="en-US" sz="1300" dirty="0" smtClean="0"/>
              <a:t>Cavern. Its scope is to receive the cryogens (LAr/LN2), to transport the Argon </a:t>
            </a:r>
            <a:r>
              <a:rPr lang="en-US" sz="1300" dirty="0"/>
              <a:t>to </a:t>
            </a:r>
            <a:r>
              <a:rPr lang="en-US" sz="1300" dirty="0" smtClean="0"/>
              <a:t>cavern, and the full LN2 </a:t>
            </a:r>
            <a:r>
              <a:rPr lang="en-US" sz="1300" dirty="0"/>
              <a:t>refrigeration </a:t>
            </a:r>
            <a:r>
              <a:rPr lang="en-US" sz="1300" dirty="0" smtClean="0"/>
              <a:t>system (compressors</a:t>
            </a:r>
            <a:r>
              <a:rPr lang="en-US" sz="1300" dirty="0"/>
              <a:t>, cold boxes, </a:t>
            </a:r>
            <a:r>
              <a:rPr lang="en-US" sz="1300" dirty="0" smtClean="0"/>
              <a:t>LN2/GN2 </a:t>
            </a:r>
            <a:r>
              <a:rPr lang="en-US" sz="1300" dirty="0"/>
              <a:t>distribution system).</a:t>
            </a:r>
          </a:p>
          <a:p>
            <a:r>
              <a:rPr lang="en-US" sz="1300" dirty="0" smtClean="0">
                <a:cs typeface="Helvetica"/>
              </a:rPr>
              <a:t>The main items of the Infrastructure/External Cryogenics are: </a:t>
            </a:r>
            <a:r>
              <a:rPr lang="en-US" sz="1300" dirty="0">
                <a:cs typeface="Helvetica"/>
              </a:rPr>
              <a:t>t</a:t>
            </a:r>
            <a:r>
              <a:rPr lang="en-US" sz="1300" dirty="0" smtClean="0">
                <a:cs typeface="Helvetica"/>
              </a:rPr>
              <a:t>he cryogens </a:t>
            </a:r>
            <a:r>
              <a:rPr lang="en-US" sz="1300" dirty="0">
                <a:cs typeface="Helvetica"/>
              </a:rPr>
              <a:t>receiving </a:t>
            </a:r>
            <a:r>
              <a:rPr lang="en-US" sz="1300" dirty="0" smtClean="0">
                <a:cs typeface="Helvetica"/>
              </a:rPr>
              <a:t>stations </a:t>
            </a:r>
            <a:r>
              <a:rPr lang="en-US" sz="1300" dirty="0">
                <a:cs typeface="Helvetica"/>
              </a:rPr>
              <a:t>(</a:t>
            </a:r>
            <a:r>
              <a:rPr lang="en-US" sz="1300" dirty="0" smtClean="0">
                <a:cs typeface="Helvetica"/>
              </a:rPr>
              <a:t>surface), the GN2/GAr </a:t>
            </a:r>
            <a:r>
              <a:rPr lang="en-US" sz="1300" dirty="0">
                <a:cs typeface="Helvetica"/>
              </a:rPr>
              <a:t>piping in the </a:t>
            </a:r>
            <a:r>
              <a:rPr lang="en-US" sz="1300" dirty="0" smtClean="0">
                <a:cs typeface="Helvetica"/>
              </a:rPr>
              <a:t>shaft, the full LN2 </a:t>
            </a:r>
            <a:r>
              <a:rPr lang="en-US" sz="1300" dirty="0">
                <a:cs typeface="Helvetica"/>
              </a:rPr>
              <a:t>refrigeration </a:t>
            </a:r>
            <a:r>
              <a:rPr lang="en-US" sz="1300" dirty="0" smtClean="0">
                <a:cs typeface="Helvetica"/>
              </a:rPr>
              <a:t>system (surface </a:t>
            </a:r>
            <a:r>
              <a:rPr lang="en-US" sz="1300" dirty="0">
                <a:cs typeface="Helvetica"/>
              </a:rPr>
              <a:t>and </a:t>
            </a:r>
            <a:r>
              <a:rPr lang="en-US" sz="1300" dirty="0" smtClean="0">
                <a:cs typeface="Helvetica"/>
              </a:rPr>
              <a:t>underground), the LN2 </a:t>
            </a:r>
            <a:r>
              <a:rPr lang="en-US" sz="1300" dirty="0">
                <a:cs typeface="Helvetica"/>
              </a:rPr>
              <a:t>storage dewars (</a:t>
            </a:r>
            <a:r>
              <a:rPr lang="en-US" sz="1300" dirty="0" smtClean="0">
                <a:cs typeface="Helvetica"/>
              </a:rPr>
              <a:t>underground), and interconnecting </a:t>
            </a:r>
            <a:r>
              <a:rPr lang="en-US" sz="1300" dirty="0">
                <a:cs typeface="Helvetica"/>
              </a:rPr>
              <a:t>piping, buffer tanks, valves, instrumentation, </a:t>
            </a:r>
            <a:r>
              <a:rPr lang="en-US" sz="1300" dirty="0" smtClean="0">
                <a:cs typeface="Helvetica"/>
              </a:rPr>
              <a:t>etc. (surface and underground).</a:t>
            </a:r>
          </a:p>
          <a:p>
            <a:endParaRPr lang="en-US" sz="1300" dirty="0" smtClean="0">
              <a:cs typeface="Helvetica"/>
            </a:endParaRPr>
          </a:p>
          <a:p>
            <a:r>
              <a:rPr lang="en-US" sz="1300" dirty="0" smtClean="0">
                <a:cs typeface="Helvetica"/>
              </a:rPr>
              <a:t>The </a:t>
            </a:r>
            <a:r>
              <a:rPr lang="en-US" sz="1300" b="1" dirty="0" smtClean="0">
                <a:cs typeface="Helvetica"/>
              </a:rPr>
              <a:t>Internal Cryogenics</a:t>
            </a:r>
            <a:r>
              <a:rPr lang="en-US" sz="1300" dirty="0" smtClean="0">
                <a:cs typeface="Helvetica"/>
              </a:rPr>
              <a:t> is located inside the cryostat. Its scope is to distribute the LAr/GAr for the various modes of operations (Purge, Cool-down, Fill, Normal operations).</a:t>
            </a:r>
          </a:p>
          <a:p>
            <a:r>
              <a:rPr lang="en-US" sz="1300" dirty="0" smtClean="0">
                <a:cs typeface="Helvetica"/>
              </a:rPr>
              <a:t>The main items are the manifolds for the purge, cool down and LAr return and the LAr withdrawal for the LAr continuous purification.</a:t>
            </a:r>
            <a:endParaRPr lang="en-US" sz="1300" dirty="0"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9835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Cryogenics Process Flow Diagram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7" name="Content Placeholder 6" descr="LBNF PFD by area 2015-09-30.pdf"/>
          <p:cNvPicPr>
            <a:picLocks noGrp="1" noChangeAspect="1"/>
          </p:cNvPicPr>
          <p:nvPr>
            <p:ph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7" b="4617"/>
          <a:stretch>
            <a:fillRect/>
          </a:stretch>
        </p:blipFill>
        <p:spPr>
          <a:xfrm>
            <a:off x="457200" y="1238250"/>
            <a:ext cx="8248650" cy="4846638"/>
          </a:xfrm>
        </p:spPr>
      </p:pic>
      <p:sp>
        <p:nvSpPr>
          <p:cNvPr id="6" name="TextBox 5"/>
          <p:cNvSpPr txBox="1"/>
          <p:nvPr/>
        </p:nvSpPr>
        <p:spPr>
          <a:xfrm>
            <a:off x="875840" y="792372"/>
            <a:ext cx="2747492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NO cryogenics in the shaft.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513464" y="775870"/>
            <a:ext cx="1002200" cy="201168"/>
          </a:xfrm>
          <a:prstGeom prst="roundRect">
            <a:avLst/>
          </a:prstGeom>
          <a:solidFill>
            <a:srgbClr val="FF6FCF"/>
          </a:solidFill>
          <a:ln>
            <a:solidFill>
              <a:srgbClr val="FF6FCF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Proximity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13465" y="1037082"/>
            <a:ext cx="1002200" cy="20116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Internal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513464" y="490294"/>
            <a:ext cx="1002200" cy="25037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050" b="1" dirty="0" smtClean="0">
                <a:solidFill>
                  <a:schemeClr val="bg1"/>
                </a:solidFill>
              </a:rPr>
              <a:t>Infrastructure</a:t>
            </a:r>
            <a:endParaRPr lang="en-US" sz="105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7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"/>
          <a:stretch/>
        </p:blipFill>
        <p:spPr bwMode="auto">
          <a:xfrm>
            <a:off x="5565855" y="504245"/>
            <a:ext cx="3153340" cy="294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Content Placeholder 8" descr="LBNF cryo 22.10.2015-5.jpg"/>
          <p:cNvPicPr>
            <a:picLocks noGrp="1" noChangeAspect="1"/>
          </p:cNvPicPr>
          <p:nvPr>
            <p:ph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52" b="-2152"/>
          <a:stretch>
            <a:fillRect/>
          </a:stretch>
        </p:blipFill>
        <p:spPr>
          <a:xfrm>
            <a:off x="451027" y="3549712"/>
            <a:ext cx="4803366" cy="2827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Views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" name="Picture 6" descr="LBNF PUMPS.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1892" y="3491052"/>
            <a:ext cx="2021641" cy="2806664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H="1">
            <a:off x="7502300" y="5641681"/>
            <a:ext cx="256710" cy="194247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502300" y="5660694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3.3 m</a:t>
            </a:r>
            <a:endParaRPr lang="en-US" sz="1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057198"/>
              </p:ext>
            </p:extLst>
          </p:nvPr>
        </p:nvGraphicFramePr>
        <p:xfrm>
          <a:off x="4514850" y="5049115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7" imgW="114300" imgH="165100" progId="Equation.3">
                  <p:embed/>
                </p:oleObj>
              </mc:Choice>
              <mc:Fallback>
                <p:oleObj name="Equation" r:id="rId7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14850" y="5049115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913112"/>
              </p:ext>
            </p:extLst>
          </p:nvPr>
        </p:nvGraphicFramePr>
        <p:xfrm>
          <a:off x="4514850" y="5049115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9" imgW="114300" imgH="165100" progId="Equation.3">
                  <p:embed/>
                </p:oleObj>
              </mc:Choice>
              <mc:Fallback>
                <p:oleObj name="Equation" r:id="rId9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4850" y="5049115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449967" y="3725138"/>
            <a:ext cx="1485219" cy="1377953"/>
            <a:chOff x="431562" y="3103135"/>
            <a:chExt cx="3149126" cy="2564215"/>
          </a:xfrm>
        </p:grpSpPr>
        <p:pic>
          <p:nvPicPr>
            <p:cNvPr id="19" name="Content Placeholder 1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1562" y="3103135"/>
              <a:ext cx="3149126" cy="2564215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 rot="436382">
              <a:off x="1023131" y="3410925"/>
              <a:ext cx="142100" cy="9204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436382">
              <a:off x="3166257" y="3687149"/>
              <a:ext cx="142100" cy="9204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rot="436382">
              <a:off x="835806" y="4903176"/>
              <a:ext cx="142100" cy="9204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 rot="436382">
              <a:off x="2978932" y="5179400"/>
              <a:ext cx="142100" cy="9204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1014555" y="5783710"/>
            <a:ext cx="713167" cy="43107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173549" y="4905151"/>
            <a:ext cx="2350107" cy="138621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9756954">
            <a:off x="3220644" y="5578751"/>
            <a:ext cx="603050" cy="338554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25 m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 rot="1826867">
            <a:off x="1001269" y="5990785"/>
            <a:ext cx="603050" cy="338554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 m</a:t>
            </a:r>
            <a:endParaRPr lang="en-US" sz="16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390508" y="3944045"/>
            <a:ext cx="0" cy="867253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383381" y="4244837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7.7 m</a:t>
            </a:r>
            <a:endParaRPr lang="en-US" sz="1600" dirty="0"/>
          </a:p>
        </p:txBody>
      </p:sp>
      <p:pic>
        <p:nvPicPr>
          <p:cNvPr id="24" name="Content Placeholder 1"/>
          <p:cNvPicPr>
            <a:picLocks noGrp="1" noChangeAspect="1"/>
          </p:cNvPicPr>
          <p:nvPr>
            <p:ph sz="half" idx="4294967295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48" y="907264"/>
            <a:ext cx="4348025" cy="2584881"/>
          </a:xfrm>
          <a:prstGeom prst="rect">
            <a:avLst/>
          </a:prstGeom>
        </p:spPr>
      </p:pic>
      <p:sp>
        <p:nvSpPr>
          <p:cNvPr id="37" name="Oval 36"/>
          <p:cNvSpPr/>
          <p:nvPr/>
        </p:nvSpPr>
        <p:spPr>
          <a:xfrm rot="594772">
            <a:off x="2554452" y="2148256"/>
            <a:ext cx="620373" cy="461264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rot="594772">
            <a:off x="1980306" y="2096524"/>
            <a:ext cx="579189" cy="443691"/>
          </a:xfrm>
          <a:prstGeom prst="ellipse">
            <a:avLst/>
          </a:prstGeom>
          <a:noFill/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ine Callout 1 38"/>
          <p:cNvSpPr/>
          <p:nvPr/>
        </p:nvSpPr>
        <p:spPr>
          <a:xfrm>
            <a:off x="3368721" y="3167690"/>
            <a:ext cx="1378449" cy="436461"/>
          </a:xfrm>
          <a:prstGeom prst="borderCallout1">
            <a:avLst>
              <a:gd name="adj1" fmla="val -2430"/>
              <a:gd name="adj2" fmla="val 53687"/>
              <a:gd name="adj3" fmla="val -124121"/>
              <a:gd name="adj4" fmla="val -19184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25400">
            <a:solidFill>
              <a:srgbClr val="00B050"/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LAr/GAr Filtration For </a:t>
            </a:r>
            <a:r>
              <a:rPr lang="en-US" sz="1200" smtClean="0">
                <a:solidFill>
                  <a:schemeClr val="tx1"/>
                </a:solidFill>
              </a:rPr>
              <a:t>Cryostats 1 </a:t>
            </a:r>
            <a:r>
              <a:rPr lang="en-US" sz="1200" dirty="0" smtClean="0">
                <a:solidFill>
                  <a:schemeClr val="tx1"/>
                </a:solidFill>
              </a:rPr>
              <a:t>&amp; 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Line Callout 1 39"/>
          <p:cNvSpPr/>
          <p:nvPr/>
        </p:nvSpPr>
        <p:spPr>
          <a:xfrm>
            <a:off x="449967" y="3178308"/>
            <a:ext cx="1364899" cy="430334"/>
          </a:xfrm>
          <a:prstGeom prst="borderCallout1">
            <a:avLst>
              <a:gd name="adj1" fmla="val 831"/>
              <a:gd name="adj2" fmla="val 49845"/>
              <a:gd name="adj3" fmla="val -168092"/>
              <a:gd name="adj4" fmla="val 112220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 w="25400">
            <a:solidFill>
              <a:schemeClr val="accent4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LAr/GAr Filtration For Cryostats 3 &amp; 4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 rot="594772">
            <a:off x="3154566" y="2255682"/>
            <a:ext cx="619542" cy="461264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ine Callout 1 42"/>
          <p:cNvSpPr/>
          <p:nvPr/>
        </p:nvSpPr>
        <p:spPr>
          <a:xfrm>
            <a:off x="3466289" y="926441"/>
            <a:ext cx="1284067" cy="436461"/>
          </a:xfrm>
          <a:prstGeom prst="borderCallout1">
            <a:avLst>
              <a:gd name="adj1" fmla="val 101118"/>
              <a:gd name="adj2" fmla="val 52746"/>
              <a:gd name="adj3" fmla="val 303536"/>
              <a:gd name="adj4" fmla="val 6225"/>
            </a:avLst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25400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LN2 System (underground)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7994977" y="1734914"/>
            <a:ext cx="121192" cy="43730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7582024" y="1198238"/>
            <a:ext cx="1087469" cy="5240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Cold boxes</a:t>
            </a:r>
            <a:endParaRPr lang="en-US" sz="1200" dirty="0">
              <a:solidFill>
                <a:prstClr val="black"/>
              </a:solidFill>
            </a:endParaRP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&amp; Expanders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Underground</a:t>
            </a:r>
          </a:p>
        </p:txBody>
      </p:sp>
      <p:sp>
        <p:nvSpPr>
          <p:cNvPr id="46" name="Snip and Round Single Corner Rectangle 45"/>
          <p:cNvSpPr/>
          <p:nvPr/>
        </p:nvSpPr>
        <p:spPr>
          <a:xfrm>
            <a:off x="7524937" y="536663"/>
            <a:ext cx="1144556" cy="584561"/>
          </a:xfrm>
          <a:prstGeom prst="snip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0"/>
          </a:effectLst>
        </p:spPr>
        <p:style>
          <a:lnRef idx="1">
            <a:schemeClr val="dk1"/>
          </a:lnRef>
          <a:fillRef idx="1003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Big compressors on surface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6450503" y="796377"/>
            <a:ext cx="1074433" cy="21129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Shaft section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4437" y="1888673"/>
            <a:ext cx="1713340" cy="1568886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 flipV="1">
            <a:off x="6390290" y="2472375"/>
            <a:ext cx="477114" cy="17623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6022428" y="2688004"/>
            <a:ext cx="965291" cy="48637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6309738" y="1418539"/>
            <a:ext cx="781409" cy="631443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420742">
            <a:off x="2143295" y="1567397"/>
            <a:ext cx="110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Caverns 1&amp;2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 rot="420742">
            <a:off x="1998126" y="2909161"/>
            <a:ext cx="110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Caverns 3&amp;4</a:t>
            </a:r>
            <a:endParaRPr lang="en-US" sz="1400"/>
          </a:p>
        </p:txBody>
      </p:sp>
      <p:sp>
        <p:nvSpPr>
          <p:cNvPr id="54" name="Line Callout 1 53"/>
          <p:cNvSpPr/>
          <p:nvPr/>
        </p:nvSpPr>
        <p:spPr>
          <a:xfrm>
            <a:off x="457201" y="902993"/>
            <a:ext cx="1081370" cy="436461"/>
          </a:xfrm>
          <a:prstGeom prst="borderCallout1">
            <a:avLst>
              <a:gd name="adj1" fmla="val 101118"/>
              <a:gd name="adj2" fmla="val 52746"/>
              <a:gd name="adj3" fmla="val 291495"/>
              <a:gd name="adj4" fmla="val 103420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25400">
            <a:solidFill>
              <a:schemeClr val="accent6">
                <a:lumMod val="60000"/>
                <a:lumOff val="4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Central Utility Cavern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70679" y="5999248"/>
            <a:ext cx="1299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to scale</a:t>
            </a:r>
            <a:endParaRPr lang="en-US" dirty="0"/>
          </a:p>
        </p:txBody>
      </p:sp>
      <p:sp>
        <p:nvSpPr>
          <p:cNvPr id="55" name="Line Callout 1 54"/>
          <p:cNvSpPr/>
          <p:nvPr/>
        </p:nvSpPr>
        <p:spPr>
          <a:xfrm>
            <a:off x="5287018" y="5422387"/>
            <a:ext cx="1535565" cy="436461"/>
          </a:xfrm>
          <a:prstGeom prst="borderCallout1">
            <a:avLst>
              <a:gd name="adj1" fmla="val 4795"/>
              <a:gd name="adj2" fmla="val 49324"/>
              <a:gd name="adj3" fmla="val -139551"/>
              <a:gd name="adj4" fmla="val -75226"/>
            </a:avLst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25400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Proximity Cryogenics in Detector Cavern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>
            <a:stCxn id="55" idx="3"/>
          </p:cNvCxnSpPr>
          <p:nvPr/>
        </p:nvCxnSpPr>
        <p:spPr>
          <a:xfrm flipV="1">
            <a:off x="6054801" y="4688397"/>
            <a:ext cx="1142693" cy="73399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Line Callout 1 62"/>
          <p:cNvSpPr/>
          <p:nvPr/>
        </p:nvSpPr>
        <p:spPr>
          <a:xfrm>
            <a:off x="5254393" y="3891262"/>
            <a:ext cx="1284686" cy="436461"/>
          </a:xfrm>
          <a:prstGeom prst="borderCallout1">
            <a:avLst>
              <a:gd name="adj1" fmla="val -2430"/>
              <a:gd name="adj2" fmla="val 53687"/>
              <a:gd name="adj3" fmla="val -156675"/>
              <a:gd name="adj4" fmla="val 1234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25400">
            <a:solidFill>
              <a:srgbClr val="00B050"/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LN2 </a:t>
            </a:r>
            <a:r>
              <a:rPr lang="en-US" sz="1200" smtClean="0">
                <a:solidFill>
                  <a:schemeClr val="tx1"/>
                </a:solidFill>
              </a:rPr>
              <a:t>Refrigeration System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Straight Arrow Connector 63"/>
          <p:cNvCxnSpPr>
            <a:stCxn id="63" idx="3"/>
          </p:cNvCxnSpPr>
          <p:nvPr/>
        </p:nvCxnSpPr>
        <p:spPr>
          <a:xfrm flipH="1" flipV="1">
            <a:off x="5820468" y="3454118"/>
            <a:ext cx="76268" cy="4371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836622" y="1354933"/>
            <a:ext cx="1589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 Commercial units</a:t>
            </a:r>
          </a:p>
          <a:p>
            <a:r>
              <a:rPr lang="en-US" sz="1400" dirty="0" smtClean="0"/>
              <a:t>GN2 Piping in shaft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34403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Cryogenics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01249122"/>
              </p:ext>
            </p:extLst>
          </p:nvPr>
        </p:nvGraphicFramePr>
        <p:xfrm>
          <a:off x="457200" y="1001713"/>
          <a:ext cx="8240712" cy="3291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489"/>
                <a:gridCol w="1704622"/>
                <a:gridCol w="4035601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Note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GAr</a:t>
                      </a:r>
                      <a:r>
                        <a:rPr lang="en-US" sz="1400" baseline="0" dirty="0" smtClean="0"/>
                        <a:t> Purge Flow rate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1,123 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/hr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From 1.2 m/hr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Condensers</a:t>
                      </a:r>
                      <a:r>
                        <a:rPr lang="en-US" sz="1400" baseline="0" dirty="0" smtClean="0"/>
                        <a:t> size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 x 97 kW = 388 kW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LN2</a:t>
                      </a:r>
                      <a:r>
                        <a:rPr lang="en-US" sz="1400" baseline="0" dirty="0" smtClean="0"/>
                        <a:t> units for cryostats 1 &amp; 2, 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unit for 3 &amp; 4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n-lt"/>
                          <a:cs typeface="Calibri"/>
                        </a:rPr>
                        <a:t>LAr filling flow</a:t>
                      </a: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 rate</a:t>
                      </a:r>
                      <a:endParaRPr lang="en-US" sz="1400" dirty="0" smtClean="0"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145 / 208 days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/2</a:t>
                      </a:r>
                      <a:r>
                        <a:rPr lang="en-US" sz="1400" baseline="30000" dirty="0" smtClean="0"/>
                        <a:t>nd</a:t>
                      </a:r>
                      <a:r>
                        <a:rPr lang="en-US" sz="1400" dirty="0" smtClean="0"/>
                        <a:t> Cryostats only (with 3 LN2 refrigeration</a:t>
                      </a:r>
                      <a:r>
                        <a:rPr lang="en-US" sz="1400" baseline="0" dirty="0" smtClean="0"/>
                        <a:t> units)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n-lt"/>
                          <a:cs typeface="Calibri"/>
                        </a:rPr>
                        <a:t>LAr filling flow</a:t>
                      </a: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 rate</a:t>
                      </a:r>
                      <a:endParaRPr lang="en-US" sz="1400" dirty="0" smtClean="0"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179 / 287 days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baseline="0" dirty="0" smtClean="0"/>
                        <a:t>/4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Cryostats only (with 4 LN2 refrigeration units)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Cryostat static heat leak</a:t>
                      </a:r>
                      <a:endParaRPr lang="en-US" sz="1400" dirty="0" smtClean="0"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28.8 kW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Each</a:t>
                      </a:r>
                      <a:r>
                        <a:rPr lang="en-US" sz="1400" baseline="0" dirty="0" smtClean="0"/>
                        <a:t> cryostat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  <a:cs typeface="Calibri"/>
                        </a:rPr>
                        <a:t>Electronics heat</a:t>
                      </a: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 leak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23.7 kW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Each cryostat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Total estimated</a:t>
                      </a:r>
                      <a:r>
                        <a:rPr lang="en-US" sz="1400" baseline="0" dirty="0" smtClean="0"/>
                        <a:t> heat leak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66.5</a:t>
                      </a:r>
                      <a:r>
                        <a:rPr lang="en-US" sz="1400" baseline="0" dirty="0" smtClean="0"/>
                        <a:t> / </a:t>
                      </a:r>
                      <a:r>
                        <a:rPr lang="en-US" sz="1400" dirty="0" smtClean="0"/>
                        <a:t>76.9 kW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Each</a:t>
                      </a:r>
                      <a:r>
                        <a:rPr lang="en-US" sz="1400" baseline="0" dirty="0" smtClean="0"/>
                        <a:t> cryostat with 2/4 LAr pumps in operation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n-lt"/>
                          <a:cs typeface="Calibri"/>
                        </a:rPr>
                        <a:t>Maximum</a:t>
                      </a: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 LAr circulation speed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(assuming 5 days turnover)</a:t>
                      </a:r>
                      <a:endParaRPr lang="en-US" sz="1400" dirty="0" smtClean="0">
                        <a:latin typeface="+mn-lt"/>
                        <a:cs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1.73 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/m (40 kg/s)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All</a:t>
                      </a:r>
                      <a:r>
                        <a:rPr lang="en-US" sz="1400" baseline="0" dirty="0" smtClean="0"/>
                        <a:t> 4 LAr pumps in operation</a:t>
                      </a:r>
                      <a:endParaRPr 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n-lt"/>
                          <a:cs typeface="Calibri"/>
                        </a:rPr>
                        <a:t>Nominal</a:t>
                      </a: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1400" dirty="0" smtClean="0">
                          <a:latin typeface="+mn-lt"/>
                          <a:cs typeface="Calibri"/>
                        </a:rPr>
                        <a:t>LAr circulation</a:t>
                      </a:r>
                      <a:r>
                        <a:rPr lang="en-US" sz="1400" baseline="0" dirty="0" smtClean="0">
                          <a:latin typeface="+mn-lt"/>
                          <a:cs typeface="Calibri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0.43 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/m (10 kg/s)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Only 1 LAr</a:t>
                      </a:r>
                      <a:r>
                        <a:rPr lang="en-US" sz="1400" baseline="0" dirty="0" smtClean="0"/>
                        <a:t> pump in operation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7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Site Facilities Scope and Requirements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381000" y="4144962"/>
            <a:ext cx="8444415" cy="4846638"/>
          </a:xfrm>
        </p:spPr>
        <p:txBody>
          <a:bodyPr/>
          <a:lstStyle/>
          <a:p>
            <a:r>
              <a:rPr lang="en-US" dirty="0" smtClean="0"/>
              <a:t>Overall scope: Design, procurement, construction, and installation of conventional facility improvements, cryogenic systems, and cryostats to support the DUNE Far Site detectors.</a:t>
            </a:r>
          </a:p>
          <a:p>
            <a:endParaRPr lang="en-US" sz="12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558829"/>
              </p:ext>
            </p:extLst>
          </p:nvPr>
        </p:nvGraphicFramePr>
        <p:xfrm>
          <a:off x="609600" y="1066800"/>
          <a:ext cx="749824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815"/>
                <a:gridCol w="20694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Scope Element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Funding Source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175" lvl="1" indent="0">
                        <a:tabLst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Excavation of 4850L detector and utility caverns and drifts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Surface buildings, utility infrastructure, cavern outfitting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175" lvl="1" indent="0"/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LN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2 c</a:t>
                      </a: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ryogenic systems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Four 10kt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fiducial </a:t>
                      </a: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cryostats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LAr cryogenic systems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LAr and LN2 cryogenic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fluids procurement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and 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117305" y="1447800"/>
            <a:ext cx="950495" cy="7700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CD-3a Scope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8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389" name="TextBox 388"/>
          <p:cNvSpPr txBox="1"/>
          <p:nvPr/>
        </p:nvSpPr>
        <p:spPr>
          <a:xfrm>
            <a:off x="636511" y="195228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LBNF-DUNE summary schedule-2016031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71" y="168151"/>
            <a:ext cx="102364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964" y="168151"/>
            <a:ext cx="8293100" cy="6006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LBNF/DUNE – Construction Summary </a:t>
            </a:r>
            <a:br>
              <a:rPr lang="en-US" sz="2400" dirty="0" smtClean="0"/>
            </a:br>
            <a:endParaRPr lang="en-US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323446" y="648479"/>
            <a:ext cx="13511" cy="63776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37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Site Facilities Scope and Requirements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228600" y="4038600"/>
            <a:ext cx="8763000" cy="4846638"/>
          </a:xfrm>
        </p:spPr>
        <p:txBody>
          <a:bodyPr/>
          <a:lstStyle/>
          <a:p>
            <a:r>
              <a:rPr lang="en-US" sz="2000" dirty="0" smtClean="0"/>
              <a:t>LNG Membrane cryostat is an European technology.</a:t>
            </a:r>
          </a:p>
          <a:p>
            <a:r>
              <a:rPr lang="en-US" sz="2000" dirty="0" smtClean="0"/>
              <a:t>CERN has now a frame contract with the French firm holding the main IP.</a:t>
            </a:r>
          </a:p>
          <a:p>
            <a:r>
              <a:rPr lang="en-US" sz="2000" dirty="0" smtClean="0"/>
              <a:t>The support structure requires many mechanical items (beams, flanges, plates, </a:t>
            </a:r>
            <a:r>
              <a:rPr lang="is-IS" sz="2000" dirty="0" smtClean="0"/>
              <a:t>…) easely available in Europe, which can also be prefabricated.</a:t>
            </a:r>
          </a:p>
          <a:p>
            <a:r>
              <a:rPr lang="is-IS" sz="2000" dirty="0" smtClean="0"/>
              <a:t>Europe with ICARUS and ATLAS has the main knowledge of L</a:t>
            </a:r>
            <a:r>
              <a:rPr lang="en-US" sz="2000" dirty="0" err="1" smtClean="0"/>
              <a:t>Ar</a:t>
            </a:r>
            <a:r>
              <a:rPr lang="en-US" sz="2000" dirty="0" smtClean="0"/>
              <a:t> cryogenic technologies. Several firms available in Europe and interested.</a:t>
            </a:r>
          </a:p>
          <a:p>
            <a:endParaRPr lang="is-IS" sz="2000" dirty="0" smtClean="0"/>
          </a:p>
          <a:p>
            <a:endParaRPr lang="en-US" dirty="0" smtClean="0"/>
          </a:p>
          <a:p>
            <a:endParaRPr lang="en-US" sz="12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975738"/>
              </p:ext>
            </p:extLst>
          </p:nvPr>
        </p:nvGraphicFramePr>
        <p:xfrm>
          <a:off x="609600" y="1066800"/>
          <a:ext cx="749824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815"/>
                <a:gridCol w="20694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Scope Element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Funding Source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175" lvl="1" indent="0">
                        <a:tabLst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Excavation of 4850L detector and utility caverns and drifts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Surface buildings, utility infrastructure, cavern outfitting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175" lvl="1" indent="0"/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LN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2 c</a:t>
                      </a: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ryogenic systems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Four 10kt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fiducial </a:t>
                      </a: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cryostats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LAr cryogenic systems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LAr and LN2 cryogenic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fluids procurement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and 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117305" y="1447800"/>
            <a:ext cx="950495" cy="7700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CD-3a Scope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81000" y="2438400"/>
            <a:ext cx="7848600" cy="99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8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Site Facilities Scope and Requirements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66686"/>
              </p:ext>
            </p:extLst>
          </p:nvPr>
        </p:nvGraphicFramePr>
        <p:xfrm>
          <a:off x="609600" y="1066800"/>
          <a:ext cx="749824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815"/>
                <a:gridCol w="20694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Scope Element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Funding Source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175" lvl="1" indent="0">
                        <a:tabLst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Excavation of 4850L detector and utility caverns and drifts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Surface buildings, utility infrastructure, cavern outfitting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175" lvl="1" indent="0"/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LN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2 c</a:t>
                      </a: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ryogenic systems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Four 10kt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fiducial </a:t>
                      </a: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cryostats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LAr cryogenic systems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LAr and LN2 cryogenic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fluids procurement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DOE</a:t>
                      </a:r>
                      <a:r>
                        <a:rPr lang="en-US" sz="160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and Non-DOE</a:t>
                      </a:r>
                      <a:endParaRPr lang="en-US" sz="160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117305" y="1447800"/>
            <a:ext cx="950495" cy="7700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CD-3a Scope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81000" y="2438400"/>
            <a:ext cx="7848600" cy="99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152400" y="3962400"/>
            <a:ext cx="8991600" cy="4846638"/>
          </a:xfrm>
          <a:solidFill>
            <a:schemeClr val="bg1"/>
          </a:solidFill>
        </p:spPr>
        <p:txBody>
          <a:bodyPr/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CERN is doing the final design of the cryostats, in contact with the LNG industrial community. We are constructing large prototypes (-&gt; </a:t>
            </a:r>
            <a:r>
              <a:rPr lang="en-US" sz="2000" i="1" dirty="0" err="1" smtClean="0">
                <a:solidFill>
                  <a:srgbClr val="0000FF"/>
                </a:solidFill>
              </a:rPr>
              <a:t>ProtoDUNEs</a:t>
            </a:r>
            <a:r>
              <a:rPr lang="en-US" sz="2000" i="1" dirty="0" smtClean="0">
                <a:solidFill>
                  <a:srgbClr val="0000FF"/>
                </a:solidFill>
              </a:rPr>
              <a:t>).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CERN has accepted to finance the </a:t>
            </a:r>
            <a:r>
              <a:rPr lang="en-US" sz="2000" b="1" i="1" dirty="0" smtClean="0">
                <a:solidFill>
                  <a:srgbClr val="FF0000"/>
                </a:solidFill>
              </a:rPr>
              <a:t>first cryostat </a:t>
            </a:r>
            <a:r>
              <a:rPr lang="en-US" sz="2000" i="1" dirty="0" smtClean="0">
                <a:solidFill>
                  <a:srgbClr val="FF0000"/>
                </a:solidFill>
              </a:rPr>
              <a:t>construction.</a:t>
            </a:r>
          </a:p>
          <a:p>
            <a:r>
              <a:rPr lang="en-US" sz="2000" i="1" dirty="0" smtClean="0">
                <a:solidFill>
                  <a:srgbClr val="0000FF"/>
                </a:solidFill>
              </a:rPr>
              <a:t>We have the opportunity to build a consortium with several FAs for </a:t>
            </a:r>
            <a:r>
              <a:rPr lang="en-US" sz="2000" b="1" i="1" dirty="0" smtClean="0">
                <a:solidFill>
                  <a:srgbClr val="0000FF"/>
                </a:solidFill>
              </a:rPr>
              <a:t>cryostat number 2</a:t>
            </a:r>
            <a:r>
              <a:rPr lang="en-US" sz="2000" i="1" dirty="0" smtClean="0">
                <a:solidFill>
                  <a:srgbClr val="0000FF"/>
                </a:solidFill>
              </a:rPr>
              <a:t>. Several EU firms can be involved.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There are plenty of opportunities to participate in the engineering of the cryostats, in particular for all the penetrations to the liquid.</a:t>
            </a:r>
          </a:p>
          <a:p>
            <a:r>
              <a:rPr lang="en-US" sz="2000" i="1" dirty="0" smtClean="0">
                <a:solidFill>
                  <a:srgbClr val="0000FF"/>
                </a:solidFill>
              </a:rPr>
              <a:t>Same for the LAr cryogenics. We could effectively use the EU knowledge    and market. 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sz="12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6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“Near Site” – LBNF at Fermilab, Batavia, IL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57200" y="3797524"/>
            <a:ext cx="8293100" cy="260327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800" dirty="0" smtClean="0"/>
              <a:t>Primary proton beam @ 60-120GeV extracted from Main Injector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Initial 1.2 MW beam power, upgradable to 2.4 MW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Embankment allows target complex to be at grade and </a:t>
            </a:r>
            <a:br>
              <a:rPr lang="en-US" sz="1800" dirty="0" smtClean="0"/>
            </a:br>
            <a:r>
              <a:rPr lang="en-US" sz="1800" dirty="0" smtClean="0"/>
              <a:t>neutrino beam to be aimed to Lead, SD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Decay region followed by absorber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Four surface support buildings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Near Detector facility 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482" y="989289"/>
            <a:ext cx="6795243" cy="2659493"/>
          </a:xfrm>
          <a:prstGeom prst="rect">
            <a:avLst/>
          </a:prstGeom>
        </p:spPr>
      </p:pic>
      <p:sp>
        <p:nvSpPr>
          <p:cNvPr id="10" name="Content Placeholder 7"/>
          <p:cNvSpPr txBox="1">
            <a:spLocks/>
          </p:cNvSpPr>
          <p:nvPr/>
        </p:nvSpPr>
        <p:spPr>
          <a:xfrm>
            <a:off x="5673143" y="3885490"/>
            <a:ext cx="3077157" cy="2411138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2200" b="0" i="0" kern="120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20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8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16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4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indent="-233363"/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1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“Near Detector facility” – LBNF at Fermilab, Batavia, IL</a:t>
            </a:r>
            <a:endParaRPr lang="en-US" dirty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5673143" y="3885490"/>
            <a:ext cx="3077157" cy="2411138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2200" b="0" i="0" kern="120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20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8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16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4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indent="-233363"/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 descr="CORPS_aerial2014-R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83820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5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Neutrino Detector Hall &amp; Service Building (LBNF-40)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4419600" cy="5638800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1’300 m</a:t>
            </a:r>
            <a:r>
              <a:rPr lang="en-US" sz="1800" baseline="30000" dirty="0" smtClean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Approximately 30m by 17m wide detector cavern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14m by 41m service building with truck bay, bridge crane, and support rooms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6.7m diameter primary shaft with septum dividing primary personnel access elevator from equipment/utility access.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5.2m diameter secondary shaft for emergency egress.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Roof hatch over primary shaft for large crawler-type crane needed for </a:t>
            </a:r>
            <a:r>
              <a:rPr lang="en-US" sz="1800" dirty="0" smtClean="0"/>
              <a:t>the Near </a:t>
            </a:r>
            <a:r>
              <a:rPr lang="en-US" sz="1800" dirty="0"/>
              <a:t>Detector assembly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737447" y="1238250"/>
            <a:ext cx="3942656" cy="484663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09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4" y="1237610"/>
            <a:ext cx="3014278" cy="3709207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Embedded rail system for detector assembly, placement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Sump for optional </a:t>
            </a:r>
            <a:r>
              <a:rPr lang="en-US" sz="1800" dirty="0" err="1" smtClean="0"/>
              <a:t>LAr</a:t>
            </a:r>
            <a:r>
              <a:rPr lang="en-US" sz="1800" dirty="0" smtClean="0"/>
              <a:t> detector containment</a:t>
            </a:r>
          </a:p>
          <a:p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4171" r="417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06.02.15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Tom Hamernik | Near Site CF Scope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Neutrino Detector 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65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4" y="1237610"/>
            <a:ext cx="3014278" cy="3709207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Embedded rail system for detector assembly, placement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Sump for optional </a:t>
            </a:r>
            <a:r>
              <a:rPr lang="en-US" sz="1800" dirty="0" err="1" smtClean="0"/>
              <a:t>LAr</a:t>
            </a:r>
            <a:r>
              <a:rPr lang="en-US" sz="1800" dirty="0" smtClean="0"/>
              <a:t> detector containment</a:t>
            </a:r>
          </a:p>
          <a:p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4171" r="417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06.02.15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Tom Hamernik | Near Site CF Scope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Neutrino Detector Hall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2400" y="2362200"/>
            <a:ext cx="8906719" cy="2590797"/>
            <a:chOff x="-207219" y="1828803"/>
            <a:chExt cx="8906719" cy="2590797"/>
          </a:xfrm>
        </p:grpSpPr>
        <p:pic>
          <p:nvPicPr>
            <p:cNvPr id="11" name="Picture 10" descr="Screen Shot 2016-04-04 at 15.05.3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7219" y="1828803"/>
              <a:ext cx="8817819" cy="1936258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12" name="Picture 11" descr="Screen Shot 2016-04-04 at 15.05.59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2400" y="2057400"/>
              <a:ext cx="8763668" cy="1447800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3" name="Rectangle 12"/>
            <p:cNvSpPr/>
            <p:nvPr/>
          </p:nvSpPr>
          <p:spPr>
            <a:xfrm>
              <a:off x="241300" y="3505200"/>
              <a:ext cx="8458200" cy="914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864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32609"/>
            <a:ext cx="8382000" cy="548785"/>
          </a:xfr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smtClean="0"/>
              <a:t>“</a:t>
            </a:r>
            <a:r>
              <a:rPr lang="en-US" dirty="0"/>
              <a:t>Far Site” – </a:t>
            </a:r>
            <a:r>
              <a:rPr lang="en-US" dirty="0" smtClean="0"/>
              <a:t>LBNF at </a:t>
            </a:r>
            <a:r>
              <a:rPr lang="en-US" dirty="0"/>
              <a:t>Sanford Lab, Lead, </a:t>
            </a:r>
            <a:r>
              <a:rPr lang="en-US" dirty="0" smtClean="0"/>
              <a:t>SD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6"/>
          </p:nvPr>
        </p:nvSpPr>
        <p:spPr>
          <a:xfrm>
            <a:off x="457200" y="1066800"/>
            <a:ext cx="41910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Conventional Facilities</a:t>
            </a:r>
            <a:r>
              <a:rPr lang="en-US" dirty="0" smtClean="0"/>
              <a:t>:</a:t>
            </a:r>
          </a:p>
          <a:p>
            <a:pPr marL="568325" lvl="1" indent="-222250"/>
            <a:r>
              <a:rPr lang="en-US" dirty="0" smtClean="0"/>
              <a:t>Surface and shaft Infrastructure including utilities</a:t>
            </a:r>
          </a:p>
          <a:p>
            <a:pPr marL="568325" lvl="1" indent="-222250">
              <a:spcBef>
                <a:spcPts val="600"/>
              </a:spcBef>
            </a:pPr>
            <a:r>
              <a:rPr lang="en-US" dirty="0" smtClean="0"/>
              <a:t>Drifts and two caverns for detectors</a:t>
            </a:r>
          </a:p>
          <a:p>
            <a:pPr marL="568325" lvl="1" indent="-222250">
              <a:spcBef>
                <a:spcPts val="600"/>
              </a:spcBef>
            </a:pPr>
            <a:r>
              <a:rPr lang="en-US" dirty="0" smtClean="0"/>
              <a:t>Central utility cavern for conventional and cryogenic equipment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Cryostats</a:t>
            </a:r>
            <a:r>
              <a:rPr lang="en-US" dirty="0" smtClean="0"/>
              <a:t>:</a:t>
            </a:r>
          </a:p>
          <a:p>
            <a:pPr marL="568325" lvl="1" indent="-222250"/>
            <a:r>
              <a:rPr lang="en-US" sz="2100" dirty="0"/>
              <a:t>Four membrane cryostats supported</a:t>
            </a:r>
            <a:br>
              <a:rPr lang="en-US" sz="2100" dirty="0"/>
            </a:br>
            <a:r>
              <a:rPr lang="en-US" sz="2100" dirty="0"/>
              <a:t>by external </a:t>
            </a:r>
            <a:r>
              <a:rPr lang="en-US" dirty="0" smtClean="0"/>
              <a:t>steel frames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Cryogenic Systems</a:t>
            </a:r>
            <a:r>
              <a:rPr lang="en-US" dirty="0" smtClean="0"/>
              <a:t>:</a:t>
            </a:r>
          </a:p>
          <a:p>
            <a:pPr marL="568325" lvl="1" indent="-222250"/>
            <a:r>
              <a:rPr lang="en-US" dirty="0" smtClean="0"/>
              <a:t>LN2 refrigeration system for cooling</a:t>
            </a:r>
            <a:br>
              <a:rPr lang="en-US" dirty="0" smtClean="0"/>
            </a:br>
            <a:r>
              <a:rPr lang="en-US" dirty="0" smtClean="0"/>
              <a:t>and re-condensing gaseous Argon</a:t>
            </a:r>
          </a:p>
          <a:p>
            <a:pPr marL="568325" lvl="1" indent="-222250">
              <a:spcBef>
                <a:spcPts val="600"/>
              </a:spcBef>
            </a:pPr>
            <a:r>
              <a:rPr lang="en-US" dirty="0" smtClean="0"/>
              <a:t>Systems for purification and </a:t>
            </a:r>
            <a:br>
              <a:rPr lang="en-US" dirty="0" smtClean="0"/>
            </a:br>
            <a:r>
              <a:rPr lang="en-US" dirty="0" smtClean="0"/>
              <a:t>recirculation of LAr 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Argon: 70kt LAr (~40kt “fiducial” mass)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1689" y="1151535"/>
            <a:ext cx="4125236" cy="21589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9800" y="3305175"/>
            <a:ext cx="2310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63666A"/>
                </a:solidFill>
                <a:latin typeface="Helvetica"/>
              </a:rPr>
              <a:t>4850L cavern and drift layout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01130" y="5939155"/>
            <a:ext cx="1287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63666A"/>
                </a:solidFill>
                <a:latin typeface="Helvetica"/>
              </a:rPr>
              <a:t>Single cryostat</a:t>
            </a:r>
            <a:endParaRPr lang="en-US" sz="1200" b="1" dirty="0">
              <a:solidFill>
                <a:srgbClr val="63666A"/>
              </a:solidFill>
              <a:latin typeface="Helvetic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48995" r="39957"/>
          <a:stretch/>
        </p:blipFill>
        <p:spPr>
          <a:xfrm>
            <a:off x="4911689" y="3847750"/>
            <a:ext cx="4125274" cy="204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8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LBNF Presentation Template</Template>
  <TotalTime>7573</TotalTime>
  <Words>2161</Words>
  <Application>Microsoft Macintosh PowerPoint</Application>
  <PresentationFormat>On-screen Show (4:3)</PresentationFormat>
  <Paragraphs>425</Paragraphs>
  <Slides>38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LBNF Template_051215</vt:lpstr>
      <vt:lpstr>LBNF Content-Footer Theme</vt:lpstr>
      <vt:lpstr>Equation</vt:lpstr>
      <vt:lpstr>The LBNF/DUNE projects</vt:lpstr>
      <vt:lpstr>The LBNF/DUNE projects</vt:lpstr>
      <vt:lpstr>The LBNF/DUNE projects</vt:lpstr>
      <vt:lpstr>“Near Site” – LBNF at Fermilab, Batavia, IL</vt:lpstr>
      <vt:lpstr>“Near Detector facility” – LBNF at Fermilab, Batavia, IL</vt:lpstr>
      <vt:lpstr>Near Neutrino Detector Hall &amp; Service Building (LBNF-40)</vt:lpstr>
      <vt:lpstr>Near Neutrino Detector Hall</vt:lpstr>
      <vt:lpstr>Near Neutrino Detector Hall</vt:lpstr>
      <vt:lpstr>“Far Site” – LBNF at Sanford Lab, Lead, SD </vt:lpstr>
      <vt:lpstr>“Far Site” – LBNF at Sanford Lab, Lead, SD </vt:lpstr>
      <vt:lpstr>“Far Site” – LBNF at Sanford Lab, Lead, SD </vt:lpstr>
      <vt:lpstr>Far Site Overview – Sanford Lab in Lead, SD</vt:lpstr>
      <vt:lpstr>Far Site Context – part of an Underground Campus</vt:lpstr>
      <vt:lpstr>Design Scope – Surface (Ross Complex) (LBNF Scope in White)</vt:lpstr>
      <vt:lpstr>Far Site Scope – Overview of Phases of Work</vt:lpstr>
      <vt:lpstr>PowerPoint Presentation</vt:lpstr>
      <vt:lpstr>Scope – Shafts</vt:lpstr>
      <vt:lpstr>Scope – Detector Caverns </vt:lpstr>
      <vt:lpstr>Scope – Detector Caverns </vt:lpstr>
      <vt:lpstr>Scope – Central Utility Cavern</vt:lpstr>
      <vt:lpstr>Cryostats Requirements</vt:lpstr>
      <vt:lpstr>Cryostats Design Requirements</vt:lpstr>
      <vt:lpstr>Cryostats Design Requirements</vt:lpstr>
      <vt:lpstr>Membrane cryostats (LNG licence)</vt:lpstr>
      <vt:lpstr>Warm Support Structure</vt:lpstr>
      <vt:lpstr>Design and dimensions</vt:lpstr>
      <vt:lpstr>Design and dimensions</vt:lpstr>
      <vt:lpstr>Access structure during assembly and operation</vt:lpstr>
      <vt:lpstr>Design</vt:lpstr>
      <vt:lpstr>Detector installation : clean room and cryostat opening</vt:lpstr>
      <vt:lpstr>LBNF Cryogenics</vt:lpstr>
      <vt:lpstr>Cryogenics Process Flow Diagram</vt:lpstr>
      <vt:lpstr>Views</vt:lpstr>
      <vt:lpstr>Relevant Cryogenics Parameters</vt:lpstr>
      <vt:lpstr>Far Site Facilities Scope and Requirements </vt:lpstr>
      <vt:lpstr>LBNF/DUNE – Construction Summary  </vt:lpstr>
      <vt:lpstr>Far Site Facilities Scope and Requirements </vt:lpstr>
      <vt:lpstr>Far Site Facilities Scope and Requirements </vt:lpstr>
    </vt:vector>
  </TitlesOfParts>
  <Company>U.S. Department of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Makepeace</dc:creator>
  <cp:lastModifiedBy>Nessi</cp:lastModifiedBy>
  <cp:revision>400</cp:revision>
  <cp:lastPrinted>2016-03-23T01:03:20Z</cp:lastPrinted>
  <dcterms:created xsi:type="dcterms:W3CDTF">2012-03-01T14:41:18Z</dcterms:created>
  <dcterms:modified xsi:type="dcterms:W3CDTF">2016-04-07T10:19:52Z</dcterms:modified>
</cp:coreProperties>
</file>