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8"/>
  </p:notesMasterIdLst>
  <p:sldIdLst>
    <p:sldId id="614" r:id="rId2"/>
    <p:sldId id="625" r:id="rId3"/>
    <p:sldId id="629" r:id="rId4"/>
    <p:sldId id="638" r:id="rId5"/>
    <p:sldId id="635" r:id="rId6"/>
    <p:sldId id="634" r:id="rId7"/>
    <p:sldId id="639" r:id="rId8"/>
    <p:sldId id="617" r:id="rId9"/>
    <p:sldId id="618" r:id="rId10"/>
    <p:sldId id="619" r:id="rId11"/>
    <p:sldId id="620" r:id="rId12"/>
    <p:sldId id="621" r:id="rId13"/>
    <p:sldId id="630" r:id="rId14"/>
    <p:sldId id="631" r:id="rId15"/>
    <p:sldId id="632" r:id="rId16"/>
    <p:sldId id="633" r:id="rId17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346C"/>
    <a:srgbClr val="CC9900"/>
    <a:srgbClr val="FFFF00"/>
    <a:srgbClr val="FFFFCC"/>
    <a:srgbClr val="8094D6"/>
    <a:srgbClr val="0033CC"/>
    <a:srgbClr val="C9DA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830" autoAdjust="0"/>
    <p:restoredTop sz="92329" autoAdjust="0"/>
  </p:normalViewPr>
  <p:slideViewPr>
    <p:cSldViewPr>
      <p:cViewPr varScale="1">
        <p:scale>
          <a:sx n="66" d="100"/>
          <a:sy n="66" d="100"/>
        </p:scale>
        <p:origin x="72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9" d="100"/>
        <a:sy n="79" d="100"/>
      </p:scale>
      <p:origin x="0" y="-47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2016/2/22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D1DEA5D-CF83-4A34-B285-6F8EEA98513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714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143000"/>
          </a:xfrm>
        </p:spPr>
        <p:txBody>
          <a:bodyPr/>
          <a:lstStyle>
            <a:lvl1pPr>
              <a:defRPr sz="48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altLang="ja-JP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124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マスター サブタイトルの書式設定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201601/13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000364" y="6572272"/>
            <a:ext cx="3643338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Friday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201601/13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Friday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白紙レイアウト-ページ番号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768632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ts val="1000"/>
              </a:lnSpc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201601/13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Friday meeting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66" r:id="rId4"/>
    <p:sldLayoutId id="2147483670" r:id="rId5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Whizard</a:t>
            </a:r>
            <a:r>
              <a:rPr lang="en-US" altLang="ja-JP" dirty="0" smtClean="0"/>
              <a:t>2 test</a:t>
            </a:r>
            <a:endParaRPr kumimoji="1" lang="ja-JP" altLang="en-US" dirty="0"/>
          </a:p>
        </p:txBody>
      </p:sp>
      <p:sp>
        <p:nvSpPr>
          <p:cNvPr id="7" name="サブタイトル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Akiya</a:t>
            </a:r>
            <a:r>
              <a:rPr kumimoji="1" lang="en-US" altLang="ja-JP" dirty="0" smtClean="0"/>
              <a:t> Miyamoto</a:t>
            </a:r>
          </a:p>
          <a:p>
            <a:r>
              <a:rPr lang="en-US" altLang="ja-JP" dirty="0" smtClean="0"/>
              <a:t>KEK</a:t>
            </a:r>
          </a:p>
          <a:p>
            <a:r>
              <a:rPr lang="en-US" altLang="ja-JP" dirty="0" smtClean="0"/>
              <a:t>22</a:t>
            </a:r>
            <a:r>
              <a:rPr kumimoji="1" lang="en-US" altLang="ja-JP" dirty="0" smtClean="0"/>
              <a:t> February 2016</a:t>
            </a:r>
          </a:p>
          <a:p>
            <a:r>
              <a:rPr lang="en-US" altLang="ja-JP" dirty="0" smtClean="0"/>
              <a:t>LC Generator Group Meeting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294967295"/>
          </p:nvPr>
        </p:nvSpPr>
        <p:spPr>
          <a:xfrm>
            <a:off x="7239000" y="6567488"/>
            <a:ext cx="1905000" cy="228600"/>
          </a:xfrm>
        </p:spPr>
        <p:txBody>
          <a:bodyPr/>
          <a:lstStyle/>
          <a:p>
            <a:fld id="{BA713040-02FD-4B24-B735-CF7B9AB68790}" type="slidenum">
              <a:rPr lang="en-US" altLang="ja-JP" smtClean="0"/>
              <a:pPr/>
              <a:t>1</a:t>
            </a:fld>
            <a:endParaRPr lang="en-US" altLang="ja-JP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4294967295"/>
          </p:nvPr>
        </p:nvSpPr>
        <p:spPr>
          <a:xfrm>
            <a:off x="0" y="6572250"/>
            <a:ext cx="2500313" cy="220663"/>
          </a:xfrm>
        </p:spPr>
        <p:txBody>
          <a:bodyPr/>
          <a:lstStyle/>
          <a:p>
            <a:r>
              <a:rPr lang="en-US" altLang="ja-JP" smtClean="0"/>
              <a:t>201601/13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300746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5195" y="608137"/>
            <a:ext cx="4482768" cy="3052919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742209"/>
            <a:ext cx="4303689" cy="293096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41" y="443679"/>
            <a:ext cx="4482767" cy="3052919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30" y="3699695"/>
            <a:ext cx="4245381" cy="2891251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324797" y="116632"/>
            <a:ext cx="2957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P2f_z_h.eL.pR @ 250 GeV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43608" y="620688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DBD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516216" y="640951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Whizard2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896435" y="3244334"/>
            <a:ext cx="777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Cos</a:t>
            </a:r>
            <a:r>
              <a:rPr kumimoji="1" lang="en-US" altLang="ja-JP" dirty="0" err="1" smtClean="0">
                <a:solidFill>
                  <a:srgbClr val="23346C"/>
                </a:solidFill>
                <a:latin typeface="Symbol" panose="05050102010706020507" pitchFamily="18" charset="2"/>
                <a:ea typeface="Arial Unicode MS" pitchFamily="50" charset="-128"/>
                <a:cs typeface="Arial Unicode MS" pitchFamily="50" charset="-128"/>
              </a:rPr>
              <a:t>q</a:t>
            </a:r>
            <a:r>
              <a:rPr kumimoji="1" lang="en-US" altLang="ja-JP" baseline="-25000" dirty="0" err="1" smtClean="0">
                <a:solidFill>
                  <a:srgbClr val="23346C"/>
                </a:solidFill>
                <a:latin typeface="Symbol" panose="05050102010706020507" pitchFamily="18" charset="2"/>
                <a:ea typeface="Arial Unicode MS" pitchFamily="50" charset="-128"/>
                <a:cs typeface="Arial Unicode MS" pitchFamily="50" charset="-128"/>
              </a:rPr>
              <a:t>g</a:t>
            </a:r>
            <a:endParaRPr kumimoji="1" lang="ja-JP" altLang="en-US" baseline="-25000" dirty="0" smtClean="0">
              <a:solidFill>
                <a:srgbClr val="23346C"/>
              </a:solidFill>
              <a:latin typeface="Symbol" panose="05050102010706020507" pitchFamily="18" charset="2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-16768" y="1268760"/>
            <a:ext cx="401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</a:t>
            </a:r>
            <a:r>
              <a:rPr kumimoji="1" lang="en-US" altLang="ja-JP" baseline="-25000" dirty="0" err="1" smtClean="0">
                <a:solidFill>
                  <a:srgbClr val="23346C"/>
                </a:solidFill>
                <a:latin typeface="Symbol" panose="05050102010706020507" pitchFamily="18" charset="2"/>
                <a:ea typeface="Arial Unicode MS" pitchFamily="50" charset="-128"/>
                <a:cs typeface="Arial Unicode MS" pitchFamily="50" charset="-128"/>
              </a:rPr>
              <a:t>g</a:t>
            </a:r>
            <a:endParaRPr kumimoji="1" lang="ja-JP" altLang="en-US" baseline="-25000" dirty="0" smtClean="0">
              <a:solidFill>
                <a:srgbClr val="23346C"/>
              </a:solidFill>
              <a:latin typeface="Symbol" panose="05050102010706020507" pitchFamily="18" charset="2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220072" y="1046431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i="1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Different ISR photon distr.?</a:t>
            </a:r>
            <a:endParaRPr kumimoji="1" lang="ja-JP" altLang="en-US" i="1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564899" y="39688"/>
            <a:ext cx="2648482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FF0000"/>
                </a:solidFill>
                <a:latin typeface="Symbol" panose="05050102010706020507" pitchFamily="18" charset="2"/>
                <a:ea typeface="Arial Unicode MS" pitchFamily="50" charset="-128"/>
                <a:cs typeface="Arial Unicode MS" pitchFamily="50" charset="-128"/>
              </a:rPr>
              <a:t>g</a:t>
            </a:r>
            <a:r>
              <a:rPr lang="en-US" altLang="ja-JP" sz="2800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;</a:t>
            </a:r>
            <a:r>
              <a:rPr kumimoji="1" lang="en-US" altLang="ja-JP" sz="28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2q, 250 GeV </a:t>
            </a:r>
            <a:endParaRPr kumimoji="1" lang="ja-JP" altLang="en-US" sz="2800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232761" y="1646972"/>
            <a:ext cx="27013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 forgot to set a proper </a:t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</a:b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     flag ?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075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884216"/>
            <a:ext cx="3977640" cy="269748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980728"/>
            <a:ext cx="3977640" cy="269748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885160"/>
            <a:ext cx="3977640" cy="269748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330" y="3885160"/>
            <a:ext cx="3977640" cy="2697480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3852931" y="97468"/>
            <a:ext cx="3640740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Energy: 2q, 500 GeV </a:t>
            </a:r>
            <a:endParaRPr kumimoji="1" lang="ja-JP" altLang="en-US" sz="2800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70362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856959"/>
            <a:ext cx="3977640" cy="269748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878580"/>
            <a:ext cx="3977640" cy="269748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620688"/>
            <a:ext cx="3977640" cy="2697480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755576" y="359078"/>
            <a:ext cx="2302233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2q, 500 GeV </a:t>
            </a:r>
            <a:endParaRPr kumimoji="1" lang="ja-JP" altLang="en-US" sz="2800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432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24044"/>
            <a:ext cx="3977640" cy="2697480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543150"/>
            <a:ext cx="3977640" cy="269748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882011"/>
            <a:ext cx="3977640" cy="269748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882011"/>
            <a:ext cx="3977640" cy="269748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3636907" y="19930"/>
            <a:ext cx="2302233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2800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4</a:t>
            </a:r>
            <a:r>
              <a:rPr kumimoji="1" lang="en-US" altLang="ja-JP" sz="28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q, 250 GeV </a:t>
            </a:r>
            <a:endParaRPr kumimoji="1" lang="ja-JP" altLang="en-US" sz="2800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68010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860107"/>
            <a:ext cx="3977640" cy="2697480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878580"/>
            <a:ext cx="3977640" cy="269748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8868" y="766395"/>
            <a:ext cx="3977640" cy="269748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619672" y="63475"/>
            <a:ext cx="4041491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#particles, 4</a:t>
            </a:r>
            <a:r>
              <a:rPr kumimoji="1" lang="en-US" altLang="ja-JP" sz="28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q, 250 GeV </a:t>
            </a:r>
            <a:endParaRPr kumimoji="1" lang="ja-JP" altLang="en-US" sz="2800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6987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3375" y="3861048"/>
            <a:ext cx="3977640" cy="2697480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760120"/>
            <a:ext cx="3977640" cy="269748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988" y="760120"/>
            <a:ext cx="3977640" cy="269748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05064"/>
            <a:ext cx="3977640" cy="2697480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1619672" y="63475"/>
            <a:ext cx="3640740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Energy, 4</a:t>
            </a:r>
            <a:r>
              <a:rPr kumimoji="1" lang="en-US" altLang="ja-JP" sz="28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q, 500 GeV </a:t>
            </a:r>
            <a:endParaRPr kumimoji="1" lang="ja-JP" altLang="en-US" sz="2800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4821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847648"/>
            <a:ext cx="3977640" cy="2697480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847648"/>
            <a:ext cx="3977640" cy="269748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548680"/>
            <a:ext cx="3977640" cy="269748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904836" y="116632"/>
            <a:ext cx="4041491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#particles, 4</a:t>
            </a:r>
            <a:r>
              <a:rPr kumimoji="1" lang="en-US" altLang="ja-JP" sz="28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q, 500 GeV </a:t>
            </a:r>
            <a:endParaRPr kumimoji="1" lang="ja-JP" altLang="en-US" sz="2800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0389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Beam-spectrum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>
                <a:solidFill>
                  <a:srgbClr val="00B050"/>
                </a:solidFill>
              </a:rPr>
              <a:t>Circe2 problem: </a:t>
            </a:r>
          </a:p>
          <a:p>
            <a:pPr lvl="1"/>
            <a:r>
              <a:rPr kumimoji="1" lang="en-US" altLang="ja-JP" dirty="0" smtClean="0"/>
              <a:t>Circe2 file, which was created by </a:t>
            </a:r>
            <a:r>
              <a:rPr kumimoji="1" lang="en-US" altLang="ja-JP" dirty="0" err="1" smtClean="0"/>
              <a:t>GuinePig</a:t>
            </a:r>
            <a:r>
              <a:rPr kumimoji="1" lang="en-US" altLang="ja-JP" dirty="0" smtClean="0"/>
              <a:t> file </a:t>
            </a:r>
            <a:r>
              <a:rPr lang="en-US" altLang="ja-JP" dirty="0" smtClean="0"/>
              <a:t>with energy spread, did not work with Pythia </a:t>
            </a:r>
            <a:r>
              <a:rPr lang="en-US" altLang="ja-JP" dirty="0" err="1" smtClean="0"/>
              <a:t>hadronization</a:t>
            </a:r>
            <a:r>
              <a:rPr lang="en-US" altLang="ja-JP" dirty="0" smtClean="0"/>
              <a:t>.</a:t>
            </a:r>
            <a:br>
              <a:rPr lang="en-US" altLang="ja-JP" dirty="0" smtClean="0"/>
            </a:br>
            <a:r>
              <a:rPr lang="en-US" altLang="ja-JP" dirty="0" smtClean="0">
                <a:sym typeface="Wingdings" panose="05000000000000000000" pitchFamily="2" charset="2"/>
              </a:rPr>
              <a:t> Reported to </a:t>
            </a:r>
            <a:r>
              <a:rPr lang="en-US" altLang="ja-JP" dirty="0" err="1" smtClean="0">
                <a:sym typeface="Wingdings" panose="05000000000000000000" pitchFamily="2" charset="2"/>
              </a:rPr>
              <a:t>Whizard</a:t>
            </a:r>
            <a:r>
              <a:rPr lang="en-US" altLang="ja-JP" dirty="0" smtClean="0">
                <a:sym typeface="Wingdings" panose="05000000000000000000" pitchFamily="2" charset="2"/>
              </a:rPr>
              <a:t> authors and waiting their reply.</a:t>
            </a:r>
            <a:endParaRPr lang="en-US" altLang="ja-JP" dirty="0" smtClean="0"/>
          </a:p>
          <a:p>
            <a:r>
              <a:rPr lang="en-US" altLang="ja-JP" dirty="0" smtClean="0">
                <a:solidFill>
                  <a:srgbClr val="00B050"/>
                </a:solidFill>
              </a:rPr>
              <a:t>Directly read </a:t>
            </a:r>
            <a:r>
              <a:rPr lang="en-US" altLang="ja-JP" dirty="0" err="1" smtClean="0">
                <a:solidFill>
                  <a:srgbClr val="00B050"/>
                </a:solidFill>
              </a:rPr>
              <a:t>GuineaPig</a:t>
            </a:r>
            <a:r>
              <a:rPr lang="en-US" altLang="ja-JP" dirty="0" smtClean="0">
                <a:solidFill>
                  <a:srgbClr val="00B050"/>
                </a:solidFill>
              </a:rPr>
              <a:t>	</a:t>
            </a:r>
          </a:p>
          <a:p>
            <a:pPr lvl="1"/>
            <a:r>
              <a:rPr lang="en-US" altLang="ja-JP" dirty="0" err="1" smtClean="0">
                <a:solidFill>
                  <a:srgbClr val="00B050"/>
                </a:solidFill>
              </a:rPr>
              <a:t>lumi.ee.out</a:t>
            </a:r>
            <a:r>
              <a:rPr lang="en-US" altLang="ja-JP" dirty="0" smtClean="0">
                <a:solidFill>
                  <a:srgbClr val="00B050"/>
                </a:solidFill>
              </a:rPr>
              <a:t> </a:t>
            </a:r>
            <a:r>
              <a:rPr lang="en-US" altLang="ja-JP" dirty="0" smtClean="0"/>
              <a:t>( used for DBD ) has to be randomized, but it works. </a:t>
            </a:r>
            <a:br>
              <a:rPr lang="en-US" altLang="ja-JP" dirty="0" smtClean="0"/>
            </a:br>
            <a:r>
              <a:rPr lang="en-US" altLang="ja-JP" dirty="0" smtClean="0"/>
              <a:t>See the next slide</a:t>
            </a:r>
          </a:p>
          <a:p>
            <a:pPr lvl="1"/>
            <a:r>
              <a:rPr lang="en-US" altLang="ja-JP" dirty="0" err="1" smtClean="0">
                <a:solidFill>
                  <a:srgbClr val="C00000"/>
                </a:solidFill>
              </a:rPr>
              <a:t>e</a:t>
            </a:r>
            <a:r>
              <a:rPr lang="en-US" altLang="ja-JP" dirty="0" err="1" smtClean="0">
                <a:solidFill>
                  <a:srgbClr val="C00000"/>
                </a:solidFill>
                <a:latin typeface="Symbol" panose="05050102010706020507" pitchFamily="18" charset="2"/>
              </a:rPr>
              <a:t>g</a:t>
            </a:r>
            <a:r>
              <a:rPr lang="en-US" altLang="ja-JP" dirty="0" smtClean="0">
                <a:solidFill>
                  <a:srgbClr val="C00000"/>
                </a:solidFill>
              </a:rPr>
              <a:t> and </a:t>
            </a:r>
            <a:r>
              <a:rPr lang="en-US" altLang="ja-JP" dirty="0" smtClean="0">
                <a:solidFill>
                  <a:srgbClr val="C00000"/>
                </a:solidFill>
                <a:latin typeface="Symbol" panose="05050102010706020507" pitchFamily="18" charset="2"/>
              </a:rPr>
              <a:t>gg</a:t>
            </a:r>
            <a:r>
              <a:rPr lang="en-US" altLang="ja-JP" dirty="0" smtClean="0">
                <a:solidFill>
                  <a:srgbClr val="C00000"/>
                </a:solidFill>
              </a:rPr>
              <a:t> spectrum </a:t>
            </a:r>
            <a:r>
              <a:rPr lang="en-US" altLang="ja-JP" dirty="0" smtClean="0"/>
              <a:t>have to be prepared.</a:t>
            </a:r>
          </a:p>
          <a:p>
            <a:pPr lvl="2"/>
            <a:r>
              <a:rPr lang="en-US" altLang="ja-JP" dirty="0" smtClean="0"/>
              <a:t>The latest </a:t>
            </a:r>
            <a:r>
              <a:rPr lang="en-US" altLang="ja-JP" dirty="0" err="1" smtClean="0"/>
              <a:t>guineapig</a:t>
            </a:r>
            <a:r>
              <a:rPr lang="en-US" altLang="ja-JP" dirty="0" smtClean="0"/>
              <a:t>++(1.1.1) does not output </a:t>
            </a:r>
            <a:r>
              <a:rPr lang="en-US" altLang="ja-JP" dirty="0" err="1" smtClean="0">
                <a:solidFill>
                  <a:srgbClr val="00B050"/>
                </a:solidFill>
              </a:rPr>
              <a:t>lumi.eg.out</a:t>
            </a:r>
            <a:r>
              <a:rPr lang="en-US" altLang="ja-JP" dirty="0" smtClean="0">
                <a:solidFill>
                  <a:srgbClr val="00B050"/>
                </a:solidFill>
              </a:rPr>
              <a:t>/</a:t>
            </a:r>
            <a:r>
              <a:rPr lang="en-US" altLang="ja-JP" dirty="0" err="1" smtClean="0">
                <a:solidFill>
                  <a:srgbClr val="00B050"/>
                </a:solidFill>
              </a:rPr>
              <a:t>lumi.gg.out</a:t>
            </a:r>
            <a:r>
              <a:rPr lang="en-US" altLang="ja-JP" dirty="0" smtClean="0">
                <a:solidFill>
                  <a:srgbClr val="00B050"/>
                </a:solidFill>
              </a:rPr>
              <a:t>.</a:t>
            </a:r>
            <a:endParaRPr lang="en-US" altLang="ja-JP" dirty="0">
              <a:solidFill>
                <a:srgbClr val="00B050"/>
              </a:solidFill>
            </a:endParaRPr>
          </a:p>
          <a:p>
            <a:pPr marL="914400" lvl="2" indent="0">
              <a:buNone/>
            </a:pPr>
            <a:r>
              <a:rPr lang="en-US" altLang="ja-JP" dirty="0" smtClean="0">
                <a:solidFill>
                  <a:srgbClr val="00B050"/>
                </a:solidFill>
              </a:rPr>
              <a:t>    </a:t>
            </a:r>
            <a:r>
              <a:rPr lang="en-US" altLang="ja-JP" dirty="0" smtClean="0"/>
              <a:t>Did </a:t>
            </a:r>
            <a:r>
              <a:rPr lang="en-US" altLang="ja-JP" dirty="0" err="1" smtClean="0">
                <a:solidFill>
                  <a:srgbClr val="00B050"/>
                </a:solidFill>
              </a:rPr>
              <a:t>do_lumi</a:t>
            </a:r>
            <a:r>
              <a:rPr lang="en-US" altLang="ja-JP" dirty="0" smtClean="0">
                <a:solidFill>
                  <a:srgbClr val="00B050"/>
                </a:solidFill>
              </a:rPr>
              <a:t>=7</a:t>
            </a:r>
            <a:r>
              <a:rPr lang="en-US" altLang="ja-JP" dirty="0" smtClean="0"/>
              <a:t>, files were created by they were empty.</a:t>
            </a:r>
          </a:p>
          <a:p>
            <a:pPr lvl="2"/>
            <a:r>
              <a:rPr lang="en-US" altLang="ja-JP" dirty="0" smtClean="0"/>
              <a:t>How to create </a:t>
            </a:r>
            <a:r>
              <a:rPr lang="en-US" altLang="ja-JP" dirty="0" err="1" smtClean="0"/>
              <a:t>lumi</a:t>
            </a:r>
            <a:r>
              <a:rPr lang="en-US" altLang="ja-JP" dirty="0" smtClean="0"/>
              <a:t> data by </a:t>
            </a:r>
            <a:r>
              <a:rPr lang="en-US" altLang="ja-JP" dirty="0" err="1" smtClean="0">
                <a:solidFill>
                  <a:srgbClr val="00B050"/>
                </a:solidFill>
              </a:rPr>
              <a:t>Breit</a:t>
            </a:r>
            <a:r>
              <a:rPr lang="en-US" altLang="ja-JP" dirty="0" smtClean="0">
                <a:solidFill>
                  <a:srgbClr val="00B050"/>
                </a:solidFill>
              </a:rPr>
              <a:t>-Wigner </a:t>
            </a:r>
            <a:r>
              <a:rPr lang="en-US" altLang="ja-JP" dirty="0" smtClean="0">
                <a:solidFill>
                  <a:srgbClr val="00B050"/>
                </a:solidFill>
                <a:latin typeface="Symbol" panose="05050102010706020507" pitchFamily="18" charset="2"/>
              </a:rPr>
              <a:t>g ?</a:t>
            </a:r>
            <a:r>
              <a:rPr lang="en-US" altLang="ja-JP" dirty="0" smtClean="0">
                <a:latin typeface="Symbol" panose="05050102010706020507" pitchFamily="18" charset="2"/>
              </a:rPr>
              <a:t> 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It seems that user.f90 in Whizard1.95 used not </a:t>
            </a:r>
            <a:r>
              <a:rPr lang="en-US" altLang="ja-JP" dirty="0" err="1" smtClean="0"/>
              <a:t>lumi.xx.out</a:t>
            </a:r>
            <a:r>
              <a:rPr lang="en-US" altLang="ja-JP" dirty="0" smtClean="0"/>
              <a:t>, but photon/beam data after bunch crossing. ?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2</a:t>
            </a:fld>
            <a:endParaRPr lang="en-US" altLang="ja-JP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201601/13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48182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4294967295"/>
          </p:nvPr>
        </p:nvSpPr>
        <p:spPr>
          <a:xfrm>
            <a:off x="7239000" y="6567488"/>
            <a:ext cx="1905000" cy="228600"/>
          </a:xfrm>
        </p:spPr>
        <p:txBody>
          <a:bodyPr/>
          <a:lstStyle/>
          <a:p>
            <a:fld id="{BA713040-02FD-4B24-B735-CF7B9AB68790}" type="slidenum">
              <a:rPr lang="en-US" altLang="ja-JP" smtClean="0"/>
              <a:pPr/>
              <a:t>3</a:t>
            </a:fld>
            <a:endParaRPr lang="en-US" altLang="ja-JP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4294967295"/>
          </p:nvPr>
        </p:nvSpPr>
        <p:spPr>
          <a:xfrm>
            <a:off x="0" y="6572250"/>
            <a:ext cx="2500313" cy="220663"/>
          </a:xfrm>
        </p:spPr>
        <p:txBody>
          <a:bodyPr/>
          <a:lstStyle/>
          <a:p>
            <a:r>
              <a:rPr lang="en-US" altLang="ja-JP" smtClean="0"/>
              <a:t>201601/13</a:t>
            </a:r>
            <a:endParaRPr lang="ja-JP" altLang="en-US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8640"/>
            <a:ext cx="4482694" cy="3039988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84" y="3642544"/>
            <a:ext cx="4588875" cy="3111996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7259" y="246162"/>
            <a:ext cx="4313053" cy="292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0172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Tauola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Daniel Jeans noticed the longitudinal spin correlation in H</a:t>
            </a:r>
            <a:r>
              <a:rPr lang="en-US" altLang="ja-JP" dirty="0" smtClean="0">
                <a:sym typeface="Wingdings" panose="05000000000000000000" pitchFamily="2" charset="2"/>
              </a:rPr>
              <a:t> tau+ tau- </a:t>
            </a:r>
            <a:br>
              <a:rPr lang="en-US" altLang="ja-JP" dirty="0" smtClean="0">
                <a:sym typeface="Wingdings" panose="05000000000000000000" pitchFamily="2" charset="2"/>
              </a:rPr>
            </a:br>
            <a:r>
              <a:rPr lang="en-US" altLang="ja-JP" dirty="0" smtClean="0">
                <a:sym typeface="Wingdings" panose="05000000000000000000" pitchFamily="2" charset="2"/>
              </a:rPr>
              <a:t>was not correct. </a:t>
            </a:r>
          </a:p>
          <a:p>
            <a:pPr marL="0" indent="0">
              <a:buNone/>
            </a:pPr>
            <a:r>
              <a:rPr kumimoji="1" lang="en-US" altLang="ja-JP" dirty="0">
                <a:sym typeface="Wingdings" panose="05000000000000000000" pitchFamily="2" charset="2"/>
              </a:rPr>
              <a:t> </a:t>
            </a:r>
            <a:r>
              <a:rPr kumimoji="1" lang="en-US" altLang="ja-JP" dirty="0" smtClean="0">
                <a:sym typeface="Wingdings" panose="05000000000000000000" pitchFamily="2" charset="2"/>
              </a:rPr>
              <a:t>  Fixed.</a:t>
            </a:r>
          </a:p>
          <a:p>
            <a:pPr marL="0" indent="0">
              <a:buNone/>
            </a:pPr>
            <a:r>
              <a:rPr lang="en-US" altLang="ja-JP" dirty="0">
                <a:sym typeface="Wingdings" panose="05000000000000000000" pitchFamily="2" charset="2"/>
              </a:rPr>
              <a:t> </a:t>
            </a:r>
            <a:r>
              <a:rPr lang="en-US" altLang="ja-JP" dirty="0" smtClean="0">
                <a:sym typeface="Wingdings" panose="05000000000000000000" pitchFamily="2" charset="2"/>
              </a:rPr>
              <a:t>  But, phi-correlation ?</a:t>
            </a:r>
          </a:p>
          <a:p>
            <a:pPr marL="0" indent="0">
              <a:buNone/>
            </a:pPr>
            <a:endParaRPr lang="en-US" altLang="ja-JP" dirty="0">
              <a:sym typeface="Wingdings" panose="05000000000000000000" pitchFamily="2" charset="2"/>
            </a:endParaRPr>
          </a:p>
          <a:p>
            <a:r>
              <a:rPr lang="en-US" altLang="ja-JP" dirty="0" smtClean="0">
                <a:sym typeface="Wingdings" panose="05000000000000000000" pitchFamily="2" charset="2"/>
              </a:rPr>
              <a:t>Need more check in another channels.</a:t>
            </a:r>
          </a:p>
          <a:p>
            <a:endParaRPr lang="en-US" altLang="ja-JP" dirty="0">
              <a:sym typeface="Wingdings" panose="05000000000000000000" pitchFamily="2" charset="2"/>
            </a:endParaRPr>
          </a:p>
          <a:p>
            <a:r>
              <a:rPr lang="en-US" altLang="ja-JP" dirty="0" smtClean="0">
                <a:sym typeface="Wingdings" panose="05000000000000000000" pitchFamily="2" charset="2"/>
              </a:rPr>
              <a:t>My tau code have been sent to the </a:t>
            </a:r>
            <a:r>
              <a:rPr lang="en-US" altLang="ja-JP" dirty="0" err="1" smtClean="0">
                <a:sym typeface="Wingdings" panose="05000000000000000000" pitchFamily="2" charset="2"/>
              </a:rPr>
              <a:t>Whizard</a:t>
            </a:r>
            <a:r>
              <a:rPr lang="en-US" altLang="ja-JP" dirty="0" smtClean="0">
                <a:sym typeface="Wingdings" panose="05000000000000000000" pitchFamily="2" charset="2"/>
              </a:rPr>
              <a:t> author.</a:t>
            </a:r>
            <a:br>
              <a:rPr lang="en-US" altLang="ja-JP" dirty="0" smtClean="0">
                <a:sym typeface="Wingdings" panose="05000000000000000000" pitchFamily="2" charset="2"/>
              </a:rPr>
            </a:br>
            <a:r>
              <a:rPr lang="en-US" altLang="ja-JP" dirty="0" smtClean="0">
                <a:sym typeface="Wingdings" panose="05000000000000000000" pitchFamily="2" charset="2"/>
              </a:rPr>
              <a:t>Had a meeting with </a:t>
            </a:r>
            <a:r>
              <a:rPr lang="en-US" altLang="ja-JP" dirty="0" err="1" smtClean="0">
                <a:sym typeface="Wingdings" panose="05000000000000000000" pitchFamily="2" charset="2"/>
              </a:rPr>
              <a:t>whizard</a:t>
            </a:r>
            <a:r>
              <a:rPr lang="en-US" altLang="ja-JP" dirty="0" smtClean="0">
                <a:sym typeface="Wingdings" panose="05000000000000000000" pitchFamily="2" charset="2"/>
              </a:rPr>
              <a:t> author to discuss issues for </a:t>
            </a:r>
            <a:br>
              <a:rPr lang="en-US" altLang="ja-JP" dirty="0" smtClean="0">
                <a:sym typeface="Wingdings" panose="05000000000000000000" pitchFamily="2" charset="2"/>
              </a:rPr>
            </a:br>
            <a:r>
              <a:rPr lang="en-US" altLang="ja-JP" dirty="0" smtClean="0">
                <a:sym typeface="Wingdings" panose="05000000000000000000" pitchFamily="2" charset="2"/>
              </a:rPr>
              <a:t>the implementation </a:t>
            </a:r>
            <a:r>
              <a:rPr lang="en-US" altLang="ja-JP" dirty="0" smtClean="0">
                <a:sym typeface="Wingdings" panose="05000000000000000000" pitchFamily="2" charset="2"/>
              </a:rPr>
              <a:t>of </a:t>
            </a:r>
            <a:r>
              <a:rPr lang="en-US" altLang="ja-JP" dirty="0" err="1" smtClean="0">
                <a:sym typeface="Wingdings" panose="05000000000000000000" pitchFamily="2" charset="2"/>
              </a:rPr>
              <a:t>tauola</a:t>
            </a:r>
            <a:r>
              <a:rPr lang="en-US" altLang="ja-JP" dirty="0" smtClean="0">
                <a:sym typeface="Wingdings" panose="05000000000000000000" pitchFamily="2" charset="2"/>
              </a:rPr>
              <a:t> in Whizard2</a:t>
            </a:r>
            <a:endParaRPr lang="en-US" altLang="ja-JP" dirty="0">
              <a:sym typeface="Wingdings" panose="05000000000000000000" pitchFamily="2" charset="2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4</a:t>
            </a:fld>
            <a:endParaRPr lang="en-US" altLang="ja-JP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201601/13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94169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747" y="2729033"/>
            <a:ext cx="3977640" cy="2708910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959" y="2729033"/>
            <a:ext cx="3977640" cy="2708910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1043608" y="332656"/>
            <a:ext cx="59570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Red(ZH)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: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e+e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 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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nu_mu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nu_mu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 H, H 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tau+tau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-   </a:t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</a:b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Black(ZZ):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e+e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- 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nu_mu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nu_mu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 tau+ tau-  (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mH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=2TeV)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83568" y="2060848"/>
            <a:ext cx="34579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Acollinearity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of pi+@tau+ rest  f.</a:t>
            </a:r>
            <a:b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and pi-@tau- rest f.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43608" y="1340768"/>
            <a:ext cx="2526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tau 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 pi nu decay only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065167" y="1783849"/>
            <a:ext cx="35958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angle between pi+-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nu plain and </a:t>
            </a: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pi- -nu-bar plain in the rest frame </a:t>
            </a:r>
            <a:b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of tau+ and tau-, respectively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796136" y="5733256"/>
            <a:ext cx="28648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Should have correlation </a:t>
            </a:r>
            <a:r>
              <a:rPr kumimoji="1"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!?</a:t>
            </a:r>
          </a:p>
          <a:p>
            <a:r>
              <a:rPr lang="en-US" altLang="ja-JP" dirty="0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Definition of </a:t>
            </a:r>
            <a:r>
              <a:rPr lang="en-US" altLang="ja-JP" dirty="0" err="1" smtClean="0">
                <a:solidFill>
                  <a:srgbClr val="00B05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azim</a:t>
            </a:r>
            <a:endParaRPr kumimoji="1" lang="ja-JP" altLang="en-US" dirty="0" smtClean="0">
              <a:solidFill>
                <a:srgbClr val="00B05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5156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573016"/>
            <a:ext cx="3977640" cy="2697480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573016"/>
            <a:ext cx="3977640" cy="2697480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1547664" y="548680"/>
            <a:ext cx="5101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e+e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 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 mu nu tau nu , @ 250 GeV, with 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  <a:sym typeface="Wingdings" panose="05000000000000000000" pitchFamily="2" charset="2"/>
              </a:rPr>
              <a:t>eL.pR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051720" y="1124744"/>
            <a:ext cx="2672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tau decays to pi nu only.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195736" y="1700808"/>
            <a:ext cx="4070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Pion decay angle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 the tau rest frame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763688" y="3068960"/>
            <a:ext cx="498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pi+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444208" y="3068960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pi-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586120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Hadronization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e+e</a:t>
            </a:r>
            <a:r>
              <a:rPr kumimoji="1" lang="en-US" altLang="ja-JP" dirty="0" smtClean="0"/>
              <a:t>- </a:t>
            </a:r>
            <a:r>
              <a:rPr kumimoji="1" lang="en-US" altLang="ja-JP" dirty="0" smtClean="0">
                <a:sym typeface="Wingdings" panose="05000000000000000000" pitchFamily="2" charset="2"/>
              </a:rPr>
              <a:t> </a:t>
            </a:r>
            <a:r>
              <a:rPr kumimoji="1" lang="en-US" altLang="ja-JP" dirty="0" err="1" smtClean="0">
                <a:sym typeface="Wingdings" panose="05000000000000000000" pitchFamily="2" charset="2"/>
              </a:rPr>
              <a:t>qq</a:t>
            </a:r>
            <a:r>
              <a:rPr kumimoji="1" lang="en-US" altLang="ja-JP" dirty="0" smtClean="0">
                <a:sym typeface="Wingdings" panose="05000000000000000000" pitchFamily="2" charset="2"/>
              </a:rPr>
              <a:t> and </a:t>
            </a:r>
            <a:r>
              <a:rPr kumimoji="1" lang="en-US" altLang="ja-JP" dirty="0" err="1" smtClean="0">
                <a:sym typeface="Wingdings" panose="05000000000000000000" pitchFamily="2" charset="2"/>
              </a:rPr>
              <a:t>qqqq</a:t>
            </a:r>
            <a:r>
              <a:rPr kumimoji="1" lang="en-US" altLang="ja-JP" dirty="0" smtClean="0">
                <a:sym typeface="Wingdings" panose="05000000000000000000" pitchFamily="2" charset="2"/>
              </a:rPr>
              <a:t> @250 and 500 GeV have been compared to DBD samples, with </a:t>
            </a:r>
            <a:r>
              <a:rPr lang="en-US" altLang="ja-JP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a</a:t>
            </a:r>
            <a:r>
              <a:rPr lang="en-US" altLang="ja-JP" baseline="-25000" dirty="0" err="1" smtClean="0">
                <a:solidFill>
                  <a:srgbClr val="FF0000"/>
                </a:solidFill>
              </a:rPr>
              <a:t>S</a:t>
            </a:r>
            <a:r>
              <a:rPr lang="en-US" altLang="ja-JP" dirty="0" smtClean="0">
                <a:solidFill>
                  <a:srgbClr val="FF0000"/>
                </a:solidFill>
              </a:rPr>
              <a:t>=0</a:t>
            </a:r>
            <a:r>
              <a:rPr kumimoji="1" lang="en-US" altLang="ja-JP" dirty="0" smtClean="0">
                <a:sym typeface="Wingdings" panose="05000000000000000000" pitchFamily="2" charset="2"/>
              </a:rPr>
              <a:t> and using LEP Tuned </a:t>
            </a:r>
            <a:r>
              <a:rPr kumimoji="1" lang="en-US" altLang="ja-JP" dirty="0" err="1" smtClean="0">
                <a:sym typeface="Wingdings" panose="05000000000000000000" pitchFamily="2" charset="2"/>
              </a:rPr>
              <a:t>hadronization</a:t>
            </a:r>
            <a:r>
              <a:rPr kumimoji="1" lang="en-US" altLang="ja-JP" dirty="0" smtClean="0">
                <a:sym typeface="Wingdings" panose="05000000000000000000" pitchFamily="2" charset="2"/>
              </a:rPr>
              <a:t> parameter. </a:t>
            </a:r>
          </a:p>
          <a:p>
            <a:pPr marL="0" indent="0">
              <a:buNone/>
            </a:pPr>
            <a:r>
              <a:rPr lang="en-US" altLang="ja-JP" dirty="0">
                <a:sym typeface="Wingdings" panose="05000000000000000000" pitchFamily="2" charset="2"/>
              </a:rPr>
              <a:t> </a:t>
            </a:r>
            <a:r>
              <a:rPr lang="en-US" altLang="ja-JP" dirty="0" smtClean="0">
                <a:sym typeface="Wingdings" panose="05000000000000000000" pitchFamily="2" charset="2"/>
              </a:rPr>
              <a:t>     See next slides</a:t>
            </a:r>
          </a:p>
          <a:p>
            <a:pPr marL="0" indent="0">
              <a:buNone/>
            </a:pPr>
            <a:endParaRPr lang="en-US" altLang="ja-JP" dirty="0">
              <a:sym typeface="Wingdings" panose="05000000000000000000" pitchFamily="2" charset="2"/>
            </a:endParaRPr>
          </a:p>
          <a:p>
            <a:r>
              <a:rPr lang="en-US" altLang="ja-JP" dirty="0" smtClean="0"/>
              <a:t>Test of shower </a:t>
            </a:r>
            <a:r>
              <a:rPr lang="en-US" altLang="ja-JP" dirty="0"/>
              <a:t>matching </a:t>
            </a:r>
            <a:r>
              <a:rPr lang="en-US" altLang="ja-JP" dirty="0" smtClean="0"/>
              <a:t>with </a:t>
            </a:r>
            <a:r>
              <a:rPr lang="en-US" altLang="ja-JP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a</a:t>
            </a:r>
            <a:r>
              <a:rPr lang="en-US" altLang="ja-JP" baseline="-25000" dirty="0" err="1" smtClean="0">
                <a:solidFill>
                  <a:srgbClr val="FF0000"/>
                </a:solidFill>
              </a:rPr>
              <a:t>S</a:t>
            </a:r>
            <a:r>
              <a:rPr lang="en-US" altLang="ja-JP" dirty="0">
                <a:solidFill>
                  <a:srgbClr val="FF0000"/>
                </a:solidFill>
              </a:rPr>
              <a:t>!=0</a:t>
            </a:r>
            <a:endParaRPr lang="en-US" altLang="ja-JP" dirty="0"/>
          </a:p>
          <a:p>
            <a:pPr lvl="1">
              <a:buFont typeface="Wingdings" panose="05000000000000000000" pitchFamily="2" charset="2"/>
              <a:buChar char="n"/>
            </a:pPr>
            <a:r>
              <a:rPr lang="en-US" altLang="ja-JP" sz="2000" dirty="0" smtClean="0">
                <a:sym typeface="Wingdings" panose="05000000000000000000" pitchFamily="2" charset="2"/>
              </a:rPr>
              <a:t>New </a:t>
            </a:r>
            <a:r>
              <a:rPr lang="en-US" altLang="ja-JP" sz="2000" dirty="0">
                <a:solidFill>
                  <a:srgbClr val="00B050"/>
                </a:solidFill>
                <a:sym typeface="Wingdings" panose="05000000000000000000" pitchFamily="2" charset="2"/>
              </a:rPr>
              <a:t>process classification</a:t>
            </a:r>
            <a:r>
              <a:rPr lang="en-US" altLang="ja-JP" sz="2000" dirty="0">
                <a:sym typeface="Wingdings" panose="05000000000000000000" pitchFamily="2" charset="2"/>
              </a:rPr>
              <a:t>, with new kinematical condition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ja-JP" sz="2000" dirty="0" err="1">
                <a:sym typeface="Wingdings" panose="05000000000000000000" pitchFamily="2" charset="2"/>
              </a:rPr>
              <a:t>qq</a:t>
            </a:r>
            <a:r>
              <a:rPr lang="en-US" altLang="ja-JP" sz="2000" dirty="0">
                <a:sym typeface="Wingdings" panose="05000000000000000000" pitchFamily="2" charset="2"/>
              </a:rPr>
              <a:t>  </a:t>
            </a:r>
            <a:r>
              <a:rPr lang="en-US" altLang="ja-JP" sz="2000" dirty="0" err="1">
                <a:sym typeface="Wingdings" panose="05000000000000000000" pitchFamily="2" charset="2"/>
              </a:rPr>
              <a:t>qq</a:t>
            </a:r>
            <a:r>
              <a:rPr lang="en-US" altLang="ja-JP" sz="2000" dirty="0">
                <a:sym typeface="Wingdings" panose="05000000000000000000" pitchFamily="2" charset="2"/>
              </a:rPr>
              <a:t>, </a:t>
            </a:r>
            <a:r>
              <a:rPr lang="en-US" altLang="ja-JP" sz="2000" dirty="0" err="1">
                <a:sym typeface="Wingdings" panose="05000000000000000000" pitchFamily="2" charset="2"/>
              </a:rPr>
              <a:t>qqj</a:t>
            </a:r>
            <a:r>
              <a:rPr lang="en-US" altLang="ja-JP" sz="2000" dirty="0">
                <a:sym typeface="Wingdings" panose="05000000000000000000" pitchFamily="2" charset="2"/>
              </a:rPr>
              <a:t>, </a:t>
            </a:r>
            <a:r>
              <a:rPr lang="en-US" altLang="ja-JP" sz="2000" dirty="0" err="1">
                <a:solidFill>
                  <a:srgbClr val="00B050"/>
                </a:solidFill>
                <a:sym typeface="Wingdings" panose="05000000000000000000" pitchFamily="2" charset="2"/>
              </a:rPr>
              <a:t>qqjj</a:t>
            </a:r>
            <a:r>
              <a:rPr lang="en-US" altLang="ja-JP" sz="2000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en-US" altLang="ja-JP" sz="2000" dirty="0">
                <a:solidFill>
                  <a:srgbClr val="FF0000"/>
                </a:solidFill>
                <a:sym typeface="Wingdings" panose="05000000000000000000" pitchFamily="2" charset="2"/>
              </a:rPr>
              <a:t>  </a:t>
            </a:r>
            <a:r>
              <a:rPr lang="en-US" altLang="ja-JP" sz="2000" dirty="0">
                <a:sym typeface="Wingdings" panose="05000000000000000000" pitchFamily="2" charset="2"/>
              </a:rPr>
              <a:t>j=</a:t>
            </a:r>
            <a:r>
              <a:rPr lang="en-US" altLang="ja-JP" sz="2000" dirty="0" err="1">
                <a:sym typeface="Wingdings" panose="05000000000000000000" pitchFamily="2" charset="2"/>
              </a:rPr>
              <a:t>u,d,s,c,g</a:t>
            </a:r>
            <a:endParaRPr lang="en-US" altLang="ja-JP" sz="2000" dirty="0">
              <a:sym typeface="Wingdings" panose="05000000000000000000" pitchFamily="2" charset="2"/>
            </a:endParaRPr>
          </a:p>
          <a:p>
            <a:pPr lvl="2">
              <a:buFont typeface="Arial" panose="020B0604020202020204" pitchFamily="34" charset="0"/>
              <a:buChar char="•"/>
            </a:pPr>
            <a:r>
              <a:rPr lang="en-US" altLang="ja-JP" sz="2000" dirty="0" err="1">
                <a:sym typeface="Wingdings" panose="05000000000000000000" pitchFamily="2" charset="2"/>
              </a:rPr>
              <a:t>qqqq</a:t>
            </a:r>
            <a:r>
              <a:rPr lang="en-US" altLang="ja-JP" sz="2000" dirty="0">
                <a:sym typeface="Wingdings" panose="05000000000000000000" pitchFamily="2" charset="2"/>
              </a:rPr>
              <a:t>  </a:t>
            </a:r>
            <a:r>
              <a:rPr lang="en-US" altLang="ja-JP" sz="2000" dirty="0" err="1">
                <a:solidFill>
                  <a:srgbClr val="00B050"/>
                </a:solidFill>
                <a:sym typeface="Wingdings" panose="05000000000000000000" pitchFamily="2" charset="2"/>
              </a:rPr>
              <a:t>qqqq</a:t>
            </a:r>
            <a:r>
              <a:rPr lang="en-US" altLang="ja-JP" sz="2000" dirty="0">
                <a:sym typeface="Wingdings" panose="05000000000000000000" pitchFamily="2" charset="2"/>
              </a:rPr>
              <a:t>, </a:t>
            </a:r>
            <a:r>
              <a:rPr lang="en-US" altLang="ja-JP" sz="2000" dirty="0" err="1">
                <a:sym typeface="Wingdings" panose="05000000000000000000" pitchFamily="2" charset="2"/>
              </a:rPr>
              <a:t>qqqqj</a:t>
            </a:r>
            <a:r>
              <a:rPr lang="en-US" altLang="ja-JP" sz="2000" dirty="0">
                <a:sym typeface="Wingdings" panose="05000000000000000000" pitchFamily="2" charset="2"/>
              </a:rPr>
              <a:t>, </a:t>
            </a:r>
            <a:r>
              <a:rPr lang="en-US" altLang="ja-JP" sz="2000" dirty="0" err="1">
                <a:sym typeface="Wingdings" panose="05000000000000000000" pitchFamily="2" charset="2"/>
              </a:rPr>
              <a:t>qqqqjj</a:t>
            </a:r>
            <a:r>
              <a:rPr lang="en-US" altLang="ja-JP" sz="2000" dirty="0">
                <a:sym typeface="Wingdings" panose="05000000000000000000" pitchFamily="2" charset="2"/>
              </a:rPr>
              <a:t>, … </a:t>
            </a:r>
            <a:br>
              <a:rPr lang="en-US" altLang="ja-JP" sz="2000" dirty="0">
                <a:sym typeface="Wingdings" panose="05000000000000000000" pitchFamily="2" charset="2"/>
              </a:rPr>
            </a:br>
            <a:r>
              <a:rPr lang="en-US" altLang="ja-JP" sz="2000" dirty="0">
                <a:sym typeface="Wingdings" panose="05000000000000000000" pitchFamily="2" charset="2"/>
              </a:rPr>
              <a:t>Is there no double counting ?  </a:t>
            </a:r>
            <a:endParaRPr lang="en-US" altLang="ja-JP" sz="2000" dirty="0" smtClean="0"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n"/>
            </a:pPr>
            <a:r>
              <a:rPr lang="en-US" altLang="ja-JP" sz="2000" dirty="0" smtClean="0">
                <a:sym typeface="Wingdings" panose="05000000000000000000" pitchFamily="2" charset="2"/>
              </a:rPr>
              <a:t>4f_w_h ( </a:t>
            </a:r>
            <a:r>
              <a:rPr lang="en-US" altLang="ja-JP" sz="2000" dirty="0" err="1" smtClean="0">
                <a:sym typeface="Wingdings" panose="05000000000000000000" pitchFamily="2" charset="2"/>
              </a:rPr>
              <a:t>e+e</a:t>
            </a:r>
            <a:r>
              <a:rPr lang="en-US" altLang="ja-JP" sz="2000" dirty="0" smtClean="0">
                <a:sym typeface="Wingdings" panose="05000000000000000000" pitchFamily="2" charset="2"/>
              </a:rPr>
              <a:t>-  </a:t>
            </a:r>
            <a:r>
              <a:rPr lang="en-US" altLang="ja-JP" sz="2000" dirty="0" err="1" smtClean="0">
                <a:sym typeface="Wingdings" panose="05000000000000000000" pitchFamily="2" charset="2"/>
              </a:rPr>
              <a:t>qqqq</a:t>
            </a:r>
            <a:r>
              <a:rPr lang="en-US" altLang="ja-JP" sz="2000" dirty="0" smtClean="0">
                <a:sym typeface="Wingdings" panose="05000000000000000000" pitchFamily="2" charset="2"/>
              </a:rPr>
              <a:t>, </a:t>
            </a:r>
            <a:r>
              <a:rPr lang="en-US" altLang="ja-JP" sz="2000" dirty="0" err="1" smtClean="0">
                <a:sym typeface="Wingdings" panose="05000000000000000000" pitchFamily="2" charset="2"/>
              </a:rPr>
              <a:t>qqqqj</a:t>
            </a:r>
            <a:r>
              <a:rPr lang="en-US" altLang="ja-JP" sz="2000" dirty="0" smtClean="0">
                <a:sym typeface="Wingdings" panose="05000000000000000000" pitchFamily="2" charset="2"/>
              </a:rPr>
              <a:t>, </a:t>
            </a:r>
            <a:r>
              <a:rPr lang="en-US" altLang="ja-JP" sz="2000" dirty="0" err="1" smtClean="0">
                <a:sym typeface="Wingdings" panose="05000000000000000000" pitchFamily="2" charset="2"/>
              </a:rPr>
              <a:t>qqqqjj</a:t>
            </a:r>
            <a:r>
              <a:rPr lang="en-US" altLang="ja-JP" sz="2000" dirty="0" smtClean="0">
                <a:sym typeface="Wingdings" panose="05000000000000000000" pitchFamily="2" charset="2"/>
              </a:rPr>
              <a:t> ), j=</a:t>
            </a:r>
            <a:r>
              <a:rPr lang="en-US" altLang="ja-JP" sz="2000" dirty="0" err="1" smtClean="0">
                <a:sym typeface="Wingdings" panose="05000000000000000000" pitchFamily="2" charset="2"/>
              </a:rPr>
              <a:t>u,d,s,c,g</a:t>
            </a:r>
            <a:r>
              <a:rPr lang="en-US" altLang="ja-JP" sz="2000" dirty="0" smtClean="0">
                <a:sym typeface="Wingdings" panose="05000000000000000000" pitchFamily="2" charset="2"/>
              </a:rPr>
              <a:t>, 500 </a:t>
            </a:r>
            <a:r>
              <a:rPr lang="en-US" altLang="ja-JP" sz="2000" dirty="0" smtClean="0">
                <a:sym typeface="Wingdings" panose="05000000000000000000" pitchFamily="2" charset="2"/>
              </a:rPr>
              <a:t>GeV</a:t>
            </a:r>
          </a:p>
          <a:p>
            <a:pPr marL="457200" lvl="1" indent="0">
              <a:buNone/>
            </a:pPr>
            <a:r>
              <a:rPr lang="en-US" altLang="ja-JP" sz="2000" dirty="0">
                <a:sym typeface="Wingdings" panose="05000000000000000000" pitchFamily="2" charset="2"/>
              </a:rPr>
              <a:t> </a:t>
            </a:r>
            <a:r>
              <a:rPr lang="en-US" altLang="ja-JP" sz="2000" dirty="0" smtClean="0">
                <a:sym typeface="Wingdings" panose="05000000000000000000" pitchFamily="2" charset="2"/>
              </a:rPr>
              <a:t>   - need to generate 6f final states  CPU time issues</a:t>
            </a:r>
          </a:p>
          <a:p>
            <a:pPr marL="457200" lvl="1" indent="0">
              <a:buNone/>
            </a:pPr>
            <a:r>
              <a:rPr lang="en-US" altLang="ja-JP" sz="2000" dirty="0">
                <a:sym typeface="Wingdings" panose="05000000000000000000" pitchFamily="2" charset="2"/>
              </a:rPr>
              <a:t> </a:t>
            </a:r>
            <a:r>
              <a:rPr lang="en-US" altLang="ja-JP" sz="2000" dirty="0" smtClean="0">
                <a:sym typeface="Wingdings" panose="05000000000000000000" pitchFamily="2" charset="2"/>
              </a:rPr>
              <a:t>   - Kinematical cuts needed for jet definition.  </a:t>
            </a:r>
            <a:br>
              <a:rPr lang="en-US" altLang="ja-JP" sz="2000" dirty="0" smtClean="0">
                <a:sym typeface="Wingdings" panose="05000000000000000000" pitchFamily="2" charset="2"/>
              </a:rPr>
            </a:br>
            <a:r>
              <a:rPr lang="en-US" altLang="ja-JP" sz="2000" dirty="0" smtClean="0">
                <a:sym typeface="Wingdings" panose="05000000000000000000" pitchFamily="2" charset="2"/>
              </a:rPr>
              <a:t>      It would be hard to prepare </a:t>
            </a:r>
            <a:r>
              <a:rPr lang="en-US" altLang="ja-JP" sz="2000" dirty="0" smtClean="0">
                <a:sym typeface="Wingdings" panose="05000000000000000000" pitchFamily="2" charset="2"/>
              </a:rPr>
              <a:t>“a general purpose” SM samples.</a:t>
            </a:r>
            <a:endParaRPr lang="en-US" altLang="ja-JP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kumimoji="1" lang="en-US" altLang="ja-JP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kumimoji="1" lang="en-US" altLang="ja-JP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ja-JP" dirty="0">
                <a:sym typeface="Wingdings" panose="05000000000000000000" pitchFamily="2" charset="2"/>
              </a:rPr>
              <a:t> </a:t>
            </a:r>
            <a:r>
              <a:rPr lang="en-US" altLang="ja-JP" dirty="0" smtClean="0">
                <a:sym typeface="Wingdings" panose="05000000000000000000" pitchFamily="2" charset="2"/>
              </a:rPr>
              <a:t>  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7</a:t>
            </a:fld>
            <a:endParaRPr lang="en-US" altLang="ja-JP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201601/13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46200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116638" y="116632"/>
            <a:ext cx="2803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2f_z_h.eL.pR @ 250 GeV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8337" y="3977347"/>
            <a:ext cx="3977640" cy="2697480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731520"/>
            <a:ext cx="3977640" cy="2697480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731520"/>
            <a:ext cx="3977640" cy="2697480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05064"/>
            <a:ext cx="3977640" cy="2697480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3336417" y="39688"/>
            <a:ext cx="3640740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Energy, 2q, 250 GeV </a:t>
            </a:r>
            <a:endParaRPr kumimoji="1" lang="ja-JP" altLang="en-US" sz="2800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5895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812818"/>
            <a:ext cx="3977640" cy="269748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812818"/>
            <a:ext cx="3977640" cy="269748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534" y="822008"/>
            <a:ext cx="3977640" cy="2697480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2208414" y="152123"/>
            <a:ext cx="4041491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#particles, 2q, 250 GeV </a:t>
            </a:r>
            <a:endParaRPr kumimoji="1" lang="ja-JP" altLang="en-US" sz="2800" dirty="0" smtClean="0">
              <a:solidFill>
                <a:srgbClr val="FF0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9488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iyamoto-EnglishTal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4502</TotalTime>
  <Words>280</Words>
  <Application>Microsoft Office PowerPoint</Application>
  <PresentationFormat>画面に合わせる (4:3)</PresentationFormat>
  <Paragraphs>76</Paragraphs>
  <Slides>16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25" baseType="lpstr">
      <vt:lpstr>Arial Unicode MS</vt:lpstr>
      <vt:lpstr>ＭＳ Ｐゴシック</vt:lpstr>
      <vt:lpstr>Arial</vt:lpstr>
      <vt:lpstr>Calibri</vt:lpstr>
      <vt:lpstr>Comic Sans MS</vt:lpstr>
      <vt:lpstr>Symbol</vt:lpstr>
      <vt:lpstr>Times New Roman</vt:lpstr>
      <vt:lpstr>Wingdings</vt:lpstr>
      <vt:lpstr>miyamoto-EnglishTalk</vt:lpstr>
      <vt:lpstr>Whizard2 test</vt:lpstr>
      <vt:lpstr>Beam-spectrum</vt:lpstr>
      <vt:lpstr>PowerPoint プレゼンテーション</vt:lpstr>
      <vt:lpstr>Tauola</vt:lpstr>
      <vt:lpstr>PowerPoint プレゼンテーション</vt:lpstr>
      <vt:lpstr>PowerPoint プレゼンテーション</vt:lpstr>
      <vt:lpstr>Hadronization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Snowmass EF workshop @ BNL on Higgs</dc:title>
  <dc:creator>miyamoto</dc:creator>
  <cp:lastModifiedBy>miyamoto</cp:lastModifiedBy>
  <cp:revision>347</cp:revision>
  <dcterms:created xsi:type="dcterms:W3CDTF">2013-04-09T04:56:30Z</dcterms:created>
  <dcterms:modified xsi:type="dcterms:W3CDTF">2016-02-22T18:50:00Z</dcterms:modified>
</cp:coreProperties>
</file>