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4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5.xml" ContentType="application/vnd.openxmlformats-officedocument.presentationml.tags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321" r:id="rId2"/>
    <p:sldId id="327" r:id="rId3"/>
    <p:sldId id="300" r:id="rId4"/>
    <p:sldId id="309" r:id="rId5"/>
    <p:sldId id="331" r:id="rId6"/>
    <p:sldId id="330" r:id="rId7"/>
    <p:sldId id="305" r:id="rId8"/>
    <p:sldId id="333" r:id="rId9"/>
    <p:sldId id="332" r:id="rId10"/>
    <p:sldId id="329" r:id="rId11"/>
    <p:sldId id="335" r:id="rId12"/>
    <p:sldId id="336" r:id="rId13"/>
    <p:sldId id="307" r:id="rId14"/>
    <p:sldId id="320" r:id="rId15"/>
    <p:sldId id="313" r:id="rId16"/>
    <p:sldId id="334" r:id="rId17"/>
    <p:sldId id="328" r:id="rId18"/>
    <p:sldId id="319" r:id="rId19"/>
    <p:sldId id="301" r:id="rId20"/>
    <p:sldId id="303" r:id="rId21"/>
    <p:sldId id="322" r:id="rId22"/>
    <p:sldId id="317" r:id="rId23"/>
    <p:sldId id="314" r:id="rId24"/>
    <p:sldId id="324" r:id="rId25"/>
    <p:sldId id="325" r:id="rId26"/>
    <p:sldId id="323" r:id="rId27"/>
    <p:sldId id="310" r:id="rId28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555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aphael" initials="R" lastIdx="3" clrIdx="0"/>
  <p:cmAuthor id="1" name="Knobloch" initials="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BB59"/>
    <a:srgbClr val="E7FF0B"/>
    <a:srgbClr val="0058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885" autoAdjust="0"/>
  </p:normalViewPr>
  <p:slideViewPr>
    <p:cSldViewPr>
      <p:cViewPr varScale="1">
        <p:scale>
          <a:sx n="57" d="100"/>
          <a:sy n="57" d="100"/>
        </p:scale>
        <p:origin x="-90" y="-438"/>
      </p:cViewPr>
      <p:guideLst>
        <p:guide orient="horz" pos="2160"/>
        <p:guide pos="55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D79FC23-04D1-4A9B-AAFF-9993E00AFAF9}" type="datetimeFigureOut">
              <a:rPr lang="de-DE"/>
              <a:pPr>
                <a:defRPr/>
              </a:pPr>
              <a:t>04.04.2016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2CA1177-784E-4BD8-A906-17278D8927B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61793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CA1177-784E-4BD8-A906-17278D8927BE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54506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CA1177-784E-4BD8-A906-17278D8927BE}" type="slidenum">
              <a:rPr lang="de-DE" smtClean="0"/>
              <a:pPr>
                <a:defRPr/>
              </a:pPr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00484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chose </a:t>
            </a:r>
            <a:r>
              <a:rPr lang="en-US" dirty="0"/>
              <a:t>B to measure at high 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CA1177-784E-4BD8-A906-17278D8927BE}" type="slidenum">
              <a:rPr lang="de-DE" smtClean="0"/>
              <a:pPr>
                <a:defRPr/>
              </a:pPr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61256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 </a:t>
            </a:r>
            <a:r>
              <a:rPr lang="en-US" dirty="0"/>
              <a:t>MW klystron, 3 years of work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CA1177-784E-4BD8-A906-17278D8927BE}" type="slidenum">
              <a:rPr lang="de-DE" smtClean="0"/>
              <a:pPr>
                <a:defRPr/>
              </a:pPr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91490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RRR= 720 (-420)</a:t>
            </a:r>
          </a:p>
          <a:p>
            <a:r>
              <a:rPr lang="de-DE" baseline="0" dirty="0" err="1" smtClean="0"/>
              <a:t>mfp</a:t>
            </a:r>
            <a:r>
              <a:rPr lang="de-DE" baseline="0" dirty="0" smtClean="0"/>
              <a:t> = 1945 (-1140) </a:t>
            </a:r>
            <a:r>
              <a:rPr lang="de-DE" baseline="0" dirty="0" err="1" smtClean="0"/>
              <a:t>nm</a:t>
            </a:r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CA1177-784E-4BD8-A906-17278D8927BE}" type="slidenum">
              <a:rPr lang="de-DE" smtClean="0"/>
              <a:pPr>
                <a:defRPr/>
              </a:pPr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47157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short </a:t>
            </a:r>
            <a:r>
              <a:rPr lang="en-US" dirty="0"/>
              <a:t>sample holder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CA1177-784E-4BD8-A906-17278D8927BE}" type="slidenum">
              <a:rPr lang="de-DE" smtClean="0"/>
              <a:pPr>
                <a:defRPr/>
              </a:pPr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98112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CA1177-784E-4BD8-A906-17278D8927BE}" type="slidenum">
              <a:rPr lang="de-DE" smtClean="0"/>
              <a:pPr>
                <a:defRPr/>
              </a:pPr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98775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CA1177-784E-4BD8-A906-17278D8927BE}" type="slidenum">
              <a:rPr lang="de-DE" smtClean="0"/>
              <a:pPr>
                <a:defRPr/>
              </a:pPr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8799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turn </a:t>
            </a:r>
            <a:r>
              <a:rPr lang="en-US" dirty="0"/>
              <a:t>key </a:t>
            </a:r>
            <a:r>
              <a:rPr lang="en-US" dirty="0" err="1"/>
              <a:t>sytem</a:t>
            </a:r>
            <a:r>
              <a:rPr lang="en-US" dirty="0"/>
              <a:t>: </a:t>
            </a:r>
            <a:r>
              <a:rPr lang="en-US" dirty="0" err="1"/>
              <a:t>cryo</a:t>
            </a:r>
            <a:r>
              <a:rPr lang="en-US" dirty="0"/>
              <a:t> plant, operation temperature</a:t>
            </a:r>
          </a:p>
          <a:p>
            <a:endParaRPr lang="en-US" dirty="0"/>
          </a:p>
          <a:p>
            <a:r>
              <a:rPr lang="en-US" dirty="0" smtClean="0"/>
              <a:t>further </a:t>
            </a:r>
            <a:r>
              <a:rPr lang="en-US" dirty="0" err="1"/>
              <a:t>sc</a:t>
            </a:r>
            <a:r>
              <a:rPr lang="en-US" dirty="0"/>
              <a:t> properties: </a:t>
            </a:r>
            <a:r>
              <a:rPr lang="en-US" dirty="0" smtClean="0"/>
              <a:t>-&gt; </a:t>
            </a:r>
            <a:r>
              <a:rPr lang="en-US" dirty="0"/>
              <a:t>full characterization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CA1177-784E-4BD8-A906-17278D8927BE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65288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4 rods</a:t>
            </a:r>
            <a:r>
              <a:rPr lang="en-US" dirty="0"/>
              <a:t>, connected pairwise, transmission line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CA1177-784E-4BD8-A906-17278D8927BE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59303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4 rods</a:t>
            </a:r>
            <a:r>
              <a:rPr lang="en-US" dirty="0"/>
              <a:t>, connected pairwise, transmission line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CA1177-784E-4BD8-A906-17278D8927BE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69517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4 rods</a:t>
            </a:r>
            <a:r>
              <a:rPr lang="en-US" dirty="0"/>
              <a:t>, connected pairwise, transmission line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CA1177-784E-4BD8-A906-17278D8927BE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74292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Resolution:</a:t>
            </a:r>
            <a:r>
              <a:rPr lang="de-DE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0.5nOhm @ 100mT = 1mW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P_pickup</a:t>
            </a:r>
            <a:r>
              <a:rPr lang="de-DE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~ U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B_sample</a:t>
            </a:r>
            <a:r>
              <a:rPr lang="de-DE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~ </a:t>
            </a:r>
            <a:r>
              <a:rPr lang="de-DE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sqrt</a:t>
            </a:r>
            <a:r>
              <a:rPr lang="de-DE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 ~ </a:t>
            </a:r>
            <a:r>
              <a:rPr lang="de-DE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sqrt</a:t>
            </a:r>
            <a:r>
              <a:rPr lang="de-DE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P_t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Opposed</a:t>
            </a:r>
            <a:r>
              <a:rPr lang="de-DE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</a:t>
            </a:r>
            <a:r>
              <a:rPr lang="de-DE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other</a:t>
            </a:r>
            <a:r>
              <a:rPr lang="de-DE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sample </a:t>
            </a:r>
            <a:r>
              <a:rPr lang="de-DE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test</a:t>
            </a:r>
            <a:r>
              <a:rPr lang="de-DE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systems</a:t>
            </a:r>
            <a:r>
              <a:rPr lang="de-DE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de-DE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low</a:t>
            </a:r>
            <a:r>
              <a:rPr lang="de-DE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frequency</a:t>
            </a:r>
            <a:endParaRPr lang="de-DE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CA1177-784E-4BD8-A906-17278D8927BE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75639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CA1177-784E-4BD8-A906-17278D8927BE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99084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suspect </a:t>
            </a:r>
            <a:r>
              <a:rPr lang="en-US" dirty="0"/>
              <a:t>currents crossing the gap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CA1177-784E-4BD8-A906-17278D8927BE}" type="slidenum">
              <a:rPr lang="de-DE" smtClean="0"/>
              <a:pPr>
                <a:defRPr/>
              </a:pPr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8799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looking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a </a:t>
            </a:r>
            <a:r>
              <a:rPr lang="de-DE" dirty="0" err="1" smtClean="0"/>
              <a:t>reason</a:t>
            </a:r>
            <a:r>
              <a:rPr lang="de-DE" dirty="0" smtClean="0"/>
              <a:t> </a:t>
            </a:r>
            <a:r>
              <a:rPr lang="de-DE" dirty="0" err="1" smtClean="0"/>
              <a:t>why</a:t>
            </a:r>
            <a:r>
              <a:rPr lang="de-DE" dirty="0" smtClean="0"/>
              <a:t> </a:t>
            </a:r>
            <a:r>
              <a:rPr lang="de-DE" dirty="0" err="1" smtClean="0"/>
              <a:t>indium</a:t>
            </a:r>
            <a:r>
              <a:rPr lang="de-DE" dirty="0" smtClean="0"/>
              <a:t> </a:t>
            </a:r>
            <a:r>
              <a:rPr lang="de-DE" dirty="0" err="1" smtClean="0"/>
              <a:t>gasket</a:t>
            </a:r>
            <a:r>
              <a:rPr lang="de-DE" dirty="0" smtClean="0"/>
              <a:t> </a:t>
            </a:r>
            <a:r>
              <a:rPr lang="de-DE" dirty="0" err="1" smtClean="0"/>
              <a:t>did</a:t>
            </a:r>
            <a:r>
              <a:rPr lang="de-DE" dirty="0" smtClean="0"/>
              <a:t> not </a:t>
            </a:r>
            <a:r>
              <a:rPr lang="de-DE" dirty="0" err="1" smtClean="0"/>
              <a:t>work</a:t>
            </a:r>
            <a:r>
              <a:rPr lang="de-DE" dirty="0" smtClean="0"/>
              <a:t> </a:t>
            </a:r>
            <a:r>
              <a:rPr lang="de-DE" dirty="0" err="1" smtClean="0"/>
              <a:t>properly</a:t>
            </a:r>
            <a:r>
              <a:rPr lang="de-DE" dirty="0" smtClean="0"/>
              <a:t>.</a:t>
            </a:r>
          </a:p>
          <a:p>
            <a:r>
              <a:rPr lang="de-DE" dirty="0" err="1" smtClean="0"/>
              <a:t>hypothesis</a:t>
            </a:r>
            <a:r>
              <a:rPr lang="de-DE" dirty="0" smtClean="0"/>
              <a:t>: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simulations</a:t>
            </a:r>
            <a:r>
              <a:rPr lang="de-DE" dirty="0" smtClean="0"/>
              <a:t> </a:t>
            </a:r>
          </a:p>
          <a:p>
            <a:r>
              <a:rPr lang="de-DE" dirty="0" err="1" smtClean="0"/>
              <a:t>stray</a:t>
            </a:r>
            <a:r>
              <a:rPr lang="de-DE" dirty="0" smtClean="0"/>
              <a:t> </a:t>
            </a:r>
            <a:r>
              <a:rPr lang="de-DE" dirty="0" err="1" smtClean="0"/>
              <a:t>currents</a:t>
            </a:r>
            <a:r>
              <a:rPr lang="de-DE" dirty="0" smtClean="0"/>
              <a:t> in </a:t>
            </a:r>
            <a:r>
              <a:rPr lang="de-DE" dirty="0" err="1" smtClean="0"/>
              <a:t>coaxial</a:t>
            </a:r>
            <a:r>
              <a:rPr lang="de-DE" dirty="0" smtClean="0"/>
              <a:t> </a:t>
            </a:r>
            <a:r>
              <a:rPr lang="de-DE" dirty="0" err="1" smtClean="0"/>
              <a:t>gap</a:t>
            </a:r>
            <a:r>
              <a:rPr lang="de-DE" dirty="0" smtClean="0"/>
              <a:t> </a:t>
            </a:r>
            <a:r>
              <a:rPr lang="de-DE" dirty="0" err="1" smtClean="0"/>
              <a:t>may</a:t>
            </a:r>
            <a:r>
              <a:rPr lang="de-DE" dirty="0" smtClean="0"/>
              <a:t> </a:t>
            </a:r>
            <a:r>
              <a:rPr lang="de-DE" dirty="0" err="1" smtClean="0"/>
              <a:t>play</a:t>
            </a:r>
            <a:r>
              <a:rPr lang="de-DE" dirty="0" smtClean="0"/>
              <a:t> a </a:t>
            </a:r>
            <a:r>
              <a:rPr lang="de-DE" dirty="0" err="1" smtClean="0"/>
              <a:t>role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CA1177-784E-4BD8-A906-17278D8927BE}" type="slidenum">
              <a:rPr lang="de-DE" smtClean="0"/>
              <a:pPr>
                <a:defRPr/>
              </a:pPr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334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6" descr="PPT_Image_Master_1.bmp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4018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6" descr="Wissenschaftl_Info_ab_Willkommen.bmp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90528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53372"/>
            <a:ext cx="6105872" cy="439718"/>
          </a:xfrm>
        </p:spPr>
        <p:txBody>
          <a:bodyPr lIns="0" tIns="0" rIns="0" bIns="0"/>
          <a:lstStyle>
            <a:lvl1pPr>
              <a:defRPr sz="2100" cap="none" baseline="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7" y="1018800"/>
            <a:ext cx="8568952" cy="825104"/>
          </a:xfrm>
        </p:spPr>
        <p:txBody>
          <a:bodyPr/>
          <a:lstStyle>
            <a:lvl1pPr marL="0" indent="0">
              <a:lnSpc>
                <a:spcPts val="2800"/>
              </a:lnSpc>
              <a:defRPr sz="1800" cap="none" baseline="0"/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457124" y="1628800"/>
            <a:ext cx="7715276" cy="2185214"/>
          </a:xfrm>
        </p:spPr>
        <p:txBody>
          <a:bodyPr>
            <a:spAutoFit/>
          </a:bodyPr>
          <a:lstStyle>
            <a:lvl1pPr marL="285750" indent="-285750" defTabSz="595313">
              <a:spcBef>
                <a:spcPts val="600"/>
              </a:spcBef>
              <a:spcAft>
                <a:spcPts val="0"/>
              </a:spcAft>
              <a:buClr>
                <a:srgbClr val="00B0F0"/>
              </a:buClr>
              <a:buFont typeface="Arial" panose="020B0604020202020204" pitchFamily="34" charset="0"/>
              <a:buChar char="•"/>
              <a:tabLst/>
              <a:defRPr sz="1800" b="0" i="0" cap="none" baseline="0">
                <a:solidFill>
                  <a:schemeClr val="tx1"/>
                </a:solidFill>
                <a:latin typeface="+mj-lt"/>
              </a:defRPr>
            </a:lvl1pPr>
            <a:lvl2pPr marL="719138" indent="-269875" defTabSz="595313">
              <a:lnSpc>
                <a:spcPct val="100000"/>
              </a:lnSpc>
              <a:spcBef>
                <a:spcPts val="0"/>
              </a:spcBef>
              <a:buClr>
                <a:srgbClr val="00B0F0"/>
              </a:buClr>
              <a:buFont typeface="Arial" pitchFamily="34" charset="0"/>
              <a:buChar char="•"/>
              <a:tabLst/>
              <a:defRPr>
                <a:latin typeface="+mj-lt"/>
              </a:defRPr>
            </a:lvl2pPr>
            <a:lvl3pPr marL="1168400" indent="-268288" defTabSz="595313">
              <a:lnSpc>
                <a:spcPts val="2400"/>
              </a:lnSpc>
              <a:spcBef>
                <a:spcPts val="0"/>
              </a:spcBef>
              <a:buClr>
                <a:srgbClr val="00B0F0"/>
              </a:buClr>
              <a:tabLst/>
              <a:defRPr b="0">
                <a:latin typeface="+mj-lt"/>
              </a:defRPr>
            </a:lvl3pPr>
            <a:lvl4pPr marL="1611313" indent="-268288" defTabSz="595313">
              <a:lnSpc>
                <a:spcPts val="2400"/>
              </a:lnSpc>
              <a:spcBef>
                <a:spcPts val="0"/>
              </a:spcBef>
              <a:buClr>
                <a:srgbClr val="00B0F0"/>
              </a:buClr>
              <a:buFont typeface="Arial" pitchFamily="34" charset="0"/>
              <a:buChar char="•"/>
              <a:tabLst/>
              <a:defRPr>
                <a:latin typeface="+mj-lt"/>
              </a:defRPr>
            </a:lvl4pPr>
            <a:lvl5pPr marL="2060575" indent="-268288" defTabSz="595313">
              <a:lnSpc>
                <a:spcPts val="2400"/>
              </a:lnSpc>
              <a:spcBef>
                <a:spcPts val="0"/>
              </a:spcBef>
              <a:buClr>
                <a:srgbClr val="00B0F0"/>
              </a:buClr>
              <a:buFont typeface="Arial" pitchFamily="34" charset="0"/>
              <a:buChar char="•"/>
              <a:tabLst/>
              <a:defRPr>
                <a:latin typeface="+mj-lt"/>
              </a:defRPr>
            </a:lvl5pPr>
            <a:lvl6pPr marL="2286000" indent="0">
              <a:buNone/>
              <a:defRPr/>
            </a:lvl6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0"/>
            <a:r>
              <a:rPr lang="de-DE" dirty="0" smtClean="0"/>
              <a:t>Erste Ebene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0"/>
            <a:endParaRPr lang="de-DE" dirty="0" smtClean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65E00-D6FC-4180-BDCE-4CDD809E75C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803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53372"/>
            <a:ext cx="6105872" cy="439718"/>
          </a:xfrm>
        </p:spPr>
        <p:txBody>
          <a:bodyPr lIns="0" tIns="0" rIns="0" bIns="0"/>
          <a:lstStyle>
            <a:lvl1pPr>
              <a:defRPr sz="2100" cap="none" baseline="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457124" y="980728"/>
            <a:ext cx="7715276" cy="2185214"/>
          </a:xfrm>
        </p:spPr>
        <p:txBody>
          <a:bodyPr>
            <a:spAutoFit/>
          </a:bodyPr>
          <a:lstStyle>
            <a:lvl1pPr marL="285750" indent="-285750" defTabSz="595313">
              <a:spcBef>
                <a:spcPts val="600"/>
              </a:spcBef>
              <a:spcAft>
                <a:spcPts val="0"/>
              </a:spcAft>
              <a:buClr>
                <a:srgbClr val="00B0F0"/>
              </a:buClr>
              <a:buFont typeface="Arial" panose="020B0604020202020204" pitchFamily="34" charset="0"/>
              <a:buChar char="•"/>
              <a:tabLst/>
              <a:defRPr sz="1800" b="0" i="0" cap="none" baseline="0">
                <a:solidFill>
                  <a:schemeClr val="tx1"/>
                </a:solidFill>
                <a:latin typeface="+mj-lt"/>
              </a:defRPr>
            </a:lvl1pPr>
            <a:lvl2pPr marL="719138" indent="-269875" defTabSz="595313">
              <a:lnSpc>
                <a:spcPct val="100000"/>
              </a:lnSpc>
              <a:spcBef>
                <a:spcPts val="0"/>
              </a:spcBef>
              <a:buClr>
                <a:srgbClr val="00B0F0"/>
              </a:buClr>
              <a:buFont typeface="Arial" pitchFamily="34" charset="0"/>
              <a:buChar char="•"/>
              <a:tabLst/>
              <a:defRPr>
                <a:latin typeface="+mj-lt"/>
              </a:defRPr>
            </a:lvl2pPr>
            <a:lvl3pPr marL="1168400" indent="-268288" defTabSz="595313">
              <a:lnSpc>
                <a:spcPts val="2400"/>
              </a:lnSpc>
              <a:spcBef>
                <a:spcPts val="0"/>
              </a:spcBef>
              <a:buClr>
                <a:srgbClr val="00B0F0"/>
              </a:buClr>
              <a:tabLst/>
              <a:defRPr b="0">
                <a:latin typeface="+mj-lt"/>
              </a:defRPr>
            </a:lvl3pPr>
            <a:lvl4pPr marL="1611313" indent="-268288" defTabSz="595313">
              <a:lnSpc>
                <a:spcPts val="2400"/>
              </a:lnSpc>
              <a:spcBef>
                <a:spcPts val="0"/>
              </a:spcBef>
              <a:buClr>
                <a:srgbClr val="00B0F0"/>
              </a:buClr>
              <a:buFont typeface="Arial" pitchFamily="34" charset="0"/>
              <a:buChar char="•"/>
              <a:tabLst/>
              <a:defRPr>
                <a:latin typeface="+mj-lt"/>
              </a:defRPr>
            </a:lvl4pPr>
            <a:lvl5pPr marL="2060575" indent="-268288" defTabSz="595313">
              <a:lnSpc>
                <a:spcPts val="2400"/>
              </a:lnSpc>
              <a:spcBef>
                <a:spcPts val="0"/>
              </a:spcBef>
              <a:buClr>
                <a:srgbClr val="00B0F0"/>
              </a:buClr>
              <a:buFont typeface="Arial" pitchFamily="34" charset="0"/>
              <a:buChar char="•"/>
              <a:tabLst/>
              <a:defRPr>
                <a:latin typeface="+mj-lt"/>
              </a:defRPr>
            </a:lvl5pPr>
            <a:lvl6pPr marL="2286000" indent="0">
              <a:buNone/>
              <a:defRPr/>
            </a:lvl6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0"/>
            <a:r>
              <a:rPr lang="de-DE" dirty="0" smtClean="0"/>
              <a:t>Erste Ebene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0"/>
            <a:endParaRPr lang="de-DE" dirty="0" smtClean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65E00-D6FC-4180-BDCE-4CDD809E75C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68609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Foto sch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53372"/>
            <a:ext cx="6105872" cy="439718"/>
          </a:xfrm>
        </p:spPr>
        <p:txBody>
          <a:bodyPr lIns="0" tIns="0" rIns="0" bIns="0"/>
          <a:lstStyle>
            <a:lvl1pPr>
              <a:defRPr sz="2100" cap="none" baseline="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7" y="1018800"/>
            <a:ext cx="8568952" cy="825104"/>
          </a:xfrm>
        </p:spPr>
        <p:txBody>
          <a:bodyPr/>
          <a:lstStyle>
            <a:lvl1pPr marL="0" indent="0">
              <a:lnSpc>
                <a:spcPts val="2800"/>
              </a:lnSpc>
              <a:defRPr sz="1800" cap="none" baseline="0"/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>
          <a:xfrm>
            <a:off x="1674941" y="4622180"/>
            <a:ext cx="7110433" cy="307777"/>
          </a:xfrm>
        </p:spPr>
        <p:txBody>
          <a:bodyPr>
            <a:spAutoFit/>
          </a:bodyPr>
          <a:lstStyle>
            <a:lvl1pPr marL="0" indent="0">
              <a:lnSpc>
                <a:spcPts val="2400"/>
              </a:lnSpc>
              <a:defRPr sz="1800" b="0" cap="none" baseline="0">
                <a:solidFill>
                  <a:schemeClr val="tx1"/>
                </a:solidFill>
                <a:latin typeface="+mn-lt"/>
              </a:defRPr>
            </a:lvl1pPr>
            <a:lvl2pPr>
              <a:lnSpc>
                <a:spcPts val="2400"/>
              </a:lnSpc>
              <a:buFont typeface="Arial" pitchFamily="34" charset="0"/>
              <a:buChar char="•"/>
              <a:defRPr b="1"/>
            </a:lvl2pPr>
          </a:lstStyle>
          <a:p>
            <a:pPr lvl="0"/>
            <a:r>
              <a:rPr lang="de-DE" dirty="0" smtClean="0"/>
              <a:t>Textmasterformate durch Klicken</a:t>
            </a:r>
            <a:endParaRPr lang="de-DE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5AE04-F9B3-4229-B49F-3698FC2F1D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38921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Foto gro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32" y="253372"/>
            <a:ext cx="6105840" cy="439718"/>
          </a:xfrm>
        </p:spPr>
        <p:txBody>
          <a:bodyPr lIns="0" tIns="0" rIns="0" bIns="0"/>
          <a:lstStyle>
            <a:lvl1pPr>
              <a:defRPr sz="2100" cap="none" baseline="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7" y="1018800"/>
            <a:ext cx="8568952" cy="825104"/>
          </a:xfrm>
        </p:spPr>
        <p:txBody>
          <a:bodyPr/>
          <a:lstStyle>
            <a:lvl1pPr marL="0" indent="0">
              <a:lnSpc>
                <a:spcPts val="2800"/>
              </a:lnSpc>
              <a:defRPr sz="1800" cap="none" baseline="0"/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>
          <a:xfrm>
            <a:off x="5286375" y="2471423"/>
            <a:ext cx="3538538" cy="307777"/>
          </a:xfrm>
        </p:spPr>
        <p:txBody>
          <a:bodyPr>
            <a:spAutoFit/>
          </a:bodyPr>
          <a:lstStyle>
            <a:lvl1pPr marL="0" indent="0">
              <a:lnSpc>
                <a:spcPts val="2400"/>
              </a:lnSpc>
              <a:defRPr sz="1800" b="0" cap="none" baseline="0">
                <a:solidFill>
                  <a:schemeClr val="tx1"/>
                </a:solidFill>
                <a:latin typeface="+mn-lt"/>
              </a:defRPr>
            </a:lvl1pPr>
            <a:lvl2pPr>
              <a:lnSpc>
                <a:spcPts val="2400"/>
              </a:lnSpc>
              <a:buFont typeface="Arial" pitchFamily="34" charset="0"/>
              <a:buChar char="•"/>
              <a:defRPr b="1"/>
            </a:lvl2pPr>
          </a:lstStyle>
          <a:p>
            <a:pPr lvl="0"/>
            <a:r>
              <a:rPr lang="de-DE" dirty="0" smtClean="0"/>
              <a:t>Textmasterformate durch Klicken</a:t>
            </a:r>
            <a:endParaRPr lang="de-DE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8D1CFE-6F85-4186-839A-82DA20E63FF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502928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32" y="253372"/>
            <a:ext cx="6105840" cy="439718"/>
          </a:xfrm>
        </p:spPr>
        <p:txBody>
          <a:bodyPr lIns="0" tIns="0" rIns="0" bIns="0"/>
          <a:lstStyle>
            <a:lvl1pPr>
              <a:defRPr sz="2100" cap="none" baseline="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8D1CFE-6F85-4186-839A-82DA20E63FF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783589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nu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53372"/>
            <a:ext cx="6105872" cy="439718"/>
          </a:xfrm>
        </p:spPr>
        <p:txBody>
          <a:bodyPr lIns="0" tIns="0" rIns="0" bIns="0"/>
          <a:lstStyle>
            <a:lvl1pPr>
              <a:defRPr sz="2100" cap="none" baseline="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457124" y="980728"/>
            <a:ext cx="7715276" cy="2185214"/>
          </a:xfrm>
        </p:spPr>
        <p:txBody>
          <a:bodyPr>
            <a:spAutoFit/>
          </a:bodyPr>
          <a:lstStyle>
            <a:lvl1pPr marL="285750" indent="-285750" defTabSz="595313">
              <a:spcBef>
                <a:spcPts val="600"/>
              </a:spcBef>
              <a:spcAft>
                <a:spcPts val="0"/>
              </a:spcAft>
              <a:buClr>
                <a:srgbClr val="00B0F0"/>
              </a:buClr>
              <a:buFont typeface="Arial" panose="020B0604020202020204" pitchFamily="34" charset="0"/>
              <a:buChar char="•"/>
              <a:tabLst/>
              <a:defRPr sz="1800" b="0" i="0" cap="none" baseline="0">
                <a:solidFill>
                  <a:schemeClr val="tx1"/>
                </a:solidFill>
                <a:latin typeface="+mj-lt"/>
              </a:defRPr>
            </a:lvl1pPr>
            <a:lvl2pPr marL="719138" indent="-269875" defTabSz="595313">
              <a:lnSpc>
                <a:spcPct val="100000"/>
              </a:lnSpc>
              <a:spcBef>
                <a:spcPts val="0"/>
              </a:spcBef>
              <a:buClr>
                <a:srgbClr val="00B0F0"/>
              </a:buClr>
              <a:buFont typeface="Arial" pitchFamily="34" charset="0"/>
              <a:buChar char="•"/>
              <a:tabLst/>
              <a:defRPr>
                <a:latin typeface="+mj-lt"/>
              </a:defRPr>
            </a:lvl2pPr>
            <a:lvl3pPr marL="1168400" indent="-268288" defTabSz="595313">
              <a:lnSpc>
                <a:spcPts val="2400"/>
              </a:lnSpc>
              <a:spcBef>
                <a:spcPts val="0"/>
              </a:spcBef>
              <a:buClr>
                <a:srgbClr val="00B0F0"/>
              </a:buClr>
              <a:tabLst/>
              <a:defRPr b="0">
                <a:latin typeface="+mj-lt"/>
              </a:defRPr>
            </a:lvl3pPr>
            <a:lvl4pPr marL="1611313" indent="-268288" defTabSz="595313">
              <a:lnSpc>
                <a:spcPts val="2400"/>
              </a:lnSpc>
              <a:spcBef>
                <a:spcPts val="0"/>
              </a:spcBef>
              <a:buClr>
                <a:srgbClr val="00B0F0"/>
              </a:buClr>
              <a:buFont typeface="Arial" pitchFamily="34" charset="0"/>
              <a:buChar char="•"/>
              <a:tabLst/>
              <a:defRPr>
                <a:latin typeface="+mj-lt"/>
              </a:defRPr>
            </a:lvl4pPr>
            <a:lvl5pPr marL="2060575" indent="-268288" defTabSz="595313">
              <a:lnSpc>
                <a:spcPts val="2400"/>
              </a:lnSpc>
              <a:spcBef>
                <a:spcPts val="0"/>
              </a:spcBef>
              <a:buClr>
                <a:srgbClr val="00B0F0"/>
              </a:buClr>
              <a:buFont typeface="Arial" pitchFamily="34" charset="0"/>
              <a:buChar char="•"/>
              <a:tabLst/>
              <a:defRPr>
                <a:latin typeface="+mj-lt"/>
              </a:defRPr>
            </a:lvl5pPr>
            <a:lvl6pPr marL="2286000" indent="0">
              <a:buNone/>
              <a:defRPr/>
            </a:lvl6pPr>
          </a:lstStyle>
          <a:p>
            <a:pPr lvl="0"/>
            <a:r>
              <a:rPr lang="de-DE" dirty="0" smtClean="0"/>
              <a:t>Text durch Klicken hinzufügen</a:t>
            </a:r>
          </a:p>
          <a:p>
            <a:pPr lvl="0"/>
            <a:r>
              <a:rPr lang="de-DE" dirty="0" smtClean="0"/>
              <a:t>Erste Ebene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0"/>
            <a:endParaRPr lang="de-DE" dirty="0" smtClean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65E00-D6FC-4180-BDCE-4CDD809E75C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12411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628650" y="254000"/>
            <a:ext cx="822960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HIER STEHT EIN KOLUMNENTITEL IN VERSALIEN 14 PT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9250" y="1019175"/>
            <a:ext cx="8766175" cy="4778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796088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rgbClr val="00589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6F9EF3F-3E4F-482B-9917-7B6D61AA454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pic>
        <p:nvPicPr>
          <p:cNvPr id="1029" name="Grafik 7" descr="PPT_Image_Kopf.bmp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9" r:id="rId2"/>
    <p:sldLayoutId id="2147483670" r:id="rId3"/>
    <p:sldLayoutId id="2147483682" r:id="rId4"/>
    <p:sldLayoutId id="2147483669" r:id="rId5"/>
    <p:sldLayoutId id="2147483668" r:id="rId6"/>
    <p:sldLayoutId id="2147483683" r:id="rId7"/>
    <p:sldLayoutId id="2147483684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14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buFont typeface="Arial" charset="0"/>
        <a:defRPr sz="2100" b="1" kern="1200" cap="all">
          <a:solidFill>
            <a:srgbClr val="00589C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5922963" indent="-18097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tabLst>
          <a:tab pos="1169988" algn="l"/>
        </a:tabLst>
        <a:defRPr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3248025" algn="l" rtl="0" eaLnBrk="0" fontAlgn="base" hangingPunct="0">
        <a:spcBef>
          <a:spcPct val="20000"/>
        </a:spcBef>
        <a:spcAft>
          <a:spcPct val="0"/>
        </a:spcAft>
        <a:buFont typeface="Arial" charset="0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Relationship Id="rId6" Type="http://schemas.openxmlformats.org/officeDocument/2006/relationships/image" Target="../media/image311.png"/><Relationship Id="rId5" Type="http://schemas.openxmlformats.org/officeDocument/2006/relationships/image" Target="../media/image32.emf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8.jpeg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0.png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png"/><Relationship Id="rId5" Type="http://schemas.openxmlformats.org/officeDocument/2006/relationships/image" Target="../media/image320.png"/><Relationship Id="rId4" Type="http://schemas.openxmlformats.org/officeDocument/2006/relationships/image" Target="../media/image41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0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Relationship Id="rId6" Type="http://schemas.openxmlformats.org/officeDocument/2006/relationships/image" Target="../media/image210.png"/><Relationship Id="rId5" Type="http://schemas.openxmlformats.org/officeDocument/2006/relationships/image" Target="../media/image32.emf"/><Relationship Id="rId4" Type="http://schemas.openxmlformats.org/officeDocument/2006/relationships/image" Target="../media/image48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0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37.png"/><Relationship Id="rId7" Type="http://schemas.openxmlformats.org/officeDocument/2006/relationships/image" Target="../media/image52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3.xml"/><Relationship Id="rId5" Type="http://schemas.openxmlformats.org/officeDocument/2006/relationships/image" Target="../media/image10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Untertitel 2"/>
          <p:cNvSpPr>
            <a:spLocks noGrp="1"/>
          </p:cNvSpPr>
          <p:nvPr>
            <p:ph type="subTitle" idx="4294967295"/>
          </p:nvPr>
        </p:nvSpPr>
        <p:spPr bwMode="auto">
          <a:xfrm>
            <a:off x="1928813" y="3212976"/>
            <a:ext cx="6858000" cy="30777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spAutoFit/>
          </a:bodyPr>
          <a:lstStyle/>
          <a:p>
            <a:pPr marL="0" indent="0">
              <a:lnSpc>
                <a:spcPts val="2400"/>
              </a:lnSpc>
            </a:pPr>
            <a:r>
              <a:rPr lang="de-DE" altLang="de-DE" sz="1800" cap="none" dirty="0">
                <a:solidFill>
                  <a:schemeClr val="bg1"/>
                </a:solidFill>
                <a:latin typeface="Arial" charset="0"/>
                <a:cs typeface="Arial" charset="0"/>
              </a:rPr>
              <a:t>O. </a:t>
            </a:r>
            <a:r>
              <a:rPr lang="de-DE" altLang="de-DE" sz="1800" cap="none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Kugeler, S. Keckert, R. Kleindienst, J. Knobloch </a:t>
            </a:r>
          </a:p>
        </p:txBody>
      </p:sp>
      <p:sp>
        <p:nvSpPr>
          <p:cNvPr id="3075" name="Titel 1"/>
          <p:cNvSpPr>
            <a:spLocks noGrp="1"/>
          </p:cNvSpPr>
          <p:nvPr>
            <p:ph type="ctrTitle" idx="4294967295"/>
          </p:nvPr>
        </p:nvSpPr>
        <p:spPr>
          <a:xfrm>
            <a:off x="1000125" y="1844824"/>
            <a:ext cx="8036371" cy="785812"/>
          </a:xfrm>
        </p:spPr>
        <p:txBody>
          <a:bodyPr/>
          <a:lstStyle/>
          <a:p>
            <a:r>
              <a:rPr lang="de-DE" altLang="de-DE" sz="2400" dirty="0" err="1" smtClean="0">
                <a:solidFill>
                  <a:srgbClr val="00589C"/>
                </a:solidFill>
                <a:latin typeface="Arial" charset="0"/>
                <a:cs typeface="Arial" charset="0"/>
              </a:rPr>
              <a:t>Activities</a:t>
            </a:r>
            <a:r>
              <a:rPr lang="de-DE" altLang="de-DE" sz="2400" dirty="0" smtClean="0">
                <a:solidFill>
                  <a:srgbClr val="00589C"/>
                </a:solidFill>
                <a:latin typeface="Arial" charset="0"/>
                <a:cs typeface="Arial" charset="0"/>
              </a:rPr>
              <a:t> </a:t>
            </a:r>
            <a:r>
              <a:rPr lang="de-DE" altLang="de-DE" sz="2400" dirty="0" err="1" smtClean="0">
                <a:solidFill>
                  <a:srgbClr val="00589C"/>
                </a:solidFill>
                <a:latin typeface="Arial" charset="0"/>
                <a:cs typeface="Arial" charset="0"/>
              </a:rPr>
              <a:t>with</a:t>
            </a:r>
            <a:r>
              <a:rPr lang="de-DE" altLang="de-DE" sz="2400" dirty="0" smtClean="0">
                <a:solidFill>
                  <a:srgbClr val="00589C"/>
                </a:solidFill>
                <a:latin typeface="Arial" charset="0"/>
                <a:cs typeface="Arial" charset="0"/>
              </a:rPr>
              <a:t> </a:t>
            </a:r>
            <a:r>
              <a:rPr lang="de-DE" altLang="de-DE" sz="2400" dirty="0" err="1" smtClean="0">
                <a:solidFill>
                  <a:srgbClr val="00589C"/>
                </a:solidFill>
                <a:latin typeface="Arial" charset="0"/>
                <a:cs typeface="Arial" charset="0"/>
              </a:rPr>
              <a:t>the</a:t>
            </a:r>
            <a:r>
              <a:rPr lang="de-DE" altLang="de-DE" sz="2400" dirty="0" smtClean="0">
                <a:solidFill>
                  <a:srgbClr val="00589C"/>
                </a:solidFill>
                <a:latin typeface="Arial" charset="0"/>
                <a:cs typeface="Arial" charset="0"/>
              </a:rPr>
              <a:t> </a:t>
            </a:r>
            <a:r>
              <a:rPr lang="de-DE" altLang="de-DE" sz="2400" dirty="0" err="1" smtClean="0">
                <a:solidFill>
                  <a:srgbClr val="00589C"/>
                </a:solidFill>
                <a:latin typeface="Arial" charset="0"/>
                <a:cs typeface="Arial" charset="0"/>
              </a:rPr>
              <a:t>quadrupole</a:t>
            </a:r>
            <a:r>
              <a:rPr lang="de-DE" altLang="de-DE" sz="2400" dirty="0" smtClean="0">
                <a:solidFill>
                  <a:srgbClr val="00589C"/>
                </a:solidFill>
                <a:latin typeface="Arial" charset="0"/>
                <a:cs typeface="Arial" charset="0"/>
              </a:rPr>
              <a:t> </a:t>
            </a:r>
            <a:r>
              <a:rPr lang="de-DE" altLang="de-DE" sz="2400" dirty="0" err="1" smtClean="0">
                <a:solidFill>
                  <a:srgbClr val="00589C"/>
                </a:solidFill>
                <a:latin typeface="Arial" charset="0"/>
                <a:cs typeface="Arial" charset="0"/>
              </a:rPr>
              <a:t>resonator</a:t>
            </a:r>
            <a:r>
              <a:rPr lang="de-DE" altLang="de-DE" sz="2400" dirty="0" smtClean="0">
                <a:solidFill>
                  <a:srgbClr val="00589C"/>
                </a:solidFill>
                <a:latin typeface="Arial" charset="0"/>
                <a:cs typeface="Arial" charset="0"/>
              </a:rPr>
              <a:t> at HZB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1896163" y="5085184"/>
            <a:ext cx="64331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EuCARD-2 </a:t>
            </a:r>
          </a:p>
          <a:p>
            <a:r>
              <a:rPr lang="de-DE" dirty="0" smtClean="0">
                <a:solidFill>
                  <a:schemeClr val="bg1"/>
                </a:solidFill>
              </a:rPr>
              <a:t>3</a:t>
            </a:r>
            <a:r>
              <a:rPr lang="de-DE" baseline="30000" dirty="0" smtClean="0">
                <a:solidFill>
                  <a:schemeClr val="bg1"/>
                </a:solidFill>
              </a:rPr>
              <a:t>rd</a:t>
            </a:r>
            <a:r>
              <a:rPr lang="de-DE" dirty="0" smtClean="0">
                <a:solidFill>
                  <a:schemeClr val="bg1"/>
                </a:solidFill>
              </a:rPr>
              <a:t> Annual WP12 Meeting at STFC </a:t>
            </a:r>
            <a:r>
              <a:rPr lang="de-DE" dirty="0" err="1" smtClean="0">
                <a:solidFill>
                  <a:schemeClr val="bg1"/>
                </a:solidFill>
              </a:rPr>
              <a:t>Daresbury</a:t>
            </a:r>
            <a:r>
              <a:rPr lang="de-DE" dirty="0" smtClean="0">
                <a:solidFill>
                  <a:schemeClr val="bg1"/>
                </a:solidFill>
              </a:rPr>
              <a:t> Laboratory</a:t>
            </a:r>
          </a:p>
          <a:p>
            <a:r>
              <a:rPr lang="de-DE" dirty="0">
                <a:solidFill>
                  <a:schemeClr val="bg1"/>
                </a:solidFill>
              </a:rPr>
              <a:t>April </a:t>
            </a:r>
            <a:r>
              <a:rPr lang="de-DE" dirty="0" smtClean="0">
                <a:solidFill>
                  <a:schemeClr val="bg1"/>
                </a:solidFill>
              </a:rPr>
              <a:t>4</a:t>
            </a:r>
            <a:r>
              <a:rPr lang="de-DE" baseline="30000" dirty="0" smtClean="0">
                <a:solidFill>
                  <a:schemeClr val="bg1"/>
                </a:solidFill>
              </a:rPr>
              <a:t>th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and</a:t>
            </a:r>
            <a:r>
              <a:rPr lang="de-DE" dirty="0" smtClean="0">
                <a:solidFill>
                  <a:schemeClr val="bg1"/>
                </a:solidFill>
              </a:rPr>
              <a:t> 5</a:t>
            </a:r>
            <a:r>
              <a:rPr lang="de-DE" baseline="30000" dirty="0" smtClean="0">
                <a:solidFill>
                  <a:schemeClr val="bg1"/>
                </a:solidFill>
              </a:rPr>
              <a:t>th</a:t>
            </a:r>
            <a:r>
              <a:rPr lang="de-DE" dirty="0" smtClean="0">
                <a:solidFill>
                  <a:schemeClr val="bg1"/>
                </a:solidFill>
              </a:rPr>
              <a:t> 2016</a:t>
            </a:r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303" y="187200"/>
            <a:ext cx="2578917" cy="990476"/>
          </a:xfrm>
          <a:prstGeom prst="rect">
            <a:avLst/>
          </a:prstGeom>
        </p:spPr>
      </p:pic>
      <p:grpSp>
        <p:nvGrpSpPr>
          <p:cNvPr id="11" name="Gruppieren 10"/>
          <p:cNvGrpSpPr/>
          <p:nvPr/>
        </p:nvGrpSpPr>
        <p:grpSpPr>
          <a:xfrm>
            <a:off x="2976920" y="3645025"/>
            <a:ext cx="3755320" cy="993596"/>
            <a:chOff x="2976920" y="3645025"/>
            <a:chExt cx="3327484" cy="993596"/>
          </a:xfrm>
        </p:grpSpPr>
        <p:sp>
          <p:nvSpPr>
            <p:cNvPr id="3" name="Textfeld 2"/>
            <p:cNvSpPr txBox="1"/>
            <p:nvPr/>
          </p:nvSpPr>
          <p:spPr>
            <a:xfrm>
              <a:off x="2976920" y="3992290"/>
              <a:ext cx="210826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solidFill>
                    <a:srgbClr val="FFFF00"/>
                  </a:solidFill>
                </a:rPr>
                <a:t>Master </a:t>
              </a:r>
              <a:r>
                <a:rPr lang="de-DE" dirty="0" err="1" smtClean="0">
                  <a:solidFill>
                    <a:srgbClr val="FFFF00"/>
                  </a:solidFill>
                </a:rPr>
                <a:t>thesis</a:t>
              </a:r>
              <a:endParaRPr lang="de-DE" dirty="0" smtClean="0">
                <a:solidFill>
                  <a:srgbClr val="FFFF00"/>
                </a:solidFill>
              </a:endParaRPr>
            </a:p>
            <a:p>
              <a:r>
                <a:rPr lang="de-DE" dirty="0" smtClean="0">
                  <a:solidFill>
                    <a:srgbClr val="FFFF00"/>
                  </a:solidFill>
                </a:rPr>
                <a:t>Start </a:t>
              </a:r>
              <a:r>
                <a:rPr lang="de-DE" dirty="0" err="1" smtClean="0">
                  <a:solidFill>
                    <a:srgbClr val="FFFF00"/>
                  </a:solidFill>
                </a:rPr>
                <a:t>of</a:t>
              </a:r>
              <a:r>
                <a:rPr lang="de-DE" dirty="0" smtClean="0">
                  <a:solidFill>
                    <a:srgbClr val="FFFF00"/>
                  </a:solidFill>
                </a:rPr>
                <a:t> </a:t>
              </a:r>
              <a:r>
                <a:rPr lang="de-DE" dirty="0" err="1" smtClean="0">
                  <a:solidFill>
                    <a:srgbClr val="FFFF00"/>
                  </a:solidFill>
                </a:rPr>
                <a:t>PhD</a:t>
              </a:r>
              <a:r>
                <a:rPr lang="de-DE" dirty="0" smtClean="0">
                  <a:solidFill>
                    <a:srgbClr val="FFFF00"/>
                  </a:solidFill>
                </a:rPr>
                <a:t> </a:t>
              </a:r>
              <a:r>
                <a:rPr lang="de-DE" dirty="0" err="1" smtClean="0">
                  <a:solidFill>
                    <a:srgbClr val="FFFF00"/>
                  </a:solidFill>
                </a:rPr>
                <a:t>thesis</a:t>
              </a:r>
              <a:endParaRPr lang="en-US" dirty="0">
                <a:solidFill>
                  <a:srgbClr val="FFFF00"/>
                </a:solidFill>
              </a:endParaRP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5004048" y="4138047"/>
              <a:ext cx="13003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rgbClr val="FFFF00"/>
                  </a:solidFill>
                </a:rPr>
                <a:t>PhD</a:t>
              </a:r>
              <a:r>
                <a:rPr lang="de-DE" dirty="0" smtClean="0">
                  <a:solidFill>
                    <a:srgbClr val="FFFF00"/>
                  </a:solidFill>
                </a:rPr>
                <a:t> </a:t>
              </a:r>
              <a:r>
                <a:rPr lang="de-DE" dirty="0" err="1" smtClean="0">
                  <a:solidFill>
                    <a:srgbClr val="FFFF00"/>
                  </a:solidFill>
                </a:rPr>
                <a:t>thesis</a:t>
              </a:r>
              <a:endParaRPr lang="en-US" dirty="0">
                <a:solidFill>
                  <a:srgbClr val="FFFF00"/>
                </a:solidFill>
              </a:endParaRPr>
            </a:p>
          </p:txBody>
        </p:sp>
        <p:cxnSp>
          <p:nvCxnSpPr>
            <p:cNvPr id="6" name="Gerade Verbindung mit Pfeil 5"/>
            <p:cNvCxnSpPr>
              <a:stCxn id="3" idx="0"/>
            </p:cNvCxnSpPr>
            <p:nvPr/>
          </p:nvCxnSpPr>
          <p:spPr>
            <a:xfrm flipH="1" flipV="1">
              <a:off x="3879842" y="3645025"/>
              <a:ext cx="151214" cy="347265"/>
            </a:xfrm>
            <a:prstGeom prst="straightConnector1">
              <a:avLst/>
            </a:prstGeom>
            <a:ln w="5715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 Verbindung mit Pfeil 9"/>
            <p:cNvCxnSpPr>
              <a:stCxn id="7" idx="0"/>
            </p:cNvCxnSpPr>
            <p:nvPr/>
          </p:nvCxnSpPr>
          <p:spPr>
            <a:xfrm flipH="1" flipV="1">
              <a:off x="5283536" y="3645025"/>
              <a:ext cx="370691" cy="493022"/>
            </a:xfrm>
            <a:prstGeom prst="straightConnector1">
              <a:avLst/>
            </a:prstGeom>
            <a:ln w="5715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feld 14"/>
          <p:cNvSpPr txBox="1"/>
          <p:nvPr/>
        </p:nvSpPr>
        <p:spPr>
          <a:xfrm>
            <a:off x="216529" y="4130789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FFFF00"/>
                </a:solidFill>
              </a:rPr>
              <a:t>Done</a:t>
            </a:r>
            <a:r>
              <a:rPr lang="de-DE" dirty="0" smtClean="0">
                <a:solidFill>
                  <a:srgbClr val="FFFF00"/>
                </a:solidFill>
              </a:rPr>
              <a:t> </a:t>
            </a:r>
            <a:r>
              <a:rPr lang="de-DE" dirty="0" err="1" smtClean="0">
                <a:solidFill>
                  <a:srgbClr val="FFFF00"/>
                </a:solidFill>
              </a:rPr>
              <a:t>most</a:t>
            </a:r>
            <a:r>
              <a:rPr lang="de-DE" dirty="0" smtClean="0">
                <a:solidFill>
                  <a:srgbClr val="FFFF00"/>
                </a:solidFill>
              </a:rPr>
              <a:t> </a:t>
            </a:r>
            <a:r>
              <a:rPr lang="de-DE" dirty="0" err="1" smtClean="0">
                <a:solidFill>
                  <a:srgbClr val="FFFF00"/>
                </a:solidFill>
              </a:rPr>
              <a:t>of</a:t>
            </a:r>
            <a:r>
              <a:rPr lang="de-DE" dirty="0" smtClean="0">
                <a:solidFill>
                  <a:srgbClr val="FFFF00"/>
                </a:solidFill>
              </a:rPr>
              <a:t> </a:t>
            </a:r>
            <a:r>
              <a:rPr lang="de-DE" dirty="0" err="1" smtClean="0">
                <a:solidFill>
                  <a:srgbClr val="FFFF00"/>
                </a:solidFill>
              </a:rPr>
              <a:t>the</a:t>
            </a:r>
            <a:r>
              <a:rPr lang="de-DE" dirty="0" smtClean="0">
                <a:solidFill>
                  <a:srgbClr val="FFFF00"/>
                </a:solidFill>
              </a:rPr>
              <a:t> </a:t>
            </a:r>
            <a:r>
              <a:rPr lang="de-DE" dirty="0" err="1" smtClean="0">
                <a:solidFill>
                  <a:srgbClr val="FFFF00"/>
                </a:solidFill>
              </a:rPr>
              <a:t>work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970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Commissioning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4965E00-D6FC-4180-BDCE-4CDD809E75C9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sp>
        <p:nvSpPr>
          <p:cNvPr id="6" name="Titel 1"/>
          <p:cNvSpPr txBox="1">
            <a:spLocks/>
          </p:cNvSpPr>
          <p:nvPr/>
        </p:nvSpPr>
        <p:spPr bwMode="auto">
          <a:xfrm>
            <a:off x="467544" y="620688"/>
            <a:ext cx="5472608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100" b="1" kern="1200" cap="none" baseline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DE" smtClean="0"/>
              <a:t>Results</a:t>
            </a:r>
            <a:endParaRPr lang="en-US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7098914"/>
              </p:ext>
            </p:extLst>
          </p:nvPr>
        </p:nvGraphicFramePr>
        <p:xfrm>
          <a:off x="323529" y="4581128"/>
          <a:ext cx="4896543" cy="18203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722232"/>
                <a:gridCol w="1448862"/>
                <a:gridCol w="1725449"/>
              </a:tblGrid>
              <a:tr h="710305">
                <a:tc>
                  <a:txBody>
                    <a:bodyPr/>
                    <a:lstStyle/>
                    <a:p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+mn-lt"/>
                        </a:rPr>
                        <a:t>Fine</a:t>
                      </a:r>
                      <a:r>
                        <a:rPr lang="de-DE" sz="1600" baseline="0" dirty="0" smtClean="0">
                          <a:latin typeface="+mn-lt"/>
                        </a:rPr>
                        <a:t> </a:t>
                      </a:r>
                      <a:r>
                        <a:rPr lang="de-DE" sz="1600" baseline="0" dirty="0" err="1" smtClean="0">
                          <a:latin typeface="+mn-lt"/>
                        </a:rPr>
                        <a:t>Grain</a:t>
                      </a:r>
                      <a:endParaRPr lang="de-DE" sz="1600" baseline="0" dirty="0" smtClean="0">
                        <a:latin typeface="+mn-lt"/>
                      </a:endParaRPr>
                    </a:p>
                    <a:p>
                      <a:r>
                        <a:rPr lang="de-DE" sz="1600" dirty="0" smtClean="0">
                          <a:latin typeface="+mn-lt"/>
                        </a:rPr>
                        <a:t>BCP + HT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+mn-lt"/>
                        </a:rPr>
                        <a:t>Large</a:t>
                      </a:r>
                      <a:r>
                        <a:rPr lang="de-DE" sz="1600" baseline="0" dirty="0" smtClean="0">
                          <a:latin typeface="+mn-lt"/>
                        </a:rPr>
                        <a:t> </a:t>
                      </a:r>
                      <a:r>
                        <a:rPr lang="de-DE" sz="1600" baseline="0" dirty="0" err="1" smtClean="0">
                          <a:latin typeface="+mn-lt"/>
                        </a:rPr>
                        <a:t>Grain</a:t>
                      </a:r>
                      <a:endParaRPr lang="de-DE" sz="1600" dirty="0" smtClean="0">
                        <a:latin typeface="+mn-lt"/>
                      </a:endParaRPr>
                    </a:p>
                    <a:p>
                      <a:r>
                        <a:rPr lang="de-DE" sz="1600" dirty="0" smtClean="0">
                          <a:latin typeface="+mn-lt"/>
                        </a:rPr>
                        <a:t>BCP + HT</a:t>
                      </a:r>
                      <a:r>
                        <a:rPr lang="de-DE" sz="1600" baseline="0" dirty="0" smtClean="0">
                          <a:latin typeface="+mn-lt"/>
                        </a:rPr>
                        <a:t> +120°C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</a:tr>
              <a:tr h="439485">
                <a:tc>
                  <a:txBody>
                    <a:bodyPr/>
                    <a:lstStyle/>
                    <a:p>
                      <a:r>
                        <a:rPr lang="de-DE" altLang="en-US" sz="1600" dirty="0" err="1" smtClean="0">
                          <a:latin typeface="+mn-lt"/>
                        </a:rPr>
                        <a:t>Energy</a:t>
                      </a:r>
                      <a:r>
                        <a:rPr lang="de-DE" altLang="en-US" sz="1600" dirty="0" smtClean="0">
                          <a:latin typeface="+mn-lt"/>
                        </a:rPr>
                        <a:t> </a:t>
                      </a:r>
                      <a:r>
                        <a:rPr lang="de-DE" altLang="en-US" sz="1600" dirty="0" err="1" smtClean="0">
                          <a:latin typeface="+mn-lt"/>
                        </a:rPr>
                        <a:t>gap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+mn-lt"/>
                        </a:rPr>
                        <a:t>1.8</a:t>
                      </a:r>
                      <a:r>
                        <a:rPr lang="de-DE" sz="1600" baseline="0" dirty="0" smtClean="0">
                          <a:latin typeface="+mn-lt"/>
                        </a:rPr>
                        <a:t> </a:t>
                      </a:r>
                      <a:r>
                        <a:rPr lang="de-DE" sz="1600" baseline="0" dirty="0" err="1" smtClean="0">
                          <a:latin typeface="+mn-lt"/>
                        </a:rPr>
                        <a:t>k</a:t>
                      </a:r>
                      <a:r>
                        <a:rPr lang="de-DE" sz="1600" baseline="-25000" dirty="0" err="1" smtClean="0">
                          <a:latin typeface="+mn-lt"/>
                        </a:rPr>
                        <a:t>B</a:t>
                      </a:r>
                      <a:r>
                        <a:rPr lang="de-DE" sz="1600" baseline="0" dirty="0" err="1" smtClean="0">
                          <a:latin typeface="+mn-lt"/>
                        </a:rPr>
                        <a:t>T</a:t>
                      </a:r>
                      <a:r>
                        <a:rPr lang="de-DE" sz="1600" baseline="-25000" dirty="0" err="1" smtClean="0">
                          <a:latin typeface="+mn-lt"/>
                        </a:rPr>
                        <a:t>C</a:t>
                      </a:r>
                      <a:endParaRPr lang="en-US" sz="1600" baseline="-25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+mn-lt"/>
                        </a:rPr>
                        <a:t>2.1</a:t>
                      </a:r>
                      <a:r>
                        <a:rPr lang="de-DE" sz="1600" baseline="0" dirty="0" smtClean="0">
                          <a:latin typeface="+mn-lt"/>
                        </a:rPr>
                        <a:t> </a:t>
                      </a:r>
                      <a:r>
                        <a:rPr lang="de-DE" sz="1600" baseline="0" dirty="0" err="1" smtClean="0">
                          <a:latin typeface="+mn-lt"/>
                        </a:rPr>
                        <a:t>k</a:t>
                      </a:r>
                      <a:r>
                        <a:rPr lang="de-DE" sz="1600" baseline="-25000" dirty="0" err="1" smtClean="0">
                          <a:latin typeface="+mn-lt"/>
                        </a:rPr>
                        <a:t>B</a:t>
                      </a:r>
                      <a:r>
                        <a:rPr lang="de-DE" sz="1600" baseline="0" dirty="0" err="1" smtClean="0">
                          <a:latin typeface="+mn-lt"/>
                        </a:rPr>
                        <a:t>T</a:t>
                      </a:r>
                      <a:r>
                        <a:rPr lang="de-DE" sz="1600" baseline="-25000" dirty="0" err="1" smtClean="0">
                          <a:latin typeface="+mn-lt"/>
                        </a:rPr>
                        <a:t>C</a:t>
                      </a:r>
                      <a:endParaRPr lang="en-US" sz="1600" baseline="-25000" dirty="0">
                        <a:latin typeface="+mn-lt"/>
                      </a:endParaRPr>
                    </a:p>
                  </a:txBody>
                  <a:tcPr/>
                </a:tc>
              </a:tr>
              <a:tr h="330729">
                <a:tc>
                  <a:txBody>
                    <a:bodyPr/>
                    <a:lstStyle/>
                    <a:p>
                      <a:r>
                        <a:rPr lang="de-DE" sz="1600" dirty="0" err="1" smtClean="0">
                          <a:latin typeface="+mn-lt"/>
                        </a:rPr>
                        <a:t>Electron</a:t>
                      </a:r>
                      <a:r>
                        <a:rPr lang="de-DE" sz="1600" dirty="0" smtClean="0">
                          <a:latin typeface="+mn-lt"/>
                        </a:rPr>
                        <a:t> </a:t>
                      </a:r>
                      <a:r>
                        <a:rPr lang="de-DE" sz="1600" dirty="0" err="1" smtClean="0">
                          <a:latin typeface="+mn-lt"/>
                        </a:rPr>
                        <a:t>m.f.p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+mn-lt"/>
                        </a:rPr>
                        <a:t>68 </a:t>
                      </a:r>
                      <a:r>
                        <a:rPr lang="de-DE" sz="1600" dirty="0" err="1" smtClean="0">
                          <a:latin typeface="+mn-lt"/>
                        </a:rPr>
                        <a:t>nm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+mn-lt"/>
                        </a:rPr>
                        <a:t>15</a:t>
                      </a:r>
                      <a:r>
                        <a:rPr lang="de-DE" sz="1600" baseline="0" dirty="0" smtClean="0">
                          <a:latin typeface="+mn-lt"/>
                        </a:rPr>
                        <a:t> </a:t>
                      </a:r>
                      <a:r>
                        <a:rPr lang="de-DE" sz="1600" baseline="0" dirty="0" err="1" smtClean="0">
                          <a:latin typeface="+mn-lt"/>
                        </a:rPr>
                        <a:t>nm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</a:tr>
              <a:tr h="330729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+mn-lt"/>
                        </a:rPr>
                        <a:t>Residual</a:t>
                      </a:r>
                      <a:r>
                        <a:rPr lang="de-DE" sz="1600" baseline="0" dirty="0" smtClean="0">
                          <a:latin typeface="+mn-lt"/>
                        </a:rPr>
                        <a:t> Res.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+mn-lt"/>
                          <a:cs typeface="Times New Roman"/>
                        </a:rPr>
                        <a:t>3.1 n</a:t>
                      </a:r>
                      <a:r>
                        <a:rPr lang="el-GR" sz="1600" dirty="0" smtClean="0">
                          <a:latin typeface="+mn-lt"/>
                          <a:cs typeface="Times New Roman"/>
                        </a:rPr>
                        <a:t>Ω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latin typeface="+mn-lt"/>
                          <a:cs typeface="Times New Roman"/>
                        </a:rPr>
                        <a:t>7.6 n</a:t>
                      </a:r>
                      <a:r>
                        <a:rPr lang="el-GR" sz="1600" dirty="0" smtClean="0">
                          <a:latin typeface="+mn-lt"/>
                          <a:cs typeface="Times New Roman"/>
                        </a:rPr>
                        <a:t>Ω</a:t>
                      </a:r>
                      <a:endParaRPr lang="en-US" sz="1600" dirty="0" smtClean="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933056"/>
            <a:ext cx="2873379" cy="2404166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196752"/>
            <a:ext cx="2873379" cy="2347852"/>
          </a:xfrm>
          <a:prstGeom prst="rect">
            <a:avLst/>
          </a:prstGeom>
        </p:spPr>
      </p:pic>
      <p:pic>
        <p:nvPicPr>
          <p:cNvPr id="10" name="Inhaltsplatzhalter 12"/>
          <p:cNvPicPr>
            <a:picLocks noGrp="1" noChangeAspect="1"/>
          </p:cNvPicPr>
          <p:nvPr>
            <p:ph idx="1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340768"/>
            <a:ext cx="3960813" cy="3056247"/>
          </a:xfrm>
        </p:spPr>
      </p:pic>
    </p:spTree>
    <p:extLst>
      <p:ext uri="{BB962C8B-B14F-4D97-AF65-F5344CB8AC3E}">
        <p14:creationId xmlns:p14="http://schemas.microsoft.com/office/powerpoint/2010/main" val="3397007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uppieren 48"/>
          <p:cNvGrpSpPr/>
          <p:nvPr/>
        </p:nvGrpSpPr>
        <p:grpSpPr>
          <a:xfrm>
            <a:off x="7092280" y="1628799"/>
            <a:ext cx="1728192" cy="1728193"/>
            <a:chOff x="6948264" y="1340768"/>
            <a:chExt cx="1728192" cy="1728193"/>
          </a:xfrm>
        </p:grpSpPr>
        <p:pic>
          <p:nvPicPr>
            <p:cNvPr id="50" name="Picture 4" descr="https://t2.ftcdn.net/jpg/00/30/09/27/240_F_30092774_dWfvxcsHMrjlYxoOhgjXfyBuKsQ9Ir2m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948264" y="1340768"/>
              <a:ext cx="1728192" cy="1728193"/>
            </a:xfrm>
            <a:prstGeom prst="rect">
              <a:avLst/>
            </a:prstGeom>
            <a:noFill/>
          </p:spPr>
        </p:pic>
        <p:sp>
          <p:nvSpPr>
            <p:cNvPr id="51" name="Ellipse 50"/>
            <p:cNvSpPr/>
            <p:nvPr/>
          </p:nvSpPr>
          <p:spPr>
            <a:xfrm>
              <a:off x="7308304" y="2204864"/>
              <a:ext cx="72008" cy="72008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2" name="Ellipse 51"/>
            <p:cNvSpPr/>
            <p:nvPr/>
          </p:nvSpPr>
          <p:spPr>
            <a:xfrm>
              <a:off x="7164288" y="2348880"/>
              <a:ext cx="72008" cy="72008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3" name="Ellipse 52"/>
            <p:cNvSpPr/>
            <p:nvPr/>
          </p:nvSpPr>
          <p:spPr>
            <a:xfrm>
              <a:off x="7308304" y="2492896"/>
              <a:ext cx="72008" cy="72008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4" name="Ellipse 53"/>
            <p:cNvSpPr/>
            <p:nvPr/>
          </p:nvSpPr>
          <p:spPr>
            <a:xfrm>
              <a:off x="7164288" y="2204864"/>
              <a:ext cx="72008" cy="72008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5" name="Ellipse 54"/>
            <p:cNvSpPr/>
            <p:nvPr/>
          </p:nvSpPr>
          <p:spPr>
            <a:xfrm>
              <a:off x="7308304" y="2348880"/>
              <a:ext cx="72008" cy="72008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81" name="Rechteck 80"/>
          <p:cNvSpPr/>
          <p:nvPr/>
        </p:nvSpPr>
        <p:spPr>
          <a:xfrm>
            <a:off x="6948264" y="834442"/>
            <a:ext cx="2016224" cy="2522550"/>
          </a:xfrm>
          <a:prstGeom prst="rect">
            <a:avLst/>
          </a:prstGeom>
          <a:noFill/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Status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apparatus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4965E00-D6FC-4180-BDCE-4CDD809E75C9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107504" y="1556791"/>
            <a:ext cx="1728192" cy="1728193"/>
            <a:chOff x="1547664" y="548679"/>
            <a:chExt cx="1728192" cy="1728193"/>
          </a:xfrm>
        </p:grpSpPr>
        <p:pic>
          <p:nvPicPr>
            <p:cNvPr id="7" name="Picture 2" descr="https://t2.ftcdn.net/jpg/00/30/09/27/240_F_30092774_dWfvxcsHMrjlYxoOhgjXfyBuKsQ9Ir2m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47664" y="548679"/>
              <a:ext cx="1728192" cy="1728193"/>
            </a:xfrm>
            <a:prstGeom prst="rect">
              <a:avLst/>
            </a:prstGeom>
            <a:noFill/>
          </p:spPr>
        </p:pic>
        <p:sp>
          <p:nvSpPr>
            <p:cNvPr id="8" name="Ellipse 7"/>
            <p:cNvSpPr/>
            <p:nvPr/>
          </p:nvSpPr>
          <p:spPr>
            <a:xfrm>
              <a:off x="2627784" y="620688"/>
              <a:ext cx="288032" cy="288032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Ellipse 8"/>
            <p:cNvSpPr/>
            <p:nvPr/>
          </p:nvSpPr>
          <p:spPr>
            <a:xfrm>
              <a:off x="2987824" y="1484784"/>
              <a:ext cx="288032" cy="288032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Ellipse 9"/>
            <p:cNvSpPr/>
            <p:nvPr/>
          </p:nvSpPr>
          <p:spPr>
            <a:xfrm>
              <a:off x="1835696" y="908719"/>
              <a:ext cx="288032" cy="288032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Ellipse 10"/>
            <p:cNvSpPr/>
            <p:nvPr/>
          </p:nvSpPr>
          <p:spPr>
            <a:xfrm>
              <a:off x="2123728" y="1556791"/>
              <a:ext cx="288032" cy="288032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Ellipse 11"/>
            <p:cNvSpPr/>
            <p:nvPr/>
          </p:nvSpPr>
          <p:spPr>
            <a:xfrm>
              <a:off x="2267744" y="1124743"/>
              <a:ext cx="288032" cy="288032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Ellipse 12"/>
            <p:cNvSpPr/>
            <p:nvPr/>
          </p:nvSpPr>
          <p:spPr>
            <a:xfrm>
              <a:off x="1619672" y="1556792"/>
              <a:ext cx="288032" cy="288032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Ellipse 13"/>
            <p:cNvSpPr/>
            <p:nvPr/>
          </p:nvSpPr>
          <p:spPr>
            <a:xfrm>
              <a:off x="2483768" y="1772815"/>
              <a:ext cx="288032" cy="288032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5" name="Textfeld 14"/>
          <p:cNvSpPr txBox="1"/>
          <p:nvPr/>
        </p:nvSpPr>
        <p:spPr>
          <a:xfrm>
            <a:off x="475857" y="847568"/>
            <a:ext cx="127951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/>
              <a:t>low</a:t>
            </a:r>
            <a:r>
              <a:rPr lang="de-DE" sz="1400" dirty="0" smtClean="0"/>
              <a:t> </a:t>
            </a:r>
            <a:r>
              <a:rPr lang="de-DE" sz="1400" dirty="0" err="1" smtClean="0"/>
              <a:t>precision</a:t>
            </a:r>
            <a:endParaRPr lang="de-DE" sz="1400" dirty="0" smtClean="0"/>
          </a:p>
          <a:p>
            <a:r>
              <a:rPr lang="de-DE" sz="1400" dirty="0" err="1" smtClean="0"/>
              <a:t>low</a:t>
            </a:r>
            <a:r>
              <a:rPr lang="de-DE" sz="1400" dirty="0" smtClean="0"/>
              <a:t> </a:t>
            </a:r>
            <a:r>
              <a:rPr lang="de-DE" sz="1400" dirty="0" err="1" smtClean="0"/>
              <a:t>accuracy</a:t>
            </a:r>
            <a:endParaRPr lang="de-DE" sz="1400" dirty="0" smtClean="0"/>
          </a:p>
          <a:p>
            <a:r>
              <a:rPr lang="de-DE" sz="1400" dirty="0" err="1" smtClean="0"/>
              <a:t>low</a:t>
            </a:r>
            <a:r>
              <a:rPr lang="de-DE" sz="1400" dirty="0" smtClean="0"/>
              <a:t> </a:t>
            </a:r>
            <a:r>
              <a:rPr lang="de-DE" sz="1400" dirty="0" err="1" smtClean="0"/>
              <a:t>resolution</a:t>
            </a:r>
            <a:endParaRPr lang="de-DE" sz="1400" dirty="0"/>
          </a:p>
        </p:txBody>
      </p:sp>
      <p:sp>
        <p:nvSpPr>
          <p:cNvPr id="16" name="Textfeld 15"/>
          <p:cNvSpPr txBox="1"/>
          <p:nvPr/>
        </p:nvSpPr>
        <p:spPr>
          <a:xfrm>
            <a:off x="2714203" y="847216"/>
            <a:ext cx="128913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/>
              <a:t>high</a:t>
            </a:r>
            <a:r>
              <a:rPr lang="de-DE" sz="1400" dirty="0" smtClean="0"/>
              <a:t> </a:t>
            </a:r>
            <a:r>
              <a:rPr lang="de-DE" sz="1400" dirty="0" err="1" smtClean="0"/>
              <a:t>precision</a:t>
            </a:r>
            <a:endParaRPr lang="de-DE" sz="1400" dirty="0" smtClean="0"/>
          </a:p>
          <a:p>
            <a:r>
              <a:rPr lang="de-DE" sz="1400" dirty="0" err="1" smtClean="0"/>
              <a:t>low</a:t>
            </a:r>
            <a:r>
              <a:rPr lang="de-DE" sz="1400" dirty="0" smtClean="0"/>
              <a:t> </a:t>
            </a:r>
            <a:r>
              <a:rPr lang="de-DE" sz="1400" dirty="0" err="1" smtClean="0"/>
              <a:t>accuracy</a:t>
            </a:r>
            <a:endParaRPr lang="de-DE" sz="1400" dirty="0" smtClean="0"/>
          </a:p>
          <a:p>
            <a:r>
              <a:rPr lang="de-DE" sz="1400" dirty="0" err="1" smtClean="0"/>
              <a:t>low</a:t>
            </a:r>
            <a:r>
              <a:rPr lang="de-DE" sz="1400" dirty="0" smtClean="0"/>
              <a:t> </a:t>
            </a:r>
            <a:r>
              <a:rPr lang="de-DE" sz="1400" dirty="0" err="1" smtClean="0"/>
              <a:t>resolution</a:t>
            </a:r>
            <a:endParaRPr lang="de-DE" sz="14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2411760" y="1556791"/>
            <a:ext cx="1728192" cy="1728193"/>
            <a:chOff x="2411760" y="1268760"/>
            <a:chExt cx="1728192" cy="1728193"/>
          </a:xfrm>
        </p:grpSpPr>
        <p:pic>
          <p:nvPicPr>
            <p:cNvPr id="18" name="Picture 4" descr="https://t2.ftcdn.net/jpg/00/30/09/27/240_F_30092774_dWfvxcsHMrjlYxoOhgjXfyBuKsQ9Ir2m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11760" y="1268760"/>
              <a:ext cx="1728192" cy="1728193"/>
            </a:xfrm>
            <a:prstGeom prst="rect">
              <a:avLst/>
            </a:prstGeom>
            <a:noFill/>
          </p:spPr>
        </p:pic>
        <p:sp>
          <p:nvSpPr>
            <p:cNvPr id="19" name="Ellipse 18"/>
            <p:cNvSpPr/>
            <p:nvPr/>
          </p:nvSpPr>
          <p:spPr>
            <a:xfrm>
              <a:off x="2771800" y="1916832"/>
              <a:ext cx="288032" cy="288032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Ellipse 19"/>
            <p:cNvSpPr/>
            <p:nvPr/>
          </p:nvSpPr>
          <p:spPr>
            <a:xfrm>
              <a:off x="2627784" y="2060848"/>
              <a:ext cx="288032" cy="288032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Ellipse 20"/>
            <p:cNvSpPr/>
            <p:nvPr/>
          </p:nvSpPr>
          <p:spPr>
            <a:xfrm>
              <a:off x="2771800" y="2204864"/>
              <a:ext cx="288032" cy="288032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" name="Ellipse 21"/>
            <p:cNvSpPr/>
            <p:nvPr/>
          </p:nvSpPr>
          <p:spPr>
            <a:xfrm>
              <a:off x="2627784" y="1916832"/>
              <a:ext cx="288032" cy="288032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" name="Ellipse 22"/>
            <p:cNvSpPr/>
            <p:nvPr/>
          </p:nvSpPr>
          <p:spPr>
            <a:xfrm>
              <a:off x="2915816" y="2060848"/>
              <a:ext cx="288032" cy="288032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4" name="Gruppieren 23"/>
          <p:cNvGrpSpPr/>
          <p:nvPr/>
        </p:nvGrpSpPr>
        <p:grpSpPr>
          <a:xfrm>
            <a:off x="107504" y="4092400"/>
            <a:ext cx="1728192" cy="1728193"/>
            <a:chOff x="1547664" y="2636911"/>
            <a:chExt cx="1728192" cy="1728193"/>
          </a:xfrm>
        </p:grpSpPr>
        <p:pic>
          <p:nvPicPr>
            <p:cNvPr id="25" name="Picture 12" descr="https://t2.ftcdn.net/jpg/00/30/09/27/240_F_30092774_dWfvxcsHMrjlYxoOhgjXfyBuKsQ9Ir2m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47664" y="2636911"/>
              <a:ext cx="1728192" cy="1728193"/>
            </a:xfrm>
            <a:prstGeom prst="rect">
              <a:avLst/>
            </a:prstGeom>
            <a:noFill/>
          </p:spPr>
        </p:pic>
        <p:sp>
          <p:nvSpPr>
            <p:cNvPr id="26" name="Ellipse 25"/>
            <p:cNvSpPr/>
            <p:nvPr/>
          </p:nvSpPr>
          <p:spPr>
            <a:xfrm>
              <a:off x="2339752" y="3284984"/>
              <a:ext cx="288032" cy="288032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" name="Ellipse 26"/>
            <p:cNvSpPr/>
            <p:nvPr/>
          </p:nvSpPr>
          <p:spPr>
            <a:xfrm>
              <a:off x="2123728" y="3068960"/>
              <a:ext cx="288032" cy="288032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8" name="Ellipse 27"/>
            <p:cNvSpPr/>
            <p:nvPr/>
          </p:nvSpPr>
          <p:spPr>
            <a:xfrm>
              <a:off x="1907704" y="3356992"/>
              <a:ext cx="288032" cy="288032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" name="Ellipse 28"/>
            <p:cNvSpPr/>
            <p:nvPr/>
          </p:nvSpPr>
          <p:spPr>
            <a:xfrm>
              <a:off x="2267744" y="3573016"/>
              <a:ext cx="288032" cy="288032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0" name="Ellipse 29"/>
            <p:cNvSpPr/>
            <p:nvPr/>
          </p:nvSpPr>
          <p:spPr>
            <a:xfrm>
              <a:off x="2627784" y="3429000"/>
              <a:ext cx="288032" cy="288032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31" name="Textfeld 30"/>
          <p:cNvSpPr txBox="1"/>
          <p:nvPr/>
        </p:nvSpPr>
        <p:spPr>
          <a:xfrm>
            <a:off x="333130" y="3360303"/>
            <a:ext cx="128913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/>
              <a:t>low</a:t>
            </a:r>
            <a:r>
              <a:rPr lang="de-DE" sz="1400" dirty="0" smtClean="0"/>
              <a:t> </a:t>
            </a:r>
            <a:r>
              <a:rPr lang="de-DE" sz="1400" dirty="0" err="1" smtClean="0"/>
              <a:t>precision</a:t>
            </a:r>
            <a:endParaRPr lang="de-DE" sz="1400" dirty="0" smtClean="0"/>
          </a:p>
          <a:p>
            <a:r>
              <a:rPr lang="de-DE" sz="1400" dirty="0" err="1" smtClean="0"/>
              <a:t>high</a:t>
            </a:r>
            <a:r>
              <a:rPr lang="de-DE" sz="1400" dirty="0" smtClean="0"/>
              <a:t> </a:t>
            </a:r>
            <a:r>
              <a:rPr lang="de-DE" sz="1400" dirty="0" err="1" smtClean="0"/>
              <a:t>accuracy</a:t>
            </a:r>
            <a:endParaRPr lang="de-DE" sz="1400" dirty="0" smtClean="0"/>
          </a:p>
          <a:p>
            <a:r>
              <a:rPr lang="de-DE" sz="1400" dirty="0" err="1" smtClean="0"/>
              <a:t>low</a:t>
            </a:r>
            <a:r>
              <a:rPr lang="de-DE" sz="1400" dirty="0" smtClean="0"/>
              <a:t> </a:t>
            </a:r>
            <a:r>
              <a:rPr lang="de-DE" sz="1400" dirty="0" err="1" smtClean="0"/>
              <a:t>resolution</a:t>
            </a:r>
            <a:endParaRPr lang="de-DE" sz="1400" dirty="0"/>
          </a:p>
        </p:txBody>
      </p:sp>
      <p:grpSp>
        <p:nvGrpSpPr>
          <p:cNvPr id="32" name="Gruppieren 31"/>
          <p:cNvGrpSpPr/>
          <p:nvPr/>
        </p:nvGrpSpPr>
        <p:grpSpPr>
          <a:xfrm>
            <a:off x="2411760" y="4092400"/>
            <a:ext cx="1728192" cy="1728193"/>
            <a:chOff x="4355976" y="2564904"/>
            <a:chExt cx="1728192" cy="1728193"/>
          </a:xfrm>
        </p:grpSpPr>
        <p:pic>
          <p:nvPicPr>
            <p:cNvPr id="33" name="Picture 10" descr="https://t2.ftcdn.net/jpg/00/30/09/27/240_F_30092774_dWfvxcsHMrjlYxoOhgjXfyBuKsQ9Ir2m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55976" y="2564904"/>
              <a:ext cx="1728192" cy="1728193"/>
            </a:xfrm>
            <a:prstGeom prst="rect">
              <a:avLst/>
            </a:prstGeom>
            <a:noFill/>
          </p:spPr>
        </p:pic>
        <p:sp>
          <p:nvSpPr>
            <p:cNvPr id="34" name="Ellipse 33"/>
            <p:cNvSpPr/>
            <p:nvPr/>
          </p:nvSpPr>
          <p:spPr>
            <a:xfrm>
              <a:off x="5004048" y="3212976"/>
              <a:ext cx="288032" cy="288032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5" name="Ellipse 34"/>
            <p:cNvSpPr/>
            <p:nvPr/>
          </p:nvSpPr>
          <p:spPr>
            <a:xfrm>
              <a:off x="5148064" y="3212976"/>
              <a:ext cx="288032" cy="288032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6" name="Ellipse 35"/>
            <p:cNvSpPr/>
            <p:nvPr/>
          </p:nvSpPr>
          <p:spPr>
            <a:xfrm>
              <a:off x="5004048" y="3356992"/>
              <a:ext cx="288032" cy="288032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7" name="Ellipse 36"/>
            <p:cNvSpPr/>
            <p:nvPr/>
          </p:nvSpPr>
          <p:spPr>
            <a:xfrm>
              <a:off x="5148064" y="3356992"/>
              <a:ext cx="288032" cy="288032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8" name="Ellipse 37"/>
            <p:cNvSpPr/>
            <p:nvPr/>
          </p:nvSpPr>
          <p:spPr>
            <a:xfrm>
              <a:off x="5148064" y="3284984"/>
              <a:ext cx="288032" cy="288032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39" name="Textfeld 38"/>
          <p:cNvSpPr txBox="1"/>
          <p:nvPr/>
        </p:nvSpPr>
        <p:spPr>
          <a:xfrm>
            <a:off x="2737042" y="3356992"/>
            <a:ext cx="128913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/>
              <a:t>high</a:t>
            </a:r>
            <a:r>
              <a:rPr lang="de-DE" sz="1400" dirty="0" smtClean="0"/>
              <a:t> </a:t>
            </a:r>
            <a:r>
              <a:rPr lang="de-DE" sz="1400" dirty="0" err="1" smtClean="0"/>
              <a:t>precision</a:t>
            </a:r>
            <a:endParaRPr lang="de-DE" sz="1400" dirty="0" smtClean="0"/>
          </a:p>
          <a:p>
            <a:r>
              <a:rPr lang="de-DE" sz="1400" dirty="0" err="1" smtClean="0"/>
              <a:t>high</a:t>
            </a:r>
            <a:r>
              <a:rPr lang="de-DE" sz="1400" dirty="0" smtClean="0"/>
              <a:t> </a:t>
            </a:r>
            <a:r>
              <a:rPr lang="de-DE" sz="1400" dirty="0" err="1" smtClean="0"/>
              <a:t>accuracy</a:t>
            </a:r>
            <a:endParaRPr lang="de-DE" sz="1400" dirty="0" smtClean="0"/>
          </a:p>
          <a:p>
            <a:r>
              <a:rPr lang="de-DE" sz="1400" dirty="0" err="1" smtClean="0"/>
              <a:t>low</a:t>
            </a:r>
            <a:r>
              <a:rPr lang="de-DE" sz="1400" dirty="0" smtClean="0"/>
              <a:t> </a:t>
            </a:r>
            <a:r>
              <a:rPr lang="de-DE" sz="1400" dirty="0" err="1" smtClean="0"/>
              <a:t>resolution</a:t>
            </a:r>
            <a:endParaRPr lang="de-DE" sz="1400" dirty="0"/>
          </a:p>
        </p:txBody>
      </p:sp>
      <p:grpSp>
        <p:nvGrpSpPr>
          <p:cNvPr id="40" name="Gruppieren 39"/>
          <p:cNvGrpSpPr/>
          <p:nvPr/>
        </p:nvGrpSpPr>
        <p:grpSpPr>
          <a:xfrm>
            <a:off x="4716016" y="1628799"/>
            <a:ext cx="1728192" cy="1728193"/>
            <a:chOff x="4644008" y="1340768"/>
            <a:chExt cx="1728192" cy="1728193"/>
          </a:xfrm>
        </p:grpSpPr>
        <p:pic>
          <p:nvPicPr>
            <p:cNvPr id="41" name="Picture 2" descr="https://t2.ftcdn.net/jpg/00/30/09/27/240_F_30092774_dWfvxcsHMrjlYxoOhgjXfyBuKsQ9Ir2m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44008" y="1340768"/>
              <a:ext cx="1728192" cy="1728193"/>
            </a:xfrm>
            <a:prstGeom prst="rect">
              <a:avLst/>
            </a:prstGeom>
            <a:noFill/>
          </p:spPr>
        </p:pic>
        <p:sp>
          <p:nvSpPr>
            <p:cNvPr id="42" name="Ellipse 41"/>
            <p:cNvSpPr/>
            <p:nvPr/>
          </p:nvSpPr>
          <p:spPr>
            <a:xfrm>
              <a:off x="5724128" y="1628801"/>
              <a:ext cx="72008" cy="72008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3" name="Ellipse 42"/>
            <p:cNvSpPr/>
            <p:nvPr/>
          </p:nvSpPr>
          <p:spPr>
            <a:xfrm>
              <a:off x="6084168" y="2492897"/>
              <a:ext cx="72008" cy="72008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4" name="Ellipse 43"/>
            <p:cNvSpPr/>
            <p:nvPr/>
          </p:nvSpPr>
          <p:spPr>
            <a:xfrm>
              <a:off x="4932040" y="1916832"/>
              <a:ext cx="72008" cy="72008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5" name="Ellipse 44"/>
            <p:cNvSpPr/>
            <p:nvPr/>
          </p:nvSpPr>
          <p:spPr>
            <a:xfrm>
              <a:off x="5220072" y="2564904"/>
              <a:ext cx="72008" cy="72008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6" name="Ellipse 45"/>
            <p:cNvSpPr/>
            <p:nvPr/>
          </p:nvSpPr>
          <p:spPr>
            <a:xfrm>
              <a:off x="5364088" y="2132856"/>
              <a:ext cx="72008" cy="72008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7" name="Ellipse 46"/>
            <p:cNvSpPr/>
            <p:nvPr/>
          </p:nvSpPr>
          <p:spPr>
            <a:xfrm>
              <a:off x="4716016" y="2564905"/>
              <a:ext cx="72008" cy="72008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8" name="Ellipse 47"/>
            <p:cNvSpPr/>
            <p:nvPr/>
          </p:nvSpPr>
          <p:spPr>
            <a:xfrm>
              <a:off x="5580112" y="2780928"/>
              <a:ext cx="72008" cy="72008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56" name="Gruppieren 55"/>
          <p:cNvGrpSpPr/>
          <p:nvPr/>
        </p:nvGrpSpPr>
        <p:grpSpPr>
          <a:xfrm>
            <a:off x="4788024" y="4092400"/>
            <a:ext cx="1728192" cy="1728193"/>
            <a:chOff x="4716016" y="4653136"/>
            <a:chExt cx="1728192" cy="1728193"/>
          </a:xfrm>
        </p:grpSpPr>
        <p:pic>
          <p:nvPicPr>
            <p:cNvPr id="57" name="Picture 12" descr="https://t2.ftcdn.net/jpg/00/30/09/27/240_F_30092774_dWfvxcsHMrjlYxoOhgjXfyBuKsQ9Ir2m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716016" y="4653136"/>
              <a:ext cx="1728192" cy="1728193"/>
            </a:xfrm>
            <a:prstGeom prst="rect">
              <a:avLst/>
            </a:prstGeom>
            <a:noFill/>
          </p:spPr>
        </p:pic>
        <p:sp>
          <p:nvSpPr>
            <p:cNvPr id="58" name="Ellipse 57"/>
            <p:cNvSpPr/>
            <p:nvPr/>
          </p:nvSpPr>
          <p:spPr>
            <a:xfrm>
              <a:off x="5508104" y="5517233"/>
              <a:ext cx="72008" cy="72008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9" name="Ellipse 58"/>
            <p:cNvSpPr/>
            <p:nvPr/>
          </p:nvSpPr>
          <p:spPr>
            <a:xfrm>
              <a:off x="5508104" y="5229200"/>
              <a:ext cx="72008" cy="72008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0" name="Ellipse 59"/>
            <p:cNvSpPr/>
            <p:nvPr/>
          </p:nvSpPr>
          <p:spPr>
            <a:xfrm>
              <a:off x="5364088" y="5517232"/>
              <a:ext cx="72008" cy="72008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1" name="Ellipse 60"/>
            <p:cNvSpPr/>
            <p:nvPr/>
          </p:nvSpPr>
          <p:spPr>
            <a:xfrm>
              <a:off x="5652120" y="5733256"/>
              <a:ext cx="72008" cy="72008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2" name="Ellipse 61"/>
            <p:cNvSpPr/>
            <p:nvPr/>
          </p:nvSpPr>
          <p:spPr>
            <a:xfrm>
              <a:off x="5724128" y="5517232"/>
              <a:ext cx="72008" cy="72008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63" name="Gruppieren 62"/>
          <p:cNvGrpSpPr/>
          <p:nvPr/>
        </p:nvGrpSpPr>
        <p:grpSpPr>
          <a:xfrm>
            <a:off x="7164288" y="4092400"/>
            <a:ext cx="1728192" cy="1728193"/>
            <a:chOff x="7164288" y="4653136"/>
            <a:chExt cx="1728192" cy="1728193"/>
          </a:xfrm>
        </p:grpSpPr>
        <p:pic>
          <p:nvPicPr>
            <p:cNvPr id="64" name="Picture 10" descr="https://t2.ftcdn.net/jpg/00/30/09/27/240_F_30092774_dWfvxcsHMrjlYxoOhgjXfyBuKsQ9Ir2m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164288" y="4653136"/>
              <a:ext cx="1728192" cy="1728193"/>
            </a:xfrm>
            <a:prstGeom prst="rect">
              <a:avLst/>
            </a:prstGeom>
            <a:noFill/>
          </p:spPr>
        </p:pic>
        <p:sp>
          <p:nvSpPr>
            <p:cNvPr id="65" name="Ellipse 64"/>
            <p:cNvSpPr/>
            <p:nvPr/>
          </p:nvSpPr>
          <p:spPr>
            <a:xfrm>
              <a:off x="7938374" y="5416382"/>
              <a:ext cx="72008" cy="72008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6" name="Ellipse 65"/>
            <p:cNvSpPr/>
            <p:nvPr/>
          </p:nvSpPr>
          <p:spPr>
            <a:xfrm>
              <a:off x="7956376" y="5517232"/>
              <a:ext cx="72008" cy="72008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7" name="Ellipse 66"/>
            <p:cNvSpPr/>
            <p:nvPr/>
          </p:nvSpPr>
          <p:spPr>
            <a:xfrm>
              <a:off x="7956376" y="5445224"/>
              <a:ext cx="72008" cy="72008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8" name="Ellipse 67"/>
            <p:cNvSpPr/>
            <p:nvPr/>
          </p:nvSpPr>
          <p:spPr>
            <a:xfrm>
              <a:off x="7884368" y="5517232"/>
              <a:ext cx="72008" cy="72008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Ellipse 68"/>
            <p:cNvSpPr/>
            <p:nvPr/>
          </p:nvSpPr>
          <p:spPr>
            <a:xfrm>
              <a:off x="8028384" y="5445224"/>
              <a:ext cx="72008" cy="72008"/>
            </a:xfrm>
            <a:prstGeom prst="ellips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70" name="Textfeld 69"/>
          <p:cNvSpPr txBox="1"/>
          <p:nvPr/>
        </p:nvSpPr>
        <p:spPr>
          <a:xfrm>
            <a:off x="4952549" y="834442"/>
            <a:ext cx="134844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/>
              <a:t>low</a:t>
            </a:r>
            <a:r>
              <a:rPr lang="de-DE" sz="1400" dirty="0" smtClean="0"/>
              <a:t> </a:t>
            </a:r>
            <a:r>
              <a:rPr lang="de-DE" sz="1400" dirty="0" err="1" smtClean="0"/>
              <a:t>precision</a:t>
            </a:r>
            <a:endParaRPr lang="de-DE" sz="1400" dirty="0" smtClean="0"/>
          </a:p>
          <a:p>
            <a:r>
              <a:rPr lang="de-DE" sz="1400" dirty="0" err="1" smtClean="0"/>
              <a:t>low</a:t>
            </a:r>
            <a:r>
              <a:rPr lang="de-DE" sz="1400" dirty="0" smtClean="0"/>
              <a:t> </a:t>
            </a:r>
            <a:r>
              <a:rPr lang="de-DE" sz="1400" dirty="0" err="1" smtClean="0"/>
              <a:t>accuracy</a:t>
            </a:r>
            <a:endParaRPr lang="de-DE" sz="1400" dirty="0" smtClean="0"/>
          </a:p>
          <a:p>
            <a:r>
              <a:rPr lang="de-DE" sz="1400" dirty="0" err="1" smtClean="0"/>
              <a:t>high</a:t>
            </a:r>
            <a:r>
              <a:rPr lang="de-DE" sz="1400" dirty="0" smtClean="0"/>
              <a:t> </a:t>
            </a:r>
            <a:r>
              <a:rPr lang="de-DE" sz="1400" dirty="0" err="1" smtClean="0"/>
              <a:t>resolution</a:t>
            </a:r>
            <a:endParaRPr lang="de-DE" sz="1400" dirty="0"/>
          </a:p>
        </p:txBody>
      </p:sp>
      <p:sp>
        <p:nvSpPr>
          <p:cNvPr id="71" name="Textfeld 70"/>
          <p:cNvSpPr txBox="1"/>
          <p:nvPr/>
        </p:nvSpPr>
        <p:spPr>
          <a:xfrm>
            <a:off x="7256805" y="834442"/>
            <a:ext cx="134844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/>
              <a:t>high</a:t>
            </a:r>
            <a:r>
              <a:rPr lang="de-DE" sz="1400" dirty="0" smtClean="0"/>
              <a:t> </a:t>
            </a:r>
            <a:r>
              <a:rPr lang="de-DE" sz="1400" dirty="0" err="1" smtClean="0"/>
              <a:t>precision</a:t>
            </a:r>
            <a:endParaRPr lang="de-DE" sz="1400" dirty="0" smtClean="0"/>
          </a:p>
          <a:p>
            <a:r>
              <a:rPr lang="de-DE" sz="1400" dirty="0" err="1" smtClean="0"/>
              <a:t>low</a:t>
            </a:r>
            <a:r>
              <a:rPr lang="de-DE" sz="1400" dirty="0" smtClean="0"/>
              <a:t> </a:t>
            </a:r>
            <a:r>
              <a:rPr lang="de-DE" sz="1400" dirty="0" err="1" smtClean="0"/>
              <a:t>accuracy</a:t>
            </a:r>
            <a:endParaRPr lang="de-DE" sz="1400" dirty="0" smtClean="0"/>
          </a:p>
          <a:p>
            <a:r>
              <a:rPr lang="de-DE" sz="1400" dirty="0" err="1" smtClean="0"/>
              <a:t>high</a:t>
            </a:r>
            <a:r>
              <a:rPr lang="de-DE" sz="1400" dirty="0" smtClean="0"/>
              <a:t> </a:t>
            </a:r>
            <a:r>
              <a:rPr lang="de-DE" sz="1400" dirty="0" err="1" smtClean="0"/>
              <a:t>resolution</a:t>
            </a:r>
            <a:endParaRPr lang="de-DE" sz="1400" dirty="0"/>
          </a:p>
        </p:txBody>
      </p:sp>
      <p:sp>
        <p:nvSpPr>
          <p:cNvPr id="72" name="Textfeld 71"/>
          <p:cNvSpPr txBox="1"/>
          <p:nvPr/>
        </p:nvSpPr>
        <p:spPr>
          <a:xfrm>
            <a:off x="5013650" y="3363364"/>
            <a:ext cx="134844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/>
              <a:t>low</a:t>
            </a:r>
            <a:r>
              <a:rPr lang="de-DE" sz="1400" dirty="0" smtClean="0"/>
              <a:t> </a:t>
            </a:r>
            <a:r>
              <a:rPr lang="de-DE" sz="1400" dirty="0" err="1" smtClean="0"/>
              <a:t>precision</a:t>
            </a:r>
            <a:endParaRPr lang="de-DE" sz="1400" dirty="0" smtClean="0"/>
          </a:p>
          <a:p>
            <a:r>
              <a:rPr lang="de-DE" sz="1400" dirty="0" err="1" smtClean="0"/>
              <a:t>high</a:t>
            </a:r>
            <a:r>
              <a:rPr lang="de-DE" sz="1400" dirty="0" smtClean="0"/>
              <a:t> </a:t>
            </a:r>
            <a:r>
              <a:rPr lang="de-DE" sz="1400" dirty="0" err="1" smtClean="0"/>
              <a:t>accuracy</a:t>
            </a:r>
            <a:endParaRPr lang="de-DE" sz="1400" dirty="0" smtClean="0"/>
          </a:p>
          <a:p>
            <a:r>
              <a:rPr lang="de-DE" sz="1400" dirty="0" err="1" smtClean="0"/>
              <a:t>high</a:t>
            </a:r>
            <a:r>
              <a:rPr lang="de-DE" sz="1400" dirty="0" smtClean="0"/>
              <a:t> </a:t>
            </a:r>
            <a:r>
              <a:rPr lang="de-DE" sz="1400" dirty="0" err="1" smtClean="0"/>
              <a:t>resolution</a:t>
            </a:r>
            <a:endParaRPr lang="de-DE" sz="1400" dirty="0"/>
          </a:p>
        </p:txBody>
      </p:sp>
      <p:sp>
        <p:nvSpPr>
          <p:cNvPr id="73" name="Textfeld 72"/>
          <p:cNvSpPr txBox="1"/>
          <p:nvPr/>
        </p:nvSpPr>
        <p:spPr>
          <a:xfrm>
            <a:off x="7356879" y="3363364"/>
            <a:ext cx="134844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/>
              <a:t>high</a:t>
            </a:r>
            <a:r>
              <a:rPr lang="de-DE" sz="1400" dirty="0" smtClean="0"/>
              <a:t> </a:t>
            </a:r>
            <a:r>
              <a:rPr lang="de-DE" sz="1400" dirty="0" err="1" smtClean="0"/>
              <a:t>precision</a:t>
            </a:r>
            <a:endParaRPr lang="de-DE" sz="1400" dirty="0" smtClean="0"/>
          </a:p>
          <a:p>
            <a:r>
              <a:rPr lang="de-DE" sz="1400" dirty="0" err="1" smtClean="0"/>
              <a:t>high</a:t>
            </a:r>
            <a:r>
              <a:rPr lang="de-DE" sz="1400" dirty="0" smtClean="0"/>
              <a:t> </a:t>
            </a:r>
            <a:r>
              <a:rPr lang="de-DE" sz="1400" dirty="0" err="1" smtClean="0"/>
              <a:t>accuracy</a:t>
            </a:r>
            <a:endParaRPr lang="de-DE" sz="1400" dirty="0" smtClean="0"/>
          </a:p>
          <a:p>
            <a:r>
              <a:rPr lang="de-DE" sz="1400" dirty="0" err="1" smtClean="0"/>
              <a:t>high</a:t>
            </a:r>
            <a:r>
              <a:rPr lang="de-DE" sz="1400" dirty="0" smtClean="0"/>
              <a:t> </a:t>
            </a:r>
            <a:r>
              <a:rPr lang="de-DE" sz="1400" dirty="0" err="1" smtClean="0"/>
              <a:t>resolution</a:t>
            </a:r>
            <a:endParaRPr lang="de-DE" sz="1400" dirty="0"/>
          </a:p>
        </p:txBody>
      </p:sp>
      <p:sp>
        <p:nvSpPr>
          <p:cNvPr id="74" name="Ellipse 73"/>
          <p:cNvSpPr/>
          <p:nvPr/>
        </p:nvSpPr>
        <p:spPr>
          <a:xfrm>
            <a:off x="7332438" y="2564903"/>
            <a:ext cx="72008" cy="72008"/>
          </a:xfrm>
          <a:prstGeom prst="ellips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5" name="Ellipse 74"/>
          <p:cNvSpPr/>
          <p:nvPr/>
        </p:nvSpPr>
        <p:spPr>
          <a:xfrm>
            <a:off x="7311273" y="2699206"/>
            <a:ext cx="72008" cy="72008"/>
          </a:xfrm>
          <a:prstGeom prst="ellips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" name="Ellipse 75"/>
          <p:cNvSpPr/>
          <p:nvPr/>
        </p:nvSpPr>
        <p:spPr>
          <a:xfrm>
            <a:off x="7437481" y="2594520"/>
            <a:ext cx="72008" cy="72008"/>
          </a:xfrm>
          <a:prstGeom prst="ellips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7" name="Ellipse 76"/>
          <p:cNvSpPr/>
          <p:nvPr/>
        </p:nvSpPr>
        <p:spPr>
          <a:xfrm>
            <a:off x="7992380" y="4949334"/>
            <a:ext cx="72008" cy="72008"/>
          </a:xfrm>
          <a:prstGeom prst="ellips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8" name="Ellipse 77"/>
          <p:cNvSpPr/>
          <p:nvPr/>
        </p:nvSpPr>
        <p:spPr>
          <a:xfrm>
            <a:off x="8073019" y="4938900"/>
            <a:ext cx="72008" cy="72008"/>
          </a:xfrm>
          <a:prstGeom prst="ellips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9" name="Ellipse 78"/>
          <p:cNvSpPr/>
          <p:nvPr/>
        </p:nvSpPr>
        <p:spPr>
          <a:xfrm>
            <a:off x="5396986" y="5100512"/>
            <a:ext cx="72008" cy="72008"/>
          </a:xfrm>
          <a:prstGeom prst="ellips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" name="Textfeld 81"/>
          <p:cNvSpPr txBox="1"/>
          <p:nvPr/>
        </p:nvSpPr>
        <p:spPr>
          <a:xfrm>
            <a:off x="1735782" y="5820593"/>
            <a:ext cx="5860554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b="1" dirty="0" err="1" smtClean="0">
                <a:solidFill>
                  <a:srgbClr val="9BBB59"/>
                </a:solidFill>
              </a:rPr>
              <a:t>Systematic</a:t>
            </a:r>
            <a:r>
              <a:rPr lang="de-DE" sz="2000" b="1" dirty="0" smtClean="0">
                <a:solidFill>
                  <a:srgbClr val="9BBB59"/>
                </a:solidFill>
              </a:rPr>
              <a:t> </a:t>
            </a:r>
            <a:r>
              <a:rPr lang="de-DE" sz="2000" b="1" dirty="0" err="1" smtClean="0">
                <a:solidFill>
                  <a:srgbClr val="9BBB59"/>
                </a:solidFill>
              </a:rPr>
              <a:t>errors</a:t>
            </a:r>
            <a:r>
              <a:rPr lang="de-DE" sz="2000" b="1" dirty="0" smtClean="0">
                <a:solidFill>
                  <a:srgbClr val="9BBB59"/>
                </a:solidFill>
              </a:rPr>
              <a:t> still </a:t>
            </a:r>
            <a:r>
              <a:rPr lang="de-DE" sz="2000" b="1" dirty="0" err="1" smtClean="0">
                <a:solidFill>
                  <a:srgbClr val="9BBB59"/>
                </a:solidFill>
              </a:rPr>
              <a:t>unresolved</a:t>
            </a:r>
            <a:endParaRPr lang="de-DE" sz="2000" b="1" dirty="0" smtClean="0">
              <a:solidFill>
                <a:srgbClr val="9BBB59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b="1" dirty="0" err="1" smtClean="0">
                <a:solidFill>
                  <a:srgbClr val="9BBB59"/>
                </a:solidFill>
              </a:rPr>
              <a:t>Parallelity</a:t>
            </a:r>
            <a:r>
              <a:rPr lang="de-DE" sz="2000" b="1" dirty="0" smtClean="0">
                <a:solidFill>
                  <a:srgbClr val="9BBB59"/>
                </a:solidFill>
              </a:rPr>
              <a:t> </a:t>
            </a:r>
            <a:r>
              <a:rPr lang="de-DE" sz="2000" b="1" dirty="0" err="1" smtClean="0">
                <a:solidFill>
                  <a:srgbClr val="9BBB59"/>
                </a:solidFill>
              </a:rPr>
              <a:t>of</a:t>
            </a:r>
            <a:r>
              <a:rPr lang="de-DE" sz="2000" b="1" dirty="0" smtClean="0">
                <a:solidFill>
                  <a:srgbClr val="9BBB59"/>
                </a:solidFill>
              </a:rPr>
              <a:t> </a:t>
            </a:r>
            <a:r>
              <a:rPr lang="de-DE" sz="2000" b="1" dirty="0" err="1" smtClean="0">
                <a:solidFill>
                  <a:srgbClr val="9BBB59"/>
                </a:solidFill>
              </a:rPr>
              <a:t>gap</a:t>
            </a:r>
            <a:r>
              <a:rPr lang="de-DE" sz="2000" b="1" dirty="0" smtClean="0">
                <a:solidFill>
                  <a:srgbClr val="9BBB59"/>
                </a:solidFill>
              </a:rPr>
              <a:t> </a:t>
            </a:r>
            <a:r>
              <a:rPr lang="de-DE" sz="2000" b="1" dirty="0" err="1" smtClean="0">
                <a:solidFill>
                  <a:srgbClr val="9BBB59"/>
                </a:solidFill>
              </a:rPr>
              <a:t>critical</a:t>
            </a:r>
            <a:endParaRPr lang="de-DE" sz="2000" b="1" dirty="0" smtClean="0">
              <a:solidFill>
                <a:srgbClr val="9BBB59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b="1" dirty="0" err="1" smtClean="0">
                <a:solidFill>
                  <a:srgbClr val="9BBB59"/>
                </a:solidFill>
              </a:rPr>
              <a:t>Concentricity</a:t>
            </a:r>
            <a:r>
              <a:rPr lang="de-DE" sz="2000" b="1" dirty="0" smtClean="0">
                <a:solidFill>
                  <a:srgbClr val="9BBB59"/>
                </a:solidFill>
              </a:rPr>
              <a:t> </a:t>
            </a:r>
            <a:r>
              <a:rPr lang="de-DE" sz="2000" b="1" dirty="0" err="1" smtClean="0">
                <a:solidFill>
                  <a:srgbClr val="9BBB59"/>
                </a:solidFill>
              </a:rPr>
              <a:t>of</a:t>
            </a:r>
            <a:r>
              <a:rPr lang="de-DE" sz="2000" b="1" dirty="0" smtClean="0">
                <a:solidFill>
                  <a:srgbClr val="9BBB59"/>
                </a:solidFill>
              </a:rPr>
              <a:t> </a:t>
            </a:r>
            <a:r>
              <a:rPr lang="de-DE" sz="2000" b="1" dirty="0" err="1" smtClean="0">
                <a:solidFill>
                  <a:srgbClr val="9BBB59"/>
                </a:solidFill>
              </a:rPr>
              <a:t>rods</a:t>
            </a:r>
            <a:r>
              <a:rPr lang="de-DE" sz="2000" b="1" dirty="0" smtClean="0">
                <a:solidFill>
                  <a:srgbClr val="9BBB59"/>
                </a:solidFill>
              </a:rPr>
              <a:t> </a:t>
            </a:r>
            <a:r>
              <a:rPr lang="de-DE" sz="2000" b="1" dirty="0" err="1" smtClean="0">
                <a:solidFill>
                  <a:srgbClr val="9BBB59"/>
                </a:solidFill>
              </a:rPr>
              <a:t>and</a:t>
            </a:r>
            <a:r>
              <a:rPr lang="de-DE" sz="2000" b="1" dirty="0" smtClean="0">
                <a:solidFill>
                  <a:srgbClr val="9BBB59"/>
                </a:solidFill>
              </a:rPr>
              <a:t> sample </a:t>
            </a:r>
            <a:r>
              <a:rPr lang="de-DE" sz="2000" b="1" dirty="0" err="1" smtClean="0">
                <a:solidFill>
                  <a:srgbClr val="9BBB59"/>
                </a:solidFill>
              </a:rPr>
              <a:t>inportant</a:t>
            </a:r>
            <a:endParaRPr lang="de-DE" sz="2000" b="1" dirty="0">
              <a:solidFill>
                <a:srgbClr val="9BBB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960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animBg="1"/>
      <p:bldP spid="8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5508" y="897953"/>
            <a:ext cx="3902257" cy="305028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Microphonics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4965E00-D6FC-4180-BDCE-4CDD809E75C9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/>
          <a:srcRect t="4082"/>
          <a:stretch/>
        </p:blipFill>
        <p:spPr>
          <a:xfrm>
            <a:off x="4889676" y="3959002"/>
            <a:ext cx="3604445" cy="2764877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323528" y="1268760"/>
            <a:ext cx="4660635" cy="41088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95313" eaLnBrk="0" hangingPunct="0">
              <a:spcBef>
                <a:spcPts val="600"/>
              </a:spcBef>
              <a:spcAft>
                <a:spcPts val="0"/>
              </a:spcAft>
              <a:buClr>
                <a:srgbClr val="00B0F0"/>
              </a:buClr>
              <a:defRPr/>
            </a:pPr>
            <a:r>
              <a:rPr lang="de-DE" u="sng" dirty="0" err="1">
                <a:latin typeface="+mj-lt"/>
                <a:cs typeface="Arial" pitchFamily="34" charset="0"/>
              </a:rPr>
              <a:t>Microphonics</a:t>
            </a:r>
            <a:r>
              <a:rPr lang="de-DE" u="sng" dirty="0">
                <a:latin typeface="+mj-lt"/>
                <a:cs typeface="Arial" pitchFamily="34" charset="0"/>
              </a:rPr>
              <a:t> </a:t>
            </a:r>
            <a:r>
              <a:rPr lang="de-DE" u="sng" dirty="0" err="1" smtClean="0">
                <a:latin typeface="+mj-lt"/>
                <a:cs typeface="Arial" pitchFamily="34" charset="0"/>
              </a:rPr>
              <a:t>is</a:t>
            </a:r>
            <a:r>
              <a:rPr lang="de-DE" u="sng" dirty="0" smtClean="0">
                <a:latin typeface="+mj-lt"/>
                <a:cs typeface="Arial" pitchFamily="34" charset="0"/>
              </a:rPr>
              <a:t> </a:t>
            </a:r>
            <a:r>
              <a:rPr lang="de-DE" u="sng" dirty="0">
                <a:latin typeface="+mj-lt"/>
                <a:cs typeface="Arial" pitchFamily="34" charset="0"/>
              </a:rPr>
              <a:t>an </a:t>
            </a:r>
            <a:r>
              <a:rPr lang="de-DE" u="sng" dirty="0" err="1">
                <a:latin typeface="+mj-lt"/>
                <a:cs typeface="Arial" pitchFamily="34" charset="0"/>
              </a:rPr>
              <a:t>issue</a:t>
            </a:r>
            <a:endParaRPr lang="de-DE" u="sng" dirty="0">
              <a:latin typeface="+mj-lt"/>
              <a:cs typeface="Arial" pitchFamily="34" charset="0"/>
            </a:endParaRPr>
          </a:p>
          <a:p>
            <a:pPr marL="285750" indent="-285750" defTabSz="595313" eaLnBrk="0" hangingPunct="0">
              <a:spcBef>
                <a:spcPts val="600"/>
              </a:spcBef>
              <a:spcAft>
                <a:spcPts val="0"/>
              </a:spcAft>
              <a:buClr>
                <a:srgbClr val="00B0F0"/>
              </a:buClr>
              <a:buFont typeface="Arial" panose="020B0604020202020204" pitchFamily="34" charset="0"/>
              <a:buChar char="•"/>
              <a:defRPr/>
            </a:pPr>
            <a:r>
              <a:rPr lang="de-DE" dirty="0" err="1" smtClean="0">
                <a:latin typeface="+mj-lt"/>
                <a:cs typeface="Arial" pitchFamily="34" charset="0"/>
              </a:rPr>
              <a:t>Ponderomotive</a:t>
            </a:r>
            <a:r>
              <a:rPr lang="de-DE" dirty="0" smtClean="0">
                <a:latin typeface="+mj-lt"/>
                <a:cs typeface="Arial" pitchFamily="34" charset="0"/>
              </a:rPr>
              <a:t> </a:t>
            </a:r>
            <a:r>
              <a:rPr lang="de-DE" dirty="0" err="1" smtClean="0">
                <a:latin typeface="+mj-lt"/>
                <a:cs typeface="Arial" pitchFamily="34" charset="0"/>
              </a:rPr>
              <a:t>excitations</a:t>
            </a:r>
            <a:r>
              <a:rPr lang="de-DE" dirty="0" smtClean="0">
                <a:latin typeface="+mj-lt"/>
                <a:cs typeface="Arial" pitchFamily="34" charset="0"/>
              </a:rPr>
              <a:t> </a:t>
            </a:r>
            <a:r>
              <a:rPr lang="de-DE" dirty="0" err="1" smtClean="0">
                <a:latin typeface="+mj-lt"/>
                <a:cs typeface="Arial" pitchFamily="34" charset="0"/>
              </a:rPr>
              <a:t>observed</a:t>
            </a:r>
            <a:endParaRPr lang="de-DE" dirty="0" smtClean="0">
              <a:latin typeface="+mj-lt"/>
              <a:cs typeface="Arial" pitchFamily="34" charset="0"/>
            </a:endParaRPr>
          </a:p>
          <a:p>
            <a:pPr marL="285750" indent="-285750" defTabSz="595313" eaLnBrk="0" hangingPunct="0">
              <a:spcBef>
                <a:spcPts val="600"/>
              </a:spcBef>
              <a:spcAft>
                <a:spcPts val="0"/>
              </a:spcAft>
              <a:buClr>
                <a:srgbClr val="00B0F0"/>
              </a:buClr>
              <a:buFont typeface="Arial" panose="020B0604020202020204" pitchFamily="34" charset="0"/>
              <a:buChar char="•"/>
              <a:defRPr/>
            </a:pPr>
            <a:r>
              <a:rPr lang="de-DE" dirty="0" err="1" smtClean="0">
                <a:latin typeface="+mj-lt"/>
                <a:cs typeface="Arial" pitchFamily="34" charset="0"/>
              </a:rPr>
              <a:t>Oscillation</a:t>
            </a:r>
            <a:r>
              <a:rPr lang="de-DE" dirty="0" smtClean="0">
                <a:latin typeface="+mj-lt"/>
                <a:cs typeface="Arial" pitchFamily="34" charset="0"/>
              </a:rPr>
              <a:t> </a:t>
            </a:r>
            <a:r>
              <a:rPr lang="de-DE" dirty="0" err="1">
                <a:latin typeface="+mj-lt"/>
                <a:cs typeface="Arial" pitchFamily="34" charset="0"/>
              </a:rPr>
              <a:t>of</a:t>
            </a:r>
            <a:r>
              <a:rPr lang="de-DE" dirty="0">
                <a:latin typeface="+mj-lt"/>
                <a:cs typeface="Arial" pitchFamily="34" charset="0"/>
              </a:rPr>
              <a:t> </a:t>
            </a:r>
            <a:r>
              <a:rPr lang="de-DE" dirty="0" err="1">
                <a:latin typeface="+mj-lt"/>
                <a:cs typeface="Arial" pitchFamily="34" charset="0"/>
              </a:rPr>
              <a:t>the</a:t>
            </a:r>
            <a:r>
              <a:rPr lang="de-DE" dirty="0">
                <a:latin typeface="+mj-lt"/>
                <a:cs typeface="Arial" pitchFamily="34" charset="0"/>
              </a:rPr>
              <a:t> </a:t>
            </a:r>
            <a:r>
              <a:rPr lang="de-DE" dirty="0" err="1">
                <a:latin typeface="+mj-lt"/>
                <a:cs typeface="Arial" pitchFamily="34" charset="0"/>
              </a:rPr>
              <a:t>rods</a:t>
            </a:r>
            <a:r>
              <a:rPr lang="de-DE" dirty="0">
                <a:latin typeface="+mj-lt"/>
                <a:cs typeface="Arial" pitchFamily="34" charset="0"/>
              </a:rPr>
              <a:t> </a:t>
            </a:r>
            <a:r>
              <a:rPr lang="de-DE" dirty="0" err="1">
                <a:latin typeface="+mj-lt"/>
                <a:cs typeface="Arial" pitchFamily="34" charset="0"/>
              </a:rPr>
              <a:t>has</a:t>
            </a:r>
            <a:r>
              <a:rPr lang="de-DE" dirty="0">
                <a:latin typeface="+mj-lt"/>
                <a:cs typeface="Arial" pitchFamily="34" charset="0"/>
              </a:rPr>
              <a:t> </a:t>
            </a:r>
            <a:r>
              <a:rPr lang="de-DE" dirty="0" err="1">
                <a:latin typeface="+mj-lt"/>
                <a:cs typeface="Arial" pitchFamily="34" charset="0"/>
              </a:rPr>
              <a:t>resonance</a:t>
            </a:r>
            <a:r>
              <a:rPr lang="de-DE" dirty="0">
                <a:latin typeface="+mj-lt"/>
                <a:cs typeface="Arial" pitchFamily="34" charset="0"/>
              </a:rPr>
              <a:t> </a:t>
            </a:r>
            <a:br>
              <a:rPr lang="de-DE" dirty="0">
                <a:latin typeface="+mj-lt"/>
                <a:cs typeface="Arial" pitchFamily="34" charset="0"/>
              </a:rPr>
            </a:br>
            <a:r>
              <a:rPr lang="de-DE" dirty="0" smtClean="0">
                <a:latin typeface="+mj-lt"/>
                <a:cs typeface="Arial" pitchFamily="34" charset="0"/>
              </a:rPr>
              <a:t>at </a:t>
            </a:r>
            <a:r>
              <a:rPr lang="de-DE" dirty="0">
                <a:latin typeface="+mj-lt"/>
                <a:cs typeface="Arial" pitchFamily="34" charset="0"/>
              </a:rPr>
              <a:t>100 </a:t>
            </a:r>
            <a:r>
              <a:rPr lang="de-DE" dirty="0" smtClean="0">
                <a:latin typeface="+mj-lt"/>
                <a:cs typeface="Arial" pitchFamily="34" charset="0"/>
              </a:rPr>
              <a:t>Hz (double </a:t>
            </a:r>
            <a:r>
              <a:rPr lang="de-DE" dirty="0" err="1" smtClean="0">
                <a:latin typeface="+mj-lt"/>
                <a:cs typeface="Arial" pitchFamily="34" charset="0"/>
              </a:rPr>
              <a:t>mains</a:t>
            </a:r>
            <a:r>
              <a:rPr lang="de-DE" dirty="0" smtClean="0">
                <a:latin typeface="+mj-lt"/>
                <a:cs typeface="Arial" pitchFamily="34" charset="0"/>
              </a:rPr>
              <a:t> </a:t>
            </a:r>
            <a:r>
              <a:rPr lang="de-DE" dirty="0" err="1" smtClean="0">
                <a:latin typeface="+mj-lt"/>
                <a:cs typeface="Arial" pitchFamily="34" charset="0"/>
              </a:rPr>
              <a:t>frequency</a:t>
            </a:r>
            <a:r>
              <a:rPr lang="de-DE" dirty="0" smtClean="0">
                <a:latin typeface="+mj-lt"/>
                <a:cs typeface="Arial" pitchFamily="34" charset="0"/>
              </a:rPr>
              <a:t>)</a:t>
            </a:r>
          </a:p>
          <a:p>
            <a:pPr marL="285750" indent="-285750" defTabSz="595313" eaLnBrk="0" hangingPunct="0">
              <a:spcBef>
                <a:spcPts val="600"/>
              </a:spcBef>
              <a:spcAft>
                <a:spcPts val="0"/>
              </a:spcAft>
              <a:buClr>
                <a:srgbClr val="00B0F0"/>
              </a:buClr>
              <a:buFont typeface="Arial" panose="020B0604020202020204" pitchFamily="34" charset="0"/>
              <a:buChar char="•"/>
              <a:defRPr/>
            </a:pPr>
            <a:r>
              <a:rPr lang="de-DE" dirty="0" smtClean="0">
                <a:latin typeface="+mj-lt"/>
                <a:cs typeface="Arial" pitchFamily="34" charset="0"/>
              </a:rPr>
              <a:t>Mode </a:t>
            </a:r>
            <a:r>
              <a:rPr lang="de-DE" dirty="0" err="1" smtClean="0">
                <a:latin typeface="+mj-lt"/>
                <a:cs typeface="Arial" pitchFamily="34" charset="0"/>
              </a:rPr>
              <a:t>is</a:t>
            </a:r>
            <a:r>
              <a:rPr lang="de-DE" dirty="0" smtClean="0">
                <a:latin typeface="+mj-lt"/>
                <a:cs typeface="Arial" pitchFamily="34" charset="0"/>
              </a:rPr>
              <a:t> </a:t>
            </a:r>
            <a:r>
              <a:rPr lang="de-DE" dirty="0" err="1" smtClean="0">
                <a:latin typeface="+mj-lt"/>
                <a:cs typeface="Arial" pitchFamily="34" charset="0"/>
              </a:rPr>
              <a:t>always</a:t>
            </a:r>
            <a:r>
              <a:rPr lang="de-DE" dirty="0" smtClean="0">
                <a:latin typeface="+mj-lt"/>
                <a:cs typeface="Arial" pitchFamily="34" charset="0"/>
              </a:rPr>
              <a:t> </a:t>
            </a:r>
            <a:r>
              <a:rPr lang="de-DE" dirty="0" err="1" smtClean="0">
                <a:latin typeface="+mj-lt"/>
                <a:cs typeface="Arial" pitchFamily="34" charset="0"/>
              </a:rPr>
              <a:t>excited</a:t>
            </a:r>
            <a:r>
              <a:rPr lang="de-DE" dirty="0" smtClean="0">
                <a:latin typeface="+mj-lt"/>
                <a:cs typeface="Arial" pitchFamily="34" charset="0"/>
              </a:rPr>
              <a:t> </a:t>
            </a:r>
            <a:r>
              <a:rPr lang="de-DE" dirty="0" err="1" smtClean="0">
                <a:latin typeface="+mj-lt"/>
                <a:cs typeface="Arial" pitchFamily="34" charset="0"/>
              </a:rPr>
              <a:t>and</a:t>
            </a:r>
            <a:r>
              <a:rPr lang="de-DE" dirty="0" smtClean="0">
                <a:latin typeface="+mj-lt"/>
                <a:cs typeface="Arial" pitchFamily="34" charset="0"/>
              </a:rPr>
              <a:t> </a:t>
            </a:r>
            <a:r>
              <a:rPr lang="de-DE" dirty="0" err="1" smtClean="0">
                <a:latin typeface="+mj-lt"/>
                <a:cs typeface="Arial" pitchFamily="34" charset="0"/>
              </a:rPr>
              <a:t>needs</a:t>
            </a:r>
            <a:r>
              <a:rPr lang="de-DE" dirty="0" smtClean="0">
                <a:latin typeface="+mj-lt"/>
                <a:cs typeface="Arial" pitchFamily="34" charset="0"/>
              </a:rPr>
              <a:t> </a:t>
            </a:r>
            <a:br>
              <a:rPr lang="de-DE" dirty="0" smtClean="0">
                <a:latin typeface="+mj-lt"/>
                <a:cs typeface="Arial" pitchFamily="34" charset="0"/>
              </a:rPr>
            </a:br>
            <a:r>
              <a:rPr lang="de-DE" dirty="0" err="1" smtClean="0">
                <a:latin typeface="+mj-lt"/>
                <a:cs typeface="Arial" pitchFamily="34" charset="0"/>
              </a:rPr>
              <a:t>to</a:t>
            </a:r>
            <a:r>
              <a:rPr lang="de-DE" dirty="0" smtClean="0">
                <a:latin typeface="+mj-lt"/>
                <a:cs typeface="Arial" pitchFamily="34" charset="0"/>
              </a:rPr>
              <a:t> </a:t>
            </a:r>
            <a:r>
              <a:rPr lang="de-DE" dirty="0" err="1" smtClean="0">
                <a:latin typeface="+mj-lt"/>
                <a:cs typeface="Arial" pitchFamily="34" charset="0"/>
              </a:rPr>
              <a:t>be</a:t>
            </a:r>
            <a:r>
              <a:rPr lang="de-DE" dirty="0" smtClean="0">
                <a:latin typeface="+mj-lt"/>
                <a:cs typeface="Arial" pitchFamily="34" charset="0"/>
              </a:rPr>
              <a:t> </a:t>
            </a:r>
            <a:r>
              <a:rPr lang="de-DE" dirty="0" err="1" smtClean="0">
                <a:latin typeface="+mj-lt"/>
                <a:cs typeface="Arial" pitchFamily="34" charset="0"/>
              </a:rPr>
              <a:t>compensated</a:t>
            </a:r>
            <a:r>
              <a:rPr lang="de-DE" dirty="0" smtClean="0">
                <a:latin typeface="+mj-lt"/>
                <a:cs typeface="Arial" pitchFamily="34" charset="0"/>
              </a:rPr>
              <a:t> </a:t>
            </a:r>
            <a:r>
              <a:rPr lang="de-DE" dirty="0" err="1" smtClean="0">
                <a:latin typeface="+mj-lt"/>
                <a:cs typeface="Arial" pitchFamily="34" charset="0"/>
              </a:rPr>
              <a:t>by</a:t>
            </a:r>
            <a:r>
              <a:rPr lang="de-DE" dirty="0" smtClean="0">
                <a:latin typeface="+mj-lt"/>
                <a:cs typeface="Arial" pitchFamily="34" charset="0"/>
              </a:rPr>
              <a:t> PLL</a:t>
            </a:r>
          </a:p>
          <a:p>
            <a:pPr marL="285750" indent="-285750" defTabSz="595313" eaLnBrk="0" hangingPunct="0">
              <a:spcBef>
                <a:spcPts val="600"/>
              </a:spcBef>
              <a:spcAft>
                <a:spcPts val="0"/>
              </a:spcAft>
              <a:buClr>
                <a:srgbClr val="00B0F0"/>
              </a:buClr>
              <a:buFont typeface="Arial" panose="020B0604020202020204" pitchFamily="34" charset="0"/>
              <a:buChar char="•"/>
              <a:defRPr/>
            </a:pPr>
            <a:r>
              <a:rPr lang="de-DE" dirty="0" err="1" smtClean="0">
                <a:latin typeface="+mj-lt"/>
                <a:cs typeface="Arial" pitchFamily="34" charset="0"/>
              </a:rPr>
              <a:t>Complications</a:t>
            </a:r>
            <a:r>
              <a:rPr lang="de-DE" dirty="0" smtClean="0">
                <a:latin typeface="+mj-lt"/>
                <a:cs typeface="Arial" pitchFamily="34" charset="0"/>
              </a:rPr>
              <a:t>, </a:t>
            </a:r>
            <a:r>
              <a:rPr lang="de-DE" dirty="0" err="1" smtClean="0">
                <a:latin typeface="+mj-lt"/>
                <a:cs typeface="Arial" pitchFamily="34" charset="0"/>
              </a:rPr>
              <a:t>esp</a:t>
            </a:r>
            <a:r>
              <a:rPr lang="de-DE" dirty="0" smtClean="0">
                <a:latin typeface="+mj-lt"/>
                <a:cs typeface="Arial" pitchFamily="34" charset="0"/>
              </a:rPr>
              <a:t> in </a:t>
            </a:r>
            <a:r>
              <a:rPr lang="de-DE" dirty="0" err="1" smtClean="0">
                <a:latin typeface="+mj-lt"/>
                <a:cs typeface="Arial" pitchFamily="34" charset="0"/>
              </a:rPr>
              <a:t>pulsed</a:t>
            </a:r>
            <a:r>
              <a:rPr lang="de-DE" dirty="0" smtClean="0">
                <a:latin typeface="+mj-lt"/>
                <a:cs typeface="Arial" pitchFamily="34" charset="0"/>
              </a:rPr>
              <a:t> OP</a:t>
            </a:r>
          </a:p>
          <a:p>
            <a:pPr defTabSz="595313" eaLnBrk="0" hangingPunct="0">
              <a:spcBef>
                <a:spcPts val="600"/>
              </a:spcBef>
              <a:spcAft>
                <a:spcPts val="0"/>
              </a:spcAft>
              <a:buClr>
                <a:srgbClr val="00B0F0"/>
              </a:buClr>
              <a:defRPr/>
            </a:pPr>
            <a:endParaRPr lang="de-DE" dirty="0" smtClean="0">
              <a:latin typeface="+mj-lt"/>
              <a:cs typeface="Arial" pitchFamily="34" charset="0"/>
            </a:endParaRPr>
          </a:p>
          <a:p>
            <a:pPr defTabSz="595313" eaLnBrk="0" hangingPunct="0">
              <a:spcBef>
                <a:spcPts val="600"/>
              </a:spcBef>
              <a:spcAft>
                <a:spcPts val="0"/>
              </a:spcAft>
              <a:buClr>
                <a:srgbClr val="00B0F0"/>
              </a:buClr>
              <a:defRPr/>
            </a:pPr>
            <a:r>
              <a:rPr lang="de-DE" u="sng" dirty="0" err="1" smtClean="0">
                <a:latin typeface="+mj-lt"/>
                <a:cs typeface="Arial" pitchFamily="34" charset="0"/>
              </a:rPr>
              <a:t>Countermeasures</a:t>
            </a:r>
            <a:endParaRPr lang="de-DE" u="sng" dirty="0">
              <a:latin typeface="+mj-lt"/>
              <a:cs typeface="Arial" pitchFamily="34" charset="0"/>
            </a:endParaRPr>
          </a:p>
          <a:p>
            <a:pPr marL="285750" indent="-285750" defTabSz="595313" eaLnBrk="0" hangingPunct="0">
              <a:spcBef>
                <a:spcPts val="600"/>
              </a:spcBef>
              <a:spcAft>
                <a:spcPts val="0"/>
              </a:spcAft>
              <a:buClr>
                <a:srgbClr val="00B0F0"/>
              </a:buClr>
              <a:buFont typeface="Arial" panose="020B0604020202020204" pitchFamily="34" charset="0"/>
              <a:buChar char="•"/>
              <a:defRPr/>
            </a:pPr>
            <a:r>
              <a:rPr lang="de-DE" dirty="0" err="1" smtClean="0">
                <a:latin typeface="+mj-lt"/>
                <a:cs typeface="Arial" pitchFamily="34" charset="0"/>
              </a:rPr>
              <a:t>done</a:t>
            </a:r>
            <a:r>
              <a:rPr lang="de-DE" dirty="0" smtClean="0">
                <a:latin typeface="+mj-lt"/>
                <a:cs typeface="Arial" pitchFamily="34" charset="0"/>
              </a:rPr>
              <a:t>: </a:t>
            </a:r>
            <a:r>
              <a:rPr lang="de-DE" dirty="0" err="1" smtClean="0">
                <a:latin typeface="+mj-lt"/>
                <a:cs typeface="Arial" pitchFamily="34" charset="0"/>
              </a:rPr>
              <a:t>increased</a:t>
            </a:r>
            <a:r>
              <a:rPr lang="de-DE" dirty="0" smtClean="0">
                <a:latin typeface="+mj-lt"/>
                <a:cs typeface="Arial" pitchFamily="34" charset="0"/>
              </a:rPr>
              <a:t> </a:t>
            </a:r>
            <a:r>
              <a:rPr lang="de-DE" dirty="0" err="1" smtClean="0">
                <a:latin typeface="+mj-lt"/>
                <a:cs typeface="Arial" pitchFamily="34" charset="0"/>
              </a:rPr>
              <a:t>bandwidth</a:t>
            </a:r>
            <a:r>
              <a:rPr lang="de-DE" dirty="0" smtClean="0">
                <a:latin typeface="+mj-lt"/>
                <a:cs typeface="Arial" pitchFamily="34" charset="0"/>
              </a:rPr>
              <a:t> </a:t>
            </a:r>
            <a:r>
              <a:rPr lang="de-DE" dirty="0" err="1" smtClean="0">
                <a:latin typeface="+mj-lt"/>
                <a:cs typeface="Arial" pitchFamily="34" charset="0"/>
              </a:rPr>
              <a:t>of</a:t>
            </a:r>
            <a:r>
              <a:rPr lang="de-DE" dirty="0" smtClean="0">
                <a:latin typeface="+mj-lt"/>
                <a:cs typeface="Arial" pitchFamily="34" charset="0"/>
              </a:rPr>
              <a:t> </a:t>
            </a:r>
            <a:r>
              <a:rPr lang="de-DE" dirty="0" err="1" smtClean="0">
                <a:latin typeface="+mj-lt"/>
                <a:cs typeface="Arial" pitchFamily="34" charset="0"/>
              </a:rPr>
              <a:t>input</a:t>
            </a:r>
            <a:r>
              <a:rPr lang="de-DE" dirty="0" smtClean="0">
                <a:latin typeface="+mj-lt"/>
                <a:cs typeface="Arial" pitchFamily="34" charset="0"/>
              </a:rPr>
              <a:t> </a:t>
            </a:r>
            <a:r>
              <a:rPr lang="de-DE" dirty="0" err="1" smtClean="0">
                <a:latin typeface="+mj-lt"/>
                <a:cs typeface="Arial" pitchFamily="34" charset="0"/>
              </a:rPr>
              <a:t>antenna</a:t>
            </a:r>
            <a:endParaRPr lang="de-DE" dirty="0" smtClean="0">
              <a:latin typeface="+mj-lt"/>
              <a:cs typeface="Arial" pitchFamily="34" charset="0"/>
            </a:endParaRPr>
          </a:p>
          <a:p>
            <a:pPr marL="285750" indent="-285750" defTabSz="595313" eaLnBrk="0" hangingPunct="0">
              <a:spcBef>
                <a:spcPts val="600"/>
              </a:spcBef>
              <a:spcAft>
                <a:spcPts val="0"/>
              </a:spcAft>
              <a:buClr>
                <a:srgbClr val="00B0F0"/>
              </a:buClr>
              <a:buFont typeface="Arial" panose="020B0604020202020204" pitchFamily="34" charset="0"/>
              <a:buChar char="•"/>
              <a:defRPr/>
            </a:pPr>
            <a:r>
              <a:rPr lang="de-DE" dirty="0" err="1" smtClean="0">
                <a:latin typeface="+mj-lt"/>
                <a:cs typeface="Arial" pitchFamily="34" charset="0"/>
              </a:rPr>
              <a:t>better</a:t>
            </a:r>
            <a:r>
              <a:rPr lang="de-DE" dirty="0" smtClean="0">
                <a:latin typeface="+mj-lt"/>
                <a:cs typeface="Arial" pitchFamily="34" charset="0"/>
              </a:rPr>
              <a:t>: passive </a:t>
            </a:r>
            <a:r>
              <a:rPr lang="de-DE" dirty="0" err="1" smtClean="0">
                <a:latin typeface="+mj-lt"/>
                <a:cs typeface="Arial" pitchFamily="34" charset="0"/>
              </a:rPr>
              <a:t>damping</a:t>
            </a:r>
            <a:r>
              <a:rPr lang="de-DE" dirty="0" smtClean="0">
                <a:latin typeface="+mj-lt"/>
                <a:cs typeface="Arial" pitchFamily="34" charset="0"/>
              </a:rPr>
              <a:t> </a:t>
            </a:r>
            <a:r>
              <a:rPr lang="de-DE" dirty="0" err="1" smtClean="0">
                <a:latin typeface="+mj-lt"/>
                <a:cs typeface="Arial" pitchFamily="34" charset="0"/>
              </a:rPr>
              <a:t>or</a:t>
            </a:r>
            <a:r>
              <a:rPr lang="de-DE" dirty="0" smtClean="0">
                <a:latin typeface="+mj-lt"/>
                <a:cs typeface="Arial" pitchFamily="34" charset="0"/>
              </a:rPr>
              <a:t> </a:t>
            </a:r>
            <a:r>
              <a:rPr lang="de-DE" dirty="0" err="1" smtClean="0">
                <a:latin typeface="+mj-lt"/>
                <a:cs typeface="Arial" pitchFamily="34" charset="0"/>
              </a:rPr>
              <a:t>piezo</a:t>
            </a:r>
            <a:r>
              <a:rPr lang="de-DE" dirty="0" smtClean="0">
                <a:latin typeface="+mj-lt"/>
                <a:cs typeface="Arial" pitchFamily="34" charset="0"/>
              </a:rPr>
              <a:t> </a:t>
            </a:r>
            <a:r>
              <a:rPr lang="de-DE" dirty="0" err="1" smtClean="0">
                <a:latin typeface="+mj-lt"/>
                <a:cs typeface="Arial" pitchFamily="34" charset="0"/>
              </a:rPr>
              <a:t>tuning</a:t>
            </a:r>
            <a:endParaRPr lang="de-DE" dirty="0" smtClean="0">
              <a:latin typeface="+mj-lt"/>
              <a:cs typeface="Arial" pitchFamily="34" charset="0"/>
            </a:endParaRPr>
          </a:p>
          <a:p>
            <a:pPr defTabSz="595313" eaLnBrk="0" hangingPunct="0">
              <a:spcBef>
                <a:spcPts val="600"/>
              </a:spcBef>
              <a:spcAft>
                <a:spcPts val="0"/>
              </a:spcAft>
              <a:buClr>
                <a:srgbClr val="00B0F0"/>
              </a:buClr>
              <a:defRPr/>
            </a:pPr>
            <a:endParaRPr lang="de-DE" dirty="0">
              <a:latin typeface="+mj-lt"/>
              <a:cs typeface="Arial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2904705" y="6008414"/>
            <a:ext cx="2125262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400" dirty="0" err="1" smtClean="0"/>
              <a:t>measured</a:t>
            </a:r>
            <a:r>
              <a:rPr lang="de-DE" sz="1400" dirty="0" smtClean="0"/>
              <a:t> </a:t>
            </a:r>
            <a:r>
              <a:rPr lang="de-DE" sz="1400" dirty="0" err="1" smtClean="0"/>
              <a:t>with</a:t>
            </a:r>
            <a:r>
              <a:rPr lang="de-DE" sz="1400" dirty="0" smtClean="0"/>
              <a:t> </a:t>
            </a:r>
            <a:r>
              <a:rPr lang="de-DE" sz="1400" dirty="0" err="1" smtClean="0"/>
              <a:t>geophones</a:t>
            </a:r>
            <a:endParaRPr lang="de-DE" sz="1400" dirty="0" smtClean="0"/>
          </a:p>
          <a:p>
            <a:r>
              <a:rPr lang="de-DE" sz="1400" dirty="0" smtClean="0"/>
              <a:t>at warm </a:t>
            </a:r>
            <a:r>
              <a:rPr lang="de-DE" sz="1400" dirty="0" err="1" smtClean="0"/>
              <a:t>resonator</a:t>
            </a:r>
            <a:endParaRPr lang="de-DE" sz="1400" dirty="0"/>
          </a:p>
        </p:txBody>
      </p:sp>
      <p:sp>
        <p:nvSpPr>
          <p:cNvPr id="8" name="Textfeld 7"/>
          <p:cNvSpPr txBox="1"/>
          <p:nvPr/>
        </p:nvSpPr>
        <p:spPr>
          <a:xfrm>
            <a:off x="4875508" y="594827"/>
            <a:ext cx="1590820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400" dirty="0" smtClean="0"/>
              <a:t>PLL </a:t>
            </a:r>
            <a:r>
              <a:rPr lang="de-DE" sz="1400" dirty="0" err="1" smtClean="0"/>
              <a:t>feedback</a:t>
            </a:r>
            <a:r>
              <a:rPr lang="de-DE" sz="1400" dirty="0" smtClean="0"/>
              <a:t> </a:t>
            </a:r>
            <a:r>
              <a:rPr lang="de-DE" sz="1400" dirty="0" err="1" smtClean="0"/>
              <a:t>signal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508842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836712"/>
            <a:ext cx="1516667" cy="1516667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32040" y="2416519"/>
            <a:ext cx="3089156" cy="4192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Alternative </a:t>
            </a:r>
            <a:r>
              <a:rPr lang="de-DE" dirty="0" err="1"/>
              <a:t>calorimetry</a:t>
            </a:r>
            <a:r>
              <a:rPr lang="de-DE" dirty="0"/>
              <a:t> </a:t>
            </a:r>
            <a:r>
              <a:rPr lang="de-DE" dirty="0" err="1" smtClean="0"/>
              <a:t>chamber</a:t>
            </a:r>
            <a:r>
              <a:rPr lang="de-DE" dirty="0" smtClean="0"/>
              <a:t> I</a:t>
            </a:r>
            <a:endParaRPr lang="de-DE" dirty="0"/>
          </a:p>
        </p:txBody>
      </p:sp>
      <p:sp>
        <p:nvSpPr>
          <p:cNvPr id="40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Motivation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E8D1CFE-6F85-4186-839A-82DA20E63FFA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  <p:sp>
        <p:nvSpPr>
          <p:cNvPr id="10" name="Textfeld 5"/>
          <p:cNvSpPr txBox="1">
            <a:spLocks noChangeArrowheads="1"/>
          </p:cNvSpPr>
          <p:nvPr/>
        </p:nvSpPr>
        <p:spPr bwMode="auto">
          <a:xfrm>
            <a:off x="6665550" y="2772217"/>
            <a:ext cx="100279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600" dirty="0" err="1">
                <a:latin typeface="+mj-lt"/>
              </a:rPr>
              <a:t>Matching</a:t>
            </a:r>
            <a:r>
              <a:rPr lang="de-DE" sz="1600" dirty="0">
                <a:latin typeface="+mj-lt"/>
              </a:rPr>
              <a:t> </a:t>
            </a:r>
          </a:p>
          <a:p>
            <a:pPr eaLnBrk="1" hangingPunct="1"/>
            <a:r>
              <a:rPr lang="de-DE" sz="1600" dirty="0" err="1">
                <a:latin typeface="+mj-lt"/>
              </a:rPr>
              <a:t>surfaces</a:t>
            </a:r>
            <a:endParaRPr lang="de-DE" sz="1600" dirty="0">
              <a:latin typeface="+mj-lt"/>
            </a:endParaRPr>
          </a:p>
        </p:txBody>
      </p:sp>
      <p:cxnSp>
        <p:nvCxnSpPr>
          <p:cNvPr id="11" name="Gerade Verbindung mit Pfeil 10"/>
          <p:cNvCxnSpPr>
            <a:stCxn id="10" idx="1"/>
          </p:cNvCxnSpPr>
          <p:nvPr/>
        </p:nvCxnSpPr>
        <p:spPr>
          <a:xfrm flipH="1" flipV="1">
            <a:off x="6372200" y="2852200"/>
            <a:ext cx="293350" cy="212405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>
            <a:stCxn id="10" idx="1"/>
          </p:cNvCxnSpPr>
          <p:nvPr/>
        </p:nvCxnSpPr>
        <p:spPr>
          <a:xfrm flipH="1">
            <a:off x="6444208" y="3064605"/>
            <a:ext cx="221342" cy="219639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0"/>
          <p:cNvSpPr txBox="1">
            <a:spLocks noChangeArrowheads="1"/>
          </p:cNvSpPr>
          <p:nvPr/>
        </p:nvSpPr>
        <p:spPr bwMode="auto">
          <a:xfrm>
            <a:off x="3707904" y="908881"/>
            <a:ext cx="80673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600" dirty="0" err="1" smtClean="0">
                <a:latin typeface="+mj-lt"/>
              </a:rPr>
              <a:t>Helicoil</a:t>
            </a:r>
            <a:endParaRPr lang="de-DE" sz="1600" dirty="0">
              <a:latin typeface="+mj-lt"/>
            </a:endParaRPr>
          </a:p>
        </p:txBody>
      </p:sp>
      <p:sp>
        <p:nvSpPr>
          <p:cNvPr id="14" name="Textfeld 16"/>
          <p:cNvSpPr txBox="1">
            <a:spLocks noChangeArrowheads="1"/>
          </p:cNvSpPr>
          <p:nvPr/>
        </p:nvSpPr>
        <p:spPr bwMode="auto">
          <a:xfrm>
            <a:off x="7452320" y="6024171"/>
            <a:ext cx="13048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600" dirty="0">
                <a:latin typeface="+mj-lt"/>
              </a:rPr>
              <a:t>Double </a:t>
            </a:r>
            <a:r>
              <a:rPr lang="de-DE" sz="1600" dirty="0" err="1">
                <a:latin typeface="+mj-lt"/>
              </a:rPr>
              <a:t>sided</a:t>
            </a:r>
            <a:r>
              <a:rPr lang="de-DE" sz="1600" dirty="0">
                <a:latin typeface="+mj-lt"/>
              </a:rPr>
              <a:t> </a:t>
            </a:r>
          </a:p>
          <a:p>
            <a:pPr eaLnBrk="1" hangingPunct="1"/>
            <a:r>
              <a:rPr lang="de-DE" sz="1600" dirty="0">
                <a:latin typeface="+mj-lt"/>
              </a:rPr>
              <a:t>CF100 </a:t>
            </a:r>
            <a:r>
              <a:rPr lang="de-DE" sz="1600" dirty="0" err="1">
                <a:latin typeface="+mj-lt"/>
              </a:rPr>
              <a:t>flange</a:t>
            </a:r>
            <a:endParaRPr lang="de-DE" sz="1600" dirty="0">
              <a:latin typeface="+mj-lt"/>
            </a:endParaRPr>
          </a:p>
        </p:txBody>
      </p:sp>
      <p:cxnSp>
        <p:nvCxnSpPr>
          <p:cNvPr id="16" name="Gerade Verbindung mit Pfeil 15"/>
          <p:cNvCxnSpPr/>
          <p:nvPr/>
        </p:nvCxnSpPr>
        <p:spPr>
          <a:xfrm flipV="1">
            <a:off x="4478619" y="1077997"/>
            <a:ext cx="453421" cy="15595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/>
          <p:cNvSpPr txBox="1">
            <a:spLocks noChangeArrowheads="1"/>
          </p:cNvSpPr>
          <p:nvPr/>
        </p:nvSpPr>
        <p:spPr bwMode="auto">
          <a:xfrm>
            <a:off x="7596336" y="3861048"/>
            <a:ext cx="122413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600" dirty="0" smtClean="0">
                <a:latin typeface="+mj-lt"/>
              </a:rPr>
              <a:t>Indium </a:t>
            </a:r>
            <a:r>
              <a:rPr lang="de-DE" sz="1600" dirty="0" err="1" smtClean="0">
                <a:latin typeface="+mj-lt"/>
              </a:rPr>
              <a:t>wire</a:t>
            </a:r>
            <a:endParaRPr lang="de-DE" sz="1600" dirty="0">
              <a:latin typeface="+mj-lt"/>
            </a:endParaRPr>
          </a:p>
        </p:txBody>
      </p:sp>
      <p:cxnSp>
        <p:nvCxnSpPr>
          <p:cNvPr id="18" name="Gerade Verbindung mit Pfeil 17"/>
          <p:cNvCxnSpPr>
            <a:stCxn id="17" idx="1"/>
          </p:cNvCxnSpPr>
          <p:nvPr/>
        </p:nvCxnSpPr>
        <p:spPr>
          <a:xfrm flipH="1">
            <a:off x="6876256" y="4030325"/>
            <a:ext cx="720080" cy="1198875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/>
          <p:cNvCxnSpPr>
            <a:stCxn id="17" idx="1"/>
          </p:cNvCxnSpPr>
          <p:nvPr/>
        </p:nvCxnSpPr>
        <p:spPr>
          <a:xfrm flipH="1" flipV="1">
            <a:off x="6482872" y="3429000"/>
            <a:ext cx="1113464" cy="601325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feld 29"/>
          <p:cNvSpPr txBox="1">
            <a:spLocks noChangeArrowheads="1"/>
          </p:cNvSpPr>
          <p:nvPr/>
        </p:nvSpPr>
        <p:spPr bwMode="auto">
          <a:xfrm>
            <a:off x="6516215" y="1476073"/>
            <a:ext cx="136815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600" dirty="0" err="1" smtClean="0">
                <a:latin typeface="+mj-lt"/>
              </a:rPr>
              <a:t>Ohmic</a:t>
            </a:r>
            <a:r>
              <a:rPr lang="de-DE" sz="1600" dirty="0" smtClean="0">
                <a:latin typeface="+mj-lt"/>
              </a:rPr>
              <a:t> </a:t>
            </a:r>
            <a:r>
              <a:rPr lang="de-DE" sz="1600" dirty="0" err="1" smtClean="0">
                <a:latin typeface="+mj-lt"/>
              </a:rPr>
              <a:t>heater</a:t>
            </a:r>
            <a:endParaRPr lang="de-DE" sz="1600" dirty="0" smtClean="0">
              <a:latin typeface="+mj-lt"/>
            </a:endParaRPr>
          </a:p>
        </p:txBody>
      </p:sp>
      <p:sp>
        <p:nvSpPr>
          <p:cNvPr id="31" name="Textfeld 30"/>
          <p:cNvSpPr txBox="1">
            <a:spLocks noChangeArrowheads="1"/>
          </p:cNvSpPr>
          <p:nvPr/>
        </p:nvSpPr>
        <p:spPr bwMode="auto">
          <a:xfrm>
            <a:off x="6516216" y="908720"/>
            <a:ext cx="144016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600" dirty="0" err="1" smtClean="0">
                <a:latin typeface="+mj-lt"/>
              </a:rPr>
              <a:t>Cernox</a:t>
            </a:r>
            <a:r>
              <a:rPr lang="de-DE" sz="1600" dirty="0" smtClean="0">
                <a:latin typeface="+mj-lt"/>
              </a:rPr>
              <a:t> </a:t>
            </a:r>
            <a:r>
              <a:rPr lang="de-DE" sz="1600" dirty="0" err="1" smtClean="0">
                <a:latin typeface="+mj-lt"/>
              </a:rPr>
              <a:t>sensors</a:t>
            </a:r>
            <a:endParaRPr lang="de-DE" sz="1600" dirty="0">
              <a:latin typeface="+mj-lt"/>
            </a:endParaRPr>
          </a:p>
        </p:txBody>
      </p:sp>
      <p:cxnSp>
        <p:nvCxnSpPr>
          <p:cNvPr id="32" name="Gerade Verbindung mit Pfeil 31"/>
          <p:cNvCxnSpPr>
            <a:stCxn id="30" idx="1"/>
          </p:cNvCxnSpPr>
          <p:nvPr/>
        </p:nvCxnSpPr>
        <p:spPr>
          <a:xfrm flipH="1" flipV="1">
            <a:off x="5256001" y="1638005"/>
            <a:ext cx="1260214" cy="7345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/>
          <p:cNvCxnSpPr>
            <a:stCxn id="31" idx="1"/>
          </p:cNvCxnSpPr>
          <p:nvPr/>
        </p:nvCxnSpPr>
        <p:spPr>
          <a:xfrm flipH="1">
            <a:off x="5544000" y="1077997"/>
            <a:ext cx="972216" cy="153280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Inhaltsplatzhalter 7"/>
          <p:cNvSpPr txBox="1">
            <a:spLocks/>
          </p:cNvSpPr>
          <p:nvPr/>
        </p:nvSpPr>
        <p:spPr>
          <a:xfrm>
            <a:off x="395536" y="3861048"/>
            <a:ext cx="3384376" cy="82510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rtl="0" eaLnBrk="0" fontAlgn="base" hangingPunct="0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buFont typeface="Arial" charset="0"/>
              <a:defRPr sz="1800" b="1" kern="1200" cap="none" baseline="0">
                <a:solidFill>
                  <a:srgbClr val="00589C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922963" indent="-1809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tabLst>
                <a:tab pos="1169988" algn="l"/>
              </a:tabLst>
              <a:defRPr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324802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err="1" smtClean="0"/>
              <a:t>Risks</a:t>
            </a:r>
            <a:endParaRPr lang="de-DE" dirty="0"/>
          </a:p>
        </p:txBody>
      </p:sp>
      <p:sp>
        <p:nvSpPr>
          <p:cNvPr id="42" name="Textplatzhalter 18"/>
          <p:cNvSpPr txBox="1">
            <a:spLocks/>
          </p:cNvSpPr>
          <p:nvPr/>
        </p:nvSpPr>
        <p:spPr>
          <a:xfrm>
            <a:off x="457124" y="4409153"/>
            <a:ext cx="3970860" cy="209288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285750" indent="-285750" algn="l" defTabSz="595313" rtl="0" eaLnBrk="0" fontAlgn="base" hangingPunct="0">
              <a:spcBef>
                <a:spcPts val="600"/>
              </a:spcBef>
              <a:spcAft>
                <a:spcPts val="0"/>
              </a:spcAft>
              <a:buClr>
                <a:srgbClr val="00B0F0"/>
              </a:buClr>
              <a:buFont typeface="Arial" panose="020B0604020202020204" pitchFamily="34" charset="0"/>
              <a:buChar char="•"/>
              <a:tabLst/>
              <a:defRPr sz="1800" b="0" i="0" kern="1200" cap="none" baseline="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1pPr>
            <a:lvl2pPr marL="719138" indent="-269875" algn="l" defTabSz="595313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B0F0"/>
              </a:buClr>
              <a:buFont typeface="Arial" pitchFamily="34" charset="0"/>
              <a:buChar char="•"/>
              <a:tabLst/>
              <a:defRPr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2pPr>
            <a:lvl3pPr marL="1168400" indent="-268288" algn="l" defTabSz="595313" rtl="0" eaLnBrk="0" fontAlgn="base" hangingPunct="0">
              <a:lnSpc>
                <a:spcPts val="2400"/>
              </a:lnSpc>
              <a:spcBef>
                <a:spcPts val="0"/>
              </a:spcBef>
              <a:spcAft>
                <a:spcPct val="0"/>
              </a:spcAft>
              <a:buClr>
                <a:srgbClr val="00B0F0"/>
              </a:buClr>
              <a:buFont typeface="Arial" charset="0"/>
              <a:buChar char="•"/>
              <a:tabLst/>
              <a:defRPr b="0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3pPr>
            <a:lvl4pPr marL="1611313" indent="-268288" algn="l" defTabSz="595313" rtl="0" eaLnBrk="0" fontAlgn="base" hangingPunct="0">
              <a:lnSpc>
                <a:spcPts val="2400"/>
              </a:lnSpc>
              <a:spcBef>
                <a:spcPts val="0"/>
              </a:spcBef>
              <a:spcAft>
                <a:spcPct val="0"/>
              </a:spcAft>
              <a:buClr>
                <a:srgbClr val="00B0F0"/>
              </a:buClr>
              <a:buFont typeface="Arial" pitchFamily="34" charset="0"/>
              <a:buChar char="•"/>
              <a:tabLst/>
              <a:defRPr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4pPr>
            <a:lvl5pPr marL="2060575" indent="-268288" algn="l" defTabSz="595313" rtl="0" eaLnBrk="0" fontAlgn="base" hangingPunct="0">
              <a:lnSpc>
                <a:spcPts val="2400"/>
              </a:lnSpc>
              <a:spcBef>
                <a:spcPts val="0"/>
              </a:spcBef>
              <a:spcAft>
                <a:spcPct val="0"/>
              </a:spcAft>
              <a:buClr>
                <a:srgbClr val="00B0F0"/>
              </a:buClr>
              <a:buFont typeface="Arial" pitchFamily="34" charset="0"/>
              <a:buChar char="•"/>
              <a:tabLst/>
              <a:defRPr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1" indent="-285750">
              <a:spcBef>
                <a:spcPts val="600"/>
              </a:spcBef>
              <a:spcAft>
                <a:spcPts val="0"/>
              </a:spcAft>
              <a:defRPr/>
            </a:pPr>
            <a:r>
              <a:rPr lang="de-DE" dirty="0" err="1"/>
              <a:t>Volumes</a:t>
            </a:r>
            <a:r>
              <a:rPr lang="de-DE" dirty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resonator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calorimetry</a:t>
            </a:r>
            <a:r>
              <a:rPr lang="de-DE" dirty="0" smtClean="0"/>
              <a:t> </a:t>
            </a:r>
            <a:r>
              <a:rPr lang="de-DE" dirty="0" err="1" smtClean="0"/>
              <a:t>chamber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/>
              <a:t>connected</a:t>
            </a:r>
            <a:endParaRPr lang="de-DE" dirty="0"/>
          </a:p>
          <a:p>
            <a:pPr lvl="1">
              <a:defRPr/>
            </a:pPr>
            <a:r>
              <a:rPr lang="de-DE" dirty="0" err="1" smtClean="0"/>
              <a:t>Cleanliness</a:t>
            </a:r>
            <a:endParaRPr lang="de-DE" dirty="0" smtClean="0"/>
          </a:p>
          <a:p>
            <a:pPr lvl="1">
              <a:defRPr/>
            </a:pPr>
            <a:r>
              <a:rPr lang="de-DE" dirty="0" smtClean="0"/>
              <a:t>Indium </a:t>
            </a:r>
            <a:r>
              <a:rPr lang="de-DE" dirty="0" err="1"/>
              <a:t>wire</a:t>
            </a:r>
            <a:r>
              <a:rPr lang="de-DE" dirty="0"/>
              <a:t> </a:t>
            </a:r>
            <a:r>
              <a:rPr lang="de-DE" dirty="0" err="1" smtClean="0"/>
              <a:t>gaskets</a:t>
            </a:r>
            <a:r>
              <a:rPr lang="de-DE" dirty="0"/>
              <a:t> </a:t>
            </a:r>
            <a:r>
              <a:rPr lang="de-DE" dirty="0" err="1" smtClean="0"/>
              <a:t>create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smtClean="0"/>
              <a:t>additional </a:t>
            </a:r>
            <a:r>
              <a:rPr lang="de-DE" dirty="0" err="1"/>
              <a:t>risk</a:t>
            </a:r>
            <a:r>
              <a:rPr lang="de-DE" dirty="0"/>
              <a:t>: </a:t>
            </a:r>
            <a:r>
              <a:rPr lang="de-DE" dirty="0" err="1" smtClean="0"/>
              <a:t>low</a:t>
            </a:r>
            <a:r>
              <a:rPr lang="de-DE" dirty="0" smtClean="0"/>
              <a:t> </a:t>
            </a:r>
            <a:r>
              <a:rPr lang="de-DE" dirty="0" err="1"/>
              <a:t>quench</a:t>
            </a:r>
            <a:r>
              <a:rPr lang="de-DE" dirty="0"/>
              <a:t> </a:t>
            </a:r>
            <a:r>
              <a:rPr lang="de-DE" dirty="0" err="1" smtClean="0"/>
              <a:t>field</a:t>
            </a:r>
            <a:endParaRPr lang="de-DE" dirty="0" smtClean="0"/>
          </a:p>
          <a:p>
            <a:pPr>
              <a:defRPr/>
            </a:pPr>
            <a:r>
              <a:rPr lang="de-DE" dirty="0" smtClean="0"/>
              <a:t>Thermal </a:t>
            </a:r>
            <a:r>
              <a:rPr lang="de-DE" dirty="0" err="1" smtClean="0"/>
              <a:t>contact</a:t>
            </a:r>
            <a:r>
              <a:rPr lang="de-DE" dirty="0" smtClean="0"/>
              <a:t> ?</a:t>
            </a:r>
            <a:endParaRPr lang="de-DE" dirty="0"/>
          </a:p>
          <a:p>
            <a:pPr>
              <a:defRPr/>
            </a:pPr>
            <a:r>
              <a:rPr lang="de-DE" dirty="0"/>
              <a:t>Impact on </a:t>
            </a:r>
            <a:r>
              <a:rPr lang="de-DE" dirty="0" smtClean="0"/>
              <a:t>RF ?</a:t>
            </a:r>
            <a:endParaRPr lang="de-DE" dirty="0"/>
          </a:p>
        </p:txBody>
      </p:sp>
      <p:sp>
        <p:nvSpPr>
          <p:cNvPr id="43" name="Textplatzhalter 18"/>
          <p:cNvSpPr txBox="1">
            <a:spLocks/>
          </p:cNvSpPr>
          <p:nvPr/>
        </p:nvSpPr>
        <p:spPr>
          <a:xfrm>
            <a:off x="457200" y="1627200"/>
            <a:ext cx="3322712" cy="25237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285750" indent="-285750" algn="l" defTabSz="595313" rtl="0" eaLnBrk="0" fontAlgn="base" hangingPunct="0">
              <a:spcBef>
                <a:spcPts val="600"/>
              </a:spcBef>
              <a:spcAft>
                <a:spcPts val="0"/>
              </a:spcAft>
              <a:buClr>
                <a:srgbClr val="00B0F0"/>
              </a:buClr>
              <a:buFont typeface="Arial" panose="020B0604020202020204" pitchFamily="34" charset="0"/>
              <a:buChar char="•"/>
              <a:tabLst/>
              <a:defRPr sz="1800" b="0" i="0" kern="1200" cap="none" baseline="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1pPr>
            <a:lvl2pPr marL="719138" indent="-269875" algn="l" defTabSz="595313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B0F0"/>
              </a:buClr>
              <a:buFont typeface="Arial" pitchFamily="34" charset="0"/>
              <a:buChar char="•"/>
              <a:tabLst/>
              <a:defRPr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2pPr>
            <a:lvl3pPr marL="1168400" indent="-268288" algn="l" defTabSz="595313" rtl="0" eaLnBrk="0" fontAlgn="base" hangingPunct="0">
              <a:lnSpc>
                <a:spcPts val="2400"/>
              </a:lnSpc>
              <a:spcBef>
                <a:spcPts val="0"/>
              </a:spcBef>
              <a:spcAft>
                <a:spcPct val="0"/>
              </a:spcAft>
              <a:buClr>
                <a:srgbClr val="00B0F0"/>
              </a:buClr>
              <a:buFont typeface="Arial" charset="0"/>
              <a:buChar char="•"/>
              <a:tabLst/>
              <a:defRPr b="0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3pPr>
            <a:lvl4pPr marL="1611313" indent="-268288" algn="l" defTabSz="595313" rtl="0" eaLnBrk="0" fontAlgn="base" hangingPunct="0">
              <a:lnSpc>
                <a:spcPts val="2400"/>
              </a:lnSpc>
              <a:spcBef>
                <a:spcPts val="0"/>
              </a:spcBef>
              <a:spcAft>
                <a:spcPct val="0"/>
              </a:spcAft>
              <a:buClr>
                <a:srgbClr val="00B0F0"/>
              </a:buClr>
              <a:buFont typeface="Arial" pitchFamily="34" charset="0"/>
              <a:buChar char="•"/>
              <a:tabLst/>
              <a:defRPr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4pPr>
            <a:lvl5pPr marL="2060575" indent="-268288" algn="l" defTabSz="595313" rtl="0" eaLnBrk="0" fontAlgn="base" hangingPunct="0">
              <a:lnSpc>
                <a:spcPts val="2400"/>
              </a:lnSpc>
              <a:spcBef>
                <a:spcPts val="0"/>
              </a:spcBef>
              <a:spcAft>
                <a:spcPct val="0"/>
              </a:spcAft>
              <a:buClr>
                <a:srgbClr val="00B0F0"/>
              </a:buClr>
              <a:buFont typeface="Arial" pitchFamily="34" charset="0"/>
              <a:buChar char="•"/>
              <a:tabLst/>
              <a:defRPr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dirty="0" smtClean="0"/>
              <a:t>Short sample holder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coating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h = 12 mm</a:t>
            </a:r>
          </a:p>
          <a:p>
            <a:pPr>
              <a:defRPr/>
            </a:pPr>
            <a:r>
              <a:rPr lang="de-DE" dirty="0" err="1" smtClean="0"/>
              <a:t>Easier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handle</a:t>
            </a:r>
          </a:p>
          <a:p>
            <a:pPr>
              <a:defRPr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welding</a:t>
            </a:r>
            <a:r>
              <a:rPr lang="de-DE" dirty="0" smtClean="0"/>
              <a:t> </a:t>
            </a:r>
            <a:r>
              <a:rPr lang="de-DE" dirty="0" err="1" smtClean="0"/>
              <a:t>required</a:t>
            </a:r>
            <a:endParaRPr lang="de-DE" dirty="0" smtClean="0"/>
          </a:p>
          <a:p>
            <a:pPr>
              <a:defRPr/>
            </a:pPr>
            <a:r>
              <a:rPr lang="de-DE" dirty="0" smtClean="0"/>
              <a:t>Height </a:t>
            </a:r>
            <a:r>
              <a:rPr lang="de-DE" dirty="0" err="1" smtClean="0"/>
              <a:t>adjustment</a:t>
            </a:r>
            <a:r>
              <a:rPr lang="de-DE" dirty="0" smtClean="0"/>
              <a:t> </a:t>
            </a:r>
            <a:r>
              <a:rPr lang="de-DE" dirty="0" err="1" smtClean="0"/>
              <a:t>possible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→ 	</a:t>
            </a:r>
            <a:r>
              <a:rPr lang="de-DE" dirty="0" err="1" smtClean="0"/>
              <a:t>sensitivity</a:t>
            </a:r>
            <a:r>
              <a:rPr lang="de-DE" dirty="0" smtClean="0"/>
              <a:t> on </a:t>
            </a:r>
            <a:r>
              <a:rPr lang="de-DE" dirty="0" err="1" smtClean="0"/>
              <a:t>distance</a:t>
            </a:r>
            <a:r>
              <a:rPr lang="de-DE" dirty="0" smtClean="0"/>
              <a:t> 	</a:t>
            </a:r>
            <a:r>
              <a:rPr lang="de-DE" dirty="0" err="1" smtClean="0"/>
              <a:t>between</a:t>
            </a:r>
            <a:r>
              <a:rPr lang="de-DE" dirty="0" smtClean="0"/>
              <a:t> </a:t>
            </a:r>
            <a:r>
              <a:rPr lang="de-DE" dirty="0" err="1" smtClean="0"/>
              <a:t>rods</a:t>
            </a:r>
            <a:r>
              <a:rPr lang="de-DE" dirty="0"/>
              <a:t> </a:t>
            </a:r>
            <a:r>
              <a:rPr lang="de-DE" dirty="0" err="1" smtClean="0"/>
              <a:t>and</a:t>
            </a:r>
            <a:r>
              <a:rPr lang="de-DE" dirty="0"/>
              <a:t> </a:t>
            </a:r>
            <a:r>
              <a:rPr lang="de-DE" dirty="0" smtClean="0"/>
              <a:t>sample</a:t>
            </a:r>
          </a:p>
          <a:p>
            <a:endParaRPr lang="de-DE" dirty="0"/>
          </a:p>
        </p:txBody>
      </p:sp>
      <p:sp>
        <p:nvSpPr>
          <p:cNvPr id="24" name="Textfeld 10"/>
          <p:cNvSpPr txBox="1">
            <a:spLocks noChangeArrowheads="1"/>
          </p:cNvSpPr>
          <p:nvPr/>
        </p:nvSpPr>
        <p:spPr bwMode="auto">
          <a:xfrm>
            <a:off x="4024618" y="2852200"/>
            <a:ext cx="80673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600" dirty="0" smtClean="0">
                <a:latin typeface="+mj-lt"/>
              </a:rPr>
              <a:t>Sample </a:t>
            </a:r>
            <a:r>
              <a:rPr lang="de-DE" sz="1600" dirty="0" err="1" smtClean="0">
                <a:latin typeface="+mj-lt"/>
              </a:rPr>
              <a:t>surface</a:t>
            </a:r>
            <a:endParaRPr lang="de-DE" sz="1600" dirty="0">
              <a:latin typeface="+mj-lt"/>
            </a:endParaRPr>
          </a:p>
        </p:txBody>
      </p:sp>
      <p:cxnSp>
        <p:nvCxnSpPr>
          <p:cNvPr id="25" name="Gerade Verbindung mit Pfeil 24"/>
          <p:cNvCxnSpPr/>
          <p:nvPr/>
        </p:nvCxnSpPr>
        <p:spPr>
          <a:xfrm flipV="1">
            <a:off x="4831349" y="2772217"/>
            <a:ext cx="712651" cy="292387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6194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Alternative </a:t>
            </a:r>
            <a:r>
              <a:rPr lang="de-DE" dirty="0" err="1" smtClean="0"/>
              <a:t>calorimetry</a:t>
            </a:r>
            <a:r>
              <a:rPr lang="de-DE" dirty="0" smtClean="0"/>
              <a:t> </a:t>
            </a:r>
            <a:r>
              <a:rPr lang="de-DE" dirty="0" err="1" smtClean="0"/>
              <a:t>chamber</a:t>
            </a:r>
            <a:r>
              <a:rPr lang="de-DE" dirty="0" smtClean="0"/>
              <a:t> I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E8D1CFE-6F85-4186-839A-82DA20E63FFA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890" y="4365104"/>
            <a:ext cx="3315917" cy="2158617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756643"/>
            <a:ext cx="2127029" cy="2093923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37" t="18405" r="24529" b="8234"/>
          <a:stretch/>
        </p:blipFill>
        <p:spPr>
          <a:xfrm>
            <a:off x="4788024" y="3224673"/>
            <a:ext cx="3332377" cy="2689289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107" r="10643" b="1761"/>
          <a:stretch/>
        </p:blipFill>
        <p:spPr>
          <a:xfrm>
            <a:off x="251520" y="755051"/>
            <a:ext cx="2880320" cy="3503146"/>
          </a:xfrm>
          <a:prstGeom prst="rect">
            <a:avLst/>
          </a:prstGeom>
        </p:spPr>
      </p:pic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5654434" y="1026021"/>
            <a:ext cx="3310054" cy="1892826"/>
          </a:xfrm>
        </p:spPr>
        <p:txBody>
          <a:bodyPr/>
          <a:lstStyle/>
          <a:p>
            <a:r>
              <a:rPr lang="de-DE" dirty="0" err="1" smtClean="0"/>
              <a:t>milled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large-</a:t>
            </a:r>
            <a:r>
              <a:rPr lang="de-DE" dirty="0" err="1" smtClean="0"/>
              <a:t>grain</a:t>
            </a:r>
            <a:r>
              <a:rPr lang="de-DE" dirty="0" smtClean="0"/>
              <a:t> </a:t>
            </a:r>
            <a:r>
              <a:rPr lang="de-DE" dirty="0" err="1" smtClean="0"/>
              <a:t>bulk</a:t>
            </a:r>
            <a:r>
              <a:rPr lang="de-DE" dirty="0" smtClean="0"/>
              <a:t> </a:t>
            </a:r>
          </a:p>
          <a:p>
            <a:r>
              <a:rPr lang="de-DE" dirty="0" err="1" smtClean="0"/>
              <a:t>Nb</a:t>
            </a:r>
            <a:r>
              <a:rPr lang="de-DE" dirty="0" smtClean="0"/>
              <a:t> RRR 300</a:t>
            </a:r>
          </a:p>
          <a:p>
            <a:r>
              <a:rPr lang="de-DE" dirty="0" smtClean="0"/>
              <a:t>150 µm </a:t>
            </a:r>
            <a:r>
              <a:rPr lang="de-DE" dirty="0" err="1" smtClean="0"/>
              <a:t>chemical</a:t>
            </a:r>
            <a:r>
              <a:rPr lang="de-DE" dirty="0" smtClean="0"/>
              <a:t> </a:t>
            </a:r>
            <a:r>
              <a:rPr lang="de-DE" dirty="0" err="1" smtClean="0"/>
              <a:t>etch</a:t>
            </a:r>
            <a:r>
              <a:rPr lang="de-DE" dirty="0" smtClean="0"/>
              <a:t> (BCP)</a:t>
            </a:r>
          </a:p>
          <a:p>
            <a:r>
              <a:rPr lang="de-DE" dirty="0" smtClean="0"/>
              <a:t>Surface </a:t>
            </a:r>
            <a:r>
              <a:rPr lang="de-DE" dirty="0" err="1" smtClean="0"/>
              <a:t>roughness</a:t>
            </a:r>
            <a:endParaRPr lang="de-DE" dirty="0" smtClean="0"/>
          </a:p>
          <a:p>
            <a:pPr lvl="1"/>
            <a:r>
              <a:rPr lang="de-DE" dirty="0" err="1" smtClean="0"/>
              <a:t>max</a:t>
            </a:r>
            <a:r>
              <a:rPr lang="de-DE" dirty="0" smtClean="0"/>
              <a:t>: 10 µm </a:t>
            </a:r>
            <a:r>
              <a:rPr lang="de-DE" dirty="0" err="1" smtClean="0"/>
              <a:t>peak</a:t>
            </a:r>
            <a:r>
              <a:rPr lang="de-DE" dirty="0" smtClean="0"/>
              <a:t>-</a:t>
            </a:r>
            <a:r>
              <a:rPr lang="de-DE" dirty="0" err="1" smtClean="0"/>
              <a:t>to</a:t>
            </a:r>
            <a:r>
              <a:rPr lang="de-DE" dirty="0" smtClean="0"/>
              <a:t>-peak</a:t>
            </a:r>
          </a:p>
          <a:p>
            <a:pPr lvl="1"/>
            <a:r>
              <a:rPr lang="de-DE" dirty="0" smtClean="0"/>
              <a:t>typ: 2 µm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5071739" y="5950490"/>
            <a:ext cx="2856936" cy="7232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defTabSz="595313" eaLnBrk="0" hangingPunct="0">
              <a:spcBef>
                <a:spcPts val="600"/>
              </a:spcBef>
              <a:spcAft>
                <a:spcPts val="0"/>
              </a:spcAft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de-DE" dirty="0" err="1">
                <a:latin typeface="+mj-lt"/>
                <a:cs typeface="Arial" pitchFamily="34" charset="0"/>
              </a:rPr>
              <a:t>baked</a:t>
            </a:r>
            <a:r>
              <a:rPr lang="de-DE" dirty="0">
                <a:latin typeface="+mj-lt"/>
                <a:cs typeface="Arial" pitchFamily="34" charset="0"/>
              </a:rPr>
              <a:t> at 850°C / 240 min</a:t>
            </a:r>
          </a:p>
          <a:p>
            <a:pPr marL="285750" indent="-285750" defTabSz="595313" eaLnBrk="0" hangingPunct="0">
              <a:spcBef>
                <a:spcPts val="600"/>
              </a:spcBef>
              <a:spcAft>
                <a:spcPts val="0"/>
              </a:spcAft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de-DE" dirty="0">
                <a:latin typeface="+mj-lt"/>
                <a:cs typeface="Arial" pitchFamily="34" charset="0"/>
              </a:rPr>
              <a:t>150 µm BCP</a:t>
            </a:r>
          </a:p>
        </p:txBody>
      </p:sp>
    </p:spTree>
    <p:extLst>
      <p:ext uri="{BB962C8B-B14F-4D97-AF65-F5344CB8AC3E}">
        <p14:creationId xmlns:p14="http://schemas.microsoft.com/office/powerpoint/2010/main" val="3013455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Surface </a:t>
            </a:r>
            <a:r>
              <a:rPr lang="de-DE" dirty="0" err="1" smtClean="0"/>
              <a:t>resistance</a:t>
            </a:r>
            <a:r>
              <a:rPr lang="de-DE" dirty="0" smtClean="0"/>
              <a:t> </a:t>
            </a:r>
            <a:r>
              <a:rPr lang="de-DE" dirty="0" err="1" smtClean="0"/>
              <a:t>measurement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57124" y="980728"/>
            <a:ext cx="4432342" cy="1692771"/>
          </a:xfrm>
        </p:spPr>
        <p:txBody>
          <a:bodyPr/>
          <a:lstStyle/>
          <a:p>
            <a:r>
              <a:rPr lang="de-DE" dirty="0" smtClean="0"/>
              <a:t>First sample: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indium</a:t>
            </a:r>
            <a:r>
              <a:rPr lang="de-DE" dirty="0" smtClean="0"/>
              <a:t> </a:t>
            </a:r>
            <a:r>
              <a:rPr lang="de-DE" dirty="0" err="1" smtClean="0"/>
              <a:t>gasket</a:t>
            </a:r>
            <a:endParaRPr lang="de-DE" dirty="0" smtClean="0"/>
          </a:p>
          <a:p>
            <a:r>
              <a:rPr lang="de-DE" dirty="0" smtClean="0"/>
              <a:t>(</a:t>
            </a:r>
            <a:r>
              <a:rPr lang="de-DE" dirty="0" err="1" smtClean="0"/>
              <a:t>Too</a:t>
            </a:r>
            <a:r>
              <a:rPr lang="de-DE" dirty="0" smtClean="0"/>
              <a:t>) high </a:t>
            </a:r>
            <a:r>
              <a:rPr lang="de-DE" dirty="0" err="1" smtClean="0"/>
              <a:t>surface</a:t>
            </a:r>
            <a:r>
              <a:rPr lang="de-DE" dirty="0" smtClean="0"/>
              <a:t> </a:t>
            </a:r>
            <a:r>
              <a:rPr lang="de-DE" dirty="0" err="1" smtClean="0"/>
              <a:t>resistance</a:t>
            </a:r>
            <a:endParaRPr lang="de-DE" dirty="0" smtClean="0"/>
          </a:p>
          <a:p>
            <a:r>
              <a:rPr lang="de-DE" dirty="0" err="1" smtClean="0"/>
              <a:t>Influence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indium</a:t>
            </a:r>
            <a:r>
              <a:rPr lang="de-DE" dirty="0" smtClean="0"/>
              <a:t> at </a:t>
            </a:r>
            <a:r>
              <a:rPr lang="de-DE" dirty="0" err="1" smtClean="0"/>
              <a:t>upper</a:t>
            </a:r>
            <a:r>
              <a:rPr lang="de-DE" dirty="0" smtClean="0"/>
              <a:t> </a:t>
            </a:r>
            <a:r>
              <a:rPr lang="de-DE" dirty="0" err="1" smtClean="0"/>
              <a:t>gasket</a:t>
            </a:r>
            <a:r>
              <a:rPr lang="de-DE" dirty="0" smtClean="0"/>
              <a:t> </a:t>
            </a:r>
            <a:r>
              <a:rPr lang="de-DE" dirty="0" err="1" smtClean="0"/>
              <a:t>visible</a:t>
            </a:r>
            <a:endParaRPr lang="de-DE" dirty="0" smtClean="0"/>
          </a:p>
          <a:p>
            <a:r>
              <a:rPr lang="de-DE" dirty="0" err="1" smtClean="0"/>
              <a:t>Decrease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Rs</a:t>
            </a:r>
            <a:r>
              <a:rPr lang="de-DE" dirty="0" smtClean="0"/>
              <a:t> at </a:t>
            </a:r>
            <a:r>
              <a:rPr lang="de-DE" dirty="0" err="1" smtClean="0"/>
              <a:t>transition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nc</a:t>
            </a:r>
            <a:r>
              <a:rPr lang="de-DE" dirty="0" smtClean="0"/>
              <a:t> Indium</a:t>
            </a:r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4965E00-D6FC-4180-BDCE-4CDD809E75C9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344" y="2925264"/>
            <a:ext cx="3823255" cy="2880000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4504" y="2709240"/>
            <a:ext cx="3984000" cy="29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platzhalter 2"/>
          <p:cNvSpPr txBox="1">
            <a:spLocks/>
          </p:cNvSpPr>
          <p:nvPr/>
        </p:nvSpPr>
        <p:spPr>
          <a:xfrm>
            <a:off x="5124504" y="980728"/>
            <a:ext cx="3466804" cy="16927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285750" indent="-285750" algn="l" defTabSz="595313" rtl="0" eaLnBrk="0" fontAlgn="base" hangingPunct="0">
              <a:spcBef>
                <a:spcPts val="600"/>
              </a:spcBef>
              <a:spcAft>
                <a:spcPts val="0"/>
              </a:spcAft>
              <a:buClr>
                <a:srgbClr val="00B0F0"/>
              </a:buClr>
              <a:buFont typeface="Arial" panose="020B0604020202020204" pitchFamily="34" charset="0"/>
              <a:buChar char="•"/>
              <a:tabLst/>
              <a:defRPr sz="1800" b="0" i="0" kern="1200" cap="none" baseline="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1pPr>
            <a:lvl2pPr marL="719138" indent="-269875" algn="l" defTabSz="595313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B0F0"/>
              </a:buClr>
              <a:buFont typeface="Arial" pitchFamily="34" charset="0"/>
              <a:buChar char="•"/>
              <a:tabLst/>
              <a:defRPr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2pPr>
            <a:lvl3pPr marL="1168400" indent="-268288" algn="l" defTabSz="595313" rtl="0" eaLnBrk="0" fontAlgn="base" hangingPunct="0">
              <a:lnSpc>
                <a:spcPts val="2400"/>
              </a:lnSpc>
              <a:spcBef>
                <a:spcPts val="0"/>
              </a:spcBef>
              <a:spcAft>
                <a:spcPct val="0"/>
              </a:spcAft>
              <a:buClr>
                <a:srgbClr val="00B0F0"/>
              </a:buClr>
              <a:buFont typeface="Arial" charset="0"/>
              <a:buChar char="•"/>
              <a:tabLst/>
              <a:defRPr b="0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3pPr>
            <a:lvl4pPr marL="1611313" indent="-268288" algn="l" defTabSz="595313" rtl="0" eaLnBrk="0" fontAlgn="base" hangingPunct="0">
              <a:lnSpc>
                <a:spcPts val="2400"/>
              </a:lnSpc>
              <a:spcBef>
                <a:spcPts val="0"/>
              </a:spcBef>
              <a:spcAft>
                <a:spcPct val="0"/>
              </a:spcAft>
              <a:buClr>
                <a:srgbClr val="00B0F0"/>
              </a:buClr>
              <a:buFont typeface="Arial" pitchFamily="34" charset="0"/>
              <a:buChar char="•"/>
              <a:tabLst/>
              <a:defRPr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4pPr>
            <a:lvl5pPr marL="2060575" indent="-268288" algn="l" defTabSz="595313" rtl="0" eaLnBrk="0" fontAlgn="base" hangingPunct="0">
              <a:lnSpc>
                <a:spcPts val="2400"/>
              </a:lnSpc>
              <a:spcBef>
                <a:spcPts val="0"/>
              </a:spcBef>
              <a:spcAft>
                <a:spcPct val="0"/>
              </a:spcAft>
              <a:buClr>
                <a:srgbClr val="00B0F0"/>
              </a:buClr>
              <a:buFont typeface="Arial" pitchFamily="34" charset="0"/>
              <a:buChar char="•"/>
              <a:tabLst/>
              <a:defRPr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Second sample: </a:t>
            </a: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indium</a:t>
            </a:r>
            <a:endParaRPr lang="de-DE" dirty="0" smtClean="0"/>
          </a:p>
          <a:p>
            <a:r>
              <a:rPr lang="de-DE" dirty="0" smtClean="0"/>
              <a:t>850 °C bake </a:t>
            </a:r>
            <a:r>
              <a:rPr lang="de-DE" dirty="0" err="1" smtClean="0"/>
              <a:t>before</a:t>
            </a:r>
            <a:r>
              <a:rPr lang="de-DE" dirty="0" smtClean="0"/>
              <a:t> BCP</a:t>
            </a:r>
          </a:p>
          <a:p>
            <a:r>
              <a:rPr lang="de-DE" dirty="0" smtClean="0"/>
              <a:t>Indium </a:t>
            </a:r>
            <a:r>
              <a:rPr lang="de-DE" dirty="0" err="1" smtClean="0"/>
              <a:t>peak</a:t>
            </a:r>
            <a:r>
              <a:rPr lang="de-DE" dirty="0" smtClean="0"/>
              <a:t> </a:t>
            </a:r>
            <a:r>
              <a:rPr lang="de-DE" dirty="0" err="1" smtClean="0"/>
              <a:t>gone</a:t>
            </a:r>
            <a:endParaRPr lang="de-DE" dirty="0" smtClean="0"/>
          </a:p>
          <a:p>
            <a:r>
              <a:rPr lang="de-DE" dirty="0" err="1" smtClean="0"/>
              <a:t>Rs</a:t>
            </a:r>
            <a:r>
              <a:rPr lang="de-DE" dirty="0" smtClean="0"/>
              <a:t> still </a:t>
            </a:r>
            <a:r>
              <a:rPr lang="de-DE" dirty="0" err="1" smtClean="0"/>
              <a:t>too</a:t>
            </a:r>
            <a:r>
              <a:rPr lang="de-DE" dirty="0" smtClean="0"/>
              <a:t> high</a:t>
            </a:r>
          </a:p>
          <a:p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10"/>
              <p:cNvSpPr txBox="1">
                <a:spLocks noChangeArrowheads="1"/>
              </p:cNvSpPr>
              <p:nvPr/>
            </p:nvSpPr>
            <p:spPr bwMode="auto">
              <a:xfrm>
                <a:off x="801087" y="5590791"/>
                <a:ext cx="1872208" cy="83099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/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de-DE" sz="1600" b="0" dirty="0" smtClean="0">
                    <a:latin typeface="+mj-lt"/>
                  </a:rPr>
                  <a:t>Indium (type I):</a:t>
                </a:r>
                <a:r>
                  <a:rPr lang="de-DE" sz="1600" b="0" dirty="0" smtClean="0"/>
                  <a:t> </a:t>
                </a:r>
                <a:endParaRPr lang="de-DE" sz="1600" i="1" dirty="0" smtClean="0">
                  <a:latin typeface="Cambria Math" panose="02040503050406030204" pitchFamily="18" charset="0"/>
                </a:endParaRPr>
              </a:p>
              <a:p>
                <a:pPr eaLnBrk="1" hangingPunct="1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sz="160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de-DE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de-DE" sz="1600" i="1">
                          <a:latin typeface="Cambria Math" panose="02040503050406030204" pitchFamily="18" charset="0"/>
                        </a:rPr>
                        <m:t>=3.4 </m:t>
                      </m:r>
                      <m:r>
                        <m:rPr>
                          <m:sty m:val="p"/>
                        </m:rPr>
                        <a:rPr lang="de-DE" sz="1600" i="1">
                          <a:latin typeface="Cambria Math" panose="02040503050406030204" pitchFamily="18" charset="0"/>
                        </a:rPr>
                        <m:t>K</m:t>
                      </m:r>
                    </m:oMath>
                  </m:oMathPara>
                </a14:m>
                <a:endParaRPr lang="de-DE" sz="1600" i="1" dirty="0" smtClean="0">
                  <a:latin typeface="Cambria Math" panose="02040503050406030204" pitchFamily="18" charset="0"/>
                </a:endParaRPr>
              </a:p>
              <a:p>
                <a:pPr eaLnBrk="1" hangingPunct="1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de-DE" sz="1600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de-DE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28.5</m:t>
                      </m:r>
                      <m:r>
                        <a:rPr lang="de-DE" sz="16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de-DE" sz="1600" b="0" i="0" smtClean="0">
                          <a:latin typeface="Cambria Math" panose="02040503050406030204" pitchFamily="18" charset="0"/>
                        </a:rPr>
                        <m:t>mT</m:t>
                      </m:r>
                    </m:oMath>
                  </m:oMathPara>
                </a14:m>
                <a:endParaRPr lang="de-DE" sz="160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1" name="Textfeld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01087" y="5590791"/>
                <a:ext cx="1872208" cy="830997"/>
              </a:xfrm>
              <a:prstGeom prst="rect">
                <a:avLst/>
              </a:prstGeom>
              <a:blipFill rotWithShape="0">
                <a:blip r:embed="rId6"/>
                <a:stretch>
                  <a:fillRect l="-1623" t="-2206"/>
                </a:stretch>
              </a:blipFill>
              <a:ln>
                <a:noFill/>
              </a:ln>
              <a:extLst/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Gerade Verbindung mit Pfeil 11"/>
          <p:cNvCxnSpPr/>
          <p:nvPr/>
        </p:nvCxnSpPr>
        <p:spPr>
          <a:xfrm flipV="1">
            <a:off x="1737191" y="4004904"/>
            <a:ext cx="602561" cy="1585888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125014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Possible</a:t>
            </a:r>
            <a:r>
              <a:rPr lang="de-DE" dirty="0" smtClean="0"/>
              <a:t> </a:t>
            </a:r>
            <a:r>
              <a:rPr lang="de-DE" dirty="0" err="1" smtClean="0"/>
              <a:t>causes</a:t>
            </a:r>
            <a:r>
              <a:rPr lang="de-DE" dirty="0" smtClean="0"/>
              <a:t> </a:t>
            </a:r>
            <a:r>
              <a:rPr lang="de-DE" dirty="0" err="1" smtClean="0"/>
              <a:t>ruled</a:t>
            </a:r>
            <a:r>
              <a:rPr lang="de-DE" dirty="0" smtClean="0"/>
              <a:t> out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57124" y="980728"/>
            <a:ext cx="8147324" cy="5601533"/>
          </a:xfrm>
        </p:spPr>
        <p:txBody>
          <a:bodyPr/>
          <a:lstStyle/>
          <a:p>
            <a:r>
              <a:rPr lang="de-DE" dirty="0" err="1" smtClean="0"/>
              <a:t>Multipacting</a:t>
            </a:r>
            <a:r>
              <a:rPr lang="de-DE" dirty="0" smtClean="0"/>
              <a:t>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 err="1" smtClean="0"/>
              <a:t>possible</a:t>
            </a:r>
            <a:r>
              <a:rPr lang="de-DE" dirty="0" smtClean="0"/>
              <a:t> </a:t>
            </a:r>
            <a:r>
              <a:rPr lang="de-DE" dirty="0" err="1" smtClean="0"/>
              <a:t>electron</a:t>
            </a:r>
            <a:r>
              <a:rPr lang="de-DE" dirty="0" smtClean="0"/>
              <a:t> </a:t>
            </a:r>
            <a:r>
              <a:rPr lang="de-DE" dirty="0" err="1" smtClean="0"/>
              <a:t>paths</a:t>
            </a:r>
            <a:r>
              <a:rPr lang="de-DE" dirty="0" smtClean="0"/>
              <a:t> </a:t>
            </a:r>
            <a:r>
              <a:rPr lang="de-DE" dirty="0" err="1" smtClean="0"/>
              <a:t>too</a:t>
            </a:r>
            <a:r>
              <a:rPr lang="de-DE" dirty="0" smtClean="0"/>
              <a:t> </a:t>
            </a:r>
            <a:r>
              <a:rPr lang="de-DE" dirty="0" err="1" smtClean="0"/>
              <a:t>short</a:t>
            </a:r>
            <a:endParaRPr lang="de-DE" dirty="0" smtClean="0"/>
          </a:p>
          <a:p>
            <a:r>
              <a:rPr lang="de-DE" dirty="0" smtClean="0"/>
              <a:t>Paschen </a:t>
            </a:r>
            <a:r>
              <a:rPr lang="de-DE" dirty="0" err="1" smtClean="0"/>
              <a:t>discharge</a:t>
            </a:r>
            <a:r>
              <a:rPr lang="de-DE" dirty="0" smtClean="0"/>
              <a:t>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 err="1" smtClean="0"/>
              <a:t>pressure</a:t>
            </a:r>
            <a:r>
              <a:rPr lang="de-DE" dirty="0" smtClean="0"/>
              <a:t> </a:t>
            </a:r>
            <a:r>
              <a:rPr lang="de-DE" dirty="0" err="1" smtClean="0"/>
              <a:t>times</a:t>
            </a:r>
            <a:r>
              <a:rPr lang="de-DE" dirty="0" smtClean="0"/>
              <a:t> </a:t>
            </a:r>
            <a:r>
              <a:rPr lang="de-DE" dirty="0" err="1" smtClean="0"/>
              <a:t>distance</a:t>
            </a:r>
            <a:r>
              <a:rPr lang="de-DE" dirty="0" smtClean="0"/>
              <a:t> </a:t>
            </a:r>
            <a:r>
              <a:rPr lang="de-DE" dirty="0" err="1" smtClean="0"/>
              <a:t>value</a:t>
            </a:r>
            <a:r>
              <a:rPr lang="de-DE" dirty="0" smtClean="0"/>
              <a:t> </a:t>
            </a:r>
            <a:r>
              <a:rPr lang="de-DE" dirty="0" err="1" smtClean="0"/>
              <a:t>too</a:t>
            </a:r>
            <a:r>
              <a:rPr lang="de-DE" dirty="0" smtClean="0"/>
              <a:t> </a:t>
            </a:r>
            <a:r>
              <a:rPr lang="de-DE" dirty="0" err="1" smtClean="0"/>
              <a:t>low</a:t>
            </a:r>
            <a:endParaRPr lang="de-DE" dirty="0" smtClean="0"/>
          </a:p>
          <a:p>
            <a:r>
              <a:rPr lang="de-DE" dirty="0" err="1" smtClean="0"/>
              <a:t>Resistivity</a:t>
            </a:r>
            <a:r>
              <a:rPr lang="de-DE" dirty="0" smtClean="0"/>
              <a:t> </a:t>
            </a:r>
            <a:r>
              <a:rPr lang="de-DE" dirty="0" err="1" smtClean="0"/>
              <a:t>change</a:t>
            </a:r>
            <a:r>
              <a:rPr lang="de-DE" dirty="0" smtClean="0"/>
              <a:t> at </a:t>
            </a:r>
            <a:r>
              <a:rPr lang="de-DE" dirty="0" err="1" smtClean="0"/>
              <a:t>superconducting</a:t>
            </a:r>
            <a:r>
              <a:rPr lang="de-DE" dirty="0" smtClean="0"/>
              <a:t> </a:t>
            </a:r>
            <a:r>
              <a:rPr lang="de-DE" dirty="0" err="1" smtClean="0"/>
              <a:t>transition</a:t>
            </a:r>
            <a:r>
              <a:rPr lang="de-DE" dirty="0" smtClean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smtClean="0"/>
              <a:t>Indium</a:t>
            </a:r>
            <a:endParaRPr lang="de-DE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 err="1"/>
              <a:t>does</a:t>
            </a:r>
            <a:r>
              <a:rPr lang="de-DE" dirty="0"/>
              <a:t> not </a:t>
            </a:r>
            <a:r>
              <a:rPr lang="de-DE" dirty="0" err="1"/>
              <a:t>explain</a:t>
            </a:r>
            <a:r>
              <a:rPr lang="de-DE" dirty="0"/>
              <a:t> </a:t>
            </a:r>
            <a:r>
              <a:rPr lang="de-DE" dirty="0" err="1"/>
              <a:t>increased</a:t>
            </a:r>
            <a:r>
              <a:rPr lang="de-DE" dirty="0"/>
              <a:t> </a:t>
            </a:r>
            <a:r>
              <a:rPr lang="de-DE" dirty="0" err="1"/>
              <a:t>surface</a:t>
            </a:r>
            <a:r>
              <a:rPr lang="de-DE" dirty="0"/>
              <a:t> </a:t>
            </a:r>
            <a:r>
              <a:rPr lang="de-DE" dirty="0" err="1"/>
              <a:t>resistance</a:t>
            </a:r>
            <a:r>
              <a:rPr lang="de-DE" dirty="0"/>
              <a:t> after </a:t>
            </a:r>
            <a:r>
              <a:rPr lang="de-DE" dirty="0" err="1"/>
              <a:t>sc</a:t>
            </a:r>
            <a:r>
              <a:rPr lang="de-DE" dirty="0"/>
              <a:t> </a:t>
            </a:r>
            <a:r>
              <a:rPr lang="de-DE" dirty="0" err="1"/>
              <a:t>transition</a:t>
            </a:r>
            <a:endParaRPr lang="de-DE" dirty="0"/>
          </a:p>
          <a:p>
            <a:r>
              <a:rPr lang="de-DE" dirty="0" err="1" smtClean="0"/>
              <a:t>Discontinuous</a:t>
            </a:r>
            <a:r>
              <a:rPr lang="de-DE" dirty="0" smtClean="0"/>
              <a:t> thermal </a:t>
            </a:r>
            <a:r>
              <a:rPr lang="de-DE" dirty="0" err="1" smtClean="0"/>
              <a:t>conductivity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Indium at </a:t>
            </a:r>
            <a:r>
              <a:rPr lang="de-DE" dirty="0" err="1" smtClean="0"/>
              <a:t>Tc</a:t>
            </a:r>
            <a:r>
              <a:rPr lang="de-DE" dirty="0" smtClean="0"/>
              <a:t> (Indium)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 err="1" smtClean="0"/>
              <a:t>does</a:t>
            </a:r>
            <a:r>
              <a:rPr lang="de-DE" dirty="0" smtClean="0"/>
              <a:t> not </a:t>
            </a:r>
            <a:r>
              <a:rPr lang="de-DE" dirty="0" err="1" smtClean="0"/>
              <a:t>explain</a:t>
            </a:r>
            <a:r>
              <a:rPr lang="de-DE" dirty="0" smtClean="0"/>
              <a:t> </a:t>
            </a:r>
            <a:r>
              <a:rPr lang="de-DE" dirty="0" err="1" smtClean="0"/>
              <a:t>increased</a:t>
            </a:r>
            <a:r>
              <a:rPr lang="de-DE" dirty="0" smtClean="0"/>
              <a:t> </a:t>
            </a:r>
            <a:r>
              <a:rPr lang="de-DE" dirty="0" err="1" smtClean="0"/>
              <a:t>surface</a:t>
            </a:r>
            <a:r>
              <a:rPr lang="de-DE" dirty="0" smtClean="0"/>
              <a:t> </a:t>
            </a:r>
            <a:r>
              <a:rPr lang="de-DE" dirty="0" err="1" smtClean="0"/>
              <a:t>resistance</a:t>
            </a:r>
            <a:r>
              <a:rPr lang="de-DE" dirty="0" smtClean="0"/>
              <a:t> after </a:t>
            </a:r>
            <a:r>
              <a:rPr lang="de-DE" dirty="0" err="1" smtClean="0"/>
              <a:t>sc</a:t>
            </a:r>
            <a:r>
              <a:rPr lang="de-DE" dirty="0" smtClean="0"/>
              <a:t> </a:t>
            </a:r>
            <a:r>
              <a:rPr lang="de-DE" dirty="0" err="1" smtClean="0"/>
              <a:t>transition</a:t>
            </a:r>
            <a:endParaRPr lang="de-DE" dirty="0" smtClean="0"/>
          </a:p>
          <a:p>
            <a:r>
              <a:rPr lang="de-DE" dirty="0"/>
              <a:t>B-Field </a:t>
            </a:r>
            <a:r>
              <a:rPr lang="de-DE" dirty="0" err="1" smtClean="0"/>
              <a:t>enhancement</a:t>
            </a:r>
            <a:r>
              <a:rPr lang="de-DE" dirty="0" smtClean="0"/>
              <a:t> at </a:t>
            </a:r>
            <a:r>
              <a:rPr lang="de-DE" dirty="0" err="1" smtClean="0"/>
              <a:t>interface</a:t>
            </a:r>
            <a:r>
              <a:rPr lang="de-DE" dirty="0" smtClean="0"/>
              <a:t> sample/</a:t>
            </a:r>
            <a:r>
              <a:rPr lang="de-DE" dirty="0" err="1" smtClean="0"/>
              <a:t>cylinder</a:t>
            </a:r>
            <a:endParaRPr lang="de-DE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 err="1"/>
              <a:t>maximum</a:t>
            </a:r>
            <a:r>
              <a:rPr lang="de-DE" dirty="0"/>
              <a:t> </a:t>
            </a:r>
            <a:r>
              <a:rPr lang="de-DE" dirty="0" err="1"/>
              <a:t>conceivable</a:t>
            </a:r>
            <a:r>
              <a:rPr lang="de-DE" dirty="0"/>
              <a:t> </a:t>
            </a:r>
            <a:r>
              <a:rPr lang="de-DE" dirty="0" err="1"/>
              <a:t>enhanced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 </a:t>
            </a:r>
            <a:r>
              <a:rPr lang="de-DE" dirty="0" err="1"/>
              <a:t>too</a:t>
            </a:r>
            <a:r>
              <a:rPr lang="de-DE" dirty="0"/>
              <a:t> </a:t>
            </a:r>
            <a:r>
              <a:rPr lang="de-DE" dirty="0" err="1" smtClean="0"/>
              <a:t>low</a:t>
            </a:r>
            <a:endParaRPr lang="de-DE" dirty="0" smtClean="0"/>
          </a:p>
          <a:p>
            <a:r>
              <a:rPr lang="de-DE" dirty="0" err="1" smtClean="0"/>
              <a:t>Local</a:t>
            </a:r>
            <a:r>
              <a:rPr lang="de-DE" dirty="0" smtClean="0"/>
              <a:t> </a:t>
            </a:r>
            <a:r>
              <a:rPr lang="de-DE" dirty="0" err="1" smtClean="0"/>
              <a:t>quench</a:t>
            </a:r>
            <a:endParaRPr lang="de-DE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 err="1" smtClean="0"/>
              <a:t>should</a:t>
            </a:r>
            <a:r>
              <a:rPr lang="de-DE" dirty="0" smtClean="0"/>
              <a:t> </a:t>
            </a:r>
            <a:r>
              <a:rPr lang="de-DE" dirty="0" err="1" smtClean="0"/>
              <a:t>exhibit</a:t>
            </a:r>
            <a:r>
              <a:rPr lang="de-DE" dirty="0" smtClean="0"/>
              <a:t> different </a:t>
            </a:r>
            <a:r>
              <a:rPr lang="de-DE" dirty="0" err="1" smtClean="0"/>
              <a:t>temperature</a:t>
            </a:r>
            <a:r>
              <a:rPr lang="de-DE" dirty="0" smtClean="0"/>
              <a:t> </a:t>
            </a:r>
            <a:r>
              <a:rPr lang="de-DE" dirty="0" err="1" smtClean="0"/>
              <a:t>dependence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Rs</a:t>
            </a:r>
            <a:endParaRPr lang="de-DE" dirty="0"/>
          </a:p>
          <a:p>
            <a:r>
              <a:rPr lang="de-DE" dirty="0" smtClean="0"/>
              <a:t>Q-</a:t>
            </a:r>
            <a:r>
              <a:rPr lang="de-DE" dirty="0" err="1" smtClean="0"/>
              <a:t>disease</a:t>
            </a:r>
            <a:endParaRPr lang="de-DE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 smtClean="0"/>
              <a:t>sample </a:t>
            </a:r>
            <a:r>
              <a:rPr lang="de-DE" dirty="0" err="1" smtClean="0"/>
              <a:t>baked</a:t>
            </a:r>
            <a:r>
              <a:rPr lang="de-DE" dirty="0" smtClean="0"/>
              <a:t> after BCP</a:t>
            </a:r>
          </a:p>
          <a:p>
            <a:r>
              <a:rPr lang="de-DE" dirty="0" err="1" smtClean="0"/>
              <a:t>Mechanical</a:t>
            </a:r>
            <a:r>
              <a:rPr lang="de-DE" dirty="0" smtClean="0"/>
              <a:t> stress in sample </a:t>
            </a:r>
            <a:r>
              <a:rPr lang="de-DE" dirty="0" smtClean="0"/>
              <a:t>(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manufacturer</a:t>
            </a:r>
            <a:r>
              <a:rPr lang="de-DE" dirty="0" smtClean="0"/>
              <a:t> REUTER </a:t>
            </a:r>
            <a:r>
              <a:rPr lang="de-DE" dirty="0" err="1" smtClean="0"/>
              <a:t>from</a:t>
            </a:r>
            <a:r>
              <a:rPr lang="de-DE" dirty="0" smtClean="0"/>
              <a:t> a </a:t>
            </a:r>
            <a:r>
              <a:rPr lang="de-DE" dirty="0" err="1" smtClean="0"/>
              <a:t>Heraeus</a:t>
            </a:r>
            <a:r>
              <a:rPr lang="de-DE" dirty="0" smtClean="0"/>
              <a:t> </a:t>
            </a:r>
            <a:r>
              <a:rPr lang="de-DE" dirty="0" err="1" smtClean="0"/>
              <a:t>ingot</a:t>
            </a:r>
            <a:r>
              <a:rPr lang="de-DE" dirty="0" smtClean="0"/>
              <a:t>)</a:t>
            </a:r>
            <a:endParaRPr lang="de-DE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de-DE" dirty="0" err="1" smtClean="0"/>
              <a:t>should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been</a:t>
            </a:r>
            <a:r>
              <a:rPr lang="de-DE" dirty="0" smtClean="0"/>
              <a:t> relaxed upon 850°C bake</a:t>
            </a:r>
          </a:p>
          <a:p>
            <a:r>
              <a:rPr lang="de-DE" dirty="0" err="1" smtClean="0"/>
              <a:t>Anisotropy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RF </a:t>
            </a:r>
            <a:r>
              <a:rPr lang="de-DE" dirty="0" err="1" smtClean="0"/>
              <a:t>currents</a:t>
            </a:r>
            <a:r>
              <a:rPr lang="de-DE" dirty="0" smtClean="0"/>
              <a:t> in </a:t>
            </a:r>
            <a:r>
              <a:rPr lang="de-DE" dirty="0" err="1" smtClean="0"/>
              <a:t>gap</a:t>
            </a:r>
            <a:endParaRPr lang="de-DE" dirty="0"/>
          </a:p>
          <a:p>
            <a:pPr marL="449263" lvl="1" indent="0"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4965E00-D6FC-4180-BDCE-4CDD809E75C9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51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Simulations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coaxial</a:t>
            </a:r>
            <a:r>
              <a:rPr lang="de-DE" dirty="0" smtClean="0"/>
              <a:t> </a:t>
            </a:r>
            <a:r>
              <a:rPr lang="de-DE" dirty="0" err="1" smtClean="0"/>
              <a:t>gap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4965E00-D6FC-4180-BDCE-4CDD809E75C9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836712"/>
            <a:ext cx="5282684" cy="2002883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9" y="3284984"/>
            <a:ext cx="8352928" cy="2952812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1835696" y="6245096"/>
            <a:ext cx="4297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magnetic</a:t>
            </a:r>
            <a:r>
              <a:rPr lang="de-DE" dirty="0" smtClean="0"/>
              <a:t> </a:t>
            </a:r>
            <a:r>
              <a:rPr lang="de-DE" dirty="0" err="1" smtClean="0"/>
              <a:t>field</a:t>
            </a:r>
            <a:r>
              <a:rPr lang="de-DE" dirty="0" smtClean="0"/>
              <a:t> in </a:t>
            </a:r>
            <a:r>
              <a:rPr lang="de-DE" dirty="0" err="1" smtClean="0"/>
              <a:t>gap</a:t>
            </a:r>
            <a:r>
              <a:rPr lang="de-DE" dirty="0" smtClean="0"/>
              <a:t> (150mT at sample)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352052" y="2832032"/>
            <a:ext cx="4796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RF </a:t>
            </a:r>
            <a:r>
              <a:rPr lang="de-DE" dirty="0" err="1" smtClean="0"/>
              <a:t>currents</a:t>
            </a:r>
            <a:r>
              <a:rPr lang="de-DE" dirty="0" smtClean="0"/>
              <a:t> </a:t>
            </a:r>
            <a:r>
              <a:rPr lang="de-DE" dirty="0" err="1" smtClean="0"/>
              <a:t>passing</a:t>
            </a:r>
            <a:r>
              <a:rPr lang="de-DE" dirty="0" smtClean="0"/>
              <a:t> </a:t>
            </a:r>
            <a:r>
              <a:rPr lang="de-DE" dirty="0" smtClean="0"/>
              <a:t>Indium in </a:t>
            </a:r>
            <a:r>
              <a:rPr lang="de-DE" dirty="0" err="1" smtClean="0"/>
              <a:t>gap</a:t>
            </a:r>
            <a:r>
              <a:rPr lang="de-DE" dirty="0" smtClean="0"/>
              <a:t> </a:t>
            </a:r>
            <a:r>
              <a:rPr lang="de-DE" dirty="0" err="1" smtClean="0"/>
              <a:t>vertically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8533" y="1047493"/>
            <a:ext cx="3391309" cy="1581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37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Alternative </a:t>
            </a:r>
            <a:r>
              <a:rPr lang="de-DE" dirty="0" err="1"/>
              <a:t>calorimetry</a:t>
            </a:r>
            <a:r>
              <a:rPr lang="de-DE" dirty="0"/>
              <a:t> </a:t>
            </a:r>
            <a:r>
              <a:rPr lang="de-DE" dirty="0" err="1"/>
              <a:t>chamber</a:t>
            </a:r>
            <a:r>
              <a:rPr lang="de-DE" dirty="0"/>
              <a:t> </a:t>
            </a:r>
            <a:r>
              <a:rPr lang="de-DE" dirty="0" smtClean="0"/>
              <a:t>II</a:t>
            </a:r>
            <a:endParaRPr lang="de-DE" dirty="0"/>
          </a:p>
        </p:txBody>
      </p:sp>
      <p:sp>
        <p:nvSpPr>
          <p:cNvPr id="24" name="Textplatzhalter 23"/>
          <p:cNvSpPr>
            <a:spLocks noGrp="1"/>
          </p:cNvSpPr>
          <p:nvPr>
            <p:ph type="body" sz="quarter" idx="13"/>
          </p:nvPr>
        </p:nvSpPr>
        <p:spPr>
          <a:xfrm>
            <a:off x="457124" y="836712"/>
            <a:ext cx="7715276" cy="3354765"/>
          </a:xfrm>
        </p:spPr>
        <p:txBody>
          <a:bodyPr/>
          <a:lstStyle/>
          <a:p>
            <a:r>
              <a:rPr lang="de-DE" dirty="0" smtClean="0"/>
              <a:t>Pure </a:t>
            </a:r>
            <a:r>
              <a:rPr lang="de-DE" dirty="0"/>
              <a:t>Nb sample</a:t>
            </a:r>
            <a:br>
              <a:rPr lang="de-DE" dirty="0"/>
            </a:br>
            <a:r>
              <a:rPr lang="de-DE" dirty="0"/>
              <a:t>→ high </a:t>
            </a:r>
            <a:r>
              <a:rPr lang="de-DE" dirty="0" err="1"/>
              <a:t>temperature</a:t>
            </a:r>
            <a:r>
              <a:rPr lang="de-DE" dirty="0"/>
              <a:t> </a:t>
            </a:r>
            <a:r>
              <a:rPr lang="de-DE" dirty="0" err="1"/>
              <a:t>treatments</a:t>
            </a:r>
            <a:r>
              <a:rPr lang="de-DE" dirty="0"/>
              <a:t> </a:t>
            </a:r>
            <a:r>
              <a:rPr lang="de-DE" dirty="0" err="1"/>
              <a:t>possible</a:t>
            </a:r>
            <a:endParaRPr lang="de-DE" dirty="0"/>
          </a:p>
          <a:p>
            <a:pPr lvl="1"/>
            <a:r>
              <a:rPr lang="de-DE" dirty="0" err="1"/>
              <a:t>Baking</a:t>
            </a:r>
            <a:endParaRPr lang="de-DE" dirty="0"/>
          </a:p>
          <a:p>
            <a:pPr lvl="1"/>
            <a:r>
              <a:rPr lang="de-DE" dirty="0"/>
              <a:t>N-doping</a:t>
            </a:r>
          </a:p>
          <a:p>
            <a:pPr lvl="1"/>
            <a:r>
              <a:rPr lang="de-DE" dirty="0"/>
              <a:t>Diffusion </a:t>
            </a:r>
            <a:r>
              <a:rPr lang="de-DE" dirty="0" err="1"/>
              <a:t>coating</a:t>
            </a:r>
            <a:r>
              <a:rPr lang="de-DE" dirty="0"/>
              <a:t> (e.g. Nb</a:t>
            </a:r>
            <a:r>
              <a:rPr lang="de-DE" baseline="-25000" dirty="0"/>
              <a:t>3</a:t>
            </a:r>
            <a:r>
              <a:rPr lang="de-DE" dirty="0"/>
              <a:t>Sn</a:t>
            </a:r>
            <a:r>
              <a:rPr lang="de-DE" dirty="0" smtClean="0"/>
              <a:t>)</a:t>
            </a:r>
          </a:p>
          <a:p>
            <a:r>
              <a:rPr lang="de-DE" dirty="0" smtClean="0"/>
              <a:t>UHV </a:t>
            </a:r>
            <a:r>
              <a:rPr lang="de-DE" dirty="0" err="1"/>
              <a:t>tight</a:t>
            </a:r>
            <a:r>
              <a:rPr lang="de-DE" dirty="0"/>
              <a:t> </a:t>
            </a:r>
            <a:r>
              <a:rPr lang="de-DE" dirty="0" err="1" smtClean="0"/>
              <a:t>system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/>
              <a:t>→</a:t>
            </a:r>
            <a:r>
              <a:rPr lang="de-DE" dirty="0" smtClean="0"/>
              <a:t> </a:t>
            </a:r>
            <a:r>
              <a:rPr lang="de-DE" dirty="0"/>
              <a:t>I</a:t>
            </a:r>
            <a:r>
              <a:rPr lang="de-DE" dirty="0" smtClean="0"/>
              <a:t>ndium </a:t>
            </a:r>
            <a:r>
              <a:rPr lang="de-DE" dirty="0" err="1"/>
              <a:t>wire</a:t>
            </a:r>
            <a:r>
              <a:rPr lang="de-DE" dirty="0"/>
              <a:t> </a:t>
            </a:r>
            <a:r>
              <a:rPr lang="de-DE" dirty="0" err="1"/>
              <a:t>gasket</a:t>
            </a:r>
            <a:endParaRPr lang="de-DE" dirty="0"/>
          </a:p>
          <a:p>
            <a:r>
              <a:rPr lang="de-DE" dirty="0" smtClean="0"/>
              <a:t>Height </a:t>
            </a:r>
            <a:r>
              <a:rPr lang="de-DE" dirty="0" err="1"/>
              <a:t>adjustment</a:t>
            </a:r>
            <a:r>
              <a:rPr lang="de-DE" dirty="0"/>
              <a:t> </a:t>
            </a:r>
            <a:r>
              <a:rPr lang="de-DE" dirty="0" err="1" smtClean="0"/>
              <a:t>possible</a:t>
            </a:r>
            <a:endParaRPr lang="de-DE" dirty="0" smtClean="0"/>
          </a:p>
          <a:p>
            <a:r>
              <a:rPr lang="de-DE" dirty="0" smtClean="0"/>
              <a:t>Short sample holder?</a:t>
            </a:r>
            <a:br>
              <a:rPr lang="de-DE" dirty="0" smtClean="0"/>
            </a:br>
            <a:r>
              <a:rPr lang="de-DE" dirty="0" smtClean="0"/>
              <a:t>→ </a:t>
            </a:r>
            <a:r>
              <a:rPr lang="de-DE" dirty="0" err="1"/>
              <a:t>Electron</a:t>
            </a:r>
            <a:r>
              <a:rPr lang="de-DE" dirty="0"/>
              <a:t> beam </a:t>
            </a:r>
            <a:r>
              <a:rPr lang="de-DE" dirty="0" err="1"/>
              <a:t>welding</a:t>
            </a:r>
            <a:r>
              <a:rPr lang="de-DE" dirty="0"/>
              <a:t> </a:t>
            </a:r>
            <a:r>
              <a:rPr lang="de-DE" dirty="0" err="1" smtClean="0"/>
              <a:t>required</a:t>
            </a:r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0E05AE04-F9B3-4229-B49F-3698FC2F1D2F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4433" y="760341"/>
            <a:ext cx="2561183" cy="3460747"/>
          </a:xfrm>
          <a:prstGeom prst="rect">
            <a:avLst/>
          </a:prstGeom>
        </p:spPr>
      </p:pic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7452320" y="3356992"/>
            <a:ext cx="122413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600" dirty="0" smtClean="0">
                <a:latin typeface="+mj-lt"/>
              </a:rPr>
              <a:t>Indium </a:t>
            </a:r>
            <a:r>
              <a:rPr lang="de-DE" sz="1600" dirty="0" err="1" smtClean="0">
                <a:latin typeface="+mj-lt"/>
              </a:rPr>
              <a:t>wire</a:t>
            </a:r>
            <a:endParaRPr lang="de-DE" sz="1600" dirty="0">
              <a:latin typeface="+mj-lt"/>
            </a:endParaRPr>
          </a:p>
        </p:txBody>
      </p:sp>
      <p:cxnSp>
        <p:nvCxnSpPr>
          <p:cNvPr id="17" name="Gerade Verbindung mit Pfeil 16"/>
          <p:cNvCxnSpPr/>
          <p:nvPr/>
        </p:nvCxnSpPr>
        <p:spPr>
          <a:xfrm flipH="1">
            <a:off x="6732240" y="3573016"/>
            <a:ext cx="792088" cy="259097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16"/>
          <p:cNvSpPr txBox="1">
            <a:spLocks noChangeArrowheads="1"/>
          </p:cNvSpPr>
          <p:nvPr/>
        </p:nvSpPr>
        <p:spPr bwMode="auto">
          <a:xfrm>
            <a:off x="7435616" y="871806"/>
            <a:ext cx="13048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600" dirty="0">
                <a:latin typeface="+mj-lt"/>
              </a:rPr>
              <a:t>Double </a:t>
            </a:r>
            <a:r>
              <a:rPr lang="de-DE" sz="1600" dirty="0" err="1">
                <a:latin typeface="+mj-lt"/>
              </a:rPr>
              <a:t>sided</a:t>
            </a:r>
            <a:r>
              <a:rPr lang="de-DE" sz="1600" dirty="0">
                <a:latin typeface="+mj-lt"/>
              </a:rPr>
              <a:t> </a:t>
            </a:r>
          </a:p>
          <a:p>
            <a:pPr eaLnBrk="1" hangingPunct="1"/>
            <a:r>
              <a:rPr lang="de-DE" sz="1600" dirty="0">
                <a:latin typeface="+mj-lt"/>
              </a:rPr>
              <a:t>CF100 </a:t>
            </a:r>
            <a:r>
              <a:rPr lang="de-DE" sz="1600" dirty="0" err="1">
                <a:latin typeface="+mj-lt"/>
              </a:rPr>
              <a:t>flange</a:t>
            </a:r>
            <a:endParaRPr lang="de-DE" sz="1600" dirty="0">
              <a:latin typeface="+mj-lt"/>
            </a:endParaRPr>
          </a:p>
        </p:txBody>
      </p:sp>
      <p:sp>
        <p:nvSpPr>
          <p:cNvPr id="19" name="Textfeld 18"/>
          <p:cNvSpPr txBox="1">
            <a:spLocks noChangeArrowheads="1"/>
          </p:cNvSpPr>
          <p:nvPr/>
        </p:nvSpPr>
        <p:spPr bwMode="auto">
          <a:xfrm>
            <a:off x="4283968" y="5436513"/>
            <a:ext cx="14401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600" dirty="0" smtClean="0">
                <a:latin typeface="+mj-lt"/>
              </a:rPr>
              <a:t>additional </a:t>
            </a:r>
            <a:r>
              <a:rPr lang="de-DE" sz="1600" dirty="0" err="1" smtClean="0">
                <a:latin typeface="+mj-lt"/>
              </a:rPr>
              <a:t>Cernox</a:t>
            </a:r>
            <a:r>
              <a:rPr lang="de-DE" sz="1600" dirty="0" smtClean="0">
                <a:latin typeface="+mj-lt"/>
              </a:rPr>
              <a:t> </a:t>
            </a:r>
            <a:r>
              <a:rPr lang="de-DE" sz="1600" dirty="0" err="1" smtClean="0">
                <a:latin typeface="+mj-lt"/>
              </a:rPr>
              <a:t>sensors</a:t>
            </a:r>
            <a:endParaRPr lang="de-DE" sz="1600" dirty="0">
              <a:latin typeface="+mj-lt"/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5397" y="4149080"/>
            <a:ext cx="2612475" cy="2683183"/>
          </a:xfrm>
          <a:prstGeom prst="rect">
            <a:avLst/>
          </a:prstGeom>
        </p:spPr>
      </p:pic>
      <p:cxnSp>
        <p:nvCxnSpPr>
          <p:cNvPr id="20" name="Gerade Verbindung mit Pfeil 19"/>
          <p:cNvCxnSpPr/>
          <p:nvPr/>
        </p:nvCxnSpPr>
        <p:spPr>
          <a:xfrm>
            <a:off x="5652120" y="5733256"/>
            <a:ext cx="1224136" cy="216024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Grafik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26" t="25374" r="31545"/>
          <a:stretch/>
        </p:blipFill>
        <p:spPr>
          <a:xfrm>
            <a:off x="395536" y="3997421"/>
            <a:ext cx="2448272" cy="2599931"/>
          </a:xfrm>
          <a:prstGeom prst="rect">
            <a:avLst/>
          </a:prstGeom>
        </p:spPr>
      </p:pic>
      <p:sp>
        <p:nvSpPr>
          <p:cNvPr id="15" name="Textfeld 14"/>
          <p:cNvSpPr txBox="1">
            <a:spLocks noChangeArrowheads="1"/>
          </p:cNvSpPr>
          <p:nvPr/>
        </p:nvSpPr>
        <p:spPr bwMode="auto">
          <a:xfrm>
            <a:off x="2915816" y="6389496"/>
            <a:ext cx="122413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600" dirty="0" smtClean="0">
                <a:latin typeface="+mj-lt"/>
              </a:rPr>
              <a:t>Indium </a:t>
            </a:r>
            <a:r>
              <a:rPr lang="de-DE" sz="1600" dirty="0" err="1" smtClean="0">
                <a:latin typeface="+mj-lt"/>
              </a:rPr>
              <a:t>wire</a:t>
            </a:r>
            <a:endParaRPr lang="de-DE" sz="1600" dirty="0">
              <a:latin typeface="+mj-lt"/>
            </a:endParaRPr>
          </a:p>
        </p:txBody>
      </p:sp>
      <p:cxnSp>
        <p:nvCxnSpPr>
          <p:cNvPr id="21" name="Gerade Verbindung mit Pfeil 20"/>
          <p:cNvCxnSpPr/>
          <p:nvPr/>
        </p:nvCxnSpPr>
        <p:spPr>
          <a:xfrm flipH="1" flipV="1">
            <a:off x="2130762" y="6237312"/>
            <a:ext cx="792088" cy="304369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feld 21"/>
          <p:cNvSpPr txBox="1">
            <a:spLocks noChangeArrowheads="1"/>
          </p:cNvSpPr>
          <p:nvPr/>
        </p:nvSpPr>
        <p:spPr bwMode="auto">
          <a:xfrm>
            <a:off x="7316656" y="2237509"/>
            <a:ext cx="150381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600" dirty="0" err="1" smtClean="0">
                <a:latin typeface="+mj-lt"/>
              </a:rPr>
              <a:t>gap</a:t>
            </a:r>
            <a:r>
              <a:rPr lang="de-DE" sz="1600" dirty="0" smtClean="0">
                <a:latin typeface="+mj-lt"/>
              </a:rPr>
              <a:t> </a:t>
            </a:r>
            <a:r>
              <a:rPr lang="de-DE" sz="1600" dirty="0" err="1" smtClean="0">
                <a:latin typeface="+mj-lt"/>
              </a:rPr>
              <a:t>omitted</a:t>
            </a:r>
            <a:endParaRPr lang="de-DE" sz="1600" dirty="0">
              <a:latin typeface="+mj-lt"/>
            </a:endParaRPr>
          </a:p>
        </p:txBody>
      </p:sp>
      <p:cxnSp>
        <p:nvCxnSpPr>
          <p:cNvPr id="3" name="Gerade Verbindung mit Pfeil 2"/>
          <p:cNvCxnSpPr/>
          <p:nvPr/>
        </p:nvCxnSpPr>
        <p:spPr>
          <a:xfrm flipH="1">
            <a:off x="6732240" y="2420888"/>
            <a:ext cx="504056" cy="720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5518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Surface </a:t>
            </a:r>
            <a:r>
              <a:rPr lang="de-DE" dirty="0" err="1" smtClean="0"/>
              <a:t>resistance</a:t>
            </a:r>
            <a:r>
              <a:rPr lang="de-DE" dirty="0" smtClean="0"/>
              <a:t> vs. </a:t>
            </a:r>
            <a:r>
              <a:rPr lang="de-DE" dirty="0" err="1" smtClean="0"/>
              <a:t>Temperature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platzhalter 3"/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565356" y="980728"/>
                <a:ext cx="6382908" cy="464679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de-DE" b="0" i="1" smtClean="0">
                            <a:latin typeface="Cambria Math"/>
                          </a:rPr>
                          <m:t>𝑆</m:t>
                        </m:r>
                      </m:sub>
                    </m:sSub>
                    <m:r>
                      <a:rPr lang="de-DE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de-DE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de-DE" b="0" i="1" smtClean="0">
                            <a:latin typeface="Cambria Math"/>
                          </a:rPr>
                          <m:t>𝐵𝐶𝑆</m:t>
                        </m:r>
                      </m:sub>
                    </m:sSub>
                    <m:r>
                      <a:rPr lang="de-DE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de-DE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de-DE" b="0" i="1" smtClean="0">
                            <a:latin typeface="Cambria Math"/>
                          </a:rPr>
                          <m:t>𝑟𝑒𝑠</m:t>
                        </m:r>
                      </m:sub>
                    </m:sSub>
                    <m:r>
                      <a:rPr lang="de-DE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de-DE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/>
                          </a:rPr>
                          <m:t>𝐴</m:t>
                        </m:r>
                        <m:sSup>
                          <m:sSupPr>
                            <m:ctrlPr>
                              <a:rPr lang="de-DE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de-DE" b="0" i="1" smtClean="0">
                                <a:latin typeface="Cambria Math"/>
                              </a:rPr>
                              <m:t>𝜔</m:t>
                            </m:r>
                          </m:e>
                          <m:sup>
                            <m:r>
                              <a:rPr lang="de-DE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de-DE" b="0" i="1" smtClean="0">
                            <a:latin typeface="Cambria Math"/>
                          </a:rPr>
                          <m:t>𝑇</m:t>
                        </m:r>
                      </m:den>
                    </m:f>
                    <m:func>
                      <m:funcPr>
                        <m:ctrlPr>
                          <a:rPr lang="de-DE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/>
                          </a:rPr>
                          <m:t>exp</m:t>
                        </m:r>
                      </m:fName>
                      <m:e>
                        <m:d>
                          <m:dPr>
                            <m:ctrlPr>
                              <a:rPr lang="de-DE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de-DE" b="0" i="1" smtClean="0">
                                <a:latin typeface="Cambria Math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de-DE" b="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de-DE" b="0" i="0" smtClean="0">
                                    <a:latin typeface="Cambria Math"/>
                                  </a:rPr>
                                  <m:t>Δ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de-DE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0" i="1" smtClean="0">
                                        <a:latin typeface="Cambria Math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/>
                                      </a:rPr>
                                      <m:t>𝐵</m:t>
                                    </m:r>
                                  </m:sub>
                                </m:sSub>
                                <m:r>
                                  <a:rPr lang="de-DE" b="0" i="1" smtClean="0">
                                    <a:latin typeface="Cambria Math"/>
                                  </a:rPr>
                                  <m:t>𝑇</m:t>
                                </m:r>
                              </m:den>
                            </m:f>
                          </m:e>
                        </m:d>
                      </m:e>
                    </m:func>
                    <m:r>
                      <a:rPr lang="de-DE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de-DE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de-DE" b="0" i="1" smtClean="0">
                            <a:latin typeface="Cambria Math"/>
                          </a:rPr>
                          <m:t>𝑟𝑒𝑠</m:t>
                        </m:r>
                      </m:sub>
                    </m:sSub>
                  </m:oMath>
                </a14:m>
                <a:r>
                  <a:rPr lang="de-DE" dirty="0" smtClean="0"/>
                  <a:t> </a:t>
                </a:r>
              </a:p>
            </p:txBody>
          </p:sp>
        </mc:Choice>
        <mc:Fallback xmlns="">
          <p:sp>
            <p:nvSpPr>
              <p:cNvPr id="4" name="Textplatzhalt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565356" y="980728"/>
                <a:ext cx="6382908" cy="464679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4965E00-D6FC-4180-BDCE-4CDD809E75C9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628800"/>
            <a:ext cx="3960000" cy="29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976" y="1628800"/>
            <a:ext cx="3960000" cy="29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Inhaltsplatzhalter 9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274252835"/>
                  </p:ext>
                </p:extLst>
              </p:nvPr>
            </p:nvGraphicFramePr>
            <p:xfrm>
              <a:off x="323528" y="4797152"/>
              <a:ext cx="5112567" cy="190487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60034"/>
                    <a:gridCol w="1216584"/>
                    <a:gridCol w="1216584"/>
                    <a:gridCol w="1419365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de-DE" sz="1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de-DE" sz="1600" b="1" u="none" strike="noStrike" cap="none" normalizeH="0" baseline="0" dirty="0" smtClean="0">
                              <a:ln>
                                <a:noFill/>
                              </a:ln>
                              <a:effectLst/>
                            </a:rPr>
                            <a:t>413 MHz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de-DE" sz="1600" b="1" u="none" strike="noStrike" cap="none" normalizeH="0" baseline="0" dirty="0" smtClean="0">
                              <a:ln>
                                <a:noFill/>
                              </a:ln>
                              <a:effectLst/>
                            </a:rPr>
                            <a:t>16 mT, </a:t>
                          </a:r>
                          <a:r>
                            <a:rPr kumimoji="0" lang="de-DE" sz="1600" b="1" u="none" strike="noStrike" cap="none" normalizeH="0" baseline="0" dirty="0" err="1" smtClean="0">
                              <a:ln>
                                <a:noFill/>
                              </a:ln>
                              <a:effectLst/>
                            </a:rPr>
                            <a:t>cw</a:t>
                          </a:r>
                          <a:endParaRPr lang="de-DE" sz="1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de-DE" sz="1600" b="1" u="none" strike="noStrike" cap="none" normalizeH="0" baseline="0" dirty="0" smtClean="0">
                              <a:ln>
                                <a:noFill/>
                              </a:ln>
                              <a:effectLst/>
                            </a:rPr>
                            <a:t>1285 MHz</a:t>
                          </a:r>
                        </a:p>
                        <a:p>
                          <a:pPr algn="ctr"/>
                          <a:r>
                            <a:rPr lang="de-DE" sz="1600" b="1" dirty="0" smtClean="0"/>
                            <a:t>6.7 mT, </a:t>
                          </a:r>
                          <a:r>
                            <a:rPr lang="de-DE" sz="1600" b="1" dirty="0" err="1" smtClean="0"/>
                            <a:t>cw</a:t>
                          </a:r>
                          <a:endParaRPr lang="de-DE" sz="1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b="1" dirty="0" smtClean="0"/>
                            <a:t>1285 MHz</a:t>
                          </a:r>
                        </a:p>
                        <a:p>
                          <a:pPr algn="ctr"/>
                          <a:r>
                            <a:rPr lang="de-DE" sz="1600" b="1" dirty="0" smtClean="0"/>
                            <a:t>13 mT,</a:t>
                          </a:r>
                          <a:r>
                            <a:rPr lang="de-DE" sz="1600" b="1" baseline="0" dirty="0" smtClean="0"/>
                            <a:t> 30% DF</a:t>
                          </a:r>
                          <a:endParaRPr lang="de-DE" sz="1600" b="1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600" i="1" dirty="0" smtClean="0">
                                    <a:latin typeface="Cambria Math"/>
                                  </a:rPr>
                                  <m:t>𝐴</m:t>
                                </m:r>
                                <m:r>
                                  <a:rPr lang="de-DE" sz="1600" b="0" i="1" dirty="0" smtClean="0">
                                    <a:latin typeface="Cambria Math"/>
                                  </a:rPr>
                                  <m:t> 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de-DE" sz="1600" b="0" i="1" dirty="0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de-DE" sz="1600" b="0" i="1" dirty="0" smtClean="0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m:rPr>
                                            <m:sty m:val="p"/>
                                          </m:rPr>
                                          <a:rPr lang="de-DE" sz="1600" b="0" i="0" dirty="0" smtClean="0">
                                            <a:latin typeface="Cambria Math"/>
                                          </a:rPr>
                                          <m:t>μΩ</m:t>
                                        </m:r>
                                      </m:num>
                                      <m:den>
                                        <m:sSup>
                                          <m:sSupPr>
                                            <m:ctrlPr>
                                              <a:rPr lang="de-DE" sz="1600" b="0" i="1" dirty="0" smtClean="0">
                                                <a:latin typeface="Cambria Math"/>
                                              </a:rPr>
                                            </m:ctrlPr>
                                          </m:sSupPr>
                                          <m:e>
                                            <m:d>
                                              <m:dPr>
                                                <m:ctrlPr>
                                                  <a:rPr lang="de-DE" sz="1600" b="0" i="1" dirty="0" smtClean="0">
                                                    <a:latin typeface="Cambria Math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de-DE" sz="1600" b="0" i="0" dirty="0" smtClean="0">
                                                    <a:latin typeface="Cambria Math"/>
                                                  </a:rPr>
                                                  <m:t>GHz</m:t>
                                                </m:r>
                                              </m:e>
                                            </m:d>
                                          </m:e>
                                          <m:sup>
                                            <m:r>
                                              <a:rPr lang="de-DE" sz="1600" b="0" i="1" dirty="0" smtClean="0">
                                                <a:latin typeface="Cambria Math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  <m:r>
                                          <m:rPr>
                                            <m:sty m:val="p"/>
                                          </m:rPr>
                                          <a:rPr lang="de-DE" sz="1600" b="0" i="0" dirty="0" smtClean="0">
                                            <a:latin typeface="Cambria Math"/>
                                          </a:rPr>
                                          <m:t>K</m:t>
                                        </m:r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de-DE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600" i="1" dirty="0" smtClean="0">
                                    <a:latin typeface="Cambria Math"/>
                                  </a:rPr>
                                  <m:t>4</m:t>
                                </m:r>
                                <m:r>
                                  <a:rPr lang="de-DE" sz="1600" b="0" i="1" dirty="0" smtClean="0">
                                    <a:latin typeface="Cambria Math"/>
                                  </a:rPr>
                                  <m:t>.1±0.2</m:t>
                                </m:r>
                              </m:oMath>
                            </m:oMathPara>
                          </a14:m>
                          <a:endParaRPr lang="de-DE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600" b="0" i="1" dirty="0" smtClean="0">
                                    <a:latin typeface="Cambria Math"/>
                                  </a:rPr>
                                  <m:t>2.86±0.13</m:t>
                                </m:r>
                              </m:oMath>
                            </m:oMathPara>
                          </a14:m>
                          <a:endParaRPr lang="de-DE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600" b="0" i="1" dirty="0" smtClean="0">
                                    <a:latin typeface="Cambria Math"/>
                                  </a:rPr>
                                  <m:t>3.37±0.15</m:t>
                                </m:r>
                              </m:oMath>
                            </m:oMathPara>
                          </a14:m>
                          <a:endParaRPr lang="de-DE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de-DE" sz="1600" i="0" dirty="0" smtClean="0">
                                    <a:latin typeface="Cambria Math"/>
                                  </a:rPr>
                                  <m:t>Δ</m:t>
                                </m:r>
                                <m:r>
                                  <a:rPr lang="de-DE" sz="1600" i="1" dirty="0" smtClean="0">
                                    <a:latin typeface="Cambria Math"/>
                                  </a:rPr>
                                  <m:t> [</m:t>
                                </m:r>
                                <m:r>
                                  <m:rPr>
                                    <m:sty m:val="p"/>
                                  </m:rPr>
                                  <a:rPr lang="de-DE" sz="1600" i="0" dirty="0" err="1" smtClean="0">
                                    <a:latin typeface="Cambria Math"/>
                                  </a:rPr>
                                  <m:t>meV</m:t>
                                </m:r>
                                <m:r>
                                  <a:rPr lang="de-DE" sz="1600" i="1" dirty="0" smtClean="0">
                                    <a:latin typeface="Cambria Math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D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600" i="1" dirty="0" smtClean="0">
                                    <a:latin typeface="Cambria Math"/>
                                  </a:rPr>
                                  <m:t>1.60±0.02</m:t>
                                </m:r>
                              </m:oMath>
                            </m:oMathPara>
                          </a14:m>
                          <a:endParaRPr lang="de-DE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600" i="1" dirty="0" smtClean="0">
                                    <a:latin typeface="Cambria Math"/>
                                  </a:rPr>
                                  <m:t>1.29±0.02</m:t>
                                </m:r>
                              </m:oMath>
                            </m:oMathPara>
                          </a14:m>
                          <a:endParaRPr lang="de-DE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600" i="1" dirty="0" smtClean="0">
                                    <a:latin typeface="Cambria Math"/>
                                  </a:rPr>
                                  <m:t>1.34±0.02</m:t>
                                </m:r>
                              </m:oMath>
                            </m:oMathPara>
                          </a14:m>
                          <a:endParaRPr lang="de-DE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0" lang="de-DE" sz="1600" i="1" u="none" strike="noStrike" cap="none" normalizeH="0" baseline="0" dirty="0" smtClean="0">
                                        <a:ln>
                                          <a:noFill/>
                                        </a:ln>
                                        <a:effectLst/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de-DE" sz="1600" i="1" u="none" strike="noStrike" cap="none" normalizeH="0" baseline="0" dirty="0" smtClean="0">
                                        <a:ln>
                                          <a:noFill/>
                                        </a:ln>
                                        <a:effectLst/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kumimoji="0" lang="de-DE" sz="1600" i="1" u="none" strike="noStrike" cap="none" normalizeH="0" baseline="0" dirty="0" smtClean="0">
                                        <a:ln>
                                          <a:noFill/>
                                        </a:ln>
                                        <a:effectLst/>
                                        <a:latin typeface="Cambria Math"/>
                                      </a:rPr>
                                      <m:t>𝑟𝑒𝑠</m:t>
                                    </m:r>
                                  </m:sub>
                                </m:sSub>
                                <m:r>
                                  <a:rPr kumimoji="0" lang="de-DE" sz="1600" b="0" i="0" u="none" strike="noStrike" cap="none" normalizeH="0" baseline="0" dirty="0" smtClean="0">
                                    <a:ln>
                                      <a:noFill/>
                                    </a:ln>
                                    <a:effectLst/>
                                    <a:latin typeface="Cambria Math"/>
                                  </a:rPr>
                                  <m:t> [</m:t>
                                </m:r>
                                <m:r>
                                  <m:rPr>
                                    <m:sty m:val="p"/>
                                  </m:rPr>
                                  <a:rPr kumimoji="0" lang="de-DE" sz="1600" b="0" i="0" u="none" strike="noStrike" cap="none" normalizeH="0" baseline="0" dirty="0" smtClean="0">
                                    <a:ln>
                                      <a:noFill/>
                                    </a:ln>
                                    <a:effectLst/>
                                    <a:latin typeface="Cambria Math"/>
                                  </a:rPr>
                                  <m:t>nΩ</m:t>
                                </m:r>
                                <m:r>
                                  <a:rPr kumimoji="0" lang="de-DE" sz="1600" b="0" i="1" u="none" strike="noStrike" cap="none" normalizeH="0" baseline="0" dirty="0" smtClean="0">
                                    <a:ln>
                                      <a:noFill/>
                                    </a:ln>
                                    <a:effectLst/>
                                    <a:latin typeface="Cambria Math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kumimoji="0" lang="de-DE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600" i="1" dirty="0" smtClean="0">
                                    <a:latin typeface="Cambria Math"/>
                                  </a:rPr>
                                  <m:t>4.3±0.5</m:t>
                                </m:r>
                              </m:oMath>
                            </m:oMathPara>
                          </a14:m>
                          <a:endParaRPr lang="de-DE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600" i="1" dirty="0" smtClean="0">
                                    <a:latin typeface="Cambria Math"/>
                                  </a:rPr>
                                  <m:t>83±12</m:t>
                                </m:r>
                              </m:oMath>
                            </m:oMathPara>
                          </a14:m>
                          <a:endParaRPr lang="de-DE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600" i="1" dirty="0" smtClean="0">
                                    <a:latin typeface="Cambria Math"/>
                                  </a:rPr>
                                  <m:t>136±12</m:t>
                                </m:r>
                              </m:oMath>
                            </m:oMathPara>
                          </a14:m>
                          <a:endParaRPr lang="de-DE" sz="1600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Inhaltsplatzhalter 9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274252835"/>
                  </p:ext>
                </p:extLst>
              </p:nvPr>
            </p:nvGraphicFramePr>
            <p:xfrm>
              <a:off x="323528" y="4797152"/>
              <a:ext cx="5112567" cy="190487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60034"/>
                    <a:gridCol w="1216584"/>
                    <a:gridCol w="1216584"/>
                    <a:gridCol w="1419365"/>
                  </a:tblGrid>
                  <a:tr h="579120">
                    <a:tc>
                      <a:txBody>
                        <a:bodyPr/>
                        <a:lstStyle/>
                        <a:p>
                          <a:endParaRPr lang="de-DE" sz="1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de-DE" sz="1600" b="1" u="none" strike="noStrike" cap="none" normalizeH="0" baseline="0" dirty="0" smtClean="0">
                              <a:ln>
                                <a:noFill/>
                              </a:ln>
                              <a:effectLst/>
                            </a:rPr>
                            <a:t>413 MHz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de-DE" sz="1600" b="1" u="none" strike="noStrike" cap="none" normalizeH="0" baseline="0" dirty="0" smtClean="0">
                              <a:ln>
                                <a:noFill/>
                              </a:ln>
                              <a:effectLst/>
                            </a:rPr>
                            <a:t>16 mT, </a:t>
                          </a:r>
                          <a:r>
                            <a:rPr kumimoji="0" lang="de-DE" sz="1600" b="1" u="none" strike="noStrike" cap="none" normalizeH="0" baseline="0" dirty="0" err="1" smtClean="0">
                              <a:ln>
                                <a:noFill/>
                              </a:ln>
                              <a:effectLst/>
                            </a:rPr>
                            <a:t>cw</a:t>
                          </a:r>
                          <a:endParaRPr lang="de-DE" sz="1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de-DE" sz="1600" b="1" u="none" strike="noStrike" cap="none" normalizeH="0" baseline="0" dirty="0" smtClean="0">
                              <a:ln>
                                <a:noFill/>
                              </a:ln>
                              <a:effectLst/>
                            </a:rPr>
                            <a:t>1285 MHz</a:t>
                          </a:r>
                        </a:p>
                        <a:p>
                          <a:pPr algn="ctr"/>
                          <a:r>
                            <a:rPr lang="de-DE" sz="1600" b="1" dirty="0" smtClean="0"/>
                            <a:t>6.7 mT, </a:t>
                          </a:r>
                          <a:r>
                            <a:rPr lang="de-DE" sz="1600" b="1" dirty="0" err="1" smtClean="0"/>
                            <a:t>cw</a:t>
                          </a:r>
                          <a:endParaRPr lang="de-DE" sz="16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b="1" dirty="0" smtClean="0"/>
                            <a:t>1285 MHz</a:t>
                          </a:r>
                        </a:p>
                        <a:p>
                          <a:pPr algn="ctr"/>
                          <a:r>
                            <a:rPr lang="de-DE" sz="1600" b="1" dirty="0" smtClean="0"/>
                            <a:t>13 mT,</a:t>
                          </a:r>
                          <a:r>
                            <a:rPr lang="de-DE" sz="1600" b="1" baseline="0" dirty="0" smtClean="0"/>
                            <a:t> 30% DF</a:t>
                          </a:r>
                          <a:endParaRPr lang="de-DE" sz="1600" b="1" dirty="0"/>
                        </a:p>
                      </a:txBody>
                      <a:tcPr/>
                    </a:tc>
                  </a:tr>
                  <a:tr h="584073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6"/>
                          <a:stretch>
                            <a:fillRect t="-102083" r="-305314" b="-1281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6"/>
                          <a:stretch>
                            <a:fillRect l="-104020" t="-102083" r="-217588" b="-1281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6"/>
                          <a:stretch>
                            <a:fillRect l="-203000" t="-102083" r="-116500" b="-1281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6"/>
                          <a:stretch>
                            <a:fillRect l="-260086" t="-102083" b="-128125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 rotWithShape="1">
                          <a:blip r:embed="rId6"/>
                          <a:stretch>
                            <a:fillRect t="-323333" r="-305314" b="-10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6"/>
                          <a:stretch>
                            <a:fillRect l="-104020" t="-323333" r="-217588" b="-10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6"/>
                          <a:stretch>
                            <a:fillRect l="-203000" t="-323333" r="-116500" b="-10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6"/>
                          <a:stretch>
                            <a:fillRect l="-260086" t="-323333" b="-105000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 rotWithShape="1">
                          <a:blip r:embed="rId6"/>
                          <a:stretch>
                            <a:fillRect t="-416393" r="-305314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6"/>
                          <a:stretch>
                            <a:fillRect l="-104020" t="-416393" r="-217588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6"/>
                          <a:stretch>
                            <a:fillRect l="-203000" t="-416393" r="-116500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6"/>
                          <a:stretch>
                            <a:fillRect l="-260086" t="-416393" b="-327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503938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Contents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467544" y="1052736"/>
            <a:ext cx="7715276" cy="5170646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de-DE" sz="2400" dirty="0" smtClean="0"/>
              <a:t>Motivation</a:t>
            </a:r>
          </a:p>
          <a:p>
            <a:pPr>
              <a:lnSpc>
                <a:spcPct val="200000"/>
              </a:lnSpc>
            </a:pPr>
            <a:r>
              <a:rPr lang="de-DE" sz="2400" dirty="0" smtClean="0"/>
              <a:t>QPR </a:t>
            </a:r>
            <a:r>
              <a:rPr lang="de-DE" sz="2400" dirty="0" err="1" smtClean="0"/>
              <a:t>measurement</a:t>
            </a:r>
            <a:r>
              <a:rPr lang="de-DE" sz="2400" dirty="0" smtClean="0"/>
              <a:t> </a:t>
            </a:r>
            <a:r>
              <a:rPr lang="de-DE" sz="2400" dirty="0" err="1" smtClean="0"/>
              <a:t>principle</a:t>
            </a:r>
            <a:endParaRPr lang="de-DE" sz="2400" dirty="0" smtClean="0"/>
          </a:p>
          <a:p>
            <a:pPr>
              <a:lnSpc>
                <a:spcPct val="200000"/>
              </a:lnSpc>
            </a:pPr>
            <a:r>
              <a:rPr lang="de-DE" sz="2400" dirty="0" err="1" smtClean="0"/>
              <a:t>Commissioning</a:t>
            </a:r>
            <a:r>
              <a:rPr lang="de-DE" sz="2400" dirty="0" smtClean="0"/>
              <a:t> </a:t>
            </a:r>
            <a:r>
              <a:rPr lang="de-DE" sz="2400" dirty="0" err="1" smtClean="0"/>
              <a:t>results</a:t>
            </a:r>
            <a:endParaRPr lang="de-DE" sz="2400" dirty="0" smtClean="0"/>
          </a:p>
          <a:p>
            <a:pPr>
              <a:lnSpc>
                <a:spcPct val="200000"/>
              </a:lnSpc>
            </a:pPr>
            <a:r>
              <a:rPr lang="de-DE" sz="2400" dirty="0" smtClean="0"/>
              <a:t>Alternative sample </a:t>
            </a:r>
            <a:r>
              <a:rPr lang="de-DE" sz="2400" dirty="0" err="1" smtClean="0"/>
              <a:t>chambers</a:t>
            </a:r>
            <a:endParaRPr lang="de-DE" sz="2400" dirty="0" smtClean="0"/>
          </a:p>
          <a:p>
            <a:pPr>
              <a:lnSpc>
                <a:spcPct val="200000"/>
              </a:lnSpc>
            </a:pPr>
            <a:r>
              <a:rPr lang="de-DE" sz="2400" dirty="0" err="1" smtClean="0"/>
              <a:t>Example</a:t>
            </a:r>
            <a:r>
              <a:rPr lang="de-DE" sz="2400" dirty="0" smtClean="0"/>
              <a:t> </a:t>
            </a:r>
            <a:r>
              <a:rPr lang="de-DE" sz="2400" dirty="0" err="1" smtClean="0"/>
              <a:t>measurements</a:t>
            </a:r>
            <a:endParaRPr lang="de-DE" sz="2400" dirty="0" smtClean="0"/>
          </a:p>
          <a:p>
            <a:pPr>
              <a:lnSpc>
                <a:spcPct val="200000"/>
              </a:lnSpc>
            </a:pPr>
            <a:r>
              <a:rPr lang="de-DE" sz="2400" dirty="0" smtClean="0"/>
              <a:t>Outlook</a:t>
            </a:r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4965E00-D6FC-4180-BDCE-4CDD809E75C9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086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RF </a:t>
            </a:r>
            <a:r>
              <a:rPr lang="de-DE" dirty="0" err="1" smtClean="0"/>
              <a:t>critical</a:t>
            </a:r>
            <a:r>
              <a:rPr lang="de-DE" dirty="0" smtClean="0"/>
              <a:t> </a:t>
            </a:r>
            <a:r>
              <a:rPr lang="de-DE" dirty="0" err="1" smtClean="0"/>
              <a:t>field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platzhalter 3"/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457124" y="980728"/>
                <a:ext cx="7715276" cy="1214756"/>
              </a:xfrm>
            </p:spPr>
            <p:txBody>
              <a:bodyPr/>
              <a:lstStyle/>
              <a:p>
                <a:r>
                  <a:rPr lang="de-DE" dirty="0" smtClean="0"/>
                  <a:t>Pulsed RF power </a:t>
                </a:r>
                <a:r>
                  <a:rPr lang="de-DE" dirty="0" err="1" smtClean="0"/>
                  <a:t>with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small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duty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factor</a:t>
                </a:r>
                <a:r>
                  <a:rPr lang="de-DE" dirty="0" smtClean="0"/>
                  <a:t> (DF)</a:t>
                </a:r>
              </a:p>
              <a:p>
                <a:r>
                  <a:rPr lang="de-DE" dirty="0" err="1" smtClean="0"/>
                  <a:t>Increase</a:t>
                </a:r>
                <a:r>
                  <a:rPr lang="de-DE" dirty="0" smtClean="0"/>
                  <a:t> power </a:t>
                </a:r>
                <a:r>
                  <a:rPr lang="de-DE" dirty="0" err="1" smtClean="0"/>
                  <a:t>until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quench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occurs</a:t>
                </a:r>
                <a:endParaRPr lang="de-DE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de-DE" b="0" i="1" smtClean="0">
                            <a:latin typeface="Cambria Math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lang="de-DE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/>
                          </a:rPr>
                          <m:t>𝑇</m:t>
                        </m:r>
                      </m:e>
                    </m:d>
                    <m:r>
                      <a:rPr lang="de-DE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de-DE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de-DE" b="0" i="1" smtClean="0">
                            <a:latin typeface="Cambria Math"/>
                          </a:rPr>
                          <m:t>𝑐</m:t>
                        </m:r>
                        <m:r>
                          <a:rPr lang="de-DE" b="0" i="1" smtClean="0">
                            <a:latin typeface="Cambria Math"/>
                          </a:rPr>
                          <m:t>,0</m:t>
                        </m:r>
                      </m:sub>
                    </m:sSub>
                    <m:r>
                      <a:rPr lang="de-DE" b="0" i="1" smtClean="0">
                        <a:latin typeface="Cambria Math"/>
                      </a:rPr>
                      <m:t>⋅</m:t>
                    </m:r>
                    <m:d>
                      <m:dPr>
                        <m:ctrlPr>
                          <a:rPr lang="de-DE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de-DE" i="1">
                            <a:latin typeface="Cambria Math"/>
                          </a:rPr>
                          <m:t>1−</m:t>
                        </m:r>
                        <m:sSup>
                          <m:sSupPr>
                            <m:ctrlPr>
                              <a:rPr lang="de-DE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de-DE" i="1">
                                    <a:latin typeface="Cambria Math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de-DE" i="1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de-DE" i="1">
                                        <a:latin typeface="Cambria Math"/>
                                      </a:rPr>
                                      <m:t>𝑇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de-DE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de-DE" i="1">
                                            <a:latin typeface="Cambria Math"/>
                                          </a:rPr>
                                          <m:t>𝑇</m:t>
                                        </m:r>
                                      </m:e>
                                      <m:sub>
                                        <m:r>
                                          <a:rPr lang="de-DE" i="1">
                                            <a:latin typeface="Cambria Math"/>
                                          </a:rPr>
                                          <m:t>𝑐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de-DE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4" name="Textplatzhalt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457124" y="980728"/>
                <a:ext cx="7715276" cy="1214756"/>
              </a:xfrm>
              <a:blipFill rotWithShape="1">
                <a:blip r:embed="rId3"/>
                <a:stretch>
                  <a:fillRect l="-1738" t="-653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4965E00-D6FC-4180-BDCE-4CDD809E75C9}" type="slidenum">
              <a:rPr lang="de-DE" smtClean="0"/>
              <a:pPr>
                <a:defRPr/>
              </a:pPr>
              <a:t>20</a:t>
            </a:fld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420888"/>
            <a:ext cx="5334000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feld 1"/>
              <p:cNvSpPr txBox="1"/>
              <p:nvPr/>
            </p:nvSpPr>
            <p:spPr>
              <a:xfrm>
                <a:off x="683568" y="3672847"/>
                <a:ext cx="237626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>
                    <a:latin typeface="+mn-lt"/>
                  </a:rPr>
                  <a:t>Fit: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de-DE" sz="1600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de-DE" sz="1600" b="0" i="1" smtClean="0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de-DE" sz="1600" b="0" i="1" smtClean="0">
                        <a:latin typeface="Cambria Math"/>
                      </a:rPr>
                      <m:t>=9.40±0.15 </m:t>
                    </m:r>
                    <m:r>
                      <a:rPr lang="de-DE" sz="1600" b="0" i="1" smtClean="0">
                        <a:latin typeface="Cambria Math"/>
                      </a:rPr>
                      <m:t>𝐾</m:t>
                    </m:r>
                  </m:oMath>
                </a14:m>
                <a:endParaRPr lang="de-DE" sz="1600" b="0" dirty="0" smtClean="0"/>
              </a:p>
              <a:p>
                <a:r>
                  <a:rPr lang="de-DE" dirty="0" err="1" smtClean="0">
                    <a:latin typeface="+mn-lt"/>
                  </a:rPr>
                  <a:t>Literature</a:t>
                </a:r>
                <a:r>
                  <a:rPr lang="de-DE" dirty="0" smtClean="0">
                    <a:latin typeface="+mn-lt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de-DE" sz="1600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de-DE" sz="1600" b="0" i="1" smtClean="0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de-DE" sz="1600" b="0" i="1" smtClean="0">
                        <a:latin typeface="Cambria Math"/>
                      </a:rPr>
                      <m:t>=9.25 </m:t>
                    </m:r>
                    <m:r>
                      <a:rPr lang="de-DE" sz="1600" b="0" i="1" smtClean="0">
                        <a:latin typeface="Cambria Math"/>
                      </a:rPr>
                      <m:t>𝐾</m:t>
                    </m:r>
                  </m:oMath>
                </a14:m>
                <a:endParaRPr lang="de-DE" sz="1600" dirty="0"/>
              </a:p>
            </p:txBody>
          </p:sp>
        </mc:Choice>
        <mc:Fallback xmlns="">
          <p:sp>
            <p:nvSpPr>
              <p:cNvPr id="2" name="Textfeld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3672847"/>
                <a:ext cx="2376264" cy="646331"/>
              </a:xfrm>
              <a:prstGeom prst="rect">
                <a:avLst/>
              </a:prstGeom>
              <a:blipFill rotWithShape="1">
                <a:blip r:embed="rId5"/>
                <a:stretch>
                  <a:fillRect l="-2051" t="-4717" b="-1415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Grafik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313799"/>
            <a:ext cx="5040560" cy="3497441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 rot="20582066">
            <a:off x="1507280" y="2269140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solidFill>
                  <a:srgbClr val="FF0000"/>
                </a:solidFill>
              </a:rPr>
              <a:t>Cavity</a:t>
            </a:r>
            <a:r>
              <a:rPr lang="de-DE" b="1" dirty="0" smtClean="0">
                <a:solidFill>
                  <a:srgbClr val="FF0000"/>
                </a:solidFill>
              </a:rPr>
              <a:t>: 1 MW </a:t>
            </a:r>
            <a:r>
              <a:rPr lang="de-DE" b="1" dirty="0" err="1" smtClean="0">
                <a:solidFill>
                  <a:srgbClr val="FF0000"/>
                </a:solidFill>
              </a:rPr>
              <a:t>klystron</a:t>
            </a:r>
            <a:r>
              <a:rPr lang="de-DE" b="1" dirty="0" smtClean="0">
                <a:solidFill>
                  <a:srgbClr val="FF0000"/>
                </a:solidFill>
              </a:rPr>
              <a:t>,</a:t>
            </a:r>
          </a:p>
          <a:p>
            <a:r>
              <a:rPr lang="de-DE" b="1" dirty="0" smtClean="0">
                <a:solidFill>
                  <a:srgbClr val="FF0000"/>
                </a:solidFill>
              </a:rPr>
              <a:t>3 </a:t>
            </a:r>
            <a:r>
              <a:rPr lang="de-DE" b="1" dirty="0" err="1" smtClean="0">
                <a:solidFill>
                  <a:srgbClr val="FF0000"/>
                </a:solidFill>
              </a:rPr>
              <a:t>years</a:t>
            </a:r>
            <a:r>
              <a:rPr lang="de-DE" b="1" dirty="0" smtClean="0">
                <a:solidFill>
                  <a:srgbClr val="FF0000"/>
                </a:solidFill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</a:rPr>
              <a:t>of</a:t>
            </a:r>
            <a:r>
              <a:rPr lang="de-DE" b="1" dirty="0" smtClean="0">
                <a:solidFill>
                  <a:srgbClr val="FF0000"/>
                </a:solidFill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</a:rPr>
              <a:t>work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957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RF </a:t>
            </a:r>
            <a:r>
              <a:rPr lang="de-DE" dirty="0" err="1" smtClean="0"/>
              <a:t>penetration</a:t>
            </a:r>
            <a:r>
              <a:rPr lang="de-DE" dirty="0" smtClean="0"/>
              <a:t> </a:t>
            </a:r>
            <a:r>
              <a:rPr lang="de-DE" dirty="0" err="1" smtClean="0"/>
              <a:t>depth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platzhalter 2"/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457124" y="1080265"/>
                <a:ext cx="7715276" cy="1971565"/>
              </a:xfrm>
            </p:spPr>
            <p:txBody>
              <a:bodyPr/>
              <a:lstStyle/>
              <a:p>
                <a:r>
                  <a:rPr lang="de-DE" dirty="0" smtClean="0"/>
                  <a:t>Gorter</a:t>
                </a:r>
                <a:r>
                  <a:rPr lang="de-DE" dirty="0"/>
                  <a:t>-</a:t>
                </a:r>
                <a:r>
                  <a:rPr lang="de-DE" dirty="0" smtClean="0"/>
                  <a:t>Casimir: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/>
                      </a:rPr>
                      <m:t>𝜆</m:t>
                    </m:r>
                    <m:d>
                      <m:dPr>
                        <m:ctrlPr>
                          <a:rPr lang="de-DE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/>
                          </a:rPr>
                          <m:t>𝑇</m:t>
                        </m:r>
                      </m:e>
                    </m:d>
                    <m:r>
                      <a:rPr lang="de-DE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de-DE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/>
                              </a:rPr>
                              <m:t>𝜆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num>
                      <m:den>
                        <m:rad>
                          <m:radPr>
                            <m:degHide m:val="on"/>
                            <m:ctrlPr>
                              <a:rPr lang="de-DE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de-DE" b="0" i="1" smtClean="0">
                                <a:latin typeface="Cambria Math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de-DE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de-DE" b="0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de-DE" b="0" i="1" smtClean="0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de-DE" b="0" i="1" smtClean="0">
                                            <a:latin typeface="Cambria Math"/>
                                          </a:rPr>
                                          <m:t>𝑇</m:t>
                                        </m:r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de-DE" b="0" i="1" smtClean="0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de-DE" b="0" i="1" smtClean="0">
                                                <a:latin typeface="Cambria Math"/>
                                              </a:rPr>
                                              <m:t>𝑇</m:t>
                                            </m:r>
                                          </m:e>
                                          <m:sub>
                                            <m:r>
                                              <a:rPr lang="de-DE" b="0" i="1" smtClean="0">
                                                <a:latin typeface="Cambria Math"/>
                                              </a:rPr>
                                              <m:t>𝑐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de-DE" b="0" i="1" smtClean="0">
                                    <a:latin typeface="Cambria Math"/>
                                  </a:rPr>
                                  <m:t>4</m:t>
                                </m:r>
                              </m:sup>
                            </m:sSup>
                          </m:e>
                        </m:rad>
                      </m:den>
                    </m:f>
                  </m:oMath>
                </a14:m>
                <a:endParaRPr lang="de-DE" dirty="0" smtClean="0"/>
              </a:p>
              <a:p>
                <a:r>
                  <a:rPr lang="de-DE" dirty="0" err="1" smtClean="0"/>
                  <a:t>Slater´s</a:t>
                </a:r>
                <a:r>
                  <a:rPr lang="de-DE" dirty="0" smtClean="0"/>
                  <a:t> Theorem </a:t>
                </a:r>
                <a:r>
                  <a:rPr lang="de-DE" dirty="0" err="1" smtClean="0"/>
                  <a:t>and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geometry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factor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of</a:t>
                </a:r>
                <a:r>
                  <a:rPr lang="de-DE" dirty="0" smtClean="0"/>
                  <a:t> sample </a:t>
                </a:r>
                <a:r>
                  <a:rPr lang="de-DE" dirty="0" err="1" smtClean="0"/>
                  <a:t>relate</a:t>
                </a:r>
                <a:r>
                  <a:rPr lang="de-DE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b="0" i="0" smtClean="0">
                        <a:latin typeface="Cambria Math"/>
                      </a:rPr>
                      <m:t>Δ</m:t>
                    </m:r>
                    <m:r>
                      <a:rPr lang="de-DE" b="0" i="1" smtClean="0">
                        <a:latin typeface="Cambria Math"/>
                      </a:rPr>
                      <m:t>𝜆</m:t>
                    </m:r>
                    <m:r>
                      <a:rPr lang="de-DE" b="0" i="1" smtClean="0">
                        <a:latin typeface="Cambria Math"/>
                      </a:rPr>
                      <m:t>=</m:t>
                    </m:r>
                    <m:r>
                      <a:rPr lang="de-DE" b="0" i="1" smtClean="0">
                        <a:latin typeface="Cambria Math"/>
                      </a:rPr>
                      <m:t>𝜆</m:t>
                    </m:r>
                    <m:d>
                      <m:dPr>
                        <m:ctrlPr>
                          <a:rPr lang="de-DE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/>
                          </a:rPr>
                          <m:t>𝑇</m:t>
                        </m:r>
                      </m:e>
                    </m:d>
                    <m:r>
                      <a:rPr lang="de-DE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de-DE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/>
                          </a:rPr>
                          <m:t>𝜆</m:t>
                        </m:r>
                      </m:e>
                      <m:sub>
                        <m:r>
                          <a:rPr lang="de-DE" b="0" i="1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de-DE" dirty="0" smtClean="0"/>
                  <a:t> </a:t>
                </a:r>
                <a:r>
                  <a:rPr lang="de-DE" dirty="0" err="1" smtClean="0"/>
                  <a:t>to</a:t>
                </a:r>
                <a:r>
                  <a:rPr lang="de-DE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b="0" i="0" smtClean="0">
                        <a:latin typeface="Cambria Math"/>
                      </a:rPr>
                      <m:t>Δ</m:t>
                    </m:r>
                    <m:r>
                      <a:rPr lang="de-DE" b="0" i="1" smtClean="0">
                        <a:latin typeface="Cambria Math"/>
                      </a:rPr>
                      <m:t>𝑓</m:t>
                    </m:r>
                  </m:oMath>
                </a14:m>
                <a:endParaRPr lang="de-DE" dirty="0" smtClean="0"/>
              </a:p>
              <a:p>
                <a14:m>
                  <m:oMath xmlns:m="http://schemas.openxmlformats.org/officeDocument/2006/math">
                    <m:r>
                      <a:rPr lang="de-DE" b="0" i="1" smtClean="0">
                        <a:latin typeface="Cambria Math"/>
                      </a:rPr>
                      <m:t>𝜆</m:t>
                    </m:r>
                    <m:d>
                      <m:dPr>
                        <m:ctrlPr>
                          <a:rPr lang="de-DE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/>
                          </a:rPr>
                          <m:t>𝑇</m:t>
                        </m:r>
                        <m:r>
                          <a:rPr lang="de-DE" b="0" i="1" smtClean="0">
                            <a:latin typeface="Cambria Math"/>
                          </a:rPr>
                          <m:t>=0</m:t>
                        </m:r>
                      </m:e>
                    </m:d>
                  </m:oMath>
                </a14:m>
                <a:r>
                  <a:rPr lang="de-DE" dirty="0" smtClean="0"/>
                  <a:t> </a:t>
                </a:r>
                <a:r>
                  <a:rPr lang="de-DE" dirty="0" err="1" smtClean="0"/>
                  <a:t>from</a:t>
                </a:r>
                <a:r>
                  <a:rPr lang="de-DE" dirty="0" smtClean="0"/>
                  <a:t> fit</a:t>
                </a:r>
              </a:p>
              <a:p>
                <a:pPr marL="449263" lvl="1" indent="0">
                  <a:buNone/>
                </a:pPr>
                <a:r>
                  <a:rPr lang="de-DE" dirty="0" smtClean="0"/>
                  <a:t>→ </a:t>
                </a:r>
                <a:r>
                  <a:rPr lang="de-DE" dirty="0" err="1" smtClean="0"/>
                  <a:t>electron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mean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free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path</a:t>
                </a:r>
                <a:r>
                  <a:rPr lang="de-DE" dirty="0" smtClean="0"/>
                  <a:t>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/>
                      </a:rPr>
                      <m:t>𝑙</m:t>
                    </m:r>
                  </m:oMath>
                </a14:m>
                <a:r>
                  <a:rPr lang="de-DE" dirty="0" smtClean="0"/>
                  <a:t> </a:t>
                </a:r>
                <a:r>
                  <a:rPr lang="de-DE" dirty="0" err="1" smtClean="0"/>
                  <a:t>and</a:t>
                </a:r>
                <a:r>
                  <a:rPr lang="de-DE" dirty="0" smtClean="0"/>
                  <a:t> RRR</a:t>
                </a:r>
              </a:p>
              <a:p>
                <a:r>
                  <a:rPr lang="de-DE" dirty="0" smtClean="0"/>
                  <a:t>Value </a:t>
                </a:r>
                <a:r>
                  <a:rPr lang="de-DE" dirty="0" err="1" smtClean="0"/>
                  <a:t>very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close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to</a:t>
                </a:r>
                <a:r>
                  <a:rPr lang="de-DE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/>
                          </a:rPr>
                          <m:t>𝜆</m:t>
                        </m:r>
                      </m:e>
                      <m:sub>
                        <m:r>
                          <a:rPr lang="de-DE" b="0" i="1" smtClean="0">
                            <a:latin typeface="Cambria Math"/>
                          </a:rPr>
                          <m:t>𝐿</m:t>
                        </m:r>
                      </m:sub>
                    </m:sSub>
                    <m:r>
                      <a:rPr lang="de-DE" b="0" i="1" smtClean="0">
                        <a:latin typeface="Cambria Math"/>
                      </a:rPr>
                      <m:t>=32 </m:t>
                    </m:r>
                    <m:r>
                      <m:rPr>
                        <m:sty m:val="p"/>
                      </m:rPr>
                      <a:rPr lang="de-DE" b="0" i="0" smtClean="0">
                        <a:latin typeface="Cambria Math"/>
                      </a:rPr>
                      <m:t>nm</m:t>
                    </m:r>
                  </m:oMath>
                </a14:m>
                <a:endParaRPr lang="de-DE" dirty="0" smtClean="0"/>
              </a:p>
            </p:txBody>
          </p:sp>
        </mc:Choice>
        <mc:Fallback xmlns="">
          <p:sp>
            <p:nvSpPr>
              <p:cNvPr id="3" name="Text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457124" y="1080265"/>
                <a:ext cx="7715276" cy="1971565"/>
              </a:xfrm>
              <a:blipFill rotWithShape="1">
                <a:blip r:embed="rId3"/>
                <a:stretch>
                  <a:fillRect l="-1738" b="-648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liennummernplatzhalt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4965E00-D6FC-4180-BDCE-4CDD809E75C9}" type="slidenum">
              <a:rPr lang="de-DE" smtClean="0"/>
              <a:pPr>
                <a:defRPr/>
              </a:pPr>
              <a:t>21</a:t>
            </a:fld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2" y="3212976"/>
            <a:ext cx="3888000" cy="3257436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7" y="3212976"/>
            <a:ext cx="3888000" cy="325520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4788024" y="3356992"/>
                <a:ext cx="216024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sz="1600" b="0" i="1" smtClean="0">
                              <a:latin typeface="Cambria Math"/>
                            </a:rPr>
                            <m:t>𝜆</m:t>
                          </m:r>
                        </m:e>
                        <m:sub>
                          <m:r>
                            <a:rPr lang="de-DE" sz="1600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de-DE" sz="1600" b="0" i="1" smtClean="0">
                          <a:latin typeface="Cambria Math"/>
                        </a:rPr>
                        <m:t>=32.5±0.7 </m:t>
                      </m:r>
                      <m:r>
                        <m:rPr>
                          <m:sty m:val="p"/>
                        </m:rPr>
                        <a:rPr lang="de-DE" sz="1600" b="0" i="0" smtClean="0">
                          <a:latin typeface="Cambria Math"/>
                        </a:rPr>
                        <m:t>nm</m:t>
                      </m:r>
                    </m:oMath>
                  </m:oMathPara>
                </a14:m>
                <a:endParaRPr lang="de-DE" sz="1600" dirty="0"/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024" y="3356992"/>
                <a:ext cx="2160240" cy="33855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05283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Summary &amp; Outlook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457124" y="1188328"/>
            <a:ext cx="5267004" cy="3554819"/>
          </a:xfrm>
        </p:spPr>
        <p:txBody>
          <a:bodyPr/>
          <a:lstStyle/>
          <a:p>
            <a:r>
              <a:rPr lang="de-DE" dirty="0"/>
              <a:t>QPR </a:t>
            </a:r>
            <a:r>
              <a:rPr lang="de-DE" dirty="0" err="1"/>
              <a:t>commissioned</a:t>
            </a:r>
            <a:r>
              <a:rPr lang="de-DE" dirty="0"/>
              <a:t> </a:t>
            </a:r>
            <a:r>
              <a:rPr lang="de-DE" dirty="0" err="1"/>
              <a:t>successfully</a:t>
            </a:r>
            <a:endParaRPr lang="de-DE" dirty="0"/>
          </a:p>
          <a:p>
            <a:pPr lvl="1"/>
            <a:r>
              <a:rPr lang="de-DE" dirty="0" smtClean="0"/>
              <a:t>RF </a:t>
            </a:r>
            <a:r>
              <a:rPr lang="de-DE" dirty="0" err="1" smtClean="0"/>
              <a:t>measurements</a:t>
            </a:r>
            <a:r>
              <a:rPr lang="de-DE" dirty="0" smtClean="0"/>
              <a:t> </a:t>
            </a:r>
            <a:r>
              <a:rPr lang="de-DE" dirty="0" err="1" smtClean="0"/>
              <a:t>up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125 </a:t>
            </a:r>
            <a:r>
              <a:rPr lang="de-DE" dirty="0" err="1" smtClean="0"/>
              <a:t>mT</a:t>
            </a:r>
            <a:r>
              <a:rPr lang="de-DE" dirty="0" smtClean="0"/>
              <a:t> </a:t>
            </a:r>
            <a:r>
              <a:rPr lang="de-DE" dirty="0" err="1" smtClean="0"/>
              <a:t>possible</a:t>
            </a:r>
            <a:endParaRPr lang="de-DE" dirty="0" smtClean="0"/>
          </a:p>
          <a:p>
            <a:pPr lvl="1"/>
            <a:r>
              <a:rPr lang="de-DE" dirty="0" err="1" smtClean="0"/>
              <a:t>Accuracy</a:t>
            </a:r>
            <a:r>
              <a:rPr lang="de-DE" dirty="0" smtClean="0"/>
              <a:t> </a:t>
            </a:r>
            <a:r>
              <a:rPr lang="de-DE" dirty="0" err="1" smtClean="0"/>
              <a:t>issues</a:t>
            </a:r>
            <a:endParaRPr lang="de-DE" dirty="0" smtClean="0"/>
          </a:p>
          <a:p>
            <a:r>
              <a:rPr lang="de-DE" dirty="0" err="1" smtClean="0"/>
              <a:t>Simplified</a:t>
            </a:r>
            <a:r>
              <a:rPr lang="de-DE" dirty="0" smtClean="0"/>
              <a:t> sample geometries </a:t>
            </a:r>
            <a:r>
              <a:rPr lang="de-DE" dirty="0" err="1" smtClean="0"/>
              <a:t>investigated</a:t>
            </a:r>
            <a:r>
              <a:rPr lang="de-DE" dirty="0" smtClean="0"/>
              <a:t> (</a:t>
            </a:r>
            <a:r>
              <a:rPr lang="de-DE" dirty="0" err="1" smtClean="0"/>
              <a:t>ongoing</a:t>
            </a:r>
            <a:r>
              <a:rPr lang="de-DE" dirty="0" smtClean="0"/>
              <a:t>)</a:t>
            </a:r>
          </a:p>
          <a:p>
            <a:pPr lvl="1"/>
            <a:r>
              <a:rPr lang="de-DE" dirty="0" err="1" smtClean="0"/>
              <a:t>Issues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Indium </a:t>
            </a:r>
            <a:r>
              <a:rPr lang="de-DE" dirty="0" err="1" smtClean="0"/>
              <a:t>gasket</a:t>
            </a:r>
            <a:endParaRPr lang="de-DE" dirty="0"/>
          </a:p>
          <a:p>
            <a:r>
              <a:rPr lang="de-DE" dirty="0" smtClean="0"/>
              <a:t>Take </a:t>
            </a:r>
            <a:r>
              <a:rPr lang="de-DE" dirty="0" err="1" smtClean="0"/>
              <a:t>part</a:t>
            </a:r>
            <a:r>
              <a:rPr lang="de-DE" dirty="0" smtClean="0"/>
              <a:t> in </a:t>
            </a:r>
            <a:r>
              <a:rPr lang="de-DE" dirty="0" err="1" smtClean="0"/>
              <a:t>followup</a:t>
            </a:r>
            <a:r>
              <a:rPr lang="de-DE" dirty="0" smtClean="0"/>
              <a:t> </a:t>
            </a:r>
            <a:r>
              <a:rPr lang="de-DE" dirty="0" err="1" smtClean="0"/>
              <a:t>projects</a:t>
            </a:r>
            <a:r>
              <a:rPr lang="de-DE" dirty="0" smtClean="0"/>
              <a:t>:</a:t>
            </a:r>
          </a:p>
          <a:p>
            <a:pPr lvl="1"/>
            <a:r>
              <a:rPr lang="de-DE" dirty="0" smtClean="0"/>
              <a:t>ARIES (EuCARD3)</a:t>
            </a:r>
          </a:p>
          <a:p>
            <a:pPr lvl="1"/>
            <a:r>
              <a:rPr lang="de-DE" dirty="0" smtClean="0"/>
              <a:t>ANR-DFG </a:t>
            </a:r>
            <a:r>
              <a:rPr lang="de-DE" dirty="0" err="1" smtClean="0"/>
              <a:t>proposal</a:t>
            </a:r>
            <a:endParaRPr lang="de-DE" dirty="0" smtClean="0"/>
          </a:p>
          <a:p>
            <a:pPr lvl="1"/>
            <a:r>
              <a:rPr lang="de-DE" dirty="0" err="1" smtClean="0"/>
              <a:t>EASITrain</a:t>
            </a:r>
            <a:endParaRPr lang="de-DE" dirty="0" smtClean="0"/>
          </a:p>
          <a:p>
            <a:r>
              <a:rPr lang="de-DE" dirty="0" err="1" smtClean="0"/>
              <a:t>ToDo</a:t>
            </a:r>
            <a:r>
              <a:rPr lang="de-DE" dirty="0" smtClean="0"/>
              <a:t> </a:t>
            </a:r>
            <a:r>
              <a:rPr lang="de-DE" dirty="0" err="1" smtClean="0"/>
              <a:t>beyond</a:t>
            </a:r>
            <a:r>
              <a:rPr lang="de-DE" dirty="0" smtClean="0"/>
              <a:t> Milestones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Deliverables</a:t>
            </a:r>
            <a:r>
              <a:rPr lang="de-DE" dirty="0" smtClean="0"/>
              <a:t>: </a:t>
            </a:r>
            <a:br>
              <a:rPr lang="de-DE" dirty="0" smtClean="0"/>
            </a:br>
            <a:r>
              <a:rPr lang="de-DE" dirty="0" smtClean="0"/>
              <a:t>	Test </a:t>
            </a:r>
            <a:r>
              <a:rPr lang="de-DE" dirty="0" err="1" smtClean="0"/>
              <a:t>first</a:t>
            </a:r>
            <a:r>
              <a:rPr lang="de-DE" dirty="0" smtClean="0"/>
              <a:t> non-</a:t>
            </a:r>
            <a:r>
              <a:rPr lang="de-DE" dirty="0" err="1" smtClean="0"/>
              <a:t>Nb</a:t>
            </a:r>
            <a:r>
              <a:rPr lang="de-DE" dirty="0" smtClean="0"/>
              <a:t> sample</a:t>
            </a:r>
            <a:br>
              <a:rPr lang="de-DE" dirty="0" smtClean="0"/>
            </a:br>
            <a:r>
              <a:rPr lang="de-DE" dirty="0" smtClean="0"/>
              <a:t>	(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possible</a:t>
            </a:r>
            <a:r>
              <a:rPr lang="de-DE" dirty="0" smtClean="0"/>
              <a:t> </a:t>
            </a:r>
            <a:r>
              <a:rPr lang="de-DE" dirty="0" err="1" smtClean="0"/>
              <a:t>within</a:t>
            </a:r>
            <a:r>
              <a:rPr lang="de-DE" dirty="0" smtClean="0"/>
              <a:t> last </a:t>
            </a:r>
            <a:r>
              <a:rPr lang="de-DE" dirty="0" err="1" smtClean="0"/>
              <a:t>year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EuCARD2 )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E8D1CFE-6F85-4186-839A-82DA20E63FFA}" type="slidenum">
              <a:rPr lang="de-DE" smtClean="0"/>
              <a:pPr>
                <a:defRPr/>
              </a:pPr>
              <a:t>22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908719"/>
            <a:ext cx="3008933" cy="5349213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5285746"/>
            <a:ext cx="3024336" cy="1527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151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 A C K U P    S L I D E 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E8D1CFE-6F85-4186-839A-82DA20E63FFA}" type="slidenum">
              <a:rPr lang="de-DE" smtClean="0"/>
              <a:pPr>
                <a:defRPr/>
              </a:pPr>
              <a:t>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5362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Optimization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HZB design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57200" y="764704"/>
            <a:ext cx="7715276" cy="1461939"/>
          </a:xfrm>
        </p:spPr>
        <p:txBody>
          <a:bodyPr/>
          <a:lstStyle/>
          <a:p>
            <a:r>
              <a:rPr lang="de-DE" dirty="0" err="1" smtClean="0"/>
              <a:t>Optimization</a:t>
            </a:r>
            <a:r>
              <a:rPr lang="de-DE" dirty="0" smtClean="0"/>
              <a:t> </a:t>
            </a:r>
            <a:r>
              <a:rPr lang="de-DE" dirty="0" err="1" smtClean="0"/>
              <a:t>criteria</a:t>
            </a:r>
            <a:endParaRPr lang="de-DE" dirty="0" smtClean="0"/>
          </a:p>
          <a:p>
            <a:pPr lvl="1"/>
            <a:r>
              <a:rPr lang="de-DE" dirty="0" smtClean="0"/>
              <a:t>Phase </a:t>
            </a:r>
            <a:r>
              <a:rPr lang="de-DE" dirty="0" err="1" smtClean="0"/>
              <a:t>space</a:t>
            </a:r>
            <a:r>
              <a:rPr lang="de-DE" dirty="0" smtClean="0"/>
              <a:t>: </a:t>
            </a:r>
            <a:r>
              <a:rPr lang="de-DE" dirty="0" err="1" smtClean="0"/>
              <a:t>Frequency</a:t>
            </a:r>
            <a:r>
              <a:rPr lang="de-DE" dirty="0" smtClean="0"/>
              <a:t>, </a:t>
            </a:r>
            <a:r>
              <a:rPr lang="de-DE" dirty="0" err="1" smtClean="0"/>
              <a:t>field</a:t>
            </a:r>
            <a:r>
              <a:rPr lang="de-DE" dirty="0" smtClean="0"/>
              <a:t> </a:t>
            </a:r>
            <a:r>
              <a:rPr lang="de-DE" dirty="0" err="1" smtClean="0"/>
              <a:t>strength</a:t>
            </a:r>
            <a:r>
              <a:rPr lang="de-DE" dirty="0" smtClean="0"/>
              <a:t>, </a:t>
            </a:r>
            <a:r>
              <a:rPr lang="de-DE" dirty="0" err="1" smtClean="0"/>
              <a:t>temperature</a:t>
            </a:r>
            <a:endParaRPr lang="de-DE" dirty="0" smtClean="0"/>
          </a:p>
          <a:p>
            <a:pPr lvl="1"/>
            <a:r>
              <a:rPr lang="de-DE" dirty="0" smtClean="0"/>
              <a:t>High </a:t>
            </a:r>
            <a:r>
              <a:rPr lang="de-DE" dirty="0" err="1" smtClean="0"/>
              <a:t>resolution</a:t>
            </a:r>
            <a:endParaRPr lang="de-DE" dirty="0"/>
          </a:p>
          <a:p>
            <a:r>
              <a:rPr lang="de-DE" dirty="0" err="1" smtClean="0"/>
              <a:t>Full</a:t>
            </a:r>
            <a:r>
              <a:rPr lang="de-DE" dirty="0" smtClean="0"/>
              <a:t> </a:t>
            </a:r>
            <a:r>
              <a:rPr lang="de-DE" dirty="0" err="1" smtClean="0"/>
              <a:t>parameterization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CST</a:t>
            </a:r>
          </a:p>
          <a:p>
            <a:pPr lvl="1"/>
            <a:r>
              <a:rPr lang="de-DE" dirty="0" err="1" smtClean="0"/>
              <a:t>Maximizing</a:t>
            </a:r>
            <a:r>
              <a:rPr lang="de-DE" dirty="0" smtClean="0"/>
              <a:t> </a:t>
            </a:r>
            <a:r>
              <a:rPr lang="de-DE" dirty="0" err="1" smtClean="0"/>
              <a:t>figures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merit</a:t>
            </a:r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E8D1CFE-6F85-4186-839A-82DA20E63FFA}" type="slidenum">
              <a:rPr lang="de-DE" smtClean="0"/>
              <a:pPr>
                <a:defRPr/>
              </a:pPr>
              <a:t>24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Inhaltsplatzhalter 9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641604409"/>
                  </p:ext>
                </p:extLst>
              </p:nvPr>
            </p:nvGraphicFramePr>
            <p:xfrm>
              <a:off x="107504" y="2268000"/>
              <a:ext cx="6120680" cy="407485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88232"/>
                    <a:gridCol w="2016224"/>
                    <a:gridCol w="2016224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de-D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de-DE" sz="1800" u="none" strike="noStrike" cap="none" normalizeH="0" baseline="0" dirty="0" smtClean="0">
                              <a:ln>
                                <a:noFill/>
                              </a:ln>
                              <a:effectLst/>
                            </a:rPr>
                            <a:t>Baseline</a:t>
                          </a:r>
                        </a:p>
                        <a:p>
                          <a:pPr algn="ctr"/>
                          <a:r>
                            <a:rPr lang="de-DE" sz="1800" dirty="0" smtClean="0"/>
                            <a:t>(CERN QPR)</a:t>
                          </a:r>
                          <a:endParaRPr lang="de-D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de-DE" sz="1800" u="none" strike="noStrike" cap="none" normalizeH="0" baseline="0" dirty="0" err="1" smtClean="0">
                              <a:ln>
                                <a:noFill/>
                              </a:ln>
                              <a:effectLst/>
                            </a:rPr>
                            <a:t>Optimized</a:t>
                          </a:r>
                          <a:endParaRPr kumimoji="0" lang="de-DE" sz="1600" u="none" strike="noStrike" cap="none" normalizeH="0" baseline="0" dirty="0" err="1" smtClean="0">
                            <a:ln>
                              <a:noFill/>
                            </a:ln>
                            <a:effectLst/>
                          </a:endParaRPr>
                        </a:p>
                        <a:p>
                          <a:pPr algn="ctr"/>
                          <a:endParaRPr lang="de-DE" sz="16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de-DE" sz="1600" dirty="0" smtClean="0"/>
                            <a:t>Operating </a:t>
                          </a:r>
                          <a:r>
                            <a:rPr lang="de-DE" sz="1600" dirty="0" err="1" smtClean="0"/>
                            <a:t>frequencies</a:t>
                          </a:r>
                          <a:endParaRPr lang="de-DE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dirty="0" smtClean="0"/>
                            <a:t>400 / 800</a:t>
                          </a:r>
                          <a:r>
                            <a:rPr lang="de-DE" sz="1600" baseline="0" dirty="0" smtClean="0"/>
                            <a:t> / 1200 MHz</a:t>
                          </a:r>
                          <a:endParaRPr lang="de-DE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600" dirty="0" smtClean="0"/>
                            <a:t>433 / 866 / 1300</a:t>
                          </a:r>
                          <a:r>
                            <a:rPr lang="de-DE" sz="1600" baseline="0" dirty="0" smtClean="0"/>
                            <a:t> </a:t>
                          </a:r>
                          <a:r>
                            <a:rPr lang="de-DE" sz="1600" dirty="0" smtClean="0"/>
                            <a:t>MHz</a:t>
                          </a:r>
                          <a:br>
                            <a:rPr lang="de-DE" sz="1600" dirty="0" smtClean="0"/>
                          </a:br>
                          <a:r>
                            <a:rPr lang="de-DE" sz="1600" dirty="0" smtClean="0"/>
                            <a:t>            (TESLA)</a:t>
                          </a:r>
                          <a:endParaRPr lang="de-DE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de-DE" sz="1600" dirty="0" err="1" smtClean="0"/>
                            <a:t>Focussing</a:t>
                          </a:r>
                          <a:r>
                            <a:rPr lang="de-DE" sz="1600" dirty="0" smtClean="0"/>
                            <a:t> </a:t>
                          </a:r>
                          <a:r>
                            <a:rPr lang="de-DE" sz="1600" dirty="0" err="1" smtClean="0"/>
                            <a:t>factor</a:t>
                          </a:r>
                          <a:r>
                            <a:rPr lang="de-DE" sz="1600" dirty="0" smtClean="0"/>
                            <a:t>*</a:t>
                          </a:r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de-DE" sz="1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de-DE" sz="1600" smtClean="0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de-DE" sz="1600" smtClean="0">
                                        <a:latin typeface="Cambria Math"/>
                                      </a:rPr>
                                      <m:t>𝑈</m:t>
                                    </m:r>
                                  </m:den>
                                </m:f>
                                <m:nary>
                                  <m:naryPr>
                                    <m:chr m:val="∬"/>
                                    <m:limLoc m:val="undOvr"/>
                                    <m:ctrlPr>
                                      <a:rPr lang="de-DE" sz="1600" i="1" smtClean="0">
                                        <a:latin typeface="Cambria Math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brk m:alnAt="24"/>
                                      </m:rPr>
                                      <a:rPr lang="de-DE" sz="1600" smtClean="0">
                                        <a:latin typeface="Cambria Math"/>
                                      </a:rPr>
                                      <m:t>𝑠</m:t>
                                    </m:r>
                                    <m:r>
                                      <a:rPr lang="de-DE" sz="1600" smtClean="0">
                                        <a:latin typeface="Cambria Math"/>
                                      </a:rPr>
                                      <m:t>𝑎𝑚𝑝𝑙𝑒</m:t>
                                    </m:r>
                                  </m:sub>
                                  <m:sup/>
                                  <m:e>
                                    <m:r>
                                      <a:rPr lang="de-DE" sz="1600" smtClean="0">
                                        <a:latin typeface="Cambria Math"/>
                                      </a:rPr>
                                      <m:t>|</m:t>
                                    </m:r>
                                    <m:sSup>
                                      <m:sSupPr>
                                        <m:ctrlPr>
                                          <a:rPr lang="de-DE" sz="1600" i="1" smtClean="0"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de-DE" sz="1600" smtClean="0">
                                            <a:latin typeface="Cambria Math"/>
                                          </a:rPr>
                                          <m:t>𝐻</m:t>
                                        </m:r>
                                      </m:e>
                                      <m:sup>
                                        <m:r>
                                          <a:rPr lang="de-DE" sz="1600" smtClean="0">
                                            <a:latin typeface="Cambria Math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de-DE" sz="1600" smtClean="0">
                                        <a:latin typeface="Cambria Math"/>
                                      </a:rPr>
                                      <m:t>|</m:t>
                                    </m:r>
                                    <m:r>
                                      <a:rPr lang="de-DE" sz="1600" smtClean="0">
                                        <a:latin typeface="Cambria Math"/>
                                      </a:rPr>
                                      <m:t>𝑑𝐴</m:t>
                                    </m:r>
                                  </m:e>
                                </m:nary>
                              </m:oMath>
                            </m:oMathPara>
                          </a14:m>
                          <a:endParaRPr lang="de-D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de-DE" sz="1600" dirty="0" smtClean="0"/>
                                  <m:t>5.15 ∗ </m:t>
                                </m:r>
                                <m:sSup>
                                  <m:sSupPr>
                                    <m:ctrlPr>
                                      <a:rPr lang="de-DE" sz="1600" i="1" dirty="0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1600" dirty="0" smtClean="0">
                                        <a:latin typeface="Cambria Math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de-DE" sz="1600" dirty="0" smtClean="0">
                                        <a:latin typeface="Cambria Math"/>
                                      </a:rPr>
                                      <m:t>7</m:t>
                                    </m:r>
                                  </m:sup>
                                </m:sSup>
                                <m:r>
                                  <m:rPr>
                                    <m:nor/>
                                  </m:rPr>
                                  <a:rPr lang="de-DE" sz="1600" dirty="0" smtClean="0"/>
                                  <m:t> </m:t>
                                </m:r>
                                <m:f>
                                  <m:fPr>
                                    <m:type m:val="skw"/>
                                    <m:ctrlPr>
                                      <a:rPr lang="de-DE" sz="1600" i="1" dirty="0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de-DE" sz="1600" i="1" dirty="0" smtClean="0"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de-DE" sz="1600" dirty="0" smtClean="0">
                                            <a:latin typeface="Cambria Math"/>
                                          </a:rPr>
                                          <m:t>𝐴</m:t>
                                        </m:r>
                                      </m:e>
                                      <m:sup>
                                        <m:r>
                                          <a:rPr lang="de-DE" sz="1600" dirty="0" smtClean="0">
                                            <a:latin typeface="Cambria Math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de-DE" sz="1600" dirty="0" smtClean="0">
                                        <a:latin typeface="Cambria Math"/>
                                      </a:rPr>
                                      <m:t>𝐽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de-DE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de-DE" sz="1600" dirty="0" smtClean="0"/>
                                  <m:t>11.2 ∗ </m:t>
                                </m:r>
                                <m:sSup>
                                  <m:sSupPr>
                                    <m:ctrlPr>
                                      <a:rPr lang="de-DE" sz="1600" i="1" dirty="0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sz="1600" dirty="0" smtClean="0">
                                        <a:latin typeface="Cambria Math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de-DE" sz="1600" dirty="0" smtClean="0">
                                        <a:latin typeface="Cambria Math"/>
                                      </a:rPr>
                                      <m:t>7</m:t>
                                    </m:r>
                                  </m:sup>
                                </m:sSup>
                                <m:r>
                                  <m:rPr>
                                    <m:nor/>
                                  </m:rPr>
                                  <a:rPr lang="de-DE" sz="1600" dirty="0" smtClean="0"/>
                                  <m:t> </m:t>
                                </m:r>
                                <m:f>
                                  <m:fPr>
                                    <m:type m:val="skw"/>
                                    <m:ctrlPr>
                                      <a:rPr lang="de-DE" sz="1600" i="1" dirty="0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de-DE" sz="1600" i="1" dirty="0" smtClean="0"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de-DE" sz="1600" dirty="0" smtClean="0">
                                            <a:latin typeface="Cambria Math"/>
                                          </a:rPr>
                                          <m:t>𝐴</m:t>
                                        </m:r>
                                      </m:e>
                                      <m:sup>
                                        <m:r>
                                          <a:rPr lang="de-DE" sz="1600" dirty="0" smtClean="0">
                                            <a:latin typeface="Cambria Math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de-DE" sz="1600" dirty="0" smtClean="0">
                                        <a:latin typeface="Cambria Math"/>
                                      </a:rPr>
                                      <m:t>𝐽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de-DE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de-DE" sz="1600" u="none" strike="noStrike" cap="none" normalizeH="0" baseline="0" dirty="0" err="1" smtClean="0">
                              <a:ln>
                                <a:noFill/>
                              </a:ln>
                              <a:effectLst/>
                            </a:rPr>
                            <a:t>Risk</a:t>
                          </a:r>
                          <a:r>
                            <a:rPr kumimoji="0" lang="de-DE" sz="1600" u="none" strike="noStrike" cap="none" normalizeH="0" baseline="0" dirty="0" smtClean="0">
                              <a:ln>
                                <a:noFill/>
                              </a:ln>
                              <a:effectLst/>
                            </a:rPr>
                            <a:t> </a:t>
                          </a:r>
                          <a:r>
                            <a:rPr kumimoji="0" lang="de-DE" sz="1600" u="none" strike="noStrike" cap="none" normalizeH="0" baseline="0" dirty="0" err="1" smtClean="0">
                              <a:ln>
                                <a:noFill/>
                              </a:ln>
                              <a:effectLst/>
                            </a:rPr>
                            <a:t>of</a:t>
                          </a:r>
                          <a:r>
                            <a:rPr kumimoji="0" lang="de-DE" sz="1600" u="none" strike="noStrike" cap="none" normalizeH="0" baseline="0" dirty="0" smtClean="0">
                              <a:ln>
                                <a:noFill/>
                              </a:ln>
                              <a:effectLst/>
                            </a:rPr>
                            <a:t> </a:t>
                          </a:r>
                          <a:r>
                            <a:rPr kumimoji="0" lang="de-DE" sz="1600" u="none" strike="noStrike" cap="none" normalizeH="0" baseline="0" dirty="0" err="1" smtClean="0">
                              <a:ln>
                                <a:noFill/>
                              </a:ln>
                              <a:effectLst/>
                            </a:rPr>
                            <a:t>field</a:t>
                          </a:r>
                          <a:r>
                            <a:rPr kumimoji="0" lang="de-DE" sz="1600" u="none" strike="noStrike" cap="none" normalizeH="0" baseline="0" dirty="0" smtClean="0">
                              <a:ln>
                                <a:noFill/>
                              </a:ln>
                              <a:effectLst/>
                            </a:rPr>
                            <a:t> </a:t>
                          </a:r>
                          <a:r>
                            <a:rPr kumimoji="0" lang="de-DE" sz="1600" u="none" strike="noStrike" cap="none" normalizeH="0" baseline="0" dirty="0" err="1" smtClean="0">
                              <a:ln>
                                <a:noFill/>
                              </a:ln>
                              <a:effectLst/>
                            </a:rPr>
                            <a:t>emission</a:t>
                          </a:r>
                          <a:endParaRPr kumimoji="0" lang="de-DE" sz="1600" u="none" strike="noStrike" cap="none" normalizeH="0" baseline="0" dirty="0" smtClean="0">
                            <a:ln>
                              <a:noFill/>
                            </a:ln>
                            <a:effectLst/>
                          </a:endParaRP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de-DE" sz="1600" u="none" strike="noStrike" cap="none" normalizeH="0" baseline="0" dirty="0" err="1" smtClean="0">
                              <a:ln>
                                <a:noFill/>
                              </a:ln>
                              <a:effectLst/>
                            </a:rPr>
                            <a:t>B</a:t>
                          </a:r>
                          <a:r>
                            <a:rPr kumimoji="0" lang="de-DE" sz="1600" u="none" strike="noStrike" cap="none" normalizeH="0" baseline="-25000" dirty="0" err="1" smtClean="0">
                              <a:ln>
                                <a:noFill/>
                              </a:ln>
                              <a:effectLst/>
                            </a:rPr>
                            <a:t>Sample</a:t>
                          </a:r>
                          <a:r>
                            <a:rPr kumimoji="0" lang="de-DE" sz="1600" u="none" strike="noStrike" cap="none" normalizeH="0" baseline="0" dirty="0" smtClean="0">
                              <a:ln>
                                <a:noFill/>
                              </a:ln>
                              <a:effectLst/>
                            </a:rPr>
                            <a:t>/</a:t>
                          </a:r>
                          <a:r>
                            <a:rPr kumimoji="0" lang="de-DE" sz="1600" u="none" strike="noStrike" cap="none" normalizeH="0" baseline="0" dirty="0" err="1" smtClean="0">
                              <a:ln>
                                <a:noFill/>
                              </a:ln>
                              <a:effectLst/>
                            </a:rPr>
                            <a:t>E</a:t>
                          </a:r>
                          <a:r>
                            <a:rPr kumimoji="0" lang="de-DE" sz="1600" u="none" strike="noStrike" cap="none" normalizeH="0" baseline="-25000" dirty="0" err="1" smtClean="0">
                              <a:ln>
                                <a:noFill/>
                              </a:ln>
                              <a:effectLst/>
                            </a:rPr>
                            <a:t>pk</a:t>
                          </a:r>
                          <a:endParaRPr kumimoji="0" lang="de-DE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dirty="0" smtClean="0"/>
                            <a:t>4.68 </a:t>
                          </a:r>
                          <a:r>
                            <a:rPr lang="de-DE" sz="1600" dirty="0" err="1" smtClean="0"/>
                            <a:t>mT</a:t>
                          </a:r>
                          <a:r>
                            <a:rPr lang="de-DE" sz="1600" dirty="0" smtClean="0"/>
                            <a:t>/(MV/m)</a:t>
                          </a:r>
                          <a:endParaRPr lang="de-DE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dirty="0" smtClean="0"/>
                            <a:t>7.44 </a:t>
                          </a:r>
                          <a:r>
                            <a:rPr lang="de-DE" sz="1600" dirty="0" err="1" smtClean="0"/>
                            <a:t>mT</a:t>
                          </a:r>
                          <a:r>
                            <a:rPr lang="de-DE" sz="1600" dirty="0" smtClean="0"/>
                            <a:t>/(MV/m)</a:t>
                          </a:r>
                          <a:endParaRPr lang="de-DE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de-DE" sz="1600" u="none" strike="noStrike" cap="none" normalizeH="0" baseline="0" dirty="0" smtClean="0">
                              <a:ln>
                                <a:noFill/>
                              </a:ln>
                              <a:effectLst/>
                            </a:rPr>
                            <a:t>Operating </a:t>
                          </a:r>
                          <a:r>
                            <a:rPr kumimoji="0" lang="de-DE" sz="1600" u="none" strike="noStrike" cap="none" normalizeH="0" baseline="0" dirty="0" err="1" smtClean="0">
                              <a:ln>
                                <a:noFill/>
                              </a:ln>
                              <a:effectLst/>
                            </a:rPr>
                            <a:t>range</a:t>
                          </a:r>
                          <a:endParaRPr kumimoji="0" lang="de-DE" sz="1600" u="none" strike="noStrike" cap="none" normalizeH="0" baseline="0" dirty="0" smtClean="0">
                            <a:ln>
                              <a:noFill/>
                            </a:ln>
                            <a:effectLst/>
                          </a:endParaRP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de-DE" sz="1600" u="none" strike="noStrike" cap="none" normalizeH="0" baseline="0" dirty="0" err="1" smtClean="0">
                              <a:ln>
                                <a:noFill/>
                              </a:ln>
                              <a:effectLst/>
                            </a:rPr>
                            <a:t>B</a:t>
                          </a:r>
                          <a:r>
                            <a:rPr kumimoji="0" lang="de-DE" sz="1600" u="none" strike="noStrike" cap="none" normalizeH="0" baseline="-25000" dirty="0" err="1" smtClean="0">
                              <a:ln>
                                <a:noFill/>
                              </a:ln>
                              <a:effectLst/>
                            </a:rPr>
                            <a:t>Sample</a:t>
                          </a:r>
                          <a:r>
                            <a:rPr kumimoji="0" lang="de-DE" sz="1600" u="none" strike="noStrike" cap="none" normalizeH="0" baseline="0" dirty="0" smtClean="0">
                              <a:ln>
                                <a:noFill/>
                              </a:ln>
                              <a:effectLst/>
                            </a:rPr>
                            <a:t>/</a:t>
                          </a:r>
                          <a:r>
                            <a:rPr kumimoji="0" lang="de-DE" sz="1600" u="none" strike="noStrike" cap="none" normalizeH="0" baseline="0" dirty="0" err="1" smtClean="0">
                              <a:ln>
                                <a:noFill/>
                              </a:ln>
                              <a:effectLst/>
                            </a:rPr>
                            <a:t>B</a:t>
                          </a:r>
                          <a:r>
                            <a:rPr kumimoji="0" lang="de-DE" sz="1600" u="none" strike="noStrike" cap="none" normalizeH="0" baseline="-25000" dirty="0" err="1" smtClean="0">
                              <a:ln>
                                <a:noFill/>
                              </a:ln>
                              <a:effectLst/>
                            </a:rPr>
                            <a:t>Pk</a:t>
                          </a:r>
                          <a:endParaRPr kumimoji="0" lang="de-DE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dirty="0" smtClean="0"/>
                            <a:t>0.81</a:t>
                          </a:r>
                          <a:endParaRPr lang="de-DE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dirty="0" smtClean="0"/>
                            <a:t>0.89</a:t>
                          </a:r>
                          <a:endParaRPr lang="de-DE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de-DE" sz="1600" u="none" strike="noStrike" cap="none" normalizeH="0" baseline="0" dirty="0" err="1" smtClean="0">
                              <a:ln>
                                <a:noFill/>
                              </a:ln>
                              <a:effectLst/>
                            </a:rPr>
                            <a:t>Microphonics</a:t>
                          </a:r>
                          <a:endParaRPr kumimoji="0" lang="de-DE" sz="1600" u="none" strike="noStrike" cap="none" normalizeH="0" baseline="0" dirty="0" smtClean="0">
                            <a:ln>
                              <a:noFill/>
                            </a:ln>
                            <a:effectLst/>
                          </a:endParaRPr>
                        </a:p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de-DE" sz="1600" u="none" strike="noStrike" cap="none" normalizeH="0" baseline="0" dirty="0" smtClean="0">
                              <a:ln>
                                <a:noFill/>
                              </a:ln>
                              <a:effectLst/>
                            </a:rPr>
                            <a:t>1st </a:t>
                          </a:r>
                          <a:r>
                            <a:rPr kumimoji="0" lang="de-DE" sz="1600" u="none" strike="noStrike" cap="none" normalizeH="0" baseline="0" dirty="0" err="1" smtClean="0">
                              <a:ln>
                                <a:noFill/>
                              </a:ln>
                              <a:effectLst/>
                            </a:rPr>
                            <a:t>mechanical</a:t>
                          </a:r>
                          <a:r>
                            <a:rPr kumimoji="0" lang="de-DE" sz="1600" u="none" strike="noStrike" cap="none" normalizeH="0" baseline="0" dirty="0" smtClean="0">
                              <a:ln>
                                <a:noFill/>
                              </a:ln>
                              <a:effectLst/>
                            </a:rPr>
                            <a:t> </a:t>
                          </a:r>
                          <a:r>
                            <a:rPr kumimoji="0" lang="de-DE" sz="1600" u="none" strike="noStrike" cap="none" normalizeH="0" baseline="0" dirty="0" err="1" smtClean="0">
                              <a:ln>
                                <a:noFill/>
                              </a:ln>
                              <a:effectLst/>
                            </a:rPr>
                            <a:t>mode</a:t>
                          </a:r>
                          <a:r>
                            <a:rPr kumimoji="0" lang="de-DE" sz="1600" u="none" strike="noStrike" cap="none" normalizeH="0" baseline="0" dirty="0" smtClean="0">
                              <a:ln>
                                <a:noFill/>
                              </a:ln>
                              <a:effectLst/>
                            </a:rPr>
                            <a:t> </a:t>
                          </a:r>
                          <a:endParaRPr kumimoji="0" lang="de-DE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dirty="0" smtClean="0"/>
                            <a:t>69 Hz</a:t>
                          </a:r>
                          <a:endParaRPr lang="de-DE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dirty="0" smtClean="0"/>
                            <a:t>172 Hz</a:t>
                          </a: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Inhaltsplatzhalter 9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848534496"/>
                  </p:ext>
                </p:extLst>
              </p:nvPr>
            </p:nvGraphicFramePr>
            <p:xfrm>
              <a:off x="107504" y="2268000"/>
              <a:ext cx="6120680" cy="407485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88232"/>
                    <a:gridCol w="2016224"/>
                    <a:gridCol w="2016224"/>
                  </a:tblGrid>
                  <a:tr h="640080">
                    <a:tc>
                      <a:txBody>
                        <a:bodyPr/>
                        <a:lstStyle/>
                        <a:p>
                          <a:endParaRPr lang="de-DE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de-DE" sz="1800" u="none" strike="noStrike" cap="none" normalizeH="0" baseline="0" dirty="0" smtClean="0">
                              <a:ln>
                                <a:noFill/>
                              </a:ln>
                              <a:effectLst/>
                            </a:rPr>
                            <a:t>Baseline</a:t>
                          </a:r>
                        </a:p>
                        <a:p>
                          <a:pPr algn="ctr"/>
                          <a:r>
                            <a:rPr lang="de-DE" sz="1800" dirty="0" smtClean="0"/>
                            <a:t>(CERN QPR)</a:t>
                          </a:r>
                          <a:endParaRPr lang="de-DE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de-DE" sz="1800" u="none" strike="noStrike" cap="none" normalizeH="0" baseline="0" dirty="0" err="1" smtClean="0">
                              <a:ln>
                                <a:noFill/>
                              </a:ln>
                              <a:effectLst/>
                            </a:rPr>
                            <a:t>Optimized</a:t>
                          </a:r>
                          <a:endParaRPr kumimoji="0" lang="de-DE" sz="1600" u="none" strike="noStrike" cap="none" normalizeH="0" baseline="0" dirty="0" err="1" smtClean="0">
                            <a:ln>
                              <a:noFill/>
                            </a:ln>
                            <a:effectLst/>
                          </a:endParaRPr>
                        </a:p>
                        <a:p>
                          <a:pPr algn="ctr"/>
                          <a:endParaRPr lang="de-DE" sz="1600" dirty="0"/>
                        </a:p>
                      </a:txBody>
                      <a:tcPr/>
                    </a:tc>
                  </a:tr>
                  <a:tr h="579120">
                    <a:tc>
                      <a:txBody>
                        <a:bodyPr/>
                        <a:lstStyle/>
                        <a:p>
                          <a:r>
                            <a:rPr lang="de-DE" sz="1600" dirty="0" smtClean="0"/>
                            <a:t>Operating </a:t>
                          </a:r>
                          <a:r>
                            <a:rPr lang="de-DE" sz="1600" dirty="0" err="1" smtClean="0"/>
                            <a:t>frequencies</a:t>
                          </a:r>
                          <a:endParaRPr lang="de-DE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dirty="0" smtClean="0"/>
                            <a:t>400 / 800</a:t>
                          </a:r>
                          <a:r>
                            <a:rPr lang="de-DE" sz="1600" baseline="0" dirty="0" smtClean="0"/>
                            <a:t> / 1200 MHz</a:t>
                          </a:r>
                          <a:endParaRPr lang="de-DE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600" dirty="0" smtClean="0"/>
                            <a:t>433 / 866 / 1300</a:t>
                          </a:r>
                          <a:r>
                            <a:rPr lang="de-DE" sz="1600" baseline="0" dirty="0" smtClean="0"/>
                            <a:t> </a:t>
                          </a:r>
                          <a:r>
                            <a:rPr lang="de-DE" sz="1600" dirty="0" smtClean="0"/>
                            <a:t>MHz</a:t>
                          </a:r>
                          <a:br>
                            <a:rPr lang="de-DE" sz="1600" dirty="0" smtClean="0"/>
                          </a:br>
                          <a:r>
                            <a:rPr lang="de-DE" sz="1600" dirty="0" smtClean="0"/>
                            <a:t>            (TESLA)</a:t>
                          </a:r>
                          <a:endParaRPr lang="de-DE" sz="1600" dirty="0"/>
                        </a:p>
                      </a:txBody>
                      <a:tcPr anchor="ctr"/>
                    </a:tc>
                  </a:tr>
                  <a:tr h="1118299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92" t="-112022" r="-192711" b="-16284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104242" t="-112022" r="-100303" b="-16284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203625" t="-112022" b="-162842"/>
                          </a:stretch>
                        </a:blipFill>
                      </a:tcPr>
                    </a:tc>
                  </a:tr>
                  <a:tr h="57912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de-DE" sz="1600" u="none" strike="noStrike" cap="none" normalizeH="0" baseline="0" dirty="0" err="1" smtClean="0">
                              <a:ln>
                                <a:noFill/>
                              </a:ln>
                              <a:effectLst/>
                            </a:rPr>
                            <a:t>Risk</a:t>
                          </a:r>
                          <a:r>
                            <a:rPr kumimoji="0" lang="de-DE" sz="1600" u="none" strike="noStrike" cap="none" normalizeH="0" baseline="0" dirty="0" smtClean="0">
                              <a:ln>
                                <a:noFill/>
                              </a:ln>
                              <a:effectLst/>
                            </a:rPr>
                            <a:t> </a:t>
                          </a:r>
                          <a:r>
                            <a:rPr kumimoji="0" lang="de-DE" sz="1600" u="none" strike="noStrike" cap="none" normalizeH="0" baseline="0" dirty="0" err="1" smtClean="0">
                              <a:ln>
                                <a:noFill/>
                              </a:ln>
                              <a:effectLst/>
                            </a:rPr>
                            <a:t>of</a:t>
                          </a:r>
                          <a:r>
                            <a:rPr kumimoji="0" lang="de-DE" sz="1600" u="none" strike="noStrike" cap="none" normalizeH="0" baseline="0" dirty="0" smtClean="0">
                              <a:ln>
                                <a:noFill/>
                              </a:ln>
                              <a:effectLst/>
                            </a:rPr>
                            <a:t> </a:t>
                          </a:r>
                          <a:r>
                            <a:rPr kumimoji="0" lang="de-DE" sz="1600" u="none" strike="noStrike" cap="none" normalizeH="0" baseline="0" dirty="0" err="1" smtClean="0">
                              <a:ln>
                                <a:noFill/>
                              </a:ln>
                              <a:effectLst/>
                            </a:rPr>
                            <a:t>field</a:t>
                          </a:r>
                          <a:r>
                            <a:rPr kumimoji="0" lang="de-DE" sz="1600" u="none" strike="noStrike" cap="none" normalizeH="0" baseline="0" dirty="0" smtClean="0">
                              <a:ln>
                                <a:noFill/>
                              </a:ln>
                              <a:effectLst/>
                            </a:rPr>
                            <a:t> </a:t>
                          </a:r>
                          <a:r>
                            <a:rPr kumimoji="0" lang="de-DE" sz="1600" u="none" strike="noStrike" cap="none" normalizeH="0" baseline="0" dirty="0" err="1" smtClean="0">
                              <a:ln>
                                <a:noFill/>
                              </a:ln>
                              <a:effectLst/>
                            </a:rPr>
                            <a:t>emission</a:t>
                          </a:r>
                          <a:endParaRPr kumimoji="0" lang="de-DE" sz="1600" u="none" strike="noStrike" cap="none" normalizeH="0" baseline="0" dirty="0" smtClean="0">
                            <a:ln>
                              <a:noFill/>
                            </a:ln>
                            <a:effectLst/>
                          </a:endParaRP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de-DE" sz="1600" u="none" strike="noStrike" cap="none" normalizeH="0" baseline="0" dirty="0" err="1" smtClean="0">
                              <a:ln>
                                <a:noFill/>
                              </a:ln>
                              <a:effectLst/>
                            </a:rPr>
                            <a:t>B</a:t>
                          </a:r>
                          <a:r>
                            <a:rPr kumimoji="0" lang="de-DE" sz="1600" u="none" strike="noStrike" cap="none" normalizeH="0" baseline="-25000" dirty="0" err="1" smtClean="0">
                              <a:ln>
                                <a:noFill/>
                              </a:ln>
                              <a:effectLst/>
                            </a:rPr>
                            <a:t>Sample</a:t>
                          </a:r>
                          <a:r>
                            <a:rPr kumimoji="0" lang="de-DE" sz="1600" u="none" strike="noStrike" cap="none" normalizeH="0" baseline="0" dirty="0" smtClean="0">
                              <a:ln>
                                <a:noFill/>
                              </a:ln>
                              <a:effectLst/>
                            </a:rPr>
                            <a:t>/</a:t>
                          </a:r>
                          <a:r>
                            <a:rPr kumimoji="0" lang="de-DE" sz="1600" u="none" strike="noStrike" cap="none" normalizeH="0" baseline="0" dirty="0" err="1" smtClean="0">
                              <a:ln>
                                <a:noFill/>
                              </a:ln>
                              <a:effectLst/>
                            </a:rPr>
                            <a:t>E</a:t>
                          </a:r>
                          <a:r>
                            <a:rPr kumimoji="0" lang="de-DE" sz="1600" u="none" strike="noStrike" cap="none" normalizeH="0" baseline="-25000" dirty="0" err="1" smtClean="0">
                              <a:ln>
                                <a:noFill/>
                              </a:ln>
                              <a:effectLst/>
                            </a:rPr>
                            <a:t>pk</a:t>
                          </a:r>
                          <a:endParaRPr kumimoji="0" lang="de-DE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dirty="0" smtClean="0"/>
                            <a:t>4.68 </a:t>
                          </a:r>
                          <a:r>
                            <a:rPr lang="de-DE" sz="1600" dirty="0" err="1" smtClean="0"/>
                            <a:t>mT</a:t>
                          </a:r>
                          <a:r>
                            <a:rPr lang="de-DE" sz="1600" dirty="0" smtClean="0"/>
                            <a:t>/(MV/m)</a:t>
                          </a:r>
                          <a:endParaRPr lang="de-DE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dirty="0" smtClean="0"/>
                            <a:t>7.44 </a:t>
                          </a:r>
                          <a:r>
                            <a:rPr lang="de-DE" sz="1600" dirty="0" err="1" smtClean="0"/>
                            <a:t>mT</a:t>
                          </a:r>
                          <a:r>
                            <a:rPr lang="de-DE" sz="1600" dirty="0" smtClean="0"/>
                            <a:t>/(MV/m)</a:t>
                          </a:r>
                          <a:endParaRPr lang="de-DE" sz="1600" dirty="0"/>
                        </a:p>
                      </a:txBody>
                      <a:tcPr anchor="ctr"/>
                    </a:tc>
                  </a:tr>
                  <a:tr h="57912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de-DE" sz="1600" u="none" strike="noStrike" cap="none" normalizeH="0" baseline="0" dirty="0" smtClean="0">
                              <a:ln>
                                <a:noFill/>
                              </a:ln>
                              <a:effectLst/>
                            </a:rPr>
                            <a:t>Operating </a:t>
                          </a:r>
                          <a:r>
                            <a:rPr kumimoji="0" lang="de-DE" sz="1600" u="none" strike="noStrike" cap="none" normalizeH="0" baseline="0" dirty="0" err="1" smtClean="0">
                              <a:ln>
                                <a:noFill/>
                              </a:ln>
                              <a:effectLst/>
                            </a:rPr>
                            <a:t>range</a:t>
                          </a:r>
                          <a:endParaRPr kumimoji="0" lang="de-DE" sz="1600" u="none" strike="noStrike" cap="none" normalizeH="0" baseline="0" dirty="0" smtClean="0">
                            <a:ln>
                              <a:noFill/>
                            </a:ln>
                            <a:effectLst/>
                          </a:endParaRP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de-DE" sz="1600" u="none" strike="noStrike" cap="none" normalizeH="0" baseline="0" dirty="0" err="1" smtClean="0">
                              <a:ln>
                                <a:noFill/>
                              </a:ln>
                              <a:effectLst/>
                            </a:rPr>
                            <a:t>B</a:t>
                          </a:r>
                          <a:r>
                            <a:rPr kumimoji="0" lang="de-DE" sz="1600" u="none" strike="noStrike" cap="none" normalizeH="0" baseline="-25000" dirty="0" err="1" smtClean="0">
                              <a:ln>
                                <a:noFill/>
                              </a:ln>
                              <a:effectLst/>
                            </a:rPr>
                            <a:t>Sample</a:t>
                          </a:r>
                          <a:r>
                            <a:rPr kumimoji="0" lang="de-DE" sz="1600" u="none" strike="noStrike" cap="none" normalizeH="0" baseline="0" dirty="0" smtClean="0">
                              <a:ln>
                                <a:noFill/>
                              </a:ln>
                              <a:effectLst/>
                            </a:rPr>
                            <a:t>/</a:t>
                          </a:r>
                          <a:r>
                            <a:rPr kumimoji="0" lang="de-DE" sz="1600" u="none" strike="noStrike" cap="none" normalizeH="0" baseline="0" dirty="0" err="1" smtClean="0">
                              <a:ln>
                                <a:noFill/>
                              </a:ln>
                              <a:effectLst/>
                            </a:rPr>
                            <a:t>B</a:t>
                          </a:r>
                          <a:r>
                            <a:rPr kumimoji="0" lang="de-DE" sz="1600" u="none" strike="noStrike" cap="none" normalizeH="0" baseline="-25000" dirty="0" err="1" smtClean="0">
                              <a:ln>
                                <a:noFill/>
                              </a:ln>
                              <a:effectLst/>
                            </a:rPr>
                            <a:t>Pk</a:t>
                          </a:r>
                          <a:endParaRPr kumimoji="0" lang="de-DE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dirty="0" smtClean="0"/>
                            <a:t>0.81</a:t>
                          </a:r>
                          <a:endParaRPr lang="de-DE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dirty="0" smtClean="0"/>
                            <a:t>0.89</a:t>
                          </a:r>
                          <a:endParaRPr lang="de-DE" sz="1600" dirty="0"/>
                        </a:p>
                      </a:txBody>
                      <a:tcPr anchor="ctr"/>
                    </a:tc>
                  </a:tr>
                  <a:tr h="57912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de-DE" sz="1600" u="none" strike="noStrike" cap="none" normalizeH="0" baseline="0" dirty="0" err="1" smtClean="0">
                              <a:ln>
                                <a:noFill/>
                              </a:ln>
                              <a:effectLst/>
                            </a:rPr>
                            <a:t>Microphonics</a:t>
                          </a:r>
                          <a:endParaRPr kumimoji="0" lang="de-DE" sz="1600" u="none" strike="noStrike" cap="none" normalizeH="0" baseline="0" dirty="0" smtClean="0">
                            <a:ln>
                              <a:noFill/>
                            </a:ln>
                            <a:effectLst/>
                          </a:endParaRPr>
                        </a:p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de-DE" sz="1600" u="none" strike="noStrike" cap="none" normalizeH="0" baseline="0" dirty="0" smtClean="0">
                              <a:ln>
                                <a:noFill/>
                              </a:ln>
                              <a:effectLst/>
                            </a:rPr>
                            <a:t>1st </a:t>
                          </a:r>
                          <a:r>
                            <a:rPr kumimoji="0" lang="de-DE" sz="1600" u="none" strike="noStrike" cap="none" normalizeH="0" baseline="0" dirty="0" err="1" smtClean="0">
                              <a:ln>
                                <a:noFill/>
                              </a:ln>
                              <a:effectLst/>
                            </a:rPr>
                            <a:t>mechanical</a:t>
                          </a:r>
                          <a:r>
                            <a:rPr kumimoji="0" lang="de-DE" sz="1600" u="none" strike="noStrike" cap="none" normalizeH="0" baseline="0" dirty="0" smtClean="0">
                              <a:ln>
                                <a:noFill/>
                              </a:ln>
                              <a:effectLst/>
                            </a:rPr>
                            <a:t> </a:t>
                          </a:r>
                          <a:r>
                            <a:rPr kumimoji="0" lang="de-DE" sz="1600" u="none" strike="noStrike" cap="none" normalizeH="0" baseline="0" dirty="0" err="1" smtClean="0">
                              <a:ln>
                                <a:noFill/>
                              </a:ln>
                              <a:effectLst/>
                            </a:rPr>
                            <a:t>mode</a:t>
                          </a:r>
                          <a:r>
                            <a:rPr kumimoji="0" lang="de-DE" sz="1600" u="none" strike="noStrike" cap="none" normalizeH="0" baseline="0" dirty="0" smtClean="0">
                              <a:ln>
                                <a:noFill/>
                              </a:ln>
                              <a:effectLst/>
                            </a:rPr>
                            <a:t> </a:t>
                          </a:r>
                          <a:endParaRPr kumimoji="0" lang="de-DE" sz="16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Times New Roman" pitchFamily="18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dirty="0" smtClean="0"/>
                            <a:t>69 Hz</a:t>
                          </a:r>
                          <a:endParaRPr lang="de-DE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dirty="0" smtClean="0"/>
                            <a:t>172 Hz</a:t>
                          </a: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  <p:sp>
        <p:nvSpPr>
          <p:cNvPr id="7" name="Textfeld 6"/>
          <p:cNvSpPr txBox="1"/>
          <p:nvPr/>
        </p:nvSpPr>
        <p:spPr>
          <a:xfrm>
            <a:off x="471588" y="6381328"/>
            <a:ext cx="50655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>
                <a:solidFill>
                  <a:prstClr val="black"/>
                </a:solidFill>
                <a:latin typeface="+mn-lt"/>
              </a:rPr>
              <a:t>* </a:t>
            </a:r>
            <a:r>
              <a:rPr lang="de-DE" sz="1600" dirty="0" err="1" smtClean="0">
                <a:solidFill>
                  <a:prstClr val="black"/>
                </a:solidFill>
                <a:latin typeface="+mn-lt"/>
              </a:rPr>
              <a:t>fraction</a:t>
            </a:r>
            <a:r>
              <a:rPr lang="de-DE" sz="1600" dirty="0" smtClean="0">
                <a:solidFill>
                  <a:prstClr val="black"/>
                </a:solidFill>
                <a:latin typeface="+mn-lt"/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  <a:latin typeface="+mn-lt"/>
              </a:rPr>
              <a:t>of</a:t>
            </a:r>
            <a:r>
              <a:rPr lang="de-DE" sz="1600" dirty="0" smtClean="0">
                <a:solidFill>
                  <a:prstClr val="black"/>
                </a:solidFill>
                <a:latin typeface="+mn-lt"/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  <a:latin typeface="+mn-lt"/>
              </a:rPr>
              <a:t>field</a:t>
            </a:r>
            <a:r>
              <a:rPr lang="de-DE" sz="1600" dirty="0" smtClean="0">
                <a:solidFill>
                  <a:prstClr val="black"/>
                </a:solidFill>
                <a:latin typeface="+mn-lt"/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  <a:latin typeface="+mn-lt"/>
              </a:rPr>
              <a:t>exposure</a:t>
            </a:r>
            <a:r>
              <a:rPr lang="de-DE" sz="1600" dirty="0" smtClean="0">
                <a:solidFill>
                  <a:prstClr val="black"/>
                </a:solidFill>
                <a:latin typeface="+mn-lt"/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  <a:latin typeface="+mn-lt"/>
              </a:rPr>
              <a:t>between</a:t>
            </a:r>
            <a:r>
              <a:rPr lang="de-DE" sz="1600" dirty="0" smtClean="0">
                <a:solidFill>
                  <a:prstClr val="black"/>
                </a:solidFill>
                <a:latin typeface="+mn-lt"/>
              </a:rPr>
              <a:t> sample </a:t>
            </a:r>
            <a:r>
              <a:rPr lang="de-DE" sz="1600" dirty="0" err="1" smtClean="0">
                <a:solidFill>
                  <a:prstClr val="black"/>
                </a:solidFill>
                <a:latin typeface="+mn-lt"/>
              </a:rPr>
              <a:t>and</a:t>
            </a:r>
            <a:r>
              <a:rPr lang="de-DE" sz="1600" dirty="0" smtClean="0">
                <a:solidFill>
                  <a:prstClr val="black"/>
                </a:solidFill>
                <a:latin typeface="+mn-lt"/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  <a:latin typeface="+mn-lt"/>
              </a:rPr>
              <a:t>resonator</a:t>
            </a:r>
            <a:endParaRPr lang="en-US" sz="1600" dirty="0">
              <a:solidFill>
                <a:prstClr val="black"/>
              </a:solidFill>
              <a:latin typeface="+mn-lt"/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704" y="836712"/>
            <a:ext cx="2740792" cy="2025939"/>
          </a:xfrm>
          <a:prstGeom prst="rect">
            <a:avLst/>
          </a:prstGeom>
        </p:spPr>
      </p:pic>
      <p:sp>
        <p:nvSpPr>
          <p:cNvPr id="28" name="Textfeld 27"/>
          <p:cNvSpPr txBox="1"/>
          <p:nvPr/>
        </p:nvSpPr>
        <p:spPr>
          <a:xfrm>
            <a:off x="6546112" y="5478323"/>
            <a:ext cx="24903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latin typeface="+mj-lt"/>
              </a:rPr>
              <a:t>[R. Kleindienst, „Development</a:t>
            </a:r>
            <a:br>
              <a:rPr lang="de-DE" sz="1400" dirty="0" smtClean="0">
                <a:latin typeface="+mj-lt"/>
              </a:rPr>
            </a:br>
            <a:r>
              <a:rPr lang="de-DE" sz="1400" dirty="0" err="1" smtClean="0">
                <a:latin typeface="+mj-lt"/>
              </a:rPr>
              <a:t>of</a:t>
            </a:r>
            <a:r>
              <a:rPr lang="de-DE" sz="1400" dirty="0" smtClean="0">
                <a:latin typeface="+mj-lt"/>
              </a:rPr>
              <a:t> an </a:t>
            </a:r>
            <a:r>
              <a:rPr lang="de-DE" sz="1400" dirty="0" err="1" smtClean="0">
                <a:latin typeface="+mj-lt"/>
              </a:rPr>
              <a:t>Optimized</a:t>
            </a:r>
            <a:r>
              <a:rPr lang="de-DE" sz="1400" dirty="0" smtClean="0">
                <a:latin typeface="+mj-lt"/>
              </a:rPr>
              <a:t> Quadrupole</a:t>
            </a:r>
            <a:br>
              <a:rPr lang="de-DE" sz="1400" dirty="0" smtClean="0">
                <a:latin typeface="+mj-lt"/>
              </a:rPr>
            </a:br>
            <a:r>
              <a:rPr lang="de-DE" sz="1400" dirty="0" smtClean="0">
                <a:latin typeface="+mj-lt"/>
              </a:rPr>
              <a:t>Resonator at HZB“, SRF 2013]</a:t>
            </a:r>
            <a:endParaRPr lang="de-DE" sz="1400" dirty="0">
              <a:latin typeface="+mj-lt"/>
            </a:endParaRPr>
          </a:p>
        </p:txBody>
      </p:sp>
      <p:sp>
        <p:nvSpPr>
          <p:cNvPr id="10" name="Textplatzhalter 7"/>
          <p:cNvSpPr txBox="1">
            <a:spLocks/>
          </p:cNvSpPr>
          <p:nvPr/>
        </p:nvSpPr>
        <p:spPr>
          <a:xfrm>
            <a:off x="6463178" y="3573016"/>
            <a:ext cx="2501310" cy="13080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285750" indent="-285750" algn="l" defTabSz="595313" rtl="0" eaLnBrk="0" fontAlgn="base" hangingPunct="0">
              <a:spcBef>
                <a:spcPts val="600"/>
              </a:spcBef>
              <a:spcAft>
                <a:spcPts val="0"/>
              </a:spcAft>
              <a:buClr>
                <a:srgbClr val="00B0F0"/>
              </a:buClr>
              <a:buFont typeface="Arial" panose="020B0604020202020204" pitchFamily="34" charset="0"/>
              <a:buChar char="•"/>
              <a:tabLst/>
              <a:defRPr sz="1800" b="0" i="0" kern="1200" cap="none" baseline="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1pPr>
            <a:lvl2pPr marL="719138" indent="-269875" algn="l" defTabSz="595313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B0F0"/>
              </a:buClr>
              <a:buFont typeface="Arial" pitchFamily="34" charset="0"/>
              <a:buChar char="•"/>
              <a:tabLst/>
              <a:defRPr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2pPr>
            <a:lvl3pPr marL="1168400" indent="-268288" algn="l" defTabSz="595313" rtl="0" eaLnBrk="0" fontAlgn="base" hangingPunct="0">
              <a:lnSpc>
                <a:spcPts val="2400"/>
              </a:lnSpc>
              <a:spcBef>
                <a:spcPts val="0"/>
              </a:spcBef>
              <a:spcAft>
                <a:spcPct val="0"/>
              </a:spcAft>
              <a:buClr>
                <a:srgbClr val="00B0F0"/>
              </a:buClr>
              <a:buFont typeface="Arial" charset="0"/>
              <a:buChar char="•"/>
              <a:tabLst/>
              <a:defRPr b="0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3pPr>
            <a:lvl4pPr marL="1611313" indent="-268288" algn="l" defTabSz="595313" rtl="0" eaLnBrk="0" fontAlgn="base" hangingPunct="0">
              <a:lnSpc>
                <a:spcPts val="2400"/>
              </a:lnSpc>
              <a:spcBef>
                <a:spcPts val="0"/>
              </a:spcBef>
              <a:spcAft>
                <a:spcPct val="0"/>
              </a:spcAft>
              <a:buClr>
                <a:srgbClr val="00B0F0"/>
              </a:buClr>
              <a:buFont typeface="Arial" pitchFamily="34" charset="0"/>
              <a:buChar char="•"/>
              <a:tabLst/>
              <a:defRPr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4pPr>
            <a:lvl5pPr marL="2060575" indent="-268288" algn="l" defTabSz="595313" rtl="0" eaLnBrk="0" fontAlgn="base" hangingPunct="0">
              <a:lnSpc>
                <a:spcPts val="2400"/>
              </a:lnSpc>
              <a:spcBef>
                <a:spcPts val="0"/>
              </a:spcBef>
              <a:spcAft>
                <a:spcPct val="0"/>
              </a:spcAft>
              <a:buClr>
                <a:srgbClr val="00B0F0"/>
              </a:buClr>
              <a:buFont typeface="Arial" pitchFamily="34" charset="0"/>
              <a:buChar char="•"/>
              <a:tabLst/>
              <a:defRPr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dirty="0" smtClean="0"/>
              <a:t>Radius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err="1" smtClean="0"/>
              <a:t>rods</a:t>
            </a:r>
            <a:r>
              <a:rPr lang="de-DE" sz="1600" dirty="0" smtClean="0"/>
              <a:t> </a:t>
            </a:r>
            <a:r>
              <a:rPr lang="de-DE" sz="1600" dirty="0" err="1" smtClean="0"/>
              <a:t>increased</a:t>
            </a: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smtClean="0"/>
              <a:t>8 mm → 13 mm</a:t>
            </a:r>
          </a:p>
          <a:p>
            <a:r>
              <a:rPr lang="de-DE" sz="1600" dirty="0" smtClean="0"/>
              <a:t>Gap </a:t>
            </a:r>
            <a:r>
              <a:rPr lang="de-DE" sz="1600" dirty="0" err="1" smtClean="0"/>
              <a:t>reduced</a:t>
            </a:r>
            <a:r>
              <a:rPr lang="de-DE" sz="1600" dirty="0"/>
              <a:t/>
            </a:r>
            <a:br>
              <a:rPr lang="de-DE" sz="1600" dirty="0"/>
            </a:br>
            <a:r>
              <a:rPr lang="de-DE" sz="1600" dirty="0" smtClean="0"/>
              <a:t>(pole </a:t>
            </a:r>
            <a:r>
              <a:rPr lang="de-DE" sz="1600" dirty="0" err="1" smtClean="0"/>
              <a:t>shoes</a:t>
            </a:r>
            <a:r>
              <a:rPr lang="de-DE" sz="1600" dirty="0" smtClean="0"/>
              <a:t> ↔ sample)</a:t>
            </a:r>
            <a:br>
              <a:rPr lang="de-DE" sz="1600" dirty="0" smtClean="0"/>
            </a:br>
            <a:r>
              <a:rPr lang="de-DE" sz="1600" dirty="0" smtClean="0"/>
              <a:t>1 mm → 0.5 mm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835110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Surface </a:t>
            </a:r>
            <a:r>
              <a:rPr lang="de-DE" dirty="0" err="1" smtClean="0"/>
              <a:t>resistance</a:t>
            </a:r>
            <a:r>
              <a:rPr lang="de-DE" dirty="0" smtClean="0"/>
              <a:t> </a:t>
            </a:r>
            <a:r>
              <a:rPr lang="de-DE" dirty="0" err="1" smtClean="0"/>
              <a:t>measurement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57124" y="980728"/>
            <a:ext cx="4432342" cy="1338828"/>
          </a:xfrm>
        </p:spPr>
        <p:txBody>
          <a:bodyPr/>
          <a:lstStyle/>
          <a:p>
            <a:r>
              <a:rPr lang="de-DE" dirty="0" smtClean="0"/>
              <a:t>First sample: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indium</a:t>
            </a:r>
            <a:r>
              <a:rPr lang="de-DE" dirty="0" smtClean="0"/>
              <a:t> </a:t>
            </a:r>
            <a:r>
              <a:rPr lang="de-DE" dirty="0" err="1" smtClean="0"/>
              <a:t>gasket</a:t>
            </a:r>
            <a:endParaRPr lang="de-DE" dirty="0" smtClean="0"/>
          </a:p>
          <a:p>
            <a:r>
              <a:rPr lang="de-DE" dirty="0" smtClean="0"/>
              <a:t>High </a:t>
            </a:r>
            <a:r>
              <a:rPr lang="de-DE" dirty="0" err="1" smtClean="0"/>
              <a:t>surface</a:t>
            </a:r>
            <a:r>
              <a:rPr lang="de-DE" dirty="0" smtClean="0"/>
              <a:t> </a:t>
            </a:r>
            <a:r>
              <a:rPr lang="de-DE" dirty="0" err="1" smtClean="0"/>
              <a:t>resistance</a:t>
            </a:r>
            <a:endParaRPr lang="de-DE" dirty="0" smtClean="0"/>
          </a:p>
          <a:p>
            <a:r>
              <a:rPr lang="de-DE" dirty="0" err="1" smtClean="0"/>
              <a:t>Influence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indium</a:t>
            </a:r>
            <a:r>
              <a:rPr lang="de-DE" dirty="0" smtClean="0"/>
              <a:t> at </a:t>
            </a:r>
            <a:r>
              <a:rPr lang="de-DE" dirty="0" err="1" smtClean="0"/>
              <a:t>upper</a:t>
            </a:r>
            <a:r>
              <a:rPr lang="de-DE" dirty="0" smtClean="0"/>
              <a:t> </a:t>
            </a:r>
            <a:r>
              <a:rPr lang="de-DE" dirty="0" err="1" smtClean="0"/>
              <a:t>gasket</a:t>
            </a:r>
            <a:r>
              <a:rPr lang="de-DE" dirty="0" smtClean="0"/>
              <a:t> </a:t>
            </a:r>
            <a:r>
              <a:rPr lang="de-DE" dirty="0" err="1" smtClean="0"/>
              <a:t>visible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4965E00-D6FC-4180-BDCE-4CDD809E75C9}" type="slidenum">
              <a:rPr lang="de-DE" smtClean="0"/>
              <a:pPr>
                <a:defRPr/>
              </a:pPr>
              <a:t>25</a:t>
            </a:fld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564904"/>
            <a:ext cx="4218887" cy="2880000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4504" y="2348880"/>
            <a:ext cx="3984000" cy="29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platzhalter 2"/>
          <p:cNvSpPr txBox="1">
            <a:spLocks/>
          </p:cNvSpPr>
          <p:nvPr/>
        </p:nvSpPr>
        <p:spPr>
          <a:xfrm>
            <a:off x="5148064" y="1075963"/>
            <a:ext cx="3466804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285750" indent="-285750" algn="l" defTabSz="595313" rtl="0" eaLnBrk="0" fontAlgn="base" hangingPunct="0">
              <a:spcBef>
                <a:spcPts val="600"/>
              </a:spcBef>
              <a:spcAft>
                <a:spcPts val="0"/>
              </a:spcAft>
              <a:buClr>
                <a:srgbClr val="00B0F0"/>
              </a:buClr>
              <a:buFont typeface="Arial" panose="020B0604020202020204" pitchFamily="34" charset="0"/>
              <a:buChar char="•"/>
              <a:tabLst/>
              <a:defRPr sz="1800" b="0" i="0" kern="1200" cap="none" baseline="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1pPr>
            <a:lvl2pPr marL="719138" indent="-269875" algn="l" defTabSz="595313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B0F0"/>
              </a:buClr>
              <a:buFont typeface="Arial" pitchFamily="34" charset="0"/>
              <a:buChar char="•"/>
              <a:tabLst/>
              <a:defRPr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2pPr>
            <a:lvl3pPr marL="1168400" indent="-268288" algn="l" defTabSz="595313" rtl="0" eaLnBrk="0" fontAlgn="base" hangingPunct="0">
              <a:lnSpc>
                <a:spcPts val="2400"/>
              </a:lnSpc>
              <a:spcBef>
                <a:spcPts val="0"/>
              </a:spcBef>
              <a:spcAft>
                <a:spcPct val="0"/>
              </a:spcAft>
              <a:buClr>
                <a:srgbClr val="00B0F0"/>
              </a:buClr>
              <a:buFont typeface="Arial" charset="0"/>
              <a:buChar char="•"/>
              <a:tabLst/>
              <a:defRPr b="0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3pPr>
            <a:lvl4pPr marL="1611313" indent="-268288" algn="l" defTabSz="595313" rtl="0" eaLnBrk="0" fontAlgn="base" hangingPunct="0">
              <a:lnSpc>
                <a:spcPts val="2400"/>
              </a:lnSpc>
              <a:spcBef>
                <a:spcPts val="0"/>
              </a:spcBef>
              <a:spcAft>
                <a:spcPct val="0"/>
              </a:spcAft>
              <a:buClr>
                <a:srgbClr val="00B0F0"/>
              </a:buClr>
              <a:buFont typeface="Arial" pitchFamily="34" charset="0"/>
              <a:buChar char="•"/>
              <a:tabLst/>
              <a:defRPr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4pPr>
            <a:lvl5pPr marL="2060575" indent="-268288" algn="l" defTabSz="595313" rtl="0" eaLnBrk="0" fontAlgn="base" hangingPunct="0">
              <a:lnSpc>
                <a:spcPts val="2400"/>
              </a:lnSpc>
              <a:spcBef>
                <a:spcPts val="0"/>
              </a:spcBef>
              <a:spcAft>
                <a:spcPct val="0"/>
              </a:spcAft>
              <a:buClr>
                <a:srgbClr val="00B0F0"/>
              </a:buClr>
              <a:buFont typeface="Arial" pitchFamily="34" charset="0"/>
              <a:buChar char="•"/>
              <a:tabLst/>
              <a:defRPr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Second sample: </a:t>
            </a: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indium</a:t>
            </a:r>
            <a:endParaRPr lang="de-DE" dirty="0" smtClean="0"/>
          </a:p>
          <a:p>
            <a:r>
              <a:rPr lang="de-DE" dirty="0" smtClean="0"/>
              <a:t>850 °C bake </a:t>
            </a:r>
            <a:r>
              <a:rPr lang="de-DE" dirty="0" err="1" smtClean="0"/>
              <a:t>before</a:t>
            </a:r>
            <a:r>
              <a:rPr lang="de-DE" dirty="0" smtClean="0"/>
              <a:t> BCP</a:t>
            </a:r>
          </a:p>
          <a:p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10"/>
              <p:cNvSpPr txBox="1">
                <a:spLocks noChangeArrowheads="1"/>
              </p:cNvSpPr>
              <p:nvPr/>
            </p:nvSpPr>
            <p:spPr bwMode="auto">
              <a:xfrm>
                <a:off x="827584" y="5682734"/>
                <a:ext cx="2232248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de-DE" sz="1600" b="0" dirty="0" smtClean="0">
                    <a:latin typeface="+mj-lt"/>
                  </a:rPr>
                  <a:t>Indium:</a:t>
                </a:r>
                <a:r>
                  <a:rPr lang="de-DE" sz="1600" b="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de-DE" sz="1600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de-DE" sz="1600" b="0" i="1" smtClean="0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de-DE" sz="1600" b="0" i="1" smtClean="0">
                        <a:latin typeface="Cambria Math"/>
                      </a:rPr>
                      <m:t>=3.4 </m:t>
                    </m:r>
                    <m:r>
                      <m:rPr>
                        <m:sty m:val="p"/>
                      </m:rPr>
                      <a:rPr lang="de-DE" sz="1600" b="0" i="0" smtClean="0">
                        <a:latin typeface="Cambria Math"/>
                      </a:rPr>
                      <m:t>K</m:t>
                    </m:r>
                  </m:oMath>
                </a14:m>
                <a:endParaRPr lang="de-DE" sz="1600" dirty="0">
                  <a:latin typeface="+mj-lt"/>
                </a:endParaRPr>
              </a:p>
            </p:txBody>
          </p:sp>
        </mc:Choice>
        <mc:Fallback xmlns="">
          <p:sp>
            <p:nvSpPr>
              <p:cNvPr id="11" name="Textfeld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27584" y="5682734"/>
                <a:ext cx="2232248" cy="338554"/>
              </a:xfrm>
              <a:prstGeom prst="rect">
                <a:avLst/>
              </a:prstGeom>
              <a:blipFill rotWithShape="1">
                <a:blip r:embed="rId6"/>
                <a:stretch>
                  <a:fillRect l="-1639" t="-5357" b="-2142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Gerade Verbindung mit Pfeil 11"/>
          <p:cNvCxnSpPr/>
          <p:nvPr/>
        </p:nvCxnSpPr>
        <p:spPr>
          <a:xfrm flipV="1">
            <a:off x="1475656" y="5085184"/>
            <a:ext cx="720080" cy="648072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4140778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RF </a:t>
            </a:r>
            <a:r>
              <a:rPr lang="de-DE" dirty="0" err="1" smtClean="0"/>
              <a:t>penetration</a:t>
            </a:r>
            <a:r>
              <a:rPr lang="de-DE" dirty="0" smtClean="0"/>
              <a:t> </a:t>
            </a:r>
            <a:r>
              <a:rPr lang="de-DE" dirty="0" err="1" smtClean="0"/>
              <a:t>depth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platzhalter 2"/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457124" y="980728"/>
                <a:ext cx="7715276" cy="2562881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de-DE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/>
                          </a:rPr>
                          <m:t>Δ</m:t>
                        </m:r>
                        <m:r>
                          <a:rPr lang="de-DE" b="0" i="1" smtClean="0">
                            <a:latin typeface="Cambria Math"/>
                          </a:rPr>
                          <m:t>𝑓</m:t>
                        </m:r>
                      </m:num>
                      <m:den>
                        <m:r>
                          <a:rPr lang="de-DE" b="0" i="1" smtClean="0">
                            <a:latin typeface="Cambria Math"/>
                          </a:rPr>
                          <m:t>𝑓</m:t>
                        </m:r>
                      </m:den>
                    </m:f>
                    <m:r>
                      <a:rPr lang="de-DE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de-DE" b="0" i="1" smtClean="0">
                            <a:latin typeface="Cambria Math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de-DE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de-DE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de-DE" b="0" i="1" smtClean="0">
                                <a:latin typeface="Cambria Math"/>
                              </a:rPr>
                              <m:t>4</m:t>
                            </m:r>
                          </m:den>
                        </m:f>
                        <m:nary>
                          <m:naryPr>
                            <m:limLoc m:val="undOvr"/>
                            <m:ctrlPr>
                              <a:rPr lang="de-DE" b="0" i="1" smtClean="0"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m:rPr>
                                <m:brk m:alnAt="24"/>
                              </m:rPr>
                              <a:rPr lang="de-DE" b="0" i="1" smtClean="0">
                                <a:latin typeface="Cambria Math"/>
                              </a:rPr>
                              <m:t>𝑉</m:t>
                            </m:r>
                          </m:sub>
                          <m:sup>
                            <m:r>
                              <a:rPr lang="de-DE" b="0" i="1" smtClean="0">
                                <a:latin typeface="Cambria Math"/>
                              </a:rPr>
                              <m:t>𝑉</m:t>
                            </m:r>
                            <m:r>
                              <a:rPr lang="de-DE" b="0" i="1" smtClean="0">
                                <a:latin typeface="Cambria Math"/>
                              </a:rPr>
                              <m:t>+</m:t>
                            </m:r>
                            <m:r>
                              <m:rPr>
                                <m:sty m:val="p"/>
                              </m:rPr>
                              <a:rPr lang="de-DE" b="0" i="0" smtClean="0">
                                <a:latin typeface="Cambria Math"/>
                              </a:rPr>
                              <m:t>Δ</m:t>
                            </m:r>
                            <m:r>
                              <a:rPr lang="de-DE" b="0" i="1" smtClean="0">
                                <a:latin typeface="Cambria Math"/>
                              </a:rPr>
                              <m:t>𝑉</m:t>
                            </m:r>
                          </m:sup>
                          <m:e>
                            <m:d>
                              <m:dPr>
                                <m:ctrlPr>
                                  <a:rPr lang="de-DE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de-DE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0" i="1" smtClean="0">
                                        <a:latin typeface="Cambria Math"/>
                                      </a:rPr>
                                      <m:t>𝜖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  <m:sSup>
                                  <m:sSupPr>
                                    <m:ctrlPr>
                                      <a:rPr lang="de-DE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begChr m:val="|"/>
                                        <m:endChr m:val="|"/>
                                        <m:ctrlPr>
                                          <a:rPr lang="de-DE" b="0" i="1" smtClean="0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de-DE" b="0" i="1" smtClean="0">
                                            <a:latin typeface="Cambria Math"/>
                                          </a:rPr>
                                          <m:t>𝐸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de-DE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de-DE" b="0" i="1" smtClean="0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de-DE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0" i="1" smtClean="0">
                                        <a:latin typeface="Cambria Math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  <m:sSup>
                                  <m:sSupPr>
                                    <m:ctrlPr>
                                      <a:rPr lang="de-DE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begChr m:val="|"/>
                                        <m:endChr m:val="|"/>
                                        <m:ctrlPr>
                                          <a:rPr lang="de-DE" b="0" i="1" smtClean="0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de-DE" b="0" i="1" smtClean="0">
                                            <a:latin typeface="Cambria Math"/>
                                          </a:rPr>
                                          <m:t>𝐻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de-DE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  <m:r>
                              <m:rPr>
                                <m:sty m:val="p"/>
                              </m:rPr>
                              <a:rPr lang="de-DE" b="0" i="0" smtClean="0">
                                <a:latin typeface="Cambria Math"/>
                              </a:rPr>
                              <m:t>d</m:t>
                            </m:r>
                            <m:r>
                              <a:rPr lang="de-DE" b="0" i="1" smtClean="0">
                                <a:latin typeface="Cambria Math"/>
                              </a:rPr>
                              <m:t>𝑉</m:t>
                            </m:r>
                          </m:e>
                        </m:nary>
                      </m:num>
                      <m:den>
                        <m:r>
                          <a:rPr lang="de-DE" b="0" i="1" smtClean="0">
                            <a:latin typeface="Cambria Math"/>
                          </a:rPr>
                          <m:t>𝑈</m:t>
                        </m:r>
                      </m:den>
                    </m:f>
                  </m:oMath>
                </a14:m>
                <a:endParaRPr lang="de-DE" b="0" dirty="0" smtClean="0"/>
              </a:p>
              <a:p>
                <a:r>
                  <a:rPr lang="de-DE" dirty="0" err="1" smtClean="0"/>
                  <a:t>Electric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contribution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negligible</a:t>
                </a:r>
                <a:r>
                  <a:rPr lang="de-DE" dirty="0" smtClean="0"/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b="0" i="0" smtClean="0">
                        <a:latin typeface="Cambria Math"/>
                      </a:rPr>
                      <m:t>d</m:t>
                    </m:r>
                    <m:r>
                      <a:rPr lang="de-DE" b="0" i="1" smtClean="0">
                        <a:latin typeface="Cambria Math"/>
                      </a:rPr>
                      <m:t>𝑉</m:t>
                    </m:r>
                    <m:r>
                      <a:rPr lang="de-DE" b="0" i="1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de-DE" b="0" i="0" smtClean="0">
                        <a:latin typeface="Cambria Math"/>
                      </a:rPr>
                      <m:t>d</m:t>
                    </m:r>
                    <m:r>
                      <a:rPr lang="de-DE" b="0" i="1" smtClean="0">
                        <a:latin typeface="Cambria Math"/>
                      </a:rPr>
                      <m:t>𝐴</m:t>
                    </m:r>
                    <m:r>
                      <a:rPr lang="de-DE" b="0" i="1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de-DE" b="0" i="0" smtClean="0">
                        <a:latin typeface="Cambria Math"/>
                      </a:rPr>
                      <m:t>d</m:t>
                    </m:r>
                    <m:r>
                      <a:rPr lang="de-DE" b="0" i="1" smtClean="0">
                        <a:latin typeface="Cambria Math"/>
                      </a:rPr>
                      <m:t>𝜆</m:t>
                    </m:r>
                  </m:oMath>
                </a14:m>
                <a:endParaRPr lang="de-DE" dirty="0" smtClean="0"/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b="0" i="0" smtClean="0">
                        <a:latin typeface="Cambria Math"/>
                      </a:rPr>
                      <m:t>Δ</m:t>
                    </m:r>
                    <m:r>
                      <a:rPr lang="de-DE" b="0" i="1" smtClean="0">
                        <a:latin typeface="Cambria Math"/>
                      </a:rPr>
                      <m:t>𝜆</m:t>
                    </m:r>
                    <m:r>
                      <a:rPr lang="de-DE" b="0" i="1" smtClean="0">
                        <a:latin typeface="Cambria Math"/>
                      </a:rPr>
                      <m:t>=</m:t>
                    </m:r>
                    <m:r>
                      <a:rPr lang="de-DE" b="0" i="1" smtClean="0">
                        <a:latin typeface="Cambria Math"/>
                      </a:rPr>
                      <m:t>𝜆</m:t>
                    </m:r>
                    <m:d>
                      <m:dPr>
                        <m:ctrlPr>
                          <a:rPr lang="de-DE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/>
                          </a:rPr>
                          <m:t>𝑇</m:t>
                        </m:r>
                      </m:e>
                    </m:d>
                    <m:r>
                      <a:rPr lang="de-DE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de-DE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/>
                          </a:rPr>
                          <m:t>𝜆</m:t>
                        </m:r>
                      </m:e>
                      <m:sub>
                        <m:r>
                          <a:rPr lang="de-DE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de-DE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de-DE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/>
                              </a:rPr>
                              <m:t>𝐺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DE" b="0" i="0" smtClean="0">
                                <a:latin typeface="Cambria Math"/>
                              </a:rPr>
                              <m:t>Sample</m:t>
                            </m:r>
                          </m:sub>
                        </m:sSub>
                      </m:num>
                      <m:den>
                        <m:r>
                          <a:rPr lang="de-DE" b="0" i="1" smtClean="0">
                            <a:latin typeface="Cambria Math"/>
                          </a:rPr>
                          <m:t>𝜋</m:t>
                        </m:r>
                        <m:sSub>
                          <m:sSubPr>
                            <m:ctrlPr>
                              <a:rPr lang="de-DE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/>
                              </a:rPr>
                              <m:t>𝜇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sSup>
                          <m:sSupPr>
                            <m:ctrlPr>
                              <a:rPr lang="de-DE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de-DE" b="0" i="1" smtClean="0">
                                <a:latin typeface="Cambria Math"/>
                              </a:rPr>
                              <m:t>𝑓</m:t>
                            </m:r>
                          </m:e>
                          <m:sup>
                            <m:r>
                              <a:rPr lang="de-DE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m:rPr>
                        <m:sty m:val="p"/>
                      </m:rPr>
                      <a:rPr lang="de-DE" b="0" i="0" smtClean="0">
                        <a:latin typeface="Cambria Math"/>
                      </a:rPr>
                      <m:t>Δ</m:t>
                    </m:r>
                    <m:r>
                      <a:rPr lang="de-DE" b="0" i="1" smtClean="0">
                        <a:latin typeface="Cambria Math"/>
                      </a:rPr>
                      <m:t>𝑓</m:t>
                    </m:r>
                  </m:oMath>
                </a14:m>
                <a:endParaRPr lang="de-DE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/>
                          </a:rPr>
                          <m:t>𝜆</m:t>
                        </m:r>
                      </m:e>
                      <m:sub>
                        <m:r>
                          <a:rPr lang="de-DE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de-DE" b="0" i="1" smtClean="0">
                        <a:latin typeface="Cambria Math"/>
                      </a:rPr>
                      <m:t>(</m:t>
                    </m:r>
                    <m:r>
                      <a:rPr lang="de-DE" b="0" i="1" smtClean="0">
                        <a:latin typeface="Cambria Math"/>
                      </a:rPr>
                      <m:t>𝑙</m:t>
                    </m:r>
                    <m:r>
                      <a:rPr lang="de-DE" b="0" i="1" smtClean="0">
                        <a:latin typeface="Cambria Math"/>
                      </a:rPr>
                      <m:t>)=</m:t>
                    </m:r>
                    <m:sSub>
                      <m:sSubPr>
                        <m:ctrlPr>
                          <a:rPr lang="de-DE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/>
                          </a:rPr>
                          <m:t>𝜆</m:t>
                        </m:r>
                      </m:e>
                      <m:sub>
                        <m:r>
                          <a:rPr lang="de-DE" b="0" i="1" smtClean="0">
                            <a:latin typeface="Cambria Math"/>
                          </a:rPr>
                          <m:t>𝐿</m:t>
                        </m:r>
                      </m:sub>
                    </m:sSub>
                    <m:rad>
                      <m:radPr>
                        <m:degHide m:val="on"/>
                        <m:ctrlPr>
                          <a:rPr lang="de-DE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de-DE" b="0" i="1" smtClean="0">
                            <a:latin typeface="Cambria Math"/>
                          </a:rPr>
                          <m:t>1+</m:t>
                        </m:r>
                        <m:f>
                          <m:fPr>
                            <m:ctrlPr>
                              <a:rPr lang="de-DE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de-DE" b="0" i="1" smtClean="0">
                                <a:latin typeface="Cambria Math"/>
                              </a:rPr>
                              <m:t>𝜋</m:t>
                            </m:r>
                            <m:sSub>
                              <m:sSubPr>
                                <m:ctrlPr>
                                  <a:rPr lang="de-DE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de-DE" b="0" i="1" smtClean="0">
                                    <a:latin typeface="Cambria Math"/>
                                  </a:rPr>
                                  <m:t>𝜉</m:t>
                                </m:r>
                              </m:e>
                              <m:sub>
                                <m:r>
                                  <a:rPr lang="de-DE" b="0" i="1" smtClean="0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a:rPr lang="de-DE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de-DE" b="0" i="1" smtClean="0">
                                <a:latin typeface="Cambria Math"/>
                              </a:rPr>
                              <m:t>𝑙</m:t>
                            </m:r>
                          </m:den>
                        </m:f>
                      </m:e>
                    </m:rad>
                  </m:oMath>
                </a14:m>
                <a:r>
                  <a:rPr lang="de-DE" dirty="0" smtClean="0"/>
                  <a:t> (</a:t>
                </a:r>
                <a:r>
                  <a:rPr lang="de-DE" dirty="0" err="1" smtClean="0"/>
                  <a:t>Pippard</a:t>
                </a:r>
                <a:r>
                  <a:rPr lang="de-DE" dirty="0" smtClean="0"/>
                  <a:t>)</a:t>
                </a:r>
              </a:p>
              <a:p>
                <a14:m>
                  <m:oMath xmlns:m="http://schemas.openxmlformats.org/officeDocument/2006/math">
                    <m:r>
                      <a:rPr lang="de-DE" b="0" i="1" smtClean="0">
                        <a:latin typeface="Cambria Math"/>
                      </a:rPr>
                      <m:t>𝑅𝑅𝑅</m:t>
                    </m:r>
                    <m:r>
                      <a:rPr lang="de-DE" b="0" i="1" smtClean="0">
                        <a:latin typeface="Cambria Math"/>
                      </a:rPr>
                      <m:t>≈</m:t>
                    </m:r>
                    <m:f>
                      <m:fPr>
                        <m:ctrlPr>
                          <a:rPr lang="de-DE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/>
                          </a:rPr>
                          <m:t>𝑙</m:t>
                        </m:r>
                        <m:r>
                          <a:rPr lang="de-DE" b="0" i="1" smtClean="0">
                            <a:latin typeface="Cambria Math"/>
                          </a:rPr>
                          <m:t> [</m:t>
                        </m:r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/>
                          </a:rPr>
                          <m:t>nm</m:t>
                        </m:r>
                        <m:r>
                          <a:rPr lang="de-DE" b="0" i="1" smtClean="0">
                            <a:latin typeface="Cambria Math"/>
                          </a:rPr>
                          <m:t>]</m:t>
                        </m:r>
                      </m:num>
                      <m:den>
                        <m:r>
                          <a:rPr lang="de-DE" b="0" i="1" smtClean="0">
                            <a:latin typeface="Cambria Math"/>
                          </a:rPr>
                          <m:t>2.7</m:t>
                        </m:r>
                      </m:den>
                    </m:f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3" name="Text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457124" y="980728"/>
                <a:ext cx="7715276" cy="2562881"/>
              </a:xfrm>
              <a:blipFill rotWithShape="1">
                <a:blip r:embed="rId2"/>
                <a:stretch>
                  <a:fillRect l="-1738" b="-119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liennummernplatzhalt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4965E00-D6FC-4180-BDCE-4CDD809E75C9}" type="slidenum">
              <a:rPr lang="de-DE" smtClean="0"/>
              <a:pPr>
                <a:defRPr/>
              </a:pPr>
              <a:t>26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91116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0E05AE04-F9B3-4229-B49F-3698FC2F1D2F}" type="slidenum">
              <a:rPr lang="de-DE" smtClean="0"/>
              <a:pPr>
                <a:defRPr/>
              </a:pPr>
              <a:t>27</a:t>
            </a:fld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980728"/>
            <a:ext cx="1512168" cy="1792929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1052736"/>
            <a:ext cx="1828596" cy="1878088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653135"/>
            <a:ext cx="2168080" cy="1955523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4849618"/>
            <a:ext cx="1769092" cy="1759040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884658"/>
            <a:ext cx="1913111" cy="2585053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1544" y="862838"/>
            <a:ext cx="1841103" cy="2442447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5454383"/>
            <a:ext cx="2802905" cy="549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816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Motivation</a:t>
            </a:r>
            <a:endParaRPr lang="de-DE" sz="2100" dirty="0"/>
          </a:p>
        </p:txBody>
      </p:sp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Characterization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superconducting</a:t>
            </a:r>
            <a:r>
              <a:rPr lang="de-DE" dirty="0" smtClean="0"/>
              <a:t> </a:t>
            </a:r>
            <a:r>
              <a:rPr lang="de-DE" dirty="0" err="1" smtClean="0"/>
              <a:t>samples</a:t>
            </a:r>
            <a:endParaRPr 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platzhalter 8"/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457124" y="1628800"/>
                <a:ext cx="7715276" cy="4647426"/>
              </a:xfrm>
            </p:spPr>
            <p:txBody>
              <a:bodyPr/>
              <a:lstStyle/>
              <a:p>
                <a:r>
                  <a:rPr lang="de-DE" dirty="0" smtClean="0"/>
                  <a:t>Study „</a:t>
                </a:r>
                <a:r>
                  <a:rPr lang="de-DE" dirty="0" err="1" smtClean="0"/>
                  <a:t>new</a:t>
                </a:r>
                <a:r>
                  <a:rPr lang="de-DE" dirty="0" smtClean="0"/>
                  <a:t>“ </a:t>
                </a:r>
                <a:r>
                  <a:rPr lang="de-DE" dirty="0" err="1" smtClean="0"/>
                  <a:t>superconductors</a:t>
                </a:r>
                <a:endParaRPr lang="de-DE" dirty="0"/>
              </a:p>
              <a:p>
                <a:pPr lvl="1"/>
                <a:r>
                  <a:rPr lang="de-DE" dirty="0" err="1" smtClean="0"/>
                  <a:t>Thin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films</a:t>
                </a:r>
                <a:endParaRPr lang="de-DE" dirty="0" smtClean="0"/>
              </a:p>
              <a:p>
                <a:pPr lvl="1"/>
                <a:r>
                  <a:rPr lang="de-DE" dirty="0" err="1" smtClean="0"/>
                  <a:t>Multilayer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films</a:t>
                </a:r>
                <a:endParaRPr lang="de-DE" dirty="0" smtClean="0"/>
              </a:p>
              <a:p>
                <a:pPr lvl="1"/>
                <a:r>
                  <a:rPr lang="de-DE" dirty="0" smtClean="0"/>
                  <a:t>( </a:t>
                </a:r>
                <a:r>
                  <a:rPr lang="de-DE" dirty="0" err="1" smtClean="0"/>
                  <a:t>enhanced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Nb</a:t>
                </a:r>
                <a:r>
                  <a:rPr lang="de-DE" dirty="0" smtClean="0"/>
                  <a:t> )</a:t>
                </a:r>
              </a:p>
              <a:p>
                <a:pPr lvl="1"/>
                <a:endParaRPr lang="de-DE" dirty="0" smtClean="0"/>
              </a:p>
              <a:p>
                <a:r>
                  <a:rPr lang="de-DE" dirty="0" err="1" smtClean="0"/>
                  <a:t>What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does</a:t>
                </a:r>
                <a:r>
                  <a:rPr lang="de-DE" dirty="0" smtClean="0"/>
                  <a:t> an ideal </a:t>
                </a:r>
                <a:r>
                  <a:rPr lang="de-DE" dirty="0" err="1" smtClean="0"/>
                  <a:t>tool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look</a:t>
                </a:r>
                <a:r>
                  <a:rPr lang="de-DE" dirty="0" smtClean="0"/>
                  <a:t> like? </a:t>
                </a:r>
                <a:r>
                  <a:rPr lang="de-DE" dirty="0" smtClean="0"/>
                  <a:t/>
                </a:r>
                <a:br>
                  <a:rPr lang="de-DE" dirty="0" smtClean="0"/>
                </a:br>
                <a:r>
                  <a:rPr lang="de-DE" sz="1600" i="1" dirty="0" smtClean="0"/>
                  <a:t>(</a:t>
                </a:r>
                <a:r>
                  <a:rPr lang="de-DE" sz="1600" i="1" dirty="0" err="1" smtClean="0"/>
                  <a:t>without</a:t>
                </a:r>
                <a:r>
                  <a:rPr lang="de-DE" sz="1600" i="1" dirty="0" smtClean="0"/>
                  <a:t> </a:t>
                </a:r>
                <a:r>
                  <a:rPr lang="de-DE" sz="1600" i="1" dirty="0" err="1" smtClean="0"/>
                  <a:t>going</a:t>
                </a:r>
                <a:r>
                  <a:rPr lang="de-DE" sz="1600" i="1" dirty="0" smtClean="0"/>
                  <a:t> </a:t>
                </a:r>
                <a:r>
                  <a:rPr lang="de-DE" sz="1600" i="1" dirty="0" err="1" smtClean="0"/>
                  <a:t>through</a:t>
                </a:r>
                <a:r>
                  <a:rPr lang="de-DE" sz="1600" i="1" dirty="0" smtClean="0"/>
                  <a:t> </a:t>
                </a:r>
                <a:r>
                  <a:rPr lang="de-DE" sz="1600" i="1" dirty="0" err="1" smtClean="0"/>
                  <a:t>the</a:t>
                </a:r>
                <a:r>
                  <a:rPr lang="de-DE" sz="1600" i="1" dirty="0" smtClean="0"/>
                  <a:t> </a:t>
                </a:r>
                <a:r>
                  <a:rPr lang="de-DE" sz="1600" i="1" dirty="0" err="1" smtClean="0"/>
                  <a:t>hassle</a:t>
                </a:r>
                <a:r>
                  <a:rPr lang="de-DE" sz="1600" i="1" dirty="0" smtClean="0"/>
                  <a:t> </a:t>
                </a:r>
                <a:r>
                  <a:rPr lang="de-DE" sz="1600" i="1" dirty="0" err="1" smtClean="0"/>
                  <a:t>of</a:t>
                </a:r>
                <a:r>
                  <a:rPr lang="de-DE" sz="1600" i="1" dirty="0" smtClean="0"/>
                  <a:t> </a:t>
                </a:r>
                <a:r>
                  <a:rPr lang="de-DE" sz="1600" i="1" dirty="0" err="1" smtClean="0"/>
                  <a:t>building</a:t>
                </a:r>
                <a:r>
                  <a:rPr lang="de-DE" sz="1600" i="1" dirty="0" smtClean="0"/>
                  <a:t> an </a:t>
                </a:r>
                <a:r>
                  <a:rPr lang="de-DE" sz="1600" i="1" dirty="0" err="1" smtClean="0"/>
                  <a:t>entire</a:t>
                </a:r>
                <a:r>
                  <a:rPr lang="de-DE" sz="1600" i="1" dirty="0" smtClean="0"/>
                  <a:t> </a:t>
                </a:r>
                <a:r>
                  <a:rPr lang="de-DE" sz="1600" i="1" dirty="0" err="1" smtClean="0"/>
                  <a:t>cavity</a:t>
                </a:r>
                <a:r>
                  <a:rPr lang="de-DE" sz="1600" i="1" dirty="0" smtClean="0"/>
                  <a:t>)</a:t>
                </a:r>
                <a:endParaRPr lang="de-DE" i="1" dirty="0" smtClean="0"/>
              </a:p>
              <a:p>
                <a:pPr lvl="1" indent="-285750"/>
                <a:r>
                  <a:rPr lang="de-DE" dirty="0"/>
                  <a:t>Small </a:t>
                </a:r>
                <a:r>
                  <a:rPr lang="de-DE" dirty="0" err="1"/>
                  <a:t>and</a:t>
                </a:r>
                <a:r>
                  <a:rPr lang="de-DE" dirty="0"/>
                  <a:t> flat </a:t>
                </a:r>
                <a:r>
                  <a:rPr lang="de-DE" dirty="0" err="1"/>
                  <a:t>samples</a:t>
                </a:r>
                <a:r>
                  <a:rPr lang="de-DE" dirty="0"/>
                  <a:t>, easy </a:t>
                </a:r>
                <a:r>
                  <a:rPr lang="de-DE" dirty="0" err="1"/>
                  <a:t>to</a:t>
                </a:r>
                <a:r>
                  <a:rPr lang="de-DE" dirty="0"/>
                  <a:t> </a:t>
                </a:r>
                <a:r>
                  <a:rPr lang="de-DE" dirty="0" err="1"/>
                  <a:t>change</a:t>
                </a:r>
                <a:endParaRPr lang="de-DE" sz="1600" dirty="0"/>
              </a:p>
              <a:p>
                <a:pPr lvl="1" indent="-285750"/>
                <a:r>
                  <a:rPr lang="de-DE" dirty="0" err="1" smtClean="0"/>
                  <a:t>Measure</a:t>
                </a:r>
                <a:r>
                  <a:rPr lang="de-DE" dirty="0" smtClean="0"/>
                  <a:t> RF </a:t>
                </a:r>
                <a:r>
                  <a:rPr lang="de-DE" dirty="0" err="1" smtClean="0"/>
                  <a:t>surface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resistance</a:t>
                </a:r>
                <a:endParaRPr lang="de-DE" dirty="0" smtClean="0"/>
              </a:p>
              <a:p>
                <a:pPr lvl="1" indent="-285750"/>
                <a:r>
                  <a:rPr lang="de-DE" dirty="0" smtClean="0"/>
                  <a:t>Wide </a:t>
                </a:r>
                <a:r>
                  <a:rPr lang="de-DE" dirty="0" err="1" smtClean="0"/>
                  <a:t>parameter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space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quickly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available</a:t>
                </a:r>
                <a:endParaRPr lang="de-DE" dirty="0" smtClean="0"/>
              </a:p>
              <a:p>
                <a:pPr lvl="2" indent="-285750"/>
                <a14:m>
                  <m:oMath xmlns:m="http://schemas.openxmlformats.org/officeDocument/2006/math">
                    <m:r>
                      <a:rPr lang="de-DE" b="0" i="1" smtClean="0">
                        <a:latin typeface="Cambria Math"/>
                      </a:rPr>
                      <m:t>𝜔</m:t>
                    </m:r>
                    <m:r>
                      <a:rPr lang="de-DE" b="0" i="1" smtClean="0">
                        <a:latin typeface="Cambria Math"/>
                      </a:rPr>
                      <m:t>,  </m:t>
                    </m:r>
                    <m:sSub>
                      <m:sSubPr>
                        <m:ctrlPr>
                          <a:rPr lang="de-DE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de-DE" b="0" i="1" smtClean="0">
                            <a:latin typeface="Cambria Math"/>
                          </a:rPr>
                          <m:t>𝑅𝐹</m:t>
                        </m:r>
                      </m:sub>
                    </m:sSub>
                    <m:r>
                      <a:rPr lang="de-DE" b="0" i="1" smtClean="0">
                        <a:latin typeface="Cambria Math"/>
                      </a:rPr>
                      <m:t>,  </m:t>
                    </m:r>
                    <m:r>
                      <a:rPr lang="de-DE" b="0" i="1" smtClean="0">
                        <a:latin typeface="Cambria Math"/>
                      </a:rPr>
                      <m:t>𝑇</m:t>
                    </m:r>
                  </m:oMath>
                </a14:m>
                <a:endParaRPr lang="de-DE" dirty="0" smtClean="0"/>
              </a:p>
              <a:p>
                <a:pPr lvl="1"/>
                <a:r>
                  <a:rPr lang="de-DE" dirty="0" smtClean="0"/>
                  <a:t>High </a:t>
                </a:r>
                <a:r>
                  <a:rPr lang="de-DE" dirty="0" err="1" smtClean="0"/>
                  <a:t>resolution</a:t>
                </a:r>
                <a:r>
                  <a:rPr lang="de-DE" dirty="0" smtClean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de-DE" b="0" i="1" dirty="0" smtClean="0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de-DE" b="0" i="1" dirty="0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de-DE" b="0" i="1" dirty="0" smtClean="0">
                        <a:latin typeface="Cambria Math"/>
                      </a:rPr>
                      <m:t>≈3⋅</m:t>
                    </m:r>
                    <m:sSup>
                      <m:sSupPr>
                        <m:ctrlPr>
                          <a:rPr lang="de-DE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de-DE" b="0" i="1" dirty="0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de-DE" b="0" i="1" dirty="0" smtClean="0">
                            <a:latin typeface="Cambria Math"/>
                          </a:rPr>
                          <m:t>11</m:t>
                        </m:r>
                      </m:sup>
                    </m:sSup>
                  </m:oMath>
                </a14:m>
                <a:r>
                  <a:rPr lang="de-DE" dirty="0"/>
                  <a:t> </a:t>
                </a:r>
                <a:r>
                  <a:rPr lang="de-DE" dirty="0" smtClean="0"/>
                  <a:t>↔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de-DE" b="0" i="1" dirty="0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 b="0" i="0" dirty="0" smtClean="0">
                            <a:latin typeface="Cambria Math"/>
                          </a:rPr>
                          <m:t>S</m:t>
                        </m:r>
                      </m:sub>
                    </m:sSub>
                    <m:r>
                      <a:rPr lang="de-DE" i="1" dirty="0">
                        <a:latin typeface="Cambria Math"/>
                      </a:rPr>
                      <m:t>≈</m:t>
                    </m:r>
                    <m:r>
                      <a:rPr lang="de-DE" b="0" i="1" dirty="0" smtClean="0">
                        <a:latin typeface="Cambria Math"/>
                      </a:rPr>
                      <m:t>1 </m:t>
                    </m:r>
                    <m:r>
                      <m:rPr>
                        <m:sty m:val="p"/>
                      </m:rPr>
                      <a:rPr lang="de-DE" b="0" i="0" dirty="0" smtClean="0">
                        <a:latin typeface="Cambria Math"/>
                      </a:rPr>
                      <m:t>nΩ</m:t>
                    </m:r>
                  </m:oMath>
                </a14:m>
                <a:endParaRPr lang="de-DE" dirty="0" smtClean="0"/>
              </a:p>
              <a:p>
                <a:pPr lvl="1"/>
                <a:r>
                  <a:rPr lang="de-DE" dirty="0" smtClean="0"/>
                  <a:t>Further </a:t>
                </a:r>
                <a:r>
                  <a:rPr lang="de-DE" dirty="0" err="1" smtClean="0"/>
                  <a:t>sc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properties</a:t>
                </a:r>
                <a:endParaRPr lang="de-DE" dirty="0" smtClean="0"/>
              </a:p>
              <a:p>
                <a:pPr lvl="2"/>
                <a:r>
                  <a:rPr lang="de-DE" dirty="0" smtClean="0"/>
                  <a:t>RF </a:t>
                </a:r>
                <a:r>
                  <a:rPr lang="de-DE" dirty="0" err="1" smtClean="0"/>
                  <a:t>penetration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depth</a:t>
                </a:r>
                <a:r>
                  <a:rPr lang="de-DE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de-DE" b="0" i="1" smtClean="0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de-DE" dirty="0" smtClean="0"/>
                  <a:t>, RRR, </a:t>
                </a:r>
                <a:r>
                  <a:rPr lang="de-DE" dirty="0" err="1" smtClean="0"/>
                  <a:t>m.f.p</a:t>
                </a:r>
                <a:r>
                  <a:rPr lang="de-DE" dirty="0" smtClean="0"/>
                  <a:t>., thermal </a:t>
                </a:r>
                <a:r>
                  <a:rPr lang="de-DE" dirty="0" err="1" smtClean="0"/>
                  <a:t>conductivity</a:t>
                </a:r>
                <a:endParaRPr lang="de-DE" dirty="0" smtClean="0"/>
              </a:p>
              <a:p>
                <a:pPr lvl="2"/>
                <a:endParaRPr lang="de-DE" dirty="0"/>
              </a:p>
              <a:p>
                <a:r>
                  <a:rPr lang="de-DE" dirty="0" smtClean="0"/>
                  <a:t>Milestone 78 </a:t>
                </a:r>
                <a:r>
                  <a:rPr lang="de-DE" dirty="0" err="1" smtClean="0"/>
                  <a:t>delivered</a:t>
                </a:r>
                <a:r>
                  <a:rPr lang="de-DE" dirty="0" smtClean="0"/>
                  <a:t> in 10/2015</a:t>
                </a:r>
                <a:endParaRPr lang="de-DE" dirty="0"/>
              </a:p>
            </p:txBody>
          </p:sp>
        </mc:Choice>
        <mc:Fallback>
          <p:sp>
            <p:nvSpPr>
              <p:cNvPr id="9" name="Textplatzhalter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457124" y="1628800"/>
                <a:ext cx="7715276" cy="4647426"/>
              </a:xfrm>
              <a:blipFill rotWithShape="1">
                <a:blip r:embed="rId3"/>
                <a:stretch>
                  <a:fillRect l="-1738" t="-1573" b="-20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01" name="Foliennummernplatzhalter 4"/>
          <p:cNvSpPr>
            <a:spLocks noGrp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70146ED-2D99-4930-A8DB-0065FE0876FB}" type="slidenum">
              <a:rPr lang="de-DE" altLang="de-DE" smtClean="0">
                <a:solidFill>
                  <a:srgbClr val="00589C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de-DE" altLang="de-DE" smtClean="0">
              <a:solidFill>
                <a:srgbClr val="0058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30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76056" y="890281"/>
            <a:ext cx="3193605" cy="5563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The Quadrupole Resonator (QPR)</a:t>
            </a:r>
            <a:endParaRPr lang="de-DE" dirty="0"/>
          </a:p>
        </p:txBody>
      </p:sp>
      <p:sp>
        <p:nvSpPr>
          <p:cNvPr id="31" name="Textplatzhalter 30"/>
          <p:cNvSpPr>
            <a:spLocks noGrp="1"/>
          </p:cNvSpPr>
          <p:nvPr>
            <p:ph type="body" sz="quarter" idx="13"/>
          </p:nvPr>
        </p:nvSpPr>
        <p:spPr>
          <a:xfrm>
            <a:off x="457124" y="980728"/>
            <a:ext cx="3466804" cy="2677656"/>
          </a:xfrm>
        </p:spPr>
        <p:txBody>
          <a:bodyPr/>
          <a:lstStyle/>
          <a:p>
            <a:r>
              <a:rPr lang="de-DE" dirty="0" smtClean="0"/>
              <a:t>System </a:t>
            </a:r>
            <a:r>
              <a:rPr lang="de-DE" dirty="0" err="1" smtClean="0"/>
              <a:t>based</a:t>
            </a:r>
            <a:r>
              <a:rPr lang="de-DE" dirty="0" smtClean="0"/>
              <a:t> on CERN design</a:t>
            </a:r>
            <a:r>
              <a:rPr lang="de-DE" dirty="0"/>
              <a:t/>
            </a:r>
            <a:br>
              <a:rPr lang="de-DE" dirty="0"/>
            </a:br>
            <a:r>
              <a:rPr lang="de-DE" sz="1400" dirty="0"/>
              <a:t>EPAC ´</a:t>
            </a:r>
            <a:r>
              <a:rPr lang="de-DE" sz="1400" dirty="0" smtClean="0"/>
              <a:t>98, Rev. Sci. Instrum. </a:t>
            </a:r>
            <a:r>
              <a:rPr lang="de-DE" sz="1400" dirty="0"/>
              <a:t>74, 3390-3393 (</a:t>
            </a:r>
            <a:r>
              <a:rPr lang="de-DE" sz="1400" dirty="0" smtClean="0"/>
              <a:t>2003)</a:t>
            </a:r>
          </a:p>
          <a:p>
            <a:r>
              <a:rPr lang="de-DE" dirty="0" err="1" smtClean="0"/>
              <a:t>Optimized</a:t>
            </a:r>
            <a:r>
              <a:rPr lang="de-DE" dirty="0" smtClean="0"/>
              <a:t> </a:t>
            </a:r>
            <a:r>
              <a:rPr lang="de-DE" dirty="0"/>
              <a:t>RF </a:t>
            </a:r>
            <a:r>
              <a:rPr lang="de-DE" dirty="0" err="1"/>
              <a:t>parameters</a:t>
            </a:r>
            <a:endParaRPr lang="de-DE" dirty="0"/>
          </a:p>
          <a:p>
            <a:r>
              <a:rPr lang="de-DE" dirty="0" err="1" smtClean="0"/>
              <a:t>Cavity</a:t>
            </a:r>
            <a:r>
              <a:rPr lang="de-DE" dirty="0" smtClean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smtClean="0"/>
              <a:t> 4 </a:t>
            </a:r>
            <a:r>
              <a:rPr lang="de-DE" dirty="0" err="1" smtClean="0"/>
              <a:t>hollow</a:t>
            </a:r>
            <a:r>
              <a:rPr lang="de-DE" dirty="0" smtClean="0"/>
              <a:t> </a:t>
            </a:r>
            <a:r>
              <a:rPr lang="de-DE" dirty="0" err="1" smtClean="0"/>
              <a:t>rods</a:t>
            </a:r>
            <a:r>
              <a:rPr lang="de-DE" dirty="0"/>
              <a:t/>
            </a:r>
            <a:br>
              <a:rPr lang="de-DE" dirty="0"/>
            </a:br>
            <a:r>
              <a:rPr lang="de-DE" dirty="0" err="1"/>
              <a:t>made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Nb</a:t>
            </a:r>
            <a:r>
              <a:rPr lang="de-DE" dirty="0"/>
              <a:t> RRR </a:t>
            </a:r>
            <a:r>
              <a:rPr lang="de-DE" dirty="0" smtClean="0"/>
              <a:t>300</a:t>
            </a:r>
          </a:p>
          <a:p>
            <a:r>
              <a:rPr lang="de-DE" dirty="0" smtClean="0"/>
              <a:t>433 MHz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harmonics</a:t>
            </a:r>
            <a:r>
              <a:rPr lang="de-DE" dirty="0" smtClean="0"/>
              <a:t> </a:t>
            </a:r>
            <a:r>
              <a:rPr lang="de-DE" dirty="0" err="1" smtClean="0"/>
              <a:t>excited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loop</a:t>
            </a:r>
            <a:r>
              <a:rPr lang="de-DE" dirty="0" smtClean="0"/>
              <a:t> </a:t>
            </a:r>
            <a:r>
              <a:rPr lang="de-DE" dirty="0" err="1" smtClean="0"/>
              <a:t>antenna</a:t>
            </a:r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E8D1CFE-6F85-4186-839A-82DA20E63FFA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sp>
        <p:nvSpPr>
          <p:cNvPr id="11" name="Textfeld 5"/>
          <p:cNvSpPr txBox="1">
            <a:spLocks noChangeArrowheads="1"/>
          </p:cNvSpPr>
          <p:nvPr/>
        </p:nvSpPr>
        <p:spPr bwMode="auto">
          <a:xfrm>
            <a:off x="7633548" y="755993"/>
            <a:ext cx="140294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600" dirty="0" err="1">
                <a:latin typeface="+mj-lt"/>
              </a:rPr>
              <a:t>Pumping</a:t>
            </a:r>
            <a:r>
              <a:rPr lang="de-DE" sz="1600" dirty="0">
                <a:latin typeface="+mj-lt"/>
              </a:rPr>
              <a:t> </a:t>
            </a:r>
            <a:r>
              <a:rPr lang="de-DE" sz="1600" dirty="0" err="1" smtClean="0">
                <a:latin typeface="+mj-lt"/>
              </a:rPr>
              <a:t>ports</a:t>
            </a:r>
            <a:endParaRPr lang="de-DE" sz="1600" dirty="0" smtClean="0">
              <a:latin typeface="+mj-lt"/>
            </a:endParaRPr>
          </a:p>
          <a:p>
            <a:pPr eaLnBrk="1" hangingPunct="1"/>
            <a:r>
              <a:rPr lang="de-DE" sz="1600" dirty="0" err="1" smtClean="0">
                <a:latin typeface="+mj-lt"/>
              </a:rPr>
              <a:t>Coupler</a:t>
            </a:r>
            <a:r>
              <a:rPr lang="de-DE" sz="1600" dirty="0" smtClean="0">
                <a:latin typeface="+mj-lt"/>
              </a:rPr>
              <a:t> </a:t>
            </a:r>
            <a:r>
              <a:rPr lang="de-DE" sz="1600" dirty="0" err="1" smtClean="0">
                <a:latin typeface="+mj-lt"/>
              </a:rPr>
              <a:t>ports</a:t>
            </a:r>
            <a:endParaRPr lang="de-DE" sz="1600" dirty="0">
              <a:latin typeface="+mj-lt"/>
            </a:endParaRPr>
          </a:p>
        </p:txBody>
      </p:sp>
      <p:sp>
        <p:nvSpPr>
          <p:cNvPr id="12" name="Textfeld 7"/>
          <p:cNvSpPr txBox="1">
            <a:spLocks noChangeArrowheads="1"/>
          </p:cNvSpPr>
          <p:nvPr/>
        </p:nvSpPr>
        <p:spPr bwMode="auto">
          <a:xfrm>
            <a:off x="3774620" y="6160948"/>
            <a:ext cx="194950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600" dirty="0" err="1" smtClean="0">
                <a:latin typeface="+mj-lt"/>
              </a:rPr>
              <a:t>Calorimetry</a:t>
            </a:r>
            <a:r>
              <a:rPr lang="de-DE" sz="1600" dirty="0" smtClean="0">
                <a:latin typeface="+mj-lt"/>
              </a:rPr>
              <a:t> </a:t>
            </a:r>
            <a:r>
              <a:rPr lang="de-DE" sz="1600" dirty="0" err="1" smtClean="0">
                <a:latin typeface="+mj-lt"/>
              </a:rPr>
              <a:t>chamber</a:t>
            </a:r>
            <a:endParaRPr lang="de-DE" sz="1600" dirty="0" smtClean="0">
              <a:latin typeface="+mj-lt"/>
            </a:endParaRPr>
          </a:p>
          <a:p>
            <a:pPr eaLnBrk="1" hangingPunct="1"/>
            <a:r>
              <a:rPr lang="de-DE" sz="1600" dirty="0" smtClean="0">
                <a:latin typeface="+mj-lt"/>
              </a:rPr>
              <a:t>(large </a:t>
            </a:r>
            <a:r>
              <a:rPr lang="de-DE" sz="1600" dirty="0" err="1" smtClean="0">
                <a:latin typeface="+mj-lt"/>
              </a:rPr>
              <a:t>domain</a:t>
            </a:r>
            <a:r>
              <a:rPr lang="de-DE" sz="1600" dirty="0" smtClean="0">
                <a:latin typeface="+mj-lt"/>
              </a:rPr>
              <a:t> </a:t>
            </a:r>
            <a:r>
              <a:rPr lang="de-DE" sz="1600" dirty="0" err="1" smtClean="0">
                <a:latin typeface="+mj-lt"/>
              </a:rPr>
              <a:t>Nb</a:t>
            </a:r>
            <a:r>
              <a:rPr lang="de-DE" sz="1600" dirty="0">
                <a:latin typeface="+mj-lt"/>
              </a:rPr>
              <a:t>)</a:t>
            </a:r>
          </a:p>
        </p:txBody>
      </p:sp>
      <p:sp>
        <p:nvSpPr>
          <p:cNvPr id="13" name="Textfeld 8"/>
          <p:cNvSpPr txBox="1">
            <a:spLocks noChangeArrowheads="1"/>
          </p:cNvSpPr>
          <p:nvPr/>
        </p:nvSpPr>
        <p:spPr bwMode="auto">
          <a:xfrm>
            <a:off x="3923928" y="2556193"/>
            <a:ext cx="10081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600" dirty="0" smtClean="0">
                <a:latin typeface="+mj-lt"/>
              </a:rPr>
              <a:t>4 </a:t>
            </a:r>
            <a:r>
              <a:rPr lang="de-DE" sz="1600" dirty="0" err="1" smtClean="0">
                <a:latin typeface="+mj-lt"/>
              </a:rPr>
              <a:t>hollow</a:t>
            </a:r>
            <a:endParaRPr lang="de-DE" sz="1600" dirty="0">
              <a:latin typeface="+mj-lt"/>
            </a:endParaRPr>
          </a:p>
          <a:p>
            <a:pPr eaLnBrk="1" hangingPunct="1"/>
            <a:r>
              <a:rPr lang="de-DE" sz="1600" dirty="0" err="1" smtClean="0">
                <a:latin typeface="+mj-lt"/>
              </a:rPr>
              <a:t>rods</a:t>
            </a:r>
            <a:r>
              <a:rPr lang="de-DE" sz="1600" dirty="0" smtClean="0">
                <a:latin typeface="+mj-lt"/>
              </a:rPr>
              <a:t> (</a:t>
            </a:r>
            <a:r>
              <a:rPr lang="de-DE" sz="1600" dirty="0" err="1" smtClean="0">
                <a:latin typeface="+mj-lt"/>
              </a:rPr>
              <a:t>Nb</a:t>
            </a:r>
            <a:r>
              <a:rPr lang="de-DE" sz="1600" dirty="0" smtClean="0">
                <a:latin typeface="+mj-lt"/>
              </a:rPr>
              <a:t>)</a:t>
            </a:r>
            <a:endParaRPr lang="de-DE" sz="1600" dirty="0">
              <a:latin typeface="+mj-lt"/>
            </a:endParaRPr>
          </a:p>
        </p:txBody>
      </p:sp>
      <p:sp>
        <p:nvSpPr>
          <p:cNvPr id="14" name="Textfeld 10"/>
          <p:cNvSpPr txBox="1">
            <a:spLocks noChangeArrowheads="1"/>
          </p:cNvSpPr>
          <p:nvPr/>
        </p:nvSpPr>
        <p:spPr bwMode="auto">
          <a:xfrm>
            <a:off x="5510099" y="786190"/>
            <a:ext cx="50206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600" dirty="0" err="1" smtClean="0">
                <a:latin typeface="+mj-lt"/>
              </a:rPr>
              <a:t>LHe</a:t>
            </a:r>
            <a:endParaRPr lang="de-DE" sz="1600" dirty="0">
              <a:latin typeface="+mj-lt"/>
            </a:endParaRPr>
          </a:p>
        </p:txBody>
      </p:sp>
      <p:sp>
        <p:nvSpPr>
          <p:cNvPr id="15" name="Textfeld 11"/>
          <p:cNvSpPr txBox="1">
            <a:spLocks noChangeArrowheads="1"/>
          </p:cNvSpPr>
          <p:nvPr/>
        </p:nvSpPr>
        <p:spPr bwMode="auto">
          <a:xfrm>
            <a:off x="3774620" y="1866310"/>
            <a:ext cx="115742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600" dirty="0" err="1" smtClean="0">
                <a:latin typeface="+mj-lt"/>
              </a:rPr>
              <a:t>Cavity</a:t>
            </a:r>
            <a:r>
              <a:rPr lang="de-DE" sz="1600" dirty="0" smtClean="0">
                <a:latin typeface="+mj-lt"/>
              </a:rPr>
              <a:t> (Nb)</a:t>
            </a:r>
            <a:endParaRPr lang="de-DE" sz="1600" dirty="0">
              <a:latin typeface="+mj-lt"/>
            </a:endParaRPr>
          </a:p>
        </p:txBody>
      </p:sp>
      <p:cxnSp>
        <p:nvCxnSpPr>
          <p:cNvPr id="16" name="Gerade Verbindung mit Pfeil 15"/>
          <p:cNvCxnSpPr>
            <a:stCxn id="15" idx="3"/>
          </p:cNvCxnSpPr>
          <p:nvPr/>
        </p:nvCxnSpPr>
        <p:spPr>
          <a:xfrm flipV="1">
            <a:off x="4932040" y="1992419"/>
            <a:ext cx="471454" cy="43168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>
            <a:stCxn id="13" idx="3"/>
          </p:cNvCxnSpPr>
          <p:nvPr/>
        </p:nvCxnSpPr>
        <p:spPr>
          <a:xfrm flipV="1">
            <a:off x="4932040" y="2700211"/>
            <a:ext cx="1440160" cy="14837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stCxn id="11" idx="1"/>
          </p:cNvCxnSpPr>
          <p:nvPr/>
        </p:nvCxnSpPr>
        <p:spPr>
          <a:xfrm flipH="1">
            <a:off x="6913468" y="1048381"/>
            <a:ext cx="720080" cy="76363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/>
          <p:nvPr/>
        </p:nvCxnSpPr>
        <p:spPr>
          <a:xfrm>
            <a:off x="5980606" y="1046196"/>
            <a:ext cx="898148" cy="64125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/>
          <p:nvPr/>
        </p:nvCxnSpPr>
        <p:spPr>
          <a:xfrm flipV="1">
            <a:off x="5717512" y="5715434"/>
            <a:ext cx="868275" cy="504496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feld 10"/>
          <p:cNvSpPr txBox="1">
            <a:spLocks noChangeArrowheads="1"/>
          </p:cNvSpPr>
          <p:nvPr/>
        </p:nvSpPr>
        <p:spPr bwMode="auto">
          <a:xfrm>
            <a:off x="8293985" y="5301208"/>
            <a:ext cx="74251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600" dirty="0" smtClean="0">
                <a:latin typeface="+mj-lt"/>
              </a:rPr>
              <a:t>Frame</a:t>
            </a:r>
          </a:p>
          <a:p>
            <a:pPr eaLnBrk="1" hangingPunct="1"/>
            <a:r>
              <a:rPr lang="de-DE" sz="1600" dirty="0" smtClean="0">
                <a:latin typeface="+mj-lt"/>
              </a:rPr>
              <a:t>(SS, </a:t>
            </a:r>
            <a:r>
              <a:rPr lang="de-DE" sz="1600" dirty="0" err="1" smtClean="0">
                <a:latin typeface="+mj-lt"/>
              </a:rPr>
              <a:t>Ti</a:t>
            </a:r>
            <a:r>
              <a:rPr lang="de-DE" sz="1600" dirty="0" smtClean="0">
                <a:latin typeface="+mj-lt"/>
              </a:rPr>
              <a:t>)</a:t>
            </a:r>
            <a:endParaRPr lang="de-DE" sz="1600" dirty="0">
              <a:latin typeface="+mj-lt"/>
            </a:endParaRPr>
          </a:p>
        </p:txBody>
      </p:sp>
      <p:cxnSp>
        <p:nvCxnSpPr>
          <p:cNvPr id="22" name="Gerade Verbindung mit Pfeil 21"/>
          <p:cNvCxnSpPr>
            <a:stCxn id="21" idx="1"/>
          </p:cNvCxnSpPr>
          <p:nvPr/>
        </p:nvCxnSpPr>
        <p:spPr>
          <a:xfrm flipH="1" flipV="1">
            <a:off x="8091455" y="5301212"/>
            <a:ext cx="202530" cy="292384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/>
          <p:cNvCxnSpPr>
            <a:stCxn id="21" idx="1"/>
          </p:cNvCxnSpPr>
          <p:nvPr/>
        </p:nvCxnSpPr>
        <p:spPr>
          <a:xfrm flipH="1">
            <a:off x="7422241" y="5593596"/>
            <a:ext cx="871744" cy="292387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7"/>
          <p:cNvSpPr txBox="1">
            <a:spLocks noChangeArrowheads="1"/>
          </p:cNvSpPr>
          <p:nvPr/>
        </p:nvSpPr>
        <p:spPr bwMode="auto">
          <a:xfrm>
            <a:off x="4211960" y="4941168"/>
            <a:ext cx="11215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600" dirty="0" err="1" smtClean="0">
                <a:latin typeface="+mj-lt"/>
              </a:rPr>
              <a:t>Coaxial</a:t>
            </a:r>
            <a:r>
              <a:rPr lang="de-DE" sz="1600" dirty="0" smtClean="0">
                <a:latin typeface="+mj-lt"/>
              </a:rPr>
              <a:t> </a:t>
            </a:r>
            <a:r>
              <a:rPr lang="de-DE" sz="1600" dirty="0" err="1" smtClean="0">
                <a:latin typeface="+mj-lt"/>
              </a:rPr>
              <a:t>gap</a:t>
            </a:r>
            <a:endParaRPr lang="de-DE" sz="1600" dirty="0">
              <a:latin typeface="+mj-lt"/>
            </a:endParaRPr>
          </a:p>
        </p:txBody>
      </p:sp>
      <p:cxnSp>
        <p:nvCxnSpPr>
          <p:cNvPr id="25" name="Gerade Verbindung mit Pfeil 24"/>
          <p:cNvCxnSpPr>
            <a:stCxn id="24" idx="3"/>
          </p:cNvCxnSpPr>
          <p:nvPr/>
        </p:nvCxnSpPr>
        <p:spPr>
          <a:xfrm>
            <a:off x="5333485" y="5110445"/>
            <a:ext cx="902975" cy="113223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feld 7"/>
          <p:cNvSpPr txBox="1">
            <a:spLocks noChangeArrowheads="1"/>
          </p:cNvSpPr>
          <p:nvPr/>
        </p:nvSpPr>
        <p:spPr bwMode="auto">
          <a:xfrm>
            <a:off x="3714863" y="4437112"/>
            <a:ext cx="7970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600" dirty="0" smtClean="0">
                <a:latin typeface="+mj-lt"/>
              </a:rPr>
              <a:t>Sample</a:t>
            </a:r>
            <a:endParaRPr lang="de-DE" dirty="0">
              <a:latin typeface="+mj-lt"/>
            </a:endParaRPr>
          </a:p>
        </p:txBody>
      </p:sp>
      <p:cxnSp>
        <p:nvCxnSpPr>
          <p:cNvPr id="27" name="Gerade Verbindung mit Pfeil 26"/>
          <p:cNvCxnSpPr>
            <a:stCxn id="26" idx="3"/>
          </p:cNvCxnSpPr>
          <p:nvPr/>
        </p:nvCxnSpPr>
        <p:spPr>
          <a:xfrm>
            <a:off x="4511876" y="4606389"/>
            <a:ext cx="1788316" cy="315154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feld 8"/>
          <p:cNvSpPr txBox="1">
            <a:spLocks noChangeArrowheads="1"/>
          </p:cNvSpPr>
          <p:nvPr/>
        </p:nvSpPr>
        <p:spPr bwMode="auto">
          <a:xfrm>
            <a:off x="3707904" y="3717032"/>
            <a:ext cx="107022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600" dirty="0" smtClean="0">
                <a:latin typeface="+mj-lt"/>
              </a:rPr>
              <a:t>Pole </a:t>
            </a:r>
            <a:r>
              <a:rPr lang="de-DE" sz="1600" dirty="0" err="1" smtClean="0">
                <a:latin typeface="+mj-lt"/>
              </a:rPr>
              <a:t>shoes</a:t>
            </a:r>
            <a:endParaRPr lang="de-DE" sz="1600" dirty="0">
              <a:latin typeface="+mj-lt"/>
            </a:endParaRPr>
          </a:p>
        </p:txBody>
      </p:sp>
      <p:cxnSp>
        <p:nvCxnSpPr>
          <p:cNvPr id="35" name="Gerade Verbindung mit Pfeil 34"/>
          <p:cNvCxnSpPr>
            <a:stCxn id="34" idx="3"/>
          </p:cNvCxnSpPr>
          <p:nvPr/>
        </p:nvCxnSpPr>
        <p:spPr>
          <a:xfrm>
            <a:off x="4778133" y="3886309"/>
            <a:ext cx="1807654" cy="942926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288814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rafi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903" y="764704"/>
            <a:ext cx="3727545" cy="5800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The Quadrupole Resonator (QPR)</a:t>
            </a:r>
            <a:endParaRPr lang="de-DE" dirty="0"/>
          </a:p>
        </p:txBody>
      </p:sp>
      <p:sp>
        <p:nvSpPr>
          <p:cNvPr id="31" name="Textplatzhalter 30"/>
          <p:cNvSpPr>
            <a:spLocks noGrp="1"/>
          </p:cNvSpPr>
          <p:nvPr>
            <p:ph type="body" sz="quarter" idx="13"/>
          </p:nvPr>
        </p:nvSpPr>
        <p:spPr>
          <a:xfrm>
            <a:off x="457124" y="980728"/>
            <a:ext cx="7715276" cy="553998"/>
          </a:xfrm>
        </p:spPr>
        <p:txBody>
          <a:bodyPr/>
          <a:lstStyle/>
          <a:p>
            <a:r>
              <a:rPr lang="de-DE" dirty="0" smtClean="0"/>
              <a:t>Pole </a:t>
            </a:r>
            <a:r>
              <a:rPr lang="de-DE" dirty="0" err="1" smtClean="0"/>
              <a:t>shoes</a:t>
            </a:r>
            <a:r>
              <a:rPr lang="de-DE" dirty="0" smtClean="0"/>
              <a:t> </a:t>
            </a:r>
            <a:r>
              <a:rPr lang="de-DE" dirty="0" err="1" smtClean="0"/>
              <a:t>focus</a:t>
            </a:r>
            <a:r>
              <a:rPr lang="de-DE" dirty="0" smtClean="0"/>
              <a:t> </a:t>
            </a:r>
            <a:r>
              <a:rPr lang="de-DE" dirty="0" err="1" smtClean="0"/>
              <a:t>magnetic</a:t>
            </a:r>
            <a:r>
              <a:rPr lang="de-DE" dirty="0" smtClean="0"/>
              <a:t> </a:t>
            </a:r>
            <a:r>
              <a:rPr lang="de-DE" dirty="0" err="1" smtClean="0"/>
              <a:t>field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on sample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E8D1CFE-6F85-4186-839A-82DA20E63FFA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sp>
        <p:nvSpPr>
          <p:cNvPr id="11" name="Textfeld 5"/>
          <p:cNvSpPr txBox="1">
            <a:spLocks noChangeArrowheads="1"/>
          </p:cNvSpPr>
          <p:nvPr/>
        </p:nvSpPr>
        <p:spPr bwMode="auto">
          <a:xfrm>
            <a:off x="7633548" y="755993"/>
            <a:ext cx="140294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600" dirty="0" err="1">
                <a:latin typeface="+mj-lt"/>
              </a:rPr>
              <a:t>Pumping</a:t>
            </a:r>
            <a:r>
              <a:rPr lang="de-DE" sz="1600" dirty="0">
                <a:latin typeface="+mj-lt"/>
              </a:rPr>
              <a:t> </a:t>
            </a:r>
            <a:r>
              <a:rPr lang="de-DE" sz="1600" dirty="0" err="1" smtClean="0">
                <a:latin typeface="+mj-lt"/>
              </a:rPr>
              <a:t>ports</a:t>
            </a:r>
            <a:endParaRPr lang="de-DE" sz="1600" dirty="0" smtClean="0">
              <a:latin typeface="+mj-lt"/>
            </a:endParaRPr>
          </a:p>
          <a:p>
            <a:pPr eaLnBrk="1" hangingPunct="1"/>
            <a:r>
              <a:rPr lang="de-DE" sz="1600" dirty="0" err="1" smtClean="0">
                <a:latin typeface="+mj-lt"/>
              </a:rPr>
              <a:t>Coupler</a:t>
            </a:r>
            <a:r>
              <a:rPr lang="de-DE" sz="1600" dirty="0" smtClean="0">
                <a:latin typeface="+mj-lt"/>
              </a:rPr>
              <a:t> </a:t>
            </a:r>
            <a:r>
              <a:rPr lang="de-DE" sz="1600" dirty="0" err="1" smtClean="0">
                <a:latin typeface="+mj-lt"/>
              </a:rPr>
              <a:t>ports</a:t>
            </a:r>
            <a:endParaRPr lang="de-DE" sz="1600" dirty="0">
              <a:latin typeface="+mj-lt"/>
            </a:endParaRPr>
          </a:p>
        </p:txBody>
      </p:sp>
      <p:sp>
        <p:nvSpPr>
          <p:cNvPr id="12" name="Textfeld 7"/>
          <p:cNvSpPr txBox="1">
            <a:spLocks noChangeArrowheads="1"/>
          </p:cNvSpPr>
          <p:nvPr/>
        </p:nvSpPr>
        <p:spPr bwMode="auto">
          <a:xfrm>
            <a:off x="3774620" y="6160948"/>
            <a:ext cx="194950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600" dirty="0" err="1" smtClean="0">
                <a:latin typeface="+mj-lt"/>
              </a:rPr>
              <a:t>Calorimetry</a:t>
            </a:r>
            <a:r>
              <a:rPr lang="de-DE" sz="1600" dirty="0" smtClean="0">
                <a:latin typeface="+mj-lt"/>
              </a:rPr>
              <a:t> </a:t>
            </a:r>
            <a:r>
              <a:rPr lang="de-DE" sz="1600" dirty="0" err="1" smtClean="0">
                <a:latin typeface="+mj-lt"/>
              </a:rPr>
              <a:t>chamber</a:t>
            </a:r>
            <a:endParaRPr lang="de-DE" sz="1600" dirty="0" smtClean="0">
              <a:latin typeface="+mj-lt"/>
            </a:endParaRPr>
          </a:p>
          <a:p>
            <a:pPr eaLnBrk="1" hangingPunct="1"/>
            <a:r>
              <a:rPr lang="de-DE" sz="1600" dirty="0" smtClean="0">
                <a:latin typeface="+mj-lt"/>
              </a:rPr>
              <a:t>(large </a:t>
            </a:r>
            <a:r>
              <a:rPr lang="de-DE" sz="1600" dirty="0" err="1" smtClean="0">
                <a:latin typeface="+mj-lt"/>
              </a:rPr>
              <a:t>domain</a:t>
            </a:r>
            <a:r>
              <a:rPr lang="de-DE" sz="1600" dirty="0" smtClean="0">
                <a:latin typeface="+mj-lt"/>
              </a:rPr>
              <a:t> </a:t>
            </a:r>
            <a:r>
              <a:rPr lang="de-DE" sz="1600" dirty="0" err="1" smtClean="0">
                <a:latin typeface="+mj-lt"/>
              </a:rPr>
              <a:t>Nb</a:t>
            </a:r>
            <a:r>
              <a:rPr lang="de-DE" sz="1600" dirty="0">
                <a:latin typeface="+mj-lt"/>
              </a:rPr>
              <a:t>)</a:t>
            </a:r>
          </a:p>
        </p:txBody>
      </p:sp>
      <p:sp>
        <p:nvSpPr>
          <p:cNvPr id="13" name="Textfeld 8"/>
          <p:cNvSpPr txBox="1">
            <a:spLocks noChangeArrowheads="1"/>
          </p:cNvSpPr>
          <p:nvPr/>
        </p:nvSpPr>
        <p:spPr bwMode="auto">
          <a:xfrm>
            <a:off x="3923928" y="2556193"/>
            <a:ext cx="10081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600" dirty="0" smtClean="0">
                <a:latin typeface="+mj-lt"/>
              </a:rPr>
              <a:t>4 </a:t>
            </a:r>
            <a:r>
              <a:rPr lang="de-DE" sz="1600" dirty="0" err="1" smtClean="0">
                <a:latin typeface="+mj-lt"/>
              </a:rPr>
              <a:t>hollow</a:t>
            </a:r>
            <a:endParaRPr lang="de-DE" sz="1600" dirty="0">
              <a:latin typeface="+mj-lt"/>
            </a:endParaRPr>
          </a:p>
          <a:p>
            <a:pPr eaLnBrk="1" hangingPunct="1"/>
            <a:r>
              <a:rPr lang="de-DE" sz="1600" dirty="0" err="1" smtClean="0">
                <a:latin typeface="+mj-lt"/>
              </a:rPr>
              <a:t>rods</a:t>
            </a:r>
            <a:r>
              <a:rPr lang="de-DE" sz="1600" dirty="0" smtClean="0">
                <a:latin typeface="+mj-lt"/>
              </a:rPr>
              <a:t> (</a:t>
            </a:r>
            <a:r>
              <a:rPr lang="de-DE" sz="1600" dirty="0" err="1" smtClean="0">
                <a:latin typeface="+mj-lt"/>
              </a:rPr>
              <a:t>Nb</a:t>
            </a:r>
            <a:r>
              <a:rPr lang="de-DE" sz="1600" dirty="0" smtClean="0">
                <a:latin typeface="+mj-lt"/>
              </a:rPr>
              <a:t>)</a:t>
            </a:r>
            <a:endParaRPr lang="de-DE" sz="1600" dirty="0">
              <a:latin typeface="+mj-lt"/>
            </a:endParaRPr>
          </a:p>
        </p:txBody>
      </p:sp>
      <p:sp>
        <p:nvSpPr>
          <p:cNvPr id="14" name="Textfeld 10"/>
          <p:cNvSpPr txBox="1">
            <a:spLocks noChangeArrowheads="1"/>
          </p:cNvSpPr>
          <p:nvPr/>
        </p:nvSpPr>
        <p:spPr bwMode="auto">
          <a:xfrm>
            <a:off x="5510099" y="786190"/>
            <a:ext cx="50206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600" dirty="0" err="1" smtClean="0">
                <a:latin typeface="+mj-lt"/>
              </a:rPr>
              <a:t>LHe</a:t>
            </a:r>
            <a:endParaRPr lang="de-DE" sz="1600" dirty="0">
              <a:latin typeface="+mj-lt"/>
            </a:endParaRPr>
          </a:p>
        </p:txBody>
      </p:sp>
      <p:sp>
        <p:nvSpPr>
          <p:cNvPr id="15" name="Textfeld 11"/>
          <p:cNvSpPr txBox="1">
            <a:spLocks noChangeArrowheads="1"/>
          </p:cNvSpPr>
          <p:nvPr/>
        </p:nvSpPr>
        <p:spPr bwMode="auto">
          <a:xfrm>
            <a:off x="3774620" y="1866310"/>
            <a:ext cx="115742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600" dirty="0" err="1" smtClean="0">
                <a:latin typeface="+mj-lt"/>
              </a:rPr>
              <a:t>Cavity</a:t>
            </a:r>
            <a:r>
              <a:rPr lang="de-DE" sz="1600" dirty="0" smtClean="0">
                <a:latin typeface="+mj-lt"/>
              </a:rPr>
              <a:t> (Nb)</a:t>
            </a:r>
            <a:endParaRPr lang="de-DE" sz="1600" dirty="0">
              <a:latin typeface="+mj-lt"/>
            </a:endParaRPr>
          </a:p>
        </p:txBody>
      </p:sp>
      <p:cxnSp>
        <p:nvCxnSpPr>
          <p:cNvPr id="16" name="Gerade Verbindung mit Pfeil 15"/>
          <p:cNvCxnSpPr>
            <a:stCxn id="15" idx="3"/>
          </p:cNvCxnSpPr>
          <p:nvPr/>
        </p:nvCxnSpPr>
        <p:spPr>
          <a:xfrm flipV="1">
            <a:off x="4932040" y="1992419"/>
            <a:ext cx="471454" cy="43168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>
            <a:stCxn id="13" idx="3"/>
          </p:cNvCxnSpPr>
          <p:nvPr/>
        </p:nvCxnSpPr>
        <p:spPr>
          <a:xfrm flipV="1">
            <a:off x="4932040" y="2700211"/>
            <a:ext cx="1440160" cy="14837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stCxn id="11" idx="1"/>
          </p:cNvCxnSpPr>
          <p:nvPr/>
        </p:nvCxnSpPr>
        <p:spPr>
          <a:xfrm flipH="1">
            <a:off x="6913468" y="1048381"/>
            <a:ext cx="720080" cy="76363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/>
          <p:nvPr/>
        </p:nvCxnSpPr>
        <p:spPr>
          <a:xfrm>
            <a:off x="5980606" y="1046196"/>
            <a:ext cx="898148" cy="64125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/>
          <p:nvPr/>
        </p:nvCxnSpPr>
        <p:spPr>
          <a:xfrm flipV="1">
            <a:off x="5717512" y="5715434"/>
            <a:ext cx="868275" cy="504496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feld 10"/>
          <p:cNvSpPr txBox="1">
            <a:spLocks noChangeArrowheads="1"/>
          </p:cNvSpPr>
          <p:nvPr/>
        </p:nvSpPr>
        <p:spPr bwMode="auto">
          <a:xfrm>
            <a:off x="8293985" y="5301208"/>
            <a:ext cx="74251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600" dirty="0" smtClean="0">
                <a:latin typeface="+mj-lt"/>
              </a:rPr>
              <a:t>Frame</a:t>
            </a:r>
          </a:p>
          <a:p>
            <a:pPr eaLnBrk="1" hangingPunct="1"/>
            <a:r>
              <a:rPr lang="de-DE" sz="1600" dirty="0" smtClean="0">
                <a:latin typeface="+mj-lt"/>
              </a:rPr>
              <a:t>(SS, </a:t>
            </a:r>
            <a:r>
              <a:rPr lang="de-DE" sz="1600" dirty="0" err="1" smtClean="0">
                <a:latin typeface="+mj-lt"/>
              </a:rPr>
              <a:t>Ti</a:t>
            </a:r>
            <a:r>
              <a:rPr lang="de-DE" sz="1600" dirty="0" smtClean="0">
                <a:latin typeface="+mj-lt"/>
              </a:rPr>
              <a:t>)</a:t>
            </a:r>
            <a:endParaRPr lang="de-DE" sz="1600" dirty="0">
              <a:latin typeface="+mj-lt"/>
            </a:endParaRPr>
          </a:p>
        </p:txBody>
      </p:sp>
      <p:cxnSp>
        <p:nvCxnSpPr>
          <p:cNvPr id="22" name="Gerade Verbindung mit Pfeil 21"/>
          <p:cNvCxnSpPr>
            <a:stCxn id="21" idx="1"/>
          </p:cNvCxnSpPr>
          <p:nvPr/>
        </p:nvCxnSpPr>
        <p:spPr>
          <a:xfrm flipH="1" flipV="1">
            <a:off x="8091455" y="5301212"/>
            <a:ext cx="202530" cy="292384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/>
          <p:cNvCxnSpPr>
            <a:stCxn id="21" idx="1"/>
          </p:cNvCxnSpPr>
          <p:nvPr/>
        </p:nvCxnSpPr>
        <p:spPr>
          <a:xfrm flipH="1">
            <a:off x="7422241" y="5593596"/>
            <a:ext cx="871744" cy="292387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7"/>
          <p:cNvSpPr txBox="1">
            <a:spLocks noChangeArrowheads="1"/>
          </p:cNvSpPr>
          <p:nvPr/>
        </p:nvSpPr>
        <p:spPr bwMode="auto">
          <a:xfrm>
            <a:off x="4211960" y="4941168"/>
            <a:ext cx="11215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600" dirty="0" err="1" smtClean="0">
                <a:latin typeface="+mj-lt"/>
              </a:rPr>
              <a:t>Coaxial</a:t>
            </a:r>
            <a:r>
              <a:rPr lang="de-DE" sz="1600" dirty="0" smtClean="0">
                <a:latin typeface="+mj-lt"/>
              </a:rPr>
              <a:t> </a:t>
            </a:r>
            <a:r>
              <a:rPr lang="de-DE" sz="1600" dirty="0" err="1" smtClean="0">
                <a:latin typeface="+mj-lt"/>
              </a:rPr>
              <a:t>gap</a:t>
            </a:r>
            <a:endParaRPr lang="de-DE" sz="1600" dirty="0">
              <a:latin typeface="+mj-lt"/>
            </a:endParaRPr>
          </a:p>
        </p:txBody>
      </p:sp>
      <p:cxnSp>
        <p:nvCxnSpPr>
          <p:cNvPr id="25" name="Gerade Verbindung mit Pfeil 24"/>
          <p:cNvCxnSpPr>
            <a:stCxn id="24" idx="3"/>
          </p:cNvCxnSpPr>
          <p:nvPr/>
        </p:nvCxnSpPr>
        <p:spPr>
          <a:xfrm>
            <a:off x="5333485" y="5110445"/>
            <a:ext cx="902975" cy="113223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feld 7"/>
          <p:cNvSpPr txBox="1">
            <a:spLocks noChangeArrowheads="1"/>
          </p:cNvSpPr>
          <p:nvPr/>
        </p:nvSpPr>
        <p:spPr bwMode="auto">
          <a:xfrm>
            <a:off x="3714863" y="4437112"/>
            <a:ext cx="7970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600" dirty="0" smtClean="0">
                <a:latin typeface="+mj-lt"/>
              </a:rPr>
              <a:t>Sample</a:t>
            </a:r>
            <a:endParaRPr lang="de-DE" dirty="0">
              <a:latin typeface="+mj-lt"/>
            </a:endParaRPr>
          </a:p>
        </p:txBody>
      </p:sp>
      <p:cxnSp>
        <p:nvCxnSpPr>
          <p:cNvPr id="27" name="Gerade Verbindung mit Pfeil 26"/>
          <p:cNvCxnSpPr>
            <a:stCxn id="26" idx="3"/>
          </p:cNvCxnSpPr>
          <p:nvPr/>
        </p:nvCxnSpPr>
        <p:spPr>
          <a:xfrm>
            <a:off x="4511876" y="4606389"/>
            <a:ext cx="1788316" cy="315154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feld 8"/>
          <p:cNvSpPr txBox="1">
            <a:spLocks noChangeArrowheads="1"/>
          </p:cNvSpPr>
          <p:nvPr/>
        </p:nvSpPr>
        <p:spPr bwMode="auto">
          <a:xfrm>
            <a:off x="3707904" y="3717032"/>
            <a:ext cx="107022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600" dirty="0" smtClean="0">
                <a:latin typeface="+mj-lt"/>
              </a:rPr>
              <a:t>Pole </a:t>
            </a:r>
            <a:r>
              <a:rPr lang="de-DE" sz="1600" dirty="0" err="1" smtClean="0">
                <a:latin typeface="+mj-lt"/>
              </a:rPr>
              <a:t>shoes</a:t>
            </a:r>
            <a:endParaRPr lang="de-DE" sz="1600" dirty="0">
              <a:latin typeface="+mj-lt"/>
            </a:endParaRPr>
          </a:p>
        </p:txBody>
      </p:sp>
      <p:cxnSp>
        <p:nvCxnSpPr>
          <p:cNvPr id="35" name="Gerade Verbindung mit Pfeil 34"/>
          <p:cNvCxnSpPr>
            <a:stCxn id="34" idx="3"/>
          </p:cNvCxnSpPr>
          <p:nvPr/>
        </p:nvCxnSpPr>
        <p:spPr>
          <a:xfrm>
            <a:off x="4778133" y="3886309"/>
            <a:ext cx="1807654" cy="942926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Grafik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3577" y="2309034"/>
            <a:ext cx="1032919" cy="2572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Grafik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423" y="1651105"/>
            <a:ext cx="3527872" cy="2863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7505560" y="603526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420 MHz</a:t>
            </a:r>
            <a:endParaRPr lang="en-US" dirty="0"/>
          </a:p>
        </p:txBody>
      </p:sp>
      <p:sp>
        <p:nvSpPr>
          <p:cNvPr id="29" name="Textplatzhalter 30"/>
          <p:cNvSpPr txBox="1">
            <a:spLocks/>
          </p:cNvSpPr>
          <p:nvPr/>
        </p:nvSpPr>
        <p:spPr>
          <a:xfrm>
            <a:off x="495692" y="4701936"/>
            <a:ext cx="2996188" cy="11849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285750" indent="-285750" algn="l" defTabSz="595313" rtl="0" eaLnBrk="0" fontAlgn="base" hangingPunct="0">
              <a:spcBef>
                <a:spcPts val="600"/>
              </a:spcBef>
              <a:spcAft>
                <a:spcPts val="0"/>
              </a:spcAft>
              <a:buClr>
                <a:srgbClr val="00B0F0"/>
              </a:buClr>
              <a:buFont typeface="Arial" panose="020B0604020202020204" pitchFamily="34" charset="0"/>
              <a:buChar char="•"/>
              <a:tabLst/>
              <a:defRPr sz="1800" b="0" i="0" kern="1200" cap="none" baseline="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1pPr>
            <a:lvl2pPr marL="719138" indent="-269875" algn="l" defTabSz="595313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B0F0"/>
              </a:buClr>
              <a:buFont typeface="Arial" pitchFamily="34" charset="0"/>
              <a:buChar char="•"/>
              <a:tabLst/>
              <a:defRPr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2pPr>
            <a:lvl3pPr marL="1168400" indent="-268288" algn="l" defTabSz="595313" rtl="0" eaLnBrk="0" fontAlgn="base" hangingPunct="0">
              <a:lnSpc>
                <a:spcPts val="2400"/>
              </a:lnSpc>
              <a:spcBef>
                <a:spcPts val="0"/>
              </a:spcBef>
              <a:spcAft>
                <a:spcPct val="0"/>
              </a:spcAft>
              <a:buClr>
                <a:srgbClr val="00B0F0"/>
              </a:buClr>
              <a:buFont typeface="Arial" charset="0"/>
              <a:buChar char="•"/>
              <a:tabLst/>
              <a:defRPr b="0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3pPr>
            <a:lvl4pPr marL="1611313" indent="-268288" algn="l" defTabSz="595313" rtl="0" eaLnBrk="0" fontAlgn="base" hangingPunct="0">
              <a:lnSpc>
                <a:spcPts val="2400"/>
              </a:lnSpc>
              <a:spcBef>
                <a:spcPts val="0"/>
              </a:spcBef>
              <a:spcAft>
                <a:spcPct val="0"/>
              </a:spcAft>
              <a:buClr>
                <a:srgbClr val="00B0F0"/>
              </a:buClr>
              <a:buFont typeface="Arial" pitchFamily="34" charset="0"/>
              <a:buChar char="•"/>
              <a:tabLst/>
              <a:defRPr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4pPr>
            <a:lvl5pPr marL="2060575" indent="-268288" algn="l" defTabSz="595313" rtl="0" eaLnBrk="0" fontAlgn="base" hangingPunct="0">
              <a:lnSpc>
                <a:spcPts val="2400"/>
              </a:lnSpc>
              <a:spcBef>
                <a:spcPts val="0"/>
              </a:spcBef>
              <a:spcAft>
                <a:spcPct val="0"/>
              </a:spcAft>
              <a:buClr>
                <a:srgbClr val="00B0F0"/>
              </a:buClr>
              <a:buFont typeface="Arial" pitchFamily="34" charset="0"/>
              <a:buChar char="•"/>
              <a:tabLst/>
              <a:defRPr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Ring </a:t>
            </a:r>
            <a:r>
              <a:rPr lang="de-DE" dirty="0" err="1" smtClean="0"/>
              <a:t>shaped</a:t>
            </a:r>
            <a:r>
              <a:rPr lang="de-DE" dirty="0" smtClean="0"/>
              <a:t> </a:t>
            </a:r>
            <a:r>
              <a:rPr lang="de-DE" dirty="0" err="1" smtClean="0"/>
              <a:t>region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sample </a:t>
            </a:r>
            <a:r>
              <a:rPr lang="de-DE" dirty="0" err="1" smtClean="0"/>
              <a:t>illuminated</a:t>
            </a:r>
            <a:endParaRPr lang="de-DE" dirty="0" smtClean="0"/>
          </a:p>
          <a:p>
            <a:r>
              <a:rPr lang="de-DE" dirty="0" err="1" smtClean="0"/>
              <a:t>Obtain</a:t>
            </a:r>
            <a:r>
              <a:rPr lang="de-DE" dirty="0" smtClean="0"/>
              <a:t> </a:t>
            </a:r>
            <a:r>
              <a:rPr lang="de-DE" dirty="0" err="1" smtClean="0"/>
              <a:t>geometry</a:t>
            </a:r>
            <a:r>
              <a:rPr lang="de-DE" dirty="0" smtClean="0"/>
              <a:t> </a:t>
            </a:r>
            <a:r>
              <a:rPr lang="de-DE" dirty="0" err="1" smtClean="0"/>
              <a:t>factor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simulation</a:t>
            </a:r>
            <a:endParaRPr lang="de-DE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14088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76056" y="890281"/>
            <a:ext cx="3193605" cy="5563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The Quadrupole Resonator (QPR)</a:t>
            </a:r>
            <a:endParaRPr lang="de-DE" dirty="0"/>
          </a:p>
        </p:txBody>
      </p:sp>
      <p:sp>
        <p:nvSpPr>
          <p:cNvPr id="63" name="Ellipse 62"/>
          <p:cNvSpPr/>
          <p:nvPr/>
        </p:nvSpPr>
        <p:spPr>
          <a:xfrm>
            <a:off x="697362" y="3887543"/>
            <a:ext cx="2565794" cy="2565794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Textplatzhalter 30"/>
          <p:cNvSpPr>
            <a:spLocks noGrp="1"/>
          </p:cNvSpPr>
          <p:nvPr>
            <p:ph type="body" sz="quarter" idx="13"/>
          </p:nvPr>
        </p:nvSpPr>
        <p:spPr>
          <a:xfrm>
            <a:off x="457124" y="980728"/>
            <a:ext cx="3662068" cy="189282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de-DE" dirty="0" smtClean="0"/>
              <a:t>Sample </a:t>
            </a:r>
            <a:r>
              <a:rPr lang="de-DE" dirty="0" err="1"/>
              <a:t>thermally</a:t>
            </a:r>
            <a:r>
              <a:rPr lang="de-DE" dirty="0"/>
              <a:t> </a:t>
            </a:r>
            <a:r>
              <a:rPr lang="de-DE" dirty="0" err="1"/>
              <a:t>decoupled</a:t>
            </a:r>
            <a:r>
              <a:rPr lang="de-DE" dirty="0"/>
              <a:t/>
            </a:r>
            <a:br>
              <a:rPr lang="de-DE" dirty="0"/>
            </a:b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cavity</a:t>
            </a:r>
            <a:r>
              <a:rPr lang="de-DE" dirty="0"/>
              <a:t> </a:t>
            </a:r>
            <a:r>
              <a:rPr lang="de-DE" u="sng" dirty="0" err="1"/>
              <a:t>and</a:t>
            </a:r>
            <a:r>
              <a:rPr lang="de-DE" dirty="0"/>
              <a:t> LHe </a:t>
            </a:r>
            <a:r>
              <a:rPr lang="de-DE" dirty="0" err="1"/>
              <a:t>bath</a:t>
            </a:r>
            <a:endParaRPr lang="de-DE" dirty="0"/>
          </a:p>
          <a:p>
            <a:pPr>
              <a:lnSpc>
                <a:spcPct val="100000"/>
              </a:lnSpc>
            </a:pPr>
            <a:r>
              <a:rPr lang="de-DE" dirty="0"/>
              <a:t>LHe </a:t>
            </a:r>
            <a:r>
              <a:rPr lang="de-DE" dirty="0" err="1"/>
              <a:t>bath</a:t>
            </a:r>
            <a:r>
              <a:rPr lang="de-DE" dirty="0"/>
              <a:t> at </a:t>
            </a:r>
            <a:r>
              <a:rPr lang="de-DE" dirty="0" err="1"/>
              <a:t>constant</a:t>
            </a:r>
            <a:r>
              <a:rPr lang="de-DE" dirty="0"/>
              <a:t> </a:t>
            </a:r>
            <a:r>
              <a:rPr lang="de-DE" dirty="0" err="1"/>
              <a:t>temperature</a:t>
            </a:r>
            <a:endParaRPr lang="de-DE" dirty="0"/>
          </a:p>
          <a:p>
            <a:pPr>
              <a:lnSpc>
                <a:spcPct val="100000"/>
              </a:lnSpc>
            </a:pPr>
            <a:r>
              <a:rPr lang="de-DE" dirty="0"/>
              <a:t>Quadrupole </a:t>
            </a:r>
            <a:r>
              <a:rPr lang="de-DE" dirty="0" err="1"/>
              <a:t>modes</a:t>
            </a:r>
            <a:r>
              <a:rPr lang="de-DE" dirty="0"/>
              <a:t> at</a:t>
            </a:r>
            <a:br>
              <a:rPr lang="de-DE" dirty="0"/>
            </a:br>
            <a:r>
              <a:rPr lang="de-DE" dirty="0"/>
              <a:t>420, 850, 1300 MHz</a:t>
            </a:r>
          </a:p>
          <a:p>
            <a:pPr>
              <a:lnSpc>
                <a:spcPct val="100000"/>
              </a:lnSpc>
            </a:pPr>
            <a:r>
              <a:rPr lang="de-DE" dirty="0" err="1"/>
              <a:t>B</a:t>
            </a:r>
            <a:r>
              <a:rPr lang="de-DE" baseline="-25000" dirty="0" err="1"/>
              <a:t>Sample</a:t>
            </a:r>
            <a:r>
              <a:rPr lang="de-DE" baseline="-25000" dirty="0"/>
              <a:t>, </a:t>
            </a:r>
            <a:r>
              <a:rPr lang="de-DE" baseline="-25000" dirty="0" err="1"/>
              <a:t>max</a:t>
            </a:r>
            <a:r>
              <a:rPr lang="de-DE" baseline="-25000" dirty="0"/>
              <a:t> </a:t>
            </a:r>
            <a:r>
              <a:rPr lang="de-DE" dirty="0"/>
              <a:t>= 125 </a:t>
            </a:r>
            <a:r>
              <a:rPr lang="de-DE" dirty="0" err="1" smtClean="0"/>
              <a:t>mT</a:t>
            </a:r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E8D1CFE-6F85-4186-839A-82DA20E63FFA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sp>
        <p:nvSpPr>
          <p:cNvPr id="11" name="Textfeld 5"/>
          <p:cNvSpPr txBox="1">
            <a:spLocks noChangeArrowheads="1"/>
          </p:cNvSpPr>
          <p:nvPr/>
        </p:nvSpPr>
        <p:spPr bwMode="auto">
          <a:xfrm>
            <a:off x="7633548" y="755993"/>
            <a:ext cx="140294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600" dirty="0" err="1">
                <a:latin typeface="+mj-lt"/>
              </a:rPr>
              <a:t>Pumping</a:t>
            </a:r>
            <a:r>
              <a:rPr lang="de-DE" sz="1600" dirty="0">
                <a:latin typeface="+mj-lt"/>
              </a:rPr>
              <a:t> </a:t>
            </a:r>
            <a:r>
              <a:rPr lang="de-DE" sz="1600" dirty="0" err="1" smtClean="0">
                <a:latin typeface="+mj-lt"/>
              </a:rPr>
              <a:t>ports</a:t>
            </a:r>
            <a:endParaRPr lang="de-DE" sz="1600" dirty="0" smtClean="0">
              <a:latin typeface="+mj-lt"/>
            </a:endParaRPr>
          </a:p>
          <a:p>
            <a:pPr eaLnBrk="1" hangingPunct="1"/>
            <a:r>
              <a:rPr lang="de-DE" sz="1600" dirty="0" err="1" smtClean="0">
                <a:latin typeface="+mj-lt"/>
              </a:rPr>
              <a:t>Coupler</a:t>
            </a:r>
            <a:r>
              <a:rPr lang="de-DE" sz="1600" dirty="0" smtClean="0">
                <a:latin typeface="+mj-lt"/>
              </a:rPr>
              <a:t> </a:t>
            </a:r>
            <a:r>
              <a:rPr lang="de-DE" sz="1600" dirty="0" err="1" smtClean="0">
                <a:latin typeface="+mj-lt"/>
              </a:rPr>
              <a:t>ports</a:t>
            </a:r>
            <a:endParaRPr lang="de-DE" sz="1600" dirty="0">
              <a:latin typeface="+mj-lt"/>
            </a:endParaRPr>
          </a:p>
        </p:txBody>
      </p:sp>
      <p:sp>
        <p:nvSpPr>
          <p:cNvPr id="12" name="Textfeld 7"/>
          <p:cNvSpPr txBox="1">
            <a:spLocks noChangeArrowheads="1"/>
          </p:cNvSpPr>
          <p:nvPr/>
        </p:nvSpPr>
        <p:spPr bwMode="auto">
          <a:xfrm>
            <a:off x="3774620" y="6160948"/>
            <a:ext cx="194950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600" dirty="0" err="1" smtClean="0">
                <a:latin typeface="+mj-lt"/>
              </a:rPr>
              <a:t>Calorimetry</a:t>
            </a:r>
            <a:r>
              <a:rPr lang="de-DE" sz="1600" dirty="0" smtClean="0">
                <a:latin typeface="+mj-lt"/>
              </a:rPr>
              <a:t> </a:t>
            </a:r>
            <a:r>
              <a:rPr lang="de-DE" sz="1600" dirty="0" err="1" smtClean="0">
                <a:latin typeface="+mj-lt"/>
              </a:rPr>
              <a:t>chamber</a:t>
            </a:r>
            <a:endParaRPr lang="de-DE" sz="1600" dirty="0" smtClean="0">
              <a:latin typeface="+mj-lt"/>
            </a:endParaRPr>
          </a:p>
          <a:p>
            <a:pPr eaLnBrk="1" hangingPunct="1"/>
            <a:r>
              <a:rPr lang="de-DE" sz="1600" dirty="0" smtClean="0">
                <a:latin typeface="+mj-lt"/>
              </a:rPr>
              <a:t>(large </a:t>
            </a:r>
            <a:r>
              <a:rPr lang="de-DE" sz="1600" dirty="0" err="1" smtClean="0">
                <a:latin typeface="+mj-lt"/>
              </a:rPr>
              <a:t>domain</a:t>
            </a:r>
            <a:r>
              <a:rPr lang="de-DE" sz="1600" dirty="0" smtClean="0">
                <a:latin typeface="+mj-lt"/>
              </a:rPr>
              <a:t> </a:t>
            </a:r>
            <a:r>
              <a:rPr lang="de-DE" sz="1600" dirty="0" err="1" smtClean="0">
                <a:latin typeface="+mj-lt"/>
              </a:rPr>
              <a:t>Nb</a:t>
            </a:r>
            <a:r>
              <a:rPr lang="de-DE" sz="1600" dirty="0">
                <a:latin typeface="+mj-lt"/>
              </a:rPr>
              <a:t>)</a:t>
            </a:r>
          </a:p>
        </p:txBody>
      </p:sp>
      <p:sp>
        <p:nvSpPr>
          <p:cNvPr id="13" name="Textfeld 8"/>
          <p:cNvSpPr txBox="1">
            <a:spLocks noChangeArrowheads="1"/>
          </p:cNvSpPr>
          <p:nvPr/>
        </p:nvSpPr>
        <p:spPr bwMode="auto">
          <a:xfrm>
            <a:off x="3923928" y="2556193"/>
            <a:ext cx="10081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600" dirty="0" smtClean="0">
                <a:latin typeface="+mj-lt"/>
              </a:rPr>
              <a:t>4 </a:t>
            </a:r>
            <a:r>
              <a:rPr lang="de-DE" sz="1600" dirty="0" err="1" smtClean="0">
                <a:latin typeface="+mj-lt"/>
              </a:rPr>
              <a:t>hollow</a:t>
            </a:r>
            <a:endParaRPr lang="de-DE" sz="1600" dirty="0">
              <a:latin typeface="+mj-lt"/>
            </a:endParaRPr>
          </a:p>
          <a:p>
            <a:pPr eaLnBrk="1" hangingPunct="1"/>
            <a:r>
              <a:rPr lang="de-DE" sz="1600" dirty="0" err="1" smtClean="0">
                <a:latin typeface="+mj-lt"/>
              </a:rPr>
              <a:t>rods</a:t>
            </a:r>
            <a:r>
              <a:rPr lang="de-DE" sz="1600" dirty="0" smtClean="0">
                <a:latin typeface="+mj-lt"/>
              </a:rPr>
              <a:t> (</a:t>
            </a:r>
            <a:r>
              <a:rPr lang="de-DE" sz="1600" dirty="0" err="1" smtClean="0">
                <a:latin typeface="+mj-lt"/>
              </a:rPr>
              <a:t>Nb</a:t>
            </a:r>
            <a:r>
              <a:rPr lang="de-DE" sz="1600" dirty="0" smtClean="0">
                <a:latin typeface="+mj-lt"/>
              </a:rPr>
              <a:t>)</a:t>
            </a:r>
            <a:endParaRPr lang="de-DE" sz="1600" dirty="0">
              <a:latin typeface="+mj-lt"/>
            </a:endParaRPr>
          </a:p>
        </p:txBody>
      </p:sp>
      <p:sp>
        <p:nvSpPr>
          <p:cNvPr id="14" name="Textfeld 10"/>
          <p:cNvSpPr txBox="1">
            <a:spLocks noChangeArrowheads="1"/>
          </p:cNvSpPr>
          <p:nvPr/>
        </p:nvSpPr>
        <p:spPr bwMode="auto">
          <a:xfrm>
            <a:off x="5510099" y="786190"/>
            <a:ext cx="50206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600" dirty="0" err="1" smtClean="0">
                <a:latin typeface="+mj-lt"/>
              </a:rPr>
              <a:t>LHe</a:t>
            </a:r>
            <a:endParaRPr lang="de-DE" sz="1600" dirty="0">
              <a:latin typeface="+mj-lt"/>
            </a:endParaRPr>
          </a:p>
        </p:txBody>
      </p:sp>
      <p:sp>
        <p:nvSpPr>
          <p:cNvPr id="15" name="Textfeld 11"/>
          <p:cNvSpPr txBox="1">
            <a:spLocks noChangeArrowheads="1"/>
          </p:cNvSpPr>
          <p:nvPr/>
        </p:nvSpPr>
        <p:spPr bwMode="auto">
          <a:xfrm>
            <a:off x="3741536" y="3344048"/>
            <a:ext cx="115742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600" dirty="0" err="1" smtClean="0">
                <a:latin typeface="+mj-lt"/>
              </a:rPr>
              <a:t>Cavity</a:t>
            </a:r>
            <a:r>
              <a:rPr lang="de-DE" sz="1600" dirty="0" smtClean="0">
                <a:latin typeface="+mj-lt"/>
              </a:rPr>
              <a:t> (Nb)</a:t>
            </a:r>
            <a:endParaRPr lang="de-DE" sz="1600" dirty="0">
              <a:latin typeface="+mj-lt"/>
            </a:endParaRPr>
          </a:p>
        </p:txBody>
      </p:sp>
      <p:cxnSp>
        <p:nvCxnSpPr>
          <p:cNvPr id="16" name="Gerade Verbindung mit Pfeil 15"/>
          <p:cNvCxnSpPr>
            <a:stCxn id="15" idx="3"/>
          </p:cNvCxnSpPr>
          <p:nvPr/>
        </p:nvCxnSpPr>
        <p:spPr>
          <a:xfrm flipV="1">
            <a:off x="4898956" y="3470157"/>
            <a:ext cx="471454" cy="43168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>
            <a:stCxn id="13" idx="3"/>
          </p:cNvCxnSpPr>
          <p:nvPr/>
        </p:nvCxnSpPr>
        <p:spPr>
          <a:xfrm flipV="1">
            <a:off x="4932040" y="2700211"/>
            <a:ext cx="1440160" cy="14837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stCxn id="11" idx="1"/>
          </p:cNvCxnSpPr>
          <p:nvPr/>
        </p:nvCxnSpPr>
        <p:spPr>
          <a:xfrm flipH="1">
            <a:off x="6913468" y="1048381"/>
            <a:ext cx="720080" cy="76363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/>
          <p:nvPr/>
        </p:nvCxnSpPr>
        <p:spPr>
          <a:xfrm>
            <a:off x="5980606" y="1046196"/>
            <a:ext cx="898148" cy="64125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/>
          <p:nvPr/>
        </p:nvCxnSpPr>
        <p:spPr>
          <a:xfrm flipV="1">
            <a:off x="5717512" y="5715434"/>
            <a:ext cx="868275" cy="504496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feld 10"/>
          <p:cNvSpPr txBox="1">
            <a:spLocks noChangeArrowheads="1"/>
          </p:cNvSpPr>
          <p:nvPr/>
        </p:nvSpPr>
        <p:spPr bwMode="auto">
          <a:xfrm>
            <a:off x="8293985" y="5301208"/>
            <a:ext cx="74251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600" dirty="0" smtClean="0">
                <a:latin typeface="+mj-lt"/>
              </a:rPr>
              <a:t>Frame</a:t>
            </a:r>
          </a:p>
          <a:p>
            <a:pPr eaLnBrk="1" hangingPunct="1"/>
            <a:r>
              <a:rPr lang="de-DE" sz="1600" dirty="0" smtClean="0">
                <a:latin typeface="+mj-lt"/>
              </a:rPr>
              <a:t>(SS, </a:t>
            </a:r>
            <a:r>
              <a:rPr lang="de-DE" sz="1600" dirty="0" err="1" smtClean="0">
                <a:latin typeface="+mj-lt"/>
              </a:rPr>
              <a:t>Ti</a:t>
            </a:r>
            <a:r>
              <a:rPr lang="de-DE" sz="1600" dirty="0" smtClean="0">
                <a:latin typeface="+mj-lt"/>
              </a:rPr>
              <a:t>)</a:t>
            </a:r>
            <a:endParaRPr lang="de-DE" sz="1600" dirty="0">
              <a:latin typeface="+mj-lt"/>
            </a:endParaRPr>
          </a:p>
        </p:txBody>
      </p:sp>
      <p:cxnSp>
        <p:nvCxnSpPr>
          <p:cNvPr id="22" name="Gerade Verbindung mit Pfeil 21"/>
          <p:cNvCxnSpPr>
            <a:stCxn id="21" idx="1"/>
          </p:cNvCxnSpPr>
          <p:nvPr/>
        </p:nvCxnSpPr>
        <p:spPr>
          <a:xfrm flipH="1" flipV="1">
            <a:off x="8091455" y="5301212"/>
            <a:ext cx="202530" cy="292384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/>
          <p:cNvCxnSpPr>
            <a:stCxn id="21" idx="1"/>
          </p:cNvCxnSpPr>
          <p:nvPr/>
        </p:nvCxnSpPr>
        <p:spPr>
          <a:xfrm flipH="1">
            <a:off x="7422241" y="5593596"/>
            <a:ext cx="871744" cy="292387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7"/>
          <p:cNvSpPr txBox="1">
            <a:spLocks noChangeArrowheads="1"/>
          </p:cNvSpPr>
          <p:nvPr/>
        </p:nvSpPr>
        <p:spPr bwMode="auto">
          <a:xfrm>
            <a:off x="4211960" y="4941168"/>
            <a:ext cx="11215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600" dirty="0" err="1" smtClean="0">
                <a:latin typeface="+mj-lt"/>
              </a:rPr>
              <a:t>Coaxial</a:t>
            </a:r>
            <a:r>
              <a:rPr lang="de-DE" sz="1600" dirty="0" smtClean="0">
                <a:latin typeface="+mj-lt"/>
              </a:rPr>
              <a:t> </a:t>
            </a:r>
            <a:r>
              <a:rPr lang="de-DE" sz="1600" dirty="0" err="1" smtClean="0">
                <a:latin typeface="+mj-lt"/>
              </a:rPr>
              <a:t>gap</a:t>
            </a:r>
            <a:endParaRPr lang="de-DE" sz="1600" dirty="0">
              <a:latin typeface="+mj-lt"/>
            </a:endParaRPr>
          </a:p>
        </p:txBody>
      </p:sp>
      <p:cxnSp>
        <p:nvCxnSpPr>
          <p:cNvPr id="25" name="Gerade Verbindung mit Pfeil 24"/>
          <p:cNvCxnSpPr>
            <a:stCxn id="24" idx="3"/>
          </p:cNvCxnSpPr>
          <p:nvPr/>
        </p:nvCxnSpPr>
        <p:spPr>
          <a:xfrm>
            <a:off x="5333485" y="5110445"/>
            <a:ext cx="902975" cy="113223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feld 7"/>
          <p:cNvSpPr txBox="1">
            <a:spLocks noChangeArrowheads="1"/>
          </p:cNvSpPr>
          <p:nvPr/>
        </p:nvSpPr>
        <p:spPr bwMode="auto">
          <a:xfrm>
            <a:off x="3714863" y="4437112"/>
            <a:ext cx="7970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600" dirty="0" smtClean="0">
                <a:latin typeface="+mj-lt"/>
              </a:rPr>
              <a:t>Sample</a:t>
            </a:r>
            <a:endParaRPr lang="de-DE" dirty="0">
              <a:latin typeface="+mj-lt"/>
            </a:endParaRPr>
          </a:p>
        </p:txBody>
      </p:sp>
      <p:cxnSp>
        <p:nvCxnSpPr>
          <p:cNvPr id="27" name="Gerade Verbindung mit Pfeil 26"/>
          <p:cNvCxnSpPr>
            <a:stCxn id="26" idx="3"/>
          </p:cNvCxnSpPr>
          <p:nvPr/>
        </p:nvCxnSpPr>
        <p:spPr>
          <a:xfrm>
            <a:off x="4511876" y="4606389"/>
            <a:ext cx="1788316" cy="315154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feld 8"/>
          <p:cNvSpPr txBox="1">
            <a:spLocks noChangeArrowheads="1"/>
          </p:cNvSpPr>
          <p:nvPr/>
        </p:nvSpPr>
        <p:spPr bwMode="auto">
          <a:xfrm>
            <a:off x="3707904" y="3717032"/>
            <a:ext cx="107022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1600" dirty="0" smtClean="0">
                <a:latin typeface="+mj-lt"/>
              </a:rPr>
              <a:t>Pole </a:t>
            </a:r>
            <a:r>
              <a:rPr lang="de-DE" sz="1600" dirty="0" err="1" smtClean="0">
                <a:latin typeface="+mj-lt"/>
              </a:rPr>
              <a:t>shoes</a:t>
            </a:r>
            <a:endParaRPr lang="de-DE" sz="1600" dirty="0">
              <a:latin typeface="+mj-lt"/>
            </a:endParaRPr>
          </a:p>
        </p:txBody>
      </p:sp>
      <p:cxnSp>
        <p:nvCxnSpPr>
          <p:cNvPr id="35" name="Gerade Verbindung mit Pfeil 34"/>
          <p:cNvCxnSpPr>
            <a:stCxn id="34" idx="3"/>
          </p:cNvCxnSpPr>
          <p:nvPr/>
        </p:nvCxnSpPr>
        <p:spPr>
          <a:xfrm>
            <a:off x="4778133" y="3886309"/>
            <a:ext cx="1807654" cy="942926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uppieren 2"/>
          <p:cNvGrpSpPr/>
          <p:nvPr/>
        </p:nvGrpSpPr>
        <p:grpSpPr>
          <a:xfrm>
            <a:off x="-18747" y="3865941"/>
            <a:ext cx="7255043" cy="2926698"/>
            <a:chOff x="-18747" y="3865941"/>
            <a:chExt cx="7255043" cy="2926698"/>
          </a:xfrm>
        </p:grpSpPr>
        <p:sp>
          <p:nvSpPr>
            <p:cNvPr id="60" name="Rechteck 59"/>
            <p:cNvSpPr/>
            <p:nvPr/>
          </p:nvSpPr>
          <p:spPr>
            <a:xfrm>
              <a:off x="2971135" y="5100951"/>
              <a:ext cx="207459" cy="60140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2" name="Rechteck 61"/>
            <p:cNvSpPr/>
            <p:nvPr/>
          </p:nvSpPr>
          <p:spPr>
            <a:xfrm>
              <a:off x="759197" y="5092034"/>
              <a:ext cx="207459" cy="60140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8" name="Gruppieren 7"/>
            <p:cNvGrpSpPr/>
            <p:nvPr/>
          </p:nvGrpSpPr>
          <p:grpSpPr>
            <a:xfrm>
              <a:off x="-18747" y="3865941"/>
              <a:ext cx="7255043" cy="2926698"/>
              <a:chOff x="-18747" y="3865941"/>
              <a:chExt cx="7255043" cy="2926698"/>
            </a:xfrm>
          </p:grpSpPr>
          <p:grpSp>
            <p:nvGrpSpPr>
              <p:cNvPr id="97" name="Gruppieren 96"/>
              <p:cNvGrpSpPr/>
              <p:nvPr/>
            </p:nvGrpSpPr>
            <p:grpSpPr>
              <a:xfrm>
                <a:off x="-18747" y="3865941"/>
                <a:ext cx="7255043" cy="2926698"/>
                <a:chOff x="-18747" y="3865941"/>
                <a:chExt cx="7255043" cy="2926698"/>
              </a:xfrm>
            </p:grpSpPr>
            <p:sp>
              <p:nvSpPr>
                <p:cNvPr id="9" name="Rechteck 8"/>
                <p:cNvSpPr/>
                <p:nvPr/>
              </p:nvSpPr>
              <p:spPr>
                <a:xfrm>
                  <a:off x="971600" y="5034662"/>
                  <a:ext cx="45719" cy="77060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88" name="Rechteck 87"/>
                <p:cNvSpPr/>
                <p:nvPr/>
              </p:nvSpPr>
              <p:spPr>
                <a:xfrm>
                  <a:off x="2918608" y="5034661"/>
                  <a:ext cx="45719" cy="810529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89" name="Rechteck 88"/>
                <p:cNvSpPr/>
                <p:nvPr/>
              </p:nvSpPr>
              <p:spPr>
                <a:xfrm>
                  <a:off x="2925623" y="5028683"/>
                  <a:ext cx="252972" cy="5650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90" name="Rechteck 89"/>
                <p:cNvSpPr/>
                <p:nvPr/>
              </p:nvSpPr>
              <p:spPr>
                <a:xfrm>
                  <a:off x="755577" y="5031928"/>
                  <a:ext cx="254728" cy="53256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grpSp>
              <p:nvGrpSpPr>
                <p:cNvPr id="96" name="Gruppieren 95"/>
                <p:cNvGrpSpPr/>
                <p:nvPr/>
              </p:nvGrpSpPr>
              <p:grpSpPr>
                <a:xfrm>
                  <a:off x="-18747" y="3865941"/>
                  <a:ext cx="7255043" cy="2926698"/>
                  <a:chOff x="-18747" y="3865941"/>
                  <a:chExt cx="7255043" cy="2926698"/>
                </a:xfrm>
              </p:grpSpPr>
              <p:grpSp>
                <p:nvGrpSpPr>
                  <p:cNvPr id="73" name="Gruppieren 72"/>
                  <p:cNvGrpSpPr/>
                  <p:nvPr/>
                </p:nvGrpSpPr>
                <p:grpSpPr>
                  <a:xfrm>
                    <a:off x="604444" y="3865941"/>
                    <a:ext cx="6631852" cy="2926698"/>
                    <a:chOff x="604444" y="3865941"/>
                    <a:chExt cx="6631852" cy="2926698"/>
                  </a:xfrm>
                </p:grpSpPr>
                <p:grpSp>
                  <p:nvGrpSpPr>
                    <p:cNvPr id="74" name="Gruppieren 73"/>
                    <p:cNvGrpSpPr/>
                    <p:nvPr/>
                  </p:nvGrpSpPr>
                  <p:grpSpPr>
                    <a:xfrm>
                      <a:off x="755576" y="3933056"/>
                      <a:ext cx="2448272" cy="2448272"/>
                      <a:chOff x="539552" y="4365104"/>
                      <a:chExt cx="2448272" cy="2448272"/>
                    </a:xfrm>
                  </p:grpSpPr>
                  <p:pic>
                    <p:nvPicPr>
                      <p:cNvPr id="86" name="Grafik 85"/>
                      <p:cNvPicPr>
                        <a:picLocks noChangeAspect="1"/>
                      </p:cNvPicPr>
                      <p:nvPr/>
                    </p:nvPicPr>
                    <p:blipFill>
                      <a:blip r:embed="rId5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844272" y="4671742"/>
                        <a:ext cx="1838832" cy="1707942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87" name="Ellipse 86"/>
                      <p:cNvSpPr/>
                      <p:nvPr/>
                    </p:nvSpPr>
                    <p:spPr>
                      <a:xfrm>
                        <a:off x="539552" y="4365104"/>
                        <a:ext cx="2448272" cy="2448272"/>
                      </a:xfrm>
                      <a:prstGeom prst="ellipse">
                        <a:avLst/>
                      </a:prstGeom>
                      <a:no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de-DE"/>
                      </a:p>
                    </p:txBody>
                  </p:sp>
                </p:grpSp>
                <p:sp>
                  <p:nvSpPr>
                    <p:cNvPr id="75" name="Ellipse 74"/>
                    <p:cNvSpPr/>
                    <p:nvPr/>
                  </p:nvSpPr>
                  <p:spPr>
                    <a:xfrm>
                      <a:off x="6065937" y="4360985"/>
                      <a:ext cx="1170359" cy="1228255"/>
                    </a:xfrm>
                    <a:prstGeom prst="ellipse">
                      <a:avLst/>
                    </a:prstGeom>
                    <a:no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DE"/>
                    </a:p>
                  </p:txBody>
                </p:sp>
                <p:cxnSp>
                  <p:nvCxnSpPr>
                    <p:cNvPr id="77" name="Gerade Verbindung 31"/>
                    <p:cNvCxnSpPr>
                      <a:stCxn id="87" idx="0"/>
                      <a:endCxn id="75" idx="0"/>
                    </p:cNvCxnSpPr>
                    <p:nvPr/>
                  </p:nvCxnSpPr>
                  <p:spPr>
                    <a:xfrm>
                      <a:off x="1979712" y="3933056"/>
                      <a:ext cx="4671405" cy="427929"/>
                    </a:xfrm>
                    <a:prstGeom prst="line">
                      <a:avLst/>
                    </a:prstGeom>
                    <a:ln w="254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8" name="Gerade Verbindung mit Pfeil 77"/>
                    <p:cNvCxnSpPr/>
                    <p:nvPr/>
                  </p:nvCxnSpPr>
                  <p:spPr>
                    <a:xfrm flipH="1">
                      <a:off x="2771801" y="4606389"/>
                      <a:ext cx="943062" cy="428273"/>
                    </a:xfrm>
                    <a:prstGeom prst="straightConnector1">
                      <a:avLst/>
                    </a:prstGeom>
                    <a:ln w="15875">
                      <a:solidFill>
                        <a:schemeClr val="tx1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9" name="Gerade Verbindung mit Pfeil 78"/>
                    <p:cNvCxnSpPr/>
                    <p:nvPr/>
                  </p:nvCxnSpPr>
                  <p:spPr>
                    <a:xfrm flipH="1">
                      <a:off x="2483768" y="3981691"/>
                      <a:ext cx="1224136" cy="813573"/>
                    </a:xfrm>
                    <a:prstGeom prst="straightConnector1">
                      <a:avLst/>
                    </a:prstGeom>
                    <a:ln w="15875">
                      <a:solidFill>
                        <a:schemeClr val="tx1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80" name="Textfeld 7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780065" y="6454085"/>
                      <a:ext cx="752835" cy="3385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de-DE" sz="1600" dirty="0" err="1" smtClean="0">
                          <a:latin typeface="+mj-lt"/>
                        </a:rPr>
                        <a:t>Heater</a:t>
                      </a:r>
                      <a:endParaRPr lang="de-DE" dirty="0">
                        <a:latin typeface="+mj-lt"/>
                      </a:endParaRPr>
                    </a:p>
                  </p:txBody>
                </p:sp>
                <p:sp>
                  <p:nvSpPr>
                    <p:cNvPr id="81" name="Textfeld 7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611560" y="6402814"/>
                      <a:ext cx="912429" cy="3385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de-DE" sz="1600" dirty="0" smtClean="0">
                          <a:latin typeface="+mj-lt"/>
                        </a:rPr>
                        <a:t>T-Sensor</a:t>
                      </a:r>
                      <a:endParaRPr lang="de-DE" dirty="0">
                        <a:latin typeface="+mj-lt"/>
                      </a:endParaRPr>
                    </a:p>
                  </p:txBody>
                </p:sp>
                <p:cxnSp>
                  <p:nvCxnSpPr>
                    <p:cNvPr id="82" name="Gerade Verbindung mit Pfeil 81"/>
                    <p:cNvCxnSpPr>
                      <a:stCxn id="80" idx="0"/>
                    </p:cNvCxnSpPr>
                    <p:nvPr/>
                  </p:nvCxnSpPr>
                  <p:spPr>
                    <a:xfrm flipH="1" flipV="1">
                      <a:off x="1979712" y="5593597"/>
                      <a:ext cx="176771" cy="860488"/>
                    </a:xfrm>
                    <a:prstGeom prst="straightConnector1">
                      <a:avLst/>
                    </a:prstGeom>
                    <a:ln w="15875">
                      <a:solidFill>
                        <a:schemeClr val="tx1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3" name="Gerade Verbindung mit Pfeil 82"/>
                    <p:cNvCxnSpPr>
                      <a:stCxn id="81" idx="0"/>
                    </p:cNvCxnSpPr>
                    <p:nvPr/>
                  </p:nvCxnSpPr>
                  <p:spPr>
                    <a:xfrm flipV="1">
                      <a:off x="1067775" y="5447404"/>
                      <a:ext cx="456214" cy="955410"/>
                    </a:xfrm>
                    <a:prstGeom prst="straightConnector1">
                      <a:avLst/>
                    </a:prstGeom>
                    <a:ln w="15875">
                      <a:solidFill>
                        <a:schemeClr val="tx1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84" name="Textfeld 7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604444" y="3865941"/>
                      <a:ext cx="519694" cy="3385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de-DE" sz="1600" dirty="0" smtClean="0">
                          <a:latin typeface="+mj-lt"/>
                        </a:rPr>
                        <a:t>Gap</a:t>
                      </a:r>
                      <a:endParaRPr lang="de-DE" dirty="0">
                        <a:latin typeface="+mj-lt"/>
                      </a:endParaRPr>
                    </a:p>
                  </p:txBody>
                </p:sp>
                <p:cxnSp>
                  <p:nvCxnSpPr>
                    <p:cNvPr id="85" name="Gerade Verbindung mit Pfeil 84"/>
                    <p:cNvCxnSpPr/>
                    <p:nvPr/>
                  </p:nvCxnSpPr>
                  <p:spPr>
                    <a:xfrm>
                      <a:off x="1029173" y="4204495"/>
                      <a:ext cx="374475" cy="770617"/>
                    </a:xfrm>
                    <a:prstGeom prst="straightConnector1">
                      <a:avLst/>
                    </a:prstGeom>
                    <a:ln w="15875">
                      <a:solidFill>
                        <a:schemeClr val="tx1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6" name="Gerade Verbindung 6"/>
                    <p:cNvCxnSpPr>
                      <a:stCxn id="87" idx="4"/>
                      <a:endCxn id="75" idx="4"/>
                    </p:cNvCxnSpPr>
                    <p:nvPr/>
                  </p:nvCxnSpPr>
                  <p:spPr>
                    <a:xfrm flipV="1">
                      <a:off x="1979712" y="5589240"/>
                      <a:ext cx="4671405" cy="792088"/>
                    </a:xfrm>
                    <a:prstGeom prst="line">
                      <a:avLst/>
                    </a:prstGeom>
                    <a:ln w="254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9" name="Textfeld 28"/>
                  <p:cNvSpPr txBox="1"/>
                  <p:nvPr/>
                </p:nvSpPr>
                <p:spPr>
                  <a:xfrm>
                    <a:off x="-18747" y="4200565"/>
                    <a:ext cx="852926" cy="58477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de-DE" sz="1600" dirty="0" err="1" smtClean="0">
                        <a:latin typeface="+mj-lt"/>
                      </a:rPr>
                      <a:t>Cavity</a:t>
                    </a:r>
                    <a:endParaRPr lang="de-DE" sz="1600" dirty="0" smtClean="0">
                      <a:latin typeface="+mj-lt"/>
                    </a:endParaRPr>
                  </a:p>
                  <a:p>
                    <a:r>
                      <a:rPr lang="de-DE" sz="1600" dirty="0" err="1" smtClean="0">
                        <a:latin typeface="+mj-lt"/>
                      </a:rPr>
                      <a:t>Vacuum</a:t>
                    </a:r>
                    <a:endParaRPr lang="de-DE" sz="1600" dirty="0">
                      <a:latin typeface="+mj-lt"/>
                    </a:endParaRPr>
                  </a:p>
                </p:txBody>
              </p:sp>
              <p:sp>
                <p:nvSpPr>
                  <p:cNvPr id="91" name="Textfeld 90"/>
                  <p:cNvSpPr txBox="1"/>
                  <p:nvPr/>
                </p:nvSpPr>
                <p:spPr>
                  <a:xfrm>
                    <a:off x="75602" y="5574722"/>
                    <a:ext cx="502061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de-DE" sz="1600" dirty="0" smtClean="0">
                        <a:latin typeface="+mj-lt"/>
                      </a:rPr>
                      <a:t>LHe</a:t>
                    </a:r>
                    <a:endParaRPr lang="de-DE" sz="1600" dirty="0">
                      <a:latin typeface="+mj-lt"/>
                    </a:endParaRPr>
                  </a:p>
                </p:txBody>
              </p:sp>
              <p:cxnSp>
                <p:nvCxnSpPr>
                  <p:cNvPr id="92" name="Gerade Verbindung mit Pfeil 91"/>
                  <p:cNvCxnSpPr>
                    <a:stCxn id="91" idx="3"/>
                  </p:cNvCxnSpPr>
                  <p:nvPr/>
                </p:nvCxnSpPr>
                <p:spPr>
                  <a:xfrm flipV="1">
                    <a:off x="577663" y="5447404"/>
                    <a:ext cx="312199" cy="296595"/>
                  </a:xfrm>
                  <a:prstGeom prst="straightConnector1">
                    <a:avLst/>
                  </a:prstGeom>
                  <a:ln w="15875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4" name="Gerade Verbindung mit Pfeil 93"/>
                  <p:cNvCxnSpPr>
                    <a:stCxn id="24" idx="1"/>
                  </p:cNvCxnSpPr>
                  <p:nvPr/>
                </p:nvCxnSpPr>
                <p:spPr>
                  <a:xfrm flipH="1">
                    <a:off x="2899128" y="5110445"/>
                    <a:ext cx="1312832" cy="309518"/>
                  </a:xfrm>
                  <a:prstGeom prst="straightConnector1">
                    <a:avLst/>
                  </a:prstGeom>
                  <a:ln w="15875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100" name="Rechteck 99"/>
              <p:cNvSpPr/>
              <p:nvPr/>
            </p:nvSpPr>
            <p:spPr>
              <a:xfrm>
                <a:off x="1520004" y="4284000"/>
                <a:ext cx="72008" cy="57315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1" name="Rechteck 100"/>
              <p:cNvSpPr/>
              <p:nvPr/>
            </p:nvSpPr>
            <p:spPr>
              <a:xfrm>
                <a:off x="2357635" y="4269772"/>
                <a:ext cx="72008" cy="57315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02" name="Rechteck 101"/>
              <p:cNvSpPr/>
              <p:nvPr/>
            </p:nvSpPr>
            <p:spPr>
              <a:xfrm rot="16200000">
                <a:off x="1938667" y="4401554"/>
                <a:ext cx="72008" cy="90994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55" name="Gerade Verbindung mit Pfeil 54"/>
              <p:cNvCxnSpPr>
                <a:stCxn id="29" idx="3"/>
              </p:cNvCxnSpPr>
              <p:nvPr/>
            </p:nvCxnSpPr>
            <p:spPr>
              <a:xfrm>
                <a:off x="834179" y="4492953"/>
                <a:ext cx="182901" cy="236861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7" name="Gerade Verbindung mit Pfeil 56"/>
            <p:cNvCxnSpPr/>
            <p:nvPr/>
          </p:nvCxnSpPr>
          <p:spPr>
            <a:xfrm flipH="1">
              <a:off x="2986499" y="5634392"/>
              <a:ext cx="756276" cy="142246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feld 11"/>
            <p:cNvSpPr txBox="1">
              <a:spLocks noChangeArrowheads="1"/>
            </p:cNvSpPr>
            <p:nvPr/>
          </p:nvSpPr>
          <p:spPr bwMode="auto">
            <a:xfrm>
              <a:off x="3754835" y="5371591"/>
              <a:ext cx="115742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de-DE" sz="1600" dirty="0" err="1" smtClean="0">
                  <a:latin typeface="+mj-lt"/>
                </a:rPr>
                <a:t>Cavity</a:t>
              </a:r>
              <a:r>
                <a:rPr lang="de-DE" sz="1600" dirty="0" smtClean="0">
                  <a:latin typeface="+mj-lt"/>
                </a:rPr>
                <a:t> (Nb)</a:t>
              </a:r>
              <a:endParaRPr lang="de-DE" sz="1600" dirty="0">
                <a:latin typeface="+mj-lt"/>
              </a:endParaRPr>
            </a:p>
          </p:txBody>
        </p:sp>
        <p:cxnSp>
          <p:nvCxnSpPr>
            <p:cNvPr id="64" name="Gerade Verbindung mit Pfeil 63"/>
            <p:cNvCxnSpPr>
              <a:stCxn id="12" idx="1"/>
            </p:cNvCxnSpPr>
            <p:nvPr/>
          </p:nvCxnSpPr>
          <p:spPr>
            <a:xfrm flipH="1" flipV="1">
              <a:off x="2574139" y="5741663"/>
              <a:ext cx="1200481" cy="711673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1499736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Surface </a:t>
            </a:r>
            <a:r>
              <a:rPr lang="de-DE" dirty="0" err="1" smtClean="0"/>
              <a:t>resistance</a:t>
            </a:r>
            <a:r>
              <a:rPr lang="de-DE" dirty="0" smtClean="0"/>
              <a:t> </a:t>
            </a:r>
            <a:r>
              <a:rPr lang="de-DE" dirty="0" err="1" smtClean="0"/>
              <a:t>measurement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RF-DC </a:t>
            </a:r>
            <a:r>
              <a:rPr lang="de-DE" dirty="0" err="1" smtClean="0"/>
              <a:t>compensation</a:t>
            </a:r>
            <a:r>
              <a:rPr lang="de-DE" dirty="0" smtClean="0"/>
              <a:t> </a:t>
            </a:r>
            <a:r>
              <a:rPr lang="de-DE" dirty="0" err="1" smtClean="0"/>
              <a:t>technique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platzhalter 7"/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457124" y="1628800"/>
                <a:ext cx="7715276" cy="920124"/>
              </a:xfrm>
            </p:spPr>
            <p:txBody>
              <a:bodyPr/>
              <a:lstStyle/>
              <a:p>
                <a:r>
                  <a:rPr lang="de-DE" dirty="0" smtClean="0">
                    <a:latin typeface="+mj-lt"/>
                  </a:rPr>
                  <a:t>High </a:t>
                </a:r>
                <a:r>
                  <a:rPr lang="de-DE" dirty="0" err="1" smtClean="0">
                    <a:latin typeface="+mj-lt"/>
                  </a:rPr>
                  <a:t>precision</a:t>
                </a:r>
                <a:r>
                  <a:rPr lang="de-DE" dirty="0" smtClean="0">
                    <a:latin typeface="+mj-lt"/>
                  </a:rPr>
                  <a:t>: </a:t>
                </a:r>
                <a:r>
                  <a:rPr lang="de-DE" dirty="0" err="1" smtClean="0">
                    <a:latin typeface="+mj-lt"/>
                  </a:rPr>
                  <a:t>calorimetric</a:t>
                </a:r>
                <a:r>
                  <a:rPr lang="de-DE" dirty="0"/>
                  <a:t> </a:t>
                </a:r>
                <a:r>
                  <a:rPr lang="de-DE" dirty="0" err="1" smtClean="0"/>
                  <a:t>measurement</a:t>
                </a:r>
                <a:endParaRPr lang="de-DE" dirty="0" smtClean="0">
                  <a:latin typeface="+mj-lt"/>
                </a:endParaRPr>
              </a:p>
              <a:p>
                <a:pPr lvl="1" indent="-285750"/>
                <a:r>
                  <a:rPr lang="de-DE" dirty="0" smtClean="0"/>
                  <a:t>Resolution: sub-n</a:t>
                </a:r>
                <a:r>
                  <a:rPr lang="el-GR" dirty="0" smtClean="0"/>
                  <a:t>Ω</a:t>
                </a:r>
                <a:endParaRPr lang="de-DE" dirty="0" smtClean="0">
                  <a:latin typeface="+mj-lt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dirty="0" smtClean="0">
                    <a:latin typeface="+mj-lt"/>
                  </a:rPr>
                  <a:t>Wide </a:t>
                </a:r>
                <a:r>
                  <a:rPr lang="de-DE" dirty="0" err="1" smtClean="0">
                    <a:latin typeface="+mj-lt"/>
                  </a:rPr>
                  <a:t>temperature</a:t>
                </a:r>
                <a:r>
                  <a:rPr lang="de-DE" dirty="0" smtClean="0">
                    <a:latin typeface="+mj-lt"/>
                  </a:rPr>
                  <a:t> </a:t>
                </a:r>
                <a:r>
                  <a:rPr lang="de-DE" dirty="0" err="1" smtClean="0">
                    <a:latin typeface="+mj-lt"/>
                  </a:rPr>
                  <a:t>range</a:t>
                </a:r>
                <a:r>
                  <a:rPr lang="de-DE" dirty="0" smtClean="0">
                    <a:latin typeface="+mj-lt"/>
                  </a:rPr>
                  <a:t>: 1.8 K </a:t>
                </a:r>
                <a:r>
                  <a:rPr lang="de-DE" dirty="0" err="1" smtClean="0">
                    <a:latin typeface="+mj-lt"/>
                  </a:rPr>
                  <a:t>up</a:t>
                </a:r>
                <a:r>
                  <a:rPr lang="de-DE" dirty="0" smtClean="0">
                    <a:latin typeface="+mj-lt"/>
                  </a:rPr>
                  <a:t> </a:t>
                </a:r>
                <a:r>
                  <a:rPr lang="de-DE" dirty="0" err="1" smtClean="0">
                    <a:latin typeface="+mj-lt"/>
                  </a:rPr>
                  <a:t>to</a:t>
                </a:r>
                <a:r>
                  <a:rPr lang="de-DE" dirty="0" smtClean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/>
                      </a:rPr>
                      <m:t>𝑇</m:t>
                    </m:r>
                    <m:r>
                      <a:rPr lang="de-DE" b="0" i="1" smtClean="0">
                        <a:latin typeface="Cambria Math"/>
                      </a:rPr>
                      <m:t>&gt;</m:t>
                    </m:r>
                    <m:sSub>
                      <m:sSubPr>
                        <m:ctrlPr>
                          <a:rPr lang="de-DE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de-DE" b="0" i="1" smtClean="0">
                            <a:latin typeface="Cambria Math"/>
                          </a:rPr>
                          <m:t>𝑐</m:t>
                        </m:r>
                        <m:r>
                          <a:rPr lang="de-DE" b="0" i="1" smtClean="0">
                            <a:latin typeface="Cambria Math"/>
                          </a:rPr>
                          <m:t>,   </m:t>
                        </m:r>
                        <m:r>
                          <a:rPr lang="de-DE" b="0" i="1" smtClean="0">
                            <a:latin typeface="Cambria Math"/>
                          </a:rPr>
                          <m:t>𝑁𝑏</m:t>
                        </m:r>
                      </m:sub>
                    </m:sSub>
                  </m:oMath>
                </a14:m>
                <a:endParaRPr lang="de-DE" baseline="-25000" dirty="0" smtClean="0">
                  <a:latin typeface="+mj-lt"/>
                </a:endParaRPr>
              </a:p>
            </p:txBody>
          </p:sp>
        </mc:Choice>
        <mc:Fallback xmlns="">
          <p:sp>
            <p:nvSpPr>
              <p:cNvPr id="8" name="Textplatzhalt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457124" y="1628800"/>
                <a:ext cx="7715276" cy="920124"/>
              </a:xfrm>
              <a:blipFill rotWithShape="0">
                <a:blip r:embed="rId3"/>
                <a:stretch>
                  <a:fillRect l="-1738" t="-8609" b="-1390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E8D1CFE-6F85-4186-839A-82DA20E63FFA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pic>
        <p:nvPicPr>
          <p:cNvPr id="11" name="Inhaltsplatzhalter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3051380"/>
            <a:ext cx="4752527" cy="2537860"/>
          </a:xfrm>
          <a:prstGeom prst="rect">
            <a:avLst/>
          </a:prstGeom>
        </p:spPr>
      </p:pic>
      <p:sp>
        <p:nvSpPr>
          <p:cNvPr id="13" name="Textfeld 12"/>
          <p:cNvSpPr txBox="1"/>
          <p:nvPr/>
        </p:nvSpPr>
        <p:spPr>
          <a:xfrm>
            <a:off x="4067944" y="5661248"/>
            <a:ext cx="48245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latin typeface="+mj-lt"/>
              </a:rPr>
              <a:t>[S. </a:t>
            </a:r>
            <a:r>
              <a:rPr lang="de-DE" sz="1400" dirty="0" err="1" smtClean="0">
                <a:latin typeface="+mj-lt"/>
              </a:rPr>
              <a:t>Aull</a:t>
            </a:r>
            <a:r>
              <a:rPr lang="de-DE" sz="1400" dirty="0">
                <a:latin typeface="+mj-lt"/>
              </a:rPr>
              <a:t>, </a:t>
            </a:r>
            <a:r>
              <a:rPr lang="de-DE" sz="1400" dirty="0" smtClean="0">
                <a:latin typeface="+mj-lt"/>
              </a:rPr>
              <a:t>„High Resolution Surface Resistance Studies“, SRF 2013]</a:t>
            </a:r>
            <a:endParaRPr lang="de-DE" sz="1400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feld 13"/>
              <p:cNvSpPr txBox="1"/>
              <p:nvPr/>
            </p:nvSpPr>
            <p:spPr>
              <a:xfrm>
                <a:off x="323528" y="2852936"/>
                <a:ext cx="3024336" cy="31600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>
                            <a:latin typeface="Cambria Math"/>
                          </a:rPr>
                          <m:t>RF</m:t>
                        </m:r>
                      </m:sub>
                    </m:sSub>
                    <m:r>
                      <a:rPr lang="de-DE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de-DE" i="1">
                            <a:latin typeface="Cambria Math"/>
                          </a:rPr>
                        </m:ctrlPr>
                      </m:fPr>
                      <m:num>
                        <m:r>
                          <a:rPr lang="de-DE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de-DE" i="1">
                            <a:latin typeface="Cambria Math"/>
                          </a:rPr>
                          <m:t>2</m:t>
                        </m:r>
                      </m:den>
                    </m:f>
                    <m:nary>
                      <m:naryPr>
                        <m:chr m:val="∬"/>
                        <m:ctrlPr>
                          <a:rPr lang="de-DE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de-DE" b="0" i="1" smtClean="0">
                            <a:latin typeface="Cambria Math"/>
                          </a:rPr>
                          <m:t>𝑠</m:t>
                        </m:r>
                        <m:r>
                          <a:rPr lang="de-DE" b="0" i="1" smtClean="0">
                            <a:latin typeface="Cambria Math"/>
                          </a:rPr>
                          <m:t>𝑎𝑚𝑝𝑙𝑒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de-DE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/>
                              </a:rPr>
                              <m:t>𝑆</m:t>
                            </m:r>
                          </m:sub>
                        </m:sSub>
                        <m:sSup>
                          <m:sSupPr>
                            <m:ctrlPr>
                              <a:rPr lang="de-DE" b="0" i="1" smtClean="0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de-DE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acc>
                                  <m:accPr>
                                    <m:chr m:val="⃗"/>
                                    <m:ctrlPr>
                                      <a:rPr lang="de-DE" b="0" i="1" smtClean="0"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de-DE" b="0" i="1" smtClean="0">
                                        <a:latin typeface="Cambria Math"/>
                                      </a:rPr>
                                      <m:t>𝐻</m:t>
                                    </m:r>
                                  </m:e>
                                </m:acc>
                              </m:e>
                            </m:d>
                          </m:e>
                          <m:sup>
                            <m:r>
                              <a:rPr lang="de-DE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de-DE" b="0" i="1" smtClean="0">
                            <a:latin typeface="Cambria Math"/>
                          </a:rPr>
                          <m:t>𝑑𝑆</m:t>
                        </m:r>
                      </m:e>
                    </m:nary>
                  </m:oMath>
                </a14:m>
                <a:r>
                  <a:rPr lang="de-DE" i="1" dirty="0" smtClean="0"/>
                  <a:t> </a:t>
                </a:r>
                <a:r>
                  <a:rPr lang="de-DE" i="1" dirty="0"/>
                  <a:t/>
                </a:r>
                <a:br>
                  <a:rPr lang="de-DE" i="1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>
                            <a:latin typeface="Cambria Math"/>
                          </a:rPr>
                          <m:t>RF</m:t>
                        </m:r>
                      </m:sub>
                    </m:sSub>
                    <m:r>
                      <a:rPr lang="de-DE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de-DE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/>
                            <a:ea typeface="Cambria Math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>
                            <a:latin typeface="Cambria Math"/>
                            <a:ea typeface="Cambria Math"/>
                          </a:rPr>
                          <m:t>S</m:t>
                        </m:r>
                      </m:sub>
                    </m:sSub>
                    <m:f>
                      <m:fPr>
                        <m:ctrlPr>
                          <a:rPr lang="de-DE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de-DE" i="1">
                            <a:latin typeface="Cambria Math"/>
                            <a:ea typeface="Cambria Math"/>
                          </a:rPr>
                          <m:t>𝜔</m:t>
                        </m:r>
                        <m:r>
                          <a:rPr lang="de-DE" i="1">
                            <a:latin typeface="Cambria Math"/>
                            <a:ea typeface="Cambria Math"/>
                          </a:rPr>
                          <m:t>𝑈</m:t>
                        </m:r>
                      </m:num>
                      <m:den>
                        <m:r>
                          <a:rPr lang="de-DE" i="1">
                            <a:latin typeface="Cambria Math"/>
                            <a:ea typeface="Cambria Math"/>
                          </a:rPr>
                          <m:t>𝐺</m:t>
                        </m:r>
                      </m:den>
                    </m:f>
                  </m:oMath>
                </a14:m>
                <a:r>
                  <a:rPr lang="de-DE" i="1" dirty="0"/>
                  <a:t> </a:t>
                </a:r>
                <a:br>
                  <a:rPr lang="de-DE" i="1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>
                            <a:latin typeface="Cambria Math"/>
                          </a:rPr>
                          <m:t>RF</m:t>
                        </m:r>
                      </m:sub>
                    </m:sSub>
                    <m:r>
                      <a:rPr lang="de-DE" i="1">
                        <a:latin typeface="Cambria Math"/>
                      </a:rPr>
                      <m:t>=</m:t>
                    </m:r>
                  </m:oMath>
                </a14:m>
                <a:r>
                  <a:rPr lang="de-DE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>
                            <a:latin typeface="Cambria Math"/>
                          </a:rPr>
                          <m:t>DC</m:t>
                        </m:r>
                        <m:r>
                          <a:rPr lang="de-DE">
                            <a:latin typeface="Cambria Math"/>
                          </a:rPr>
                          <m:t>,</m:t>
                        </m:r>
                        <m:r>
                          <a:rPr lang="de-DE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de-DE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de-DE" i="1">
                            <a:latin typeface="Cambria Math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>
                            <a:latin typeface="Cambria Math"/>
                          </a:rPr>
                          <m:t>DC</m:t>
                        </m:r>
                        <m:r>
                          <a:rPr lang="de-DE">
                            <a:latin typeface="Cambria Math"/>
                          </a:rPr>
                          <m:t>,</m:t>
                        </m:r>
                        <m:r>
                          <a:rPr lang="de-DE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de-DE" i="1" dirty="0"/>
                  <a:t> </a:t>
                </a:r>
                <a:r>
                  <a:rPr lang="de-DE" dirty="0"/>
                  <a:t/>
                </a:r>
                <a:br>
                  <a:rPr lang="de-DE" dirty="0"/>
                </a:br>
                <a14:m>
                  <m:oMath xmlns:m="http://schemas.openxmlformats.org/officeDocument/2006/math">
                    <m:r>
                      <a:rPr lang="de-DE" i="1">
                        <a:latin typeface="Cambria Math"/>
                        <a:ea typeface="Cambria Math"/>
                      </a:rPr>
                      <m:t>⇒</m:t>
                    </m:r>
                    <m:sSub>
                      <m:sSubPr>
                        <m:ctrlPr>
                          <a:rPr lang="de-DE" i="1">
                            <a:latin typeface="Cambria Math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>
                            <a:latin typeface="Cambria Math"/>
                          </a:rPr>
                          <m:t>S</m:t>
                        </m:r>
                      </m:sub>
                    </m:sSub>
                    <m:r>
                      <a:rPr lang="de-DE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de-DE" i="1">
                            <a:latin typeface="Cambria Math"/>
                          </a:rPr>
                        </m:ctrlPr>
                      </m:fPr>
                      <m:num>
                        <m:r>
                          <a:rPr lang="de-DE" i="1">
                            <a:latin typeface="Cambria Math"/>
                          </a:rPr>
                          <m:t>𝐺</m:t>
                        </m:r>
                      </m:num>
                      <m:den>
                        <m:r>
                          <a:rPr lang="de-DE" i="1">
                            <a:latin typeface="Cambria Math"/>
                          </a:rPr>
                          <m:t>𝜔</m:t>
                        </m:r>
                        <m:r>
                          <a:rPr lang="de-DE" i="1">
                            <a:latin typeface="Cambria Math"/>
                          </a:rPr>
                          <m:t>𝑈</m:t>
                        </m:r>
                      </m:den>
                    </m:f>
                    <m:d>
                      <m:dPr>
                        <m:ctrlPr>
                          <a:rPr lang="de-DE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DE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DE">
                                <a:latin typeface="Cambria Math"/>
                              </a:rPr>
                              <m:t>DC</m:t>
                            </m:r>
                            <m:r>
                              <a:rPr lang="de-DE">
                                <a:latin typeface="Cambria Math"/>
                              </a:rPr>
                              <m:t>,</m:t>
                            </m:r>
                            <m:r>
                              <a:rPr lang="de-DE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de-DE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de-DE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DE">
                                <a:latin typeface="Cambria Math"/>
                              </a:rPr>
                              <m:t>DC</m:t>
                            </m:r>
                            <m:r>
                              <a:rPr lang="de-DE">
                                <a:latin typeface="Cambria Math"/>
                              </a:rPr>
                              <m:t>,</m:t>
                            </m:r>
                            <m:r>
                              <a:rPr lang="de-DE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de-DE" dirty="0" smtClean="0"/>
                  <a:t>  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de-DE" b="0" i="1" smtClean="0">
                        <a:latin typeface="Cambria Math"/>
                      </a:rPr>
                      <m:t>⇒</m:t>
                    </m:r>
                    <m:sSub>
                      <m:sSubPr>
                        <m:ctrlPr>
                          <a:rPr lang="de-DE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/>
                          </a:rPr>
                          <m:t>S</m:t>
                        </m:r>
                      </m:sub>
                    </m:sSub>
                    <m:r>
                      <a:rPr lang="de-DE" b="0" i="1" smtClean="0">
                        <a:latin typeface="Cambria Math"/>
                      </a:rPr>
                      <m:t>=</m:t>
                    </m:r>
                    <m:r>
                      <a:rPr lang="de-DE" b="0" i="1" smtClean="0">
                        <a:latin typeface="Cambria Math"/>
                      </a:rPr>
                      <m:t>𝑐</m:t>
                    </m:r>
                    <m:d>
                      <m:dPr>
                        <m:ctrlPr>
                          <a:rPr lang="de-DE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/>
                          </a:rPr>
                          <m:t>𝜔</m:t>
                        </m:r>
                      </m:e>
                    </m:d>
                    <m:r>
                      <a:rPr lang="de-DE" b="0" i="1" smtClean="0">
                        <a:latin typeface="Cambria Math"/>
                      </a:rPr>
                      <m:t>⋅</m:t>
                    </m:r>
                    <m:f>
                      <m:fPr>
                        <m:ctrlPr>
                          <a:rPr lang="de-DE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DE">
                                <a:latin typeface="Cambria Math"/>
                              </a:rPr>
                              <m:t>DC</m:t>
                            </m:r>
                            <m:r>
                              <a:rPr lang="de-DE" b="0" i="1" smtClean="0">
                                <a:latin typeface="Cambria Math"/>
                              </a:rPr>
                              <m:t>,</m:t>
                            </m:r>
                            <m:r>
                              <a:rPr lang="de-DE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de-DE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de-DE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DE">
                                <a:latin typeface="Cambria Math"/>
                              </a:rPr>
                              <m:t>DC</m:t>
                            </m:r>
                            <m:r>
                              <a:rPr lang="de-DE" b="0" i="1" smtClean="0">
                                <a:latin typeface="Cambria Math"/>
                              </a:rPr>
                              <m:t>,</m:t>
                            </m:r>
                            <m:r>
                              <a:rPr lang="de-DE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de-DE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DE" b="0" i="0" smtClean="0">
                                <a:latin typeface="Cambria Math"/>
                              </a:rPr>
                              <m:t>RF</m:t>
                            </m:r>
                            <m:r>
                              <a:rPr lang="de-DE" b="0" i="0" smtClean="0">
                                <a:latin typeface="Cambria Math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de-DE" b="0" i="0" smtClean="0">
                                <a:latin typeface="Cambria Math"/>
                              </a:rPr>
                              <m:t>pickup</m:t>
                            </m:r>
                          </m:sub>
                        </m:sSub>
                      </m:den>
                    </m:f>
                  </m:oMath>
                </a14:m>
                <a:r>
                  <a:rPr lang="de-DE" dirty="0" smtClean="0">
                    <a:latin typeface="+mj-lt"/>
                  </a:rPr>
                  <a:t> </a:t>
                </a:r>
                <a:endParaRPr lang="de-DE" dirty="0">
                  <a:latin typeface="+mj-lt"/>
                </a:endParaRPr>
              </a:p>
            </p:txBody>
          </p:sp>
        </mc:Choice>
        <mc:Fallback xmlns="">
          <p:sp>
            <p:nvSpPr>
              <p:cNvPr id="14" name="Textfeld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2852936"/>
                <a:ext cx="3024336" cy="3160096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hteck 11"/>
          <p:cNvSpPr/>
          <p:nvPr/>
        </p:nvSpPr>
        <p:spPr>
          <a:xfrm>
            <a:off x="251520" y="4149080"/>
            <a:ext cx="576064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403920" y="5877272"/>
            <a:ext cx="576064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7" name="Gruppieren 16"/>
          <p:cNvGrpSpPr>
            <a:grpSpLocks noChangeAspect="1"/>
          </p:cNvGrpSpPr>
          <p:nvPr/>
        </p:nvGrpSpPr>
        <p:grpSpPr>
          <a:xfrm>
            <a:off x="7287742" y="1228426"/>
            <a:ext cx="1604738" cy="1604738"/>
            <a:chOff x="539552" y="4365104"/>
            <a:chExt cx="2448272" cy="2448272"/>
          </a:xfrm>
        </p:grpSpPr>
        <p:pic>
          <p:nvPicPr>
            <p:cNvPr id="29" name="Grafik 2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272" y="4671742"/>
              <a:ext cx="1838832" cy="1707942"/>
            </a:xfrm>
            <a:prstGeom prst="rect">
              <a:avLst/>
            </a:prstGeom>
          </p:spPr>
        </p:pic>
        <p:sp>
          <p:nvSpPr>
            <p:cNvPr id="30" name="Ellipse 29"/>
            <p:cNvSpPr/>
            <p:nvPr/>
          </p:nvSpPr>
          <p:spPr>
            <a:xfrm>
              <a:off x="539552" y="4365104"/>
              <a:ext cx="2448272" cy="244827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782443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Cryostat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insert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QPR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4965E00-D6FC-4180-BDCE-4CDD809E75C9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22634"/>
            <a:ext cx="2664296" cy="469533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124744"/>
            <a:ext cx="2786960" cy="4620894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3084010" y="1130178"/>
            <a:ext cx="14414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Clean </a:t>
            </a:r>
            <a:r>
              <a:rPr lang="de-DE" dirty="0" err="1" smtClean="0"/>
              <a:t>room</a:t>
            </a:r>
            <a:r>
              <a:rPr lang="de-DE" dirty="0" smtClean="0"/>
              <a:t> </a:t>
            </a:r>
          </a:p>
          <a:p>
            <a:r>
              <a:rPr lang="de-DE" dirty="0" err="1" smtClean="0"/>
              <a:t>assembly</a:t>
            </a:r>
            <a:endParaRPr lang="en-US" dirty="0"/>
          </a:p>
        </p:txBody>
      </p:sp>
      <p:sp>
        <p:nvSpPr>
          <p:cNvPr id="8" name="Textfeld 7"/>
          <p:cNvSpPr txBox="1"/>
          <p:nvPr/>
        </p:nvSpPr>
        <p:spPr>
          <a:xfrm>
            <a:off x="3945307" y="4295924"/>
            <a:ext cx="165618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 err="1" smtClean="0"/>
              <a:t>Mounting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vertical</a:t>
            </a:r>
            <a:r>
              <a:rPr lang="de-DE" dirty="0" smtClean="0"/>
              <a:t> </a:t>
            </a:r>
            <a:r>
              <a:rPr lang="de-DE" dirty="0" err="1" smtClean="0"/>
              <a:t>test</a:t>
            </a:r>
            <a:r>
              <a:rPr lang="de-DE" dirty="0" smtClean="0"/>
              <a:t> stand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HoBiCaT</a:t>
            </a:r>
            <a:r>
              <a:rPr lang="de-DE" dirty="0" smtClean="0"/>
              <a:t> </a:t>
            </a:r>
            <a:r>
              <a:rPr lang="de-DE" dirty="0" err="1" smtClean="0"/>
              <a:t>bunker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923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Niobium </a:t>
            </a:r>
            <a:r>
              <a:rPr lang="de-DE" dirty="0" err="1" smtClean="0"/>
              <a:t>samples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4965E00-D6FC-4180-BDCE-4CDD809E75C9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90" t="6858" r="24781" b="16782"/>
          <a:stretch/>
        </p:blipFill>
        <p:spPr bwMode="auto">
          <a:xfrm>
            <a:off x="827584" y="1058884"/>
            <a:ext cx="2915025" cy="3782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nhaltsplatzhalter 17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38" t="27761" r="29942"/>
          <a:stretch/>
        </p:blipFill>
        <p:spPr>
          <a:xfrm>
            <a:off x="4572000" y="1052736"/>
            <a:ext cx="3674208" cy="3768384"/>
          </a:xfrm>
        </p:spPr>
      </p:pic>
      <p:sp>
        <p:nvSpPr>
          <p:cNvPr id="8" name="Inhaltsplatzhalter 2"/>
          <p:cNvSpPr txBox="1">
            <a:spLocks/>
          </p:cNvSpPr>
          <p:nvPr/>
        </p:nvSpPr>
        <p:spPr>
          <a:xfrm>
            <a:off x="4408476" y="5081978"/>
            <a:ext cx="4104456" cy="1401107"/>
          </a:xfrm>
          <a:prstGeom prst="rect">
            <a:avLst/>
          </a:prstGeom>
        </p:spPr>
        <p:txBody>
          <a:bodyPr vert="horz" lIns="0" tIns="0" rIns="0" bIns="0" rtlCol="0">
            <a:normAutofit fontScale="25000" lnSpcReduction="20000"/>
          </a:bodyPr>
          <a:lstStyle>
            <a:lvl1pPr marL="0" indent="0" algn="l" rtl="0" eaLnBrk="0" fontAlgn="base" hangingPunct="0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buFont typeface="Arial" charset="0"/>
              <a:defRPr sz="1800" b="1" kern="1200" cap="none" baseline="0">
                <a:solidFill>
                  <a:srgbClr val="00589C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922963" indent="-1809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tabLst>
                <a:tab pos="1169988" algn="l"/>
              </a:tabLst>
              <a:defRPr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324802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8000" dirty="0" err="1" smtClean="0"/>
              <a:t>Nb</a:t>
            </a:r>
            <a:r>
              <a:rPr lang="de-DE" sz="8000" dirty="0" smtClean="0"/>
              <a:t>: Large </a:t>
            </a:r>
            <a:r>
              <a:rPr lang="de-DE" sz="8000" dirty="0" err="1" smtClean="0"/>
              <a:t>Grain</a:t>
            </a:r>
            <a:r>
              <a:rPr lang="de-DE" sz="8000" dirty="0" smtClean="0"/>
              <a:t> RRR 300</a:t>
            </a:r>
          </a:p>
          <a:p>
            <a:r>
              <a:rPr lang="de-DE" sz="8000" b="0" dirty="0" smtClean="0"/>
              <a:t>BCP</a:t>
            </a:r>
          </a:p>
          <a:p>
            <a:r>
              <a:rPr lang="de-DE" sz="8000" b="0" dirty="0" smtClean="0"/>
              <a:t>+ High </a:t>
            </a:r>
            <a:r>
              <a:rPr lang="de-DE" sz="8000" b="0" dirty="0" err="1" smtClean="0"/>
              <a:t>Temperature</a:t>
            </a:r>
            <a:r>
              <a:rPr lang="de-DE" sz="8000" b="0" dirty="0" smtClean="0"/>
              <a:t> bake  </a:t>
            </a:r>
            <a:endParaRPr lang="de-DE" sz="8000" b="0" dirty="0" smtClean="0"/>
          </a:p>
          <a:p>
            <a:r>
              <a:rPr lang="de-DE" sz="8000" b="0" dirty="0" smtClean="0"/>
              <a:t>+ 120°C </a:t>
            </a:r>
            <a:r>
              <a:rPr lang="de-DE" sz="8000" b="0" dirty="0" smtClean="0"/>
              <a:t>bake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 </a:t>
            </a:r>
            <a:endParaRPr lang="en-US" dirty="0"/>
          </a:p>
        </p:txBody>
      </p:sp>
      <p:sp>
        <p:nvSpPr>
          <p:cNvPr id="9" name="Inhaltsplatzhalter 2"/>
          <p:cNvSpPr txBox="1">
            <a:spLocks/>
          </p:cNvSpPr>
          <p:nvPr/>
        </p:nvSpPr>
        <p:spPr>
          <a:xfrm>
            <a:off x="323528" y="5081977"/>
            <a:ext cx="3637608" cy="140110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rtl="0" eaLnBrk="0" fontAlgn="base" hangingPunct="0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buFont typeface="Arial" charset="0"/>
              <a:defRPr sz="1800" b="1" kern="1200" cap="none" baseline="0">
                <a:solidFill>
                  <a:srgbClr val="00589C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922963" indent="-1809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tabLst>
                <a:tab pos="1169988" algn="l"/>
              </a:tabLst>
              <a:defRPr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324802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dirty="0" err="1" smtClean="0"/>
              <a:t>Nb</a:t>
            </a:r>
            <a:r>
              <a:rPr lang="de-DE" sz="2000" dirty="0" smtClean="0"/>
              <a:t>: </a:t>
            </a:r>
            <a:r>
              <a:rPr lang="de-DE" sz="2000" dirty="0" err="1" smtClean="0"/>
              <a:t>Polychristalline</a:t>
            </a:r>
            <a:r>
              <a:rPr lang="de-DE" sz="2000" dirty="0" smtClean="0"/>
              <a:t> RRR 300</a:t>
            </a:r>
          </a:p>
          <a:p>
            <a:r>
              <a:rPr lang="de-DE" sz="2000" b="0" dirty="0" smtClean="0"/>
              <a:t>BCP</a:t>
            </a:r>
          </a:p>
          <a:p>
            <a:r>
              <a:rPr lang="de-DE" sz="2000" b="0" dirty="0" smtClean="0"/>
              <a:t>+ High </a:t>
            </a:r>
            <a:r>
              <a:rPr lang="de-DE" sz="2000" b="0" dirty="0" err="1" smtClean="0"/>
              <a:t>Temperature</a:t>
            </a:r>
            <a:r>
              <a:rPr lang="de-DE" sz="2000" b="0" dirty="0" smtClean="0"/>
              <a:t> bake</a:t>
            </a:r>
          </a:p>
          <a:p>
            <a:endParaRPr lang="de-DE" sz="400" b="0" dirty="0" smtClean="0"/>
          </a:p>
          <a:p>
            <a:endParaRPr lang="de-DE" sz="400" b="0" dirty="0" smtClean="0"/>
          </a:p>
          <a:p>
            <a:endParaRPr lang="de-DE" sz="400" b="0" dirty="0" smtClean="0"/>
          </a:p>
          <a:p>
            <a:r>
              <a:rPr lang="de-DE" sz="400" b="0" dirty="0" smtClean="0"/>
              <a:t> </a:t>
            </a:r>
            <a:endParaRPr lang="en-US" sz="400" b="0" dirty="0"/>
          </a:p>
        </p:txBody>
      </p:sp>
    </p:spTree>
    <p:extLst>
      <p:ext uri="{BB962C8B-B14F-4D97-AF65-F5344CB8AC3E}">
        <p14:creationId xmlns:p14="http://schemas.microsoft.com/office/powerpoint/2010/main" val="119508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5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5.7"/>
</p:tagLst>
</file>

<file path=ppt/theme/theme1.xml><?xml version="1.0" encoding="utf-8"?>
<a:theme xmlns:a="http://schemas.openxmlformats.org/drawingml/2006/main" name="HZB_PowerPoint_Image 2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1536</Words>
  <Application>Microsoft Office PowerPoint</Application>
  <PresentationFormat>Bildschirmpräsentation (4:3)</PresentationFormat>
  <Paragraphs>409</Paragraphs>
  <Slides>27</Slides>
  <Notes>16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27</vt:i4>
      </vt:variant>
    </vt:vector>
  </HeadingPairs>
  <TitlesOfParts>
    <vt:vector size="28" baseType="lpstr">
      <vt:lpstr>HZB_PowerPoint_Image 2</vt:lpstr>
      <vt:lpstr>Activities with the quadrupole resonator at HZB</vt:lpstr>
      <vt:lpstr>Contents</vt:lpstr>
      <vt:lpstr>Motivation</vt:lpstr>
      <vt:lpstr>The Quadrupole Resonator (QPR)</vt:lpstr>
      <vt:lpstr>The Quadrupole Resonator (QPR)</vt:lpstr>
      <vt:lpstr>The Quadrupole Resonator (QPR)</vt:lpstr>
      <vt:lpstr>Surface resistance measurement</vt:lpstr>
      <vt:lpstr>Cryostat and insert with QPR</vt:lpstr>
      <vt:lpstr>Niobium samples</vt:lpstr>
      <vt:lpstr>Commissioning results</vt:lpstr>
      <vt:lpstr>Status of the apparatus</vt:lpstr>
      <vt:lpstr>Microphonics</vt:lpstr>
      <vt:lpstr>Alternative calorimetry chamber I</vt:lpstr>
      <vt:lpstr>Alternative calorimetry chamber I</vt:lpstr>
      <vt:lpstr>Surface resistance measurement</vt:lpstr>
      <vt:lpstr>Possible causes ruled out</vt:lpstr>
      <vt:lpstr>Simulations of the coaxial gap</vt:lpstr>
      <vt:lpstr>Alternative calorimetry chamber II</vt:lpstr>
      <vt:lpstr>Surface resistance vs. Temperature</vt:lpstr>
      <vt:lpstr>RF critical field</vt:lpstr>
      <vt:lpstr>RF penetration depth</vt:lpstr>
      <vt:lpstr>Summary &amp; Outlook</vt:lpstr>
      <vt:lpstr>B A C K U P    S L I D E S</vt:lpstr>
      <vt:lpstr>Optimization of HZB design</vt:lpstr>
      <vt:lpstr>Surface resistance measurement</vt:lpstr>
      <vt:lpstr>RF penetration depth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DPG 2016</dc:title>
  <dc:creator>Sebastian Keckert</dc:creator>
  <cp:lastModifiedBy>Oliver Kugeler</cp:lastModifiedBy>
  <cp:revision>332</cp:revision>
  <dcterms:created xsi:type="dcterms:W3CDTF">2009-04-16T12:28:49Z</dcterms:created>
  <dcterms:modified xsi:type="dcterms:W3CDTF">2016-04-04T10:03:17Z</dcterms:modified>
</cp:coreProperties>
</file>