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0" r:id="rId8"/>
    <p:sldId id="261" r:id="rId9"/>
    <p:sldId id="262" r:id="rId10"/>
    <p:sldId id="263" r:id="rId11"/>
    <p:sldId id="264" r:id="rId12"/>
    <p:sldId id="266" r:id="rId13"/>
    <p:sldId id="267" r:id="rId14"/>
    <p:sldId id="269" r:id="rId15"/>
    <p:sldId id="268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Relationship Id="rId2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EUCARD-2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tif"/><Relationship Id="rId12" Type="http://schemas.openxmlformats.org/officeDocument/2006/relationships/image" Target="../media/image34.tif"/><Relationship Id="rId13" Type="http://schemas.openxmlformats.org/officeDocument/2006/relationships/image" Target="../media/image35.png"/><Relationship Id="rId14" Type="http://schemas.openxmlformats.org/officeDocument/2006/relationships/image" Target="../media/image36.png"/><Relationship Id="rId15" Type="http://schemas.openxmlformats.org/officeDocument/2006/relationships/image" Target="../media/image37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tif"/><Relationship Id="rId10" Type="http://schemas.openxmlformats.org/officeDocument/2006/relationships/image" Target="../media/image32.t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3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44.wmf"/><Relationship Id="rId5" Type="http://schemas.openxmlformats.org/officeDocument/2006/relationships/image" Target="../media/image46.emf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oleObject" Target="../embeddings/oleObject6.bin"/><Relationship Id="rId10" Type="http://schemas.openxmlformats.org/officeDocument/2006/relationships/image" Target="../media/image45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50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pn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Latest results as function of coating angle</a:t>
            </a:r>
            <a:endParaRPr lang="fr-FR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3710" y="1073694"/>
            <a:ext cx="473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DCMS COATINGS</a:t>
            </a:r>
            <a:endParaRPr lang="fr-FR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42965" y="1367363"/>
            <a:ext cx="137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>
                    <a:lumMod val="10000"/>
                  </a:schemeClr>
                </a:solidFill>
              </a:rPr>
              <a:t>Grounded</a:t>
            </a:r>
            <a:endParaRPr lang="fr-FR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86044" y="1383002"/>
            <a:ext cx="137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-50V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26637" y="1073694"/>
            <a:ext cx="473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HiPIMS</a:t>
            </a:r>
            <a:r>
              <a:rPr lang="en-GB" b="1" dirty="0" smtClean="0"/>
              <a:t> COATINGS</a:t>
            </a:r>
            <a:endParaRPr lang="fr-FR" b="1" dirty="0"/>
          </a:p>
        </p:txBody>
      </p:sp>
      <p:grpSp>
        <p:nvGrpSpPr>
          <p:cNvPr id="137" name="Group 136"/>
          <p:cNvGrpSpPr/>
          <p:nvPr/>
        </p:nvGrpSpPr>
        <p:grpSpPr>
          <a:xfrm>
            <a:off x="56892" y="1736104"/>
            <a:ext cx="9087108" cy="3514075"/>
            <a:chOff x="56892" y="1865644"/>
            <a:chExt cx="9087108" cy="3514075"/>
          </a:xfrm>
        </p:grpSpPr>
        <p:grpSp>
          <p:nvGrpSpPr>
            <p:cNvPr id="135" name="Group 134"/>
            <p:cNvGrpSpPr>
              <a:grpSpLocks noChangeAspect="1"/>
            </p:cNvGrpSpPr>
            <p:nvPr/>
          </p:nvGrpSpPr>
          <p:grpSpPr>
            <a:xfrm>
              <a:off x="56892" y="1878078"/>
              <a:ext cx="3580520" cy="3501641"/>
              <a:chOff x="89266" y="1761509"/>
              <a:chExt cx="4800844" cy="4695082"/>
            </a:xfrm>
          </p:grpSpPr>
          <p:grpSp>
            <p:nvGrpSpPr>
              <p:cNvPr id="19" name="Group 18"/>
              <p:cNvGrpSpPr>
                <a:grpSpLocks noChangeAspect="1"/>
              </p:cNvGrpSpPr>
              <p:nvPr/>
            </p:nvGrpSpPr>
            <p:grpSpPr>
              <a:xfrm>
                <a:off x="89266" y="1784095"/>
                <a:ext cx="4737958" cy="4672496"/>
                <a:chOff x="4219696" y="500688"/>
                <a:chExt cx="4737958" cy="4672496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4219696" y="500688"/>
                  <a:ext cx="2311800" cy="4669084"/>
                  <a:chOff x="4341616" y="988368"/>
                  <a:chExt cx="2311800" cy="4669084"/>
                </a:xfrm>
              </p:grpSpPr>
              <p:grpSp>
                <p:nvGrpSpPr>
                  <p:cNvPr id="32" name="Group 31"/>
                  <p:cNvGrpSpPr>
                    <a:grpSpLocks noChangeAspect="1"/>
                  </p:cNvGrpSpPr>
                  <p:nvPr/>
                </p:nvGrpSpPr>
                <p:grpSpPr>
                  <a:xfrm>
                    <a:off x="4373490" y="1029135"/>
                    <a:ext cx="2257066" cy="4586837"/>
                    <a:chOff x="4236865" y="-2137"/>
                    <a:chExt cx="2981053" cy="6058133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4236867" y="2034882"/>
                      <a:ext cx="2981051" cy="1984668"/>
                      <a:chOff x="4236867" y="2034882"/>
                      <a:chExt cx="2981051" cy="1984668"/>
                    </a:xfrm>
                  </p:grpSpPr>
                  <p:pic>
                    <p:nvPicPr>
                      <p:cNvPr id="41" name="Picture 40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11231"/>
                      <a:stretch/>
                    </p:blipFill>
                    <p:spPr>
                      <a:xfrm>
                        <a:off x="4236867" y="2034882"/>
                        <a:ext cx="2981051" cy="1984668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42" name="Rectangle 41"/>
                      <p:cNvSpPr/>
                      <p:nvPr/>
                    </p:nvSpPr>
                    <p:spPr>
                      <a:xfrm>
                        <a:off x="4263278" y="2070741"/>
                        <a:ext cx="540000" cy="713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accent1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4236866" y="-2137"/>
                      <a:ext cx="2981051" cy="1984955"/>
                      <a:chOff x="4236866" y="-256167"/>
                      <a:chExt cx="2981051" cy="1984955"/>
                    </a:xfrm>
                  </p:grpSpPr>
                  <p:pic>
                    <p:nvPicPr>
                      <p:cNvPr id="39" name="Picture 3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11219"/>
                      <a:stretch/>
                    </p:blipFill>
                    <p:spPr>
                      <a:xfrm>
                        <a:off x="4236866" y="-256167"/>
                        <a:ext cx="2981051" cy="1984955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40" name="Rectangle 39"/>
                      <p:cNvSpPr/>
                      <p:nvPr/>
                    </p:nvSpPr>
                    <p:spPr>
                      <a:xfrm>
                        <a:off x="4271559" y="-216918"/>
                        <a:ext cx="270622" cy="7880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6" name="Group 35"/>
                    <p:cNvGrpSpPr/>
                    <p:nvPr/>
                  </p:nvGrpSpPr>
                  <p:grpSpPr>
                    <a:xfrm>
                      <a:off x="4236865" y="4071614"/>
                      <a:ext cx="2981051" cy="1984382"/>
                      <a:chOff x="4236867" y="4325931"/>
                      <a:chExt cx="2981051" cy="1984382"/>
                    </a:xfrm>
                  </p:grpSpPr>
                  <p:pic>
                    <p:nvPicPr>
                      <p:cNvPr id="37" name="Picture 36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11245"/>
                      <a:stretch/>
                    </p:blipFill>
                    <p:spPr>
                      <a:xfrm>
                        <a:off x="4236867" y="4325931"/>
                        <a:ext cx="2981051" cy="1984382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38" name="Rectangle 37"/>
                      <p:cNvSpPr/>
                      <p:nvPr/>
                    </p:nvSpPr>
                    <p:spPr>
                      <a:xfrm>
                        <a:off x="4272181" y="4399603"/>
                        <a:ext cx="540000" cy="713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accent1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sp>
                <p:nvSpPr>
                  <p:cNvPr id="33" name="Rectangle 32"/>
                  <p:cNvSpPr/>
                  <p:nvPr/>
                </p:nvSpPr>
                <p:spPr>
                  <a:xfrm>
                    <a:off x="4341616" y="988368"/>
                    <a:ext cx="2311800" cy="4669084"/>
                  </a:xfrm>
                  <a:prstGeom prst="rect">
                    <a:avLst/>
                  </a:prstGeom>
                  <a:noFill/>
                  <a:ln w="19050">
                    <a:solidFill>
                      <a:schemeClr val="accent1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6645854" y="504100"/>
                  <a:ext cx="2311800" cy="4669084"/>
                  <a:chOff x="6800947" y="991780"/>
                  <a:chExt cx="2311800" cy="4669084"/>
                </a:xfrm>
              </p:grpSpPr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6831427" y="1034533"/>
                    <a:ext cx="2248147" cy="1493653"/>
                    <a:chOff x="6838168" y="1032515"/>
                    <a:chExt cx="2051531" cy="1363023"/>
                  </a:xfrm>
                </p:grpSpPr>
                <p:pic>
                  <p:nvPicPr>
                    <p:cNvPr id="30" name="Picture 29"/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11414"/>
                    <a:stretch/>
                  </p:blipFill>
                  <p:spPr>
                    <a:xfrm>
                      <a:off x="6838168" y="1032515"/>
                      <a:ext cx="2051531" cy="136302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6865126" y="1062232"/>
                      <a:ext cx="185754" cy="540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0">
                      <a:solidFill>
                        <a:schemeClr val="accent1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831427" y="2574818"/>
                    <a:ext cx="2248147" cy="1495472"/>
                    <a:chOff x="6838168" y="2671536"/>
                    <a:chExt cx="2051531" cy="1364683"/>
                  </a:xfrm>
                </p:grpSpPr>
                <p:pic>
                  <p:nvPicPr>
                    <p:cNvPr id="28" name="Picture 27"/>
                    <p:cNvPicPr>
                      <a:picLocks noChangeAspect="1"/>
                    </p:cNvPicPr>
                    <p:nvPr/>
                  </p:nvPicPr>
                  <p:blipFill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11307"/>
                    <a:stretch/>
                  </p:blipFill>
                  <p:spPr>
                    <a:xfrm>
                      <a:off x="6838168" y="2671536"/>
                      <a:ext cx="2051531" cy="136468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6862745" y="2690147"/>
                      <a:ext cx="188135" cy="540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0">
                      <a:solidFill>
                        <a:schemeClr val="accent1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6831427" y="4121250"/>
                    <a:ext cx="2248147" cy="1498102"/>
                    <a:chOff x="6838168" y="4278861"/>
                    <a:chExt cx="2051531" cy="1367083"/>
                  </a:xfrm>
                </p:grpSpPr>
                <p:pic>
                  <p:nvPicPr>
                    <p:cNvPr id="26" name="Picture 25"/>
                    <p:cNvPicPr>
                      <a:picLocks noChangeAspect="1"/>
                    </p:cNvPicPr>
                    <p:nvPr/>
                  </p:nvPicPr>
                  <p:blipFill rotWithShape="1"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-1" b="11281"/>
                    <a:stretch/>
                  </p:blipFill>
                  <p:spPr>
                    <a:xfrm>
                      <a:off x="6838168" y="4278861"/>
                      <a:ext cx="2051531" cy="136708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7" name="Rectangle 26"/>
                    <p:cNvSpPr/>
                    <p:nvPr/>
                  </p:nvSpPr>
                  <p:spPr>
                    <a:xfrm>
                      <a:off x="6862745" y="4310557"/>
                      <a:ext cx="359586" cy="540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0">
                      <a:solidFill>
                        <a:schemeClr val="accent1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25" name="Rectangle 24"/>
                  <p:cNvSpPr/>
                  <p:nvPr/>
                </p:nvSpPr>
                <p:spPr>
                  <a:xfrm>
                    <a:off x="6800947" y="991780"/>
                    <a:ext cx="2311800" cy="4669084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48" name="TextBox 47"/>
              <p:cNvSpPr txBox="1"/>
              <p:nvPr/>
            </p:nvSpPr>
            <p:spPr>
              <a:xfrm>
                <a:off x="1912618" y="1761509"/>
                <a:ext cx="602060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0°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282491" y="1791248"/>
                <a:ext cx="561318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0°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768832" y="3311300"/>
                <a:ext cx="770830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45°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171123" y="3333651"/>
                <a:ext cx="718987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45°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758868" y="4893415"/>
                <a:ext cx="730916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90°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140594" y="4891555"/>
                <a:ext cx="741372" cy="495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90°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3773471" y="1927043"/>
              <a:ext cx="1671079" cy="3421243"/>
              <a:chOff x="4263910" y="1374290"/>
              <a:chExt cx="1678049" cy="3435512"/>
            </a:xfrm>
          </p:grpSpPr>
          <p:grpSp>
            <p:nvGrpSpPr>
              <p:cNvPr id="126" name="Group 125"/>
              <p:cNvGrpSpPr/>
              <p:nvPr/>
            </p:nvGrpSpPr>
            <p:grpSpPr>
              <a:xfrm>
                <a:off x="4263910" y="1374290"/>
                <a:ext cx="1678049" cy="1117557"/>
                <a:chOff x="4489336" y="147873"/>
                <a:chExt cx="2706320" cy="1802371"/>
              </a:xfrm>
            </p:grpSpPr>
            <p:pic>
              <p:nvPicPr>
                <p:cNvPr id="133" name="Picture 132"/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201"/>
                <a:stretch/>
              </p:blipFill>
              <p:spPr>
                <a:xfrm>
                  <a:off x="4489336" y="147873"/>
                  <a:ext cx="2706320" cy="1802371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34" name="Rectangle 133"/>
                <p:cNvSpPr/>
                <p:nvPr/>
              </p:nvSpPr>
              <p:spPr>
                <a:xfrm>
                  <a:off x="4507705" y="194073"/>
                  <a:ext cx="278905" cy="54768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4263910" y="2543346"/>
                <a:ext cx="1678049" cy="1115061"/>
                <a:chOff x="4489336" y="2240255"/>
                <a:chExt cx="2706320" cy="1798345"/>
              </a:xfrm>
            </p:grpSpPr>
            <p:pic>
              <p:nvPicPr>
                <p:cNvPr id="131" name="Picture 130"/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401"/>
                <a:stretch/>
              </p:blipFill>
              <p:spPr>
                <a:xfrm>
                  <a:off x="4489336" y="2240255"/>
                  <a:ext cx="2706320" cy="1798345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32" name="Rectangle 131"/>
                <p:cNvSpPr/>
                <p:nvPr/>
              </p:nvSpPr>
              <p:spPr>
                <a:xfrm>
                  <a:off x="4507705" y="2293025"/>
                  <a:ext cx="202409" cy="54768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8" name="Group 127"/>
              <p:cNvGrpSpPr/>
              <p:nvPr/>
            </p:nvGrpSpPr>
            <p:grpSpPr>
              <a:xfrm>
                <a:off x="4263910" y="3692808"/>
                <a:ext cx="1678049" cy="1116994"/>
                <a:chOff x="4489336" y="4332637"/>
                <a:chExt cx="2706320" cy="1801463"/>
              </a:xfrm>
            </p:grpSpPr>
            <p:pic>
              <p:nvPicPr>
                <p:cNvPr id="129" name="Picture 128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247"/>
                <a:stretch/>
              </p:blipFill>
              <p:spPr>
                <a:xfrm>
                  <a:off x="4489336" y="4332637"/>
                  <a:ext cx="2706320" cy="1801463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30" name="Rectangle 129"/>
                <p:cNvSpPr/>
                <p:nvPr/>
              </p:nvSpPr>
              <p:spPr>
                <a:xfrm>
                  <a:off x="4512765" y="4373239"/>
                  <a:ext cx="504000" cy="54768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92" name="Rectangle 91"/>
            <p:cNvSpPr/>
            <p:nvPr/>
          </p:nvSpPr>
          <p:spPr>
            <a:xfrm>
              <a:off x="3742024" y="1897776"/>
              <a:ext cx="1720823" cy="3477496"/>
            </a:xfrm>
            <a:prstGeom prst="rect">
              <a:avLst/>
            </a:prstGeom>
            <a:noFill/>
            <a:ln w="19050"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5528696" y="1917707"/>
              <a:ext cx="1689016" cy="3424854"/>
              <a:chOff x="6018853" y="1374290"/>
              <a:chExt cx="1696061" cy="3439138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6023488" y="1374290"/>
                <a:ext cx="1691426" cy="1126148"/>
                <a:chOff x="6123400" y="-980789"/>
                <a:chExt cx="3028900" cy="2016634"/>
              </a:xfrm>
            </p:grpSpPr>
            <p:pic>
              <p:nvPicPr>
                <p:cNvPr id="124" name="Picture 123"/>
                <p:cNvPicPr>
                  <a:picLocks noChangeAspect="1"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227"/>
                <a:stretch/>
              </p:blipFill>
              <p:spPr>
                <a:xfrm>
                  <a:off x="6123400" y="-980789"/>
                  <a:ext cx="3028900" cy="2016634"/>
                </a:xfrm>
                <a:prstGeom prst="rect">
                  <a:avLst/>
                </a:prstGeom>
              </p:spPr>
            </p:pic>
            <p:sp>
              <p:nvSpPr>
                <p:cNvPr id="125" name="Rectangle 124"/>
                <p:cNvSpPr/>
                <p:nvPr/>
              </p:nvSpPr>
              <p:spPr>
                <a:xfrm>
                  <a:off x="6160294" y="-946547"/>
                  <a:ext cx="145258" cy="547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6023488" y="2539042"/>
                <a:ext cx="1691426" cy="1124375"/>
                <a:chOff x="6123400" y="1356010"/>
                <a:chExt cx="3028900" cy="2013460"/>
              </a:xfrm>
            </p:grpSpPr>
            <p:pic>
              <p:nvPicPr>
                <p:cNvPr id="122" name="Picture 121"/>
                <p:cNvPicPr>
                  <a:picLocks noChangeAspect="1"/>
                </p:cNvPicPr>
                <p:nvPr/>
              </p:nvPicPr>
              <p:blipFill rotWithShape="1"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366"/>
                <a:stretch/>
              </p:blipFill>
              <p:spPr>
                <a:xfrm>
                  <a:off x="6123400" y="1356010"/>
                  <a:ext cx="3028900" cy="2013460"/>
                </a:xfrm>
                <a:prstGeom prst="rect">
                  <a:avLst/>
                </a:prstGeom>
              </p:spPr>
            </p:pic>
            <p:sp>
              <p:nvSpPr>
                <p:cNvPr id="123" name="Rectangle 122"/>
                <p:cNvSpPr/>
                <p:nvPr/>
              </p:nvSpPr>
              <p:spPr>
                <a:xfrm>
                  <a:off x="6160294" y="1400328"/>
                  <a:ext cx="208800" cy="547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6018853" y="3688166"/>
                <a:ext cx="1691426" cy="1125262"/>
                <a:chOff x="6115100" y="3692809"/>
                <a:chExt cx="3028900" cy="2015048"/>
              </a:xfrm>
            </p:grpSpPr>
            <p:pic>
              <p:nvPicPr>
                <p:cNvPr id="120" name="Picture 119"/>
                <p:cNvPicPr>
                  <a:picLocks noChangeAspect="1"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297"/>
                <a:stretch/>
              </p:blipFill>
              <p:spPr>
                <a:xfrm>
                  <a:off x="6115100" y="3692809"/>
                  <a:ext cx="3028900" cy="2015048"/>
                </a:xfrm>
                <a:prstGeom prst="rect">
                  <a:avLst/>
                </a:prstGeom>
              </p:spPr>
            </p:pic>
            <p:sp>
              <p:nvSpPr>
                <p:cNvPr id="121" name="Rectangle 120"/>
                <p:cNvSpPr/>
                <p:nvPr/>
              </p:nvSpPr>
              <p:spPr>
                <a:xfrm>
                  <a:off x="6150770" y="3733953"/>
                  <a:ext cx="540000" cy="547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16" name="Rectangle 115"/>
            <p:cNvSpPr/>
            <p:nvPr/>
          </p:nvSpPr>
          <p:spPr>
            <a:xfrm>
              <a:off x="7303081" y="1888829"/>
              <a:ext cx="1728000" cy="3477496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 103"/>
            <p:cNvGrpSpPr>
              <a:grpSpLocks noChangeAspect="1"/>
            </p:cNvGrpSpPr>
            <p:nvPr/>
          </p:nvGrpSpPr>
          <p:grpSpPr>
            <a:xfrm>
              <a:off x="7320522" y="1916725"/>
              <a:ext cx="1685321" cy="3421243"/>
              <a:chOff x="6976856" y="1883274"/>
              <a:chExt cx="2117043" cy="4297648"/>
            </a:xfrm>
          </p:grpSpPr>
          <p:grpSp>
            <p:nvGrpSpPr>
              <p:cNvPr id="106" name="Group 105"/>
              <p:cNvGrpSpPr/>
              <p:nvPr/>
            </p:nvGrpSpPr>
            <p:grpSpPr>
              <a:xfrm>
                <a:off x="6976856" y="1883274"/>
                <a:ext cx="2117040" cy="1408331"/>
                <a:chOff x="6976856" y="1684119"/>
                <a:chExt cx="2117040" cy="1408331"/>
              </a:xfrm>
            </p:grpSpPr>
            <p:pic>
              <p:nvPicPr>
                <p:cNvPr id="113" name="Picture 112"/>
                <p:cNvPicPr>
                  <a:picLocks noChangeAspect="1"/>
                </p:cNvPicPr>
                <p:nvPr/>
              </p:nvPicPr>
              <p:blipFill rotWithShape="1"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302"/>
                <a:stretch/>
              </p:blipFill>
              <p:spPr>
                <a:xfrm>
                  <a:off x="6976856" y="1684119"/>
                  <a:ext cx="2117040" cy="1408331"/>
                </a:xfrm>
                <a:prstGeom prst="rect">
                  <a:avLst/>
                </a:prstGeom>
              </p:spPr>
            </p:pic>
            <p:sp>
              <p:nvSpPr>
                <p:cNvPr id="114" name="Rectangle 113"/>
                <p:cNvSpPr/>
                <p:nvPr/>
              </p:nvSpPr>
              <p:spPr>
                <a:xfrm>
                  <a:off x="6998828" y="1720049"/>
                  <a:ext cx="46800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7" name="Group 106"/>
              <p:cNvGrpSpPr/>
              <p:nvPr/>
            </p:nvGrpSpPr>
            <p:grpSpPr>
              <a:xfrm>
                <a:off x="6976856" y="3330209"/>
                <a:ext cx="2117040" cy="1406891"/>
                <a:chOff x="6976856" y="3330209"/>
                <a:chExt cx="2117040" cy="1406891"/>
              </a:xfrm>
            </p:grpSpPr>
            <p:pic>
              <p:nvPicPr>
                <p:cNvPr id="111" name="Picture 110"/>
                <p:cNvPicPr>
                  <a:picLocks noChangeAspect="1"/>
                </p:cNvPicPr>
                <p:nvPr/>
              </p:nvPicPr>
              <p:blipFill rotWithShape="1"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393"/>
                <a:stretch/>
              </p:blipFill>
              <p:spPr>
                <a:xfrm>
                  <a:off x="6976856" y="3330209"/>
                  <a:ext cx="2117040" cy="1406891"/>
                </a:xfrm>
                <a:prstGeom prst="rect">
                  <a:avLst/>
                </a:prstGeom>
              </p:spPr>
            </p:pic>
            <p:sp>
              <p:nvSpPr>
                <p:cNvPr id="112" name="Rectangle 111"/>
                <p:cNvSpPr/>
                <p:nvPr/>
              </p:nvSpPr>
              <p:spPr>
                <a:xfrm>
                  <a:off x="6998828" y="3374895"/>
                  <a:ext cx="97297" cy="547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6976857" y="4775704"/>
                <a:ext cx="2117042" cy="1405218"/>
                <a:chOff x="6976857" y="4951132"/>
                <a:chExt cx="2117042" cy="1405218"/>
              </a:xfrm>
            </p:grpSpPr>
            <p:pic>
              <p:nvPicPr>
                <p:cNvPr id="109" name="Picture 108"/>
                <p:cNvPicPr>
                  <a:picLocks noChangeAspect="1"/>
                </p:cNvPicPr>
                <p:nvPr/>
              </p:nvPicPr>
              <p:blipFill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498"/>
                <a:stretch/>
              </p:blipFill>
              <p:spPr>
                <a:xfrm>
                  <a:off x="6976857" y="4951132"/>
                  <a:ext cx="2117042" cy="1405218"/>
                </a:xfrm>
                <a:prstGeom prst="rect">
                  <a:avLst/>
                </a:prstGeom>
              </p:spPr>
            </p:pic>
            <p:sp>
              <p:nvSpPr>
                <p:cNvPr id="110" name="Rectangle 109"/>
                <p:cNvSpPr/>
                <p:nvPr/>
              </p:nvSpPr>
              <p:spPr>
                <a:xfrm>
                  <a:off x="7022228" y="5000076"/>
                  <a:ext cx="202409" cy="547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05" name="Rectangle 104"/>
            <p:cNvSpPr/>
            <p:nvPr/>
          </p:nvSpPr>
          <p:spPr>
            <a:xfrm>
              <a:off x="5511068" y="1889540"/>
              <a:ext cx="1720823" cy="34774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078347" y="1897776"/>
              <a:ext cx="461154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901521" y="1888599"/>
              <a:ext cx="461154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682814" y="1865644"/>
              <a:ext cx="461154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993174" y="3060226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45°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777559" y="3052536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45°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561945" y="3046250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45°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995710" y="4185433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90°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777559" y="4191381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90°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576375" y="4177376"/>
              <a:ext cx="567625" cy="36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90°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3896891" y="1358752"/>
            <a:ext cx="137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>
                    <a:lumMod val="10000"/>
                  </a:schemeClr>
                </a:solidFill>
              </a:rPr>
              <a:t>Grounded</a:t>
            </a:r>
            <a:endParaRPr lang="fr-FR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594218" y="1352970"/>
            <a:ext cx="137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-50V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496354" y="1352096"/>
            <a:ext cx="137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-100V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6892" y="5356860"/>
            <a:ext cx="8948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major improvement from grounded to biased DCMS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Grounded </a:t>
            </a:r>
            <a:r>
              <a:rPr lang="en-GB" dirty="0" err="1" smtClean="0"/>
              <a:t>HiPIMS</a:t>
            </a:r>
            <a:r>
              <a:rPr lang="en-GB" dirty="0" smtClean="0"/>
              <a:t> equivalent to DCMS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Biased </a:t>
            </a:r>
            <a:r>
              <a:rPr lang="en-GB" dirty="0" err="1" smtClean="0"/>
              <a:t>HiPIMS</a:t>
            </a:r>
            <a:r>
              <a:rPr lang="en-GB" dirty="0" smtClean="0"/>
              <a:t> shows densification of the layer no matter the orientation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920899" y="5250179"/>
            <a:ext cx="2084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All </a:t>
            </a:r>
            <a:r>
              <a:rPr lang="fr-FR" sz="1200" dirty="0" err="1" smtClean="0"/>
              <a:t>scale</a:t>
            </a:r>
            <a:r>
              <a:rPr lang="fr-FR" sz="1200" dirty="0" smtClean="0"/>
              <a:t> bars are 400</a:t>
            </a:r>
            <a:r>
              <a:rPr lang="fr-FR" sz="1200" dirty="0" smtClean="0">
                <a:latin typeface="Symbol" charset="2"/>
                <a:cs typeface="Symbol" charset="2"/>
              </a:rPr>
              <a:t>m</a:t>
            </a:r>
            <a:r>
              <a:rPr lang="fr-FR" sz="1200" dirty="0" smtClean="0"/>
              <a:t>m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62876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54214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M2.10 (1.3 GHz) coated with </a:t>
            </a:r>
            <a:r>
              <a:rPr lang="en-GB" sz="1800" dirty="0" err="1" smtClean="0"/>
              <a:t>HiPIMS</a:t>
            </a:r>
            <a:r>
              <a:rPr lang="en-GB" sz="1800" dirty="0" smtClean="0"/>
              <a:t>/-100V bias. RF characterization pending.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Samples FIB preparation and analysis on going : Substrate/</a:t>
            </a:r>
            <a:r>
              <a:rPr lang="en-GB" sz="1800" dirty="0" err="1" smtClean="0"/>
              <a:t>Nb</a:t>
            </a:r>
            <a:r>
              <a:rPr lang="en-GB" sz="1800" dirty="0" smtClean="0"/>
              <a:t> layer interface, porosity evaluation…</a:t>
            </a:r>
          </a:p>
          <a:p>
            <a:r>
              <a:rPr lang="en-GB" sz="1800" dirty="0" smtClean="0"/>
              <a:t>Pursue </a:t>
            </a:r>
            <a:r>
              <a:rPr lang="en-GB" sz="1800" dirty="0" err="1" smtClean="0"/>
              <a:t>HiPIMS</a:t>
            </a:r>
            <a:r>
              <a:rPr lang="en-GB" sz="1800" dirty="0" smtClean="0"/>
              <a:t> coatings to validate/exclude technological approach by end 2016.</a:t>
            </a:r>
          </a:p>
          <a:p>
            <a:r>
              <a:rPr lang="en-GB" sz="1800" dirty="0" smtClean="0"/>
              <a:t>Propose new magnetic configurations to enhance </a:t>
            </a:r>
            <a:r>
              <a:rPr lang="en-GB" sz="1800" dirty="0" err="1" smtClean="0"/>
              <a:t>Nb</a:t>
            </a:r>
            <a:r>
              <a:rPr lang="en-GB" sz="1800" dirty="0" smtClean="0"/>
              <a:t> ions flux at the substrate.</a:t>
            </a:r>
          </a:p>
          <a:p>
            <a:r>
              <a:rPr lang="en-GB" sz="1800" dirty="0" smtClean="0"/>
              <a:t>QPR </a:t>
            </a:r>
            <a:r>
              <a:rPr lang="en-GB" sz="1800" dirty="0" smtClean="0"/>
              <a:t>to </a:t>
            </a:r>
            <a:r>
              <a:rPr lang="en-GB" sz="1800" dirty="0" smtClean="0"/>
              <a:t>investigate the superconductive RF properties.</a:t>
            </a:r>
          </a:p>
          <a:p>
            <a:r>
              <a:rPr lang="en-GB" sz="1800" dirty="0" smtClean="0"/>
              <a:t>Exploration of SC DC properties (magnetometer, T</a:t>
            </a:r>
            <a:r>
              <a:rPr lang="en-GB" sz="1800" baseline="-25000" dirty="0" smtClean="0"/>
              <a:t>C</a:t>
            </a:r>
            <a:r>
              <a:rPr lang="en-GB" sz="1800" dirty="0" smtClean="0"/>
              <a:t> 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095704" y="1757472"/>
            <a:ext cx="5326176" cy="2218629"/>
            <a:chOff x="2263344" y="2019300"/>
            <a:chExt cx="4996284" cy="208121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344" y="2019300"/>
              <a:ext cx="1170682" cy="208121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9696" y="2019300"/>
              <a:ext cx="3699932" cy="20812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630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A15 Materials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5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Propose an alternative to </a:t>
            </a:r>
            <a:r>
              <a:rPr lang="en-GB" sz="1800" dirty="0" err="1" smtClean="0"/>
              <a:t>Nb</a:t>
            </a:r>
            <a:r>
              <a:rPr lang="en-GB" sz="1800" dirty="0" smtClean="0"/>
              <a:t> films for SRF accelerating cavities</a:t>
            </a:r>
          </a:p>
          <a:p>
            <a:r>
              <a:rPr lang="en-GB" sz="1800" dirty="0" smtClean="0"/>
              <a:t>Candidates should have: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46" y="2276812"/>
            <a:ext cx="6015758" cy="34667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048376" y="2995145"/>
            <a:ext cx="3101134" cy="178083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b="1" dirty="0" smtClean="0"/>
              <a:t>Low resistivity</a:t>
            </a:r>
          </a:p>
          <a:p>
            <a:pPr marL="36576" indent="0">
              <a:buNone/>
            </a:pPr>
            <a:r>
              <a:rPr lang="en-GB" sz="2000" b="1" dirty="0" smtClean="0"/>
              <a:t>Low surface resistance</a:t>
            </a:r>
          </a:p>
          <a:p>
            <a:pPr marL="36576" indent="0">
              <a:buNone/>
            </a:pPr>
            <a:r>
              <a:rPr lang="en-GB" sz="2000" b="1" dirty="0" smtClean="0"/>
              <a:t>“High” T</a:t>
            </a:r>
            <a:r>
              <a:rPr lang="en-GB" sz="2000" b="1" baseline="-25000" dirty="0" smtClean="0"/>
              <a:t>C</a:t>
            </a:r>
          </a:p>
          <a:p>
            <a:pPr marL="36576" indent="0">
              <a:buNone/>
            </a:pPr>
            <a:r>
              <a:rPr lang="en-GB" sz="2000" b="1" dirty="0" smtClean="0"/>
              <a:t>Single SC gap</a:t>
            </a:r>
            <a:endParaRPr lang="fr-FR" sz="4000" b="1" dirty="0"/>
          </a:p>
        </p:txBody>
      </p:sp>
      <p:sp>
        <p:nvSpPr>
          <p:cNvPr id="10" name="Oval 9"/>
          <p:cNvSpPr/>
          <p:nvPr/>
        </p:nvSpPr>
        <p:spPr>
          <a:xfrm>
            <a:off x="3436620" y="4730115"/>
            <a:ext cx="472440" cy="41910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4375036" y="4057650"/>
            <a:ext cx="958964" cy="67056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5-Point Star 11"/>
          <p:cNvSpPr/>
          <p:nvPr/>
        </p:nvSpPr>
        <p:spPr>
          <a:xfrm>
            <a:off x="1322060" y="4269105"/>
            <a:ext cx="252616" cy="209550"/>
          </a:xfrm>
          <a:prstGeom prst="star5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5-Point Star 12"/>
          <p:cNvSpPr/>
          <p:nvPr/>
        </p:nvSpPr>
        <p:spPr>
          <a:xfrm>
            <a:off x="4554628" y="4775106"/>
            <a:ext cx="252616" cy="209550"/>
          </a:xfrm>
          <a:prstGeom prst="star5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780079" y="4728210"/>
            <a:ext cx="612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tx1">
                    <a:lumMod val="50000"/>
                  </a:schemeClr>
                </a:solidFill>
              </a:rPr>
              <a:t>Nb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6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Setup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030744"/>
          </a:xfrm>
        </p:spPr>
        <p:txBody>
          <a:bodyPr>
            <a:normAutofit/>
          </a:bodyPr>
          <a:lstStyle/>
          <a:p>
            <a:r>
              <a:rPr lang="en-GB" dirty="0" smtClean="0"/>
              <a:t>Planar DC magnetron sputtering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r>
              <a:rPr lang="en-GB" sz="1600" dirty="0" smtClean="0"/>
              <a:t>150mm </a:t>
            </a:r>
            <a:r>
              <a:rPr lang="en-GB" sz="1600" dirty="0" err="1" smtClean="0"/>
              <a:t>Nb</a:t>
            </a:r>
            <a:r>
              <a:rPr lang="en-GB" sz="1600" dirty="0" smtClean="0"/>
              <a:t>/Sn </a:t>
            </a:r>
            <a:r>
              <a:rPr lang="en-GB" sz="1600" dirty="0"/>
              <a:t>and V/Si </a:t>
            </a:r>
            <a:r>
              <a:rPr lang="en-GB" sz="1600" dirty="0" smtClean="0"/>
              <a:t>targets at 3:1 at. Ratio.</a:t>
            </a:r>
          </a:p>
          <a:p>
            <a:pPr marL="36576" indent="0">
              <a:buNone/>
            </a:pPr>
            <a:r>
              <a:rPr lang="en-GB" sz="1600" dirty="0" err="1" smtClean="0"/>
              <a:t>Ar</a:t>
            </a:r>
            <a:r>
              <a:rPr lang="en-GB" sz="1600" dirty="0" smtClean="0"/>
              <a:t> sputtering gas</a:t>
            </a:r>
          </a:p>
          <a:p>
            <a:pPr marL="36576" indent="0">
              <a:buNone/>
            </a:pPr>
            <a:r>
              <a:rPr lang="en-GB" sz="1600" dirty="0" smtClean="0"/>
              <a:t>200W sputtering power</a:t>
            </a:r>
          </a:p>
          <a:p>
            <a:pPr marL="36576" indent="0">
              <a:buNone/>
            </a:pPr>
            <a:r>
              <a:rPr lang="en-GB" sz="1600" dirty="0" smtClean="0"/>
              <a:t>1.10</a:t>
            </a:r>
            <a:r>
              <a:rPr lang="en-GB" sz="1600" baseline="30000" dirty="0" smtClean="0"/>
              <a:t>-3</a:t>
            </a:r>
            <a:r>
              <a:rPr lang="en-GB" sz="1600" dirty="0" smtClean="0"/>
              <a:t> mbar up to 5.10</a:t>
            </a:r>
            <a:r>
              <a:rPr lang="en-GB" sz="1600" baseline="30000" dirty="0" smtClean="0"/>
              <a:t>-2</a:t>
            </a:r>
            <a:r>
              <a:rPr lang="en-GB" sz="1600" dirty="0" smtClean="0"/>
              <a:t> mbar working pressure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 smtClean="0"/>
              <a:t>Alloyed target </a:t>
            </a:r>
            <a:r>
              <a:rPr lang="en-GB" sz="1600" dirty="0" smtClean="0">
                <a:sym typeface="Wingdings" panose="05000000000000000000" pitchFamily="2" charset="2"/>
              </a:rPr>
              <a:t> possible scale-up to cavity size coatings</a:t>
            </a:r>
            <a:endParaRPr lang="fr-F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3rd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VSC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48" y="1865627"/>
            <a:ext cx="3040692" cy="2280519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2165078" y="2304524"/>
            <a:ext cx="2370807" cy="1165678"/>
            <a:chOff x="1960723" y="2231630"/>
            <a:chExt cx="1962597" cy="1039730"/>
          </a:xfrm>
        </p:grpSpPr>
        <p:sp>
          <p:nvSpPr>
            <p:cNvPr id="8" name="Arc 7"/>
            <p:cNvSpPr/>
            <p:nvPr/>
          </p:nvSpPr>
          <p:spPr>
            <a:xfrm rot="19948603">
              <a:off x="2152805" y="2714160"/>
              <a:ext cx="686608" cy="397824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Arc 8"/>
            <p:cNvSpPr/>
            <p:nvPr/>
          </p:nvSpPr>
          <p:spPr>
            <a:xfrm rot="12144671" flipH="1" flipV="1">
              <a:off x="3072096" y="2692392"/>
              <a:ext cx="700381" cy="476198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Arc 9"/>
            <p:cNvSpPr/>
            <p:nvPr/>
          </p:nvSpPr>
          <p:spPr>
            <a:xfrm>
              <a:off x="1960723" y="2438433"/>
              <a:ext cx="793308" cy="497401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Arc 10"/>
            <p:cNvSpPr/>
            <p:nvPr/>
          </p:nvSpPr>
          <p:spPr>
            <a:xfrm>
              <a:off x="3174150" y="2438433"/>
              <a:ext cx="749170" cy="497401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Arc 11"/>
            <p:cNvSpPr/>
            <p:nvPr/>
          </p:nvSpPr>
          <p:spPr>
            <a:xfrm rot="20580171">
              <a:off x="2016194" y="2537579"/>
              <a:ext cx="749265" cy="474704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Arc 13"/>
            <p:cNvSpPr/>
            <p:nvPr/>
          </p:nvSpPr>
          <p:spPr>
            <a:xfrm rot="1180920">
              <a:off x="3155131" y="2570876"/>
              <a:ext cx="749265" cy="474704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Arc 14"/>
            <p:cNvSpPr/>
            <p:nvPr/>
          </p:nvSpPr>
          <p:spPr>
            <a:xfrm rot="1851874">
              <a:off x="2329178" y="2356297"/>
              <a:ext cx="451225" cy="311413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Arc 15"/>
            <p:cNvSpPr/>
            <p:nvPr/>
          </p:nvSpPr>
          <p:spPr>
            <a:xfrm rot="19605516">
              <a:off x="3166576" y="2369212"/>
              <a:ext cx="451225" cy="311413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Arc 16"/>
            <p:cNvSpPr/>
            <p:nvPr/>
          </p:nvSpPr>
          <p:spPr>
            <a:xfrm rot="1851874">
              <a:off x="2949449" y="2853298"/>
              <a:ext cx="615127" cy="315286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Arc 17"/>
            <p:cNvSpPr/>
            <p:nvPr/>
          </p:nvSpPr>
          <p:spPr>
            <a:xfrm rot="19558877">
              <a:off x="2346941" y="2844488"/>
              <a:ext cx="618840" cy="319287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Arc 18"/>
            <p:cNvSpPr/>
            <p:nvPr/>
          </p:nvSpPr>
          <p:spPr>
            <a:xfrm rot="4464609">
              <a:off x="2818302" y="2948163"/>
              <a:ext cx="426339" cy="220055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Arc 19"/>
            <p:cNvSpPr/>
            <p:nvPr/>
          </p:nvSpPr>
          <p:spPr>
            <a:xfrm rot="17270956">
              <a:off x="2658318" y="2946801"/>
              <a:ext cx="426339" cy="184019"/>
            </a:xfrm>
            <a:prstGeom prst="arc">
              <a:avLst>
                <a:gd name="adj1" fmla="val 10737121"/>
                <a:gd name="adj2" fmla="val 21588982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Arc 20"/>
            <p:cNvSpPr/>
            <p:nvPr/>
          </p:nvSpPr>
          <p:spPr>
            <a:xfrm rot="1851874">
              <a:off x="2504508" y="2308117"/>
              <a:ext cx="388861" cy="272518"/>
            </a:xfrm>
            <a:prstGeom prst="arc">
              <a:avLst>
                <a:gd name="adj1" fmla="val 10737121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Arc 21"/>
            <p:cNvSpPr/>
            <p:nvPr/>
          </p:nvSpPr>
          <p:spPr>
            <a:xfrm rot="19943081">
              <a:off x="3070725" y="2300110"/>
              <a:ext cx="388861" cy="272518"/>
            </a:xfrm>
            <a:prstGeom prst="arc">
              <a:avLst>
                <a:gd name="adj1" fmla="val 10737121"/>
                <a:gd name="adj2" fmla="val 0"/>
              </a:avLst>
            </a:prstGeom>
            <a:ln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Arc 22"/>
            <p:cNvSpPr/>
            <p:nvPr/>
          </p:nvSpPr>
          <p:spPr>
            <a:xfrm rot="4042997">
              <a:off x="2677983" y="2332066"/>
              <a:ext cx="338867" cy="137996"/>
            </a:xfrm>
            <a:prstGeom prst="arc">
              <a:avLst>
                <a:gd name="adj1" fmla="val 8666540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Arc 23"/>
            <p:cNvSpPr/>
            <p:nvPr/>
          </p:nvSpPr>
          <p:spPr>
            <a:xfrm rot="6093003" flipV="1">
              <a:off x="2914516" y="2320451"/>
              <a:ext cx="313435" cy="146032"/>
            </a:xfrm>
            <a:prstGeom prst="arc">
              <a:avLst>
                <a:gd name="adj1" fmla="val 8666540"/>
                <a:gd name="adj2" fmla="val 0"/>
              </a:avLst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Flowchart: Connector 25"/>
          <p:cNvSpPr/>
          <p:nvPr/>
        </p:nvSpPr>
        <p:spPr>
          <a:xfrm>
            <a:off x="2430345" y="2558213"/>
            <a:ext cx="1905418" cy="535819"/>
          </a:xfrm>
          <a:prstGeom prst="flowChartConnector">
            <a:avLst/>
          </a:prstGeom>
          <a:noFill/>
          <a:ln w="438150">
            <a:gradFill flip="none" rotWithShape="1">
              <a:gsLst>
                <a:gs pos="0">
                  <a:srgbClr val="7030A0">
                    <a:lumMod val="59000"/>
                    <a:lumOff val="41000"/>
                  </a:srgbClr>
                </a:gs>
                <a:gs pos="100000">
                  <a:srgbClr val="7030A0">
                    <a:alpha val="39000"/>
                    <a:lumMod val="65000"/>
                    <a:lumOff val="35000"/>
                  </a:srgbClr>
                </a:gs>
                <a:gs pos="100000">
                  <a:srgbClr val="7030A0">
                    <a:alpha val="63000"/>
                    <a:lumMod val="32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glow rad="63500">
              <a:srgbClr val="7030A0">
                <a:alpha val="24000"/>
              </a:srgbClr>
            </a:glow>
            <a:softEdge rad="63500"/>
          </a:effectLst>
          <a:scene3d>
            <a:camera prst="orthographicFront"/>
            <a:lightRig rig="freezing" dir="t"/>
          </a:scene3d>
          <a:sp3d prstMaterial="matte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747211" y="1852760"/>
            <a:ext cx="999253" cy="666942"/>
          </a:xfrm>
          <a:prstGeom prst="rect">
            <a:avLst/>
          </a:prstGeom>
          <a:solidFill>
            <a:schemeClr val="accent1">
              <a:lumMod val="1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746047" y="1863065"/>
            <a:ext cx="1200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B lines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</a:t>
            </a:r>
            <a:r>
              <a:rPr lang="en-GB" b="1" baseline="30000" dirty="0" smtClean="0">
                <a:solidFill>
                  <a:srgbClr val="FF0000"/>
                </a:solidFill>
              </a:rPr>
              <a:t>-</a:t>
            </a:r>
            <a:r>
              <a:rPr lang="en-GB" b="1" dirty="0" smtClean="0">
                <a:solidFill>
                  <a:srgbClr val="FF0000"/>
                </a:solidFill>
              </a:rPr>
              <a:t> path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116" name="Freeform 4115"/>
          <p:cNvSpPr/>
          <p:nvPr/>
        </p:nvSpPr>
        <p:spPr>
          <a:xfrm>
            <a:off x="2388120" y="2757587"/>
            <a:ext cx="580719" cy="455003"/>
          </a:xfrm>
          <a:custGeom>
            <a:avLst/>
            <a:gdLst>
              <a:gd name="connsiteX0" fmla="*/ 108770 w 480730"/>
              <a:gd name="connsiteY0" fmla="*/ 405841 h 405841"/>
              <a:gd name="connsiteX1" fmla="*/ 31279 w 480730"/>
              <a:gd name="connsiteY1" fmla="*/ 390343 h 405841"/>
              <a:gd name="connsiteX2" fmla="*/ 282 w 480730"/>
              <a:gd name="connsiteY2" fmla="*/ 320601 h 405841"/>
              <a:gd name="connsiteX3" fmla="*/ 46777 w 480730"/>
              <a:gd name="connsiteY3" fmla="*/ 235360 h 405841"/>
              <a:gd name="connsiteX4" fmla="*/ 93272 w 480730"/>
              <a:gd name="connsiteY4" fmla="*/ 212112 h 405841"/>
              <a:gd name="connsiteX5" fmla="*/ 163015 w 480730"/>
              <a:gd name="connsiteY5" fmla="*/ 243109 h 405841"/>
              <a:gd name="connsiteX6" fmla="*/ 209509 w 480730"/>
              <a:gd name="connsiteY6" fmla="*/ 281855 h 405841"/>
              <a:gd name="connsiteX7" fmla="*/ 170764 w 480730"/>
              <a:gd name="connsiteY7" fmla="*/ 312851 h 405841"/>
              <a:gd name="connsiteX8" fmla="*/ 116520 w 480730"/>
              <a:gd name="connsiteY8" fmla="*/ 305102 h 405841"/>
              <a:gd name="connsiteX9" fmla="*/ 85523 w 480730"/>
              <a:gd name="connsiteY9" fmla="*/ 250858 h 405841"/>
              <a:gd name="connsiteX10" fmla="*/ 85523 w 480730"/>
              <a:gd name="connsiteY10" fmla="*/ 181116 h 405841"/>
              <a:gd name="connsiteX11" fmla="*/ 132018 w 480730"/>
              <a:gd name="connsiteY11" fmla="*/ 119123 h 405841"/>
              <a:gd name="connsiteX12" fmla="*/ 178513 w 480730"/>
              <a:gd name="connsiteY12" fmla="*/ 88126 h 405841"/>
              <a:gd name="connsiteX13" fmla="*/ 263754 w 480730"/>
              <a:gd name="connsiteY13" fmla="*/ 80377 h 405841"/>
              <a:gd name="connsiteX14" fmla="*/ 317998 w 480730"/>
              <a:gd name="connsiteY14" fmla="*/ 142370 h 405841"/>
              <a:gd name="connsiteX15" fmla="*/ 333496 w 480730"/>
              <a:gd name="connsiteY15" fmla="*/ 188865 h 405841"/>
              <a:gd name="connsiteX16" fmla="*/ 302499 w 480730"/>
              <a:gd name="connsiteY16" fmla="*/ 204363 h 405841"/>
              <a:gd name="connsiteX17" fmla="*/ 256004 w 480730"/>
              <a:gd name="connsiteY17" fmla="*/ 188865 h 405841"/>
              <a:gd name="connsiteX18" fmla="*/ 232757 w 480730"/>
              <a:gd name="connsiteY18" fmla="*/ 157868 h 405841"/>
              <a:gd name="connsiteX19" fmla="*/ 217259 w 480730"/>
              <a:gd name="connsiteY19" fmla="*/ 111373 h 405841"/>
              <a:gd name="connsiteX20" fmla="*/ 217259 w 480730"/>
              <a:gd name="connsiteY20" fmla="*/ 57129 h 405841"/>
              <a:gd name="connsiteX21" fmla="*/ 294750 w 480730"/>
              <a:gd name="connsiteY21" fmla="*/ 10634 h 405841"/>
              <a:gd name="connsiteX22" fmla="*/ 379991 w 480730"/>
              <a:gd name="connsiteY22" fmla="*/ 2885 h 405841"/>
              <a:gd name="connsiteX23" fmla="*/ 434235 w 480730"/>
              <a:gd name="connsiteY23" fmla="*/ 49380 h 405841"/>
              <a:gd name="connsiteX24" fmla="*/ 480730 w 480730"/>
              <a:gd name="connsiteY24" fmla="*/ 119123 h 40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80730" h="405841">
                <a:moveTo>
                  <a:pt x="108770" y="405841"/>
                </a:moveTo>
                <a:cubicBezTo>
                  <a:pt x="79065" y="405195"/>
                  <a:pt x="49360" y="404550"/>
                  <a:pt x="31279" y="390343"/>
                </a:cubicBezTo>
                <a:cubicBezTo>
                  <a:pt x="13198" y="376136"/>
                  <a:pt x="-2301" y="346431"/>
                  <a:pt x="282" y="320601"/>
                </a:cubicBezTo>
                <a:cubicBezTo>
                  <a:pt x="2865" y="294771"/>
                  <a:pt x="31279" y="253441"/>
                  <a:pt x="46777" y="235360"/>
                </a:cubicBezTo>
                <a:cubicBezTo>
                  <a:pt x="62275" y="217278"/>
                  <a:pt x="73899" y="210821"/>
                  <a:pt x="93272" y="212112"/>
                </a:cubicBezTo>
                <a:cubicBezTo>
                  <a:pt x="112645" y="213403"/>
                  <a:pt x="143642" y="231485"/>
                  <a:pt x="163015" y="243109"/>
                </a:cubicBezTo>
                <a:cubicBezTo>
                  <a:pt x="182388" y="254733"/>
                  <a:pt x="208217" y="270231"/>
                  <a:pt x="209509" y="281855"/>
                </a:cubicBezTo>
                <a:cubicBezTo>
                  <a:pt x="210801" y="293479"/>
                  <a:pt x="186262" y="308976"/>
                  <a:pt x="170764" y="312851"/>
                </a:cubicBezTo>
                <a:cubicBezTo>
                  <a:pt x="155266" y="316726"/>
                  <a:pt x="130727" y="315434"/>
                  <a:pt x="116520" y="305102"/>
                </a:cubicBezTo>
                <a:cubicBezTo>
                  <a:pt x="102313" y="294770"/>
                  <a:pt x="90689" y="271522"/>
                  <a:pt x="85523" y="250858"/>
                </a:cubicBezTo>
                <a:cubicBezTo>
                  <a:pt x="80357" y="230194"/>
                  <a:pt x="77774" y="203072"/>
                  <a:pt x="85523" y="181116"/>
                </a:cubicBezTo>
                <a:cubicBezTo>
                  <a:pt x="93272" y="159160"/>
                  <a:pt x="116520" y="134621"/>
                  <a:pt x="132018" y="119123"/>
                </a:cubicBezTo>
                <a:cubicBezTo>
                  <a:pt x="147516" y="103625"/>
                  <a:pt x="156557" y="94584"/>
                  <a:pt x="178513" y="88126"/>
                </a:cubicBezTo>
                <a:cubicBezTo>
                  <a:pt x="200469" y="81668"/>
                  <a:pt x="240507" y="71336"/>
                  <a:pt x="263754" y="80377"/>
                </a:cubicBezTo>
                <a:cubicBezTo>
                  <a:pt x="287001" y="89418"/>
                  <a:pt x="306374" y="124289"/>
                  <a:pt x="317998" y="142370"/>
                </a:cubicBezTo>
                <a:cubicBezTo>
                  <a:pt x="329622" y="160451"/>
                  <a:pt x="336079" y="178533"/>
                  <a:pt x="333496" y="188865"/>
                </a:cubicBezTo>
                <a:cubicBezTo>
                  <a:pt x="330913" y="199197"/>
                  <a:pt x="315414" y="204363"/>
                  <a:pt x="302499" y="204363"/>
                </a:cubicBezTo>
                <a:cubicBezTo>
                  <a:pt x="289584" y="204363"/>
                  <a:pt x="267628" y="196614"/>
                  <a:pt x="256004" y="188865"/>
                </a:cubicBezTo>
                <a:cubicBezTo>
                  <a:pt x="244380" y="181116"/>
                  <a:pt x="239215" y="170783"/>
                  <a:pt x="232757" y="157868"/>
                </a:cubicBezTo>
                <a:cubicBezTo>
                  <a:pt x="226299" y="144953"/>
                  <a:pt x="219842" y="128163"/>
                  <a:pt x="217259" y="111373"/>
                </a:cubicBezTo>
                <a:cubicBezTo>
                  <a:pt x="214676" y="94583"/>
                  <a:pt x="204344" y="73919"/>
                  <a:pt x="217259" y="57129"/>
                </a:cubicBezTo>
                <a:cubicBezTo>
                  <a:pt x="230174" y="40339"/>
                  <a:pt x="267628" y="19675"/>
                  <a:pt x="294750" y="10634"/>
                </a:cubicBezTo>
                <a:cubicBezTo>
                  <a:pt x="321872" y="1593"/>
                  <a:pt x="356744" y="-3573"/>
                  <a:pt x="379991" y="2885"/>
                </a:cubicBezTo>
                <a:cubicBezTo>
                  <a:pt x="403238" y="9343"/>
                  <a:pt x="417445" y="30007"/>
                  <a:pt x="434235" y="49380"/>
                </a:cubicBezTo>
                <a:cubicBezTo>
                  <a:pt x="451025" y="68753"/>
                  <a:pt x="465877" y="93938"/>
                  <a:pt x="480730" y="119123"/>
                </a:cubicBezTo>
              </a:path>
            </a:pathLst>
          </a:custGeom>
          <a:noFill/>
          <a:ln w="34925">
            <a:solidFill>
              <a:srgbClr val="FF0000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17" name="Picture 41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626" y="1887992"/>
            <a:ext cx="1693616" cy="225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925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6" grpId="0" animBg="1"/>
      <p:bldP spid="29" grpId="0" animBg="1"/>
      <p:bldP spid="28" grpId="0"/>
      <p:bldP spid="41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77956"/>
            <a:ext cx="8226854" cy="4854214"/>
          </a:xfrm>
        </p:spPr>
        <p:txBody>
          <a:bodyPr>
            <a:normAutofit/>
          </a:bodyPr>
          <a:lstStyle/>
          <a:p>
            <a:r>
              <a:rPr lang="en-GB" sz="1800" dirty="0" smtClean="0"/>
              <a:t>Nb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Sn Room temperature coatings + annealing</a:t>
            </a:r>
          </a:p>
          <a:p>
            <a:endParaRPr lang="fr-FR" sz="1800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27475" y="1146570"/>
            <a:ext cx="5055281" cy="5461501"/>
            <a:chOff x="1447437" y="20914049"/>
            <a:chExt cx="10013449" cy="10818084"/>
          </a:xfrm>
        </p:grpSpPr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309111"/>
                </p:ext>
              </p:extLst>
            </p:nvPr>
          </p:nvGraphicFramePr>
          <p:xfrm>
            <a:off x="1447437" y="20914049"/>
            <a:ext cx="7556206" cy="108180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01" name="Graph" r:id="rId3" imgW="2916000" imgH="4174560" progId="Origin50.Graph">
                    <p:embed/>
                  </p:oleObj>
                </mc:Choice>
                <mc:Fallback>
                  <p:oleObj name="Graph" r:id="rId3" imgW="2916000" imgH="41745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47437" y="20914049"/>
                          <a:ext cx="7556206" cy="108180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lum bright="9000" contrast="26000"/>
            </a:blip>
            <a:stretch>
              <a:fillRect/>
            </a:stretch>
          </p:blipFill>
          <p:spPr>
            <a:xfrm>
              <a:off x="8280737" y="24119017"/>
              <a:ext cx="3180149" cy="2155621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80737" y="26293677"/>
              <a:ext cx="3180149" cy="2118029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lum bright="16000"/>
            </a:blip>
            <a:stretch>
              <a:fillRect/>
            </a:stretch>
          </p:blipFill>
          <p:spPr>
            <a:xfrm>
              <a:off x="8288537" y="28450340"/>
              <a:ext cx="3172349" cy="2161414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80737" y="21971463"/>
              <a:ext cx="3180149" cy="211699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5182756" y="1626221"/>
            <a:ext cx="39612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As deposited layer: nanocrystal but mainly amorphous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dirty="0" smtClean="0"/>
              <a:t>After annealing: A15 phase obtained even after annealing at low temperature.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dirty="0" smtClean="0"/>
              <a:t>DC measures confirm the </a:t>
            </a:r>
            <a:r>
              <a:rPr lang="en-GB" sz="1600" dirty="0" err="1" smtClean="0"/>
              <a:t>obtention</a:t>
            </a:r>
            <a:r>
              <a:rPr lang="en-GB" sz="1600" dirty="0" smtClean="0"/>
              <a:t> of a superconducting phase</a:t>
            </a:r>
          </a:p>
          <a:p>
            <a:pPr algn="just"/>
            <a:r>
              <a:rPr lang="en-GB" sz="1600" dirty="0" smtClean="0">
                <a:sym typeface="Wingdings" panose="05000000000000000000" pitchFamily="2" charset="2"/>
              </a:rPr>
              <a:t>Strong hysteresis suggests flux pinning</a:t>
            </a:r>
            <a:endParaRPr lang="fr-FR" sz="16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644542"/>
              </p:ext>
            </p:extLst>
          </p:nvPr>
        </p:nvGraphicFramePr>
        <p:xfrm>
          <a:off x="5215799" y="3595740"/>
          <a:ext cx="436028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15799" y="3595740"/>
                        <a:ext cx="436028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15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13234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EUCARD-2 deliverable D12.5: </a:t>
            </a:r>
            <a:r>
              <a:rPr lang="en-GB" sz="2000" b="1" dirty="0" smtClean="0">
                <a:solidFill>
                  <a:schemeClr val="tx2"/>
                </a:solidFill>
              </a:rPr>
              <a:t>Postponed to Aug 2016 because of QPR system repair.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endParaRPr lang="en-GB" sz="2000" dirty="0" smtClean="0"/>
          </a:p>
          <a:p>
            <a:r>
              <a:rPr lang="en-GB" sz="2000" dirty="0" smtClean="0"/>
              <a:t>Understand the effect of surface preparation (surface energy measurements, roughness …)</a:t>
            </a:r>
            <a:endParaRPr lang="en-GB" sz="2000" dirty="0"/>
          </a:p>
          <a:p>
            <a:r>
              <a:rPr lang="en-GB" sz="2000" dirty="0" smtClean="0"/>
              <a:t>Recommissioning of the T</a:t>
            </a:r>
            <a:r>
              <a:rPr lang="en-GB" sz="2000" baseline="-25000" dirty="0" smtClean="0"/>
              <a:t>C</a:t>
            </a:r>
            <a:r>
              <a:rPr lang="en-GB" sz="2000" dirty="0" smtClean="0"/>
              <a:t> measurement setup (induction)</a:t>
            </a:r>
          </a:p>
          <a:p>
            <a:r>
              <a:rPr lang="en-GB" sz="2000" dirty="0" smtClean="0"/>
              <a:t>First promising results from high temperature coatings : to be investigated in depth.</a:t>
            </a:r>
            <a:endParaRPr lang="en-GB" sz="2000" dirty="0"/>
          </a:p>
          <a:p>
            <a:r>
              <a:rPr lang="en-GB" sz="2000" dirty="0" smtClean="0"/>
              <a:t>V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Si coatings already started: </a:t>
            </a:r>
          </a:p>
          <a:p>
            <a:pPr lvl="1"/>
            <a:r>
              <a:rPr lang="en-GB" sz="1600" dirty="0" smtClean="0"/>
              <a:t>Stoichiometry issue : process gas?</a:t>
            </a:r>
          </a:p>
          <a:p>
            <a:pPr lvl="1"/>
            <a:r>
              <a:rPr lang="en-GB" sz="1600" dirty="0" smtClean="0"/>
              <a:t>XRD on going</a:t>
            </a:r>
            <a:endParaRPr lang="en-GB" sz="1600" dirty="0"/>
          </a:p>
          <a:p>
            <a:r>
              <a:rPr lang="en-GB" sz="2000" dirty="0" smtClean="0"/>
              <a:t>DC properties interpretation</a:t>
            </a:r>
            <a:endParaRPr lang="fr-F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617392"/>
              </p:ext>
            </p:extLst>
          </p:nvPr>
        </p:nvGraphicFramePr>
        <p:xfrm>
          <a:off x="4486174" y="3113087"/>
          <a:ext cx="4734026" cy="3622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86174" y="3113087"/>
                        <a:ext cx="4734026" cy="3622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314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1600" b="1" dirty="0" smtClean="0"/>
              <a:t>2015</a:t>
            </a:r>
          </a:p>
          <a:p>
            <a:pPr marL="36576" indent="0" algn="just">
              <a:buNone/>
            </a:pPr>
            <a:endParaRPr lang="en-GB" sz="1600" b="1" dirty="0"/>
          </a:p>
          <a:p>
            <a:pPr marL="36576" indent="0" algn="just">
              <a:buNone/>
            </a:pPr>
            <a:r>
              <a:rPr lang="en-GB" sz="1600" b="1" dirty="0" smtClean="0"/>
              <a:t>Poster at </a:t>
            </a:r>
            <a:r>
              <a:rPr lang="en-GB" sz="1600" b="1" dirty="0" err="1" smtClean="0"/>
              <a:t>HiPIMS</a:t>
            </a:r>
            <a:r>
              <a:rPr lang="en-GB" sz="1600" b="1" dirty="0" smtClean="0"/>
              <a:t> 2015, </a:t>
            </a:r>
            <a:r>
              <a:rPr lang="en-GB" sz="1600" b="1" dirty="0" err="1" smtClean="0"/>
              <a:t>Braunschweig</a:t>
            </a:r>
            <a:r>
              <a:rPr lang="en-GB" sz="1600" b="1" dirty="0" smtClean="0"/>
              <a:t>: </a:t>
            </a:r>
            <a:r>
              <a:rPr lang="en-GB" sz="1600" b="1" dirty="0"/>
              <a:t>BIASED </a:t>
            </a:r>
            <a:r>
              <a:rPr lang="en-GB" sz="1600" b="1" dirty="0" err="1"/>
              <a:t>HiPIMS</a:t>
            </a:r>
            <a:r>
              <a:rPr lang="en-GB" sz="1600" b="1" dirty="0"/>
              <a:t> TECHNOLOGY FOR SUPERCONDUCTING RF ACCELERATING CAVITIES COATING</a:t>
            </a:r>
            <a:endParaRPr lang="en-GB" sz="1400" dirty="0"/>
          </a:p>
          <a:p>
            <a:pPr marL="36576" indent="0" algn="just">
              <a:buNone/>
            </a:pPr>
            <a:endParaRPr lang="en-GB" sz="1600" b="1" dirty="0" smtClean="0"/>
          </a:p>
          <a:p>
            <a:pPr marL="36576" indent="0" algn="just">
              <a:buNone/>
            </a:pPr>
            <a:r>
              <a:rPr lang="en-GB" sz="1600" b="1" dirty="0" smtClean="0"/>
              <a:t>DEVELOPMENT </a:t>
            </a:r>
            <a:r>
              <a:rPr lang="en-GB" sz="1600" b="1" dirty="0"/>
              <a:t>OF Nb3Sn COATINGS BY MAGNETRON SPUTTERING FOR SRF CAVITIES </a:t>
            </a:r>
            <a:r>
              <a:rPr lang="en-GB" sz="1600" b="1" dirty="0" smtClean="0"/>
              <a:t>, G. Rosaz et al, SRF 2015 proceedings + POSTER</a:t>
            </a:r>
          </a:p>
          <a:p>
            <a:pPr marL="36576" indent="0" algn="just">
              <a:buNone/>
            </a:pPr>
            <a:endParaRPr lang="en-GB" sz="1600" dirty="0" smtClean="0"/>
          </a:p>
          <a:p>
            <a:pPr marL="36576" indent="0" algn="just">
              <a:buNone/>
            </a:pPr>
            <a:r>
              <a:rPr lang="en-GB" sz="1600" b="1" dirty="0" smtClean="0"/>
              <a:t>2016</a:t>
            </a:r>
          </a:p>
          <a:p>
            <a:pPr marL="36576" indent="0" algn="just">
              <a:buNone/>
            </a:pPr>
            <a:endParaRPr lang="en-GB" sz="1600" b="1" dirty="0"/>
          </a:p>
          <a:p>
            <a:pPr marL="36576" indent="0" algn="just">
              <a:buNone/>
            </a:pPr>
            <a:r>
              <a:rPr lang="en-GB" sz="1600" b="1" dirty="0" smtClean="0"/>
              <a:t>Poster at FCC week, Rome : </a:t>
            </a:r>
            <a:r>
              <a:rPr lang="en-GB" sz="1600" b="1" cap="all" dirty="0"/>
              <a:t>Superconducting sputtered Nb</a:t>
            </a:r>
            <a:r>
              <a:rPr lang="en-GB" sz="1600" b="1" cap="all" baseline="-25000" dirty="0"/>
              <a:t>3</a:t>
            </a:r>
            <a:r>
              <a:rPr lang="en-GB" sz="1600" b="1" cap="all" dirty="0"/>
              <a:t>Sn films for SRF applications</a:t>
            </a:r>
          </a:p>
          <a:p>
            <a:pPr marL="36576" indent="0" algn="just">
              <a:buNone/>
            </a:pPr>
            <a:endParaRPr lang="fr-FR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73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HiPIMS</a:t>
            </a:r>
            <a:endParaRPr lang="en-GB" dirty="0" smtClean="0"/>
          </a:p>
          <a:p>
            <a:pPr lvl="1"/>
            <a:r>
              <a:rPr lang="en-GB" sz="1800" dirty="0" smtClean="0"/>
              <a:t>Demonstrated very promising film morphology</a:t>
            </a:r>
          </a:p>
          <a:p>
            <a:pPr lvl="1"/>
            <a:r>
              <a:rPr lang="en-GB" sz="1800" dirty="0" smtClean="0"/>
              <a:t>First biased cavity coated – RF measures on-going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Study RF performances vs parameters (pulse duration, peak power, frequency…)</a:t>
            </a: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Plasma characterization</a:t>
            </a:r>
          </a:p>
          <a:p>
            <a:endParaRPr lang="en-GB" sz="2200" dirty="0"/>
          </a:p>
          <a:p>
            <a:r>
              <a:rPr lang="en-GB" dirty="0" smtClean="0"/>
              <a:t>A15</a:t>
            </a:r>
          </a:p>
          <a:p>
            <a:pPr lvl="1"/>
            <a:r>
              <a:rPr lang="en-GB" sz="1800" dirty="0" smtClean="0"/>
              <a:t>Nb3Sn</a:t>
            </a:r>
          </a:p>
          <a:p>
            <a:pPr lvl="2"/>
            <a:r>
              <a:rPr lang="en-GB" sz="1600" dirty="0" smtClean="0"/>
              <a:t>A15 phase obtained after annealing. Superconductivity confirmed</a:t>
            </a:r>
          </a:p>
          <a:p>
            <a:pPr lvl="2"/>
            <a:r>
              <a:rPr lang="en-GB" sz="1600" dirty="0" smtClean="0"/>
              <a:t>High temperature coatings promising</a:t>
            </a:r>
          </a:p>
          <a:p>
            <a:pPr lvl="1"/>
            <a:r>
              <a:rPr lang="en-GB" sz="1800" dirty="0" smtClean="0"/>
              <a:t>V3Si</a:t>
            </a:r>
          </a:p>
          <a:p>
            <a:pPr lvl="2"/>
            <a:r>
              <a:rPr lang="en-GB" sz="1600" dirty="0" smtClean="0"/>
              <a:t>First coatings done and under characterization</a:t>
            </a: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QPR coating by end Aug 2016</a:t>
            </a: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T</a:t>
            </a:r>
            <a:r>
              <a:rPr lang="en-GB" sz="1800" baseline="-25000" dirty="0" smtClean="0">
                <a:solidFill>
                  <a:srgbClr val="008000"/>
                </a:solidFill>
              </a:rPr>
              <a:t>C</a:t>
            </a:r>
            <a:r>
              <a:rPr lang="en-GB" sz="1800" dirty="0" smtClean="0">
                <a:solidFill>
                  <a:srgbClr val="008000"/>
                </a:solidFill>
              </a:rPr>
              <a:t> measurement bench to be requalified</a:t>
            </a:r>
            <a:endParaRPr lang="fr-FR" sz="18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30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3960"/>
            <a:ext cx="8226854" cy="2181297"/>
          </a:xfrm>
        </p:spPr>
        <p:txBody>
          <a:bodyPr>
            <a:normAutofit fontScale="90000"/>
          </a:bodyPr>
          <a:lstStyle/>
          <a:p>
            <a:pPr algn="just"/>
            <a:r>
              <a:rPr lang="en-GB" dirty="0"/>
              <a:t>A15 materials thin films and </a:t>
            </a:r>
            <a:r>
              <a:rPr lang="en-GB" dirty="0" err="1"/>
              <a:t>HiPIMS</a:t>
            </a:r>
            <a:r>
              <a:rPr lang="en-GB" dirty="0"/>
              <a:t> progress at CERN for SRF cavities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EUCARD-2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674394"/>
            <a:ext cx="7383780" cy="1240506"/>
          </a:xfrm>
        </p:spPr>
        <p:txBody>
          <a:bodyPr>
            <a:normAutofit/>
          </a:bodyPr>
          <a:lstStyle/>
          <a:p>
            <a:r>
              <a:rPr lang="en-GB" dirty="0" smtClean="0"/>
              <a:t>G. Rosaz, K. Ilyina, S. Calatroni, W. Vollenberg, A. Sublet, F. </a:t>
            </a:r>
            <a:r>
              <a:rPr lang="en-GB" dirty="0" err="1" smtClean="0"/>
              <a:t>Leaux</a:t>
            </a:r>
            <a:r>
              <a:rPr lang="en-GB" dirty="0" smtClean="0"/>
              <a:t>, D. Richter</a:t>
            </a:r>
          </a:p>
          <a:p>
            <a:endParaRPr lang="en-GB" dirty="0" smtClean="0"/>
          </a:p>
          <a:p>
            <a:r>
              <a:rPr lang="en-GB" dirty="0" smtClean="0"/>
              <a:t>CERN</a:t>
            </a:r>
            <a:endParaRPr lang="en-GB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-292100"/>
            <a:ext cx="2584183" cy="182611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851" y="111760"/>
            <a:ext cx="2466258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4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HiPIMS</a:t>
            </a:r>
            <a:endParaRPr lang="en-GB" dirty="0" smtClean="0"/>
          </a:p>
          <a:p>
            <a:pPr lvl="1"/>
            <a:r>
              <a:rPr lang="en-GB" sz="2200" dirty="0" smtClean="0"/>
              <a:t>Principle</a:t>
            </a:r>
          </a:p>
          <a:p>
            <a:pPr lvl="1"/>
            <a:r>
              <a:rPr lang="en-GB" sz="2200" dirty="0" smtClean="0"/>
              <a:t>Setup</a:t>
            </a:r>
          </a:p>
          <a:p>
            <a:pPr lvl="1"/>
            <a:r>
              <a:rPr lang="en-GB" sz="2200" dirty="0" smtClean="0"/>
              <a:t>Latest results</a:t>
            </a:r>
          </a:p>
          <a:p>
            <a:pPr lvl="1"/>
            <a:r>
              <a:rPr lang="en-GB" sz="2200" dirty="0" smtClean="0"/>
              <a:t>Next steps</a:t>
            </a:r>
          </a:p>
          <a:p>
            <a:pPr lvl="1"/>
            <a:endParaRPr lang="en-GB" sz="2200" dirty="0" smtClean="0"/>
          </a:p>
          <a:p>
            <a:r>
              <a:rPr lang="en-GB" dirty="0" smtClean="0"/>
              <a:t>A15</a:t>
            </a:r>
          </a:p>
          <a:p>
            <a:pPr lvl="1"/>
            <a:r>
              <a:rPr lang="en-GB" sz="2200" dirty="0" smtClean="0"/>
              <a:t>Goal</a:t>
            </a:r>
          </a:p>
          <a:p>
            <a:pPr lvl="1"/>
            <a:r>
              <a:rPr lang="en-GB" sz="2200" dirty="0" smtClean="0"/>
              <a:t>Setup</a:t>
            </a:r>
          </a:p>
          <a:p>
            <a:pPr lvl="1"/>
            <a:r>
              <a:rPr lang="en-GB" sz="2200" dirty="0" smtClean="0"/>
              <a:t>Results</a:t>
            </a:r>
          </a:p>
          <a:p>
            <a:pPr lvl="1"/>
            <a:r>
              <a:rPr lang="en-GB" sz="2200" dirty="0" smtClean="0"/>
              <a:t>Next steps</a:t>
            </a:r>
          </a:p>
          <a:p>
            <a:pPr lvl="1"/>
            <a:endParaRPr lang="en-GB" sz="2200" dirty="0" smtClean="0"/>
          </a:p>
          <a:p>
            <a:r>
              <a:rPr lang="en-GB" dirty="0" smtClean="0"/>
              <a:t>Conclusion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16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HiPIMS</a:t>
            </a:r>
            <a:r>
              <a:rPr lang="en-GB" dirty="0" smtClean="0"/>
              <a:t> coatings progress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3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537280"/>
              </p:ext>
            </p:extLst>
          </p:nvPr>
        </p:nvGraphicFramePr>
        <p:xfrm>
          <a:off x="5183264" y="220251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83264" y="220251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HI</a:t>
            </a:r>
            <a:r>
              <a:rPr lang="en-GB" dirty="0" err="1" smtClean="0"/>
              <a:t>gh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ower </a:t>
            </a:r>
            <a:r>
              <a:rPr lang="en-GB" b="1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mpulse </a:t>
            </a:r>
            <a:r>
              <a:rPr lang="en-GB" b="1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agnetron </a:t>
            </a:r>
            <a:r>
              <a:rPr lang="en-GB" b="1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puttering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" y="2084265"/>
            <a:ext cx="500387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/>
              <a:t>Pulsed power supply (~100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s pulses, 1% duty cycle up to 1kHz)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Power density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</a:rPr>
              <a:t>DC: 12 W.cm</a:t>
            </a:r>
            <a:r>
              <a:rPr lang="en-GB" sz="1600" baseline="30000" dirty="0">
                <a:solidFill>
                  <a:srgbClr val="00B050"/>
                </a:solidFill>
              </a:rPr>
              <a:t>-2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B050"/>
                </a:solidFill>
              </a:rPr>
              <a:t>HiPIMS</a:t>
            </a:r>
            <a:r>
              <a:rPr lang="en-GB" sz="1600" dirty="0">
                <a:solidFill>
                  <a:srgbClr val="00B050"/>
                </a:solidFill>
              </a:rPr>
              <a:t>: ~1kW.cm</a:t>
            </a:r>
            <a:r>
              <a:rPr lang="en-GB" sz="1600" baseline="30000" dirty="0">
                <a:solidFill>
                  <a:srgbClr val="00B050"/>
                </a:solidFill>
              </a:rPr>
              <a:t>-2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Ionization of sputtered species up to 90%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Better coating conformity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0B050"/>
                </a:solidFill>
              </a:rPr>
              <a:t>Lower </a:t>
            </a:r>
            <a:r>
              <a:rPr lang="en-GB" smtClean="0">
                <a:solidFill>
                  <a:srgbClr val="00B050"/>
                </a:solidFill>
              </a:rPr>
              <a:t>substrate </a:t>
            </a:r>
            <a:r>
              <a:rPr lang="en-GB" dirty="0">
                <a:solidFill>
                  <a:srgbClr val="00B050"/>
                </a:solidFill>
              </a:rPr>
              <a:t>heat-up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Lower coating rate : ions captured at the cathode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Very sensitive to cathode surface state (roughness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arcing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781904"/>
              </p:ext>
            </p:extLst>
          </p:nvPr>
        </p:nvGraphicFramePr>
        <p:xfrm>
          <a:off x="5181170" y="2202514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4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1170" y="2202514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706787"/>
              </p:ext>
            </p:extLst>
          </p:nvPr>
        </p:nvGraphicFramePr>
        <p:xfrm>
          <a:off x="5182756" y="2189654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5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82756" y="2189654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470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2399" y="1151255"/>
            <a:ext cx="8991601" cy="2635885"/>
            <a:chOff x="152399" y="1151255"/>
            <a:chExt cx="7962465" cy="19043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399" y="1151255"/>
              <a:ext cx="2579543" cy="190436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1942" y="1151256"/>
              <a:ext cx="2605198" cy="190436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1484" y="1151255"/>
              <a:ext cx="2803380" cy="190436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20153" t="1241" r="41492" b="65288"/>
          <a:stretch/>
        </p:blipFill>
        <p:spPr>
          <a:xfrm>
            <a:off x="739140" y="3916996"/>
            <a:ext cx="1767840" cy="2585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4887" t="34787" r="35269" b="33096"/>
          <a:stretch/>
        </p:blipFill>
        <p:spPr>
          <a:xfrm>
            <a:off x="3269844" y="3949104"/>
            <a:ext cx="2334795" cy="25215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10633" t="67141" r="31462" b="1021"/>
          <a:stretch/>
        </p:blipFill>
        <p:spPr>
          <a:xfrm>
            <a:off x="6103268" y="3916997"/>
            <a:ext cx="2708988" cy="2496518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269844" y="456662"/>
            <a:ext cx="5871339" cy="628665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Systematic Q-slope degradation when lowering cavity beta value</a:t>
            </a:r>
            <a:endParaRPr lang="fr-FR" sz="1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063" y="6444476"/>
            <a:ext cx="6848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C. </a:t>
            </a:r>
            <a:r>
              <a:rPr lang="en-GB" sz="1200" dirty="0" err="1" smtClean="0"/>
              <a:t>Benvenuti</a:t>
            </a:r>
            <a:r>
              <a:rPr lang="en-GB" sz="1200" dirty="0" smtClean="0"/>
              <a:t> et al, Production and test of 352 MHz niobium sputtered reduced beta cavities, 1997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214102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Encouraging first coating (G. </a:t>
            </a:r>
            <a:r>
              <a:rPr lang="en-GB" dirty="0" err="1" smtClean="0"/>
              <a:t>Terenziani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72924"/>
              </p:ext>
            </p:extLst>
          </p:nvPr>
        </p:nvGraphicFramePr>
        <p:xfrm>
          <a:off x="610325" y="1869363"/>
          <a:ext cx="4492610" cy="448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KGPlot" r:id="rId3" imgW="6858000" imgH="6858000" progId="KGraph_Plot">
                  <p:embed/>
                </p:oleObj>
              </mc:Choice>
              <mc:Fallback>
                <p:oleObj name="KGPlot" r:id="rId3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0325" y="1869363"/>
                        <a:ext cx="4492610" cy="4486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54880" y="2758440"/>
            <a:ext cx="3779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HiPIMS</a:t>
            </a:r>
            <a:r>
              <a:rPr lang="en-GB" dirty="0" smtClean="0"/>
              <a:t> performs close to the best ever achieved magnetron coated cavities.</a:t>
            </a:r>
          </a:p>
          <a:p>
            <a:endParaRPr lang="en-GB" dirty="0"/>
          </a:p>
          <a:p>
            <a:r>
              <a:rPr lang="en-GB" dirty="0" smtClean="0"/>
              <a:t>How to go farther?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714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Setup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5494"/>
            <a:ext cx="2858453" cy="5081694"/>
          </a:xfrm>
          <a:prstGeom prst="rect">
            <a:avLst/>
          </a:prstGeom>
        </p:spPr>
      </p:pic>
      <p:pic>
        <p:nvPicPr>
          <p:cNvPr id="2050" name="Picture 2" descr="http://www.trumpf-huettinger.com/fileadmin/DAM/huettinger.com/Produkte/Plasmaanregung/TruPlasma_Highpulse/PP_TruPlasma-Highpulse-4008_HE_208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8" t="6413" r="13978" b="7796"/>
          <a:stretch/>
        </p:blipFill>
        <p:spPr bwMode="auto">
          <a:xfrm>
            <a:off x="3689425" y="2756323"/>
            <a:ext cx="282702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rumpf-huettinger.com/fileadmin/DAM/huettinger.com/Produkte/Plasmaanregung/TruPlasma_Bias/Plasmagenerator_TruPlasma_Bias_4026_673x379px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4" t="21293" r="13631" b="19393"/>
          <a:stretch/>
        </p:blipFill>
        <p:spPr bwMode="auto">
          <a:xfrm>
            <a:off x="3689425" y="4868620"/>
            <a:ext cx="2827020" cy="123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613004" y="3442124"/>
            <a:ext cx="2186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HiPIMS</a:t>
            </a:r>
            <a:r>
              <a:rPr lang="en-GB" dirty="0" smtClean="0"/>
              <a:t> Power supply + capacitors bank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6621780" y="5118463"/>
            <a:ext cx="218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Bias power supply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3596640" y="1115494"/>
            <a:ext cx="5212080" cy="147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Kr process gas</a:t>
            </a:r>
          </a:p>
          <a:p>
            <a:r>
              <a:rPr lang="en-GB" dirty="0" smtClean="0"/>
              <a:t>Differential pumping RGA (process quality control and leak detection)</a:t>
            </a:r>
          </a:p>
          <a:p>
            <a:r>
              <a:rPr lang="en-GB" dirty="0" err="1" smtClean="0"/>
              <a:t>Bakeout</a:t>
            </a:r>
            <a:r>
              <a:rPr lang="en-GB" dirty="0" smtClean="0"/>
              <a:t> system (base pressure ~ 5.10</a:t>
            </a:r>
            <a:r>
              <a:rPr lang="en-GB" baseline="30000" dirty="0" smtClean="0"/>
              <a:t>-10</a:t>
            </a:r>
            <a:r>
              <a:rPr lang="en-GB" dirty="0" smtClean="0"/>
              <a:t> mbar)</a:t>
            </a:r>
          </a:p>
          <a:p>
            <a:r>
              <a:rPr lang="en-GB" dirty="0" smtClean="0"/>
              <a:t>Controlled venting: Dry Air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596640" y="2674620"/>
            <a:ext cx="5212080" cy="3522568"/>
          </a:xfrm>
          <a:prstGeom prst="rect">
            <a:avLst/>
          </a:prstGeom>
          <a:noFill/>
          <a:ln w="19050"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80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Setup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735580" cy="4350384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Standard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Single </a:t>
            </a:r>
            <a:r>
              <a:rPr lang="en-GB" sz="1600" dirty="0" err="1" smtClean="0"/>
              <a:t>Nb</a:t>
            </a:r>
            <a:r>
              <a:rPr lang="en-GB" sz="1600" dirty="0" smtClean="0"/>
              <a:t> cathode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Cavity grounded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LHC-like coating setup</a:t>
            </a:r>
            <a:endParaRPr lang="fr-FR" sz="1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Bias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Three </a:t>
            </a:r>
            <a:r>
              <a:rPr lang="en-GB" sz="1600" dirty="0" err="1" smtClean="0"/>
              <a:t>Nb</a:t>
            </a:r>
            <a:r>
              <a:rPr lang="en-GB" sz="1600" dirty="0" smtClean="0"/>
              <a:t> electrodes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400" dirty="0" smtClean="0"/>
              <a:t>Can be used as anode or cathode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Coating in cut-offs: cavity grounded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Cell coating: cavity can be biased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GB" sz="1400" dirty="0" smtClean="0"/>
          </a:p>
          <a:p>
            <a:pPr marL="36576" indent="0">
              <a:buNone/>
            </a:pPr>
            <a:r>
              <a:rPr lang="en-GB" dirty="0"/>
              <a:t>	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6" t="18889" r="43889" b="14889"/>
          <a:stretch/>
        </p:blipFill>
        <p:spPr>
          <a:xfrm>
            <a:off x="7418594" y="1417638"/>
            <a:ext cx="1443466" cy="47234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6" t="25368" r="43854" b="18854"/>
          <a:stretch/>
        </p:blipFill>
        <p:spPr>
          <a:xfrm>
            <a:off x="2937510" y="1734737"/>
            <a:ext cx="1203960" cy="373079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358640" y="1478280"/>
            <a:ext cx="4640580" cy="461010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466346" y="3881837"/>
            <a:ext cx="2952248" cy="2126066"/>
            <a:chOff x="4976430" y="3550585"/>
            <a:chExt cx="3683153" cy="26524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8" t="14878" r="16556" b="21407"/>
            <a:stretch/>
          </p:blipFill>
          <p:spPr>
            <a:xfrm rot="5400000">
              <a:off x="4600822" y="3926193"/>
              <a:ext cx="2652429" cy="19012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37237" r="42393" b="34805"/>
            <a:stretch/>
          </p:blipFill>
          <p:spPr>
            <a:xfrm rot="5400000">
              <a:off x="6999876" y="4015806"/>
              <a:ext cx="1677552" cy="1641863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>
            <a:stCxn id="16" idx="4"/>
          </p:cNvCxnSpPr>
          <p:nvPr/>
        </p:nvCxnSpPr>
        <p:spPr>
          <a:xfrm flipH="1">
            <a:off x="7418594" y="4166626"/>
            <a:ext cx="760676" cy="141845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6" idx="0"/>
          </p:cNvCxnSpPr>
          <p:nvPr/>
        </p:nvCxnSpPr>
        <p:spPr>
          <a:xfrm flipH="1">
            <a:off x="6102551" y="3803732"/>
            <a:ext cx="2076719" cy="4367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flipH="1">
            <a:off x="7963716" y="3803732"/>
            <a:ext cx="431109" cy="362894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 21"/>
          <p:cNvGrpSpPr/>
          <p:nvPr/>
        </p:nvGrpSpPr>
        <p:grpSpPr>
          <a:xfrm>
            <a:off x="59733" y="3775392"/>
            <a:ext cx="3270207" cy="2940262"/>
            <a:chOff x="3948316" y="350317"/>
            <a:chExt cx="5072455" cy="5047008"/>
          </a:xfrm>
        </p:grpSpPr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4036135" y="769620"/>
              <a:ext cx="4984636" cy="4627705"/>
              <a:chOff x="198120" y="152399"/>
              <a:chExt cx="4984636" cy="4627705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88" r="8628"/>
              <a:stretch/>
            </p:blipFill>
            <p:spPr>
              <a:xfrm>
                <a:off x="198120" y="152399"/>
                <a:ext cx="3627120" cy="4627705"/>
              </a:xfrm>
              <a:prstGeom prst="rect">
                <a:avLst/>
              </a:prstGeom>
            </p:spPr>
          </p:pic>
          <p:cxnSp>
            <p:nvCxnSpPr>
              <p:cNvPr id="26" name="Straight Arrow Connector 25"/>
              <p:cNvCxnSpPr/>
              <p:nvPr/>
            </p:nvCxnSpPr>
            <p:spPr>
              <a:xfrm flipH="1">
                <a:off x="2664536" y="495300"/>
                <a:ext cx="161028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H="1">
                <a:off x="1780730" y="769620"/>
                <a:ext cx="249409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1859394" y="1630680"/>
                <a:ext cx="241542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4355885" y="157025"/>
                <a:ext cx="808876" cy="573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90</a:t>
                </a:r>
                <a:r>
                  <a:rPr lang="en-GB" dirty="0" smtClean="0"/>
                  <a:t>°</a:t>
                </a:r>
                <a:endParaRPr lang="fr-FR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373880" y="584954"/>
                <a:ext cx="808876" cy="526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0°</a:t>
                </a:r>
                <a:endParaRPr lang="fr-FR" sz="16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73880" y="1446014"/>
                <a:ext cx="808876" cy="526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45°</a:t>
                </a:r>
                <a:endParaRPr lang="fr-FR" sz="16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3948316" y="350317"/>
              <a:ext cx="3693235" cy="478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Sample Holder</a:t>
              </a:r>
              <a:endParaRPr lang="fr-FR" sz="1400" dirty="0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7931376" y="2374264"/>
            <a:ext cx="461665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anode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931376" y="3402964"/>
            <a:ext cx="461665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anode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75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2884</TotalTime>
  <Words>829</Words>
  <Application>Microsoft Macintosh PowerPoint</Application>
  <PresentationFormat>Présentation à l'écran (4:3)</PresentationFormat>
  <Paragraphs>224</Paragraphs>
  <Slides>18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CERNCobranding4-3</vt:lpstr>
      <vt:lpstr>Graph</vt:lpstr>
      <vt:lpstr>KGPlot</vt:lpstr>
      <vt:lpstr>Présentation PowerPoint</vt:lpstr>
      <vt:lpstr>A15 materials thin films and HiPIMS progress at CERN for SRF cavities</vt:lpstr>
      <vt:lpstr>Outline</vt:lpstr>
      <vt:lpstr>HiPIMS coatings progress</vt:lpstr>
      <vt:lpstr>Principle</vt:lpstr>
      <vt:lpstr>Motivation</vt:lpstr>
      <vt:lpstr>Motivation</vt:lpstr>
      <vt:lpstr>CERN Setup</vt:lpstr>
      <vt:lpstr>CERN Setup</vt:lpstr>
      <vt:lpstr>Latest results as function of coating angle</vt:lpstr>
      <vt:lpstr>Next steps</vt:lpstr>
      <vt:lpstr>A15 Materials</vt:lpstr>
      <vt:lpstr>Goal</vt:lpstr>
      <vt:lpstr>Coating Setup</vt:lpstr>
      <vt:lpstr>Results</vt:lpstr>
      <vt:lpstr>Next steps</vt:lpstr>
      <vt:lpstr>Communications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Jonathan Rosaz</dc:creator>
  <cp:lastModifiedBy>G. R.</cp:lastModifiedBy>
  <cp:revision>97</cp:revision>
  <dcterms:created xsi:type="dcterms:W3CDTF">2014-11-10T14:08:46Z</dcterms:created>
  <dcterms:modified xsi:type="dcterms:W3CDTF">2016-04-04T07:16:02Z</dcterms:modified>
</cp:coreProperties>
</file>