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21"/>
  </p:handoutMasterIdLst>
  <p:sldIdLst>
    <p:sldId id="256" r:id="rId3"/>
    <p:sldId id="282" r:id="rId4"/>
    <p:sldId id="283" r:id="rId5"/>
    <p:sldId id="303" r:id="rId6"/>
    <p:sldId id="296" r:id="rId7"/>
    <p:sldId id="285" r:id="rId8"/>
    <p:sldId id="300" r:id="rId9"/>
    <p:sldId id="302" r:id="rId10"/>
    <p:sldId id="312" r:id="rId11"/>
    <p:sldId id="313" r:id="rId12"/>
    <p:sldId id="290" r:id="rId13"/>
    <p:sldId id="289" r:id="rId14"/>
    <p:sldId id="297" r:id="rId15"/>
    <p:sldId id="298" r:id="rId16"/>
    <p:sldId id="307" r:id="rId17"/>
    <p:sldId id="310" r:id="rId18"/>
    <p:sldId id="311" r:id="rId19"/>
    <p:sldId id="314" r:id="rId20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9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5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643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97913D-E005-483C-911B-1078E41D3989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64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AD8355-8F14-4E26-A4EE-D1058107A4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021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FFC8-7E70-4020-9456-FDCF8106075D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A901-35DB-4031-954A-AEA7634D0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298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FFC8-7E70-4020-9456-FDCF8106075D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A901-35DB-4031-954A-AEA7634D0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379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FFC8-7E70-4020-9456-FDCF8106075D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A901-35DB-4031-954A-AEA7634D0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772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Connector 16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03/11/2015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LCWS15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C774535-2006-4900-B1F4-D490D667A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407" y="499890"/>
            <a:ext cx="1173178" cy="115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5559" y="501312"/>
            <a:ext cx="1150982" cy="1159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001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66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6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03/11/2015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60118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LCWS15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693440" cy="365125"/>
          </a:xfrm>
        </p:spPr>
        <p:txBody>
          <a:bodyPr/>
          <a:lstStyle/>
          <a:p>
            <a:fld id="{4C774535-2006-4900-B1F4-D490D667A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04" y="110496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LIC Workshop 201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6800" y="3065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5741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426965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926778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6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03/11/2015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60118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LCWS15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693440" cy="365125"/>
          </a:xfrm>
        </p:spPr>
        <p:txBody>
          <a:bodyPr/>
          <a:lstStyle/>
          <a:p>
            <a:fld id="{4C774535-2006-4900-B1F4-D490D667A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4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04" y="110496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LIC Workshop 2014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6800" y="3065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22159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6712"/>
            <a:ext cx="4038600" cy="52894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038600" cy="52894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6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03/11/2015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60118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LCWS15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693440" cy="365125"/>
          </a:xfrm>
        </p:spPr>
        <p:txBody>
          <a:bodyPr/>
          <a:lstStyle/>
          <a:p>
            <a:fld id="{4C774535-2006-4900-B1F4-D490D667A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6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04" y="110496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LIC Workshop 2014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6800" y="3065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9596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83671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76474"/>
            <a:ext cx="4040188" cy="4760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83671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76474"/>
            <a:ext cx="4041775" cy="4760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6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03/11/2015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60118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LCWS15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693440" cy="365125"/>
          </a:xfrm>
        </p:spPr>
        <p:txBody>
          <a:bodyPr/>
          <a:lstStyle/>
          <a:p>
            <a:fld id="{4C774535-2006-4900-B1F4-D490D667A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8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04" y="110496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LIC Workshop 2014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6800" y="3065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1553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6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03/11/2015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60118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LCWS15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693440" cy="365125"/>
          </a:xfrm>
        </p:spPr>
        <p:txBody>
          <a:bodyPr/>
          <a:lstStyle/>
          <a:p>
            <a:fld id="{4C774535-2006-4900-B1F4-D490D667A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4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04" y="110496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LIC Workshop 2014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6800" y="3065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95086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6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03/11/2015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60118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LCWS15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693440" cy="365125"/>
          </a:xfrm>
        </p:spPr>
        <p:txBody>
          <a:bodyPr/>
          <a:lstStyle/>
          <a:p>
            <a:fld id="{4C774535-2006-4900-B1F4-D490D667A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04" y="110496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LIC Workshop 2014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6800" y="3065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75156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6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03/11/2015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60118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LCWS15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693440" cy="365125"/>
          </a:xfrm>
        </p:spPr>
        <p:txBody>
          <a:bodyPr/>
          <a:lstStyle/>
          <a:p>
            <a:fld id="{4C774535-2006-4900-B1F4-D490D667A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04" y="110496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LIC Workshop 2014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6800" y="3065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015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FFC8-7E70-4020-9456-FDCF8106075D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A901-35DB-4031-954A-AEA7634D0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91092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6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03/11/2015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60118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LCWS15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693440" cy="365125"/>
          </a:xfrm>
        </p:spPr>
        <p:txBody>
          <a:bodyPr/>
          <a:lstStyle/>
          <a:p>
            <a:fld id="{4C774535-2006-4900-B1F4-D490D667A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04" y="110496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LIC Workshop 2014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6800" y="3065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03830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08720"/>
            <a:ext cx="8229600" cy="5217443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6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03/11/2015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60118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LCWS15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693440" cy="365125"/>
          </a:xfrm>
        </p:spPr>
        <p:txBody>
          <a:bodyPr/>
          <a:lstStyle/>
          <a:p>
            <a:fld id="{4C774535-2006-4900-B1F4-D490D667A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>
            <a:lvl1pPr>
              <a:defRPr sz="3600" b="1">
                <a:solidFill>
                  <a:srgbClr val="0066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1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04" y="110496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LIC Workshop 2014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6800" y="3065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34084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>
            <a:off x="-14578" y="6813376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-14578" y="30099"/>
            <a:ext cx="9158578" cy="0"/>
          </a:xfrm>
          <a:prstGeom prst="line">
            <a:avLst/>
          </a:prstGeom>
          <a:ln w="76200">
            <a:gradFill flip="none" rotWithShape="1">
              <a:gsLst>
                <a:gs pos="100000">
                  <a:srgbClr val="F57E1B"/>
                </a:gs>
                <a:gs pos="0">
                  <a:srgbClr val="FE3802"/>
                </a:gs>
              </a:gsLst>
              <a:lin ang="27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156176" y="6453336"/>
            <a:ext cx="2133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03/11/2015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9512" y="6460118"/>
            <a:ext cx="4248472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LCWS15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8424" y="6453336"/>
            <a:ext cx="693440" cy="365125"/>
          </a:xfrm>
        </p:spPr>
        <p:txBody>
          <a:bodyPr/>
          <a:lstStyle/>
          <a:p>
            <a:fld id="{4C774535-2006-4900-B1F4-D490D667A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Picture 4" descr="http://ictr-phe14.web.cern.ch/ictr-phe14/images/logos/cer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04" y="110496"/>
            <a:ext cx="492238" cy="42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CLIC Workshop 2014"/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86800" y="3065"/>
            <a:ext cx="540020" cy="54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7791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FFC8-7E70-4020-9456-FDCF8106075D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A901-35DB-4031-954A-AEA7634D0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155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FFC8-7E70-4020-9456-FDCF8106075D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A901-35DB-4031-954A-AEA7634D0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35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FFC8-7E70-4020-9456-FDCF8106075D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A901-35DB-4031-954A-AEA7634D0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827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FFC8-7E70-4020-9456-FDCF8106075D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A901-35DB-4031-954A-AEA7634D0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170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FFC8-7E70-4020-9456-FDCF8106075D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A901-35DB-4031-954A-AEA7634D009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extBox 4"/>
          <p:cNvSpPr txBox="1"/>
          <p:nvPr userDrawn="1"/>
        </p:nvSpPr>
        <p:spPr>
          <a:xfrm>
            <a:off x="6588291" y="6382958"/>
            <a:ext cx="2355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Walter Wuensch, CERN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79512" y="6381328"/>
            <a:ext cx="4601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WP12 Annual Meeting,</a:t>
            </a:r>
            <a:r>
              <a:rPr lang="en-GB" baseline="0" dirty="0" smtClean="0">
                <a:solidFill>
                  <a:schemeClr val="bg1">
                    <a:lumMod val="50000"/>
                  </a:schemeClr>
                </a:solidFill>
              </a:rPr>
              <a:t> Daresbury</a:t>
            </a:r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, 5 April 2016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Picture 2" descr="http://clic-study.web.cern.ch/sites/clic-study.web.cern.ch/themes/cliccern/img/logos/CLIClogo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" y="-27384"/>
            <a:ext cx="1196975" cy="119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4" y="115888"/>
            <a:ext cx="836613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415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FFC8-7E70-4020-9456-FDCF8106075D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A901-35DB-4031-954A-AEA7634D0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291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FFFC8-7E70-4020-9456-FDCF8106075D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36A901-35DB-4031-954A-AEA7634D0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973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FFFC8-7E70-4020-9456-FDCF8106075D}" type="datetimeFigureOut">
              <a:rPr lang="en-US" smtClean="0"/>
              <a:t>4/1/2016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36A901-35DB-4031-954A-AEA7634D00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78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smtClean="0">
                <a:solidFill>
                  <a:prstClr val="black">
                    <a:tint val="75000"/>
                  </a:prstClr>
                </a:solidFill>
              </a:rPr>
              <a:t>03/11/2015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J. Giner Navarro - LCWS15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74535-2006-4900-B1F4-D490D667A75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754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tiff"/><Relationship Id="rId7" Type="http://schemas.openxmlformats.org/officeDocument/2006/relationships/image" Target="../media/image38.png"/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jpeg"/><Relationship Id="rId4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7" Type="http://schemas.openxmlformats.org/officeDocument/2006/relationships/image" Target="../media/image60.jpe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8.jp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journals.aps.org/prab/abstract/10.1103/PhysRevAccelBeams.19.032001" TargetMode="External"/><Relationship Id="rId4" Type="http://schemas.openxmlformats.org/officeDocument/2006/relationships/image" Target="../media/image5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0935" y="2334557"/>
            <a:ext cx="746482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 smtClean="0"/>
              <a:t>CLIC News</a:t>
            </a:r>
            <a:endParaRPr lang="en-GB" sz="4400" dirty="0" smtClean="0"/>
          </a:p>
        </p:txBody>
      </p:sp>
    </p:spTree>
    <p:extLst>
      <p:ext uri="{BB962C8B-B14F-4D97-AF65-F5344CB8AC3E}">
        <p14:creationId xmlns:p14="http://schemas.microsoft.com/office/powerpoint/2010/main" val="59329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7" t="5054" r="5902" b="3333"/>
          <a:stretch/>
        </p:blipFill>
        <p:spPr>
          <a:xfrm>
            <a:off x="2743200" y="2386004"/>
            <a:ext cx="6525025" cy="431959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03" r="6696" b="4480"/>
          <a:stretch/>
        </p:blipFill>
        <p:spPr>
          <a:xfrm>
            <a:off x="-56314" y="1052285"/>
            <a:ext cx="6232143" cy="40257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55261" y="222015"/>
            <a:ext cx="42008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/>
              <a:t>Long term evolution of BDR</a:t>
            </a:r>
            <a:endParaRPr lang="en-GB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554038" y="3631227"/>
            <a:ext cx="3529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rf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2455261" y="1577460"/>
            <a:ext cx="1189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pulsed dc</a:t>
            </a:r>
            <a:endParaRPr lang="en-US" sz="2000" dirty="0"/>
          </a:p>
        </p:txBody>
      </p:sp>
      <p:sp>
        <p:nvSpPr>
          <p:cNvPr id="4" name="Down Arrow 3"/>
          <p:cNvSpPr/>
          <p:nvPr/>
        </p:nvSpPr>
        <p:spPr>
          <a:xfrm>
            <a:off x="8201171" y="3262086"/>
            <a:ext cx="281674" cy="84908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907020" y="4912962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Pulses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66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473" t="22473" r="5903" b="7326"/>
          <a:stretch/>
        </p:blipFill>
        <p:spPr>
          <a:xfrm>
            <a:off x="706582" y="1066800"/>
            <a:ext cx="6643356" cy="5232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18957" y="70902"/>
            <a:ext cx="43760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Gradient Perspectives</a:t>
            </a:r>
            <a:endParaRPr lang="en-GB" sz="3200" dirty="0"/>
          </a:p>
        </p:txBody>
      </p:sp>
      <p:sp>
        <p:nvSpPr>
          <p:cNvPr id="8" name="Right Arrow 7"/>
          <p:cNvSpPr/>
          <p:nvPr/>
        </p:nvSpPr>
        <p:spPr>
          <a:xfrm>
            <a:off x="5573565" y="696808"/>
            <a:ext cx="587829" cy="2902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flipH="1">
            <a:off x="4353128" y="704201"/>
            <a:ext cx="587829" cy="29028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261456" y="625118"/>
            <a:ext cx="147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un-damped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2318957" y="636332"/>
            <a:ext cx="20894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damped (mostly)</a:t>
            </a:r>
            <a:endParaRPr lang="en-US" sz="2000" dirty="0"/>
          </a:p>
        </p:txBody>
      </p:sp>
      <p:pic>
        <p:nvPicPr>
          <p:cNvPr id="12" name="Picture 4" descr="C:\Users\higo\2010\Picture\101028-101102 T24_#2 Installation\T24 as of initial RF meas at KEK before installation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41671" y="1236296"/>
            <a:ext cx="2683236" cy="1704146"/>
          </a:xfrm>
          <a:prstGeom prst="rect">
            <a:avLst/>
          </a:prstGeom>
          <a:noFill/>
        </p:spPr>
      </p:pic>
      <p:pic>
        <p:nvPicPr>
          <p:cNvPr id="13" name="Picture 2" descr="C:\Higo\2010\Reports_Papers_Conferences_Talks\100523_IPAC10_京都\Higo_THPEA012_KEK_Nextef\Poster\T24 recovery cell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46648" y="3326771"/>
            <a:ext cx="2319602" cy="2050054"/>
          </a:xfrm>
          <a:prstGeom prst="rect">
            <a:avLst/>
          </a:prstGeom>
          <a:noFill/>
        </p:spPr>
      </p:pic>
      <p:pic>
        <p:nvPicPr>
          <p:cNvPr id="20" name="Picture 3" descr="C:\2013\申請\日米\130311 ヒアリング\TD24 being tested at Nextef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8446" y="1236296"/>
            <a:ext cx="2279038" cy="17041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71" y="3351565"/>
            <a:ext cx="2277413" cy="2115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7472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2532" y="217214"/>
            <a:ext cx="69305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New baseline structure: major </a:t>
            </a:r>
            <a:r>
              <a:rPr lang="en-GB" sz="3200" dirty="0"/>
              <a:t>o</a:t>
            </a:r>
            <a:r>
              <a:rPr lang="en-GB" sz="3200" dirty="0" smtClean="0"/>
              <a:t>bjective</a:t>
            </a:r>
            <a:endParaRPr lang="en-GB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971" y="1268035"/>
            <a:ext cx="2278743" cy="170905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565" y="1268035"/>
            <a:ext cx="2264228" cy="169817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" y="3430187"/>
            <a:ext cx="3840982" cy="902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266411" y="4847382"/>
            <a:ext cx="3617154" cy="1489756"/>
            <a:chOff x="3621846" y="930275"/>
            <a:chExt cx="5369754" cy="2528887"/>
          </a:xfrm>
        </p:grpSpPr>
        <p:pic>
          <p:nvPicPr>
            <p:cNvPr id="9" name="Picture 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21846" y="947738"/>
              <a:ext cx="2550354" cy="24812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8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33" t="18475" r="42164" b="18660"/>
            <a:stretch/>
          </p:blipFill>
          <p:spPr bwMode="auto">
            <a:xfrm>
              <a:off x="6353175" y="930275"/>
              <a:ext cx="2638425" cy="2528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4076302" y="1275880"/>
              <a:ext cx="12057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R = 0.5mm</a:t>
              </a:r>
              <a:endParaRPr lang="en-GB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775407" y="1243819"/>
              <a:ext cx="12057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/>
                <a:t>R = 2.5mm</a:t>
              </a:r>
              <a:endParaRPr lang="en-GB" b="1" dirty="0"/>
            </a:p>
          </p:txBody>
        </p:sp>
      </p:grpSp>
      <p:grpSp>
        <p:nvGrpSpPr>
          <p:cNvPr id="13" name="Group 14"/>
          <p:cNvGrpSpPr/>
          <p:nvPr/>
        </p:nvGrpSpPr>
        <p:grpSpPr>
          <a:xfrm>
            <a:off x="5287259" y="4490482"/>
            <a:ext cx="3276600" cy="1808162"/>
            <a:chOff x="628650" y="1255365"/>
            <a:chExt cx="3276600" cy="1808162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650" y="1255365"/>
              <a:ext cx="3170575" cy="18081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5" name="Straight Arrow Connector 16"/>
            <p:cNvCxnSpPr/>
            <p:nvPr/>
          </p:nvCxnSpPr>
          <p:spPr>
            <a:xfrm>
              <a:off x="1905000" y="1752600"/>
              <a:ext cx="86400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7"/>
            <p:cNvCxnSpPr/>
            <p:nvPr/>
          </p:nvCxnSpPr>
          <p:spPr>
            <a:xfrm>
              <a:off x="2035575" y="2362200"/>
              <a:ext cx="631425" cy="0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dash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1171576" y="1360868"/>
              <a:ext cx="273367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Width=11mm -&gt;10.1mm</a:t>
              </a:r>
              <a:endParaRPr lang="en-GB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171575" y="1916668"/>
              <a:ext cx="24955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Opening=8mm-&gt;7.8mm</a:t>
              </a:r>
              <a:endParaRPr lang="en-GB" b="1" dirty="0"/>
            </a:p>
          </p:txBody>
        </p:sp>
      </p:grpSp>
      <p:pic>
        <p:nvPicPr>
          <p:cNvPr id="19" name="Picture 6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64" t="11622" r="53309" b="44224"/>
          <a:stretch/>
        </p:blipFill>
        <p:spPr bwMode="auto">
          <a:xfrm>
            <a:off x="3668001" y="3954838"/>
            <a:ext cx="1347795" cy="868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8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20" t="30464" r="39600" b="10449"/>
          <a:stretch/>
        </p:blipFill>
        <p:spPr bwMode="auto">
          <a:xfrm>
            <a:off x="3642913" y="2998822"/>
            <a:ext cx="1400685" cy="818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18530" y="1340114"/>
            <a:ext cx="391885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Analysing results and re-optimizing CLIC, we have a new baseline structure. </a:t>
            </a:r>
          </a:p>
          <a:p>
            <a:r>
              <a:rPr lang="en-GB" sz="2000" dirty="0" smtClean="0"/>
              <a:t>We expect to get to 120 MV/m unloaded, closing the gap we expect from beam loading.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Mechanical design done. To be built and tested.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41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99948" y="222015"/>
            <a:ext cx="41115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/>
              <a:t>Symmetry plane structures</a:t>
            </a: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591" t="12648" r="6811" b="10286"/>
          <a:stretch/>
        </p:blipFill>
        <p:spPr>
          <a:xfrm>
            <a:off x="109151" y="1202413"/>
            <a:ext cx="4287991" cy="29099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9151" y="4569574"/>
            <a:ext cx="892242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Structures in parts along symmetry planes have </a:t>
            </a:r>
            <a:r>
              <a:rPr lang="en-GB" sz="2000" b="1" dirty="0" smtClean="0">
                <a:solidFill>
                  <a:srgbClr val="0070C0"/>
                </a:solidFill>
              </a:rPr>
              <a:t>significant potential </a:t>
            </a:r>
            <a:r>
              <a:rPr lang="en-GB" sz="2000" b="1" dirty="0">
                <a:solidFill>
                  <a:srgbClr val="0070C0"/>
                </a:solidFill>
              </a:rPr>
              <a:t>advantages </a:t>
            </a:r>
            <a:r>
              <a:rPr lang="en-GB" sz="2000" b="1" dirty="0" smtClean="0">
                <a:solidFill>
                  <a:srgbClr val="0070C0"/>
                </a:solidFill>
              </a:rPr>
              <a:t>- cost</a:t>
            </a:r>
            <a:r>
              <a:rPr lang="en-GB" sz="2000" b="1" dirty="0">
                <a:solidFill>
                  <a:srgbClr val="0070C0"/>
                </a:solidFill>
              </a:rPr>
              <a:t>, </a:t>
            </a:r>
            <a:r>
              <a:rPr lang="en-GB" sz="2000" b="1" dirty="0" smtClean="0">
                <a:solidFill>
                  <a:srgbClr val="0070C0"/>
                </a:solidFill>
              </a:rPr>
              <a:t>joining, heat and chemical treatment</a:t>
            </a:r>
            <a:r>
              <a:rPr lang="en-GB" sz="2000" b="1" dirty="0">
                <a:solidFill>
                  <a:srgbClr val="0070C0"/>
                </a:solidFill>
              </a:rPr>
              <a:t>, </a:t>
            </a:r>
            <a:r>
              <a:rPr lang="en-GB" sz="2000" b="1" dirty="0" smtClean="0">
                <a:solidFill>
                  <a:srgbClr val="0070C0"/>
                </a:solidFill>
              </a:rPr>
              <a:t>materials.</a:t>
            </a:r>
            <a:r>
              <a:rPr lang="en-GB" sz="2000" dirty="0" smtClean="0"/>
              <a:t> Does require 3-D micron precision milling which is now possible.</a:t>
            </a:r>
          </a:p>
          <a:p>
            <a:r>
              <a:rPr lang="en-GB" sz="2000" dirty="0" smtClean="0"/>
              <a:t>Early tries with quadrants yielded unsatisfactory results, but don’t believe this was end of story. We’re back!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7784" y="1222215"/>
            <a:ext cx="2165944" cy="2890181"/>
          </a:xfrm>
          <a:prstGeom prst="rect">
            <a:avLst/>
          </a:prstGeom>
          <a:ln w="25400">
            <a:solidFill>
              <a:srgbClr val="00B0F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905829" y="2380343"/>
            <a:ext cx="689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 smtClean="0"/>
              <a:t>vs.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7826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3849" r="11896" b="4549"/>
          <a:stretch/>
        </p:blipFill>
        <p:spPr>
          <a:xfrm>
            <a:off x="79829" y="1087703"/>
            <a:ext cx="6594126" cy="40380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16183" y="222015"/>
            <a:ext cx="56790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/>
              <a:t>Structure in halves – testing in XBox-2</a:t>
            </a:r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20321" y="5189694"/>
            <a:ext cx="53241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CERN design and high-gradient testing, SLAC fabrication.</a:t>
            </a:r>
          </a:p>
          <a:p>
            <a:r>
              <a:rPr lang="en-GB" sz="2000" dirty="0" smtClean="0">
                <a:solidFill>
                  <a:srgbClr val="FF0000"/>
                </a:solidFill>
              </a:rPr>
              <a:t>Hard copper version under preparation.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94527" y="3577772"/>
            <a:ext cx="2949474" cy="32238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3268" t="5051" r="7280"/>
          <a:stretch/>
        </p:blipFill>
        <p:spPr>
          <a:xfrm>
            <a:off x="6083938" y="1114476"/>
            <a:ext cx="3060063" cy="1965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93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99" y="1035273"/>
            <a:ext cx="3736822" cy="2641417"/>
          </a:xfrm>
          <a:prstGeom prst="rect">
            <a:avLst/>
          </a:prstGeom>
        </p:spPr>
      </p:pic>
      <p:pic>
        <p:nvPicPr>
          <p:cNvPr id="21" name="Picture 20" descr="axxs_sit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7244"/>
          <a:stretch>
            <a:fillRect/>
          </a:stretch>
        </p:blipFill>
        <p:spPr>
          <a:xfrm>
            <a:off x="4541017" y="954706"/>
            <a:ext cx="4203840" cy="24598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99" y="3794018"/>
            <a:ext cx="3567057" cy="2229411"/>
          </a:xfrm>
          <a:prstGeom prst="rect">
            <a:avLst/>
          </a:prstGeom>
        </p:spPr>
      </p:pic>
      <p:pic>
        <p:nvPicPr>
          <p:cNvPr id="29" name="Picture 2" descr="D:\hwh\汤姆逊散射装置\照片\2011\0506-电教中心\11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7161" y="3984678"/>
            <a:ext cx="5229795" cy="1284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3832464" y="5009588"/>
            <a:ext cx="421943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>
                <a:solidFill>
                  <a:srgbClr val="FFFF00"/>
                </a:solidFill>
              </a:rPr>
              <a:t>https://indico.cern.ch/event/358352/session/7/contribution/40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588982" y="62103"/>
            <a:ext cx="60755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Applications of X-band acceleration</a:t>
            </a:r>
            <a:endParaRPr lang="en-GB" sz="3200" dirty="0"/>
          </a:p>
        </p:txBody>
      </p:sp>
      <p:sp>
        <p:nvSpPr>
          <p:cNvPr id="32" name="TextBox 31"/>
          <p:cNvSpPr txBox="1"/>
          <p:nvPr/>
        </p:nvSpPr>
        <p:spPr>
          <a:xfrm>
            <a:off x="3915966" y="3426037"/>
            <a:ext cx="22276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Linear collider - </a:t>
            </a:r>
            <a:r>
              <a:rPr lang="en-GB" sz="2000" dirty="0" err="1" smtClean="0"/>
              <a:t>TeV</a:t>
            </a:r>
            <a:endParaRPr lang="en-US" sz="2000" dirty="0"/>
          </a:p>
        </p:txBody>
      </p:sp>
      <p:sp>
        <p:nvSpPr>
          <p:cNvPr id="33" name="Right Arrow 32"/>
          <p:cNvSpPr/>
          <p:nvPr/>
        </p:nvSpPr>
        <p:spPr>
          <a:xfrm flipH="1">
            <a:off x="3948754" y="3075294"/>
            <a:ext cx="415636" cy="254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999488" y="3381508"/>
            <a:ext cx="2129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XFEL – 1 to 10 GeV</a:t>
            </a:r>
            <a:endParaRPr lang="en-US" sz="2000" dirty="0"/>
          </a:p>
        </p:txBody>
      </p:sp>
      <p:sp>
        <p:nvSpPr>
          <p:cNvPr id="35" name="Right Arrow 34"/>
          <p:cNvSpPr/>
          <p:nvPr/>
        </p:nvSpPr>
        <p:spPr>
          <a:xfrm rot="5400000" flipH="1">
            <a:off x="6656049" y="3462657"/>
            <a:ext cx="415636" cy="254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1967000" y="6098401"/>
            <a:ext cx="2886303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2000" dirty="0" smtClean="0"/>
              <a:t>Compact Compton source</a:t>
            </a:r>
          </a:p>
          <a:p>
            <a:r>
              <a:rPr lang="en-GB" sz="2000" dirty="0" smtClean="0"/>
              <a:t>few 10s MeV</a:t>
            </a:r>
            <a:endParaRPr lang="en-US" sz="2000" dirty="0"/>
          </a:p>
        </p:txBody>
      </p:sp>
      <p:sp>
        <p:nvSpPr>
          <p:cNvPr id="37" name="Right Arrow 36"/>
          <p:cNvSpPr/>
          <p:nvPr/>
        </p:nvSpPr>
        <p:spPr>
          <a:xfrm rot="5400000" flipH="1">
            <a:off x="1621240" y="6132691"/>
            <a:ext cx="415636" cy="254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Arrow 37"/>
          <p:cNvSpPr/>
          <p:nvPr/>
        </p:nvSpPr>
        <p:spPr>
          <a:xfrm rot="5400000" flipH="1">
            <a:off x="6687223" y="5396289"/>
            <a:ext cx="415636" cy="2543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3820793" y="5301868"/>
            <a:ext cx="28133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Thompson/Compton</a:t>
            </a:r>
          </a:p>
          <a:p>
            <a:r>
              <a:rPr lang="en-GB" sz="2000" dirty="0" smtClean="0"/>
              <a:t>source – few 100s MeV</a:t>
            </a:r>
            <a:endParaRPr lang="en-US" sz="2000" dirty="0"/>
          </a:p>
        </p:txBody>
      </p:sp>
      <p:sp>
        <p:nvSpPr>
          <p:cNvPr id="40" name="TextBox 39"/>
          <p:cNvSpPr txBox="1"/>
          <p:nvPr/>
        </p:nvSpPr>
        <p:spPr>
          <a:xfrm>
            <a:off x="1036312" y="593216"/>
            <a:ext cx="718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CLIC</a:t>
            </a:r>
            <a:endParaRPr lang="en-US" sz="2400" dirty="0"/>
          </a:p>
        </p:txBody>
      </p:sp>
      <p:sp>
        <p:nvSpPr>
          <p:cNvPr id="42" name="TextBox 41"/>
          <p:cNvSpPr txBox="1"/>
          <p:nvPr/>
        </p:nvSpPr>
        <p:spPr>
          <a:xfrm>
            <a:off x="6584781" y="6375446"/>
            <a:ext cx="2319733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Tsinghua, China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464628" y="665941"/>
            <a:ext cx="2329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Australian Light Source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026" y="6098401"/>
            <a:ext cx="1671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Smart*Light, NL</a:t>
            </a:r>
            <a:endParaRPr lang="en-US" dirty="0"/>
          </a:p>
        </p:txBody>
      </p: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7592893" y="6136232"/>
            <a:ext cx="441259" cy="174564"/>
          </a:xfrm>
          <a:prstGeom prst="rect">
            <a:avLst/>
          </a:prstGeom>
          <a:solidFill>
            <a:srgbClr val="F79646"/>
          </a:solidFill>
          <a:ln w="38100">
            <a:solidFill>
              <a:srgbClr val="F2F2F2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6584781" y="6113653"/>
            <a:ext cx="936104" cy="216024"/>
          </a:xfrm>
          <a:prstGeom prst="rect">
            <a:avLst/>
          </a:prstGeom>
          <a:solidFill>
            <a:schemeClr val="accent3">
              <a:lumMod val="75000"/>
            </a:schemeClr>
          </a:solidFill>
          <a:ln w="38100">
            <a:solidFill>
              <a:srgbClr val="F2F2F2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26" name="等腰三角形 46"/>
          <p:cNvSpPr/>
          <p:nvPr/>
        </p:nvSpPr>
        <p:spPr>
          <a:xfrm rot="16200000">
            <a:off x="7635157" y="5408864"/>
            <a:ext cx="260917" cy="202118"/>
          </a:xfrm>
          <a:prstGeom prst="triangl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cxnSp>
        <p:nvCxnSpPr>
          <p:cNvPr id="27" name="直接连接符 47"/>
          <p:cNvCxnSpPr>
            <a:endCxn id="26" idx="0"/>
          </p:cNvCxnSpPr>
          <p:nvPr/>
        </p:nvCxnSpPr>
        <p:spPr>
          <a:xfrm flipV="1">
            <a:off x="7582101" y="5509923"/>
            <a:ext cx="82456" cy="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48"/>
          <p:cNvSpPr/>
          <p:nvPr/>
        </p:nvSpPr>
        <p:spPr>
          <a:xfrm>
            <a:off x="7615897" y="5695331"/>
            <a:ext cx="168431" cy="168431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</a:endParaRPr>
          </a:p>
        </p:txBody>
      </p:sp>
      <p:cxnSp>
        <p:nvCxnSpPr>
          <p:cNvPr id="43" name="直接连接符 49"/>
          <p:cNvCxnSpPr/>
          <p:nvPr/>
        </p:nvCxnSpPr>
        <p:spPr>
          <a:xfrm>
            <a:off x="7592893" y="5509923"/>
            <a:ext cx="12558" cy="7135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2"/>
          <p:cNvSpPr>
            <a:spLocks noChangeArrowheads="1"/>
          </p:cNvSpPr>
          <p:nvPr/>
        </p:nvSpPr>
        <p:spPr bwMode="auto">
          <a:xfrm>
            <a:off x="8106160" y="6132212"/>
            <a:ext cx="441259" cy="174564"/>
          </a:xfrm>
          <a:prstGeom prst="rect">
            <a:avLst/>
          </a:prstGeom>
          <a:solidFill>
            <a:srgbClr val="F79646"/>
          </a:solidFill>
          <a:ln w="38100">
            <a:solidFill>
              <a:srgbClr val="F2F2F2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2400">
              <a:solidFill>
                <a:prstClr val="black"/>
              </a:solidFill>
            </a:endParaRPr>
          </a:p>
        </p:txBody>
      </p:sp>
      <p:cxnSp>
        <p:nvCxnSpPr>
          <p:cNvPr id="45" name="直接连接符 6"/>
          <p:cNvCxnSpPr/>
          <p:nvPr/>
        </p:nvCxnSpPr>
        <p:spPr>
          <a:xfrm>
            <a:off x="7592893" y="6021610"/>
            <a:ext cx="5132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8"/>
          <p:cNvSpPr txBox="1"/>
          <p:nvPr/>
        </p:nvSpPr>
        <p:spPr>
          <a:xfrm>
            <a:off x="8034152" y="5269592"/>
            <a:ext cx="1032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 smtClean="0">
                <a:solidFill>
                  <a:prstClr val="black"/>
                </a:solidFill>
              </a:rPr>
              <a:t>50MW</a:t>
            </a:r>
            <a:endParaRPr lang="zh-CN" altLang="en-US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29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531" y="1017053"/>
            <a:ext cx="4726686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err="1" smtClean="0">
                <a:solidFill>
                  <a:srgbClr val="0070C0"/>
                </a:solidFill>
              </a:rPr>
              <a:t>XbFEL</a:t>
            </a:r>
            <a:r>
              <a:rPr lang="en-GB" sz="2400" dirty="0" smtClean="0">
                <a:solidFill>
                  <a:srgbClr val="0070C0"/>
                </a:solidFill>
              </a:rPr>
              <a:t> H2020 design study to be resubmitted in 2017.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XBox3-B to Australian light source, Monash University proposal.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rgbClr val="0070C0"/>
                </a:solidFill>
              </a:rPr>
              <a:t>X-band deflector and accelerating structure testing for X-band option for XFEL at SINAP. 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X-band linearizer system with </a:t>
            </a:r>
            <a:r>
              <a:rPr lang="en-GB" sz="2400" dirty="0" err="1" smtClean="0"/>
              <a:t>Fermi@Trieste</a:t>
            </a:r>
            <a:r>
              <a:rPr lang="en-GB" sz="2400" dirty="0" smtClean="0"/>
              <a:t> and </a:t>
            </a:r>
            <a:r>
              <a:rPr lang="en-GB" sz="2400" dirty="0" err="1" smtClean="0"/>
              <a:t>SwissFEL</a:t>
            </a:r>
            <a:endParaRPr lang="en-GB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286730" y="192731"/>
            <a:ext cx="66525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Selected collaborations on applications of X-band and high-gradient</a:t>
            </a:r>
            <a:endParaRPr lang="en-GB" sz="2800" dirty="0"/>
          </a:p>
        </p:txBody>
      </p:sp>
      <p:pic>
        <p:nvPicPr>
          <p:cNvPr id="5" name="Content Placeholder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2679" y="3008202"/>
            <a:ext cx="3415847" cy="1555486"/>
          </a:xfrm>
          <a:prstGeom prst="rect">
            <a:avLst/>
          </a:prstGeom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5846" y="1146838"/>
            <a:ext cx="3039143" cy="1817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3021" y="4727429"/>
            <a:ext cx="3848772" cy="1791996"/>
          </a:xfrm>
          <a:prstGeom prst="rect">
            <a:avLst/>
          </a:prstGeom>
        </p:spPr>
      </p:pic>
      <p:pic>
        <p:nvPicPr>
          <p:cNvPr id="11" name="Picture 4" descr="P103051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50" y="5037545"/>
            <a:ext cx="2187651" cy="1640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2874" y="5015419"/>
            <a:ext cx="1933104" cy="1504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937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7169" y="1305890"/>
            <a:ext cx="441989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Trans-National Access for Xboxes in Aries (EUCARD3) proposal.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70C0"/>
                </a:solidFill>
              </a:rPr>
              <a:t>SMART*Light, Dutch proposal for compact Compton X-ray source.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Transverse deflector based on 50 MW klystron for SINBAD at DESY.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70C0"/>
                </a:solidFill>
              </a:rPr>
              <a:t>X-Band Thompson source energy upgrade at Tsinghua University.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Medical linac structures – TERA/KT and Lancaster/Cockcroft.</a:t>
            </a:r>
            <a:endParaRPr lang="en-GB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286730" y="192731"/>
            <a:ext cx="66525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Selected collaborations on applications of X-band and high-gradient - continued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18608" y="4843064"/>
            <a:ext cx="4237013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FF0000"/>
                </a:solidFill>
              </a:rPr>
              <a:t>We gain experience with help and resources of other projects! For example XFEL-type accelerating structures are similar in gradient and iris aperture to CLIC 380 GeV structures.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182" y="978285"/>
            <a:ext cx="2739096" cy="193080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6419" y="2871490"/>
            <a:ext cx="2347505" cy="184168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81" t="13998" b="14814"/>
          <a:stretch/>
        </p:blipFill>
        <p:spPr>
          <a:xfrm>
            <a:off x="4237687" y="2905117"/>
            <a:ext cx="1589786" cy="209480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699" t="12172" r="22182" b="16706"/>
          <a:stretch/>
        </p:blipFill>
        <p:spPr>
          <a:xfrm rot="10800000">
            <a:off x="4131961" y="4995947"/>
            <a:ext cx="1749579" cy="1862053"/>
          </a:xfrm>
          <a:prstGeom prst="rect">
            <a:avLst/>
          </a:prstGeom>
        </p:spPr>
      </p:pic>
      <p:pic>
        <p:nvPicPr>
          <p:cNvPr id="20" name="Picture 2" descr="G:\Workspaces\m\MVAZIRI\TULIP\NEW mech design\4th may meeting\Image3.bmp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7" t="15248" r="2956" b="13132"/>
          <a:stretch/>
        </p:blipFill>
        <p:spPr bwMode="auto">
          <a:xfrm>
            <a:off x="5976851" y="4878982"/>
            <a:ext cx="3167149" cy="1867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9842" y="1169119"/>
            <a:ext cx="2134158" cy="1549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6565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61521" t="10303" r="10296" b="47536"/>
          <a:stretch/>
        </p:blipFill>
        <p:spPr>
          <a:xfrm>
            <a:off x="69895" y="1168372"/>
            <a:ext cx="9074105" cy="42418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90482" y="169334"/>
            <a:ext cx="20329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dirty="0" smtClean="0"/>
              <a:t>HG2016</a:t>
            </a:r>
            <a:endParaRPr lang="en-US" sz="4400" dirty="0"/>
          </a:p>
        </p:txBody>
      </p:sp>
      <p:sp>
        <p:nvSpPr>
          <p:cNvPr id="4" name="Rectangle 3"/>
          <p:cNvSpPr/>
          <p:nvPr/>
        </p:nvSpPr>
        <p:spPr>
          <a:xfrm>
            <a:off x="855132" y="5569635"/>
            <a:ext cx="76454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https://indico.hep.anl.gov/indico/conferenceDisplay.py?ovw=True&amp;confId=963</a:t>
            </a:r>
          </a:p>
        </p:txBody>
      </p:sp>
    </p:spTree>
    <p:extLst>
      <p:ext uri="{BB962C8B-B14F-4D97-AF65-F5344CB8AC3E}">
        <p14:creationId xmlns:p14="http://schemas.microsoft.com/office/powerpoint/2010/main" val="2122482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37148" y="69889"/>
            <a:ext cx="46236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CLIC accelerating structure</a:t>
            </a:r>
            <a:endParaRPr lang="en-GB" sz="3200" dirty="0"/>
          </a:p>
        </p:txBody>
      </p:sp>
      <p:pic>
        <p:nvPicPr>
          <p:cNvPr id="10" name="Picture 3" descr="\\CERN\dfs\Workspaces\w\Wuensch\Talks\2011\LC school 2011\from others\DSC045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8163" y="3920675"/>
            <a:ext cx="5530933" cy="2005723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238157" y="696180"/>
            <a:ext cx="9989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Outside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48163" y="3574110"/>
            <a:ext cx="806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Inside</a:t>
            </a:r>
            <a:endParaRPr lang="en-GB" sz="20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4548967" y="5016647"/>
            <a:ext cx="683737" cy="107180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548967" y="6182915"/>
            <a:ext cx="1482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6 mm diameter beam aperture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60125" y="1425664"/>
            <a:ext cx="2414379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11.994 GHz X-band</a:t>
            </a:r>
          </a:p>
          <a:p>
            <a:r>
              <a:rPr lang="en-GB" sz="2000" dirty="0" smtClean="0"/>
              <a:t>100 MV/m</a:t>
            </a:r>
          </a:p>
          <a:p>
            <a:r>
              <a:rPr lang="en-GB" sz="2000" dirty="0" smtClean="0"/>
              <a:t>Input power ≈50 MW</a:t>
            </a:r>
          </a:p>
          <a:p>
            <a:r>
              <a:rPr lang="en-GB" sz="2000" dirty="0" smtClean="0"/>
              <a:t>Pulse length </a:t>
            </a:r>
            <a:r>
              <a:rPr lang="en-GB" sz="2000" dirty="0"/>
              <a:t>≈</a:t>
            </a:r>
            <a:r>
              <a:rPr lang="en-GB" sz="2000" dirty="0" smtClean="0"/>
              <a:t>200 ns</a:t>
            </a:r>
          </a:p>
          <a:p>
            <a:r>
              <a:rPr lang="en-GB" sz="2000" dirty="0" smtClean="0"/>
              <a:t>Repetition rate 50 Hz</a:t>
            </a:r>
            <a:endParaRPr lang="en-US" sz="2000" dirty="0"/>
          </a:p>
        </p:txBody>
      </p:sp>
      <p:pic>
        <p:nvPicPr>
          <p:cNvPr id="13" name="図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9243" y="722099"/>
            <a:ext cx="4942700" cy="298074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79096" y="3766847"/>
            <a:ext cx="2530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Micron–precision disk</a:t>
            </a:r>
            <a:endParaRPr lang="en-GB" sz="2000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9543" y="4148619"/>
            <a:ext cx="2452914" cy="2278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" name="Straight Arrow Connector 3"/>
          <p:cNvCxnSpPr/>
          <p:nvPr/>
        </p:nvCxnSpPr>
        <p:spPr>
          <a:xfrm>
            <a:off x="1124743" y="6020857"/>
            <a:ext cx="3577771" cy="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449806" y="6183629"/>
            <a:ext cx="753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25 cm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8209470" y="3839029"/>
            <a:ext cx="187044" cy="131354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619699" y="2965721"/>
            <a:ext cx="1553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HOM damping</a:t>
            </a:r>
          </a:p>
          <a:p>
            <a:r>
              <a:rPr lang="en-GB" dirty="0" smtClean="0"/>
              <a:t>waveguide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064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6214" y="237816"/>
            <a:ext cx="43760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Breakdown rate</a:t>
            </a:r>
            <a:endParaRPr lang="en-GB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9242" y="1214798"/>
            <a:ext cx="902395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400" dirty="0" smtClean="0"/>
              <a:t>CLIC accelerating structure specifications include: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a gradient </a:t>
            </a:r>
            <a:r>
              <a:rPr lang="en-GB" sz="2400" dirty="0" smtClean="0">
                <a:solidFill>
                  <a:srgbClr val="0070C0"/>
                </a:solidFill>
              </a:rPr>
              <a:t>100 MV/m</a:t>
            </a:r>
            <a:r>
              <a:rPr lang="en-GB" sz="2400" dirty="0" smtClean="0"/>
              <a:t>,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a pulse length </a:t>
            </a:r>
            <a:r>
              <a:rPr lang="en-GB" sz="2400" dirty="0" smtClean="0">
                <a:solidFill>
                  <a:srgbClr val="0070C0"/>
                </a:solidFill>
              </a:rPr>
              <a:t>180 ns,</a:t>
            </a:r>
          </a:p>
          <a:p>
            <a:pPr marL="457200" indent="-4572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400" dirty="0" smtClean="0"/>
              <a:t>and </a:t>
            </a:r>
            <a:r>
              <a:rPr lang="en-GB" sz="2400" dirty="0" smtClean="0">
                <a:solidFill>
                  <a:srgbClr val="FF0000"/>
                </a:solidFill>
              </a:rPr>
              <a:t>breakdown rate, BDR, </a:t>
            </a:r>
            <a:r>
              <a:rPr lang="en-GB" sz="2400" dirty="0" smtClean="0"/>
              <a:t> </a:t>
            </a:r>
            <a:r>
              <a:rPr lang="en-GB" sz="2400" dirty="0" smtClean="0">
                <a:solidFill>
                  <a:srgbClr val="0070C0"/>
                </a:solidFill>
              </a:rPr>
              <a:t>3x10</a:t>
            </a:r>
            <a:r>
              <a:rPr lang="en-GB" sz="2400" baseline="30000" dirty="0" smtClean="0">
                <a:solidFill>
                  <a:srgbClr val="0070C0"/>
                </a:solidFill>
              </a:rPr>
              <a:t>-7</a:t>
            </a:r>
            <a:r>
              <a:rPr lang="en-GB" sz="2400" dirty="0" smtClean="0">
                <a:solidFill>
                  <a:srgbClr val="0070C0"/>
                </a:solidFill>
              </a:rPr>
              <a:t>/pulse/m</a:t>
            </a:r>
            <a:r>
              <a:rPr lang="en-GB" sz="2400" dirty="0" smtClean="0"/>
              <a:t>.</a:t>
            </a:r>
          </a:p>
          <a:p>
            <a:pPr>
              <a:spcAft>
                <a:spcPts val="1200"/>
              </a:spcAft>
            </a:pPr>
            <a:r>
              <a:rPr lang="en-GB" sz="2400" dirty="0" smtClean="0"/>
              <a:t>BDR is the fraction of pulses which have a </a:t>
            </a:r>
            <a:r>
              <a:rPr lang="en-GB" sz="2400" dirty="0" smtClean="0">
                <a:solidFill>
                  <a:srgbClr val="7030A0"/>
                </a:solidFill>
              </a:rPr>
              <a:t>vacuum arc. </a:t>
            </a:r>
            <a:r>
              <a:rPr lang="en-GB" sz="2400" dirty="0" smtClean="0"/>
              <a:t>Breakdown currents and lost acceleration result in lost luminosity on that pulse.</a:t>
            </a:r>
          </a:p>
          <a:p>
            <a:pPr>
              <a:spcAft>
                <a:spcPts val="1200"/>
              </a:spcAft>
            </a:pPr>
            <a:endParaRPr lang="en-GB" sz="2400" dirty="0" smtClean="0"/>
          </a:p>
          <a:p>
            <a:pPr>
              <a:spcAft>
                <a:spcPts val="1200"/>
              </a:spcAft>
            </a:pPr>
            <a:endParaRPr lang="en-GB" sz="2400" dirty="0" smtClean="0"/>
          </a:p>
          <a:p>
            <a:pPr>
              <a:spcAft>
                <a:spcPts val="1200"/>
              </a:spcAft>
            </a:pPr>
            <a:endParaRPr lang="en-GB" sz="2400" dirty="0" smtClean="0"/>
          </a:p>
          <a:p>
            <a:pPr>
              <a:spcAft>
                <a:spcPts val="1200"/>
              </a:spcAft>
            </a:pPr>
            <a:r>
              <a:rPr lang="en-GB" sz="2400" dirty="0" smtClean="0"/>
              <a:t>The three quantities are related to each other: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064514" y="5731453"/>
                <a:ext cx="2472343" cy="4980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𝐵𝐷𝑅</m:t>
                      </m:r>
                      <m:r>
                        <a:rPr lang="en-GB" sz="32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3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GB" sz="3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30</m:t>
                          </m:r>
                        </m:sup>
                      </m:sSup>
                      <m:sSup>
                        <m:sSupPr>
                          <m:ctrlPr>
                            <a:rPr lang="en-GB" sz="3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n-GB" sz="32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sz="32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4514" y="5731453"/>
                <a:ext cx="2472343" cy="49808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311" y="4600412"/>
            <a:ext cx="3088541" cy="916910"/>
          </a:xfrm>
          <a:prstGeom prst="rect">
            <a:avLst/>
          </a:prstGeom>
        </p:spPr>
      </p:pic>
      <p:pic>
        <p:nvPicPr>
          <p:cNvPr id="6" name="Picture 2" descr="\\CERN\dfs\Workspaces\w\Wuensch\Talks\2013\Linear collider school 2013\Animations\From Rolf\Animated Gifs\DLWg_E,H.avi.gif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9835" y="4070301"/>
            <a:ext cx="3719193" cy="1589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77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887" y="3415403"/>
            <a:ext cx="2853859" cy="11079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GB" sz="1600" b="1" dirty="0" smtClean="0">
                <a:solidFill>
                  <a:schemeClr val="tx2"/>
                </a:solidFill>
              </a:rPr>
              <a:t>CPI 50MW 1.5us klystron</a:t>
            </a:r>
          </a:p>
          <a:p>
            <a:r>
              <a:rPr lang="en-GB" sz="1600" b="1" dirty="0" err="1" smtClean="0">
                <a:solidFill>
                  <a:schemeClr val="tx2"/>
                </a:solidFill>
              </a:rPr>
              <a:t>Scandinova</a:t>
            </a:r>
            <a:r>
              <a:rPr lang="en-GB" sz="1600" b="1" dirty="0" smtClean="0">
                <a:solidFill>
                  <a:schemeClr val="tx2"/>
                </a:solidFill>
              </a:rPr>
              <a:t> Modulator</a:t>
            </a:r>
          </a:p>
          <a:p>
            <a:r>
              <a:rPr lang="en-GB" sz="1600" b="1" dirty="0" smtClean="0">
                <a:solidFill>
                  <a:schemeClr val="tx2"/>
                </a:solidFill>
              </a:rPr>
              <a:t>Rep Rate 50Hz</a:t>
            </a:r>
          </a:p>
          <a:p>
            <a:r>
              <a:rPr lang="en-GB" sz="1600" b="1" dirty="0" smtClean="0">
                <a:solidFill>
                  <a:schemeClr val="tx2"/>
                </a:solidFill>
              </a:rPr>
              <a:t>Beam test capabilities</a:t>
            </a:r>
            <a:endParaRPr lang="en-GB" sz="16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231" t="28951" r="13063" b="643"/>
          <a:stretch/>
        </p:blipFill>
        <p:spPr>
          <a:xfrm>
            <a:off x="6081883" y="1250597"/>
            <a:ext cx="2839695" cy="20921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9420" r="425"/>
          <a:stretch/>
        </p:blipFill>
        <p:spPr>
          <a:xfrm>
            <a:off x="3152300" y="1274903"/>
            <a:ext cx="2853083" cy="208199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" t="20481" r="61374" b="25653"/>
          <a:stretch/>
        </p:blipFill>
        <p:spPr>
          <a:xfrm>
            <a:off x="156520" y="1244584"/>
            <a:ext cx="2883243" cy="2146748"/>
          </a:xfrm>
          <a:prstGeom prst="rect">
            <a:avLst/>
          </a:prstGeom>
          <a:effectLst/>
        </p:spPr>
      </p:pic>
      <p:sp>
        <p:nvSpPr>
          <p:cNvPr id="6" name="TextBox 5"/>
          <p:cNvSpPr txBox="1"/>
          <p:nvPr/>
        </p:nvSpPr>
        <p:spPr>
          <a:xfrm>
            <a:off x="151056" y="1250107"/>
            <a:ext cx="2882691" cy="307778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Xbox-1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6283" y="1270044"/>
            <a:ext cx="2859099" cy="307777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Xbox-2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81884" y="1270044"/>
            <a:ext cx="2839694" cy="307777"/>
          </a:xfrm>
          <a:prstGeom prst="rect">
            <a:avLst/>
          </a:prstGeom>
          <a:solidFill>
            <a:schemeClr val="tx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bg1"/>
                </a:solidFill>
              </a:rPr>
              <a:t>Xbox-3</a:t>
            </a:r>
            <a:endParaRPr lang="en-US" sz="16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887" y="4564778"/>
            <a:ext cx="2853859" cy="1077218"/>
          </a:xfrm>
          <a:prstGeom prst="rect">
            <a:avLst/>
          </a:prstGeom>
          <a:ln>
            <a:solidFill>
              <a:srgbClr val="005B1E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GB" sz="1600" b="1" dirty="0" smtClean="0">
                <a:solidFill>
                  <a:srgbClr val="005B1E"/>
                </a:solidFill>
              </a:rPr>
              <a:t>Previous tests:</a:t>
            </a:r>
          </a:p>
          <a:p>
            <a:r>
              <a:rPr lang="en-GB" sz="1600" i="1" dirty="0" smtClean="0"/>
              <a:t>2013</a:t>
            </a:r>
            <a:r>
              <a:rPr lang="en-GB" sz="1600" dirty="0"/>
              <a:t>	</a:t>
            </a:r>
            <a:r>
              <a:rPr lang="en-GB" sz="1600" dirty="0" smtClean="0"/>
              <a:t>TD24R05 (CTF2)</a:t>
            </a:r>
          </a:p>
          <a:p>
            <a:r>
              <a:rPr lang="en-GB" sz="1600" i="1" dirty="0" smtClean="0"/>
              <a:t>2013</a:t>
            </a:r>
            <a:r>
              <a:rPr lang="en-GB" sz="1600" dirty="0" smtClean="0"/>
              <a:t>  	TD26CC-N1 (CTF2)</a:t>
            </a:r>
          </a:p>
          <a:p>
            <a:r>
              <a:rPr lang="en-GB" sz="1600" i="1" dirty="0" smtClean="0"/>
              <a:t>2014-15</a:t>
            </a:r>
            <a:r>
              <a:rPr lang="en-GB" sz="1600" dirty="0" smtClean="0"/>
              <a:t>	T24 (Dogleg)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9887" y="5690679"/>
            <a:ext cx="2853859" cy="615553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Ongoing test:</a:t>
            </a:r>
          </a:p>
          <a:p>
            <a:r>
              <a:rPr lang="en-GB" sz="1600" i="1" dirty="0" smtClean="0"/>
              <a:t>Aug2015-	</a:t>
            </a:r>
            <a:r>
              <a:rPr lang="en-GB" dirty="0" smtClean="0"/>
              <a:t>TD26CC-N1 </a:t>
            </a:r>
            <a:r>
              <a:rPr lang="en-GB" sz="1400" dirty="0" smtClean="0"/>
              <a:t>(Dogleg)</a:t>
            </a:r>
            <a:endParaRPr lang="en-GB" sz="1400" b="1" dirty="0" smtClean="0">
              <a:solidFill>
                <a:srgbClr val="005B1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52300" y="3415403"/>
            <a:ext cx="2853859" cy="11079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GB" sz="1600" b="1" dirty="0" smtClean="0">
                <a:solidFill>
                  <a:schemeClr val="tx2"/>
                </a:solidFill>
              </a:rPr>
              <a:t>CPI 50MW 1.5us klystron</a:t>
            </a:r>
          </a:p>
          <a:p>
            <a:r>
              <a:rPr lang="en-GB" sz="1600" b="1" dirty="0" err="1" smtClean="0">
                <a:solidFill>
                  <a:schemeClr val="tx2"/>
                </a:solidFill>
              </a:rPr>
              <a:t>Scandinova</a:t>
            </a:r>
            <a:r>
              <a:rPr lang="en-GB" sz="1600" b="1" dirty="0" smtClean="0">
                <a:solidFill>
                  <a:schemeClr val="tx2"/>
                </a:solidFill>
              </a:rPr>
              <a:t> Modulator</a:t>
            </a:r>
          </a:p>
          <a:p>
            <a:r>
              <a:rPr lang="en-GB" sz="1600" b="1" dirty="0" smtClean="0">
                <a:solidFill>
                  <a:schemeClr val="tx2"/>
                </a:solidFill>
              </a:rPr>
              <a:t>Rep Rate 50Hz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81883" y="3415403"/>
            <a:ext cx="2853859" cy="11079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GB" sz="1600" b="1" dirty="0" smtClean="0">
                <a:solidFill>
                  <a:schemeClr val="tx2"/>
                </a:solidFill>
              </a:rPr>
              <a:t>4x Toshiba 6MW 5us klystron</a:t>
            </a:r>
          </a:p>
          <a:p>
            <a:r>
              <a:rPr lang="en-GB" sz="1600" b="1" dirty="0" smtClean="0">
                <a:solidFill>
                  <a:schemeClr val="tx2"/>
                </a:solidFill>
              </a:rPr>
              <a:t>4x </a:t>
            </a:r>
            <a:r>
              <a:rPr lang="en-GB" sz="1600" b="1" dirty="0" err="1" smtClean="0">
                <a:solidFill>
                  <a:schemeClr val="tx2"/>
                </a:solidFill>
              </a:rPr>
              <a:t>Scandinova</a:t>
            </a:r>
            <a:r>
              <a:rPr lang="en-GB" sz="1600" b="1" dirty="0" smtClean="0">
                <a:solidFill>
                  <a:schemeClr val="tx2"/>
                </a:solidFill>
              </a:rPr>
              <a:t> Modulators</a:t>
            </a:r>
          </a:p>
          <a:p>
            <a:r>
              <a:rPr lang="en-GB" sz="2800" b="1" dirty="0" smtClean="0">
                <a:solidFill>
                  <a:srgbClr val="FF0000"/>
                </a:solidFill>
              </a:rPr>
              <a:t>Rep Rate 400Hz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51911" y="4564778"/>
            <a:ext cx="2853859" cy="1077218"/>
          </a:xfrm>
          <a:prstGeom prst="rect">
            <a:avLst/>
          </a:prstGeom>
          <a:ln>
            <a:solidFill>
              <a:srgbClr val="005B1E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GB" sz="1600" b="1" dirty="0" smtClean="0">
                <a:solidFill>
                  <a:srgbClr val="005B1E"/>
                </a:solidFill>
              </a:rPr>
              <a:t>Previous tests:</a:t>
            </a:r>
          </a:p>
          <a:p>
            <a:r>
              <a:rPr lang="en-GB" sz="1600" i="1" dirty="0" smtClean="0"/>
              <a:t>2014-15</a:t>
            </a:r>
            <a:r>
              <a:rPr lang="en-GB" sz="1600" dirty="0" smtClean="0"/>
              <a:t>	CLIC Crab Cavity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45070" y="5687763"/>
            <a:ext cx="2853859" cy="615553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Ongoing test:</a:t>
            </a:r>
          </a:p>
          <a:p>
            <a:r>
              <a:rPr lang="en-GB" sz="1600" i="1" dirty="0" smtClean="0"/>
              <a:t>Sep2015-	</a:t>
            </a:r>
            <a:r>
              <a:rPr lang="en-GB" dirty="0" smtClean="0"/>
              <a:t>T24OPEN</a:t>
            </a:r>
            <a:endParaRPr lang="en-GB" sz="1400" b="1" dirty="0" smtClean="0">
              <a:solidFill>
                <a:srgbClr val="005B1E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81883" y="4564778"/>
            <a:ext cx="2853859" cy="1077218"/>
          </a:xfrm>
          <a:prstGeom prst="rect">
            <a:avLst/>
          </a:prstGeom>
          <a:ln>
            <a:solidFill>
              <a:srgbClr val="005B1E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r>
              <a:rPr lang="en-GB" sz="1600" dirty="0" smtClean="0">
                <a:solidFill>
                  <a:srgbClr val="005B1E"/>
                </a:solidFill>
              </a:rPr>
              <a:t>Medium power tests (Xbox-3A):</a:t>
            </a:r>
          </a:p>
          <a:p>
            <a:r>
              <a:rPr lang="en-GB" sz="1600" i="1" dirty="0" smtClean="0"/>
              <a:t>2015</a:t>
            </a:r>
            <a:r>
              <a:rPr lang="en-GB" sz="1600" dirty="0" smtClean="0"/>
              <a:t>  3D-printed </a:t>
            </a:r>
            <a:r>
              <a:rPr lang="en-GB" sz="1600" dirty="0" err="1" smtClean="0"/>
              <a:t>Ti</a:t>
            </a:r>
            <a:r>
              <a:rPr lang="en-GB" sz="1600" dirty="0" smtClean="0"/>
              <a:t> waveguide </a:t>
            </a:r>
            <a:endParaRPr lang="en-GB" sz="1400" dirty="0" smtClean="0"/>
          </a:p>
          <a:p>
            <a:r>
              <a:rPr lang="en-GB" sz="1600" i="1" dirty="0" smtClean="0"/>
              <a:t>2015</a:t>
            </a:r>
            <a:r>
              <a:rPr lang="en-GB" sz="1600" dirty="0" smtClean="0"/>
              <a:t>	X-band RF valve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1943822" y="3114333"/>
            <a:ext cx="1095941" cy="276999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OPERATIONAL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09442" y="3072948"/>
            <a:ext cx="1095941" cy="276999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OPERATIONAL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655701" y="3072948"/>
            <a:ext cx="2265877" cy="276999"/>
          </a:xfrm>
          <a:prstGeom prst="rect">
            <a:avLst/>
          </a:prstGeom>
          <a:solidFill>
            <a:schemeClr val="accent6"/>
          </a:solidFill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COMMISSIONING February 2016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75895" y="180558"/>
            <a:ext cx="5450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Testing Capability at CERN</a:t>
            </a:r>
            <a:endParaRPr lang="en-GB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6081883" y="5687763"/>
            <a:ext cx="2853859" cy="615553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Major increase in testing capacity!</a:t>
            </a:r>
            <a:endParaRPr lang="en-GB" sz="1400" b="1" dirty="0" smtClean="0">
              <a:solidFill>
                <a:srgbClr val="005B1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20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0694" y="95003"/>
            <a:ext cx="60406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X-band test stands at KEK and SLAC</a:t>
            </a:r>
            <a:endParaRPr lang="en-GB" sz="3200" dirty="0"/>
          </a:p>
        </p:txBody>
      </p:sp>
      <p:pic>
        <p:nvPicPr>
          <p:cNvPr id="3" name="Picture 2" descr="C:\Users\higo\2012\Picture\120417 Nextef\Nextef in April 20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270" y="1026925"/>
            <a:ext cx="4412948" cy="284796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1943" y="3842657"/>
            <a:ext cx="4020457" cy="30153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69990" y="3498373"/>
            <a:ext cx="144802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/>
              <a:t>Nextef</a:t>
            </a:r>
            <a:r>
              <a:rPr lang="en-GB" dirty="0" smtClean="0"/>
              <a:t> at KEK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5142" y="1095633"/>
            <a:ext cx="3614057" cy="27105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04847" y="3436844"/>
            <a:ext cx="139878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ASTA at SLAC</a:t>
            </a:r>
            <a:endParaRPr lang="en-US" dirty="0"/>
          </a:p>
        </p:txBody>
      </p:sp>
      <p:pic>
        <p:nvPicPr>
          <p:cNvPr id="10" name="図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44" y="3963617"/>
            <a:ext cx="4282874" cy="27734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30929" y="5615931"/>
            <a:ext cx="3573918" cy="1200329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Tsinghua University and SINAP have both ordered 50 MW X-band klystrons.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7380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4" t="5806" r="7620" b="3333"/>
          <a:stretch/>
        </p:blipFill>
        <p:spPr>
          <a:xfrm>
            <a:off x="209465" y="1010264"/>
            <a:ext cx="8440884" cy="56117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39370" y="239440"/>
            <a:ext cx="685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Performance summary at CLIC specifications</a:t>
            </a:r>
            <a:endParaRPr lang="en-GB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864039" y="3679108"/>
                <a:ext cx="2783839" cy="5603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𝐵𝐷𝑅</m:t>
                      </m:r>
                      <m:r>
                        <a:rPr lang="en-GB" sz="36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GB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30</m:t>
                          </m:r>
                        </m:sup>
                      </m:sSup>
                      <m:sSup>
                        <m:sSupPr>
                          <m:ctrlPr>
                            <a:rPr lang="en-GB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n-GB" sz="36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sz="3600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4039" y="3679108"/>
                <a:ext cx="2783839" cy="560346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447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718" r="3950"/>
          <a:stretch/>
        </p:blipFill>
        <p:spPr>
          <a:xfrm>
            <a:off x="971650" y="2125532"/>
            <a:ext cx="6923314" cy="421852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33626" y="222015"/>
            <a:ext cx="20441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800" dirty="0" smtClean="0"/>
              <a:t>Conditioning</a:t>
            </a:r>
            <a:endParaRPr lang="en-GB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79262"/>
            <a:ext cx="9152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Accelerating structures do not run right away at full specification – pulse length and gradient need to be gradually increased while pulsing. Typical behaviour looks like this:   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2520819" y="6361337"/>
            <a:ext cx="320792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4 million pulses per day at 50 Hz</a:t>
            </a:r>
            <a:endParaRPr lang="en-US" dirty="0"/>
          </a:p>
        </p:txBody>
      </p:sp>
      <p:sp>
        <p:nvSpPr>
          <p:cNvPr id="18" name="Curved Down Arrow 17"/>
          <p:cNvSpPr/>
          <p:nvPr/>
        </p:nvSpPr>
        <p:spPr>
          <a:xfrm>
            <a:off x="2882483" y="2396422"/>
            <a:ext cx="413658" cy="22497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Curved Down Arrow 20"/>
          <p:cNvSpPr/>
          <p:nvPr/>
        </p:nvSpPr>
        <p:spPr>
          <a:xfrm>
            <a:off x="3709522" y="2402657"/>
            <a:ext cx="413658" cy="22497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urved Down Arrow 21"/>
          <p:cNvSpPr/>
          <p:nvPr/>
        </p:nvSpPr>
        <p:spPr>
          <a:xfrm>
            <a:off x="4186565" y="2402658"/>
            <a:ext cx="413658" cy="22497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Curved Down Arrow 22"/>
          <p:cNvSpPr/>
          <p:nvPr/>
        </p:nvSpPr>
        <p:spPr>
          <a:xfrm>
            <a:off x="4808748" y="2402658"/>
            <a:ext cx="413658" cy="22497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53027" y="1833786"/>
            <a:ext cx="1870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Pulse length steps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57886" y="2699657"/>
            <a:ext cx="14804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BDR falls during flat E run</a:t>
            </a:r>
            <a:endParaRPr lang="en-US" dirty="0">
              <a:solidFill>
                <a:srgbClr val="7030A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 flipV="1">
            <a:off x="6161315" y="2863165"/>
            <a:ext cx="1436913" cy="43543"/>
          </a:xfrm>
          <a:prstGeom prst="straightConnector1">
            <a:avLst/>
          </a:prstGeom>
          <a:ln w="158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>
            <a:off x="5885543" y="3294743"/>
            <a:ext cx="1712685" cy="1008743"/>
          </a:xfrm>
          <a:prstGeom prst="straightConnector1">
            <a:avLst/>
          </a:prstGeom>
          <a:ln w="158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74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6"/>
          <a:stretch/>
        </p:blipFill>
        <p:spPr>
          <a:xfrm>
            <a:off x="202636" y="3693525"/>
            <a:ext cx="7312581" cy="28887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4"/>
          <a:stretch/>
        </p:blipFill>
        <p:spPr>
          <a:xfrm>
            <a:off x="136011" y="928312"/>
            <a:ext cx="7445829" cy="2909035"/>
          </a:xfrm>
          <a:prstGeom prst="rect">
            <a:avLst/>
          </a:prstGeom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763396" y="1145735"/>
            <a:ext cx="4016558" cy="3770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400" dirty="0">
                <a:solidFill>
                  <a:prstClr val="black"/>
                </a:solidFill>
              </a:rPr>
              <a:t>Scaled gradient vs cumulative number of PULSES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83568" y="3916094"/>
            <a:ext cx="4320480" cy="3770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1400" dirty="0">
                <a:solidFill>
                  <a:prstClr val="black"/>
                </a:solidFill>
              </a:rPr>
              <a:t>Scaled gradient vs cumulative number of BREAKDOWNS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77977" y="201137"/>
            <a:ext cx="41871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Comparing conditioning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6894286" y="1789000"/>
            <a:ext cx="17054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00B050"/>
                </a:solidFill>
              </a:rPr>
              <a:t>Pulses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94286" y="4497222"/>
            <a:ext cx="22497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>
                <a:solidFill>
                  <a:srgbClr val="FF0000"/>
                </a:solidFill>
              </a:rPr>
              <a:t>Breakdowns</a:t>
            </a:r>
            <a:endParaRPr lang="en-US" sz="32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935672" y="3394715"/>
                <a:ext cx="2166940" cy="43576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𝐵𝐷𝑅</m:t>
                      </m:r>
                      <m:r>
                        <a:rPr lang="en-GB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p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30</m:t>
                          </m:r>
                        </m:sup>
                      </m:sSup>
                      <m:sSup>
                        <m:sSupPr>
                          <m:ctrlP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p>
                          <m:r>
                            <a:rPr lang="en-GB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5672" y="3394715"/>
                <a:ext cx="2166940" cy="435760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4530612" y="6001263"/>
            <a:ext cx="4572000" cy="830997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GB" sz="1200" b="1" dirty="0">
                <a:hlinkClick r:id="rId5"/>
              </a:rPr>
              <a:t>Comparison of the conditioning of high gradient accelerating structures</a:t>
            </a:r>
            <a:endParaRPr lang="en-GB" sz="1200" b="1" dirty="0"/>
          </a:p>
          <a:p>
            <a:r>
              <a:rPr lang="en-GB" sz="1200" b="1" dirty="0"/>
              <a:t>Alberto Degiovanni, Walter Wuensch, and Jorge Giner Navarro</a:t>
            </a:r>
          </a:p>
          <a:p>
            <a:r>
              <a:rPr lang="en-GB" sz="1200" b="1" dirty="0"/>
              <a:t>Phys. Rev. </a:t>
            </a:r>
            <a:r>
              <a:rPr lang="en-GB" sz="1200" b="1" dirty="0" err="1"/>
              <a:t>Accel</a:t>
            </a:r>
            <a:r>
              <a:rPr lang="en-GB" sz="1200" b="1" dirty="0"/>
              <a:t>. Beams 19, 032001 (2016) - Published 4 March 2016</a:t>
            </a:r>
          </a:p>
        </p:txBody>
      </p:sp>
    </p:spTree>
    <p:extLst>
      <p:ext uri="{BB962C8B-B14F-4D97-AF65-F5344CB8AC3E}">
        <p14:creationId xmlns:p14="http://schemas.microsoft.com/office/powerpoint/2010/main" val="3067888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39" y="1181705"/>
            <a:ext cx="7652906" cy="50017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46963" y="3000903"/>
            <a:ext cx="1185239" cy="960194"/>
          </a:xfrm>
          <a:prstGeom prst="rect">
            <a:avLst/>
          </a:prstGeom>
        </p:spPr>
      </p:pic>
      <p:pic>
        <p:nvPicPr>
          <p:cNvPr id="4" name="図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1212" y="944141"/>
            <a:ext cx="1697559" cy="11322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96093" y="201137"/>
            <a:ext cx="39509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Longer term operation</a:t>
            </a:r>
            <a:endParaRPr lang="en-GB" sz="3200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753255" y="2249714"/>
            <a:ext cx="1730174" cy="362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1753255" y="5166575"/>
            <a:ext cx="5511145" cy="776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804920" y="1798331"/>
            <a:ext cx="1904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7 months @ 50 Hz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881948" y="4627513"/>
            <a:ext cx="1713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30 days @ 1 kHz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311370" y="3897644"/>
            <a:ext cx="11893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pulsed dc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3709096" y="2472149"/>
            <a:ext cx="3529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/>
              <a:t>rf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1787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ersonalThemeJGN2015_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966</TotalTime>
  <Words>667</Words>
  <Application>Microsoft Office PowerPoint</Application>
  <PresentationFormat>On-screen Show (4:3)</PresentationFormat>
  <Paragraphs>130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宋体</vt:lpstr>
      <vt:lpstr>Arial</vt:lpstr>
      <vt:lpstr>Calibri</vt:lpstr>
      <vt:lpstr>Calibri Light</vt:lpstr>
      <vt:lpstr>Cambria Math</vt:lpstr>
      <vt:lpstr>Office Theme</vt:lpstr>
      <vt:lpstr>1_PersonalThemeJGN2015_v2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Walter Wuensch</dc:creator>
  <cp:lastModifiedBy>Walter Wuensch</cp:lastModifiedBy>
  <cp:revision>270</cp:revision>
  <cp:lastPrinted>2016-02-10T13:40:38Z</cp:lastPrinted>
  <dcterms:created xsi:type="dcterms:W3CDTF">2015-09-21T08:44:09Z</dcterms:created>
  <dcterms:modified xsi:type="dcterms:W3CDTF">2016-04-01T06:21:17Z</dcterms:modified>
</cp:coreProperties>
</file>