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378" r:id="rId2"/>
    <p:sldId id="379" r:id="rId3"/>
    <p:sldId id="380" r:id="rId4"/>
    <p:sldId id="381" r:id="rId5"/>
    <p:sldId id="382" r:id="rId6"/>
    <p:sldId id="383" r:id="rId7"/>
    <p:sldId id="384" r:id="rId8"/>
    <p:sldId id="366" r:id="rId9"/>
    <p:sldId id="399" r:id="rId10"/>
    <p:sldId id="395" r:id="rId11"/>
    <p:sldId id="367" r:id="rId12"/>
    <p:sldId id="389" r:id="rId13"/>
    <p:sldId id="390" r:id="rId14"/>
    <p:sldId id="386" r:id="rId15"/>
    <p:sldId id="387" r:id="rId16"/>
    <p:sldId id="369" r:id="rId17"/>
    <p:sldId id="370" r:id="rId18"/>
    <p:sldId id="397" r:id="rId19"/>
    <p:sldId id="401" r:id="rId20"/>
    <p:sldId id="396" r:id="rId21"/>
    <p:sldId id="400" r:id="rId22"/>
    <p:sldId id="388" r:id="rId23"/>
    <p:sldId id="391" r:id="rId24"/>
    <p:sldId id="392" r:id="rId25"/>
    <p:sldId id="398" r:id="rId26"/>
    <p:sldId id="393" r:id="rId27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F5B"/>
    <a:srgbClr val="2CFF51"/>
    <a:srgbClr val="0000CC"/>
    <a:srgbClr val="000066"/>
    <a:srgbClr val="00A5EB"/>
    <a:srgbClr val="66CCFF"/>
    <a:srgbClr val="CCECFF"/>
    <a:srgbClr val="009900"/>
    <a:srgbClr val="008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18" autoAdjust="0"/>
    <p:restoredTop sz="94860" autoAdjust="0"/>
  </p:normalViewPr>
  <p:slideViewPr>
    <p:cSldViewPr snapToGrid="0">
      <p:cViewPr>
        <p:scale>
          <a:sx n="121" d="100"/>
          <a:sy n="121" d="100"/>
        </p:scale>
        <p:origin x="-808" y="544"/>
      </p:cViewPr>
      <p:guideLst>
        <p:guide orient="horz" pos="3816"/>
        <p:guide orient="horz" pos="167"/>
        <p:guide orient="horz" pos="611"/>
        <p:guide orient="horz" pos="2672"/>
        <p:guide orient="horz" pos="1151"/>
        <p:guide orient="horz" pos="1407"/>
        <p:guide pos="5583"/>
        <p:guide pos="1551"/>
        <p:guide pos="4178"/>
        <p:guide pos="2927"/>
        <p:guide pos="2809"/>
        <p:guide pos="178"/>
        <p:guide pos="4356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4" Type="http://schemas.openxmlformats.org/officeDocument/2006/relationships/image" Target="../media/image44.wmf"/><Relationship Id="rId1" Type="http://schemas.openxmlformats.org/officeDocument/2006/relationships/image" Target="../media/image41.wmf"/><Relationship Id="rId2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baseline="0" dirty="0" smtClean="0"/>
              <a:t>Samer </a:t>
            </a:r>
            <a:r>
              <a:rPr lang="de-DE" baseline="0" dirty="0" err="1" smtClean="0"/>
              <a:t>Bou</a:t>
            </a:r>
            <a:r>
              <a:rPr lang="de-DE" baseline="0" dirty="0" smtClean="0"/>
              <a:t> Habib</a:t>
            </a:r>
            <a:r>
              <a:rPr lang="en-GB" baseline="0" dirty="0" smtClean="0"/>
              <a:t> (Poland) </a:t>
            </a:r>
            <a:r>
              <a:rPr lang="en-US" baseline="0" dirty="0" smtClean="0"/>
              <a:t>–</a:t>
            </a:r>
            <a:r>
              <a:rPr lang="en-GB" baseline="0" dirty="0" smtClean="0"/>
              <a:t>Electronics for  XFEL, Thomas </a:t>
            </a:r>
            <a:r>
              <a:rPr lang="en-GB" baseline="0" dirty="0" err="1" smtClean="0"/>
              <a:t>Wamsat</a:t>
            </a:r>
            <a:r>
              <a:rPr lang="en-GB" baseline="0" dirty="0" smtClean="0"/>
              <a:t> (DESY) -3.9 GHz electronics FLASH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772A24-F367-4C54-A70A-EE8BE685F0D9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Deliverable electronics being </a:t>
            </a:r>
            <a:r>
              <a:rPr lang="en-US" dirty="0" err="1" smtClean="0"/>
              <a:t>redesgined</a:t>
            </a:r>
            <a:r>
              <a:rPr lang="en-US" baseline="0" dirty="0" smtClean="0"/>
              <a:t> (library error in addition to bad solder joint) -&gt; architecture redesign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445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Measured 7 out of 8 –measured one cold.  Hence different</a:t>
            </a:r>
            <a:r>
              <a:rPr lang="en-US" baseline="0" dirty="0" smtClean="0"/>
              <a:t> HOM characteristics. Two more cavities arriving in the next two months?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325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45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2233613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194400"/>
            <a:ext cx="8520113" cy="18494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577" y="103188"/>
            <a:ext cx="7497443" cy="5445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977900"/>
            <a:ext cx="8580438" cy="5080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7" y="103188"/>
            <a:ext cx="7497443" cy="5445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80438" cy="508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9239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923925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2575" y="977900"/>
            <a:ext cx="8580438" cy="50800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000"/>
            </a:lvl1pPr>
            <a:lvl2pPr>
              <a:spcBef>
                <a:spcPts val="600"/>
              </a:spcBef>
              <a:spcAft>
                <a:spcPts val="0"/>
              </a:spcAft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82576" y="0"/>
            <a:ext cx="8580437" cy="74676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Task 12.4: </a:t>
            </a:r>
            <a:r>
              <a:rPr lang="en-GB" dirty="0" smtClean="0"/>
              <a:t>SRF HOM Beam Diagnostics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577" y="103188"/>
            <a:ext cx="7497443" cy="5445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5080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5080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577" y="103188"/>
            <a:ext cx="7497443" cy="54451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espace.cern.ch/EuCARD/2013/annual-and-KickOff-meeting/PICTURE%20LIBRARY/EuCARD2-logo-semitransparent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020" y="-31302"/>
            <a:ext cx="1464150" cy="80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33589" y="6570663"/>
            <a:ext cx="8424863" cy="287337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200" b="1" i="0" kern="120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R.M. Jones, Overview of SRF HOM Diagnostic Task, Cockcroft Inst., </a:t>
            </a:r>
            <a:r>
              <a:rPr lang="en-US" dirty="0" err="1" smtClean="0"/>
              <a:t>Daresbury</a:t>
            </a:r>
            <a:r>
              <a:rPr lang="en-US" dirty="0" smtClean="0"/>
              <a:t>,  April 4</a:t>
            </a:r>
            <a:r>
              <a:rPr lang="en-US" baseline="30000" dirty="0" smtClean="0"/>
              <a:t>th</a:t>
            </a:r>
            <a:r>
              <a:rPr lang="en-US" dirty="0" smtClean="0"/>
              <a:t> – 5</a:t>
            </a:r>
            <a:r>
              <a:rPr lang="en-US" baseline="30000" dirty="0" smtClean="0"/>
              <a:t>th</a:t>
            </a:r>
            <a:r>
              <a:rPr lang="en-US" baseline="0" dirty="0" smtClean="0"/>
              <a:t>, </a:t>
            </a:r>
            <a:r>
              <a:rPr lang="en-US" dirty="0" smtClean="0"/>
              <a:t>2016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jpe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hyperlink" Target="http://www.desy.de/" TargetMode="External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5.jpeg"/><Relationship Id="rId12" Type="http://schemas.openxmlformats.org/officeDocument/2006/relationships/image" Target="../media/image4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4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43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tm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mp"/><Relationship Id="rId4" Type="http://schemas.openxmlformats.org/officeDocument/2006/relationships/image" Target="../media/image66.tmp"/><Relationship Id="rId5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emf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5.jpeg"/><Relationship Id="rId5" Type="http://schemas.openxmlformats.org/officeDocument/2006/relationships/image" Target="../media/image76.jp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Relationship Id="rId11" Type="http://schemas.openxmlformats.org/officeDocument/2006/relationships/image" Target="../media/image82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9.png"/><Relationship Id="rId5" Type="http://schemas.openxmlformats.org/officeDocument/2006/relationships/package" Target="../embeddings/Microsoft_Word_Document2.docx"/><Relationship Id="rId6" Type="http://schemas.openxmlformats.org/officeDocument/2006/relationships/image" Target="../media/image40.png"/><Relationship Id="rId7" Type="http://schemas.openxmlformats.org/officeDocument/2006/relationships/image" Target="../media/image1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795" y="4715662"/>
            <a:ext cx="1933222" cy="1288057"/>
          </a:xfrm>
          <a:prstGeom prst="rect">
            <a:avLst/>
          </a:prstGeom>
        </p:spPr>
      </p:pic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236538" y="3508375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0" dirty="0" err="1">
                <a:latin typeface="Times"/>
                <a:cs typeface="Times"/>
              </a:rPr>
              <a:t>Nicoleta</a:t>
            </a:r>
            <a:r>
              <a:rPr lang="en-US" sz="2000" b="0" dirty="0">
                <a:latin typeface="Times"/>
                <a:cs typeface="Times"/>
              </a:rPr>
              <a:t> </a:t>
            </a:r>
            <a:r>
              <a:rPr lang="en-US" sz="2000" b="0" dirty="0" err="1">
                <a:latin typeface="Times"/>
                <a:cs typeface="Times"/>
              </a:rPr>
              <a:t>Baboi</a:t>
            </a:r>
            <a:r>
              <a:rPr lang="en-US" sz="2000" b="0" dirty="0">
                <a:latin typeface="Times"/>
                <a:cs typeface="Times"/>
              </a:rPr>
              <a:t>, Ursula van </a:t>
            </a:r>
            <a:r>
              <a:rPr lang="en-US" sz="2000" b="0" dirty="0" err="1">
                <a:latin typeface="Times"/>
                <a:cs typeface="Times"/>
              </a:rPr>
              <a:t>Rienen</a:t>
            </a:r>
            <a:r>
              <a:rPr lang="en-US" sz="2000" b="0" dirty="0">
                <a:latin typeface="Times"/>
                <a:cs typeface="Times"/>
              </a:rPr>
              <a:t>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0" u="sng" dirty="0">
                <a:latin typeface="Times"/>
                <a:cs typeface="Times"/>
              </a:rPr>
              <a:t>Roger M. Jones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0" i="1" dirty="0">
                <a:latin typeface="Times"/>
                <a:cs typeface="Times"/>
              </a:rPr>
              <a:t>DESY, Univ. of Rostock, Univ. of Manchester/ Cockcroft Inst.</a:t>
            </a:r>
          </a:p>
        </p:txBody>
      </p:sp>
      <p:pic>
        <p:nvPicPr>
          <p:cNvPr id="17410" name="Picture 5" descr="bil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0963" y="153988"/>
            <a:ext cx="17303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luftbild_beschleuniger_g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2763" y="0"/>
            <a:ext cx="1881187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0" descr="Uni-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65313" y="227013"/>
            <a:ext cx="735012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1" descr="logo_right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49800" y="523875"/>
            <a:ext cx="7016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2" descr="Logo von DESY in der Logo der Helmholtz-Gemeinschaft">
            <a:hlinkClick r:id="rId6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56113" y="320675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9" descr="From old to new, Manchester as a modern university with a blueprint for the future.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00786" y="4637442"/>
            <a:ext cx="1068262" cy="1350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30" descr="DL0508202_50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98" y="4832073"/>
            <a:ext cx="1720498" cy="106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554038" y="1919288"/>
            <a:ext cx="795655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/>
          <a:lstStyle/>
          <a:p>
            <a:pPr algn="ctr">
              <a:defRPr/>
            </a:pPr>
            <a:r>
              <a:rPr lang="en-US" sz="4000" dirty="0">
                <a:latin typeface="Times"/>
                <a:ea typeface="ＭＳ Ｐゴシック" charset="0"/>
                <a:cs typeface="Times"/>
              </a:rPr>
              <a:t>SRF HOM Diagnostics </a:t>
            </a:r>
          </a:p>
          <a:p>
            <a:pPr algn="ctr">
              <a:defRPr/>
            </a:pPr>
            <a:r>
              <a:rPr lang="en-US" sz="4000" dirty="0">
                <a:latin typeface="Times"/>
                <a:ea typeface="ＭＳ Ｐゴシック" charset="0"/>
                <a:cs typeface="Times"/>
              </a:rPr>
              <a:t>for the European XFEL</a:t>
            </a:r>
            <a:endParaRPr lang="en-GB" sz="2800" dirty="0"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6780" y="6055329"/>
            <a:ext cx="3867154" cy="307777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1400" dirty="0" err="1">
                <a:latin typeface="Times"/>
                <a:ea typeface="ＭＳ Ｐゴシック" charset="0"/>
                <a:cs typeface="Times"/>
              </a:rPr>
              <a:t>https</a:t>
            </a:r>
            <a:r>
              <a:rPr lang="pt-BR" sz="1400" dirty="0">
                <a:latin typeface="Times"/>
                <a:ea typeface="ＭＳ Ｐゴシック" charset="0"/>
                <a:cs typeface="Times"/>
              </a:rPr>
              <a:t>://</a:t>
            </a:r>
            <a:r>
              <a:rPr lang="pt-BR" sz="1400" dirty="0" err="1">
                <a:latin typeface="Times"/>
                <a:ea typeface="ＭＳ Ｐゴシック" charset="0"/>
                <a:cs typeface="Times"/>
              </a:rPr>
              <a:t>indico.cern.ch</a:t>
            </a:r>
            <a:r>
              <a:rPr lang="pt-BR" sz="1400" dirty="0">
                <a:latin typeface="Times"/>
                <a:ea typeface="ＭＳ Ｐゴシック" charset="0"/>
                <a:cs typeface="Times"/>
              </a:rPr>
              <a:t>/</a:t>
            </a:r>
            <a:r>
              <a:rPr lang="pt-BR" sz="1400" dirty="0" err="1">
                <a:latin typeface="Times"/>
                <a:ea typeface="ＭＳ Ｐゴシック" charset="0"/>
                <a:cs typeface="Times"/>
              </a:rPr>
              <a:t>event</a:t>
            </a:r>
            <a:r>
              <a:rPr lang="pt-BR" sz="1400" dirty="0">
                <a:latin typeface="Times"/>
                <a:ea typeface="ＭＳ Ｐゴシック" charset="0"/>
                <a:cs typeface="Times"/>
              </a:rPr>
              <a:t>/494553/overview</a:t>
            </a:r>
            <a:endParaRPr lang="en-GB" sz="1400" dirty="0">
              <a:latin typeface="Times"/>
              <a:ea typeface="ＭＳ Ｐゴシック" charset="0"/>
              <a:cs typeface="Times"/>
            </a:endParaRPr>
          </a:p>
        </p:txBody>
      </p:sp>
      <p:pic>
        <p:nvPicPr>
          <p:cNvPr id="17421" name="Picture 2"/>
          <p:cNvPicPr>
            <a:picLocks noChangeAspect="1" noChangeArrowheads="1"/>
          </p:cNvPicPr>
          <p:nvPr/>
        </p:nvPicPr>
        <p:blipFill>
          <a:blip r:embed="rId11" cstate="print"/>
          <a:srcRect r="278" b="2290"/>
          <a:stretch>
            <a:fillRect/>
          </a:stretch>
        </p:blipFill>
        <p:spPr bwMode="auto">
          <a:xfrm>
            <a:off x="0" y="2328863"/>
            <a:ext cx="1806575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2058" descr="IMG_693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96150" y="2303463"/>
            <a:ext cx="1735138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42063" y="4912902"/>
            <a:ext cx="2003777" cy="1194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05599" y="4602907"/>
            <a:ext cx="1879564" cy="1252306"/>
          </a:xfrm>
          <a:prstGeom prst="rect">
            <a:avLst/>
          </a:prstGeom>
        </p:spPr>
      </p:pic>
      <p:pic>
        <p:nvPicPr>
          <p:cNvPr id="17" name="Picture 122" descr="UOMHQ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466" y="0"/>
            <a:ext cx="12049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 descr="CI_logo_small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58" y="361309"/>
            <a:ext cx="1206570" cy="68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90"/>
          <p:cNvSpPr txBox="1">
            <a:spLocks noChangeArrowheads="1"/>
          </p:cNvSpPr>
          <p:nvPr/>
        </p:nvSpPr>
        <p:spPr bwMode="auto">
          <a:xfrm>
            <a:off x="186111" y="4581128"/>
            <a:ext cx="416986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275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2750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charset="2"/>
              <a:buChar char="q"/>
            </a:pPr>
            <a:r>
              <a:rPr lang="en-US" sz="2000" b="1" dirty="0">
                <a:latin typeface="Times"/>
                <a:cs typeface="Times"/>
              </a:rPr>
              <a:t>Direct Linear Regression (DLR)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214056"/>
              </p:ext>
            </p:extLst>
          </p:nvPr>
        </p:nvGraphicFramePr>
        <p:xfrm>
          <a:off x="1187624" y="5226560"/>
          <a:ext cx="1859330" cy="44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3" name="Equation" r:id="rId3" imgW="927100" imgH="228600" progId="Equation.3">
                  <p:embed/>
                </p:oleObj>
              </mc:Choice>
              <mc:Fallback>
                <p:oleObj name="Equation" r:id="rId3" imgW="9271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5226560"/>
                        <a:ext cx="1859330" cy="441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925618"/>
              </p:ext>
            </p:extLst>
          </p:nvPr>
        </p:nvGraphicFramePr>
        <p:xfrm>
          <a:off x="4914180" y="5133407"/>
          <a:ext cx="1656184" cy="406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4" name="Equation" r:id="rId5" imgW="825500" imgH="203200" progId="Equation.3">
                  <p:embed/>
                </p:oleObj>
              </mc:Choice>
              <mc:Fallback>
                <p:oleObj name="Equation" r:id="rId5" imgW="825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4180" y="5133407"/>
                        <a:ext cx="1656184" cy="4065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90"/>
          <p:cNvSpPr txBox="1">
            <a:spLocks noChangeArrowheads="1"/>
          </p:cNvSpPr>
          <p:nvPr/>
        </p:nvSpPr>
        <p:spPr bwMode="auto">
          <a:xfrm>
            <a:off x="4427984" y="4591671"/>
            <a:ext cx="46147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12750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2750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275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275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spcBef>
                <a:spcPct val="50000"/>
              </a:spcBef>
              <a:buFont typeface="Wingdings" charset="2"/>
              <a:buChar char="q"/>
            </a:pPr>
            <a:r>
              <a:rPr lang="en-US" sz="2000" b="1" dirty="0">
                <a:latin typeface="Times"/>
                <a:cs typeface="Times"/>
              </a:rPr>
              <a:t>Singular Value Decomposition (SVD)</a:t>
            </a:r>
          </a:p>
        </p:txBody>
      </p:sp>
      <p:cxnSp>
        <p:nvCxnSpPr>
          <p:cNvPr id="9" name="Straight Arrow Connector 7"/>
          <p:cNvCxnSpPr>
            <a:cxnSpLocks noChangeShapeType="1"/>
          </p:cNvCxnSpPr>
          <p:nvPr/>
        </p:nvCxnSpPr>
        <p:spPr bwMode="auto">
          <a:xfrm>
            <a:off x="6570364" y="5373216"/>
            <a:ext cx="665932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1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007354"/>
              </p:ext>
            </p:extLst>
          </p:nvPr>
        </p:nvGraphicFramePr>
        <p:xfrm>
          <a:off x="7380312" y="5157192"/>
          <a:ext cx="412304" cy="46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5" name="Equation" r:id="rId7" imgW="203112" imgH="228501" progId="Equation.3">
                  <p:embed/>
                </p:oleObj>
              </mc:Choice>
              <mc:Fallback>
                <p:oleObj name="Equation" r:id="rId7" imgW="20311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5157192"/>
                        <a:ext cx="412304" cy="4623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872131"/>
              </p:ext>
            </p:extLst>
          </p:nvPr>
        </p:nvGraphicFramePr>
        <p:xfrm>
          <a:off x="4872522" y="5805264"/>
          <a:ext cx="2030808" cy="400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36" name="Equation" r:id="rId9" imgW="1117600" imgH="228600" progId="Equation.3">
                  <p:embed/>
                </p:oleObj>
              </mc:Choice>
              <mc:Fallback>
                <p:oleObj name="Equation" r:id="rId9" imgW="1117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522" y="5805264"/>
                        <a:ext cx="2030808" cy="4001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5"/>
          <a:stretch/>
        </p:blipFill>
        <p:spPr>
          <a:xfrm>
            <a:off x="557290" y="764704"/>
            <a:ext cx="4374750" cy="34324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28" y="3908573"/>
            <a:ext cx="2114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latin typeface="Times"/>
                <a:cs typeface="Times"/>
              </a:rPr>
              <a:t>2</a:t>
            </a:r>
            <a:r>
              <a:rPr lang="en-US" sz="1600" baseline="30000" dirty="0" smtClean="0">
                <a:solidFill>
                  <a:srgbClr val="000000"/>
                </a:solidFill>
                <a:latin typeface="Times"/>
                <a:cs typeface="Times"/>
              </a:rPr>
              <a:t>nd</a:t>
            </a:r>
            <a:r>
              <a:rPr lang="en-US" sz="1600" dirty="0" smtClean="0">
                <a:solidFill>
                  <a:srgbClr val="000000"/>
                </a:solidFill>
                <a:latin typeface="Times"/>
                <a:cs typeface="Times"/>
              </a:rPr>
              <a:t> dipole cavity band</a:t>
            </a:r>
            <a:endParaRPr lang="de-DE" sz="1600" dirty="0">
              <a:solidFill>
                <a:srgbClr val="000000"/>
              </a:solidFill>
              <a:latin typeface="Times"/>
              <a:cs typeface="Times"/>
            </a:endParaRPr>
          </a:p>
        </p:txBody>
      </p:sp>
      <p:pic>
        <p:nvPicPr>
          <p:cNvPr id="14" name="Picture 15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934" y="908720"/>
            <a:ext cx="2553490" cy="3473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2"/>
          <p:cNvSpPr>
            <a:spLocks noRot="1" noChangeArrowheads="1"/>
          </p:cNvSpPr>
          <p:nvPr/>
        </p:nvSpPr>
        <p:spPr bwMode="auto">
          <a:xfrm>
            <a:off x="0" y="0"/>
            <a:ext cx="9144000" cy="733564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Principle of HOM BPMs: DLR &amp; SVD</a:t>
            </a:r>
            <a:endParaRPr lang="en-GB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9208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Overview of HOM-based Diagnostics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94" y="1278419"/>
            <a:ext cx="7402474" cy="425101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898536" y="2092969"/>
            <a:ext cx="4171950" cy="3456926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48345" y="2825383"/>
            <a:ext cx="13959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EuCARD2</a:t>
            </a:r>
            <a:endParaRPr lang="en-US" sz="2000" b="1" baseline="30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WP 12.4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Response of HOM </a:t>
            </a:r>
            <a:b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</a:b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modes to 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beam </a:t>
            </a:r>
            <a:r>
              <a:rPr lang="en-US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EuCARD</a:t>
            </a:r>
            <a:r>
              <a:rPr 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 -&gt; EuCARD2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" name="Picture 116" descr="Steve + Nicoleta DESY Jan 2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515" y="5679235"/>
            <a:ext cx="1242133" cy="81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3470" y="5620444"/>
            <a:ext cx="1508490" cy="8804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9369" y="5620444"/>
            <a:ext cx="940529" cy="9405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641" y="5538137"/>
            <a:ext cx="1511965" cy="10076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33197" y="5579398"/>
            <a:ext cx="1540413" cy="10269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2025" y="5902642"/>
            <a:ext cx="948273" cy="41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795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88" y="1398588"/>
            <a:ext cx="8580437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13319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ＭＳ Ｐゴシック" charset="0"/>
              </a:rPr>
              <a:t>12.4 Summary of Plans and Status of HOM  Position Diagnostics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713" y="1555750"/>
            <a:ext cx="8580437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13319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ＭＳ Ｐゴシック" charset="0"/>
              </a:rPr>
              <a:t>12.4 Summary of Plans and Status of HOM  Phase Diagnostics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ＭＳ Ｐゴシック" charset="0"/>
            </a:endParaRPr>
          </a:p>
        </p:txBody>
      </p:sp>
      <p:sp>
        <p:nvSpPr>
          <p:cNvPr id="30723" name="Text Box 35"/>
          <p:cNvSpPr txBox="1">
            <a:spLocks noChangeArrowheads="1"/>
          </p:cNvSpPr>
          <p:nvPr/>
        </p:nvSpPr>
        <p:spPr bwMode="auto">
          <a:xfrm>
            <a:off x="150813" y="6240463"/>
            <a:ext cx="8569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GB" altLang="ko-KR" sz="1400" dirty="0">
                <a:latin typeface="Times"/>
                <a:ea typeface="Gulim" pitchFamily="34" charset="-127"/>
                <a:cs typeface="Times"/>
              </a:rPr>
              <a:t>See WP12.4.1 talk by </a:t>
            </a:r>
            <a:r>
              <a:rPr lang="en-GB" altLang="ko-KR" sz="1400" dirty="0" smtClean="0">
                <a:latin typeface="Times"/>
                <a:ea typeface="Gulim" pitchFamily="34" charset="-127"/>
                <a:cs typeface="Times"/>
              </a:rPr>
              <a:t>L. Shi/N. </a:t>
            </a:r>
            <a:r>
              <a:rPr lang="en-GB" altLang="ko-KR" sz="1400" dirty="0" err="1" smtClean="0">
                <a:latin typeface="Times"/>
                <a:ea typeface="Gulim" pitchFamily="34" charset="-127"/>
                <a:cs typeface="Times"/>
              </a:rPr>
              <a:t>Baboi</a:t>
            </a:r>
            <a:endParaRPr lang="en-GB" altLang="ko-KR" sz="1400" dirty="0">
              <a:latin typeface="Times"/>
              <a:ea typeface="Gulim" pitchFamily="34" charset="-127"/>
              <a:cs typeface="Time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570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26" name="Rectangle 1575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27" name="Rectangle 1580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28" name="Rectangle 1585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29" name="Rectangle 1590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30" name="Rectangle 1595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sp>
        <p:nvSpPr>
          <p:cNvPr id="26631" name="Rectangle 1600"/>
          <p:cNvSpPr>
            <a:spLocks noChangeArrowheads="1"/>
          </p:cNvSpPr>
          <p:nvPr/>
        </p:nvSpPr>
        <p:spPr bwMode="auto">
          <a:xfrm>
            <a:off x="1846263" y="80963"/>
            <a:ext cx="447558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000">
                <a:latin typeface="Times"/>
                <a:cs typeface="Times"/>
              </a:rPr>
              <a:t/>
            </a:r>
            <a:br>
              <a:rPr lang="en-GB" sz="1000">
                <a:latin typeface="Times"/>
                <a:cs typeface="Times"/>
              </a:rPr>
            </a:br>
            <a:endParaRPr lang="en-GB" sz="8200">
              <a:latin typeface="Times"/>
              <a:cs typeface="Times"/>
            </a:endParaRPr>
          </a:p>
        </p:txBody>
      </p:sp>
      <p:graphicFrame>
        <p:nvGraphicFramePr>
          <p:cNvPr id="11" name="Group 17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04067"/>
              </p:ext>
            </p:extLst>
          </p:nvPr>
        </p:nvGraphicFramePr>
        <p:xfrm>
          <a:off x="3273425" y="1169988"/>
          <a:ext cx="5870575" cy="4813300"/>
        </p:xfrm>
        <a:graphic>
          <a:graphicData uri="http://schemas.openxmlformats.org/drawingml/2006/table">
            <a:tbl>
              <a:tblPr/>
              <a:tblGrid>
                <a:gridCol w="3612628"/>
                <a:gridCol w="722543"/>
                <a:gridCol w="645910"/>
                <a:gridCol w="889494"/>
              </a:tblGrid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E-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field distribution</a:t>
                      </a:r>
                      <a:endParaRPr kumimoji="0" lang="en-GB" sz="8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ω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/2π (GHz)</a:t>
                      </a:r>
                      <a:endParaRPr kumimoji="0" lang="en-GB" sz="8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type</a:t>
                      </a:r>
                      <a:endParaRPr kumimoji="0" lang="en-GB" sz="8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R/Q: </a:t>
                      </a:r>
                      <a:r>
                        <a:rPr kumimoji="0" lang="en-GB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Ω</a:t>
                      </a: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/cm</a:t>
                      </a:r>
                      <a:r>
                        <a:rPr kumimoji="0" lang="en-GB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  <a:sym typeface="Symbol" pitchFamily="18" charset="2"/>
                        </a:rPr>
                        <a:t>2</a:t>
                      </a:r>
                      <a:endParaRPr kumimoji="0" 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4.2953</a:t>
                      </a:r>
                      <a:endParaRPr kumimoji="0" lang="en-GB" sz="8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 </a:t>
                      </a:r>
                      <a:b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#1</a:t>
                      </a:r>
                      <a:b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 EE</a:t>
                      </a:r>
                      <a:endParaRPr kumimoji="0" lang="en-GB" sz="8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4.3580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#2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EE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0.29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4.4460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#3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 EE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4.5388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#4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EE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1.08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4.5972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#5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EE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0.79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marL="0" marR="0" lvl="0" indent="0" algn="l" defTabSz="9572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/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4.6399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D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Band 1 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#6</a:t>
                      </a:r>
                      <a:b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</a:br>
                      <a:r>
                        <a:rPr kumimoji="0" lang="en-GB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 EE</a:t>
                      </a:r>
                      <a:endParaRPr kumimoji="0" lang="en-GB" sz="8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cs typeface="Times New Roman" pitchFamily="18" charset="0"/>
                        </a:rPr>
                        <a:t>0.16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6674" name="Group 1785"/>
          <p:cNvGrpSpPr>
            <a:grpSpLocks/>
          </p:cNvGrpSpPr>
          <p:nvPr/>
        </p:nvGrpSpPr>
        <p:grpSpPr bwMode="auto">
          <a:xfrm>
            <a:off x="3357916" y="1493297"/>
            <a:ext cx="3144746" cy="4454715"/>
            <a:chOff x="126" y="1071"/>
            <a:chExt cx="2496" cy="3013"/>
          </a:xfrm>
        </p:grpSpPr>
        <p:pic>
          <p:nvPicPr>
            <p:cNvPr id="26680" name="Picture 1564" descr="2"/>
            <p:cNvPicPr>
              <a:picLocks noChangeAspect="1" noChangeArrowheads="1"/>
            </p:cNvPicPr>
            <p:nvPr/>
          </p:nvPicPr>
          <p:blipFill>
            <a:blip r:embed="rId2" cstate="print"/>
            <a:srcRect t="42293" b="41635"/>
            <a:stretch>
              <a:fillRect/>
            </a:stretch>
          </p:blipFill>
          <p:spPr bwMode="auto">
            <a:xfrm>
              <a:off x="126" y="3748"/>
              <a:ext cx="249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1" name="Picture 1563" descr="3"/>
            <p:cNvPicPr>
              <a:picLocks noChangeAspect="1" noChangeArrowheads="1"/>
            </p:cNvPicPr>
            <p:nvPr/>
          </p:nvPicPr>
          <p:blipFill>
            <a:blip r:embed="rId3" cstate="print"/>
            <a:srcRect t="43117" b="40208"/>
            <a:stretch>
              <a:fillRect/>
            </a:stretch>
          </p:blipFill>
          <p:spPr bwMode="auto">
            <a:xfrm>
              <a:off x="126" y="3203"/>
              <a:ext cx="2496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2" name="Picture 1562" descr="4"/>
            <p:cNvPicPr>
              <a:picLocks noChangeAspect="1" noChangeArrowheads="1"/>
            </p:cNvPicPr>
            <p:nvPr/>
          </p:nvPicPr>
          <p:blipFill>
            <a:blip r:embed="rId4" cstate="print"/>
            <a:srcRect t="41251" b="41251"/>
            <a:stretch>
              <a:fillRect/>
            </a:stretch>
          </p:blipFill>
          <p:spPr bwMode="auto">
            <a:xfrm>
              <a:off x="126" y="2704"/>
              <a:ext cx="2490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3" name="Picture 1561" descr="5"/>
            <p:cNvPicPr>
              <a:picLocks noChangeAspect="1" noChangeArrowheads="1"/>
            </p:cNvPicPr>
            <p:nvPr/>
          </p:nvPicPr>
          <p:blipFill>
            <a:blip r:embed="rId5" cstate="print"/>
            <a:srcRect t="42075" b="39496"/>
            <a:stretch>
              <a:fillRect/>
            </a:stretch>
          </p:blipFill>
          <p:spPr bwMode="auto">
            <a:xfrm>
              <a:off x="126" y="2160"/>
              <a:ext cx="2496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4" name="Picture 1560" descr="6"/>
            <p:cNvPicPr>
              <a:picLocks noChangeAspect="1" noChangeArrowheads="1"/>
            </p:cNvPicPr>
            <p:nvPr/>
          </p:nvPicPr>
          <p:blipFill>
            <a:blip r:embed="rId6" cstate="print"/>
            <a:srcRect t="42677" b="40977"/>
            <a:stretch>
              <a:fillRect/>
            </a:stretch>
          </p:blipFill>
          <p:spPr bwMode="auto">
            <a:xfrm>
              <a:off x="126" y="1616"/>
              <a:ext cx="249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85" name="Picture 1559" descr="7"/>
            <p:cNvPicPr>
              <a:picLocks noChangeAspect="1" noChangeArrowheads="1"/>
            </p:cNvPicPr>
            <p:nvPr/>
          </p:nvPicPr>
          <p:blipFill>
            <a:blip r:embed="rId7" cstate="print"/>
            <a:srcRect t="42130" b="40648"/>
            <a:stretch>
              <a:fillRect/>
            </a:stretch>
          </p:blipFill>
          <p:spPr bwMode="auto">
            <a:xfrm>
              <a:off x="126" y="1071"/>
              <a:ext cx="2496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75" name="Text Box 207"/>
          <p:cNvSpPr txBox="1">
            <a:spLocks noChangeArrowheads="1"/>
          </p:cNvSpPr>
          <p:nvPr/>
        </p:nvSpPr>
        <p:spPr bwMode="auto">
          <a:xfrm>
            <a:off x="0" y="809625"/>
            <a:ext cx="3024188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967" tIns="10484" rIns="20967" bIns="10484">
            <a:spAutoFit/>
          </a:bodyPr>
          <a:lstStyle/>
          <a:p>
            <a:pPr algn="l" defTabSz="209550">
              <a:buFont typeface="Wingdings" pitchFamily="2" charset="2"/>
              <a:buChar char="Ø"/>
            </a:pPr>
            <a:endParaRPr lang="en-GB" dirty="0">
              <a:latin typeface="Times"/>
              <a:cs typeface="Times"/>
            </a:endParaRPr>
          </a:p>
          <a:p>
            <a:pPr marL="285750" indent="-285750" algn="l" defTabSz="209550">
              <a:buFont typeface="Wingdings" charset="2"/>
              <a:buChar char="q"/>
            </a:pPr>
            <a:r>
              <a:rPr lang="en-GB" sz="1600" dirty="0">
                <a:latin typeface="Times"/>
                <a:cs typeface="Times"/>
              </a:rPr>
              <a:t>Cavity modes up to 10GHz –allows identification of potential trapped modes and modal types, monopole, dipole, </a:t>
            </a:r>
            <a:r>
              <a:rPr lang="en-GB" sz="1600" dirty="0" err="1">
                <a:latin typeface="Times"/>
                <a:cs typeface="Times"/>
              </a:rPr>
              <a:t>quadrupole</a:t>
            </a:r>
            <a:r>
              <a:rPr lang="en-GB" sz="1600" dirty="0">
                <a:latin typeface="Times"/>
                <a:cs typeface="Times"/>
              </a:rPr>
              <a:t> and </a:t>
            </a:r>
            <a:r>
              <a:rPr lang="en-GB" sz="1600" dirty="0" err="1">
                <a:latin typeface="Times"/>
                <a:cs typeface="Times"/>
              </a:rPr>
              <a:t>sextupole</a:t>
            </a:r>
            <a:endParaRPr lang="en-GB" sz="1600" dirty="0">
              <a:latin typeface="Times"/>
              <a:cs typeface="Times"/>
            </a:endParaRPr>
          </a:p>
          <a:p>
            <a:pPr marL="285750" indent="-285750" algn="just" defTabSz="209550">
              <a:buFont typeface="Wingdings" charset="2"/>
              <a:buChar char="q"/>
            </a:pPr>
            <a:r>
              <a:rPr lang="en-GB" sz="1600" dirty="0">
                <a:latin typeface="Times"/>
                <a:cs typeface="Times"/>
              </a:rPr>
              <a:t>Contains all 6 cavity dipole bands below </a:t>
            </a:r>
            <a:r>
              <a:rPr lang="en-GB" sz="1600" dirty="0" smtClean="0">
                <a:latin typeface="Times"/>
                <a:cs typeface="Times"/>
              </a:rPr>
              <a:t>10GHz</a:t>
            </a:r>
          </a:p>
          <a:p>
            <a:pPr marL="285750" indent="-285750" algn="just" defTabSz="209550">
              <a:buFont typeface="Wingdings" charset="2"/>
              <a:buChar char="q"/>
            </a:pPr>
            <a:r>
              <a:rPr lang="en-GB" sz="1600" dirty="0" smtClean="0">
                <a:latin typeface="Times"/>
                <a:cs typeface="Times"/>
              </a:rPr>
              <a:t>HFSS </a:t>
            </a:r>
            <a:r>
              <a:rPr lang="en-GB" sz="1600" dirty="0">
                <a:latin typeface="Times"/>
                <a:cs typeface="Times"/>
              </a:rPr>
              <a:t>results agree well with by MAFIA simulations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0"/>
            <a:ext cx="9144000" cy="719138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12.4 </a:t>
            </a: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HOMs in 3.9 GHz SC Cavities</a:t>
            </a:r>
          </a:p>
        </p:txBody>
      </p:sp>
      <p:sp>
        <p:nvSpPr>
          <p:cNvPr id="26677" name="Text Box 207"/>
          <p:cNvSpPr txBox="1">
            <a:spLocks noChangeArrowheads="1"/>
          </p:cNvSpPr>
          <p:nvPr/>
        </p:nvSpPr>
        <p:spPr bwMode="auto">
          <a:xfrm>
            <a:off x="0" y="3711575"/>
            <a:ext cx="3132138" cy="174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967" tIns="10484" rIns="20967" bIns="10484">
            <a:spAutoFit/>
          </a:bodyPr>
          <a:lstStyle/>
          <a:p>
            <a:pPr marL="285750" indent="-285750" algn="just" defTabSz="209550">
              <a:buFont typeface="Wingdings" charset="2"/>
              <a:buChar char="q"/>
            </a:pPr>
            <a:r>
              <a:rPr lang="en-US" dirty="0">
                <a:latin typeface="Times"/>
                <a:cs typeface="Times"/>
              </a:rPr>
              <a:t>Modes within the modules can be inter-cavity, beam pipe or </a:t>
            </a:r>
            <a:r>
              <a:rPr lang="en-US" dirty="0" smtClean="0">
                <a:latin typeface="Times"/>
                <a:cs typeface="Times"/>
              </a:rPr>
              <a:t>trapped</a:t>
            </a:r>
          </a:p>
          <a:p>
            <a:pPr marL="285750" indent="-285750" algn="just" defTabSz="209550"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Majority </a:t>
            </a:r>
            <a:r>
              <a:rPr lang="en-US" dirty="0">
                <a:latin typeface="Times"/>
                <a:cs typeface="Times"/>
              </a:rPr>
              <a:t>within the first six </a:t>
            </a:r>
            <a:r>
              <a:rPr lang="en-US" dirty="0" err="1">
                <a:latin typeface="Times"/>
                <a:cs typeface="Times"/>
              </a:rPr>
              <a:t>passbands</a:t>
            </a:r>
            <a:r>
              <a:rPr lang="en-US" dirty="0">
                <a:latin typeface="Times"/>
                <a:cs typeface="Times"/>
              </a:rPr>
              <a:t> are inter-cavity –computationally expensive and sensitive to small geometrical perturbations!</a:t>
            </a:r>
          </a:p>
        </p:txBody>
      </p:sp>
      <p:sp>
        <p:nvSpPr>
          <p:cNvPr id="26678" name="Rectangle 1"/>
          <p:cNvSpPr>
            <a:spLocks noChangeArrowheads="1"/>
          </p:cNvSpPr>
          <p:nvPr/>
        </p:nvSpPr>
        <p:spPr bwMode="auto">
          <a:xfrm>
            <a:off x="0" y="6032613"/>
            <a:ext cx="87201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Font typeface="Wingdings" charset="2"/>
              <a:buChar char="q"/>
            </a:pPr>
            <a:r>
              <a:rPr lang="en-US" dirty="0">
                <a:latin typeface="Times"/>
                <a:cs typeface="Times"/>
              </a:rPr>
              <a:t>We require </a:t>
            </a:r>
            <a:r>
              <a:rPr lang="en-US" dirty="0" smtClean="0">
                <a:latin typeface="Times"/>
                <a:cs typeface="Times"/>
              </a:rPr>
              <a:t>characterization </a:t>
            </a:r>
            <a:r>
              <a:rPr lang="en-US" dirty="0">
                <a:latin typeface="Times"/>
                <a:cs typeface="Times"/>
              </a:rPr>
              <a:t>of </a:t>
            </a:r>
            <a:r>
              <a:rPr lang="en-US" dirty="0" smtClean="0">
                <a:latin typeface="Times"/>
                <a:cs typeface="Times"/>
              </a:rPr>
              <a:t>a </a:t>
            </a:r>
            <a:r>
              <a:rPr lang="en-US" dirty="0">
                <a:latin typeface="Times"/>
                <a:cs typeface="Times"/>
              </a:rPr>
              <a:t>limited number of modes for HOM diagnostics (large R/Q desirable)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26679" name="Picture 2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3913" y="704850"/>
            <a:ext cx="79756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575" y="979488"/>
            <a:ext cx="5827713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5575" y="4410075"/>
            <a:ext cx="501015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207"/>
          <p:cNvSpPr txBox="1">
            <a:spLocks noChangeArrowheads="1"/>
          </p:cNvSpPr>
          <p:nvPr/>
        </p:nvSpPr>
        <p:spPr bwMode="auto">
          <a:xfrm>
            <a:off x="149225" y="5019675"/>
            <a:ext cx="3617913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0967" tIns="10484" rIns="20967" bIns="10484">
            <a:spAutoFit/>
          </a:bodyPr>
          <a:lstStyle/>
          <a:p>
            <a:pPr marL="342900" indent="-342900" algn="just" defTabSz="209550">
              <a:buFont typeface="Wingdings" charset="2"/>
              <a:buChar char="q"/>
            </a:pPr>
            <a:r>
              <a:rPr lang="en-US" sz="2000" dirty="0">
                <a:latin typeface="Times"/>
                <a:cs typeface="Times"/>
              </a:rPr>
              <a:t>Modes of </a:t>
            </a:r>
            <a:r>
              <a:rPr lang="en-US" sz="2000" dirty="0" err="1">
                <a:latin typeface="Times"/>
                <a:cs typeface="Times"/>
              </a:rPr>
              <a:t>passbands</a:t>
            </a:r>
            <a:r>
              <a:rPr lang="en-US" sz="2000" dirty="0">
                <a:latin typeface="Times"/>
                <a:cs typeface="Times"/>
              </a:rPr>
              <a:t> have been </a:t>
            </a:r>
            <a:r>
              <a:rPr lang="en-US" sz="2000" dirty="0" err="1">
                <a:latin typeface="Times"/>
                <a:cs typeface="Times"/>
              </a:rPr>
              <a:t>characterised</a:t>
            </a:r>
            <a:r>
              <a:rPr lang="en-US" sz="2000" dirty="0">
                <a:latin typeface="Times"/>
                <a:cs typeface="Times"/>
              </a:rPr>
              <a:t> to aid </a:t>
            </a:r>
            <a:r>
              <a:rPr lang="en-US" sz="2000" dirty="0" smtClean="0">
                <a:latin typeface="Times"/>
                <a:cs typeface="Times"/>
              </a:rPr>
              <a:t>diagnostics</a:t>
            </a:r>
          </a:p>
          <a:p>
            <a:pPr marL="342900" indent="-342900" algn="just" defTabSz="209550">
              <a:buFont typeface="Wingdings" charset="2"/>
              <a:buChar char="q"/>
            </a:pPr>
            <a:r>
              <a:rPr lang="en-US" sz="2000" dirty="0" smtClean="0">
                <a:latin typeface="Times"/>
                <a:cs typeface="Times"/>
              </a:rPr>
              <a:t>P. Jain WP 12.4.2</a:t>
            </a:r>
            <a:endParaRPr lang="en-GB" sz="2000" dirty="0">
              <a:latin typeface="Times"/>
              <a:cs typeface="Times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80486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Mode Characterisation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66556" y="2176631"/>
            <a:ext cx="3541889" cy="930629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/>
                <a:cs typeface="Times"/>
              </a:rPr>
              <a:t>Sub-Task </a:t>
            </a:r>
            <a:r>
              <a:rPr lang="en-US" dirty="0" smtClean="0">
                <a:latin typeface="Times"/>
                <a:cs typeface="Times"/>
              </a:rPr>
              <a:t>12.4.1: Progress and Plans:</a:t>
            </a:r>
            <a:br>
              <a:rPr lang="en-US" dirty="0" smtClean="0">
                <a:latin typeface="Times"/>
                <a:cs typeface="Times"/>
              </a:rPr>
            </a:br>
            <a:r>
              <a:rPr lang="en-US" dirty="0" smtClean="0">
                <a:latin typeface="Times"/>
                <a:cs typeface="Times"/>
              </a:rPr>
              <a:t>Electronics for E-XFEL Cavities</a:t>
            </a:r>
            <a:endParaRPr lang="en-US" dirty="0">
              <a:latin typeface="Times"/>
              <a:cs typeface="Times"/>
            </a:endParaRP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325" y="1403459"/>
            <a:ext cx="3636675" cy="1453796"/>
          </a:xfr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42"/>
          <a:stretch/>
        </p:blipFill>
        <p:spPr>
          <a:xfrm>
            <a:off x="4597722" y="3413248"/>
            <a:ext cx="4546277" cy="328956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81612" y="1548077"/>
            <a:ext cx="4184650" cy="5080000"/>
          </a:xfrm>
        </p:spPr>
        <p:txBody>
          <a:bodyPr/>
          <a:lstStyle/>
          <a:p>
            <a:pPr>
              <a:buClr>
                <a:schemeClr val="tx1"/>
              </a:buClr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Initial beam </a:t>
            </a:r>
            <a:r>
              <a:rPr lang="en-US" dirty="0">
                <a:latin typeface="Times"/>
                <a:cs typeface="Times"/>
              </a:rPr>
              <a:t>with </a:t>
            </a:r>
            <a:r>
              <a:rPr lang="en-US" dirty="0" smtClean="0">
                <a:latin typeface="Times"/>
                <a:cs typeface="Times"/>
              </a:rPr>
              <a:t>test electronics </a:t>
            </a:r>
            <a:r>
              <a:rPr lang="en-US" dirty="0">
                <a:latin typeface="Times"/>
                <a:cs typeface="Times"/>
              </a:rPr>
              <a:t>for 1.3 GHz </a:t>
            </a:r>
            <a:r>
              <a:rPr lang="en-US" dirty="0" smtClean="0">
                <a:latin typeface="Times"/>
                <a:cs typeface="Times"/>
              </a:rPr>
              <a:t>cavities</a:t>
            </a:r>
          </a:p>
          <a:p>
            <a:pPr lvl="1"/>
            <a:r>
              <a:rPr lang="en-US" dirty="0" smtClean="0">
                <a:latin typeface="Times"/>
                <a:cs typeface="Times"/>
              </a:rPr>
              <a:t>Identified monopole and dipole mode regions</a:t>
            </a:r>
          </a:p>
          <a:p>
            <a:pPr lvl="1"/>
            <a:r>
              <a:rPr lang="en-US" dirty="0">
                <a:latin typeface="Times"/>
                <a:cs typeface="Times"/>
              </a:rPr>
              <a:t>P</a:t>
            </a:r>
            <a:r>
              <a:rPr lang="en-US" dirty="0" smtClean="0">
                <a:latin typeface="Times"/>
                <a:cs typeface="Times"/>
              </a:rPr>
              <a:t>rototype electronics being fabricated (</a:t>
            </a:r>
            <a:r>
              <a:rPr lang="en-US" dirty="0" err="1" smtClean="0">
                <a:latin typeface="Times"/>
                <a:cs typeface="Times"/>
              </a:rPr>
              <a:t>Samer</a:t>
            </a:r>
            <a:r>
              <a:rPr lang="en-US" dirty="0" smtClean="0">
                <a:latin typeface="Times"/>
                <a:cs typeface="Times"/>
              </a:rPr>
              <a:t> Bou </a:t>
            </a:r>
            <a:r>
              <a:rPr lang="en-US" dirty="0" err="1" smtClean="0">
                <a:latin typeface="Times"/>
                <a:cs typeface="Times"/>
              </a:rPr>
              <a:t>Habib</a:t>
            </a:r>
            <a:r>
              <a:rPr lang="en-US" dirty="0" smtClean="0">
                <a:latin typeface="Times"/>
                <a:cs typeface="Times"/>
              </a:rPr>
              <a:t> –WUT &amp; DESY)</a:t>
            </a:r>
          </a:p>
          <a:p>
            <a:pPr>
              <a:buClrTx/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Redesign of non-functioning 5 GHz electronics for 3.9 GHz cavities complete (see M18 report)</a:t>
            </a:r>
          </a:p>
          <a:p>
            <a:pPr lvl="1"/>
            <a:r>
              <a:rPr lang="en-US" dirty="0" smtClean="0">
                <a:latin typeface="Times"/>
                <a:cs typeface="Times"/>
              </a:rPr>
              <a:t>Boards under construction (Thomas </a:t>
            </a:r>
            <a:r>
              <a:rPr lang="en-US" dirty="0" err="1" smtClean="0">
                <a:latin typeface="Times"/>
                <a:cs typeface="Times"/>
              </a:rPr>
              <a:t>Wamsat</a:t>
            </a:r>
            <a:r>
              <a:rPr lang="en-US" dirty="0" smtClean="0">
                <a:latin typeface="Times"/>
                <a:cs typeface="Times"/>
              </a:rPr>
              <a:t> –DESY)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11758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12.4 Repeatability Measurements on 1.3 GHz HOMBPMs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654" y="2175276"/>
            <a:ext cx="1567368" cy="9384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ight Arrow 1"/>
          <p:cNvSpPr/>
          <p:nvPr/>
        </p:nvSpPr>
        <p:spPr bwMode="auto">
          <a:xfrm>
            <a:off x="5608986" y="2304617"/>
            <a:ext cx="388043" cy="717253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6702561" y="2892530"/>
            <a:ext cx="670257" cy="552638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68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shot 2015-04-06 19.24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611" y="3856822"/>
            <a:ext cx="2963810" cy="16613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9615" y="1390249"/>
            <a:ext cx="8994385" cy="5080000"/>
          </a:xfrm>
        </p:spPr>
        <p:txBody>
          <a:bodyPr/>
          <a:lstStyle/>
          <a:p>
            <a:pPr>
              <a:buClrTx/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Measured (L. Shi &amp; N. </a:t>
            </a:r>
            <a:r>
              <a:rPr lang="en-US" dirty="0" err="1" smtClean="0">
                <a:latin typeface="Times"/>
                <a:cs typeface="Times"/>
              </a:rPr>
              <a:t>Baboi</a:t>
            </a:r>
            <a:r>
              <a:rPr lang="en-US" dirty="0" smtClean="0">
                <a:latin typeface="Times"/>
                <a:cs typeface="Times"/>
              </a:rPr>
              <a:t>) S21 for seven out of the eight 3.9 GHz cavities needed for XFEL modules</a:t>
            </a:r>
          </a:p>
          <a:p>
            <a:pPr lvl="1"/>
            <a:r>
              <a:rPr lang="en-US" dirty="0">
                <a:latin typeface="Times"/>
                <a:cs typeface="Times"/>
              </a:rPr>
              <a:t>R</a:t>
            </a:r>
            <a:r>
              <a:rPr lang="en-US" dirty="0" smtClean="0">
                <a:latin typeface="Times"/>
                <a:cs typeface="Times"/>
              </a:rPr>
              <a:t>oom temperature measurements of S21 (sans final input coupler)</a:t>
            </a:r>
          </a:p>
          <a:p>
            <a:pPr lvl="1"/>
            <a:r>
              <a:rPr lang="en-US" dirty="0" smtClean="0">
                <a:latin typeface="Times"/>
                <a:cs typeface="Times"/>
              </a:rPr>
              <a:t>3HZ010 has an input coupler and was also measured at 2K</a:t>
            </a:r>
          </a:p>
          <a:p>
            <a:pPr lvl="1"/>
            <a:r>
              <a:rPr lang="en-US" dirty="0" smtClean="0">
                <a:latin typeface="Times"/>
                <a:cs typeface="Times"/>
              </a:rPr>
              <a:t>These measurements may shed some light on subsequent measurements to be performed on the 8 cavities with a module (coupled cavity spectrum)</a:t>
            </a:r>
          </a:p>
          <a:p>
            <a:endParaRPr lang="en-US" dirty="0" smtClean="0">
              <a:latin typeface="Times"/>
              <a:cs typeface="Times"/>
            </a:endParaRPr>
          </a:p>
          <a:p>
            <a:endParaRPr lang="en-US" dirty="0" smtClean="0">
              <a:latin typeface="Times"/>
              <a:cs typeface="Times"/>
            </a:endParaRPr>
          </a:p>
          <a:p>
            <a:endParaRPr lang="en-US" dirty="0" smtClean="0">
              <a:latin typeface="Times"/>
              <a:cs typeface="Times"/>
            </a:endParaRPr>
          </a:p>
          <a:p>
            <a:endParaRPr lang="en-US" dirty="0" smtClean="0">
              <a:latin typeface="Times"/>
              <a:cs typeface="Times"/>
            </a:endParaRPr>
          </a:p>
          <a:p>
            <a:pPr>
              <a:buClrTx/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Next </a:t>
            </a:r>
            <a:r>
              <a:rPr lang="en-US" dirty="0">
                <a:latin typeface="Times"/>
                <a:cs typeface="Times"/>
              </a:rPr>
              <a:t>steps</a:t>
            </a:r>
            <a:r>
              <a:rPr lang="en-US" dirty="0" smtClean="0">
                <a:latin typeface="Times"/>
                <a:cs typeface="Times"/>
              </a:rPr>
              <a:t>:</a:t>
            </a:r>
          </a:p>
          <a:p>
            <a:pPr lvl="1"/>
            <a:r>
              <a:rPr lang="en-US" dirty="0" smtClean="0">
                <a:latin typeface="Times"/>
                <a:cs typeface="Times"/>
              </a:rPr>
              <a:t>Measure S21 for cavities in string (at room temperature and at 2K)</a:t>
            </a:r>
            <a:endParaRPr lang="en-US" dirty="0">
              <a:latin typeface="Times"/>
              <a:cs typeface="Times"/>
            </a:endParaRPr>
          </a:p>
          <a:p>
            <a:pPr lvl="1"/>
            <a:r>
              <a:rPr lang="en-US" dirty="0">
                <a:latin typeface="Times"/>
                <a:cs typeface="Times"/>
              </a:rPr>
              <a:t>Measure S21 for reserve 3.9GHz </a:t>
            </a:r>
            <a:r>
              <a:rPr lang="en-US" dirty="0" smtClean="0">
                <a:latin typeface="Times"/>
                <a:cs typeface="Times"/>
              </a:rPr>
              <a:t>cavities (and later for 2</a:t>
            </a:r>
            <a:r>
              <a:rPr lang="en-US" baseline="30000" dirty="0" smtClean="0">
                <a:latin typeface="Times"/>
                <a:cs typeface="Times"/>
              </a:rPr>
              <a:t>nd</a:t>
            </a:r>
            <a:r>
              <a:rPr lang="en-US" dirty="0" smtClean="0">
                <a:latin typeface="Times"/>
                <a:cs typeface="Times"/>
              </a:rPr>
              <a:t> injecto</a:t>
            </a:r>
            <a:r>
              <a:rPr lang="en-US" dirty="0" smtClean="0"/>
              <a:t>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Sub-Task 12.4.1: Progress and Plans:</a:t>
            </a:r>
            <a:br>
              <a:rPr lang="en-US" dirty="0"/>
            </a:br>
            <a:r>
              <a:rPr lang="en-US" dirty="0"/>
              <a:t>Measurements of </a:t>
            </a:r>
            <a:r>
              <a:rPr lang="en-US" dirty="0" smtClean="0"/>
              <a:t>E-XFEL 3.9 GHz </a:t>
            </a:r>
            <a:r>
              <a:rPr lang="en-US" dirty="0"/>
              <a:t>cavities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12.4 Summary of Transmission Measurements on Third Harmonic Cavities 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pic>
        <p:nvPicPr>
          <p:cNvPr id="5" name="Picture 4" descr="Screenshot 2015-04-06 19.18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5" y="3591179"/>
            <a:ext cx="2605535" cy="15317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Screenshot 2015-04-06 19.20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035" y="3591535"/>
            <a:ext cx="2835434" cy="161801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2966806" y="3853947"/>
            <a:ext cx="733492" cy="58028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79790" y="4828382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"/>
                <a:cs typeface="Times"/>
              </a:rPr>
              <a:t>5</a:t>
            </a:r>
            <a:r>
              <a:rPr lang="en-US" sz="1200" b="1" baseline="30000" dirty="0" smtClean="0">
                <a:latin typeface="Times"/>
                <a:cs typeface="Times"/>
              </a:rPr>
              <a:t>th</a:t>
            </a:r>
            <a:r>
              <a:rPr lang="en-US" sz="1200" b="1" dirty="0" smtClean="0">
                <a:latin typeface="Times"/>
                <a:cs typeface="Times"/>
              </a:rPr>
              <a:t> Dipole Band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76575" y="4269115"/>
            <a:ext cx="1236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Times"/>
                <a:cs typeface="Times"/>
              </a:rPr>
              <a:t>2</a:t>
            </a:r>
            <a:r>
              <a:rPr lang="en-US" sz="1200" b="1" baseline="30000" dirty="0" smtClean="0">
                <a:latin typeface="Times"/>
                <a:cs typeface="Times"/>
              </a:rPr>
              <a:t>nd</a:t>
            </a:r>
            <a:r>
              <a:rPr lang="en-US" sz="1200" b="1" dirty="0" smtClean="0">
                <a:latin typeface="Times"/>
                <a:cs typeface="Times"/>
              </a:rPr>
              <a:t> Dipole Band</a:t>
            </a:r>
            <a:endParaRPr lang="en-US" sz="1200" b="1" dirty="0">
              <a:latin typeface="Times"/>
              <a:cs typeface="Time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3563" y="5189689"/>
            <a:ext cx="21393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"/>
                <a:cs typeface="Times"/>
              </a:rPr>
              <a:t>Each </a:t>
            </a:r>
            <a:r>
              <a:rPr lang="en-US" i="1" dirty="0" err="1" smtClean="0">
                <a:latin typeface="Times"/>
                <a:cs typeface="Times"/>
              </a:rPr>
              <a:t>colour</a:t>
            </a:r>
            <a:r>
              <a:rPr lang="en-US" i="1" dirty="0" smtClean="0">
                <a:latin typeface="Times"/>
                <a:cs typeface="Times"/>
              </a:rPr>
              <a:t> represents</a:t>
            </a:r>
          </a:p>
          <a:p>
            <a:r>
              <a:rPr lang="en-US" i="1" dirty="0" smtClean="0">
                <a:latin typeface="Times"/>
                <a:cs typeface="Times"/>
              </a:rPr>
              <a:t> a different cavity</a:t>
            </a:r>
            <a:endParaRPr lang="en-US" i="1" dirty="0">
              <a:latin typeface="Times"/>
              <a:cs typeface="Times"/>
            </a:endParaRPr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150813" y="6381750"/>
            <a:ext cx="85693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 eaLnBrk="0" hangingPunct="0">
              <a:buFont typeface="Wingdings" charset="2"/>
              <a:buChar char="q"/>
            </a:pPr>
            <a:r>
              <a:rPr lang="en-GB" altLang="ko-KR" sz="1400" dirty="0">
                <a:latin typeface="Times"/>
                <a:ea typeface="Gulim" pitchFamily="34" charset="-127"/>
                <a:cs typeface="Times"/>
              </a:rPr>
              <a:t>See </a:t>
            </a:r>
            <a:r>
              <a:rPr lang="en-GB" altLang="ko-KR" sz="1400" dirty="0" smtClean="0">
                <a:latin typeface="Times"/>
                <a:ea typeface="Gulim" pitchFamily="34" charset="-127"/>
                <a:cs typeface="Times"/>
              </a:rPr>
              <a:t>WP12.4.1 </a:t>
            </a:r>
            <a:r>
              <a:rPr lang="en-GB" altLang="ko-KR" sz="1400" dirty="0">
                <a:latin typeface="Times"/>
                <a:ea typeface="Gulim" pitchFamily="34" charset="-127"/>
                <a:cs typeface="Times"/>
              </a:rPr>
              <a:t>talk by </a:t>
            </a:r>
            <a:r>
              <a:rPr lang="en-GB" altLang="ko-KR" sz="1400" dirty="0" smtClean="0">
                <a:latin typeface="Times"/>
                <a:ea typeface="Gulim" pitchFamily="34" charset="-127"/>
                <a:cs typeface="Times"/>
              </a:rPr>
              <a:t>L. Shi</a:t>
            </a:r>
            <a:endParaRPr lang="en-GB" altLang="ko-KR" sz="1400" dirty="0">
              <a:latin typeface="Times"/>
              <a:ea typeface="Gulim" pitchFamily="34" charset="-127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8693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" t="29658" r="3023" b="10491"/>
          <a:stretch/>
        </p:blipFill>
        <p:spPr>
          <a:xfrm>
            <a:off x="188483" y="1387264"/>
            <a:ext cx="4529941" cy="1668501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"/>
            <a:ext cx="9144000" cy="147807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Measurements on S-Matrices through 3.9 GHz 8-Cavity Module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2" b="82"/>
          <a:stretch/>
        </p:blipFill>
        <p:spPr>
          <a:xfrm>
            <a:off x="339378" y="4237154"/>
            <a:ext cx="3883540" cy="22992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8" t="5015" r="7108" b="6029"/>
          <a:stretch/>
        </p:blipFill>
        <p:spPr>
          <a:xfrm>
            <a:off x="4546547" y="4131445"/>
            <a:ext cx="4159548" cy="23324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98650" y="5726178"/>
            <a:ext cx="181039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--Room Temp (290K)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--SC (2K)</a:t>
            </a:r>
            <a:endParaRPr lang="en-US" sz="1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7"/>
          <p:cNvPicPr/>
          <p:nvPr/>
        </p:nvPicPr>
        <p:blipFill>
          <a:blip r:embed="rId5"/>
          <a:stretch>
            <a:fillRect/>
          </a:stretch>
        </p:blipFill>
        <p:spPr>
          <a:xfrm>
            <a:off x="242744" y="3058316"/>
            <a:ext cx="4453786" cy="8941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4517" y="3842117"/>
            <a:ext cx="328808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Transmission through Complete Module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5550" y="4016414"/>
            <a:ext cx="337020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Transmission through Sections of Module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5194" y="5659604"/>
            <a:ext cx="146784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CFF51"/>
                </a:solidFill>
                <a:latin typeface="Times New Roman"/>
                <a:cs typeface="Times New Roman"/>
              </a:rPr>
              <a:t>--Single Cavity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--8 Cavities</a:t>
            </a:r>
            <a:endParaRPr lang="en-US" sz="1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 bwMode="auto">
          <a:xfrm>
            <a:off x="4729372" y="1620409"/>
            <a:ext cx="4335258" cy="4499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ts val="1200"/>
              </a:spcBef>
              <a:spcAft>
                <a:spcPts val="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8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</a:pPr>
            <a:r>
              <a:rPr lang="en-US" kern="0" dirty="0" smtClean="0">
                <a:latin typeface="Times"/>
                <a:cs typeface="Times"/>
              </a:rPr>
              <a:t>Transmission measurements at 293 K and 2 K. (</a:t>
            </a:r>
            <a:r>
              <a:rPr lang="en-US" u="sng" kern="0" dirty="0" smtClean="0">
                <a:latin typeface="Times"/>
                <a:cs typeface="Times"/>
              </a:rPr>
              <a:t>see L. Shi’s </a:t>
            </a:r>
            <a:r>
              <a:rPr lang="en-US" u="sng" kern="0" dirty="0">
                <a:latin typeface="Times"/>
                <a:cs typeface="Times"/>
              </a:rPr>
              <a:t>talk</a:t>
            </a:r>
            <a:r>
              <a:rPr lang="en-US" kern="0" dirty="0" smtClean="0">
                <a:latin typeface="Times"/>
                <a:cs typeface="Times"/>
              </a:rPr>
              <a:t>)  -ports terminated with 50 </a:t>
            </a:r>
            <a:r>
              <a:rPr lang="en-US" kern="0" dirty="0" err="1" smtClean="0">
                <a:latin typeface="Times"/>
                <a:cs typeface="Times"/>
              </a:rPr>
              <a:t>Ω</a:t>
            </a:r>
            <a:r>
              <a:rPr lang="en-US" kern="0" dirty="0" smtClean="0">
                <a:latin typeface="Times"/>
                <a:cs typeface="Times"/>
              </a:rPr>
              <a:t> loads</a:t>
            </a:r>
          </a:p>
          <a:p>
            <a:pPr>
              <a:buClrTx/>
              <a:buFont typeface="Wingdings" charset="2"/>
              <a:buChar char="q"/>
            </a:pPr>
            <a:r>
              <a:rPr lang="en-US" kern="0" dirty="0" smtClean="0">
                <a:latin typeface="Times"/>
                <a:cs typeface="Times"/>
              </a:rPr>
              <a:t>Dense spectrum of coupled modes </a:t>
            </a:r>
          </a:p>
        </p:txBody>
      </p:sp>
    </p:spTree>
    <p:extLst>
      <p:ext uri="{BB962C8B-B14F-4D97-AF65-F5344CB8AC3E}">
        <p14:creationId xmlns:p14="http://schemas.microsoft.com/office/powerpoint/2010/main" val="1895176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"/>
            <a:ext cx="9144000" cy="188318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</a:t>
            </a:r>
            <a:r>
              <a:rPr lang="en-GB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Simulations of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S-Matrices and </a:t>
            </a:r>
            <a:r>
              <a:rPr lang="en-GB" sz="4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Eigenmodes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 through XFEL </a:t>
            </a:r>
            <a:b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</a:b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3.9 GHz 8-Cavity Module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pic>
        <p:nvPicPr>
          <p:cNvPr id="10" name="Picture 9" descr="Cascading_Principl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638" y="3884991"/>
            <a:ext cx="2904932" cy="12280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0" t="5781" r="7928" b="9056"/>
          <a:stretch/>
        </p:blipFill>
        <p:spPr bwMode="auto">
          <a:xfrm>
            <a:off x="5690154" y="2145947"/>
            <a:ext cx="3144575" cy="19598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2026"/>
            <a:ext cx="9116512" cy="276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207"/>
          <p:cNvSpPr txBox="1">
            <a:spLocks noChangeArrowheads="1"/>
          </p:cNvSpPr>
          <p:nvPr/>
        </p:nvSpPr>
        <p:spPr bwMode="auto">
          <a:xfrm>
            <a:off x="6382464" y="5742292"/>
            <a:ext cx="2955858" cy="88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0967" tIns="10484" rIns="20967" bIns="10484">
            <a:spAutoFit/>
          </a:bodyPr>
          <a:lstStyle/>
          <a:p>
            <a:pPr algn="just" defTabSz="209550"/>
            <a:r>
              <a:rPr lang="en-US" sz="2000" dirty="0" err="1" smtClean="0">
                <a:latin typeface="Times"/>
                <a:cs typeface="Times"/>
              </a:rPr>
              <a:t>Globalised</a:t>
            </a:r>
            <a:r>
              <a:rPr lang="en-US" sz="2000" dirty="0" smtClean="0">
                <a:latin typeface="Times"/>
                <a:cs typeface="Times"/>
              </a:rPr>
              <a:t> Scattering </a:t>
            </a:r>
          </a:p>
          <a:p>
            <a:pPr algn="just" defTabSz="209550"/>
            <a:r>
              <a:rPr lang="en-US" sz="2000" dirty="0" smtClean="0">
                <a:latin typeface="Times"/>
                <a:cs typeface="Times"/>
              </a:rPr>
              <a:t>Matrix (GMS)</a:t>
            </a:r>
            <a:r>
              <a:rPr lang="en-US" dirty="0" smtClean="0">
                <a:latin typeface="Times"/>
                <a:cs typeface="Times"/>
              </a:rPr>
              <a:t> </a:t>
            </a:r>
          </a:p>
          <a:p>
            <a:pPr algn="just" defTabSz="209550"/>
            <a:r>
              <a:rPr lang="en-US" dirty="0" smtClean="0">
                <a:latin typeface="Times"/>
                <a:cs typeface="Times"/>
              </a:rPr>
              <a:t>–see N. Joshi’s talk</a:t>
            </a:r>
          </a:p>
        </p:txBody>
      </p:sp>
      <p:sp>
        <p:nvSpPr>
          <p:cNvPr id="18" name="Foliennummernplatzhalter 4"/>
          <p:cNvSpPr txBox="1">
            <a:spLocks/>
          </p:cNvSpPr>
          <p:nvPr/>
        </p:nvSpPr>
        <p:spPr>
          <a:xfrm>
            <a:off x="8904288" y="7240588"/>
            <a:ext cx="777875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19926DCA-95E3-B940-AE9F-FFED77E725F5}" type="slidenum">
              <a:rPr lang="en-GB" sz="800" smtClean="0">
                <a:solidFill>
                  <a:srgbClr val="FFFFFF"/>
                </a:solidFill>
                <a:latin typeface="Verdana" charset="0"/>
              </a:rPr>
              <a:pPr eaLnBrk="1" hangingPunct="1"/>
              <a:t>19</a:t>
            </a:fld>
            <a:endParaRPr lang="en-GB" sz="80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19" name="Datumsplatzhalter 2"/>
          <p:cNvSpPr txBox="1">
            <a:spLocks/>
          </p:cNvSpPr>
          <p:nvPr/>
        </p:nvSpPr>
        <p:spPr>
          <a:xfrm>
            <a:off x="515938" y="7240588"/>
            <a:ext cx="1060450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mtClean="0"/>
              <a:t>05.04.2016</a:t>
            </a:r>
            <a:endParaRPr lang="en-GB" dirty="0"/>
          </a:p>
        </p:txBody>
      </p:sp>
      <p:sp>
        <p:nvSpPr>
          <p:cNvPr id="20" name="Fußzeilenplatzhalter 3"/>
          <p:cNvSpPr txBox="1">
            <a:spLocks/>
          </p:cNvSpPr>
          <p:nvPr/>
        </p:nvSpPr>
        <p:spPr>
          <a:xfrm>
            <a:off x="1617663" y="7240588"/>
            <a:ext cx="7081837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n-GB" sz="800" smtClean="0">
                <a:solidFill>
                  <a:srgbClr val="FFFFFF"/>
                </a:solidFill>
                <a:latin typeface="Verdana" charset="0"/>
              </a:rPr>
              <a:t>T. Flisgen, J. Heller, and U. van Rienen                 UNIVERSITÄT ROSTOCK</a:t>
            </a:r>
            <a:endParaRPr lang="en-GB" sz="800" b="1">
              <a:solidFill>
                <a:srgbClr val="FFFFFF"/>
              </a:solidFill>
              <a:latin typeface="Verdana" charset="0"/>
            </a:endParaRPr>
          </a:p>
        </p:txBody>
      </p:sp>
      <p:pic>
        <p:nvPicPr>
          <p:cNvPr id="22" name="Grafik 23" descr="cav4coupler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" r="81726"/>
          <a:stretch>
            <a:fillRect/>
          </a:stretch>
        </p:blipFill>
        <p:spPr bwMode="auto">
          <a:xfrm>
            <a:off x="455468" y="2414147"/>
            <a:ext cx="2171962" cy="561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71" y="2265640"/>
            <a:ext cx="304404" cy="876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089" y="2286441"/>
            <a:ext cx="322650" cy="93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5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75" y="4979988"/>
            <a:ext cx="25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Grafik 5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4979988"/>
            <a:ext cx="25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Text Box 207"/>
          <p:cNvSpPr txBox="1">
            <a:spLocks noChangeArrowheads="1"/>
          </p:cNvSpPr>
          <p:nvPr/>
        </p:nvSpPr>
        <p:spPr bwMode="auto">
          <a:xfrm>
            <a:off x="261875" y="5741410"/>
            <a:ext cx="3558845" cy="88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0967" tIns="10484" rIns="20967" bIns="10484">
            <a:spAutoFit/>
          </a:bodyPr>
          <a:lstStyle/>
          <a:p>
            <a:pPr algn="ctr" defTabSz="209550"/>
            <a:r>
              <a:rPr lang="en-US" sz="2000" dirty="0" smtClean="0">
                <a:latin typeface="Times"/>
                <a:cs typeface="Times"/>
              </a:rPr>
              <a:t>CSC –to State </a:t>
            </a:r>
            <a:r>
              <a:rPr lang="en-US" sz="2000" dirty="0" smtClean="0">
                <a:latin typeface="Times"/>
                <a:cs typeface="Times"/>
              </a:rPr>
              <a:t>Space Concatenation (SSC)</a:t>
            </a:r>
          </a:p>
          <a:p>
            <a:pPr algn="just" defTabSz="209550"/>
            <a:r>
              <a:rPr lang="en-US" dirty="0" smtClean="0">
                <a:latin typeface="Times"/>
                <a:cs typeface="Times"/>
              </a:rPr>
              <a:t> –see T. </a:t>
            </a:r>
            <a:r>
              <a:rPr lang="en-US" dirty="0" err="1" smtClean="0">
                <a:latin typeface="Times"/>
                <a:cs typeface="Times"/>
              </a:rPr>
              <a:t>Flisgen’s</a:t>
            </a:r>
            <a:r>
              <a:rPr lang="en-US" dirty="0" smtClean="0">
                <a:latin typeface="Times"/>
                <a:cs typeface="Times"/>
              </a:rPr>
              <a:t> talk </a:t>
            </a:r>
          </a:p>
        </p:txBody>
      </p:sp>
      <p:pic>
        <p:nvPicPr>
          <p:cNvPr id="111" name="Picture 110" descr="Screenshot 2016-04-05 10.22.09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746" y="4806485"/>
            <a:ext cx="1554760" cy="1029050"/>
          </a:xfrm>
          <a:prstGeom prst="rect">
            <a:avLst/>
          </a:prstGeom>
        </p:spPr>
      </p:pic>
      <p:pic>
        <p:nvPicPr>
          <p:cNvPr id="112" name="Picture 111" descr="Screenshot 2015-04-06 21.55.16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75" y="3437897"/>
            <a:ext cx="4773163" cy="22430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6035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3500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615689"/>
              </p:ext>
            </p:extLst>
          </p:nvPr>
        </p:nvGraphicFramePr>
        <p:xfrm>
          <a:off x="296863" y="1466850"/>
          <a:ext cx="8650110" cy="3017560"/>
        </p:xfrm>
        <a:graphic>
          <a:graphicData uri="http://schemas.openxmlformats.org/drawingml/2006/table">
            <a:tbl>
              <a:tblPr/>
              <a:tblGrid>
                <a:gridCol w="2892094"/>
                <a:gridCol w="2879008"/>
                <a:gridCol w="2879008"/>
              </a:tblGrid>
              <a:tr h="4285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TASK 12.4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HOM Distribution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R.M. Jones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17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Sub-Task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Name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Coordinating Institute/Univ.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25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12.4.1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HOMBPM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DESY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179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12.4.2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HOMCD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Cockcroft/Univ. Manchester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256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12.4.3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HOMGD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Univ. Rostock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273438" name="Rectangle 30"/>
          <p:cNvSpPr>
            <a:spLocks noChangeArrowheads="1"/>
          </p:cNvSpPr>
          <p:nvPr/>
        </p:nvSpPr>
        <p:spPr bwMode="auto">
          <a:xfrm>
            <a:off x="0" y="0"/>
            <a:ext cx="9144000" cy="1435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SRF </a:t>
            </a: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HOM Diagnostics for for European XFEL</a:t>
            </a:r>
          </a:p>
        </p:txBody>
      </p:sp>
      <p:sp>
        <p:nvSpPr>
          <p:cNvPr id="18464" name="Text Box 35"/>
          <p:cNvSpPr txBox="1">
            <a:spLocks noChangeArrowheads="1"/>
          </p:cNvSpPr>
          <p:nvPr/>
        </p:nvSpPr>
        <p:spPr bwMode="auto">
          <a:xfrm>
            <a:off x="150813" y="6242106"/>
            <a:ext cx="8569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en-GB" altLang="ko-KR" sz="1200" dirty="0">
                <a:latin typeface="Times"/>
                <a:ea typeface="Gulim" pitchFamily="34" charset="-127"/>
                <a:cs typeface="Times"/>
              </a:rPr>
              <a:t>Four-year task due to staff resources commuted to Three years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en-GB" altLang="ko-KR" sz="1200" dirty="0" smtClean="0">
                <a:latin typeface="Times"/>
                <a:ea typeface="Gulim" pitchFamily="34" charset="-127"/>
                <a:cs typeface="Times"/>
              </a:rPr>
              <a:t>N. Joshi, </a:t>
            </a:r>
            <a:r>
              <a:rPr lang="en-GB" altLang="ko-KR" sz="1200" dirty="0">
                <a:latin typeface="Times"/>
                <a:ea typeface="Gulim" pitchFamily="34" charset="-127"/>
                <a:cs typeface="Times"/>
              </a:rPr>
              <a:t>PDRA </a:t>
            </a:r>
            <a:r>
              <a:rPr lang="en-GB" altLang="ko-KR" sz="1200" dirty="0" smtClean="0">
                <a:latin typeface="Times"/>
                <a:ea typeface="Gulim" pitchFamily="34" charset="-127"/>
                <a:cs typeface="Times"/>
              </a:rPr>
              <a:t>(grad. RHUL)</a:t>
            </a:r>
            <a:endParaRPr lang="en-GB" altLang="ko-KR" sz="1200" dirty="0">
              <a:latin typeface="Times"/>
              <a:ea typeface="Gulim" pitchFamily="34" charset="-127"/>
              <a:cs typeface="Times"/>
            </a:endParaRPr>
          </a:p>
        </p:txBody>
      </p:sp>
      <p:pic>
        <p:nvPicPr>
          <p:cNvPr id="18465" name="Picture 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530725"/>
            <a:ext cx="2871788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35"/>
          <p:cNvSpPr txBox="1">
            <a:spLocks noChangeArrowheads="1"/>
          </p:cNvSpPr>
          <p:nvPr/>
        </p:nvSpPr>
        <p:spPr bwMode="auto">
          <a:xfrm>
            <a:off x="120650" y="4503738"/>
            <a:ext cx="57785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just" eaLnBrk="0" hangingPunct="0">
              <a:buFont typeface="Wingdings" charset="2"/>
              <a:buChar char="q"/>
            </a:pPr>
            <a:r>
              <a:rPr lang="en-GB" altLang="ko-KR" sz="2800" dirty="0">
                <a:latin typeface="Times"/>
                <a:ea typeface="Gulim" pitchFamily="34" charset="-127"/>
                <a:cs typeface="Times"/>
              </a:rPr>
              <a:t>Overall Aim</a:t>
            </a:r>
          </a:p>
          <a:p>
            <a:pPr algn="just" eaLnBrk="0" hangingPunct="0"/>
            <a:endParaRPr lang="en-GB" altLang="ko-KR" sz="1600" dirty="0">
              <a:latin typeface="Times"/>
              <a:ea typeface="Gulim" pitchFamily="34" charset="-127"/>
              <a:cs typeface="Times"/>
            </a:endParaRPr>
          </a:p>
          <a:p>
            <a:pPr marL="285750" indent="-285750" algn="just" eaLnBrk="0" hangingPunct="0">
              <a:buFont typeface="Wingdings" charset="2"/>
              <a:buChar char="ü"/>
            </a:pP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Beam phase (</a:t>
            </a:r>
            <a:r>
              <a:rPr lang="en-GB" altLang="ko-KR" dirty="0" err="1" smtClean="0">
                <a:latin typeface="Times"/>
                <a:ea typeface="Gulim" pitchFamily="34" charset="-127"/>
                <a:cs typeface="Times"/>
              </a:rPr>
              <a:t>w.r.t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. R.F.)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and position within both 3.9 GHz and 1.3 GHz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cavities</a:t>
            </a:r>
          </a:p>
          <a:p>
            <a:pPr marL="285750" indent="-285750" algn="just" eaLnBrk="0" hangingPunct="0">
              <a:buFont typeface="Wingdings" charset="2"/>
              <a:buChar char="ü"/>
            </a:pP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Potentially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provides remote structure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alignment</a:t>
            </a:r>
          </a:p>
          <a:p>
            <a:pPr marL="285750" indent="-285750" algn="just" eaLnBrk="0" hangingPunct="0">
              <a:buFont typeface="Wingdings" charset="2"/>
              <a:buChar char="ü"/>
            </a:pP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Transverse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wakes are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an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issue! (~ ω</a:t>
            </a:r>
            <a:r>
              <a:rPr lang="en-GB" altLang="ko-KR" baseline="30000" dirty="0">
                <a:latin typeface="Times"/>
                <a:ea typeface="Gulim" pitchFamily="34" charset="-127"/>
                <a:cs typeface="Times"/>
              </a:rPr>
              <a:t>3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"/>
            <a:ext cx="9144000" cy="143428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12.4: Experimental </a:t>
            </a:r>
            <a:r>
              <a:rPr lang="en-GB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Measurement of 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S</a:t>
            </a:r>
            <a:r>
              <a:rPr lang="en-GB" sz="3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21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 </a:t>
            </a:r>
            <a:r>
              <a:rPr lang="en-GB" sz="36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vs</a:t>
            </a:r>
            <a:r>
              <a:rPr lang="en-GB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 GSM Simulations in 8-</a:t>
            </a:r>
            <a:r>
              <a:rPr lang="en-GB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Cavity XFEL Chain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" r="3082"/>
          <a:stretch>
            <a:fillRect/>
          </a:stretch>
        </p:blipFill>
        <p:spPr>
          <a:xfrm>
            <a:off x="700647" y="1536283"/>
            <a:ext cx="3481344" cy="2098690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36" y="3598105"/>
            <a:ext cx="3840406" cy="2040483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389996" y="1773690"/>
            <a:ext cx="4849796" cy="4499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ts val="1200"/>
              </a:spcBef>
              <a:spcAft>
                <a:spcPts val="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8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</a:pPr>
            <a:r>
              <a:rPr lang="en-US" sz="1800" kern="0" dirty="0" smtClean="0">
                <a:latin typeface="Times"/>
                <a:cs typeface="Times"/>
              </a:rPr>
              <a:t>First comparison of HOM spectrum from 8 cavity </a:t>
            </a:r>
            <a:r>
              <a:rPr lang="en-US" sz="1800" kern="0" dirty="0" smtClean="0">
                <a:latin typeface="Times"/>
                <a:cs typeface="Times"/>
              </a:rPr>
              <a:t>module AH1 </a:t>
            </a:r>
            <a:r>
              <a:rPr lang="en-US" sz="1800" kern="0" dirty="0" smtClean="0">
                <a:latin typeface="Times"/>
                <a:cs typeface="Times"/>
              </a:rPr>
              <a:t>at 2K (</a:t>
            </a:r>
            <a:r>
              <a:rPr lang="en-US" sz="1800" u="sng" kern="0" dirty="0" smtClean="0">
                <a:latin typeface="Times"/>
                <a:cs typeface="Times"/>
              </a:rPr>
              <a:t>see N. Joshi’s talk</a:t>
            </a:r>
            <a:r>
              <a:rPr lang="en-US" sz="1800" kern="0" dirty="0" smtClean="0">
                <a:latin typeface="Times"/>
                <a:cs typeface="Times"/>
              </a:rPr>
              <a:t>)  In this initial simulation some parameters were modified to aid comparison:</a:t>
            </a:r>
          </a:p>
          <a:p>
            <a:pPr marL="0" indent="0">
              <a:buClrTx/>
              <a:buNone/>
            </a:pPr>
            <a:r>
              <a:rPr lang="en-US" sz="1800" kern="0" dirty="0" smtClean="0">
                <a:latin typeface="Times"/>
                <a:cs typeface="Times"/>
              </a:rPr>
              <a:t>-bellows excluded to enable rapid calculation</a:t>
            </a:r>
          </a:p>
          <a:p>
            <a:pPr marL="0" indent="0">
              <a:buClrTx/>
              <a:buNone/>
            </a:pPr>
            <a:r>
              <a:rPr lang="en-US" sz="1800" kern="0" dirty="0">
                <a:latin typeface="Times"/>
                <a:cs typeface="Times"/>
              </a:rPr>
              <a:t>-</a:t>
            </a:r>
            <a:r>
              <a:rPr lang="en-US" sz="1800" kern="0" dirty="0" smtClean="0">
                <a:latin typeface="Times"/>
                <a:cs typeface="Times"/>
              </a:rPr>
              <a:t>attenuation in cables, transitions </a:t>
            </a:r>
            <a:r>
              <a:rPr lang="en-US" sz="1800" kern="0" dirty="0" err="1" smtClean="0">
                <a:latin typeface="Times"/>
                <a:cs typeface="Times"/>
              </a:rPr>
              <a:t>etc</a:t>
            </a:r>
            <a:r>
              <a:rPr lang="en-US" sz="1800" kern="0" dirty="0">
                <a:latin typeface="Times"/>
                <a:cs typeface="Times"/>
              </a:rPr>
              <a:t> </a:t>
            </a:r>
            <a:r>
              <a:rPr lang="en-US" sz="1800" kern="0" dirty="0" smtClean="0">
                <a:latin typeface="Times"/>
                <a:cs typeface="Times"/>
              </a:rPr>
              <a:t>accounted for by rescaling ordinate</a:t>
            </a:r>
          </a:p>
          <a:p>
            <a:pPr>
              <a:buClrTx/>
              <a:buFontTx/>
              <a:buChar char="-"/>
            </a:pPr>
            <a:r>
              <a:rPr lang="en-US" sz="1800" kern="0" dirty="0" smtClean="0">
                <a:latin typeface="Times"/>
                <a:cs typeface="Times"/>
              </a:rPr>
              <a:t>beam pipe reflections accounted for by 45 MHz &amp; 25 MHz rescaling of 1</a:t>
            </a:r>
            <a:r>
              <a:rPr lang="en-US" sz="1800" kern="0" baseline="30000" dirty="0" smtClean="0">
                <a:latin typeface="Times"/>
                <a:cs typeface="Times"/>
              </a:rPr>
              <a:t>st</a:t>
            </a:r>
            <a:r>
              <a:rPr lang="en-US" sz="1800" kern="0" dirty="0" smtClean="0">
                <a:latin typeface="Times"/>
                <a:cs typeface="Times"/>
              </a:rPr>
              <a:t> and 2</a:t>
            </a:r>
            <a:r>
              <a:rPr lang="en-US" sz="1800" kern="0" baseline="30000" dirty="0" smtClean="0">
                <a:latin typeface="Times"/>
                <a:cs typeface="Times"/>
              </a:rPr>
              <a:t>nd</a:t>
            </a:r>
            <a:r>
              <a:rPr lang="en-US" sz="1800" kern="0" dirty="0" smtClean="0">
                <a:latin typeface="Times"/>
                <a:cs typeface="Times"/>
              </a:rPr>
              <a:t> bands</a:t>
            </a:r>
          </a:p>
          <a:p>
            <a:pPr marL="0" indent="0">
              <a:buClrTx/>
              <a:buNone/>
            </a:pPr>
            <a:endParaRPr lang="en-US" kern="0" dirty="0" smtClean="0">
              <a:latin typeface="Times"/>
              <a:cs typeface="Time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604" y="5586482"/>
            <a:ext cx="6600184" cy="1295730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" name="TextBox 1"/>
          <p:cNvSpPr txBox="1"/>
          <p:nvPr/>
        </p:nvSpPr>
        <p:spPr>
          <a:xfrm>
            <a:off x="1149499" y="1412382"/>
            <a:ext cx="3481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latin typeface="Times New Roman"/>
                <a:cs typeface="Times New Roman"/>
              </a:rPr>
              <a:t>Cavity</a:t>
            </a:r>
            <a:r>
              <a:rPr lang="en-GB" sz="1400" b="1" dirty="0">
                <a:latin typeface="Times New Roman"/>
                <a:cs typeface="Times New Roman"/>
              </a:rPr>
              <a:t>-1 HOM1 </a:t>
            </a:r>
            <a:r>
              <a:rPr lang="en-GB" sz="1400" b="1" dirty="0" smtClean="0">
                <a:latin typeface="Times New Roman"/>
                <a:cs typeface="Times New Roman"/>
              </a:rPr>
              <a:t>to  Cavity</a:t>
            </a:r>
            <a:r>
              <a:rPr lang="en-GB" sz="1400" b="1" dirty="0">
                <a:latin typeface="Times New Roman"/>
                <a:cs typeface="Times New Roman"/>
              </a:rPr>
              <a:t>-</a:t>
            </a:r>
            <a:r>
              <a:rPr lang="en-GB" sz="1400" b="1" dirty="0" smtClean="0">
                <a:latin typeface="Times New Roman"/>
                <a:cs typeface="Times New Roman"/>
              </a:rPr>
              <a:t>2 HOM2 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8554" y="3503589"/>
            <a:ext cx="288823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Times New Roman"/>
                <a:cs typeface="Times New Roman"/>
              </a:rPr>
              <a:t>Cavity-1 HOM1 to Cavity-4 HOM2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38554" y="2846667"/>
            <a:ext cx="24300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--Experimental measurement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--GSM Simulation </a:t>
            </a:r>
            <a:endParaRPr lang="en-US" sz="14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85750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0" t="5231" r="6586" b="2786"/>
          <a:stretch>
            <a:fillRect/>
          </a:stretch>
        </p:blipFill>
        <p:spPr bwMode="auto">
          <a:xfrm>
            <a:off x="0" y="1548544"/>
            <a:ext cx="89630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liennummernplatzhalter 4"/>
          <p:cNvSpPr txBox="1">
            <a:spLocks/>
          </p:cNvSpPr>
          <p:nvPr/>
        </p:nvSpPr>
        <p:spPr>
          <a:xfrm>
            <a:off x="8759825" y="6298999"/>
            <a:ext cx="777875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fld id="{4A79AD6E-6E5D-484C-A855-3A20272922D8}" type="slidenum">
              <a:rPr lang="en-GB" sz="800" smtClean="0">
                <a:solidFill>
                  <a:srgbClr val="FFFFFF"/>
                </a:solidFill>
                <a:latin typeface="Verdana" charset="0"/>
              </a:rPr>
              <a:pPr eaLnBrk="1" hangingPunct="1"/>
              <a:t>21</a:t>
            </a:fld>
            <a:endParaRPr lang="en-GB" sz="80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6" name="Datumsplatzhalter 2"/>
          <p:cNvSpPr txBox="1">
            <a:spLocks/>
          </p:cNvSpPr>
          <p:nvPr/>
        </p:nvSpPr>
        <p:spPr>
          <a:xfrm>
            <a:off x="371475" y="6298999"/>
            <a:ext cx="1060450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mtClean="0"/>
              <a:t>05.04.2016</a:t>
            </a:r>
            <a:endParaRPr lang="en-GB" dirty="0"/>
          </a:p>
        </p:txBody>
      </p:sp>
      <p:sp>
        <p:nvSpPr>
          <p:cNvPr id="7" name="Fußzeilenplatzhalter 3"/>
          <p:cNvSpPr txBox="1">
            <a:spLocks/>
          </p:cNvSpPr>
          <p:nvPr/>
        </p:nvSpPr>
        <p:spPr>
          <a:xfrm>
            <a:off x="1473200" y="6298999"/>
            <a:ext cx="7081837" cy="3175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ＭＳ Ｐゴシック" charset="0"/>
                <a:cs typeface="DejaVu Sans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5pPr>
            <a:lvl6pPr marL="25146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6pPr>
            <a:lvl7pPr marL="29718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7pPr>
            <a:lvl8pPr marL="34290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8pPr>
            <a:lvl9pPr marL="3886200" indent="-228600" algn="l" defTabSz="449263" rtl="0" eaLnBrk="0" fontAlgn="base" latinLnBrk="0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kern="1200">
                <a:solidFill>
                  <a:schemeClr val="bg1"/>
                </a:solidFill>
                <a:latin typeface="Times New Roman" charset="0"/>
                <a:ea typeface="DejaVu Sans" charset="0"/>
                <a:cs typeface="DejaVu Sans" charset="0"/>
              </a:defRPr>
            </a:lvl9pPr>
          </a:lstStyle>
          <a:p>
            <a:pPr eaLnBrk="1" hangingPunct="1"/>
            <a:r>
              <a:rPr lang="en-GB" sz="800" smtClean="0">
                <a:solidFill>
                  <a:srgbClr val="FFFFFF"/>
                </a:solidFill>
                <a:latin typeface="Verdana" charset="0"/>
              </a:rPr>
              <a:t>T. Flisgen, J. Heller, and U. van Rienen                 UNIVERSITÄT ROSTOCK</a:t>
            </a:r>
            <a:endParaRPr lang="en-GB" sz="800" b="1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10" name="Rechteck 3"/>
          <p:cNvSpPr>
            <a:spLocks noChangeArrowheads="1"/>
          </p:cNvSpPr>
          <p:nvPr/>
        </p:nvSpPr>
        <p:spPr bwMode="auto">
          <a:xfrm>
            <a:off x="2616200" y="1633336"/>
            <a:ext cx="230187" cy="142875"/>
          </a:xfrm>
          <a:prstGeom prst="rect">
            <a:avLst/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1" name="Rechteck 9"/>
          <p:cNvSpPr>
            <a:spLocks noChangeArrowheads="1"/>
          </p:cNvSpPr>
          <p:nvPr/>
        </p:nvSpPr>
        <p:spPr bwMode="auto">
          <a:xfrm>
            <a:off x="3438525" y="1774624"/>
            <a:ext cx="925512" cy="144462"/>
          </a:xfrm>
          <a:prstGeom prst="rect">
            <a:avLst/>
          </a:prstGeom>
          <a:solidFill>
            <a:srgbClr val="92D05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2" name="Rechteck 10"/>
          <p:cNvSpPr>
            <a:spLocks noChangeArrowheads="1"/>
          </p:cNvSpPr>
          <p:nvPr/>
        </p:nvSpPr>
        <p:spPr bwMode="auto">
          <a:xfrm>
            <a:off x="5016500" y="1774624"/>
            <a:ext cx="206375" cy="144462"/>
          </a:xfrm>
          <a:prstGeom prst="rect">
            <a:avLst/>
          </a:prstGeom>
          <a:solidFill>
            <a:srgbClr val="92D05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3" name="Rechteck 11"/>
          <p:cNvSpPr>
            <a:spLocks noChangeArrowheads="1"/>
          </p:cNvSpPr>
          <p:nvPr/>
        </p:nvSpPr>
        <p:spPr bwMode="auto">
          <a:xfrm>
            <a:off x="7192962" y="1774624"/>
            <a:ext cx="1187450" cy="144462"/>
          </a:xfrm>
          <a:prstGeom prst="rect">
            <a:avLst/>
          </a:prstGeom>
          <a:solidFill>
            <a:srgbClr val="92D05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4" name="Rechteck 13"/>
          <p:cNvSpPr>
            <a:spLocks noChangeArrowheads="1"/>
          </p:cNvSpPr>
          <p:nvPr/>
        </p:nvSpPr>
        <p:spPr bwMode="auto">
          <a:xfrm>
            <a:off x="7454900" y="1631749"/>
            <a:ext cx="1484312" cy="144462"/>
          </a:xfrm>
          <a:prstGeom prst="rect">
            <a:avLst/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5" name="Rechteck 14"/>
          <p:cNvSpPr>
            <a:spLocks noChangeArrowheads="1"/>
          </p:cNvSpPr>
          <p:nvPr/>
        </p:nvSpPr>
        <p:spPr bwMode="auto">
          <a:xfrm>
            <a:off x="6804025" y="1920674"/>
            <a:ext cx="215900" cy="142875"/>
          </a:xfrm>
          <a:prstGeom prst="rect">
            <a:avLst/>
          </a:prstGeom>
          <a:solidFill>
            <a:srgbClr val="7030A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6" name="Rechteck 15"/>
          <p:cNvSpPr>
            <a:spLocks noChangeArrowheads="1"/>
          </p:cNvSpPr>
          <p:nvPr/>
        </p:nvSpPr>
        <p:spPr bwMode="auto">
          <a:xfrm>
            <a:off x="7454900" y="1919086"/>
            <a:ext cx="169862" cy="142875"/>
          </a:xfrm>
          <a:prstGeom prst="rect">
            <a:avLst/>
          </a:prstGeom>
          <a:solidFill>
            <a:srgbClr val="7030A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endParaRPr lang="de-DE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100638" y="1329469"/>
            <a:ext cx="1181100" cy="276225"/>
          </a:xfrm>
          <a:prstGeom prst="rect">
            <a:avLst/>
          </a:prstGeom>
          <a:solidFill>
            <a:srgbClr val="FFC0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00"/>
                </a:solidFill>
                <a:latin typeface="Arial Narrow" charset="0"/>
                <a:ea typeface="ＭＳ Ｐゴシック" charset="0"/>
                <a:cs typeface="DejaVu Sans" charset="0"/>
              </a:defRPr>
            </a:lvl1pPr>
            <a:lvl2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2pPr>
            <a:lvl3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3pPr>
            <a:lvl4pPr>
              <a:defRPr sz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>
              <a:spcAft>
                <a:spcPts val="600"/>
              </a:spcAft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de-DE" sz="1200"/>
              <a:t>monopole bands</a:t>
            </a: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418263" y="1329469"/>
            <a:ext cx="908050" cy="276225"/>
          </a:xfrm>
          <a:prstGeom prst="rect">
            <a:avLst/>
          </a:prstGeom>
          <a:solidFill>
            <a:srgbClr val="92D05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00"/>
                </a:solidFill>
                <a:latin typeface="Arial Narrow" charset="0"/>
                <a:ea typeface="ＭＳ Ｐゴシック" charset="0"/>
                <a:cs typeface="DejaVu Sans" charset="0"/>
              </a:defRPr>
            </a:lvl1pPr>
            <a:lvl2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2pPr>
            <a:lvl3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3pPr>
            <a:lvl4pPr>
              <a:defRPr sz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>
              <a:spcAft>
                <a:spcPts val="600"/>
              </a:spcAft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de-DE" sz="1200"/>
              <a:t>dipole bands</a:t>
            </a: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7461250" y="1329469"/>
            <a:ext cx="1196975" cy="276225"/>
          </a:xfrm>
          <a:prstGeom prst="rect">
            <a:avLst/>
          </a:prstGeom>
          <a:solidFill>
            <a:srgbClr val="7030A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rgbClr val="000000"/>
                </a:solidFill>
                <a:latin typeface="Arial Narrow" charset="0"/>
                <a:ea typeface="ＭＳ Ｐゴシック" charset="0"/>
                <a:cs typeface="DejaVu Sans" charset="0"/>
              </a:defRPr>
            </a:lvl1pPr>
            <a:lvl2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2pPr>
            <a:lvl3pPr>
              <a:defRPr>
                <a:solidFill>
                  <a:srgbClr val="000000"/>
                </a:solidFill>
                <a:latin typeface="Arial Narrow" charset="0"/>
                <a:ea typeface="DejaVu Sans" charset="0"/>
                <a:cs typeface="DejaVu Sans" charset="0"/>
              </a:defRPr>
            </a:lvl3pPr>
            <a:lvl4pPr>
              <a:defRPr sz="12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4pPr>
            <a:lvl5pPr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5pPr>
            <a:lvl6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6pPr>
            <a:lvl7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7pPr>
            <a:lvl8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8pPr>
            <a:lvl9pPr eaLnBrk="0" hangingPunct="0">
              <a:buFont typeface="Times New Roman" charset="0"/>
              <a:defRPr sz="10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defRPr>
            </a:lvl9pPr>
          </a:lstStyle>
          <a:p>
            <a:pPr algn="ctr">
              <a:spcAft>
                <a:spcPts val="600"/>
              </a:spcAft>
              <a:buClr>
                <a:srgbClr val="3333CC"/>
              </a:buClr>
              <a:buSzPct val="100000"/>
              <a:buFont typeface="Times New Roman" charset="0"/>
              <a:buNone/>
            </a:pPr>
            <a:r>
              <a:rPr lang="de-DE" sz="1200" dirty="0" err="1"/>
              <a:t>quadrupole</a:t>
            </a:r>
            <a:r>
              <a:rPr lang="de-DE" sz="1200" dirty="0"/>
              <a:t> </a:t>
            </a:r>
            <a:r>
              <a:rPr lang="de-DE" sz="1200" dirty="0" err="1"/>
              <a:t>bands</a:t>
            </a:r>
            <a:endParaRPr lang="de-DE" sz="1200" dirty="0"/>
          </a:p>
        </p:txBody>
      </p:sp>
      <p:pic>
        <p:nvPicPr>
          <p:cNvPr id="35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53" y="2372821"/>
            <a:ext cx="8049097" cy="24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" name="Gruppieren 1"/>
          <p:cNvGrpSpPr>
            <a:grpSpLocks/>
          </p:cNvGrpSpPr>
          <p:nvPr/>
        </p:nvGrpSpPr>
        <p:grpSpPr bwMode="auto">
          <a:xfrm>
            <a:off x="471903" y="2375996"/>
            <a:ext cx="6917741" cy="1313720"/>
            <a:chOff x="77788" y="2343150"/>
            <a:chExt cx="8134350" cy="1581150"/>
          </a:xfrm>
        </p:grpSpPr>
        <p:cxnSp>
          <p:nvCxnSpPr>
            <p:cNvPr id="37" name="Gerade Verbindung 11"/>
            <p:cNvCxnSpPr>
              <a:cxnSpLocks noChangeShapeType="1"/>
            </p:cNvCxnSpPr>
            <p:nvPr/>
          </p:nvCxnSpPr>
          <p:spPr bwMode="auto">
            <a:xfrm>
              <a:off x="80963" y="2619375"/>
              <a:ext cx="1358900" cy="130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Gerade Verbindung 32"/>
            <p:cNvCxnSpPr>
              <a:cxnSpLocks noChangeShapeType="1"/>
            </p:cNvCxnSpPr>
            <p:nvPr/>
          </p:nvCxnSpPr>
          <p:spPr bwMode="auto">
            <a:xfrm>
              <a:off x="77788" y="2344738"/>
              <a:ext cx="1362075" cy="571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" name="Gerade Verbindung 38"/>
            <p:cNvCxnSpPr>
              <a:cxnSpLocks noChangeShapeType="1"/>
            </p:cNvCxnSpPr>
            <p:nvPr/>
          </p:nvCxnSpPr>
          <p:spPr bwMode="auto">
            <a:xfrm>
              <a:off x="2235200" y="2343150"/>
              <a:ext cx="5976938" cy="5603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Gerade Verbindung 40"/>
            <p:cNvCxnSpPr>
              <a:cxnSpLocks noChangeShapeType="1"/>
            </p:cNvCxnSpPr>
            <p:nvPr/>
          </p:nvCxnSpPr>
          <p:spPr bwMode="auto">
            <a:xfrm>
              <a:off x="2235200" y="2619375"/>
              <a:ext cx="5973763" cy="1304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Rechteck 9"/>
            <p:cNvSpPr>
              <a:spLocks noChangeArrowheads="1"/>
            </p:cNvSpPr>
            <p:nvPr/>
          </p:nvSpPr>
          <p:spPr bwMode="auto">
            <a:xfrm>
              <a:off x="1439863" y="2916238"/>
              <a:ext cx="6769100" cy="100806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charset="0"/>
                <a:buNone/>
              </a:pPr>
              <a:endParaRPr lang="de-DE"/>
            </a:p>
          </p:txBody>
        </p:sp>
        <p:pic>
          <p:nvPicPr>
            <p:cNvPr id="42" name="Grafik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9400" y="2987675"/>
              <a:ext cx="6508750" cy="863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3" name="Gerade Verbindung 21"/>
            <p:cNvCxnSpPr/>
            <p:nvPr/>
          </p:nvCxnSpPr>
          <p:spPr bwMode="auto">
            <a:xfrm>
              <a:off x="1966913" y="292893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Gerade Verbindung 47"/>
            <p:cNvCxnSpPr/>
            <p:nvPr/>
          </p:nvCxnSpPr>
          <p:spPr bwMode="auto">
            <a:xfrm>
              <a:off x="4081463" y="291623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Gerade Verbindung 48"/>
            <p:cNvCxnSpPr/>
            <p:nvPr/>
          </p:nvCxnSpPr>
          <p:spPr bwMode="auto">
            <a:xfrm>
              <a:off x="4510088" y="291623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Gerade Verbindung 49"/>
            <p:cNvCxnSpPr/>
            <p:nvPr/>
          </p:nvCxnSpPr>
          <p:spPr bwMode="auto">
            <a:xfrm>
              <a:off x="5097463" y="292893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Gerade Verbindung 50"/>
            <p:cNvCxnSpPr/>
            <p:nvPr/>
          </p:nvCxnSpPr>
          <p:spPr bwMode="auto">
            <a:xfrm>
              <a:off x="5529263" y="292258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Gerade Verbindung 51"/>
            <p:cNvCxnSpPr/>
            <p:nvPr/>
          </p:nvCxnSpPr>
          <p:spPr bwMode="auto">
            <a:xfrm>
              <a:off x="7624763" y="2922588"/>
              <a:ext cx="0" cy="995362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-109488"/>
            <a:ext cx="9144000" cy="147807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</a:t>
            </a:r>
            <a:r>
              <a:rPr lang="en-GB" sz="4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R/Q Calculations for Complete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3.9 GHz 8-Cavity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XFEL Module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sp>
        <p:nvSpPr>
          <p:cNvPr id="50" name="Content Placeholder 1"/>
          <p:cNvSpPr txBox="1">
            <a:spLocks/>
          </p:cNvSpPr>
          <p:nvPr/>
        </p:nvSpPr>
        <p:spPr bwMode="auto">
          <a:xfrm>
            <a:off x="0" y="1248153"/>
            <a:ext cx="3787877" cy="10401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ts val="1200"/>
              </a:spcBef>
              <a:spcAft>
                <a:spcPts val="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8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</a:pPr>
            <a:r>
              <a:rPr lang="en-US" sz="1400" kern="0" dirty="0" smtClean="0">
                <a:latin typeface="Times"/>
                <a:cs typeface="Times"/>
              </a:rPr>
              <a:t>SSC calculation.  Dense spectrum of modes (</a:t>
            </a:r>
            <a:r>
              <a:rPr lang="en-US" sz="1400" u="sng" kern="0" dirty="0" smtClean="0">
                <a:latin typeface="Times"/>
                <a:cs typeface="Times"/>
              </a:rPr>
              <a:t>see T. </a:t>
            </a:r>
            <a:r>
              <a:rPr lang="en-US" sz="1400" u="sng" kern="0" dirty="0" err="1" smtClean="0">
                <a:latin typeface="Times"/>
                <a:cs typeface="Times"/>
              </a:rPr>
              <a:t>Flisgen’s</a:t>
            </a:r>
            <a:r>
              <a:rPr lang="en-US" sz="1400" u="sng" kern="0" dirty="0" smtClean="0">
                <a:latin typeface="Times"/>
                <a:cs typeface="Times"/>
              </a:rPr>
              <a:t> </a:t>
            </a:r>
            <a:r>
              <a:rPr lang="en-US" sz="1400" u="sng" kern="0" dirty="0">
                <a:latin typeface="Times"/>
                <a:cs typeface="Times"/>
              </a:rPr>
              <a:t>talk</a:t>
            </a:r>
            <a:r>
              <a:rPr lang="en-US" sz="1400" kern="0" dirty="0" smtClean="0">
                <a:latin typeface="Times"/>
                <a:cs typeface="Times"/>
              </a:rPr>
              <a:t>)</a:t>
            </a:r>
          </a:p>
          <a:p>
            <a:pPr>
              <a:buClrTx/>
              <a:buFont typeface="Wingdings" charset="2"/>
              <a:buChar char="q"/>
            </a:pPr>
            <a:r>
              <a:rPr lang="en-US" sz="1400" kern="0" dirty="0" smtClean="0">
                <a:latin typeface="Times"/>
                <a:cs typeface="Times"/>
              </a:rPr>
              <a:t>Minimal mode separation –HOMBPM design difficult</a:t>
            </a:r>
          </a:p>
        </p:txBody>
      </p:sp>
    </p:spTree>
    <p:extLst>
      <p:ext uri="{BB962C8B-B14F-4D97-AF65-F5344CB8AC3E}">
        <p14:creationId xmlns:p14="http://schemas.microsoft.com/office/powerpoint/2010/main" val="353381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425" y="1368425"/>
            <a:ext cx="7183438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13319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</a:t>
            </a: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S</a:t>
            </a:r>
            <a:r>
              <a:rPr lang="en-GB" sz="44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21</a:t>
            </a: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 of </a:t>
            </a: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HOMs in </a:t>
            </a:r>
            <a:endParaRPr lang="en-US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3.9 </a:t>
            </a: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GHz </a:t>
            </a:r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Cavities at FLASH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sp>
        <p:nvSpPr>
          <p:cNvPr id="4" name="Text Box 207"/>
          <p:cNvSpPr txBox="1">
            <a:spLocks noChangeArrowheads="1"/>
          </p:cNvSpPr>
          <p:nvPr/>
        </p:nvSpPr>
        <p:spPr bwMode="auto">
          <a:xfrm>
            <a:off x="120650" y="5203825"/>
            <a:ext cx="8529638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0967" tIns="10484" rIns="20967" bIns="10484">
            <a:spAutoFit/>
          </a:bodyPr>
          <a:lstStyle>
            <a:lvl1pPr defTabSz="209550" eaLnBrk="0" hangingPunct="0"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209550" eaLnBrk="0" hangingPunct="0"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209550" eaLnBrk="0" hangingPunct="0"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209550" eaLnBrk="0" hangingPunct="0"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209550" eaLnBrk="0" hangingPunct="0"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2095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2095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2095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20955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buFont typeface="Wingdings" charset="0"/>
              <a:buChar char="Ø"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"/>
                <a:cs typeface="Times"/>
              </a:rPr>
              <a:t>Using concatenation techniques transmission through the complete FLASH module ACC39 is possible- using Coupled Scattering Calculation (CSC)</a:t>
            </a:r>
          </a:p>
          <a:p>
            <a:pPr marL="342900" indent="-342900" algn="just" eaLnBrk="1" hangingPunct="1">
              <a:buFont typeface="Wingdings" charset="2"/>
              <a:buChar char="q"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"/>
                <a:cs typeface="Times"/>
              </a:rPr>
              <a:t>Accurately compute each section</a:t>
            </a:r>
          </a:p>
          <a:p>
            <a:pPr marL="342900" indent="-342900" algn="just" eaLnBrk="1" hangingPunct="1">
              <a:buFont typeface="Wingdings" charset="2"/>
              <a:buChar char="q"/>
              <a:defRPr/>
            </a:pPr>
            <a:r>
              <a:rPr lang="en-US" sz="2000" dirty="0" smtClean="0">
                <a:solidFill>
                  <a:schemeClr val="tx1"/>
                </a:solidFill>
                <a:latin typeface="Times"/>
                <a:cs typeface="Times"/>
              </a:rPr>
              <a:t>Concatenate for complete module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19225"/>
            <a:ext cx="9144000" cy="4154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/>
            <a:r>
              <a:rPr lang="en-US" sz="2400" dirty="0" smtClean="0">
                <a:latin typeface="Times" charset="0"/>
              </a:rPr>
              <a:t>All taken from:</a:t>
            </a:r>
          </a:p>
          <a:p>
            <a:pPr algn="l"/>
            <a:r>
              <a:rPr lang="en-US" sz="2400" dirty="0" smtClean="0">
                <a:latin typeface="Times" charset="0"/>
              </a:rPr>
              <a:t>Deliverables </a:t>
            </a:r>
            <a:r>
              <a:rPr lang="en-US" sz="2400" dirty="0">
                <a:latin typeface="Times" charset="0"/>
              </a:rPr>
              <a:t>(http://eucard2.web.cern.ch/science/deliverables)</a:t>
            </a:r>
          </a:p>
          <a:p>
            <a:r>
              <a:rPr lang="en-US" sz="2400" dirty="0" smtClean="0">
                <a:latin typeface="Times" charset="0"/>
              </a:rPr>
              <a:t>Milestones </a:t>
            </a:r>
            <a:r>
              <a:rPr lang="en-US" sz="2400" dirty="0">
                <a:latin typeface="Times" charset="0"/>
              </a:rPr>
              <a:t>(http://eucard2.web.cern.ch/science</a:t>
            </a:r>
            <a:r>
              <a:rPr lang="en-US" sz="2400" dirty="0" smtClean="0">
                <a:latin typeface="Times" charset="0"/>
              </a:rPr>
              <a:t>/milestones)</a:t>
            </a:r>
            <a:endParaRPr lang="en-US" sz="2400" dirty="0">
              <a:latin typeface="Times" charset="0"/>
            </a:endParaRPr>
          </a:p>
          <a:p>
            <a:endParaRPr lang="en-US" sz="2400" dirty="0">
              <a:latin typeface="Times" charset="0"/>
            </a:endParaRPr>
          </a:p>
          <a:p>
            <a:r>
              <a:rPr lang="en-US" sz="2400" dirty="0" smtClean="0">
                <a:latin typeface="Times" charset="0"/>
              </a:rPr>
              <a:t>Deliverables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2000" dirty="0" smtClean="0">
                <a:latin typeface="Times" charset="0"/>
              </a:rPr>
              <a:t>D12.3 Design </a:t>
            </a:r>
            <a:r>
              <a:rPr lang="en-US" sz="2000" dirty="0">
                <a:latin typeface="Times" charset="0"/>
              </a:rPr>
              <a:t>of electronics for </a:t>
            </a:r>
            <a:r>
              <a:rPr lang="en-US" sz="2000" dirty="0" smtClean="0">
                <a:latin typeface="Times" charset="0"/>
              </a:rPr>
              <a:t>XFEL HOM diagnostics (M18 –complete)</a:t>
            </a:r>
            <a:r>
              <a:rPr lang="en-US" sz="2000" baseline="30000" dirty="0" smtClean="0">
                <a:latin typeface="Times" charset="0"/>
              </a:rPr>
              <a:t>†</a:t>
            </a:r>
            <a:r>
              <a:rPr lang="en-US" sz="2000" dirty="0" smtClean="0">
                <a:latin typeface="Times" charset="0"/>
              </a:rPr>
              <a:t> </a:t>
            </a:r>
          </a:p>
          <a:p>
            <a:pPr marL="342900" indent="-342900">
              <a:buFont typeface="Wingdings" charset="2"/>
              <a:buChar char="q"/>
            </a:pPr>
            <a:r>
              <a:rPr lang="en-US" sz="2000" dirty="0" smtClean="0">
                <a:latin typeface="Times" charset="0"/>
              </a:rPr>
              <a:t>D12.7  </a:t>
            </a:r>
            <a:r>
              <a:rPr lang="en-US" sz="2000" dirty="0" err="1">
                <a:latin typeface="Times" charset="0"/>
              </a:rPr>
              <a:t>C</a:t>
            </a:r>
            <a:r>
              <a:rPr lang="en-US" sz="2000" dirty="0" err="1" smtClean="0">
                <a:latin typeface="Times" charset="0"/>
              </a:rPr>
              <a:t>haracterisation</a:t>
            </a:r>
            <a:r>
              <a:rPr lang="en-US" sz="2000" dirty="0" smtClean="0">
                <a:latin typeface="Times" charset="0"/>
              </a:rPr>
              <a:t> </a:t>
            </a:r>
            <a:r>
              <a:rPr lang="en-US" sz="2000" dirty="0">
                <a:latin typeface="Times" charset="0"/>
              </a:rPr>
              <a:t>of </a:t>
            </a:r>
            <a:r>
              <a:rPr lang="en-US" sz="2000" dirty="0" smtClean="0">
                <a:latin typeface="Times" charset="0"/>
              </a:rPr>
              <a:t>HOMS </a:t>
            </a:r>
            <a:r>
              <a:rPr lang="en-US" sz="2000" dirty="0">
                <a:latin typeface="Times" charset="0"/>
              </a:rPr>
              <a:t>in the 8-cavity </a:t>
            </a:r>
            <a:r>
              <a:rPr lang="en-US" sz="2000" dirty="0" smtClean="0">
                <a:latin typeface="Times" charset="0"/>
              </a:rPr>
              <a:t>XFEL  module (M36)</a:t>
            </a:r>
            <a:r>
              <a:rPr lang="en-US" sz="2000" baseline="30000" dirty="0" smtClean="0">
                <a:latin typeface="Times" charset="0"/>
              </a:rPr>
              <a:t>†</a:t>
            </a:r>
            <a:r>
              <a:rPr lang="en-US" sz="2000" baseline="30000" dirty="0" smtClean="0"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r>
              <a:rPr lang="en-US" sz="2000" baseline="30000" dirty="0" smtClean="0">
                <a:latin typeface="Times" charset="0"/>
              </a:rPr>
              <a:t>  </a:t>
            </a:r>
            <a:endParaRPr lang="en-US" sz="2000" dirty="0" smtClean="0">
              <a:latin typeface="Times" charset="0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2000" dirty="0" smtClean="0">
                <a:latin typeface="Times" charset="0"/>
              </a:rPr>
              <a:t>D12.4.1 Additional Report </a:t>
            </a:r>
            <a:r>
              <a:rPr lang="en-US" sz="2000" dirty="0">
                <a:latin typeface="Times" charset="0"/>
              </a:rPr>
              <a:t>on </a:t>
            </a:r>
            <a:r>
              <a:rPr lang="en-US" sz="2000" dirty="0" err="1">
                <a:latin typeface="Times" charset="0"/>
              </a:rPr>
              <a:t>characterisation</a:t>
            </a:r>
            <a:r>
              <a:rPr lang="en-US" sz="2000" dirty="0">
                <a:latin typeface="Times" charset="0"/>
              </a:rPr>
              <a:t> of HOMS in XFEL coupled 3HC </a:t>
            </a:r>
            <a:r>
              <a:rPr lang="en-US" sz="2000" dirty="0" err="1" smtClean="0">
                <a:latin typeface="Times" charset="0"/>
              </a:rPr>
              <a:t>cryomodule</a:t>
            </a:r>
            <a:r>
              <a:rPr lang="en-US" sz="2000" dirty="0" smtClean="0">
                <a:latin typeface="Times" charset="0"/>
              </a:rPr>
              <a:t> (M48 –April 2017 )</a:t>
            </a:r>
            <a:r>
              <a:rPr lang="en-US" sz="2000" baseline="30000" dirty="0" smtClean="0">
                <a:latin typeface="Times" charset="0"/>
              </a:rPr>
              <a:t>‡ </a:t>
            </a:r>
            <a:endParaRPr lang="en-US" sz="2000" baseline="30000" dirty="0">
              <a:latin typeface="Times" charset="0"/>
            </a:endParaRPr>
          </a:p>
          <a:p>
            <a:pPr algn="l"/>
            <a:endParaRPr lang="en-US" sz="2000" dirty="0" smtClean="0">
              <a:latin typeface="Times" charset="0"/>
            </a:endParaRPr>
          </a:p>
          <a:p>
            <a:r>
              <a:rPr lang="en-US" sz="2400" dirty="0" smtClean="0">
                <a:latin typeface="Times" charset="0"/>
              </a:rPr>
              <a:t>Milestones</a:t>
            </a:r>
            <a:endParaRPr lang="en-US" sz="2400" baseline="30000" dirty="0" smtClean="0">
              <a:latin typeface="Times" charset="0"/>
            </a:endParaRPr>
          </a:p>
          <a:p>
            <a:pPr marL="342900" indent="-342900">
              <a:buFont typeface="Wingdings" charset="2"/>
              <a:buChar char="q"/>
            </a:pPr>
            <a:r>
              <a:rPr lang="en-US" sz="2000" dirty="0" smtClean="0">
                <a:latin typeface="Times" charset="0"/>
              </a:rPr>
              <a:t>MS82 Completed </a:t>
            </a:r>
            <a:r>
              <a:rPr lang="en-US" sz="2000" dirty="0">
                <a:latin typeface="Times" charset="0"/>
              </a:rPr>
              <a:t>coupled cavity simulations of 8-cavity </a:t>
            </a:r>
            <a:r>
              <a:rPr lang="en-US" sz="2000" dirty="0" smtClean="0">
                <a:latin typeface="Times" charset="0"/>
              </a:rPr>
              <a:t>module</a:t>
            </a:r>
            <a:r>
              <a:rPr lang="en-US" sz="2000" dirty="0">
                <a:latin typeface="Times" charset="0"/>
              </a:rPr>
              <a:t>	</a:t>
            </a:r>
            <a:r>
              <a:rPr lang="en-US" sz="2000" dirty="0" smtClean="0">
                <a:latin typeface="Times" charset="0"/>
              </a:rPr>
              <a:t>(M36)</a:t>
            </a:r>
          </a:p>
        </p:txBody>
      </p:sp>
      <p:sp>
        <p:nvSpPr>
          <p:cNvPr id="33794" name="Text Box 36"/>
          <p:cNvSpPr txBox="1">
            <a:spLocks noChangeArrowheads="1"/>
          </p:cNvSpPr>
          <p:nvPr/>
        </p:nvSpPr>
        <p:spPr bwMode="auto">
          <a:xfrm>
            <a:off x="0" y="0"/>
            <a:ext cx="9144000" cy="1016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3600" dirty="0">
                <a:solidFill>
                  <a:srgbClr val="FFFFFF"/>
                </a:solidFill>
                <a:latin typeface="Times" charset="0"/>
              </a:rPr>
              <a:t> </a:t>
            </a:r>
            <a:r>
              <a:rPr lang="en-GB" sz="4000" dirty="0">
                <a:solidFill>
                  <a:srgbClr val="FFFFFF"/>
                </a:solidFill>
                <a:latin typeface="Times" charset="0"/>
              </a:rPr>
              <a:t>Deliverables &amp; Milestones</a:t>
            </a:r>
            <a:endParaRPr lang="en-US" sz="4000" dirty="0">
              <a:solidFill>
                <a:srgbClr val="FFFFFF"/>
              </a:solidFill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3016" y="5887906"/>
            <a:ext cx="16979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" charset="0"/>
              </a:rPr>
              <a:t>†</a:t>
            </a:r>
            <a:r>
              <a:rPr lang="en-US" sz="1000" dirty="0" smtClean="0">
                <a:latin typeface="Times" charset="0"/>
              </a:rPr>
              <a:t>Commuted from milestones</a:t>
            </a:r>
          </a:p>
          <a:p>
            <a:r>
              <a:rPr lang="en-US" sz="1000" dirty="0" smtClean="0">
                <a:latin typeface="Times" charset="0"/>
              </a:rPr>
              <a:t>‡ Original deliverable</a:t>
            </a:r>
          </a:p>
          <a:p>
            <a:r>
              <a:rPr lang="en-US" sz="1000" baseline="30000" dirty="0" smtClean="0">
                <a:latin typeface="Zapf Dingbats"/>
                <a:ea typeface="Zapf Dingbats"/>
                <a:cs typeface="Zapf Dingbats"/>
                <a:sym typeface="Zapf Dingbats"/>
              </a:rPr>
              <a:t>✓ </a:t>
            </a:r>
            <a:r>
              <a:rPr lang="en-US" sz="1000" dirty="0" smtClean="0">
                <a:latin typeface="Times New Roman"/>
                <a:ea typeface="Zapf Dingbats"/>
                <a:cs typeface="Times New Roman"/>
                <a:sym typeface="Zapf Dingbats"/>
              </a:rPr>
              <a:t>On track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0" y="0"/>
            <a:ext cx="9228844" cy="667871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ea typeface="+mn-ea"/>
                <a:cs typeface="Times"/>
              </a:rPr>
              <a:t>Concluding Remarks on Task 12.4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ea typeface="+mn-ea"/>
              <a:cs typeface="Times"/>
            </a:endParaRP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150813" y="808415"/>
            <a:ext cx="6800925" cy="689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 err="1">
                <a:latin typeface="Times"/>
                <a:ea typeface="Gulim" pitchFamily="34" charset="-127"/>
                <a:cs typeface="Times"/>
              </a:rPr>
              <a:t>Ongoing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 measurements (both parasitic and otherwise) on HOM diagnostics at FLASH provide vital information on methodology for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XFEL</a:t>
            </a:r>
            <a:br>
              <a:rPr lang="en-GB" altLang="ko-KR" dirty="0" smtClean="0">
                <a:latin typeface="Times"/>
                <a:ea typeface="Gulim" pitchFamily="34" charset="-127"/>
                <a:cs typeface="Times"/>
              </a:rPr>
            </a:br>
            <a:endParaRPr lang="en-GB" altLang="ko-KR" dirty="0" smtClean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Stand-alone S21 measurements on 3</a:t>
            </a:r>
            <a:r>
              <a:rPr lang="en-GB" altLang="ko-KR" baseline="30000" dirty="0" smtClean="0">
                <a:latin typeface="Times"/>
                <a:ea typeface="Gulim" pitchFamily="34" charset="-127"/>
                <a:cs typeface="Times"/>
              </a:rPr>
              <a:t>rd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 harmonic cavities indicate similar spectra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/>
            </a:r>
            <a:br>
              <a:rPr lang="en-GB" altLang="ko-KR" dirty="0">
                <a:latin typeface="Times"/>
                <a:ea typeface="Gulim" pitchFamily="34" charset="-127"/>
                <a:cs typeface="Times"/>
              </a:rPr>
            </a:b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  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Simulation of 4 coupled cavities was challenging -8 in the XFEL module is even more computationally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demanding.  Initial results e-field encouraging!</a:t>
            </a:r>
          </a:p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endParaRPr lang="en-GB" altLang="ko-KR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A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compendium 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of modes will be generated for the 8-cavity chain within modules in XFEL</a:t>
            </a:r>
            <a:endParaRPr lang="en-GB" altLang="ko-KR" dirty="0">
              <a:latin typeface="Times"/>
              <a:ea typeface="Gulim" pitchFamily="34" charset="-127"/>
              <a:cs typeface="Times"/>
            </a:endParaRPr>
          </a:p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endParaRPr lang="en-GB" altLang="ko-KR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On track for deliverables/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milestone.  Had several </a:t>
            </a:r>
            <a:r>
              <a:rPr lang="en-GB" altLang="ko-KR" dirty="0" err="1" smtClean="0">
                <a:latin typeface="Times"/>
                <a:ea typeface="Gulim" pitchFamily="34" charset="-127"/>
                <a:cs typeface="Times"/>
              </a:rPr>
              <a:t>skype</a:t>
            </a: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meetings to review progress to date.</a:t>
            </a:r>
          </a:p>
          <a:p>
            <a:pPr indent="-228600" algn="l">
              <a:buFont typeface="Wingdings" pitchFamily="2" charset="2"/>
              <a:buChar char="Ø"/>
              <a:tabLst>
                <a:tab pos="457200" algn="l"/>
              </a:tabLst>
            </a:pPr>
            <a:endParaRPr lang="en-GB" altLang="ko-KR" dirty="0">
              <a:latin typeface="Times"/>
              <a:ea typeface="Gulim" pitchFamily="34" charset="-127"/>
              <a:cs typeface="Times"/>
            </a:endParaRPr>
          </a:p>
          <a:p>
            <a:pPr marL="57150" indent="-285750">
              <a:buFont typeface="Wingdings" charset="2"/>
              <a:buChar char="q"/>
              <a:tabLst>
                <a:tab pos="457200" algn="l"/>
              </a:tabLst>
            </a:pP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Publication highlights: PRST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-AB 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paper 2014 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(T. </a:t>
            </a:r>
            <a:r>
              <a:rPr lang="en-US" altLang="ko-KR" dirty="0" err="1">
                <a:latin typeface="Times"/>
                <a:ea typeface="Gulim" pitchFamily="34" charset="-127"/>
                <a:cs typeface="Times"/>
              </a:rPr>
              <a:t>Flisgen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 et al, </a:t>
            </a:r>
            <a:r>
              <a:rPr lang="en-US" altLang="ko-KR" i="1" dirty="0">
                <a:latin typeface="Times"/>
                <a:ea typeface="Gulim" pitchFamily="34" charset="-127"/>
                <a:cs typeface="Times"/>
              </a:rPr>
              <a:t>Scattering parameters of the 3.9 GHz accelerating module in a free-electron laser </a:t>
            </a:r>
            <a:r>
              <a:rPr lang="en-US" altLang="ko-KR" i="1" dirty="0" err="1">
                <a:latin typeface="Times"/>
                <a:ea typeface="Gulim" pitchFamily="34" charset="-127"/>
                <a:cs typeface="Times"/>
              </a:rPr>
              <a:t>linac</a:t>
            </a:r>
            <a:r>
              <a:rPr lang="en-US" altLang="ko-KR" i="1" dirty="0">
                <a:latin typeface="Times"/>
                <a:ea typeface="Gulim" pitchFamily="34" charset="-127"/>
                <a:cs typeface="Times"/>
              </a:rPr>
              <a:t>: A rigorous comparison between simulations &amp; measurements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). 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+ Ph.D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.  Published as a EU Monograph -Vol. 33, Oct 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2015</a:t>
            </a:r>
            <a:r>
              <a:rPr lang="en-US" altLang="ko-KR" dirty="0">
                <a:latin typeface="Times"/>
                <a:ea typeface="Gulim" pitchFamily="34" charset="-127"/>
                <a:cs typeface="Times"/>
              </a:rPr>
              <a:t> 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+ </a:t>
            </a:r>
            <a:r>
              <a:rPr lang="en-US" altLang="ko-KR" dirty="0" err="1" smtClean="0">
                <a:latin typeface="Times"/>
                <a:ea typeface="Gulim" pitchFamily="34" charset="-127"/>
                <a:cs typeface="Times"/>
              </a:rPr>
              <a:t>Accel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. News article June 2015 (N. </a:t>
            </a:r>
            <a:r>
              <a:rPr lang="en-US" altLang="ko-KR" dirty="0" err="1" smtClean="0">
                <a:latin typeface="Times"/>
                <a:ea typeface="Gulim" pitchFamily="34" charset="-127"/>
                <a:cs typeface="Times"/>
              </a:rPr>
              <a:t>Baboi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 + M. </a:t>
            </a:r>
            <a:r>
              <a:rPr lang="en-US" altLang="ko-KR" dirty="0" err="1" smtClean="0">
                <a:latin typeface="Times"/>
                <a:ea typeface="Gulim" pitchFamily="34" charset="-127"/>
                <a:cs typeface="Times"/>
              </a:rPr>
              <a:t>Dehler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) on </a:t>
            </a:r>
            <a:r>
              <a:rPr lang="en-US" altLang="ko-KR" dirty="0" err="1" smtClean="0">
                <a:latin typeface="Times"/>
                <a:ea typeface="Gulim" pitchFamily="34" charset="-127"/>
                <a:cs typeface="Times"/>
              </a:rPr>
              <a:t>wakefield</a:t>
            </a:r>
            <a:r>
              <a:rPr lang="en-US" altLang="ko-KR" dirty="0" smtClean="0">
                <a:latin typeface="Times"/>
                <a:ea typeface="Gulim" pitchFamily="34" charset="-127"/>
                <a:cs typeface="Times"/>
              </a:rPr>
              <a:t> HOM monitors. Several IPAC06 + Linac06 papers</a:t>
            </a:r>
            <a:endParaRPr lang="en-US" altLang="ko-KR" dirty="0">
              <a:latin typeface="Times"/>
              <a:ea typeface="Gulim" pitchFamily="34" charset="-127"/>
              <a:cs typeface="Times"/>
            </a:endParaRPr>
          </a:p>
          <a:p>
            <a:pPr>
              <a:tabLst>
                <a:tab pos="457200" algn="l"/>
              </a:tabLst>
            </a:pPr>
            <a:endParaRPr lang="en-GB" altLang="ko-KR" dirty="0" smtClean="0">
              <a:latin typeface="Times"/>
              <a:ea typeface="Gulim" pitchFamily="34" charset="-127"/>
              <a:cs typeface="Times"/>
            </a:endParaRPr>
          </a:p>
          <a:p>
            <a:pPr marL="57150" indent="-285750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dirty="0" smtClean="0">
                <a:latin typeface="Times"/>
                <a:ea typeface="Gulim" pitchFamily="34" charset="-127"/>
                <a:cs typeface="Times"/>
              </a:rPr>
              <a:t>HOMSC16  August 2016 will be held at the Univ. 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of Rostock (http://</a:t>
            </a:r>
            <a:r>
              <a:rPr lang="en-GB" altLang="ko-KR" dirty="0" err="1">
                <a:latin typeface="Times"/>
                <a:ea typeface="Gulim" pitchFamily="34" charset="-127"/>
                <a:cs typeface="Times"/>
              </a:rPr>
              <a:t>indico.cern.ch</a:t>
            </a:r>
            <a:r>
              <a:rPr lang="en-GB" altLang="ko-KR" dirty="0">
                <a:latin typeface="Times"/>
                <a:ea typeface="Gulim" pitchFamily="34" charset="-127"/>
                <a:cs typeface="Times"/>
              </a:rPr>
              <a:t>/event/465683/)</a:t>
            </a:r>
          </a:p>
          <a:p>
            <a:pPr indent="-228600" algn="l">
              <a:tabLst>
                <a:tab pos="457200" algn="l"/>
              </a:tabLst>
            </a:pPr>
            <a:r>
              <a:rPr lang="en-GB" altLang="ko-KR" sz="1800" dirty="0">
                <a:latin typeface="Times"/>
                <a:ea typeface="Gulim" pitchFamily="34" charset="-127"/>
                <a:cs typeface="Times"/>
              </a:rPr>
              <a:t>  </a:t>
            </a:r>
            <a:endParaRPr lang="en-US" altLang="ko-KR" sz="1800" dirty="0">
              <a:latin typeface="Times"/>
              <a:ea typeface="Gulim" pitchFamily="34" charset="-127"/>
              <a:cs typeface="Times"/>
            </a:endParaRPr>
          </a:p>
          <a:p>
            <a:pPr algn="just">
              <a:tabLst>
                <a:tab pos="457200" algn="l"/>
              </a:tabLst>
            </a:pPr>
            <a:endParaRPr lang="en-US" altLang="ko-KR" sz="2000" dirty="0">
              <a:latin typeface="Times"/>
              <a:ea typeface="Gulim" pitchFamily="34" charset="-127"/>
              <a:cs typeface="Times"/>
            </a:endParaRPr>
          </a:p>
          <a:p>
            <a:pPr indent="-228600" algn="just">
              <a:buFont typeface="Wingdings" pitchFamily="2" charset="2"/>
              <a:buChar char="Ø"/>
              <a:tabLst>
                <a:tab pos="457200" algn="l"/>
              </a:tabLst>
            </a:pPr>
            <a:endParaRPr lang="en-US" altLang="ko-KR" sz="2000" dirty="0">
              <a:latin typeface="Times"/>
              <a:ea typeface="Gulim" pitchFamily="34" charset="-127"/>
              <a:cs typeface="Times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477" y="760083"/>
            <a:ext cx="2058152" cy="281629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6" t="10183" r="37476" b="23366"/>
          <a:stretch/>
        </p:blipFill>
        <p:spPr bwMode="auto">
          <a:xfrm>
            <a:off x="6949549" y="3744459"/>
            <a:ext cx="2106868" cy="24986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760494" y="4855008"/>
            <a:ext cx="622929" cy="6832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omsc2016_web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1" y="0"/>
            <a:ext cx="4479700" cy="6332462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477577" y="1147826"/>
            <a:ext cx="457610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GB" altLang="ko-KR" sz="2000" b="1" dirty="0" smtClean="0">
                <a:latin typeface="Times"/>
                <a:ea typeface="Gulim" pitchFamily="34" charset="-127"/>
                <a:cs typeface="Times"/>
              </a:rPr>
              <a:t>Workshop on HOMs in SC Cavities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GB" altLang="ko-KR" sz="2000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HOMSC16 at Univ. of Rostock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GB" altLang="ko-KR" sz="2000" dirty="0" smtClean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Dates: Aug 22-24, 2016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GB" altLang="ko-KR" sz="2000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Early </a:t>
            </a:r>
            <a:r>
              <a:rPr lang="en-GB" altLang="ko-KR" sz="2000" dirty="0" err="1" smtClean="0">
                <a:latin typeface="Times"/>
                <a:ea typeface="Gulim" pitchFamily="34" charset="-127"/>
                <a:cs typeface="Times"/>
              </a:rPr>
              <a:t>Reg</a:t>
            </a: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 June 25</a:t>
            </a:r>
            <a:r>
              <a:rPr lang="en-GB" altLang="ko-KR" sz="2000" baseline="30000" dirty="0" smtClean="0">
                <a:latin typeface="Times"/>
                <a:ea typeface="Gulim" pitchFamily="34" charset="-127"/>
                <a:cs typeface="Times"/>
              </a:rPr>
              <a:t>th</a:t>
            </a: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, 2016</a:t>
            </a:r>
            <a:endParaRPr lang="en-GB" altLang="ko-KR" sz="2000" dirty="0">
              <a:latin typeface="Times"/>
              <a:ea typeface="Gulim" pitchFamily="34" charset="-127"/>
              <a:cs typeface="Times"/>
            </a:endParaRPr>
          </a:p>
          <a:p>
            <a:pPr algn="l">
              <a:tabLst>
                <a:tab pos="457200" algn="l"/>
              </a:tabLst>
            </a:pPr>
            <a:endParaRPr lang="en-GB" altLang="ko-KR" sz="2000" dirty="0" smtClean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Papers published as NIMA special issue?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GB" altLang="ko-KR" sz="2000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Contact Thomas </a:t>
            </a:r>
            <a:r>
              <a:rPr lang="en-GB" altLang="ko-KR" sz="2000" dirty="0" err="1" smtClean="0">
                <a:latin typeface="Times"/>
                <a:ea typeface="Gulim" pitchFamily="34" charset="-127"/>
                <a:cs typeface="Times"/>
              </a:rPr>
              <a:t>Flisgen</a:t>
            </a:r>
            <a:r>
              <a:rPr lang="en-GB" altLang="ko-KR" sz="2000" dirty="0" smtClean="0">
                <a:latin typeface="Times"/>
                <a:ea typeface="Gulim" pitchFamily="34" charset="-127"/>
                <a:cs typeface="Times"/>
              </a:rPr>
              <a:t> for further details!  </a:t>
            </a: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GB" altLang="ko-KR" sz="1800" dirty="0">
              <a:latin typeface="Times"/>
              <a:ea typeface="Gulim" pitchFamily="34" charset="-127"/>
              <a:cs typeface="Times"/>
            </a:endParaRPr>
          </a:p>
          <a:p>
            <a:pPr marL="57150" indent="-285750" algn="l">
              <a:buFont typeface="Wingdings" charset="2"/>
              <a:buChar char="q"/>
              <a:tabLst>
                <a:tab pos="457200" algn="l"/>
              </a:tabLst>
            </a:pPr>
            <a:endParaRPr lang="en-US" altLang="ko-KR" sz="1800" dirty="0">
              <a:latin typeface="Times"/>
              <a:ea typeface="Gulim" pitchFamily="34" charset="-127"/>
              <a:cs typeface="Times"/>
            </a:endParaRPr>
          </a:p>
          <a:p>
            <a:pPr algn="just">
              <a:tabLst>
                <a:tab pos="457200" algn="l"/>
              </a:tabLst>
            </a:pPr>
            <a:endParaRPr lang="en-US" altLang="ko-KR" sz="2000" dirty="0">
              <a:latin typeface="Times"/>
              <a:ea typeface="Gulim" pitchFamily="34" charset="-127"/>
              <a:cs typeface="Times"/>
            </a:endParaRPr>
          </a:p>
          <a:p>
            <a:pPr indent="-228600" algn="just">
              <a:buFont typeface="Wingdings" pitchFamily="2" charset="2"/>
              <a:buChar char="Ø"/>
              <a:tabLst>
                <a:tab pos="457200" algn="l"/>
              </a:tabLst>
            </a:pPr>
            <a:endParaRPr lang="en-US" altLang="ko-KR" sz="2000" dirty="0">
              <a:latin typeface="Times"/>
              <a:ea typeface="Gulim" pitchFamily="34" charset="-127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16138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3"/>
          <p:cNvSpPr txBox="1">
            <a:spLocks noChangeArrowheads="1"/>
          </p:cNvSpPr>
          <p:nvPr/>
        </p:nvSpPr>
        <p:spPr bwMode="auto">
          <a:xfrm>
            <a:off x="0" y="104775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400" i="1" u="sng" dirty="0">
                <a:latin typeface="Times"/>
                <a:cs typeface="Times"/>
              </a:rPr>
              <a:t>Overview of </a:t>
            </a:r>
            <a:r>
              <a:rPr lang="en-US" sz="2400" i="1" u="sng" dirty="0">
                <a:latin typeface="Times"/>
                <a:cs typeface="Times"/>
              </a:rPr>
              <a:t>SRF HOM Diagnostics </a:t>
            </a:r>
            <a:r>
              <a:rPr lang="en-US" sz="2400" i="1" u="sng" dirty="0" smtClean="0">
                <a:latin typeface="Times"/>
                <a:cs typeface="Times"/>
              </a:rPr>
              <a:t>for </a:t>
            </a:r>
            <a:r>
              <a:rPr lang="en-US" sz="2400" i="1" u="sng" dirty="0">
                <a:latin typeface="Times"/>
                <a:cs typeface="Times"/>
              </a:rPr>
              <a:t>the European </a:t>
            </a:r>
            <a:r>
              <a:rPr lang="en-US" sz="2400" i="1" u="sng" dirty="0" smtClean="0">
                <a:latin typeface="Times"/>
                <a:cs typeface="Times"/>
              </a:rPr>
              <a:t>XFEL</a:t>
            </a:r>
            <a:r>
              <a:rPr lang="en-GB" sz="2400" i="1" u="sng" dirty="0" smtClean="0">
                <a:latin typeface="Times"/>
                <a:cs typeface="Times"/>
              </a:rPr>
              <a:t> </a:t>
            </a:r>
            <a:r>
              <a:rPr lang="en-GB" sz="2400" i="1" u="sng" dirty="0">
                <a:latin typeface="Times"/>
                <a:cs typeface="Times"/>
              </a:rPr>
              <a:t>task</a:t>
            </a:r>
            <a:r>
              <a:rPr lang="en-GB" sz="2400" dirty="0">
                <a:latin typeface="Times"/>
                <a:cs typeface="Times"/>
              </a:rPr>
              <a:t>, </a:t>
            </a:r>
            <a:br>
              <a:rPr lang="en-GB" sz="2400" dirty="0">
                <a:latin typeface="Times"/>
                <a:cs typeface="Times"/>
              </a:rPr>
            </a:br>
            <a:r>
              <a:rPr lang="en-GB" sz="2400" dirty="0">
                <a:latin typeface="Times"/>
                <a:cs typeface="Times"/>
              </a:rPr>
              <a:t>R.M. Jones (</a:t>
            </a:r>
            <a:r>
              <a:rPr lang="en-GB" sz="2400" i="1" dirty="0">
                <a:latin typeface="Times"/>
                <a:cs typeface="Times"/>
              </a:rPr>
              <a:t>University of Manchester/Cockcroft Inst.</a:t>
            </a:r>
            <a:r>
              <a:rPr lang="en-GB" sz="2400" dirty="0">
                <a:latin typeface="Times"/>
                <a:cs typeface="Times"/>
              </a:rPr>
              <a:t>) </a:t>
            </a:r>
            <a:br>
              <a:rPr lang="en-GB" sz="2400" dirty="0">
                <a:latin typeface="Times"/>
                <a:cs typeface="Times"/>
              </a:rPr>
            </a:br>
            <a:endParaRPr lang="en-GB" sz="2400" dirty="0">
              <a:latin typeface="Times"/>
              <a:cs typeface="Times"/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latin typeface="Times"/>
                <a:cs typeface="Times"/>
              </a:rPr>
              <a:t>HOMBPM: </a:t>
            </a:r>
            <a:r>
              <a:rPr lang="en-GB" sz="2400" u="sng" dirty="0">
                <a:latin typeface="Times"/>
                <a:cs typeface="Times"/>
              </a:rPr>
              <a:t>Measurements of FLASH and XFEL </a:t>
            </a:r>
            <a:r>
              <a:rPr lang="en-GB" sz="2400" u="sng" dirty="0" smtClean="0">
                <a:latin typeface="Times"/>
                <a:cs typeface="Times"/>
              </a:rPr>
              <a:t>Cavities,</a:t>
            </a:r>
          </a:p>
          <a:p>
            <a:r>
              <a:rPr lang="en-GB" sz="2400" dirty="0" smtClean="0">
                <a:latin typeface="Times"/>
                <a:cs typeface="Times"/>
              </a:rPr>
              <a:t>L</a:t>
            </a:r>
            <a:r>
              <a:rPr lang="en-GB" sz="2400" dirty="0">
                <a:latin typeface="Times"/>
                <a:cs typeface="Times"/>
              </a:rPr>
              <a:t>. </a:t>
            </a:r>
            <a:r>
              <a:rPr lang="en-GB" sz="2400" dirty="0" smtClean="0">
                <a:latin typeface="Times"/>
                <a:cs typeface="Times"/>
              </a:rPr>
              <a:t>Shi</a:t>
            </a:r>
            <a:r>
              <a:rPr lang="en-GB" sz="2400" dirty="0">
                <a:latin typeface="Times"/>
                <a:cs typeface="Times"/>
              </a:rPr>
              <a:t> (</a:t>
            </a:r>
            <a:r>
              <a:rPr lang="en-GB" sz="2400" i="1" dirty="0" smtClean="0">
                <a:latin typeface="Times"/>
                <a:cs typeface="Times"/>
              </a:rPr>
              <a:t>DESY/University of Manchester</a:t>
            </a:r>
            <a:r>
              <a:rPr lang="en-GB" sz="2400" dirty="0" smtClean="0">
                <a:latin typeface="Times"/>
                <a:cs typeface="Times"/>
              </a:rPr>
              <a:t>), N. </a:t>
            </a:r>
            <a:r>
              <a:rPr lang="en-GB" sz="2400" dirty="0" err="1" smtClean="0">
                <a:latin typeface="Times"/>
                <a:cs typeface="Times"/>
              </a:rPr>
              <a:t>Baboi</a:t>
            </a:r>
            <a:r>
              <a:rPr lang="en-GB" sz="2400" dirty="0" smtClean="0">
                <a:latin typeface="Times"/>
                <a:cs typeface="Times"/>
              </a:rPr>
              <a:t> </a:t>
            </a:r>
            <a:r>
              <a:rPr lang="en-GB" sz="2400" dirty="0">
                <a:latin typeface="Times"/>
                <a:cs typeface="Times"/>
              </a:rPr>
              <a:t>(</a:t>
            </a:r>
            <a:r>
              <a:rPr lang="en-GB" sz="2400" i="1" dirty="0">
                <a:latin typeface="Times"/>
                <a:cs typeface="Times"/>
              </a:rPr>
              <a:t>DESY</a:t>
            </a:r>
            <a:r>
              <a:rPr lang="en-GB" sz="2400" dirty="0">
                <a:latin typeface="Times"/>
                <a:cs typeface="Times"/>
              </a:rPr>
              <a:t>) </a:t>
            </a:r>
            <a:br>
              <a:rPr lang="en-GB" sz="2400" dirty="0">
                <a:latin typeface="Times"/>
                <a:cs typeface="Times"/>
              </a:rPr>
            </a:br>
            <a:endParaRPr lang="en-GB" sz="2400" dirty="0">
              <a:latin typeface="Times"/>
              <a:cs typeface="Times"/>
            </a:endParaRPr>
          </a:p>
          <a:p>
            <a:pPr marL="342900" indent="-342900">
              <a:buFont typeface="Wingdings" charset="2"/>
              <a:buChar char="q"/>
            </a:pPr>
            <a:r>
              <a:rPr lang="en-GB" sz="2400" dirty="0" smtClean="0">
                <a:latin typeface="Times"/>
                <a:cs typeface="Times"/>
              </a:rPr>
              <a:t>HOMCD: </a:t>
            </a:r>
            <a:r>
              <a:rPr lang="en-GB" sz="2400" u="sng" dirty="0" smtClean="0">
                <a:latin typeface="Times"/>
                <a:cs typeface="Times"/>
              </a:rPr>
              <a:t>Characterisation </a:t>
            </a:r>
            <a:r>
              <a:rPr lang="en-GB" sz="2400" u="sng" dirty="0">
                <a:latin typeface="Times"/>
                <a:cs typeface="Times"/>
              </a:rPr>
              <a:t>of HOMs in FLASH and XFEL Coupled </a:t>
            </a:r>
            <a:r>
              <a:rPr lang="en-GB" sz="2400" u="sng" dirty="0" smtClean="0">
                <a:latin typeface="Times"/>
                <a:cs typeface="Times"/>
              </a:rPr>
              <a:t>Cavities </a:t>
            </a:r>
            <a:r>
              <a:rPr lang="en-GB" sz="2400" u="sng" dirty="0">
                <a:latin typeface="Times"/>
                <a:cs typeface="Times"/>
              </a:rPr>
              <a:t>using </a:t>
            </a:r>
            <a:r>
              <a:rPr lang="en-GB" sz="2400" u="sng" dirty="0" smtClean="0">
                <a:latin typeface="Times"/>
                <a:cs typeface="Times"/>
              </a:rPr>
              <a:t>GSM,</a:t>
            </a:r>
            <a:r>
              <a:rPr lang="en-GB" sz="2400" dirty="0" smtClean="0">
                <a:latin typeface="Times"/>
                <a:cs typeface="Times"/>
              </a:rPr>
              <a:t> N. Joshi, R.M Jones (</a:t>
            </a:r>
            <a:r>
              <a:rPr lang="en-GB" sz="2400" i="1" dirty="0" smtClean="0">
                <a:latin typeface="Times"/>
                <a:cs typeface="Times"/>
              </a:rPr>
              <a:t>University of Manchester</a:t>
            </a:r>
            <a:r>
              <a:rPr lang="en-GB" sz="2400" dirty="0" smtClean="0">
                <a:latin typeface="Times"/>
                <a:cs typeface="Times"/>
              </a:rPr>
              <a:t>)</a:t>
            </a:r>
          </a:p>
          <a:p>
            <a:endParaRPr lang="en-GB" sz="2400" dirty="0">
              <a:latin typeface="Times"/>
              <a:cs typeface="Times"/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latin typeface="Times"/>
                <a:cs typeface="Times"/>
              </a:rPr>
              <a:t>HOMGD: </a:t>
            </a:r>
            <a:r>
              <a:rPr lang="en-GB" sz="2400" u="sng" dirty="0" smtClean="0">
                <a:latin typeface="Times"/>
                <a:cs typeface="Times"/>
              </a:rPr>
              <a:t>Progress </a:t>
            </a:r>
            <a:r>
              <a:rPr lang="en-GB" sz="2400" u="sng" dirty="0">
                <a:latin typeface="Times"/>
                <a:cs typeface="Times"/>
              </a:rPr>
              <a:t>On SCC Simulations in FLASH and XFEL Cavities</a:t>
            </a:r>
            <a:r>
              <a:rPr lang="en-GB" sz="2400" dirty="0">
                <a:latin typeface="Times"/>
                <a:cs typeface="Times"/>
              </a:rPr>
              <a:t>, </a:t>
            </a:r>
            <a:r>
              <a:rPr lang="en-GB" sz="2400" dirty="0" smtClean="0">
                <a:latin typeface="Times"/>
                <a:cs typeface="Times"/>
              </a:rPr>
              <a:t>T</a:t>
            </a:r>
            <a:r>
              <a:rPr lang="en-GB" sz="2400" dirty="0">
                <a:latin typeface="Times"/>
                <a:cs typeface="Times"/>
              </a:rPr>
              <a:t>. </a:t>
            </a:r>
            <a:r>
              <a:rPr lang="en-GB" sz="2400" dirty="0" err="1" smtClean="0">
                <a:latin typeface="Times"/>
                <a:cs typeface="Times"/>
              </a:rPr>
              <a:t>Flisgen</a:t>
            </a:r>
            <a:r>
              <a:rPr lang="en-GB" sz="2400" dirty="0">
                <a:latin typeface="Times"/>
                <a:cs typeface="Times"/>
              </a:rPr>
              <a:t>, U. Van </a:t>
            </a:r>
            <a:r>
              <a:rPr lang="en-GB" sz="2400" dirty="0" err="1" smtClean="0">
                <a:latin typeface="Times"/>
                <a:cs typeface="Times"/>
              </a:rPr>
              <a:t>Rienen</a:t>
            </a:r>
            <a:r>
              <a:rPr lang="en-GB" sz="2400" dirty="0">
                <a:latin typeface="Times"/>
                <a:cs typeface="Times"/>
              </a:rPr>
              <a:t> (</a:t>
            </a:r>
            <a:r>
              <a:rPr lang="en-GB" sz="2400" i="1" dirty="0">
                <a:latin typeface="Times"/>
                <a:cs typeface="Times"/>
              </a:rPr>
              <a:t>University of Rostock</a:t>
            </a:r>
            <a:r>
              <a:rPr lang="en-GB" sz="2400" dirty="0" smtClean="0">
                <a:latin typeface="Times"/>
                <a:cs typeface="Times"/>
              </a:rPr>
              <a:t>) </a:t>
            </a:r>
          </a:p>
          <a:p>
            <a:r>
              <a:rPr lang="en-GB" sz="2400" dirty="0" smtClean="0">
                <a:latin typeface="Times"/>
                <a:cs typeface="Times"/>
              </a:rPr>
              <a:t> </a:t>
            </a:r>
            <a:endParaRPr lang="en-GB" sz="2400" dirty="0">
              <a:latin typeface="Times"/>
              <a:cs typeface="Time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9588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ea typeface="+mn-ea"/>
                <a:cs typeface="Times"/>
              </a:rPr>
              <a:t>Task 12.4 Talks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ea typeface="+mn-ea"/>
              <a:cs typeface="Time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0" y="1341438"/>
            <a:ext cx="9144000" cy="2308324"/>
          </a:xfrm>
          <a:prstGeom prst="rect">
            <a:avLst/>
          </a:prstGeom>
          <a:noFill/>
          <a:ln w="1270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buFont typeface="Wingdings" charset="2"/>
              <a:buChar char="q"/>
            </a:pPr>
            <a:r>
              <a:rPr lang="en-GB" sz="2400" u="sng" dirty="0">
                <a:latin typeface="Times"/>
                <a:cs typeface="Times"/>
              </a:rPr>
              <a:t>Sub-task leaders</a:t>
            </a:r>
            <a:r>
              <a:rPr lang="en-GB" sz="2400" dirty="0">
                <a:latin typeface="Times"/>
                <a:cs typeface="Times"/>
              </a:rPr>
              <a:t>: </a:t>
            </a:r>
            <a:r>
              <a:rPr lang="en-GB" sz="2400" dirty="0" err="1">
                <a:latin typeface="Times"/>
                <a:cs typeface="Times"/>
              </a:rPr>
              <a:t>Nicoleta</a:t>
            </a:r>
            <a:r>
              <a:rPr lang="en-GB" sz="2400" dirty="0">
                <a:latin typeface="Times"/>
                <a:cs typeface="Times"/>
              </a:rPr>
              <a:t> </a:t>
            </a:r>
            <a:r>
              <a:rPr lang="en-GB" sz="2400" dirty="0" err="1">
                <a:latin typeface="Times"/>
                <a:cs typeface="Times"/>
              </a:rPr>
              <a:t>Baboi</a:t>
            </a:r>
            <a:r>
              <a:rPr lang="en-GB" sz="2400" dirty="0">
                <a:latin typeface="Times"/>
                <a:cs typeface="Times"/>
              </a:rPr>
              <a:t> (DESY), Ursula van </a:t>
            </a:r>
            <a:r>
              <a:rPr lang="en-GB" sz="2400" dirty="0" err="1">
                <a:latin typeface="Times"/>
                <a:cs typeface="Times"/>
              </a:rPr>
              <a:t>Rienen</a:t>
            </a:r>
            <a:r>
              <a:rPr lang="en-GB" sz="2400" dirty="0">
                <a:latin typeface="Times"/>
                <a:cs typeface="Times"/>
              </a:rPr>
              <a:t> (Univ. Rostock), Roger M. Jones (CI/Univ. Manchester).</a:t>
            </a:r>
            <a:br>
              <a:rPr lang="en-GB" sz="2400" dirty="0">
                <a:latin typeface="Times"/>
                <a:cs typeface="Times"/>
              </a:rPr>
            </a:br>
            <a:endParaRPr lang="en-GB" sz="2400" dirty="0" smtClean="0">
              <a:latin typeface="Times"/>
              <a:cs typeface="Times"/>
            </a:endParaRPr>
          </a:p>
          <a:p>
            <a:pPr marL="342900" indent="-342900">
              <a:buFont typeface="Wingdings" charset="2"/>
              <a:buChar char="q"/>
            </a:pPr>
            <a:r>
              <a:rPr lang="en-GB" sz="2400" dirty="0" smtClean="0">
                <a:latin typeface="Times"/>
                <a:cs typeface="Times"/>
              </a:rPr>
              <a:t>P.D.R.A.s: N. </a:t>
            </a:r>
            <a:r>
              <a:rPr lang="en-GB" sz="2400" dirty="0">
                <a:latin typeface="Times"/>
                <a:cs typeface="Times"/>
              </a:rPr>
              <a:t>Joshi </a:t>
            </a:r>
            <a:r>
              <a:rPr lang="en-GB" sz="2400" dirty="0" smtClean="0">
                <a:latin typeface="Times"/>
                <a:cs typeface="Times"/>
              </a:rPr>
              <a:t>(</a:t>
            </a:r>
            <a:r>
              <a:rPr lang="en-GB" sz="2400" dirty="0">
                <a:latin typeface="Times"/>
                <a:cs typeface="Times"/>
              </a:rPr>
              <a:t>CI/Univ. of Manchester), Thomas </a:t>
            </a:r>
            <a:r>
              <a:rPr lang="en-GB" sz="2400" dirty="0" err="1">
                <a:latin typeface="Times"/>
                <a:cs typeface="Times"/>
              </a:rPr>
              <a:t>Flisgen</a:t>
            </a:r>
            <a:r>
              <a:rPr lang="en-GB" sz="2400" dirty="0">
                <a:latin typeface="Times"/>
                <a:cs typeface="Times"/>
              </a:rPr>
              <a:t> (Univ. of Rostock</a:t>
            </a:r>
            <a:r>
              <a:rPr lang="en-GB" sz="2400" dirty="0" smtClean="0">
                <a:latin typeface="Times"/>
                <a:cs typeface="Times"/>
              </a:rPr>
              <a:t>)</a:t>
            </a:r>
          </a:p>
          <a:p>
            <a:pPr marL="342900" indent="-342900" algn="l">
              <a:buFont typeface="Wingdings" charset="2"/>
              <a:buChar char="q"/>
            </a:pPr>
            <a:r>
              <a:rPr lang="en-GB" sz="2400" dirty="0" err="1" smtClean="0">
                <a:latin typeface="Times"/>
                <a:cs typeface="Times"/>
              </a:rPr>
              <a:t>Ph.D.s</a:t>
            </a:r>
            <a:r>
              <a:rPr lang="en-GB" sz="2400" dirty="0">
                <a:latin typeface="Times"/>
                <a:cs typeface="Times"/>
              </a:rPr>
              <a:t>: </a:t>
            </a:r>
            <a:r>
              <a:rPr lang="en-GB" sz="2400" dirty="0" err="1">
                <a:latin typeface="Times"/>
                <a:cs typeface="Times"/>
              </a:rPr>
              <a:t>Liangliang</a:t>
            </a:r>
            <a:r>
              <a:rPr lang="en-GB" sz="2400" dirty="0">
                <a:latin typeface="Times"/>
                <a:cs typeface="Times"/>
              </a:rPr>
              <a:t> Shi (DESY/Univ. </a:t>
            </a:r>
            <a:r>
              <a:rPr lang="en-GB" sz="2400" dirty="0" smtClean="0">
                <a:latin typeface="Times"/>
                <a:cs typeface="Times"/>
              </a:rPr>
              <a:t>of Manchester</a:t>
            </a:r>
            <a:r>
              <a:rPr lang="en-GB" sz="2400" dirty="0">
                <a:latin typeface="Times"/>
                <a:cs typeface="Times"/>
              </a:rPr>
              <a:t>), </a:t>
            </a:r>
            <a:endParaRPr lang="en-US" sz="2400" dirty="0">
              <a:latin typeface="Times"/>
              <a:cs typeface="Times"/>
            </a:endParaRPr>
          </a:p>
        </p:txBody>
      </p:sp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Times"/>
                <a:cs typeface="Times"/>
              </a:rPr>
              <a:t>Task 12.4 HOM Diagnostics</a:t>
            </a:r>
          </a:p>
          <a:p>
            <a:r>
              <a:rPr lang="en-GB" sz="4000">
                <a:solidFill>
                  <a:schemeClr val="bg1"/>
                </a:solidFill>
                <a:latin typeface="Times"/>
                <a:cs typeface="Times"/>
              </a:rPr>
              <a:t> in SC Accelerator Cavities -Staff</a:t>
            </a:r>
            <a:endParaRPr lang="en-US" sz="400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19460" name="Text Box 20"/>
          <p:cNvSpPr txBox="1">
            <a:spLocks noChangeArrowheads="1"/>
          </p:cNvSpPr>
          <p:nvPr/>
        </p:nvSpPr>
        <p:spPr bwMode="auto">
          <a:xfrm>
            <a:off x="6369579" y="5608638"/>
            <a:ext cx="1249362" cy="4619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Times"/>
                <a:cs typeface="Times"/>
              </a:rPr>
              <a:t>T. </a:t>
            </a:r>
            <a:r>
              <a:rPr lang="en-GB" sz="1200" dirty="0" err="1">
                <a:latin typeface="Times"/>
                <a:cs typeface="Times"/>
              </a:rPr>
              <a:t>Flisgen</a:t>
            </a:r>
            <a:r>
              <a:rPr lang="en-GB" sz="1200" dirty="0">
                <a:latin typeface="Times"/>
                <a:cs typeface="Times"/>
              </a:rPr>
              <a:t>, </a:t>
            </a:r>
          </a:p>
          <a:p>
            <a:pPr algn="ctr"/>
            <a:r>
              <a:rPr lang="en-GB" sz="1200" dirty="0">
                <a:latin typeface="Times"/>
                <a:cs typeface="Times"/>
              </a:rPr>
              <a:t>Univ. of Rostock</a:t>
            </a:r>
            <a:endParaRPr lang="en-US" sz="1200" u="sng" dirty="0">
              <a:latin typeface="Times"/>
              <a:cs typeface="Times"/>
            </a:endParaRPr>
          </a:p>
        </p:txBody>
      </p:sp>
      <p:pic>
        <p:nvPicPr>
          <p:cNvPr id="19461" name="Picture 22" descr="newsimage?id=68131&amp;size=thumbn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7696" y="4010718"/>
            <a:ext cx="1203325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23"/>
          <p:cNvSpPr txBox="1">
            <a:spLocks noChangeArrowheads="1"/>
          </p:cNvSpPr>
          <p:nvPr/>
        </p:nvSpPr>
        <p:spPr bwMode="auto">
          <a:xfrm>
            <a:off x="7519283" y="5557838"/>
            <a:ext cx="1300162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Times"/>
                <a:cs typeface="Times"/>
              </a:rPr>
              <a:t>U. Van </a:t>
            </a:r>
            <a:r>
              <a:rPr lang="en-GB" sz="1200" dirty="0" err="1">
                <a:latin typeface="Times"/>
                <a:cs typeface="Times"/>
              </a:rPr>
              <a:t>Rienen</a:t>
            </a:r>
            <a:r>
              <a:rPr lang="en-GB" sz="1200" dirty="0">
                <a:latin typeface="Times"/>
                <a:cs typeface="Times"/>
              </a:rPr>
              <a:t>, </a:t>
            </a:r>
            <a:br>
              <a:rPr lang="en-GB" sz="1200" dirty="0">
                <a:latin typeface="Times"/>
                <a:cs typeface="Times"/>
              </a:rPr>
            </a:br>
            <a:r>
              <a:rPr lang="en-GB" sz="1200" dirty="0">
                <a:latin typeface="Times"/>
                <a:cs typeface="Times"/>
              </a:rPr>
              <a:t>Univ. of Rostock </a:t>
            </a:r>
            <a:endParaRPr lang="en-US" sz="1200" u="sng" dirty="0">
              <a:latin typeface="Times"/>
              <a:cs typeface="Times"/>
            </a:endParaRPr>
          </a:p>
        </p:txBody>
      </p:sp>
      <p:pic>
        <p:nvPicPr>
          <p:cNvPr id="19463" name="Picture 27" descr="n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089" y="4078288"/>
            <a:ext cx="13208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28"/>
          <p:cNvSpPr txBox="1">
            <a:spLocks noChangeArrowheads="1"/>
          </p:cNvSpPr>
          <p:nvPr/>
        </p:nvSpPr>
        <p:spPr bwMode="auto">
          <a:xfrm>
            <a:off x="183444" y="5573888"/>
            <a:ext cx="1300162" cy="4619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Times"/>
                <a:cs typeface="Times"/>
              </a:rPr>
              <a:t>N. </a:t>
            </a:r>
            <a:r>
              <a:rPr lang="en-GB" sz="1200" dirty="0" err="1">
                <a:latin typeface="Times"/>
                <a:cs typeface="Times"/>
              </a:rPr>
              <a:t>Baboi</a:t>
            </a:r>
            <a:r>
              <a:rPr lang="en-GB" sz="1200" dirty="0">
                <a:latin typeface="Times"/>
                <a:cs typeface="Times"/>
              </a:rPr>
              <a:t>, </a:t>
            </a:r>
          </a:p>
          <a:p>
            <a:pPr algn="ctr"/>
            <a:r>
              <a:rPr lang="en-GB" sz="1200" dirty="0">
                <a:latin typeface="Times"/>
                <a:cs typeface="Times"/>
              </a:rPr>
              <a:t>DESY</a:t>
            </a:r>
            <a:endParaRPr lang="en-US" sz="1200" u="sng" dirty="0">
              <a:latin typeface="Times"/>
              <a:cs typeface="Times"/>
            </a:endParaRPr>
          </a:p>
        </p:txBody>
      </p:sp>
      <p:sp>
        <p:nvSpPr>
          <p:cNvPr id="19465" name="TextBox 17"/>
          <p:cNvSpPr txBox="1">
            <a:spLocks noChangeArrowheads="1"/>
          </p:cNvSpPr>
          <p:nvPr/>
        </p:nvSpPr>
        <p:spPr bwMode="auto">
          <a:xfrm>
            <a:off x="771525" y="3635375"/>
            <a:ext cx="10491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>
                <a:latin typeface="Times"/>
                <a:cs typeface="Times"/>
              </a:rPr>
              <a:t>WP 12.4.1</a:t>
            </a:r>
            <a:endParaRPr lang="en-GB" u="sng">
              <a:latin typeface="Times"/>
              <a:cs typeface="Times"/>
            </a:endParaRPr>
          </a:p>
        </p:txBody>
      </p:sp>
      <p:sp>
        <p:nvSpPr>
          <p:cNvPr id="19466" name="TextBox 18"/>
          <p:cNvSpPr txBox="1">
            <a:spLocks noChangeArrowheads="1"/>
          </p:cNvSpPr>
          <p:nvPr/>
        </p:nvSpPr>
        <p:spPr bwMode="auto">
          <a:xfrm>
            <a:off x="6510833" y="3512533"/>
            <a:ext cx="10491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>
                <a:latin typeface="Times"/>
                <a:cs typeface="Times"/>
              </a:rPr>
              <a:t>WP 12.4.3</a:t>
            </a:r>
            <a:endParaRPr lang="en-GB" u="sng" dirty="0">
              <a:latin typeface="Times"/>
              <a:cs typeface="Times"/>
            </a:endParaRPr>
          </a:p>
        </p:txBody>
      </p:sp>
      <p:sp>
        <p:nvSpPr>
          <p:cNvPr id="19467" name="TextBox 19"/>
          <p:cNvSpPr txBox="1">
            <a:spLocks noChangeArrowheads="1"/>
          </p:cNvSpPr>
          <p:nvPr/>
        </p:nvSpPr>
        <p:spPr bwMode="auto">
          <a:xfrm>
            <a:off x="3822454" y="3531634"/>
            <a:ext cx="10491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u="sng" dirty="0">
                <a:latin typeface="Times"/>
                <a:cs typeface="Times"/>
              </a:rPr>
              <a:t>WP 12.4.2</a:t>
            </a:r>
            <a:endParaRPr lang="en-GB" u="sng" dirty="0">
              <a:latin typeface="Times"/>
              <a:cs typeface="Times"/>
            </a:endParaRPr>
          </a:p>
        </p:txBody>
      </p:sp>
      <p:pic>
        <p:nvPicPr>
          <p:cNvPr id="19469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33215" y="3960423"/>
            <a:ext cx="11493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 descr="Screenshot 2015-04-04 19.36.4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271" y="4049889"/>
            <a:ext cx="913781" cy="1481667"/>
          </a:xfrm>
          <a:prstGeom prst="rect">
            <a:avLst/>
          </a:prstGeom>
        </p:spPr>
      </p:pic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613429" y="5556956"/>
            <a:ext cx="1300162" cy="83099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Times"/>
                <a:cs typeface="Times"/>
              </a:rPr>
              <a:t>L</a:t>
            </a:r>
            <a:r>
              <a:rPr lang="en-GB" sz="1200" dirty="0" smtClean="0">
                <a:latin typeface="Times"/>
                <a:cs typeface="Times"/>
              </a:rPr>
              <a:t>. Shi , </a:t>
            </a:r>
            <a:endParaRPr lang="en-GB" sz="1200" dirty="0">
              <a:latin typeface="Times"/>
              <a:cs typeface="Times"/>
            </a:endParaRPr>
          </a:p>
          <a:p>
            <a:pPr algn="ctr"/>
            <a:r>
              <a:rPr lang="en-GB" sz="1200" dirty="0">
                <a:latin typeface="Times"/>
                <a:cs typeface="Times"/>
              </a:rPr>
              <a:t>Univ. of </a:t>
            </a:r>
            <a:r>
              <a:rPr lang="en-GB" sz="1200" dirty="0" smtClean="0">
                <a:latin typeface="Times"/>
                <a:cs typeface="Times"/>
              </a:rPr>
              <a:t>Manchester/DESY</a:t>
            </a:r>
            <a:endParaRPr lang="en-US" sz="1200" u="sng" dirty="0"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l="19811" r="16981"/>
          <a:stretch/>
        </p:blipFill>
        <p:spPr>
          <a:xfrm>
            <a:off x="3919250" y="3906096"/>
            <a:ext cx="1171394" cy="1853250"/>
          </a:xfrm>
          <a:prstGeom prst="rect">
            <a:avLst/>
          </a:prstGeom>
        </p:spPr>
      </p:pic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505907" y="5682721"/>
            <a:ext cx="197485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Times"/>
                <a:cs typeface="Times"/>
              </a:rPr>
              <a:t>N</a:t>
            </a:r>
            <a:r>
              <a:rPr lang="en-GB" sz="1200" dirty="0" smtClean="0">
                <a:latin typeface="Times"/>
                <a:cs typeface="Times"/>
              </a:rPr>
              <a:t>. Joshi, </a:t>
            </a:r>
            <a:endParaRPr lang="en-GB" sz="1200" dirty="0">
              <a:latin typeface="Times"/>
              <a:cs typeface="Times"/>
            </a:endParaRPr>
          </a:p>
          <a:p>
            <a:pPr algn="ctr"/>
            <a:r>
              <a:rPr lang="en-GB" sz="1200" dirty="0">
                <a:latin typeface="Times"/>
                <a:cs typeface="Times"/>
              </a:rPr>
              <a:t>CI/Univ. of Manchester</a:t>
            </a:r>
            <a:endParaRPr lang="en-US" sz="1200" u="sng" dirty="0">
              <a:latin typeface="Times"/>
              <a:cs typeface="Times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18952" y="4040075"/>
            <a:ext cx="1248029" cy="165325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841747" y="3874962"/>
            <a:ext cx="1248029" cy="165325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867058" y="3864013"/>
            <a:ext cx="1248029" cy="165325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9588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GB" sz="4000">
                <a:solidFill>
                  <a:schemeClr val="bg1"/>
                </a:solidFill>
                <a:latin typeface="Times" charset="0"/>
              </a:rPr>
              <a:t>12.4 FLASH Third Harmonic Cavities</a:t>
            </a:r>
            <a:endParaRPr lang="en-US" sz="4000" b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0" y="1300163"/>
            <a:ext cx="5348288" cy="263207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spAutoFit/>
          </a:bodyPr>
          <a:lstStyle/>
          <a:p>
            <a:pPr marL="342900" indent="-342900" algn="just" eaLnBrk="0" hangingPunct="0">
              <a:spcBef>
                <a:spcPts val="300"/>
              </a:spcBef>
              <a:spcAft>
                <a:spcPts val="300"/>
              </a:spcAft>
              <a:buFont typeface="Wingdings" charset="2"/>
              <a:buChar char="q"/>
            </a:pPr>
            <a:r>
              <a:rPr lang="en-US" sz="2000" dirty="0" err="1">
                <a:latin typeface="Times"/>
                <a:cs typeface="Times"/>
              </a:rPr>
              <a:t>Fermilab</a:t>
            </a:r>
            <a:r>
              <a:rPr lang="en-US" sz="2000" dirty="0">
                <a:latin typeface="Times"/>
                <a:cs typeface="Times"/>
              </a:rPr>
              <a:t> has constructed a third harmonic accelerating (3.9GHz) superconducting module and cryostat for a new generation high brightness photo-injector. </a:t>
            </a:r>
            <a:endParaRPr lang="en-US" sz="2000" dirty="0" smtClean="0">
              <a:latin typeface="Times"/>
              <a:cs typeface="Times"/>
            </a:endParaRPr>
          </a:p>
          <a:p>
            <a:pPr marL="342900" indent="-342900" algn="just" eaLnBrk="0" hangingPunct="0">
              <a:spcBef>
                <a:spcPts val="300"/>
              </a:spcBef>
              <a:spcAft>
                <a:spcPts val="300"/>
              </a:spcAft>
              <a:buFont typeface="Wingdings" charset="2"/>
              <a:buChar char="q"/>
            </a:pPr>
            <a:r>
              <a:rPr lang="en-US" sz="2000" dirty="0" smtClean="0">
                <a:latin typeface="Times"/>
                <a:cs typeface="Times"/>
              </a:rPr>
              <a:t>This </a:t>
            </a:r>
            <a:r>
              <a:rPr lang="en-US" sz="2000" dirty="0">
                <a:latin typeface="Times"/>
                <a:cs typeface="Times"/>
              </a:rPr>
              <a:t>system will compensate the nonlinear distortion of the longitudinal phase space due to the RF curvature of the 1.3 GHz TESLA cavities prior to bunch compression.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0" y="4014032"/>
            <a:ext cx="8829675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0" hangingPunct="0">
              <a:spcBef>
                <a:spcPts val="300"/>
              </a:spcBef>
              <a:spcAft>
                <a:spcPts val="300"/>
              </a:spcAft>
              <a:buFont typeface="Wingdings" charset="2"/>
              <a:buChar char="q"/>
            </a:pPr>
            <a:r>
              <a:rPr lang="en-US" sz="2000" dirty="0">
                <a:latin typeface="Times"/>
                <a:cs typeface="Times"/>
              </a:rPr>
              <a:t>The </a:t>
            </a:r>
            <a:r>
              <a:rPr lang="en-US" sz="2000" dirty="0" err="1">
                <a:latin typeface="Times"/>
                <a:cs typeface="Times"/>
              </a:rPr>
              <a:t>cryomodule</a:t>
            </a:r>
            <a:r>
              <a:rPr lang="en-US" sz="2000" dirty="0">
                <a:latin typeface="Times"/>
                <a:cs typeface="Times"/>
              </a:rPr>
              <a:t>, consisting of </a:t>
            </a:r>
            <a:r>
              <a:rPr lang="en-US" sz="2000" u="sng" dirty="0">
                <a:latin typeface="Times"/>
                <a:cs typeface="Times"/>
              </a:rPr>
              <a:t>four 3.9GHz cavities</a:t>
            </a:r>
            <a:r>
              <a:rPr lang="en-US" sz="2000" dirty="0">
                <a:latin typeface="Times"/>
                <a:cs typeface="Times"/>
              </a:rPr>
              <a:t>, has been installed in the FLASH </a:t>
            </a:r>
            <a:r>
              <a:rPr lang="en-US" sz="2000" dirty="0" err="1">
                <a:latin typeface="Times"/>
                <a:cs typeface="Times"/>
              </a:rPr>
              <a:t>photoinjector</a:t>
            </a:r>
            <a:r>
              <a:rPr lang="en-US" sz="2000" dirty="0">
                <a:latin typeface="Times"/>
                <a:cs typeface="Times"/>
              </a:rPr>
              <a:t> downstream, of the first 1.3 GHz </a:t>
            </a:r>
            <a:r>
              <a:rPr lang="en-US" sz="2000" dirty="0" err="1">
                <a:latin typeface="Times"/>
                <a:cs typeface="Times"/>
              </a:rPr>
              <a:t>cryomodule</a:t>
            </a:r>
            <a:r>
              <a:rPr lang="en-US" sz="2000" dirty="0">
                <a:latin typeface="Times"/>
                <a:cs typeface="Times"/>
              </a:rPr>
              <a:t> (consisting of 8 cavities)</a:t>
            </a:r>
            <a:r>
              <a:rPr lang="en-US" sz="2000" dirty="0" smtClean="0">
                <a:latin typeface="Times"/>
                <a:cs typeface="Times"/>
              </a:rPr>
              <a:t>.</a:t>
            </a:r>
          </a:p>
          <a:p>
            <a:pPr marL="342900" indent="-342900" algn="just" eaLnBrk="0" hangingPunct="0">
              <a:spcBef>
                <a:spcPts val="300"/>
              </a:spcBef>
              <a:spcAft>
                <a:spcPts val="300"/>
              </a:spcAft>
              <a:buFont typeface="Wingdings" charset="2"/>
              <a:buChar char="q"/>
            </a:pPr>
            <a:r>
              <a:rPr lang="en-US" sz="2000" dirty="0" smtClean="0">
                <a:latin typeface="Times"/>
                <a:cs typeface="Times"/>
              </a:rPr>
              <a:t>Four </a:t>
            </a:r>
            <a:r>
              <a:rPr lang="en-US" sz="2000" dirty="0">
                <a:latin typeface="Times"/>
                <a:cs typeface="Times"/>
              </a:rPr>
              <a:t>3.9 GHz cavities provide the energy modulation, ~20 MV, needed for </a:t>
            </a:r>
            <a:r>
              <a:rPr lang="en-US" sz="2000" dirty="0" smtClean="0">
                <a:latin typeface="Times"/>
                <a:cs typeface="Times"/>
              </a:rPr>
              <a:t>compensation.</a:t>
            </a:r>
          </a:p>
          <a:p>
            <a:pPr marL="342900" indent="-342900" algn="just" eaLnBrk="0" hangingPunct="0">
              <a:spcBef>
                <a:spcPts val="300"/>
              </a:spcBef>
              <a:spcAft>
                <a:spcPts val="300"/>
              </a:spcAft>
              <a:buFont typeface="Wingdings" charset="2"/>
              <a:buChar char="q"/>
            </a:pPr>
            <a:r>
              <a:rPr lang="en-US" sz="2000" dirty="0" smtClean="0">
                <a:latin typeface="Times"/>
                <a:cs typeface="Times"/>
              </a:rPr>
              <a:t>Eight </a:t>
            </a:r>
            <a:r>
              <a:rPr lang="en-US" sz="2000" dirty="0">
                <a:latin typeface="Times"/>
                <a:cs typeface="Times"/>
              </a:rPr>
              <a:t>cavities are required per module for XFEL</a:t>
            </a:r>
          </a:p>
          <a:p>
            <a:pPr algn="just"/>
            <a:endParaRPr lang="en-US" dirty="0"/>
          </a:p>
        </p:txBody>
      </p:sp>
      <p:pic>
        <p:nvPicPr>
          <p:cNvPr id="21508" name="Picture 3" descr="CUT_ISO_200604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1839" y="958398"/>
            <a:ext cx="2090996" cy="151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196" y="2507255"/>
            <a:ext cx="1743808" cy="138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58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114566"/>
              </p:ext>
            </p:extLst>
          </p:nvPr>
        </p:nvGraphicFramePr>
        <p:xfrm>
          <a:off x="165100" y="1016000"/>
          <a:ext cx="2743200" cy="4661016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Number of Cavities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Active Length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0.346 meter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Gradient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14 MV/m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Phase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-179º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R/Q   [=U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/(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wW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)]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750 Ω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E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peak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/E</a:t>
                      </a:r>
                      <a:r>
                        <a:rPr kumimoji="0" lang="en-US" sz="12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acc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2.26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B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peak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(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E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acc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 = 14 MV/m)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68 mT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Q</a:t>
                      </a:r>
                      <a:r>
                        <a:rPr kumimoji="0" lang="en-US" sz="12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ext</a:t>
                      </a:r>
                      <a:endParaRPr kumimoji="0" lang="en-US" sz="12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1.3 X 10</a:t>
                      </a:r>
                      <a:r>
                        <a:rPr kumimoji="0" lang="en-US" sz="12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6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BBU Limit for HOM, Q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&lt;1 X 10</a:t>
                      </a:r>
                      <a:r>
                        <a:rPr kumimoji="0" lang="en-US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Total Energy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20 MeV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Beam Current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9 mA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Forward Power,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per cavity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9 kW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Coupler Power,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per coupler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45 kW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73" name="Text Box 46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4000">
                <a:solidFill>
                  <a:schemeClr val="bg1"/>
                </a:solidFill>
                <a:latin typeface="Times"/>
                <a:cs typeface="Times"/>
              </a:rPr>
              <a:t>WP 12.4  FLASH 3.9 GHz Parameters</a:t>
            </a:r>
            <a:endParaRPr lang="en-US" sz="4000" b="0">
              <a:solidFill>
                <a:schemeClr val="bg1"/>
              </a:solidFill>
              <a:latin typeface="Times"/>
              <a:cs typeface="Times"/>
            </a:endParaRPr>
          </a:p>
        </p:txBody>
      </p:sp>
      <p:pic>
        <p:nvPicPr>
          <p:cNvPr id="22574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2000" y="977900"/>
            <a:ext cx="3302000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5" name="Picture 48" descr="flash layo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700" y="2871788"/>
            <a:ext cx="3162300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76" name="Text Box 4"/>
          <p:cNvSpPr txBox="1">
            <a:spLocks noChangeArrowheads="1"/>
          </p:cNvSpPr>
          <p:nvPr/>
        </p:nvSpPr>
        <p:spPr bwMode="auto">
          <a:xfrm>
            <a:off x="2984500" y="1130300"/>
            <a:ext cx="3035300" cy="5016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l">
              <a:spcBef>
                <a:spcPct val="50000"/>
              </a:spcBef>
              <a:buFont typeface="Wingdings" charset="2"/>
              <a:buChar char="q"/>
            </a:pPr>
            <a:r>
              <a:rPr lang="en-GB" sz="1600" dirty="0">
                <a:latin typeface="Times"/>
                <a:cs typeface="Times"/>
              </a:rPr>
              <a:t>Adding a harmonic ensures the 2</a:t>
            </a:r>
            <a:r>
              <a:rPr lang="en-GB" sz="1600" baseline="30000" dirty="0">
                <a:latin typeface="Times"/>
                <a:cs typeface="Times"/>
              </a:rPr>
              <a:t>nd</a:t>
            </a:r>
            <a:r>
              <a:rPr lang="en-GB" sz="1600" dirty="0">
                <a:latin typeface="Times"/>
                <a:cs typeface="Times"/>
              </a:rPr>
              <a:t> derivative at the max is zero for total field (could use any of the harmonics in the expansion, but using the lowest freq. ensures the transverse </a:t>
            </a:r>
            <a:r>
              <a:rPr lang="en-GB" sz="1600" dirty="0" err="1">
                <a:latin typeface="Times"/>
                <a:cs typeface="Times"/>
              </a:rPr>
              <a:t>wakefields</a:t>
            </a:r>
            <a:r>
              <a:rPr lang="en-GB" sz="1600" dirty="0">
                <a:latin typeface="Times"/>
                <a:cs typeface="Times"/>
              </a:rPr>
              <a:t> ~ </a:t>
            </a:r>
            <a:r>
              <a:rPr lang="en-GB" altLang="ko-KR" sz="1600" dirty="0">
                <a:latin typeface="Times"/>
                <a:ea typeface="Gulim" pitchFamily="34" charset="-127"/>
                <a:cs typeface="Times"/>
              </a:rPr>
              <a:t>ω</a:t>
            </a:r>
            <a:r>
              <a:rPr lang="en-GB" sz="1600" baseline="30000" dirty="0" smtClean="0">
                <a:latin typeface="Times"/>
                <a:cs typeface="Times"/>
                <a:sym typeface="Symbol" pitchFamily="18" charset="2"/>
              </a:rPr>
              <a:t>3 </a:t>
            </a:r>
            <a:r>
              <a:rPr lang="en-GB" sz="1600" dirty="0">
                <a:latin typeface="Times"/>
                <a:cs typeface="Times"/>
                <a:sym typeface="Symbol" pitchFamily="18" charset="2"/>
              </a:rPr>
              <a:t>are minimised)</a:t>
            </a:r>
            <a:r>
              <a:rPr lang="en-GB" sz="1600" dirty="0" smtClean="0">
                <a:latin typeface="Times"/>
                <a:cs typeface="Times"/>
                <a:sym typeface="Symbol" pitchFamily="18" charset="2"/>
              </a:rPr>
              <a:t>.</a:t>
            </a:r>
            <a:endParaRPr lang="en-US" dirty="0">
              <a:latin typeface="Times"/>
              <a:cs typeface="Times"/>
              <a:sym typeface="Symbol" pitchFamily="18" charset="2"/>
            </a:endParaRPr>
          </a:p>
          <a:p>
            <a:pPr marL="285750" indent="-285750" algn="l">
              <a:spcBef>
                <a:spcPct val="50000"/>
              </a:spcBef>
              <a:buFont typeface="Wingdings" charset="2"/>
              <a:buChar char="q"/>
            </a:pPr>
            <a:r>
              <a:rPr lang="en-US" sz="1600" dirty="0" smtClean="0">
                <a:latin typeface="Times"/>
                <a:cs typeface="Times"/>
              </a:rPr>
              <a:t>The </a:t>
            </a:r>
            <a:r>
              <a:rPr lang="en-US" sz="1600" dirty="0">
                <a:latin typeface="Times"/>
                <a:cs typeface="Times"/>
              </a:rPr>
              <a:t>third harmonic system (3.9GHz) compensates for the nonlinear distortion of the longitudinal phase space due to cosine-like voltage curvature of 1.3 GHz cavities. </a:t>
            </a:r>
            <a:endParaRPr lang="en-US" sz="1600" dirty="0" smtClean="0">
              <a:latin typeface="Times"/>
              <a:cs typeface="Times"/>
            </a:endParaRPr>
          </a:p>
          <a:p>
            <a:pPr marL="285750" indent="-285750" algn="l">
              <a:spcBef>
                <a:spcPct val="50000"/>
              </a:spcBef>
              <a:buFont typeface="Wingdings" charset="2"/>
              <a:buChar char="q"/>
            </a:pPr>
            <a:r>
              <a:rPr lang="en-US" sz="1600" dirty="0" smtClean="0">
                <a:latin typeface="Times"/>
                <a:cs typeface="Times"/>
              </a:rPr>
              <a:t>It </a:t>
            </a:r>
            <a:r>
              <a:rPr lang="en-US" sz="1600" dirty="0" err="1">
                <a:latin typeface="Times"/>
                <a:cs typeface="Times"/>
              </a:rPr>
              <a:t>linearises</a:t>
            </a:r>
            <a:r>
              <a:rPr lang="en-US" sz="1600" dirty="0">
                <a:latin typeface="Times"/>
                <a:cs typeface="Times"/>
              </a:rPr>
              <a:t> the energy distribution upstream of the bunch compressor thus  facilitating a  small normalized </a:t>
            </a:r>
            <a:r>
              <a:rPr lang="en-US" sz="1600" dirty="0" err="1">
                <a:latin typeface="Times"/>
                <a:cs typeface="Times"/>
              </a:rPr>
              <a:t>emittance</a:t>
            </a:r>
            <a:r>
              <a:rPr lang="en-US" sz="1600" dirty="0">
                <a:latin typeface="Times"/>
                <a:cs typeface="Times"/>
              </a:rPr>
              <a:t> ~1.10</a:t>
            </a:r>
            <a:r>
              <a:rPr lang="en-US" sz="1600" baseline="30000" dirty="0">
                <a:latin typeface="Times"/>
                <a:cs typeface="Times"/>
              </a:rPr>
              <a:t>-6</a:t>
            </a:r>
            <a:r>
              <a:rPr lang="en-US" sz="1600" dirty="0">
                <a:latin typeface="Times"/>
                <a:cs typeface="Times"/>
              </a:rPr>
              <a:t> </a:t>
            </a:r>
            <a:r>
              <a:rPr lang="en-US" sz="1600" dirty="0" err="1" smtClean="0">
                <a:latin typeface="Times"/>
                <a:cs typeface="Times"/>
              </a:rPr>
              <a:t>m.rad</a:t>
            </a:r>
            <a:r>
              <a:rPr lang="en-US" sz="1600" dirty="0">
                <a:latin typeface="Times"/>
                <a:cs typeface="Times"/>
              </a:rPr>
              <a:t>.</a:t>
            </a:r>
          </a:p>
        </p:txBody>
      </p:sp>
      <p:sp>
        <p:nvSpPr>
          <p:cNvPr id="22577" name="Oval 50"/>
          <p:cNvSpPr>
            <a:spLocks noChangeArrowheads="1"/>
          </p:cNvSpPr>
          <p:nvPr/>
        </p:nvSpPr>
        <p:spPr bwMode="auto">
          <a:xfrm>
            <a:off x="6553200" y="4152900"/>
            <a:ext cx="152400" cy="533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pic>
        <p:nvPicPr>
          <p:cNvPr id="22578" name="Picture 51" descr="IMG_69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1300" y="3937000"/>
            <a:ext cx="190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9" name="Picture 52" descr="IMG_67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9550" y="5303838"/>
            <a:ext cx="19113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80" name="TextBox 9"/>
          <p:cNvSpPr txBox="1">
            <a:spLocks noChangeArrowheads="1"/>
          </p:cNvSpPr>
          <p:nvPr/>
        </p:nvSpPr>
        <p:spPr bwMode="auto">
          <a:xfrm>
            <a:off x="6096000" y="736600"/>
            <a:ext cx="24747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imes"/>
                <a:cs typeface="Times"/>
              </a:rPr>
              <a:t>Illustrative energy (not to scale)</a:t>
            </a:r>
            <a:endParaRPr lang="en-GB" sz="1400"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/>
          <p:cNvSpPr>
            <a:spLocks noChangeArrowheads="1"/>
          </p:cNvSpPr>
          <p:nvPr/>
        </p:nvSpPr>
        <p:spPr bwMode="auto">
          <a:xfrm>
            <a:off x="152400" y="152400"/>
            <a:ext cx="8763000" cy="2133600"/>
          </a:xfrm>
          <a:prstGeom prst="roundRect">
            <a:avLst>
              <a:gd name="adj" fmla="val 16667"/>
            </a:avLst>
          </a:prstGeom>
          <a:solidFill>
            <a:srgbClr val="0000A4">
              <a:alpha val="2509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4" name="AutoShape 3"/>
          <p:cNvSpPr>
            <a:spLocks noChangeArrowheads="1"/>
          </p:cNvSpPr>
          <p:nvPr/>
        </p:nvSpPr>
        <p:spPr bwMode="auto">
          <a:xfrm>
            <a:off x="1524000" y="228600"/>
            <a:ext cx="15240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5" name="AutoShape 4"/>
          <p:cNvSpPr>
            <a:spLocks noChangeArrowheads="1"/>
          </p:cNvSpPr>
          <p:nvPr/>
        </p:nvSpPr>
        <p:spPr bwMode="auto">
          <a:xfrm>
            <a:off x="5562600" y="381000"/>
            <a:ext cx="9906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6" name="AutoShape 5"/>
          <p:cNvSpPr>
            <a:spLocks noChangeArrowheads="1"/>
          </p:cNvSpPr>
          <p:nvPr/>
        </p:nvSpPr>
        <p:spPr bwMode="auto">
          <a:xfrm>
            <a:off x="1066800" y="1828800"/>
            <a:ext cx="1828800" cy="3810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7" name="AutoShape 6"/>
          <p:cNvSpPr>
            <a:spLocks noChangeArrowheads="1"/>
          </p:cNvSpPr>
          <p:nvPr/>
        </p:nvSpPr>
        <p:spPr bwMode="auto">
          <a:xfrm>
            <a:off x="4343400" y="1295400"/>
            <a:ext cx="13716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8" name="AutoShape 7"/>
          <p:cNvSpPr>
            <a:spLocks noChangeArrowheads="1"/>
          </p:cNvSpPr>
          <p:nvPr/>
        </p:nvSpPr>
        <p:spPr bwMode="auto">
          <a:xfrm>
            <a:off x="8001000" y="914400"/>
            <a:ext cx="838200" cy="1524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59" name="AutoShape 8"/>
          <p:cNvSpPr>
            <a:spLocks noChangeArrowheads="1"/>
          </p:cNvSpPr>
          <p:nvPr/>
        </p:nvSpPr>
        <p:spPr bwMode="auto">
          <a:xfrm>
            <a:off x="8229600" y="1676400"/>
            <a:ext cx="4572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0" name="AutoShape 9"/>
          <p:cNvSpPr>
            <a:spLocks noChangeArrowheads="1"/>
          </p:cNvSpPr>
          <p:nvPr/>
        </p:nvSpPr>
        <p:spPr bwMode="auto">
          <a:xfrm>
            <a:off x="6477000" y="838200"/>
            <a:ext cx="838200" cy="1524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1" name="AutoShape 10"/>
          <p:cNvSpPr>
            <a:spLocks noChangeArrowheads="1"/>
          </p:cNvSpPr>
          <p:nvPr/>
        </p:nvSpPr>
        <p:spPr bwMode="auto">
          <a:xfrm>
            <a:off x="304800" y="609600"/>
            <a:ext cx="304800" cy="228600"/>
          </a:xfrm>
          <a:prstGeom prst="roundRect">
            <a:avLst>
              <a:gd name="adj" fmla="val 16667"/>
            </a:avLst>
          </a:prstGeom>
          <a:solidFill>
            <a:srgbClr val="EE941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2" name="Rectangle 11"/>
          <p:cNvSpPr>
            <a:spLocks noChangeArrowheads="1"/>
          </p:cNvSpPr>
          <p:nvPr/>
        </p:nvSpPr>
        <p:spPr bwMode="auto">
          <a:xfrm>
            <a:off x="2451100" y="2273300"/>
            <a:ext cx="6692900" cy="213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8229600" y="1524000"/>
            <a:ext cx="4778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endParaRPr lang="en-GB" sz="1000" b="0">
              <a:solidFill>
                <a:srgbClr val="000000"/>
              </a:solidFill>
              <a:latin typeface="Times"/>
              <a:cs typeface="Times"/>
            </a:endParaRPr>
          </a:p>
          <a:p>
            <a:pPr eaLnBrk="0" hangingPunct="0"/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dump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1524000" y="228600"/>
            <a:ext cx="15525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bunch compressors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4343400" y="1295400"/>
            <a:ext cx="143033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collimator section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grpSp>
        <p:nvGrpSpPr>
          <p:cNvPr id="23566" name="Group 15"/>
          <p:cNvGrpSpPr>
            <a:grpSpLocks/>
          </p:cNvGrpSpPr>
          <p:nvPr/>
        </p:nvGrpSpPr>
        <p:grpSpPr bwMode="auto">
          <a:xfrm>
            <a:off x="7796213" y="1119188"/>
            <a:ext cx="946150" cy="150812"/>
            <a:chOff x="9534" y="5573"/>
            <a:chExt cx="641" cy="50"/>
          </a:xfrm>
        </p:grpSpPr>
        <p:grpSp>
          <p:nvGrpSpPr>
            <p:cNvPr id="23614" name="Group 16"/>
            <p:cNvGrpSpPr>
              <a:grpSpLocks/>
            </p:cNvGrpSpPr>
            <p:nvPr/>
          </p:nvGrpSpPr>
          <p:grpSpPr bwMode="auto">
            <a:xfrm>
              <a:off x="9534" y="5573"/>
              <a:ext cx="534" cy="50"/>
              <a:chOff x="15885" y="19597"/>
              <a:chExt cx="4991" cy="672"/>
            </a:xfrm>
          </p:grpSpPr>
          <p:grpSp>
            <p:nvGrpSpPr>
              <p:cNvPr id="23618" name="Group 17"/>
              <p:cNvGrpSpPr>
                <a:grpSpLocks/>
              </p:cNvGrpSpPr>
              <p:nvPr/>
            </p:nvGrpSpPr>
            <p:grpSpPr bwMode="auto">
              <a:xfrm>
                <a:off x="18380" y="19639"/>
                <a:ext cx="625" cy="603"/>
                <a:chOff x="18380" y="19639"/>
                <a:chExt cx="625" cy="603"/>
              </a:xfrm>
            </p:grpSpPr>
            <p:grpSp>
              <p:nvGrpSpPr>
                <p:cNvPr id="23668" name="Group 18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72" name="Arc 19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73" name="Arc 20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69" name="Group 21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70" name="Arc 22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71" name="Arc 23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19" name="Group 24"/>
              <p:cNvGrpSpPr>
                <a:grpSpLocks/>
              </p:cNvGrpSpPr>
              <p:nvPr/>
            </p:nvGrpSpPr>
            <p:grpSpPr bwMode="auto">
              <a:xfrm>
                <a:off x="19002" y="19646"/>
                <a:ext cx="625" cy="603"/>
                <a:chOff x="18380" y="19639"/>
                <a:chExt cx="625" cy="603"/>
              </a:xfrm>
            </p:grpSpPr>
            <p:grpSp>
              <p:nvGrpSpPr>
                <p:cNvPr id="23662" name="Group 25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66" name="Arc 26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67" name="Arc 27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63" name="Group 28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64" name="Arc 29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65" name="Arc 30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0" name="Group 31"/>
              <p:cNvGrpSpPr>
                <a:grpSpLocks/>
              </p:cNvGrpSpPr>
              <p:nvPr/>
            </p:nvGrpSpPr>
            <p:grpSpPr bwMode="auto">
              <a:xfrm>
                <a:off x="19629" y="19659"/>
                <a:ext cx="625" cy="603"/>
                <a:chOff x="18380" y="19639"/>
                <a:chExt cx="625" cy="603"/>
              </a:xfrm>
            </p:grpSpPr>
            <p:grpSp>
              <p:nvGrpSpPr>
                <p:cNvPr id="23656" name="Group 32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60" name="Arc 33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61" name="Arc 34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57" name="Group 35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58" name="Arc 36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59" name="Arc 37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1" name="Group 38"/>
              <p:cNvGrpSpPr>
                <a:grpSpLocks/>
              </p:cNvGrpSpPr>
              <p:nvPr/>
            </p:nvGrpSpPr>
            <p:grpSpPr bwMode="auto">
              <a:xfrm>
                <a:off x="20251" y="19666"/>
                <a:ext cx="625" cy="603"/>
                <a:chOff x="18380" y="19639"/>
                <a:chExt cx="625" cy="603"/>
              </a:xfrm>
            </p:grpSpPr>
            <p:grpSp>
              <p:nvGrpSpPr>
                <p:cNvPr id="23650" name="Group 39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54" name="Arc 40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55" name="Arc 41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51" name="Group 42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52" name="Arc 43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53" name="Arc 44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2" name="Group 45"/>
              <p:cNvGrpSpPr>
                <a:grpSpLocks/>
              </p:cNvGrpSpPr>
              <p:nvPr/>
            </p:nvGrpSpPr>
            <p:grpSpPr bwMode="auto">
              <a:xfrm>
                <a:off x="15885" y="19597"/>
                <a:ext cx="625" cy="603"/>
                <a:chOff x="18380" y="19639"/>
                <a:chExt cx="625" cy="603"/>
              </a:xfrm>
            </p:grpSpPr>
            <p:grpSp>
              <p:nvGrpSpPr>
                <p:cNvPr id="23644" name="Group 46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48" name="Arc 47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49" name="Arc 48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45" name="Group 49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46" name="Arc 50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47" name="Arc 51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3" name="Group 52"/>
              <p:cNvGrpSpPr>
                <a:grpSpLocks/>
              </p:cNvGrpSpPr>
              <p:nvPr/>
            </p:nvGrpSpPr>
            <p:grpSpPr bwMode="auto">
              <a:xfrm>
                <a:off x="16507" y="19604"/>
                <a:ext cx="625" cy="603"/>
                <a:chOff x="18380" y="19639"/>
                <a:chExt cx="625" cy="603"/>
              </a:xfrm>
            </p:grpSpPr>
            <p:grpSp>
              <p:nvGrpSpPr>
                <p:cNvPr id="23638" name="Group 53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42" name="Arc 54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43" name="Arc 55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39" name="Group 56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40" name="Arc 57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41" name="Arc 58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4" name="Group 59"/>
              <p:cNvGrpSpPr>
                <a:grpSpLocks/>
              </p:cNvGrpSpPr>
              <p:nvPr/>
            </p:nvGrpSpPr>
            <p:grpSpPr bwMode="auto">
              <a:xfrm>
                <a:off x="17134" y="19617"/>
                <a:ext cx="625" cy="603"/>
                <a:chOff x="18380" y="19639"/>
                <a:chExt cx="625" cy="603"/>
              </a:xfrm>
            </p:grpSpPr>
            <p:grpSp>
              <p:nvGrpSpPr>
                <p:cNvPr id="23632" name="Group 60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36" name="Arc 61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37" name="Arc 62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33" name="Group 63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34" name="Arc 64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35" name="Arc 65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  <p:grpSp>
            <p:nvGrpSpPr>
              <p:cNvPr id="23625" name="Group 66"/>
              <p:cNvGrpSpPr>
                <a:grpSpLocks/>
              </p:cNvGrpSpPr>
              <p:nvPr/>
            </p:nvGrpSpPr>
            <p:grpSpPr bwMode="auto">
              <a:xfrm>
                <a:off x="17756" y="19624"/>
                <a:ext cx="625" cy="603"/>
                <a:chOff x="18380" y="19639"/>
                <a:chExt cx="625" cy="603"/>
              </a:xfrm>
            </p:grpSpPr>
            <p:grpSp>
              <p:nvGrpSpPr>
                <p:cNvPr id="23626" name="Group 67"/>
                <p:cNvGrpSpPr>
                  <a:grpSpLocks/>
                </p:cNvGrpSpPr>
                <p:nvPr/>
              </p:nvGrpSpPr>
              <p:grpSpPr bwMode="auto">
                <a:xfrm>
                  <a:off x="18380" y="19639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30" name="Arc 68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31" name="Arc 69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  <p:grpSp>
              <p:nvGrpSpPr>
                <p:cNvPr id="23627" name="Group 70"/>
                <p:cNvGrpSpPr>
                  <a:grpSpLocks/>
                </p:cNvGrpSpPr>
                <p:nvPr/>
              </p:nvGrpSpPr>
              <p:grpSpPr bwMode="auto">
                <a:xfrm flipV="1">
                  <a:off x="18692" y="19941"/>
                  <a:ext cx="313" cy="301"/>
                  <a:chOff x="18380" y="19639"/>
                  <a:chExt cx="313" cy="301"/>
                </a:xfrm>
              </p:grpSpPr>
              <p:sp>
                <p:nvSpPr>
                  <p:cNvPr id="23628" name="Arc 71"/>
                  <p:cNvSpPr>
                    <a:spLocks/>
                  </p:cNvSpPr>
                  <p:nvPr/>
                </p:nvSpPr>
                <p:spPr bwMode="auto">
                  <a:xfrm>
                    <a:off x="18538" y="19639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  <p:sp>
                <p:nvSpPr>
                  <p:cNvPr id="23629" name="Arc 72"/>
                  <p:cNvSpPr>
                    <a:spLocks/>
                  </p:cNvSpPr>
                  <p:nvPr/>
                </p:nvSpPr>
                <p:spPr bwMode="auto">
                  <a:xfrm flipH="1">
                    <a:off x="18380" y="19641"/>
                    <a:ext cx="155" cy="299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-1" y="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FFCC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n-GB">
                      <a:latin typeface="Times"/>
                      <a:cs typeface="Times"/>
                    </a:endParaRPr>
                  </a:p>
                </p:txBody>
              </p:sp>
            </p:grpSp>
          </p:grpSp>
        </p:grpSp>
        <p:sp>
          <p:nvSpPr>
            <p:cNvPr id="23615" name="Line 73"/>
            <p:cNvSpPr>
              <a:spLocks noChangeShapeType="1"/>
            </p:cNvSpPr>
            <p:nvPr/>
          </p:nvSpPr>
          <p:spPr bwMode="auto">
            <a:xfrm>
              <a:off x="10065" y="5599"/>
              <a:ext cx="11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16" name="Line 74"/>
            <p:cNvSpPr>
              <a:spLocks noChangeShapeType="1"/>
            </p:cNvSpPr>
            <p:nvPr/>
          </p:nvSpPr>
          <p:spPr bwMode="auto">
            <a:xfrm>
              <a:off x="10082" y="5597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17" name="Line 75"/>
            <p:cNvSpPr>
              <a:spLocks noChangeShapeType="1"/>
            </p:cNvSpPr>
            <p:nvPr/>
          </p:nvSpPr>
          <p:spPr bwMode="auto">
            <a:xfrm>
              <a:off x="10110" y="5596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</p:grpSp>
      <p:sp>
        <p:nvSpPr>
          <p:cNvPr id="23567" name="Line 76"/>
          <p:cNvSpPr>
            <a:spLocks noChangeShapeType="1"/>
          </p:cNvSpPr>
          <p:nvPr/>
        </p:nvSpPr>
        <p:spPr bwMode="auto">
          <a:xfrm flipH="1">
            <a:off x="1524000" y="457200"/>
            <a:ext cx="4572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8" name="Freeform 77"/>
          <p:cNvSpPr>
            <a:spLocks/>
          </p:cNvSpPr>
          <p:nvPr/>
        </p:nvSpPr>
        <p:spPr bwMode="auto">
          <a:xfrm>
            <a:off x="4779963" y="638175"/>
            <a:ext cx="3165475" cy="520700"/>
          </a:xfrm>
          <a:custGeom>
            <a:avLst/>
            <a:gdLst>
              <a:gd name="T0" fmla="*/ 0 w 7664"/>
              <a:gd name="T1" fmla="*/ 2147483647 h 864"/>
              <a:gd name="T2" fmla="*/ 2147483647 w 7664"/>
              <a:gd name="T3" fmla="*/ 0 h 864"/>
              <a:gd name="T4" fmla="*/ 2147483647 w 7664"/>
              <a:gd name="T5" fmla="*/ 0 h 864"/>
              <a:gd name="T6" fmla="*/ 2147483647 w 7664"/>
              <a:gd name="T7" fmla="*/ 2147483647 h 864"/>
              <a:gd name="T8" fmla="*/ 0 60000 65536"/>
              <a:gd name="T9" fmla="*/ 0 60000 65536"/>
              <a:gd name="T10" fmla="*/ 0 60000 65536"/>
              <a:gd name="T11" fmla="*/ 0 60000 65536"/>
              <a:gd name="T12" fmla="*/ 0 w 7664"/>
              <a:gd name="T13" fmla="*/ 0 h 864"/>
              <a:gd name="T14" fmla="*/ 7664 w 7664"/>
              <a:gd name="T15" fmla="*/ 864 h 8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64" h="864">
                <a:moveTo>
                  <a:pt x="0" y="656"/>
                </a:moveTo>
                <a:lnTo>
                  <a:pt x="416" y="0"/>
                </a:lnTo>
                <a:lnTo>
                  <a:pt x="7200" y="0"/>
                </a:lnTo>
                <a:lnTo>
                  <a:pt x="7664" y="864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69" name="Freeform 78"/>
          <p:cNvSpPr>
            <a:spLocks/>
          </p:cNvSpPr>
          <p:nvPr/>
        </p:nvSpPr>
        <p:spPr bwMode="auto">
          <a:xfrm>
            <a:off x="3367088" y="1041400"/>
            <a:ext cx="4867275" cy="788988"/>
          </a:xfrm>
          <a:custGeom>
            <a:avLst/>
            <a:gdLst>
              <a:gd name="T0" fmla="*/ 0 w 15292"/>
              <a:gd name="T1" fmla="*/ 0 h 2049"/>
              <a:gd name="T2" fmla="*/ 2147483647 w 15292"/>
              <a:gd name="T3" fmla="*/ 0 h 2049"/>
              <a:gd name="T4" fmla="*/ 2147483647 w 15292"/>
              <a:gd name="T5" fmla="*/ 2147483647 h 2049"/>
              <a:gd name="T6" fmla="*/ 2147483647 w 15292"/>
              <a:gd name="T7" fmla="*/ 2147483647 h 2049"/>
              <a:gd name="T8" fmla="*/ 2147483647 w 15292"/>
              <a:gd name="T9" fmla="*/ 2147483647 h 20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292"/>
              <a:gd name="T16" fmla="*/ 0 h 2049"/>
              <a:gd name="T17" fmla="*/ 15292 w 15292"/>
              <a:gd name="T18" fmla="*/ 2049 h 20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292" h="2049">
                <a:moveTo>
                  <a:pt x="0" y="0"/>
                </a:moveTo>
                <a:lnTo>
                  <a:pt x="4455" y="0"/>
                </a:lnTo>
                <a:lnTo>
                  <a:pt x="5184" y="307"/>
                </a:lnTo>
                <a:lnTo>
                  <a:pt x="14406" y="321"/>
                </a:lnTo>
                <a:lnTo>
                  <a:pt x="15292" y="204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70" name="Freeform 79"/>
          <p:cNvSpPr>
            <a:spLocks/>
          </p:cNvSpPr>
          <p:nvPr/>
        </p:nvSpPr>
        <p:spPr bwMode="auto">
          <a:xfrm>
            <a:off x="333375" y="896938"/>
            <a:ext cx="1489075" cy="147637"/>
          </a:xfrm>
          <a:custGeom>
            <a:avLst/>
            <a:gdLst>
              <a:gd name="T0" fmla="*/ 0 w 3604"/>
              <a:gd name="T1" fmla="*/ 2147483647 h 242"/>
              <a:gd name="T2" fmla="*/ 2147483647 w 3604"/>
              <a:gd name="T3" fmla="*/ 2147483647 h 242"/>
              <a:gd name="T4" fmla="*/ 2147483647 w 3604"/>
              <a:gd name="T5" fmla="*/ 0 h 242"/>
              <a:gd name="T6" fmla="*/ 2147483647 w 3604"/>
              <a:gd name="T7" fmla="*/ 0 h 242"/>
              <a:gd name="T8" fmla="*/ 2147483647 w 3604"/>
              <a:gd name="T9" fmla="*/ 2147483647 h 242"/>
              <a:gd name="T10" fmla="*/ 2147483647 w 3604"/>
              <a:gd name="T11" fmla="*/ 2147483647 h 242"/>
              <a:gd name="T12" fmla="*/ 2147483647 w 3604"/>
              <a:gd name="T13" fmla="*/ 2147483647 h 2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04"/>
              <a:gd name="T22" fmla="*/ 0 h 242"/>
              <a:gd name="T23" fmla="*/ 3604 w 3604"/>
              <a:gd name="T24" fmla="*/ 242 h 2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04" h="242">
                <a:moveTo>
                  <a:pt x="0" y="237"/>
                </a:moveTo>
                <a:lnTo>
                  <a:pt x="2461" y="237"/>
                </a:lnTo>
                <a:lnTo>
                  <a:pt x="2563" y="0"/>
                </a:lnTo>
                <a:lnTo>
                  <a:pt x="2858" y="0"/>
                </a:lnTo>
                <a:lnTo>
                  <a:pt x="2977" y="240"/>
                </a:lnTo>
                <a:lnTo>
                  <a:pt x="3591" y="240"/>
                </a:lnTo>
                <a:lnTo>
                  <a:pt x="3604" y="242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71" name="Freeform 80"/>
          <p:cNvSpPr>
            <a:spLocks/>
          </p:cNvSpPr>
          <p:nvPr/>
        </p:nvSpPr>
        <p:spPr bwMode="auto">
          <a:xfrm>
            <a:off x="2754313" y="887413"/>
            <a:ext cx="661987" cy="314325"/>
          </a:xfrm>
          <a:custGeom>
            <a:avLst/>
            <a:gdLst>
              <a:gd name="T0" fmla="*/ 0 w 1605"/>
              <a:gd name="T1" fmla="*/ 2147483647 h 524"/>
              <a:gd name="T2" fmla="*/ 2147483647 w 1605"/>
              <a:gd name="T3" fmla="*/ 2147483647 h 524"/>
              <a:gd name="T4" fmla="*/ 2147483647 w 1605"/>
              <a:gd name="T5" fmla="*/ 0 h 524"/>
              <a:gd name="T6" fmla="*/ 2147483647 w 1605"/>
              <a:gd name="T7" fmla="*/ 2147483647 h 524"/>
              <a:gd name="T8" fmla="*/ 2147483647 w 1605"/>
              <a:gd name="T9" fmla="*/ 2147483647 h 524"/>
              <a:gd name="T10" fmla="*/ 2147483647 w 1605"/>
              <a:gd name="T11" fmla="*/ 2147483647 h 5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05"/>
              <a:gd name="T19" fmla="*/ 0 h 524"/>
              <a:gd name="T20" fmla="*/ 1605 w 1605"/>
              <a:gd name="T21" fmla="*/ 524 h 52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05" h="524">
                <a:moveTo>
                  <a:pt x="0" y="255"/>
                </a:moveTo>
                <a:lnTo>
                  <a:pt x="616" y="255"/>
                </a:lnTo>
                <a:lnTo>
                  <a:pt x="727" y="0"/>
                </a:lnTo>
                <a:lnTo>
                  <a:pt x="996" y="524"/>
                </a:lnTo>
                <a:lnTo>
                  <a:pt x="1092" y="255"/>
                </a:lnTo>
                <a:lnTo>
                  <a:pt x="1605" y="255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72" name="AutoShape 81"/>
          <p:cNvSpPr>
            <a:spLocks noChangeArrowheads="1"/>
          </p:cNvSpPr>
          <p:nvPr/>
        </p:nvSpPr>
        <p:spPr bwMode="auto">
          <a:xfrm>
            <a:off x="736600" y="917575"/>
            <a:ext cx="508000" cy="233363"/>
          </a:xfrm>
          <a:prstGeom prst="roundRect">
            <a:avLst>
              <a:gd name="adj" fmla="val 16667"/>
            </a:avLst>
          </a:prstGeom>
          <a:solidFill>
            <a:srgbClr val="00FFFF"/>
          </a:solidFill>
          <a:ln w="9525">
            <a:solidFill>
              <a:srgbClr val="003366"/>
            </a:solidFill>
            <a:round/>
            <a:headEnd/>
            <a:tailEnd/>
          </a:ln>
        </p:spPr>
        <p:txBody>
          <a:bodyPr anchor="ctr"/>
          <a:lstStyle/>
          <a:p>
            <a:endParaRPr lang="en-GB">
              <a:latin typeface="Times"/>
              <a:cs typeface="Times"/>
            </a:endParaRPr>
          </a:p>
        </p:txBody>
      </p:sp>
      <p:grpSp>
        <p:nvGrpSpPr>
          <p:cNvPr id="23573" name="Group 82"/>
          <p:cNvGrpSpPr>
            <a:grpSpLocks/>
          </p:cNvGrpSpPr>
          <p:nvPr/>
        </p:nvGrpSpPr>
        <p:grpSpPr bwMode="auto">
          <a:xfrm>
            <a:off x="1822450" y="920750"/>
            <a:ext cx="1016000" cy="231775"/>
            <a:chOff x="3306" y="18291"/>
            <a:chExt cx="3197" cy="931"/>
          </a:xfrm>
        </p:grpSpPr>
        <p:sp>
          <p:nvSpPr>
            <p:cNvPr id="23612" name="AutoShape 83"/>
            <p:cNvSpPr>
              <a:spLocks noChangeArrowheads="1"/>
            </p:cNvSpPr>
            <p:nvPr/>
          </p:nvSpPr>
          <p:spPr bwMode="auto">
            <a:xfrm>
              <a:off x="33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13" name="AutoShape 84"/>
            <p:cNvSpPr>
              <a:spLocks noChangeArrowheads="1"/>
            </p:cNvSpPr>
            <p:nvPr/>
          </p:nvSpPr>
          <p:spPr bwMode="auto">
            <a:xfrm>
              <a:off x="49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</p:grpSp>
      <p:grpSp>
        <p:nvGrpSpPr>
          <p:cNvPr id="23574" name="Group 85"/>
          <p:cNvGrpSpPr>
            <a:grpSpLocks/>
          </p:cNvGrpSpPr>
          <p:nvPr/>
        </p:nvGrpSpPr>
        <p:grpSpPr bwMode="auto">
          <a:xfrm>
            <a:off x="327025" y="906463"/>
            <a:ext cx="231775" cy="274637"/>
            <a:chOff x="980" y="16876"/>
            <a:chExt cx="730" cy="711"/>
          </a:xfrm>
        </p:grpSpPr>
        <p:sp>
          <p:nvSpPr>
            <p:cNvPr id="23609" name="Freeform 86"/>
            <p:cNvSpPr>
              <a:spLocks/>
            </p:cNvSpPr>
            <p:nvPr/>
          </p:nvSpPr>
          <p:spPr bwMode="auto">
            <a:xfrm>
              <a:off x="980" y="16876"/>
              <a:ext cx="730" cy="711"/>
            </a:xfrm>
            <a:custGeom>
              <a:avLst/>
              <a:gdLst>
                <a:gd name="T0" fmla="*/ 729 w 730"/>
                <a:gd name="T1" fmla="*/ 202 h 711"/>
                <a:gd name="T2" fmla="*/ 730 w 730"/>
                <a:gd name="T3" fmla="*/ 1 h 711"/>
                <a:gd name="T4" fmla="*/ 0 w 730"/>
                <a:gd name="T5" fmla="*/ 0 h 711"/>
                <a:gd name="T6" fmla="*/ 0 w 730"/>
                <a:gd name="T7" fmla="*/ 710 h 711"/>
                <a:gd name="T8" fmla="*/ 729 w 730"/>
                <a:gd name="T9" fmla="*/ 711 h 711"/>
                <a:gd name="T10" fmla="*/ 730 w 730"/>
                <a:gd name="T11" fmla="*/ 481 h 7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0"/>
                <a:gd name="T19" fmla="*/ 0 h 711"/>
                <a:gd name="T20" fmla="*/ 730 w 730"/>
                <a:gd name="T21" fmla="*/ 711 h 7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0" h="711">
                  <a:moveTo>
                    <a:pt x="729" y="202"/>
                  </a:moveTo>
                  <a:lnTo>
                    <a:pt x="730" y="1"/>
                  </a:lnTo>
                  <a:lnTo>
                    <a:pt x="0" y="0"/>
                  </a:lnTo>
                  <a:lnTo>
                    <a:pt x="0" y="710"/>
                  </a:lnTo>
                  <a:lnTo>
                    <a:pt x="729" y="711"/>
                  </a:lnTo>
                  <a:lnTo>
                    <a:pt x="730" y="481"/>
                  </a:lnTo>
                </a:path>
              </a:pathLst>
            </a:cu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10" name="Line 87"/>
            <p:cNvSpPr>
              <a:spLocks noChangeShapeType="1"/>
            </p:cNvSpPr>
            <p:nvPr/>
          </p:nvSpPr>
          <p:spPr bwMode="auto">
            <a:xfrm>
              <a:off x="1440" y="16877"/>
              <a:ext cx="0" cy="192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11" name="Line 88"/>
            <p:cNvSpPr>
              <a:spLocks noChangeShapeType="1"/>
            </p:cNvSpPr>
            <p:nvPr/>
          </p:nvSpPr>
          <p:spPr bwMode="auto">
            <a:xfrm>
              <a:off x="1437" y="17374"/>
              <a:ext cx="0" cy="192"/>
            </a:xfrm>
            <a:prstGeom prst="line">
              <a:avLst/>
            </a:prstGeom>
            <a:noFill/>
            <a:ln w="19050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Times"/>
                <a:cs typeface="Times"/>
              </a:endParaRPr>
            </a:p>
          </p:txBody>
        </p:sp>
      </p:grpSp>
      <p:grpSp>
        <p:nvGrpSpPr>
          <p:cNvPr id="23575" name="Group 89"/>
          <p:cNvGrpSpPr>
            <a:grpSpLocks/>
          </p:cNvGrpSpPr>
          <p:nvPr/>
        </p:nvGrpSpPr>
        <p:grpSpPr bwMode="auto">
          <a:xfrm>
            <a:off x="3384550" y="920750"/>
            <a:ext cx="1016000" cy="233363"/>
            <a:chOff x="3306" y="18291"/>
            <a:chExt cx="3197" cy="931"/>
          </a:xfrm>
        </p:grpSpPr>
        <p:sp>
          <p:nvSpPr>
            <p:cNvPr id="23607" name="AutoShape 90"/>
            <p:cNvSpPr>
              <a:spLocks noChangeArrowheads="1"/>
            </p:cNvSpPr>
            <p:nvPr/>
          </p:nvSpPr>
          <p:spPr bwMode="auto">
            <a:xfrm>
              <a:off x="33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8" name="AutoShape 91"/>
            <p:cNvSpPr>
              <a:spLocks noChangeArrowheads="1"/>
            </p:cNvSpPr>
            <p:nvPr/>
          </p:nvSpPr>
          <p:spPr bwMode="auto">
            <a:xfrm>
              <a:off x="4906" y="18291"/>
              <a:ext cx="1597" cy="931"/>
            </a:xfrm>
            <a:prstGeom prst="roundRect">
              <a:avLst>
                <a:gd name="adj" fmla="val 16667"/>
              </a:avLst>
            </a:prstGeom>
            <a:solidFill>
              <a:srgbClr val="00FFFF"/>
            </a:solidFill>
            <a:ln w="9525">
              <a:solidFill>
                <a:srgbClr val="003366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</p:grpSp>
      <p:grpSp>
        <p:nvGrpSpPr>
          <p:cNvPr id="23576" name="Group 92"/>
          <p:cNvGrpSpPr>
            <a:grpSpLocks/>
          </p:cNvGrpSpPr>
          <p:nvPr/>
        </p:nvGrpSpPr>
        <p:grpSpPr bwMode="auto">
          <a:xfrm>
            <a:off x="5965825" y="1055688"/>
            <a:ext cx="1793875" cy="204787"/>
            <a:chOff x="14228" y="7125"/>
            <a:chExt cx="4344" cy="408"/>
          </a:xfrm>
        </p:grpSpPr>
        <p:sp>
          <p:nvSpPr>
            <p:cNvPr id="23601" name="Rectangle 93"/>
            <p:cNvSpPr>
              <a:spLocks noChangeArrowheads="1"/>
            </p:cNvSpPr>
            <p:nvPr/>
          </p:nvSpPr>
          <p:spPr bwMode="auto">
            <a:xfrm>
              <a:off x="14228" y="7125"/>
              <a:ext cx="659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2" name="Rectangle 94"/>
            <p:cNvSpPr>
              <a:spLocks noChangeArrowheads="1"/>
            </p:cNvSpPr>
            <p:nvPr/>
          </p:nvSpPr>
          <p:spPr bwMode="auto">
            <a:xfrm>
              <a:off x="14961" y="7126"/>
              <a:ext cx="659" cy="40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3" name="Rectangle 95"/>
            <p:cNvSpPr>
              <a:spLocks noChangeArrowheads="1"/>
            </p:cNvSpPr>
            <p:nvPr/>
          </p:nvSpPr>
          <p:spPr bwMode="auto">
            <a:xfrm>
              <a:off x="15699" y="7126"/>
              <a:ext cx="659" cy="40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4" name="Rectangle 96"/>
            <p:cNvSpPr>
              <a:spLocks noChangeArrowheads="1"/>
            </p:cNvSpPr>
            <p:nvPr/>
          </p:nvSpPr>
          <p:spPr bwMode="auto">
            <a:xfrm>
              <a:off x="16438" y="7128"/>
              <a:ext cx="643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5" name="Rectangle 97"/>
            <p:cNvSpPr>
              <a:spLocks noChangeArrowheads="1"/>
            </p:cNvSpPr>
            <p:nvPr/>
          </p:nvSpPr>
          <p:spPr bwMode="auto">
            <a:xfrm>
              <a:off x="17173" y="7126"/>
              <a:ext cx="643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6" name="Rectangle 98"/>
            <p:cNvSpPr>
              <a:spLocks noChangeArrowheads="1"/>
            </p:cNvSpPr>
            <p:nvPr/>
          </p:nvSpPr>
          <p:spPr bwMode="auto">
            <a:xfrm>
              <a:off x="17913" y="7127"/>
              <a:ext cx="659" cy="405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99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</p:grpSp>
      <p:sp>
        <p:nvSpPr>
          <p:cNvPr id="23577" name="Text Box 99"/>
          <p:cNvSpPr txBox="1">
            <a:spLocks noChangeArrowheads="1"/>
          </p:cNvSpPr>
          <p:nvPr/>
        </p:nvSpPr>
        <p:spPr bwMode="auto">
          <a:xfrm>
            <a:off x="5661025" y="387350"/>
            <a:ext cx="8667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bypass line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3578" name="Line 100"/>
          <p:cNvSpPr>
            <a:spLocks noChangeShapeType="1"/>
          </p:cNvSpPr>
          <p:nvPr/>
        </p:nvSpPr>
        <p:spPr bwMode="auto">
          <a:xfrm flipH="1" flipV="1">
            <a:off x="1066800" y="1219200"/>
            <a:ext cx="5334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79" name="Line 101"/>
          <p:cNvSpPr>
            <a:spLocks noChangeShapeType="1"/>
          </p:cNvSpPr>
          <p:nvPr/>
        </p:nvSpPr>
        <p:spPr bwMode="auto">
          <a:xfrm flipV="1">
            <a:off x="1981200" y="1219200"/>
            <a:ext cx="762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80" name="Line 102"/>
          <p:cNvSpPr>
            <a:spLocks noChangeShapeType="1"/>
          </p:cNvSpPr>
          <p:nvPr/>
        </p:nvSpPr>
        <p:spPr bwMode="auto">
          <a:xfrm flipV="1">
            <a:off x="2362200" y="1219200"/>
            <a:ext cx="1524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81" name="Line 103"/>
          <p:cNvSpPr>
            <a:spLocks noChangeShapeType="1"/>
          </p:cNvSpPr>
          <p:nvPr/>
        </p:nvSpPr>
        <p:spPr bwMode="auto">
          <a:xfrm>
            <a:off x="2438400" y="457200"/>
            <a:ext cx="6096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82" name="Line 104"/>
          <p:cNvSpPr>
            <a:spLocks noChangeShapeType="1"/>
          </p:cNvSpPr>
          <p:nvPr/>
        </p:nvSpPr>
        <p:spPr bwMode="auto">
          <a:xfrm flipV="1">
            <a:off x="2590800" y="1219200"/>
            <a:ext cx="1066800" cy="6096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83" name="Line 105"/>
          <p:cNvSpPr>
            <a:spLocks noChangeShapeType="1"/>
          </p:cNvSpPr>
          <p:nvPr/>
        </p:nvSpPr>
        <p:spPr bwMode="auto">
          <a:xfrm flipV="1">
            <a:off x="2819400" y="1143000"/>
            <a:ext cx="1371600" cy="685800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sm" len="sm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84" name="Text Box 106"/>
          <p:cNvSpPr txBox="1">
            <a:spLocks noChangeArrowheads="1"/>
          </p:cNvSpPr>
          <p:nvPr/>
        </p:nvSpPr>
        <p:spPr bwMode="auto">
          <a:xfrm>
            <a:off x="1066800" y="1828800"/>
            <a:ext cx="185102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5 accelerating modules</a:t>
            </a:r>
          </a:p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with 8 cavities each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3585" name="Text Box 107"/>
          <p:cNvSpPr txBox="1">
            <a:spLocks noChangeArrowheads="1"/>
          </p:cNvSpPr>
          <p:nvPr/>
        </p:nvSpPr>
        <p:spPr bwMode="auto">
          <a:xfrm>
            <a:off x="304800" y="609600"/>
            <a:ext cx="300038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gun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3586" name="Text Box 108"/>
          <p:cNvSpPr txBox="1">
            <a:spLocks noChangeArrowheads="1"/>
          </p:cNvSpPr>
          <p:nvPr/>
        </p:nvSpPr>
        <p:spPr bwMode="auto">
          <a:xfrm>
            <a:off x="6462713" y="817563"/>
            <a:ext cx="86518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chemeClr val="bg2"/>
                </a:solidFill>
                <a:latin typeface="Times"/>
                <a:cs typeface="Times"/>
              </a:rPr>
              <a:t>undulators</a:t>
            </a:r>
          </a:p>
        </p:txBody>
      </p:sp>
      <p:sp>
        <p:nvSpPr>
          <p:cNvPr id="23587" name="Text Box 109"/>
          <p:cNvSpPr txBox="1">
            <a:spLocks noChangeArrowheads="1"/>
          </p:cNvSpPr>
          <p:nvPr/>
        </p:nvSpPr>
        <p:spPr bwMode="auto">
          <a:xfrm>
            <a:off x="8001000" y="914400"/>
            <a:ext cx="8509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r>
              <a:rPr lang="en-GB" sz="1200">
                <a:solidFill>
                  <a:srgbClr val="000000"/>
                </a:solidFill>
                <a:latin typeface="Times"/>
                <a:cs typeface="Times"/>
              </a:rPr>
              <a:t>FEL beam</a:t>
            </a:r>
            <a:endParaRPr lang="en-GB" sz="1200">
              <a:solidFill>
                <a:schemeClr val="tx1"/>
              </a:solidFill>
              <a:latin typeface="Times"/>
              <a:cs typeface="Times"/>
            </a:endParaRPr>
          </a:p>
        </p:txBody>
      </p:sp>
      <p:pic>
        <p:nvPicPr>
          <p:cNvPr id="23588" name="Picture 110" descr="tesla_cav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67200"/>
            <a:ext cx="5943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9" name="Picture 111" descr="HOMcoupler_schema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267200"/>
            <a:ext cx="182245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90" name="Line 112"/>
          <p:cNvSpPr>
            <a:spLocks noChangeShapeType="1"/>
          </p:cNvSpPr>
          <p:nvPr/>
        </p:nvSpPr>
        <p:spPr bwMode="auto">
          <a:xfrm>
            <a:off x="2057400" y="2209800"/>
            <a:ext cx="304800" cy="23622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91" name="Line 113"/>
          <p:cNvSpPr>
            <a:spLocks noChangeShapeType="1"/>
          </p:cNvSpPr>
          <p:nvPr/>
        </p:nvSpPr>
        <p:spPr bwMode="auto">
          <a:xfrm>
            <a:off x="5486400" y="4876800"/>
            <a:ext cx="1905000" cy="3048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23592" name="Text Box 114"/>
          <p:cNvSpPr txBox="1">
            <a:spLocks noChangeArrowheads="1"/>
          </p:cNvSpPr>
          <p:nvPr/>
        </p:nvSpPr>
        <p:spPr bwMode="auto">
          <a:xfrm>
            <a:off x="3035300" y="1968500"/>
            <a:ext cx="67056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chemeClr val="tx1"/>
                </a:solidFill>
                <a:latin typeface="Times"/>
                <a:cs typeface="Times"/>
              </a:rPr>
              <a:t>1.3GHz </a:t>
            </a: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SC</a:t>
            </a:r>
            <a:r>
              <a:rPr lang="en-US" sz="1600">
                <a:solidFill>
                  <a:schemeClr val="tx1"/>
                </a:solidFill>
                <a:latin typeface="Times"/>
                <a:cs typeface="Times"/>
              </a:rPr>
              <a:t>, </a:t>
            </a: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t</a:t>
            </a:r>
            <a:r>
              <a:rPr lang="en-US" sz="1600">
                <a:solidFill>
                  <a:schemeClr val="tx1"/>
                </a:solidFill>
                <a:latin typeface="Times"/>
                <a:cs typeface="Times"/>
              </a:rPr>
              <a:t>ypically 450-700MeV, 1 nC charg</a:t>
            </a: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e</a:t>
            </a:r>
            <a:r>
              <a:rPr lang="en-GB">
                <a:solidFill>
                  <a:schemeClr val="tx1"/>
                </a:solidFill>
                <a:latin typeface="Times"/>
                <a:cs typeface="Times"/>
              </a:rPr>
              <a:t> for FLASH/XFEL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HOMs generated in accelerating cavities must be damped.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Monitored HOMs facilitate beam/cavity info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Times"/>
                <a:cs typeface="Times"/>
              </a:rPr>
              <a:t> Forty cavities exist at FLASH.</a:t>
            </a:r>
            <a:br>
              <a:rPr lang="en-GB" sz="1600">
                <a:solidFill>
                  <a:schemeClr val="tx1"/>
                </a:solidFill>
                <a:latin typeface="Times"/>
                <a:cs typeface="Times"/>
              </a:rPr>
            </a:br>
            <a:r>
              <a:rPr lang="en-GB" sz="1400">
                <a:solidFill>
                  <a:schemeClr val="tx1"/>
                </a:solidFill>
                <a:latin typeface="Times"/>
                <a:cs typeface="Times"/>
              </a:rPr>
              <a:t> -</a:t>
            </a:r>
            <a:r>
              <a:rPr lang="en-GB" sz="1200">
                <a:solidFill>
                  <a:schemeClr val="tx1"/>
                </a:solidFill>
                <a:latin typeface="Times"/>
                <a:cs typeface="Times"/>
              </a:rPr>
              <a:t>Couplers/cables already exist.</a:t>
            </a:r>
          </a:p>
          <a:p>
            <a:pPr algn="l">
              <a:spcBef>
                <a:spcPct val="50000"/>
              </a:spcBef>
            </a:pPr>
            <a:r>
              <a:rPr lang="en-GB" sz="1200">
                <a:solidFill>
                  <a:schemeClr val="tx1"/>
                </a:solidFill>
                <a:latin typeface="Times"/>
                <a:cs typeface="Times"/>
              </a:rPr>
              <a:t> -Electronics enable monitoring of HOMs (wideband and narrowband response).</a:t>
            </a:r>
          </a:p>
        </p:txBody>
      </p:sp>
      <p:sp>
        <p:nvSpPr>
          <p:cNvPr id="23593" name="Line 115"/>
          <p:cNvSpPr>
            <a:spLocks noChangeShapeType="1"/>
          </p:cNvSpPr>
          <p:nvPr/>
        </p:nvSpPr>
        <p:spPr bwMode="auto">
          <a:xfrm flipV="1">
            <a:off x="685800" y="5334000"/>
            <a:ext cx="6629400" cy="15240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>
              <a:latin typeface="Times"/>
              <a:cs typeface="Times"/>
            </a:endParaRPr>
          </a:p>
        </p:txBody>
      </p:sp>
      <p:pic>
        <p:nvPicPr>
          <p:cNvPr id="23594" name="Picture 116" descr="Steve + Nicoleta DESY Jan 2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2678113"/>
            <a:ext cx="2046288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405" name="Text Box 117"/>
          <p:cNvSpPr txBox="1">
            <a:spLocks noChangeArrowheads="1"/>
          </p:cNvSpPr>
          <p:nvPr/>
        </p:nvSpPr>
        <p:spPr bwMode="auto">
          <a:xfrm>
            <a:off x="1787525" y="4089400"/>
            <a:ext cx="7356475" cy="156966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en-GB" sz="2400" b="0" dirty="0">
                <a:solidFill>
                  <a:schemeClr val="bg1"/>
                </a:solidFill>
                <a:latin typeface="Times"/>
                <a:cs typeface="Times"/>
              </a:rPr>
              <a:t>Based on 1.3 GHz (SLAC/FNAL/DESY) Diagnostics – </a:t>
            </a:r>
          </a:p>
          <a:p>
            <a:pPr algn="l">
              <a:buFont typeface="Wingdings" pitchFamily="2" charset="2"/>
              <a:buChar char="q"/>
            </a:pPr>
            <a:r>
              <a:rPr lang="en-GB" sz="2400" b="0" dirty="0">
                <a:solidFill>
                  <a:schemeClr val="bg1"/>
                </a:solidFill>
                <a:latin typeface="Times"/>
                <a:cs typeface="Times"/>
              </a:rPr>
              <a:t>The HOMS electronics were redesigned for ACC39 within FLASH as part of </a:t>
            </a:r>
            <a:r>
              <a:rPr lang="en-GB" sz="2400" b="0" dirty="0" err="1">
                <a:solidFill>
                  <a:schemeClr val="bg1"/>
                </a:solidFill>
                <a:latin typeface="Times"/>
                <a:cs typeface="Times"/>
              </a:rPr>
              <a:t>EuCARD</a:t>
            </a:r>
            <a:endParaRPr lang="en-GB" sz="2400" b="0" dirty="0">
              <a:solidFill>
                <a:schemeClr val="bg1"/>
              </a:solidFill>
              <a:latin typeface="Times"/>
              <a:cs typeface="Times"/>
            </a:endParaRPr>
          </a:p>
          <a:p>
            <a:pPr>
              <a:buFont typeface="Wingdings" pitchFamily="2" charset="2"/>
              <a:buChar char="q"/>
            </a:pPr>
            <a:r>
              <a:rPr lang="en-GB" sz="2400" dirty="0" smtClean="0">
                <a:solidFill>
                  <a:schemeClr val="bg1"/>
                </a:solidFill>
                <a:latin typeface="Times"/>
                <a:cs typeface="Times"/>
              </a:rPr>
              <a:t>New </a:t>
            </a:r>
            <a:r>
              <a:rPr lang="en-GB" sz="2400" dirty="0">
                <a:solidFill>
                  <a:schemeClr val="bg1"/>
                </a:solidFill>
                <a:latin typeface="Times"/>
                <a:cs typeface="Times"/>
              </a:rPr>
              <a:t>diagnostics </a:t>
            </a:r>
            <a:r>
              <a:rPr lang="en-GB" sz="2400" dirty="0" smtClean="0">
                <a:solidFill>
                  <a:schemeClr val="bg1"/>
                </a:solidFill>
                <a:latin typeface="Times"/>
                <a:cs typeface="Times"/>
              </a:rPr>
              <a:t>required </a:t>
            </a:r>
            <a:r>
              <a:rPr lang="en-GB" sz="2400" dirty="0" smtClean="0">
                <a:solidFill>
                  <a:schemeClr val="bg1"/>
                </a:solidFill>
                <a:latin typeface="Times"/>
                <a:cs typeface="Times"/>
              </a:rPr>
              <a:t>for </a:t>
            </a:r>
            <a:r>
              <a:rPr lang="en-GB" sz="2400" dirty="0">
                <a:solidFill>
                  <a:schemeClr val="bg1"/>
                </a:solidFill>
                <a:latin typeface="Times"/>
                <a:cs typeface="Times"/>
              </a:rPr>
              <a:t>E-</a:t>
            </a:r>
            <a:r>
              <a:rPr lang="en-GB" sz="2400" dirty="0" smtClean="0">
                <a:solidFill>
                  <a:schemeClr val="bg1"/>
                </a:solidFill>
                <a:latin typeface="Times"/>
                <a:cs typeface="Times"/>
              </a:rPr>
              <a:t>XFEL</a:t>
            </a:r>
            <a:r>
              <a:rPr lang="en-US" sz="2400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"/>
                <a:cs typeface="Times"/>
              </a:rPr>
              <a:t>(EuCARD2)</a:t>
            </a:r>
            <a:endParaRPr lang="en-US" sz="2400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268406" name="Text Box 118"/>
          <p:cNvSpPr txBox="1">
            <a:spLocks noChangeArrowheads="1"/>
          </p:cNvSpPr>
          <p:nvPr/>
        </p:nvSpPr>
        <p:spPr bwMode="auto">
          <a:xfrm>
            <a:off x="1130300" y="1270000"/>
            <a:ext cx="1016000" cy="338554"/>
          </a:xfrm>
          <a:prstGeom prst="rect">
            <a:avLst/>
          </a:prstGeom>
          <a:solidFill>
            <a:schemeClr val="accent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Times"/>
                <a:cs typeface="Times"/>
              </a:rPr>
              <a:t>ACC39</a:t>
            </a:r>
            <a:endParaRPr lang="en-US">
              <a:latin typeface="Times"/>
              <a:cs typeface="Times"/>
            </a:endParaRPr>
          </a:p>
        </p:txBody>
      </p:sp>
      <p:sp>
        <p:nvSpPr>
          <p:cNvPr id="268407" name="Line 119"/>
          <p:cNvSpPr>
            <a:spLocks noChangeShapeType="1"/>
          </p:cNvSpPr>
          <p:nvPr/>
        </p:nvSpPr>
        <p:spPr bwMode="auto">
          <a:xfrm flipH="1" flipV="1">
            <a:off x="1308100" y="1016000"/>
            <a:ext cx="101600" cy="254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grpSp>
        <p:nvGrpSpPr>
          <p:cNvPr id="5164" name="Group 122"/>
          <p:cNvGrpSpPr>
            <a:grpSpLocks/>
          </p:cNvGrpSpPr>
          <p:nvPr/>
        </p:nvGrpSpPr>
        <p:grpSpPr bwMode="auto">
          <a:xfrm>
            <a:off x="2247901" y="1231900"/>
            <a:ext cx="2024063" cy="431800"/>
            <a:chOff x="1416" y="776"/>
            <a:chExt cx="1275" cy="272"/>
          </a:xfrm>
        </p:grpSpPr>
        <p:sp>
          <p:nvSpPr>
            <p:cNvPr id="23599" name="AutoShape 121"/>
            <p:cNvSpPr>
              <a:spLocks noChangeArrowheads="1"/>
            </p:cNvSpPr>
            <p:nvPr/>
          </p:nvSpPr>
          <p:spPr bwMode="auto">
            <a:xfrm>
              <a:off x="1416" y="776"/>
              <a:ext cx="1136" cy="272"/>
            </a:xfrm>
            <a:prstGeom prst="roundRect">
              <a:avLst>
                <a:gd name="adj" fmla="val 16667"/>
              </a:avLst>
            </a:prstGeom>
            <a:solidFill>
              <a:srgbClr val="EE941C"/>
            </a:solidFill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Times"/>
                <a:cs typeface="Times"/>
              </a:endParaRPr>
            </a:p>
          </p:txBody>
        </p:sp>
        <p:sp>
          <p:nvSpPr>
            <p:cNvPr id="23600" name="Text Box 120"/>
            <p:cNvSpPr txBox="1">
              <a:spLocks noChangeArrowheads="1"/>
            </p:cNvSpPr>
            <p:nvPr/>
          </p:nvSpPr>
          <p:spPr bwMode="auto">
            <a:xfrm>
              <a:off x="1525" y="800"/>
              <a:ext cx="1166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r>
                <a:rPr lang="en-GB" sz="1200" dirty="0">
                  <a:solidFill>
                    <a:srgbClr val="000000"/>
                  </a:solidFill>
                  <a:latin typeface="Times"/>
                  <a:cs typeface="Times"/>
                </a:rPr>
                <a:t>4 cavities within</a:t>
              </a:r>
            </a:p>
            <a:p>
              <a:r>
                <a:rPr lang="en-GB" sz="1200" dirty="0">
                  <a:solidFill>
                    <a:srgbClr val="000000"/>
                  </a:solidFill>
                  <a:latin typeface="Times"/>
                  <a:cs typeface="Times"/>
                </a:rPr>
                <a:t>3.9GHz Module</a:t>
              </a:r>
              <a:endParaRPr lang="en-GB" sz="1200" dirty="0">
                <a:solidFill>
                  <a:schemeClr val="tx1"/>
                </a:solidFill>
                <a:latin typeface="Times"/>
                <a:cs typeface="Times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8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8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8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8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405" grpId="0" animBg="1"/>
      <p:bldP spid="268406" grpId="0" animBg="1"/>
      <p:bldP spid="26840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Response of HOM </a:t>
            </a:r>
            <a:b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</a:b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modes to beam</a:t>
            </a:r>
          </a:p>
        </p:txBody>
      </p:sp>
      <p:pic>
        <p:nvPicPr>
          <p:cNvPr id="24578" name="Picture 3" descr="hom_signal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" y="1841500"/>
            <a:ext cx="4443413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HOM_signal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6838" y="1841500"/>
            <a:ext cx="3573462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8" name="Oval 6"/>
          <p:cNvSpPr>
            <a:spLocks noChangeArrowheads="1"/>
          </p:cNvSpPr>
          <p:nvPr/>
        </p:nvSpPr>
        <p:spPr bwMode="auto">
          <a:xfrm>
            <a:off x="177800" y="3035300"/>
            <a:ext cx="4858105" cy="217628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4849796" y="1704946"/>
            <a:ext cx="4138200" cy="234607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latin typeface="Times"/>
              <a:cs typeface="Time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"/>
                <a:cs typeface="Times"/>
              </a:rPr>
              <a:t>Principle: HOM-based Beam Position and Phase</a:t>
            </a:r>
            <a:endParaRPr lang="en-US" dirty="0">
              <a:latin typeface="Times"/>
              <a:cs typeface="Time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540250" y="3603322"/>
            <a:ext cx="3158653" cy="2418105"/>
            <a:chOff x="5715000" y="3733800"/>
            <a:chExt cx="3554413" cy="2667000"/>
          </a:xfrm>
        </p:grpSpPr>
        <p:pic>
          <p:nvPicPr>
            <p:cNvPr id="5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733800"/>
              <a:ext cx="3554413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943600" y="5943600"/>
              <a:ext cx="1295400" cy="0"/>
              <a:chOff x="5943600" y="5867400"/>
              <a:chExt cx="1295400" cy="0"/>
            </a:xfrm>
          </p:grpSpPr>
          <p:cxnSp>
            <p:nvCxnSpPr>
              <p:cNvPr id="8" name="Straight Arrow Connector 7"/>
              <p:cNvCxnSpPr>
                <a:cxnSpLocks noChangeShapeType="1"/>
              </p:cNvCxnSpPr>
              <p:nvPr/>
            </p:nvCxnSpPr>
            <p:spPr bwMode="auto">
              <a:xfrm>
                <a:off x="5943600" y="58674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rgbClr val="8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Straight Arrow Connector 8"/>
              <p:cNvCxnSpPr>
                <a:cxnSpLocks noChangeShapeType="1"/>
              </p:cNvCxnSpPr>
              <p:nvPr/>
            </p:nvCxnSpPr>
            <p:spPr bwMode="auto">
              <a:xfrm flipH="1">
                <a:off x="6705600" y="58674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rgbClr val="8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TextBox 37"/>
            <p:cNvSpPr txBox="1">
              <a:spLocks noChangeArrowheads="1"/>
            </p:cNvSpPr>
            <p:nvPr/>
          </p:nvSpPr>
          <p:spPr bwMode="auto">
            <a:xfrm>
              <a:off x="6705600" y="5651500"/>
              <a:ext cx="1527974" cy="27156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800000"/>
                  </a:solidFill>
                  <a:latin typeface="Times"/>
                  <a:cs typeface="Times"/>
                </a:rPr>
                <a:t>Phase difference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26262" y="1268325"/>
            <a:ext cx="3617912" cy="1522612"/>
            <a:chOff x="315913" y="4191000"/>
            <a:chExt cx="2743200" cy="2057400"/>
          </a:xfrm>
          <a:noFill/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3" y="4191000"/>
              <a:ext cx="2743200" cy="2057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 bwMode="auto">
            <a:xfrm>
              <a:off x="678656" y="4341020"/>
              <a:ext cx="2124075" cy="1678780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>
                <a:latin typeface="Times"/>
                <a:cs typeface="Times"/>
              </a:endParaRPr>
            </a:p>
          </p:txBody>
        </p:sp>
      </p:grpSp>
      <p:sp>
        <p:nvSpPr>
          <p:cNvPr id="13" name="Content Placeholder 2"/>
          <p:cNvSpPr>
            <a:spLocks noGrp="1"/>
          </p:cNvSpPr>
          <p:nvPr/>
        </p:nvSpPr>
        <p:spPr bwMode="auto">
          <a:xfrm>
            <a:off x="228999" y="2187166"/>
            <a:ext cx="4183063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8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Filter higher dipole mode for </a:t>
            </a:r>
            <a:br>
              <a:rPr lang="en-US" dirty="0" smtClean="0">
                <a:latin typeface="Times"/>
                <a:cs typeface="Times"/>
              </a:rPr>
            </a:br>
            <a:r>
              <a:rPr lang="en-US" u="sng" dirty="0" smtClean="0">
                <a:latin typeface="Times"/>
                <a:cs typeface="Times"/>
              </a:rPr>
              <a:t>beam position</a:t>
            </a:r>
            <a:endParaRPr lang="en-US" u="sng" dirty="0">
              <a:latin typeface="Times"/>
              <a:cs typeface="Times"/>
            </a:endParaRPr>
          </a:p>
        </p:txBody>
      </p:sp>
      <p:sp>
        <p:nvSpPr>
          <p:cNvPr id="14" name="Content Placeholder 3"/>
          <p:cNvSpPr>
            <a:spLocks noGrp="1"/>
          </p:cNvSpPr>
          <p:nvPr/>
        </p:nvSpPr>
        <p:spPr bwMode="auto">
          <a:xfrm>
            <a:off x="4860603" y="2963210"/>
            <a:ext cx="3864991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1" fontAlgn="base" hangingPunct="1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8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q"/>
            </a:pPr>
            <a:r>
              <a:rPr lang="en-US" dirty="0" smtClean="0">
                <a:latin typeface="Times"/>
                <a:cs typeface="Times"/>
              </a:rPr>
              <a:t>Filter higher monopole mode for </a:t>
            </a:r>
            <a:r>
              <a:rPr lang="en-US" u="sng" dirty="0" smtClean="0">
                <a:latin typeface="Times"/>
                <a:cs typeface="Times"/>
              </a:rPr>
              <a:t>beam phase</a:t>
            </a:r>
            <a:endParaRPr lang="en-US" u="sng" dirty="0">
              <a:latin typeface="Times"/>
              <a:cs typeface="Times"/>
            </a:endParaRPr>
          </a:p>
        </p:txBody>
      </p:sp>
      <p:pic>
        <p:nvPicPr>
          <p:cNvPr id="15" name="Picture 14" descr="http://www.interactions.org/imagebank/images/DE0083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70" y="1526779"/>
            <a:ext cx="3670871" cy="62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87794" y="2960829"/>
            <a:ext cx="4556323" cy="2414912"/>
            <a:chOff x="282575" y="3856174"/>
            <a:chExt cx="4556323" cy="2414912"/>
          </a:xfrm>
        </p:grpSpPr>
        <p:grpSp>
          <p:nvGrpSpPr>
            <p:cNvPr id="18" name="Group 17"/>
            <p:cNvGrpSpPr/>
            <p:nvPr/>
          </p:nvGrpSpPr>
          <p:grpSpPr>
            <a:xfrm>
              <a:off x="2163237" y="3856174"/>
              <a:ext cx="2675661" cy="2414912"/>
              <a:chOff x="4422521" y="2063033"/>
              <a:chExt cx="2087413" cy="1791109"/>
            </a:xfrm>
          </p:grpSpPr>
          <p:pic>
            <p:nvPicPr>
              <p:cNvPr id="23" name="Picture 22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r="52428" b="53736"/>
              <a:stretch/>
            </p:blipFill>
            <p:spPr bwMode="auto">
              <a:xfrm>
                <a:off x="4422521" y="2063033"/>
                <a:ext cx="2087413" cy="16470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23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6554" r="52428" b="-526"/>
              <a:stretch/>
            </p:blipFill>
            <p:spPr bwMode="auto">
              <a:xfrm>
                <a:off x="4422521" y="3712708"/>
                <a:ext cx="2087413" cy="1414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75" y="3975919"/>
              <a:ext cx="1750030" cy="140884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TextBox 13"/>
            <p:cNvSpPr txBox="1"/>
            <p:nvPr/>
          </p:nvSpPr>
          <p:spPr>
            <a:xfrm>
              <a:off x="708195" y="4484393"/>
              <a:ext cx="30489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000066"/>
                  </a:solidFill>
                  <a:latin typeface="Times"/>
                  <a:cs typeface="Times"/>
                </a:rPr>
                <a:t>×</a:t>
              </a:r>
              <a:endParaRPr lang="en-US" b="1" dirty="0">
                <a:solidFill>
                  <a:srgbClr val="000066"/>
                </a:solidFill>
                <a:latin typeface="Times"/>
                <a:cs typeface="Times"/>
              </a:endParaRPr>
            </a:p>
          </p:txBody>
        </p:sp>
        <p:sp>
          <p:nvSpPr>
            <p:cNvPr id="22" name="TextBox 15"/>
            <p:cNvSpPr txBox="1"/>
            <p:nvPr/>
          </p:nvSpPr>
          <p:spPr>
            <a:xfrm>
              <a:off x="3054770" y="6036850"/>
              <a:ext cx="131362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Times"/>
                  <a:cs typeface="Times"/>
                </a:rPr>
                <a:t>Beam offset [mm]</a:t>
              </a:r>
              <a:endParaRPr lang="en-US" sz="1200" dirty="0">
                <a:latin typeface="Times"/>
                <a:cs typeface="Times"/>
              </a:endParaRPr>
            </a:p>
          </p:txBody>
        </p:sp>
      </p:grpSp>
      <p:sp>
        <p:nvSpPr>
          <p:cNvPr id="27" name="Rectangle 26"/>
          <p:cNvSpPr/>
          <p:nvPr/>
        </p:nvSpPr>
        <p:spPr bwMode="auto">
          <a:xfrm>
            <a:off x="228999" y="2223313"/>
            <a:ext cx="4556323" cy="32775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  <a:cs typeface="Times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860604" y="2952324"/>
            <a:ext cx="4077914" cy="327751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  <a:cs typeface="Times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64159" y="1435585"/>
            <a:ext cx="478702" cy="426719"/>
            <a:chOff x="152400" y="1600200"/>
            <a:chExt cx="478702" cy="426719"/>
          </a:xfrm>
        </p:grpSpPr>
        <p:sp>
          <p:nvSpPr>
            <p:cNvPr id="30" name="Oval 29"/>
            <p:cNvSpPr/>
            <p:nvPr/>
          </p:nvSpPr>
          <p:spPr>
            <a:xfrm>
              <a:off x="152400" y="1981200"/>
              <a:ext cx="152400" cy="45719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"/>
                <a:cs typeface="Times"/>
              </a:endParaRPr>
            </a:p>
          </p:txBody>
        </p:sp>
        <p:cxnSp>
          <p:nvCxnSpPr>
            <p:cNvPr id="31" name="Straight Arrow Connector 30"/>
            <p:cNvCxnSpPr>
              <a:stCxn id="30" idx="6"/>
            </p:cNvCxnSpPr>
            <p:nvPr/>
          </p:nvCxnSpPr>
          <p:spPr>
            <a:xfrm flipV="1">
              <a:off x="304800" y="2004059"/>
              <a:ext cx="326302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52400" y="1600200"/>
              <a:ext cx="321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"/>
                  <a:cs typeface="Times"/>
                </a:rPr>
                <a:t>e</a:t>
              </a:r>
              <a:r>
                <a:rPr lang="en-US" b="1" baseline="30000" dirty="0" smtClean="0">
                  <a:latin typeface="Times"/>
                  <a:cs typeface="Times"/>
                </a:rPr>
                <a:t>-</a:t>
              </a:r>
              <a:endParaRPr lang="en-US" b="1" baseline="30000" dirty="0">
                <a:latin typeface="Times"/>
                <a:cs typeface="Times"/>
              </a:endParaRPr>
            </a:p>
          </p:txBody>
        </p:sp>
      </p:grpSp>
      <p:sp>
        <p:nvSpPr>
          <p:cNvPr id="33" name="Rectangle 2"/>
          <p:cNvSpPr>
            <a:spLocks noRot="1" noChangeArrowheads="1"/>
          </p:cNvSpPr>
          <p:nvPr/>
        </p:nvSpPr>
        <p:spPr bwMode="auto">
          <a:xfrm>
            <a:off x="0" y="0"/>
            <a:ext cx="9144000" cy="13081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WP 12.4 Analysis of Narrowband Signals – Beam </a:t>
            </a:r>
            <a:r>
              <a:rPr lang="en-GB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/>
                <a:cs typeface="Times"/>
              </a:rPr>
              <a:t>Position and Beam Phase</a:t>
            </a:r>
            <a:endParaRPr lang="en-GB" sz="4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"/>
              <a:cs typeface="Time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86963" y="5598311"/>
            <a:ext cx="1725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Times"/>
                <a:cs typeface="Times"/>
              </a:rPr>
              <a:t>Beam Position </a:t>
            </a:r>
          </a:p>
          <a:p>
            <a:r>
              <a:rPr lang="en-US" sz="1800" b="1" dirty="0" smtClean="0">
                <a:latin typeface="Times"/>
                <a:cs typeface="Times"/>
              </a:rPr>
              <a:t>Monitor (BPM)</a:t>
            </a:r>
            <a:endParaRPr lang="en-US" sz="1800" b="1" dirty="0">
              <a:latin typeface="Times"/>
              <a:cs typeface="Time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02690" y="5890426"/>
            <a:ext cx="311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latin typeface="Times"/>
                <a:cs typeface="Times"/>
              </a:rPr>
              <a:t>Beam Phase Monitor (</a:t>
            </a:r>
            <a:r>
              <a:rPr lang="en-US" sz="1800" b="1" dirty="0" err="1" smtClean="0">
                <a:latin typeface="Times"/>
                <a:cs typeface="Times"/>
              </a:rPr>
              <a:t>BPhM</a:t>
            </a:r>
            <a:r>
              <a:rPr lang="en-US" sz="1800" b="1" dirty="0" smtClean="0">
                <a:latin typeface="Times"/>
                <a:cs typeface="Times"/>
              </a:rPr>
              <a:t>)</a:t>
            </a:r>
            <a:endParaRPr lang="en-US" sz="1800" b="1" dirty="0">
              <a:latin typeface="Times"/>
              <a:cs typeface="Time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373373" y="1411610"/>
            <a:ext cx="478702" cy="426719"/>
            <a:chOff x="152400" y="1600200"/>
            <a:chExt cx="478702" cy="426719"/>
          </a:xfrm>
        </p:grpSpPr>
        <p:sp>
          <p:nvSpPr>
            <p:cNvPr id="37" name="Oval 36"/>
            <p:cNvSpPr/>
            <p:nvPr/>
          </p:nvSpPr>
          <p:spPr>
            <a:xfrm>
              <a:off x="152400" y="1981200"/>
              <a:ext cx="152400" cy="45719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"/>
                <a:cs typeface="Times"/>
              </a:endParaRPr>
            </a:p>
          </p:txBody>
        </p:sp>
        <p:cxnSp>
          <p:nvCxnSpPr>
            <p:cNvPr id="38" name="Straight Arrow Connector 37"/>
            <p:cNvCxnSpPr>
              <a:stCxn id="37" idx="6"/>
            </p:cNvCxnSpPr>
            <p:nvPr/>
          </p:nvCxnSpPr>
          <p:spPr>
            <a:xfrm flipV="1">
              <a:off x="304800" y="2004059"/>
              <a:ext cx="326302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52400" y="1600200"/>
              <a:ext cx="321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"/>
                  <a:cs typeface="Times"/>
                </a:rPr>
                <a:t>e</a:t>
              </a:r>
              <a:r>
                <a:rPr lang="en-US" b="1" baseline="30000" dirty="0" smtClean="0">
                  <a:latin typeface="Times"/>
                  <a:cs typeface="Times"/>
                </a:rPr>
                <a:t>-</a:t>
              </a:r>
              <a:endParaRPr lang="en-US" b="1" baseline="30000" dirty="0">
                <a:latin typeface="Times"/>
                <a:cs typeface="Times"/>
              </a:endParaRPr>
            </a:p>
          </p:txBody>
        </p:sp>
      </p:grpSp>
      <p:sp>
        <p:nvSpPr>
          <p:cNvPr id="43" name="Bent Arrow 42"/>
          <p:cNvSpPr/>
          <p:nvPr/>
        </p:nvSpPr>
        <p:spPr bwMode="auto">
          <a:xfrm>
            <a:off x="4009779" y="1269890"/>
            <a:ext cx="1234683" cy="552639"/>
          </a:xfrm>
          <a:prstGeom prst="ben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Down Arrow 45"/>
          <p:cNvSpPr/>
          <p:nvPr/>
        </p:nvSpPr>
        <p:spPr bwMode="auto">
          <a:xfrm>
            <a:off x="6479143" y="2445716"/>
            <a:ext cx="529150" cy="564397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Right Arrow 48"/>
          <p:cNvSpPr/>
          <p:nvPr/>
        </p:nvSpPr>
        <p:spPr bwMode="auto">
          <a:xfrm>
            <a:off x="917191" y="4021322"/>
            <a:ext cx="2551679" cy="305715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04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Left Arrow 49"/>
          <p:cNvSpPr/>
          <p:nvPr/>
        </p:nvSpPr>
        <p:spPr bwMode="auto">
          <a:xfrm>
            <a:off x="4033296" y="2375166"/>
            <a:ext cx="2175393" cy="435055"/>
          </a:xfrm>
          <a:prstGeom prst="lef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6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1" name="Picture 50" descr="Screenshot 2015-04-06 17.14.4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7" y="4688559"/>
            <a:ext cx="2869818" cy="183847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0997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7" grpId="0" animBg="1"/>
      <p:bldP spid="28" grpId="0" animBg="1"/>
      <p:bldP spid="2" grpId="0"/>
      <p:bldP spid="34" grpId="0"/>
      <p:bldP spid="46" grpId="0" animBg="1"/>
      <p:bldP spid="49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126536"/>
              </p:ext>
            </p:extLst>
          </p:nvPr>
        </p:nvGraphicFramePr>
        <p:xfrm>
          <a:off x="2046208" y="1360411"/>
          <a:ext cx="5905500" cy="308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Document" r:id="rId3" imgW="5905500" imgH="3086100" progId="Word.Document.12">
                  <p:embed/>
                </p:oleObj>
              </mc:Choice>
              <mc:Fallback>
                <p:oleObj name="Document" r:id="rId3" imgW="5905500" imgH="308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6208" y="1360411"/>
                        <a:ext cx="5905500" cy="308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331913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GB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ＭＳ Ｐゴシック" charset="0"/>
              </a:rPr>
              <a:t>12.4 </a:t>
            </a:r>
            <a:r>
              <a:rPr lang="en-GB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ＭＳ Ｐゴシック" charset="0"/>
              </a:rPr>
              <a:t>Band Structure of HOMs </a:t>
            </a:r>
          </a:p>
          <a:p>
            <a:pPr algn="ctr">
              <a:defRPr/>
            </a:pPr>
            <a:r>
              <a:rPr lang="en-GB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  <a:ea typeface="ＭＳ Ｐゴシック" charset="0"/>
              </a:rPr>
              <a:t>in 3.9 GHz Cavities</a:t>
            </a: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  <a:ea typeface="ＭＳ Ｐゴシック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091204"/>
            <a:ext cx="1903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Coupled Cavity</a:t>
            </a: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 Modes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557450"/>
            <a:ext cx="19159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Trapped Cavity</a:t>
            </a: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Modes 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1903154" y="2145949"/>
            <a:ext cx="978408" cy="484632"/>
          </a:xfrm>
          <a:prstGeom prst="rightArrow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1903154" y="3655987"/>
            <a:ext cx="978408" cy="484632"/>
          </a:xfrm>
          <a:prstGeom prst="rightArrow">
            <a:avLst/>
          </a:prstGeom>
          <a:solidFill>
            <a:srgbClr val="F6FF5B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198362"/>
              </p:ext>
            </p:extLst>
          </p:nvPr>
        </p:nvGraphicFramePr>
        <p:xfrm>
          <a:off x="2046207" y="4589135"/>
          <a:ext cx="59055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Document" r:id="rId5" imgW="5905500" imgH="482600" progId="Word.Document.12">
                  <p:embed/>
                </p:oleObj>
              </mc:Choice>
              <mc:Fallback>
                <p:oleObj name="Document" r:id="rId5" imgW="5905500" imgH="482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46207" y="4589135"/>
                        <a:ext cx="59055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7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8418" y="4938024"/>
            <a:ext cx="2521725" cy="1746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4292" y="4432466"/>
            <a:ext cx="1702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C.F. 1.3 GHz</a:t>
            </a: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Cavity Modes 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1903154" y="4476259"/>
            <a:ext cx="978408" cy="484632"/>
          </a:xfrm>
          <a:prstGeom prst="right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78762" y="4429424"/>
            <a:ext cx="1857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x</a:t>
            </a:r>
            <a:r>
              <a:rPr lang="en-US" sz="1400" b="1" dirty="0" smtClean="0">
                <a:latin typeface="Times New Roman"/>
                <a:cs typeface="Times New Roman"/>
              </a:rPr>
              <a:t> ~ 9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r>
              <a:rPr lang="en-US" sz="1400" b="1" dirty="0" smtClean="0">
                <a:latin typeface="Times New Roman"/>
                <a:cs typeface="Times New Roman"/>
              </a:rPr>
              <a:t> , y~ 4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endParaRPr lang="en-US" sz="1400" b="1" dirty="0" smtClean="0">
              <a:latin typeface="Times New Roman"/>
              <a:cs typeface="Times New Roman"/>
            </a:endParaRPr>
          </a:p>
          <a:p>
            <a:r>
              <a:rPr lang="en-US" sz="1400" b="1" dirty="0" smtClean="0">
                <a:latin typeface="Times New Roman"/>
                <a:cs typeface="Times New Roman"/>
              </a:rPr>
              <a:t>(FLASH 1.3 GHz cavities)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2</a:t>
            </a:r>
            <a:endParaRPr lang="en-US" sz="1400" b="1" baseline="300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31752" y="2818452"/>
            <a:ext cx="19415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x</a:t>
            </a:r>
            <a:r>
              <a:rPr lang="en-US" sz="1400" b="1" dirty="0" smtClean="0">
                <a:latin typeface="Times New Roman"/>
                <a:cs typeface="Times New Roman"/>
              </a:rPr>
              <a:t> ~ 12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r>
              <a:rPr lang="en-US" sz="1400" b="1" dirty="0" smtClean="0">
                <a:latin typeface="Times New Roman"/>
                <a:cs typeface="Times New Roman"/>
              </a:rPr>
              <a:t> , y ~40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endParaRPr lang="en-US" sz="1400" b="1" dirty="0" smtClean="0">
              <a:latin typeface="Times New Roman"/>
              <a:cs typeface="Times New Roman"/>
            </a:endParaRPr>
          </a:p>
          <a:p>
            <a:r>
              <a:rPr lang="en-US" sz="1400" b="1" dirty="0" smtClean="0">
                <a:latin typeface="Times New Roman"/>
                <a:cs typeface="Times New Roman"/>
              </a:rPr>
              <a:t>(FLASH Module mode</a:t>
            </a:r>
          </a:p>
          <a:p>
            <a:r>
              <a:rPr lang="en-US" sz="1400" b="1" dirty="0" smtClean="0">
                <a:latin typeface="Times New Roman"/>
                <a:cs typeface="Times New Roman"/>
              </a:rPr>
              <a:t> at 5 GHz)</a:t>
            </a:r>
            <a:r>
              <a:rPr lang="en-US" sz="1400" b="1" baseline="30000" dirty="0" smtClean="0">
                <a:latin typeface="Times New Roman"/>
                <a:cs typeface="Times New Roman"/>
              </a:rPr>
              <a:t>1</a:t>
            </a:r>
            <a:endParaRPr lang="en-US" sz="1400" b="1" baseline="30000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38551" y="6098331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200" b="1" dirty="0" err="1" smtClean="0">
                <a:latin typeface="Times New Roman"/>
                <a:cs typeface="Times New Roman"/>
              </a:rPr>
              <a:t>Baboi</a:t>
            </a:r>
            <a:r>
              <a:rPr lang="en-US" sz="1200" b="1" dirty="0" smtClean="0">
                <a:latin typeface="Times New Roman"/>
                <a:cs typeface="Times New Roman"/>
              </a:rPr>
              <a:t> et al, IBIC 2014</a:t>
            </a:r>
          </a:p>
          <a:p>
            <a:pPr marL="342900" indent="-342900">
              <a:buAutoNum type="arabicPeriod"/>
            </a:pPr>
            <a:r>
              <a:rPr lang="en-US" sz="1200" b="1" dirty="0" smtClean="0">
                <a:latin typeface="Times New Roman"/>
                <a:cs typeface="Times New Roman"/>
              </a:rPr>
              <a:t>Molloy et a., PRST-AB 2006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11438" y="3642613"/>
            <a:ext cx="18602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x</a:t>
            </a:r>
            <a:r>
              <a:rPr lang="en-US" sz="1400" b="1" dirty="0" smtClean="0">
                <a:latin typeface="Times New Roman"/>
                <a:cs typeface="Times New Roman"/>
              </a:rPr>
              <a:t> ~ 50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r>
              <a:rPr lang="en-US" sz="1400" b="1" dirty="0" smtClean="0">
                <a:latin typeface="Times New Roman"/>
                <a:cs typeface="Times New Roman"/>
              </a:rPr>
              <a:t> , y~ 100 </a:t>
            </a:r>
            <a:r>
              <a:rPr lang="en-US" sz="1400" b="1" dirty="0" err="1" smtClean="0">
                <a:latin typeface="Times New Roman"/>
                <a:cs typeface="Times New Roman"/>
              </a:rPr>
              <a:t>μm</a:t>
            </a:r>
            <a:endParaRPr lang="en-US" sz="1400" b="1" dirty="0" smtClean="0">
              <a:latin typeface="Times New Roman"/>
              <a:cs typeface="Times New Roman"/>
            </a:endParaRPr>
          </a:p>
          <a:p>
            <a:r>
              <a:rPr lang="en-US" sz="1400" b="1" dirty="0" smtClean="0">
                <a:latin typeface="Times New Roman"/>
                <a:cs typeface="Times New Roman"/>
              </a:rPr>
              <a:t>(FLASH Cavity mode</a:t>
            </a:r>
          </a:p>
          <a:p>
            <a:r>
              <a:rPr lang="en-US" sz="1400" b="1" dirty="0" smtClean="0">
                <a:latin typeface="Times New Roman"/>
                <a:cs typeface="Times New Roman"/>
              </a:rPr>
              <a:t> at 9GHz</a:t>
            </a:r>
            <a:r>
              <a:rPr lang="en-US" sz="1400" dirty="0" smtClean="0">
                <a:latin typeface="Times New Roman"/>
                <a:cs typeface="Times New Roman"/>
              </a:rPr>
              <a:t>)</a:t>
            </a:r>
            <a:r>
              <a:rPr lang="en-US" sz="1400" baseline="30000" dirty="0" smtClean="0">
                <a:latin typeface="Times New Roman"/>
                <a:cs typeface="Times New Roman"/>
              </a:rPr>
              <a:t>1</a:t>
            </a:r>
            <a:endParaRPr lang="en-US" sz="1400" baseline="300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7276" y="2456127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RESOLUTION</a:t>
            </a:r>
            <a:endParaRPr lang="en-US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803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newcommand{\dwt}{\frac{\mathrm{d}}{\mathrm{d}t}}&#10;\begin{document}&#10;&#10;$\vdots$&#10;\end{document}"/>
  <p:tag name="IGUANATEXSIZE" val="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newcommand{\dwt}{\frac{\mathrm{d}}{\mathrm{d}t}}&#10;\begin{document}&#10;&#10;$\vdots$&#10;\end{document}"/>
  <p:tag name="IGUANATEXSIZE" val="18"/>
</p:tagLst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9719</TotalTime>
  <Words>1795</Words>
  <Application>Microsoft Macintosh PowerPoint</Application>
  <PresentationFormat>On-screen Show (4:3)</PresentationFormat>
  <Paragraphs>311</Paragraphs>
  <Slides>26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PPT-Vorlage_en</vt:lpstr>
      <vt:lpstr>Equation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Principle: HOM-based Beam Position and Phase</vt:lpstr>
      <vt:lpstr>PowerPoint Presentation</vt:lpstr>
      <vt:lpstr>PowerPoint Presentation</vt:lpstr>
      <vt:lpstr>Overview of HOM-based Diagnostics</vt:lpstr>
      <vt:lpstr>PowerPoint Presentation</vt:lpstr>
      <vt:lpstr>PowerPoint Presentation</vt:lpstr>
      <vt:lpstr>PowerPoint Presentation</vt:lpstr>
      <vt:lpstr>PowerPoint Presentation</vt:lpstr>
      <vt:lpstr>Sub-Task 12.4.1: Progress and Plans: Electronics for E-XFEL Cavities</vt:lpstr>
      <vt:lpstr>Sub-Task 12.4.1: Progress and Plans: Measurements of E-XFEL 3.9 GHz cavities</vt:lpstr>
      <vt:lpstr>WP 12.4 Measurements on S-Matrices through 3.9 GHz 8-Cavity Module</vt:lpstr>
      <vt:lpstr>WP 12.4 Simulations of S-Matrices and Eigenmodes through XFEL  3.9 GHz 8-Cavity Module</vt:lpstr>
      <vt:lpstr>WP 12.4: Experimental Measurement of S21 vs GSM Simulations in 8-Cavity XFEL Chain</vt:lpstr>
      <vt:lpstr>WP 12.4 R/Q Calculations for Complete 3.9 GHz 8-Cavity XFEL Module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 Damping Requirements at the European XFEL</dc:title>
  <dc:creator>Baboi, Nicoleta</dc:creator>
  <cp:lastModifiedBy>Prof. R. M. Jones</cp:lastModifiedBy>
  <cp:revision>1675</cp:revision>
  <dcterms:created xsi:type="dcterms:W3CDTF">2012-06-17T09:17:22Z</dcterms:created>
  <dcterms:modified xsi:type="dcterms:W3CDTF">2016-04-05T12:28:19Z</dcterms:modified>
</cp:coreProperties>
</file>