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media/image9.png" ContentType="image/png"/>
  <Override PartName="/ppt/media/image28.jpeg" ContentType="image/jpeg"/>
  <Override PartName="/ppt/media/image1.png" ContentType="image/png"/>
  <Override PartName="/ppt/media/image2.png" ContentType="image/png"/>
  <Override PartName="/ppt/media/image17.jpeg" ContentType="image/jpe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23.jpeg" ContentType="image/jpeg"/>
  <Override PartName="/ppt/media/image8.png" ContentType="image/png"/>
  <Override PartName="/ppt/media/image29.jpeg" ContentType="image/jpeg"/>
  <Override PartName="/ppt/media/image10.png" ContentType="image/png"/>
  <Override PartName="/ppt/media/image11.png" ContentType="image/png"/>
  <Override PartName="/ppt/media/image18.jpeg" ContentType="image/jpeg"/>
  <Override PartName="/ppt/media/image12.png" ContentType="image/png"/>
  <Override PartName="/ppt/media/image34.gif" ContentType="image/gif"/>
  <Override PartName="/ppt/media/image13.png" ContentType="image/png"/>
  <Override PartName="/ppt/media/image14.png" ContentType="image/png"/>
  <Override PartName="/ppt/media/image35.jpeg" ContentType="image/jpeg"/>
  <Override PartName="/ppt/media/image15.png" ContentType="image/png"/>
  <Override PartName="/ppt/media/image16.png" ContentType="image/png"/>
  <Override PartName="/ppt/media/image19.jpeg" ContentType="image/jpeg"/>
  <Override PartName="/ppt/media/image20.jpeg" ContentType="image/jpeg"/>
  <Override PartName="/ppt/media/image21.png" ContentType="image/png"/>
  <Override PartName="/ppt/media/image22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30.png" ContentType="image/png"/>
  <Override PartName="/ppt/media/image31.png" ContentType="image/png"/>
  <Override PartName="/ppt/media/image32.wmf" ContentType="image/x-wmf"/>
  <Override PartName="/ppt/media/image33.png" ContentType="image/png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6858000"/>
  <p:notesSz cx="6794500" cy="9931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der Notizen mittels Klicken bearbeiten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&lt;Kopfzeile&gt;</a:t>
            </a:r>
            <a:endParaRPr lang="de-DE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&lt;Datum/Uhrzeit&gt;</a:t>
            </a:r>
            <a:endParaRPr lang="de-DE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&lt;Fußzeile&gt;</a:t>
            </a:r>
            <a:endParaRPr lang="de-DE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DDBA7918-1974-4837-980A-BDD8F57C66EA}" type="slidenum"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&lt;Foliennummer&gt;</a:t>
            </a:fld>
            <a:endParaRPr lang="de-DE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3850560" y="9433080"/>
            <a:ext cx="2939400" cy="49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5400" rIns="95400" tIns="47880" bIns="47880" anchor="b"/>
          <a:p>
            <a:pPr algn="r">
              <a:lnSpc>
                <a:spcPct val="100000"/>
              </a:lnSpc>
            </a:pPr>
            <a:fld id="{EEC3265C-24A9-4279-B24F-A10597102A53}" type="slidenum">
              <a:rPr lang="de-DE" sz="1300" spc="-1" strike="noStrike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&lt;Foliennummer&gt;</a:t>
            </a:fld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CustomShape 2"/>
          <p:cNvSpPr/>
          <p:nvPr/>
        </p:nvSpPr>
        <p:spPr>
          <a:xfrm>
            <a:off x="3850560" y="9433080"/>
            <a:ext cx="2942640" cy="493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5400" rIns="95400" tIns="47880" bIns="47880" anchor="b"/>
          <a:p>
            <a:pPr algn="r">
              <a:lnSpc>
                <a:spcPct val="100000"/>
              </a:lnSpc>
            </a:pPr>
            <a:fld id="{AF0FAEC4-B180-4B6A-8AC2-48FF1DD4680F}" type="slidenum">
              <a:rPr lang="de-DE" sz="1300" spc="-1" strike="noStrike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&lt;Foliennummer&gt;</a:t>
            </a:fld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906840" y="4717440"/>
            <a:ext cx="4981320" cy="4465080"/>
          </a:xfrm>
          <a:prstGeom prst="rect">
            <a:avLst/>
          </a:prstGeom>
        </p:spPr>
        <p:txBody>
          <a:bodyPr lIns="95400" rIns="95400" tIns="47880" bIns="47880" anchor="ctr"/>
          <a:p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3850560" y="9433080"/>
            <a:ext cx="2939400" cy="49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5400" rIns="95400" tIns="47880" bIns="47880" anchor="b"/>
          <a:p>
            <a:pPr algn="r">
              <a:lnSpc>
                <a:spcPct val="100000"/>
              </a:lnSpc>
            </a:pPr>
            <a:fld id="{56883B06-3149-40B7-B53E-780391D85F4C}" type="slidenum">
              <a:rPr lang="de-DE" sz="1300" spc="-1" strike="noStrike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&lt;Foliennummer&gt;</a:t>
            </a:fld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906840" y="4717440"/>
            <a:ext cx="4979880" cy="4463640"/>
          </a:xfrm>
          <a:prstGeom prst="rect">
            <a:avLst/>
          </a:prstGeom>
        </p:spPr>
        <p:txBody>
          <a:bodyPr lIns="95400" rIns="95400" tIns="47880" bIns="47880" anchor="ctr"/>
          <a:p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920" cy="4810320"/>
          </a:xfrm>
          <a:prstGeom prst="rect">
            <a:avLst/>
          </a:prstGeom>
        </p:spPr>
        <p:txBody>
          <a:bodyPr lIns="0" rIns="0" tIns="0" bIns="0"/>
          <a:p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7" name="CustomShape 2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r">
              <a:lnSpc>
                <a:spcPct val="100000"/>
              </a:lnSpc>
            </a:pPr>
            <a:fld id="{7FD5AE37-6DC0-4A97-BC45-C0AB75907943}" type="slidenum"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t>&lt;Foliennummer&gt;</a:t>
            </a:fld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0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41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82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2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123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63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164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304920" y="1125360"/>
            <a:ext cx="8533080" cy="5261040"/>
          </a:xfrm>
          <a:prstGeom prst="rect">
            <a:avLst/>
          </a:prstGeom>
          <a:solidFill>
            <a:srgbClr val="b3d9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Line 2"/>
          <p:cNvSpPr/>
          <p:nvPr/>
        </p:nvSpPr>
        <p:spPr>
          <a:xfrm>
            <a:off x="304560" y="761760"/>
            <a:ext cx="8534520" cy="1800"/>
          </a:xfrm>
          <a:prstGeom prst="line">
            <a:avLst/>
          </a:prstGeom>
          <a:ln w="25560">
            <a:solidFill>
              <a:srgbClr val="0080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Line 3"/>
          <p:cNvSpPr/>
          <p:nvPr/>
        </p:nvSpPr>
        <p:spPr>
          <a:xfrm>
            <a:off x="304560" y="6400800"/>
            <a:ext cx="8534520" cy="1440"/>
          </a:xfrm>
          <a:prstGeom prst="line">
            <a:avLst/>
          </a:prstGeom>
          <a:ln w="25560">
            <a:solidFill>
              <a:srgbClr val="0080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304920" y="6461280"/>
            <a:ext cx="8609040" cy="706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r"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Lucida Sans Unicode"/>
              </a:rPr>
              <a:t>M. Dehler, 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3rd EuCARD2 task meeting, Daresbury, UK, April 4-5 2016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" name="Picture 6" descr=""/>
          <p:cNvPicPr/>
          <p:nvPr/>
        </p:nvPicPr>
        <p:blipFill>
          <a:blip r:embed="rId2"/>
          <a:srcRect l="27141" t="43599" r="25954" b="42438"/>
          <a:stretch/>
        </p:blipFill>
        <p:spPr>
          <a:xfrm>
            <a:off x="19080" y="0"/>
            <a:ext cx="1887840" cy="792360"/>
          </a:xfrm>
          <a:prstGeom prst="rect">
            <a:avLst/>
          </a:prstGeom>
          <a:ln>
            <a:noFill/>
          </a:ln>
        </p:spPr>
      </p:pic>
      <p:pic>
        <p:nvPicPr>
          <p:cNvPr id="5" name="Picture 9" descr=""/>
          <p:cNvPicPr/>
          <p:nvPr/>
        </p:nvPicPr>
        <p:blipFill>
          <a:blip r:embed="rId3"/>
          <a:stretch/>
        </p:blipFill>
        <p:spPr>
          <a:xfrm>
            <a:off x="7093080" y="0"/>
            <a:ext cx="2070360" cy="784440"/>
          </a:xfrm>
          <a:prstGeom prst="rect">
            <a:avLst/>
          </a:prstGeom>
          <a:ln>
            <a:noFill/>
          </a:ln>
        </p:spPr>
      </p:pic>
      <p:sp>
        <p:nvSpPr>
          <p:cNvPr id="6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de-DE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des Titeltextes durch Klicken bearbeiten</a:t>
            </a:r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des Gliederungstextes durch Klicken bearbeiten</a:t>
            </a:r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Zweite Gliederungsebene</a:t>
            </a:r>
            <a:endParaRPr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Dritte Gliederungsebene</a:t>
            </a:r>
            <a:endParaRPr lang="de-DE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Vierte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Fünfte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Sechste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Siebte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1"/>
          <p:cNvSpPr/>
          <p:nvPr/>
        </p:nvSpPr>
        <p:spPr>
          <a:xfrm>
            <a:off x="304560" y="761760"/>
            <a:ext cx="8534520" cy="1800"/>
          </a:xfrm>
          <a:prstGeom prst="line">
            <a:avLst/>
          </a:prstGeom>
          <a:ln w="25560">
            <a:solidFill>
              <a:srgbClr val="0080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Line 2"/>
          <p:cNvSpPr/>
          <p:nvPr/>
        </p:nvSpPr>
        <p:spPr>
          <a:xfrm>
            <a:off x="304560" y="6400800"/>
            <a:ext cx="8534520" cy="1440"/>
          </a:xfrm>
          <a:prstGeom prst="line">
            <a:avLst/>
          </a:prstGeom>
          <a:ln w="25560">
            <a:solidFill>
              <a:srgbClr val="0080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3"/>
          <p:cNvSpPr/>
          <p:nvPr/>
        </p:nvSpPr>
        <p:spPr>
          <a:xfrm>
            <a:off x="304920" y="6461280"/>
            <a:ext cx="860904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r"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Lucida Sans Unicode"/>
              </a:rPr>
              <a:t>M. Dehler, 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3rd EuCARD2 task meeting, Daresbury, UK, April 4-5 2016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5" name="Picture 6" descr=""/>
          <p:cNvPicPr/>
          <p:nvPr/>
        </p:nvPicPr>
        <p:blipFill>
          <a:blip r:embed="rId2"/>
          <a:srcRect l="27141" t="43599" r="25954" b="42438"/>
          <a:stretch/>
        </p:blipFill>
        <p:spPr>
          <a:xfrm>
            <a:off x="47520" y="0"/>
            <a:ext cx="1808280" cy="760680"/>
          </a:xfrm>
          <a:prstGeom prst="rect">
            <a:avLst/>
          </a:prstGeom>
          <a:ln>
            <a:noFill/>
          </a:ln>
        </p:spPr>
      </p:pic>
      <p:pic>
        <p:nvPicPr>
          <p:cNvPr id="46" name="Picture 2" descr=""/>
          <p:cNvPicPr/>
          <p:nvPr/>
        </p:nvPicPr>
        <p:blipFill>
          <a:blip r:embed="rId3"/>
          <a:stretch/>
        </p:blipFill>
        <p:spPr>
          <a:xfrm>
            <a:off x="7093080" y="0"/>
            <a:ext cx="2070360" cy="784440"/>
          </a:xfrm>
          <a:prstGeom prst="rect">
            <a:avLst/>
          </a:prstGeom>
          <a:ln>
            <a:noFill/>
          </a:ln>
        </p:spPr>
      </p:pic>
      <p:sp>
        <p:nvSpPr>
          <p:cNvPr id="4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de-DE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des Titeltextes durch Klicken bearbeiten</a:t>
            </a:r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des Gliederungstextes durch Klicken bearbeiten</a:t>
            </a:r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Zweite Gliederungsebene</a:t>
            </a:r>
            <a:endParaRPr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Dritte Gliederungsebene</a:t>
            </a:r>
            <a:endParaRPr lang="de-DE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Vierte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Fünfte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Sechste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Siebte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Line 1"/>
          <p:cNvSpPr/>
          <p:nvPr/>
        </p:nvSpPr>
        <p:spPr>
          <a:xfrm>
            <a:off x="304560" y="761760"/>
            <a:ext cx="8534520" cy="1800"/>
          </a:xfrm>
          <a:prstGeom prst="line">
            <a:avLst/>
          </a:prstGeom>
          <a:ln w="25560">
            <a:solidFill>
              <a:srgbClr val="0080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Line 2"/>
          <p:cNvSpPr/>
          <p:nvPr/>
        </p:nvSpPr>
        <p:spPr>
          <a:xfrm>
            <a:off x="304560" y="6400800"/>
            <a:ext cx="8534520" cy="1440"/>
          </a:xfrm>
          <a:prstGeom prst="line">
            <a:avLst/>
          </a:prstGeom>
          <a:ln w="25560">
            <a:solidFill>
              <a:srgbClr val="0080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CustomShape 3"/>
          <p:cNvSpPr/>
          <p:nvPr/>
        </p:nvSpPr>
        <p:spPr>
          <a:xfrm>
            <a:off x="304920" y="6461280"/>
            <a:ext cx="860904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r"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Lucida Sans Unicode"/>
              </a:rPr>
              <a:t>M. Dehler, 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3rd EuCARD2 task meeting, Daresbury, UK, April 4-5 2016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6" name="Picture 6" descr=""/>
          <p:cNvPicPr/>
          <p:nvPr/>
        </p:nvPicPr>
        <p:blipFill>
          <a:blip r:embed="rId2"/>
          <a:srcRect l="27141" t="43599" r="25954" b="42438"/>
          <a:stretch/>
        </p:blipFill>
        <p:spPr>
          <a:xfrm>
            <a:off x="47520" y="0"/>
            <a:ext cx="1808280" cy="760680"/>
          </a:xfrm>
          <a:prstGeom prst="rect">
            <a:avLst/>
          </a:prstGeom>
          <a:ln>
            <a:noFill/>
          </a:ln>
        </p:spPr>
      </p:pic>
      <p:pic>
        <p:nvPicPr>
          <p:cNvPr id="87" name="Picture 2" descr=""/>
          <p:cNvPicPr/>
          <p:nvPr/>
        </p:nvPicPr>
        <p:blipFill>
          <a:blip r:embed="rId3"/>
          <a:stretch/>
        </p:blipFill>
        <p:spPr>
          <a:xfrm>
            <a:off x="7093080" y="0"/>
            <a:ext cx="2070360" cy="784440"/>
          </a:xfrm>
          <a:prstGeom prst="rect">
            <a:avLst/>
          </a:prstGeom>
          <a:ln>
            <a:noFill/>
          </a:ln>
        </p:spPr>
      </p:pic>
      <p:sp>
        <p:nvSpPr>
          <p:cNvPr id="8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520" cy="39765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des Gliederungstextes durch Klicken bearbeiten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Zweite Gliederungsebene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Dritte Gliederungsebene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Vierte Gliederungsebene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Fünfte Gliederungsebene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Sechste Gliederungsebene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Siebte Gliederungsebene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Line 1"/>
          <p:cNvSpPr/>
          <p:nvPr/>
        </p:nvSpPr>
        <p:spPr>
          <a:xfrm>
            <a:off x="304560" y="761760"/>
            <a:ext cx="8534520" cy="1800"/>
          </a:xfrm>
          <a:prstGeom prst="line">
            <a:avLst/>
          </a:prstGeom>
          <a:ln w="25560">
            <a:solidFill>
              <a:srgbClr val="0080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Line 2"/>
          <p:cNvSpPr/>
          <p:nvPr/>
        </p:nvSpPr>
        <p:spPr>
          <a:xfrm>
            <a:off x="304560" y="6400800"/>
            <a:ext cx="8534520" cy="1440"/>
          </a:xfrm>
          <a:prstGeom prst="line">
            <a:avLst/>
          </a:prstGeom>
          <a:ln w="25560">
            <a:solidFill>
              <a:srgbClr val="0080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CustomShape 3"/>
          <p:cNvSpPr/>
          <p:nvPr/>
        </p:nvSpPr>
        <p:spPr>
          <a:xfrm>
            <a:off x="304920" y="6461280"/>
            <a:ext cx="860904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r"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Lucida Sans Unicode"/>
              </a:rPr>
              <a:t>M. Dehler, 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3rd EuCARD2 task meeting, Daresbury, UK, April 4-5 2016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7" name="Picture 6" descr=""/>
          <p:cNvPicPr/>
          <p:nvPr/>
        </p:nvPicPr>
        <p:blipFill>
          <a:blip r:embed="rId2"/>
          <a:srcRect l="27141" t="43599" r="25954" b="42438"/>
          <a:stretch/>
        </p:blipFill>
        <p:spPr>
          <a:xfrm>
            <a:off x="47520" y="0"/>
            <a:ext cx="1808280" cy="760680"/>
          </a:xfrm>
          <a:prstGeom prst="rect">
            <a:avLst/>
          </a:prstGeom>
          <a:ln>
            <a:noFill/>
          </a:ln>
        </p:spPr>
      </p:pic>
      <p:pic>
        <p:nvPicPr>
          <p:cNvPr id="128" name="Picture 2" descr=""/>
          <p:cNvPicPr/>
          <p:nvPr/>
        </p:nvPicPr>
        <p:blipFill>
          <a:blip r:embed="rId3"/>
          <a:stretch/>
        </p:blipFill>
        <p:spPr>
          <a:xfrm>
            <a:off x="7093080" y="0"/>
            <a:ext cx="2070360" cy="784440"/>
          </a:xfrm>
          <a:prstGeom prst="rect">
            <a:avLst/>
          </a:prstGeom>
          <a:ln>
            <a:noFill/>
          </a:ln>
        </p:spPr>
      </p:pic>
      <p:sp>
        <p:nvSpPr>
          <p:cNvPr id="129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de-DE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des Titeltextes durch Klicken bearbeiten</a:t>
            </a:r>
            <a:endParaRPr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des Gliederungstextes durch Klicken bearbeiten</a:t>
            </a:r>
            <a:endParaRPr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Zweite Gliederungsebene</a:t>
            </a:r>
            <a:endParaRPr lang="de-DE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Dritte Gliederungsebene</a:t>
            </a:r>
            <a:endParaRPr lang="de-DE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Vierte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Fünfte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Sechste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Siebte Gliederungsebene</a:t>
            </a:r>
            <a:endParaRPr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2.wmf"/><Relationship Id="rId2" Type="http://schemas.openxmlformats.org/officeDocument/2006/relationships/slideLayout" Target="../slideLayouts/slideLayout3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gif"/><Relationship Id="rId3" Type="http://schemas.openxmlformats.org/officeDocument/2006/relationships/slideLayout" Target="../slideLayouts/slideLayout3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3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image" Target="../media/image20.jpe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324000" y="1700280"/>
            <a:ext cx="8533080" cy="145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1" lang="de-DE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WP 12.3.3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de-DE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 </a:t>
            </a:r>
            <a:r>
              <a:rPr b="1" lang="de-DE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Electrico-optical front end for wake field monitors – current state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304920" y="3933720"/>
            <a:ext cx="8533080" cy="240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9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M. Dehler, M. Leich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Paul Scherrer Institut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CH-5232 Villigen PSI, Switzerland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9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>
    <p:random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457200" y="273600"/>
            <a:ext cx="8228520" cy="114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2" name="CustomShape 2"/>
          <p:cNvSpPr/>
          <p:nvPr/>
        </p:nvSpPr>
        <p:spPr>
          <a:xfrm>
            <a:off x="457200" y="1604520"/>
            <a:ext cx="8228520" cy="397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13" name="Picture 3" descr=""/>
          <p:cNvPicPr/>
          <p:nvPr/>
        </p:nvPicPr>
        <p:blipFill>
          <a:blip r:embed="rId1"/>
          <a:stretch/>
        </p:blipFill>
        <p:spPr>
          <a:xfrm rot="5400000">
            <a:off x="-279000" y="1512000"/>
            <a:ext cx="5399280" cy="4049280"/>
          </a:xfrm>
          <a:prstGeom prst="rect">
            <a:avLst/>
          </a:prstGeom>
          <a:ln>
            <a:noFill/>
          </a:ln>
        </p:spPr>
      </p:pic>
      <p:pic>
        <p:nvPicPr>
          <p:cNvPr id="214" name="Picture 6" descr=""/>
          <p:cNvPicPr/>
          <p:nvPr/>
        </p:nvPicPr>
        <p:blipFill>
          <a:blip r:embed="rId2"/>
          <a:stretch/>
        </p:blipFill>
        <p:spPr>
          <a:xfrm>
            <a:off x="4824360" y="2133720"/>
            <a:ext cx="4318200" cy="3494160"/>
          </a:xfrm>
          <a:prstGeom prst="rect">
            <a:avLst/>
          </a:prstGeom>
          <a:ln>
            <a:noFill/>
          </a:ln>
        </p:spPr>
      </p:pic>
      <p:sp>
        <p:nvSpPr>
          <p:cNvPr id="215" name="CustomShape 3"/>
          <p:cNvSpPr/>
          <p:nvPr/>
        </p:nvSpPr>
        <p:spPr>
          <a:xfrm>
            <a:off x="1763640" y="273600"/>
            <a:ext cx="4896000" cy="49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WFM pickup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1794240" y="116640"/>
            <a:ext cx="5297040" cy="114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1"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Grunt work: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Interfaces, GUIs, procedures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7" name="Picture 3" descr=""/>
          <p:cNvPicPr/>
          <p:nvPr/>
        </p:nvPicPr>
        <p:blipFill>
          <a:blip r:embed="rId1"/>
          <a:stretch/>
        </p:blipFill>
        <p:spPr>
          <a:xfrm>
            <a:off x="30600" y="1484640"/>
            <a:ext cx="4679280" cy="4599360"/>
          </a:xfrm>
          <a:prstGeom prst="rect">
            <a:avLst/>
          </a:prstGeom>
          <a:ln>
            <a:noFill/>
          </a:ln>
        </p:spPr>
      </p:pic>
      <p:pic>
        <p:nvPicPr>
          <p:cNvPr id="218" name="Picture 4" descr=""/>
          <p:cNvPicPr/>
          <p:nvPr/>
        </p:nvPicPr>
        <p:blipFill>
          <a:blip r:embed="rId2"/>
          <a:stretch/>
        </p:blipFill>
        <p:spPr>
          <a:xfrm>
            <a:off x="3924000" y="3645000"/>
            <a:ext cx="5039280" cy="3055680"/>
          </a:xfrm>
          <a:prstGeom prst="rect">
            <a:avLst/>
          </a:prstGeom>
          <a:ln>
            <a:noFill/>
          </a:ln>
        </p:spPr>
      </p:pic>
      <p:sp>
        <p:nvSpPr>
          <p:cNvPr id="219" name="CustomShape 2"/>
          <p:cNvSpPr/>
          <p:nvPr/>
        </p:nvSpPr>
        <p:spPr>
          <a:xfrm>
            <a:off x="4860000" y="1484640"/>
            <a:ext cx="3825720" cy="20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Standalone system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Intel NUC PC running windows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Devices interfaced via USB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Matlab as control software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1763640" y="273600"/>
            <a:ext cx="4896000" cy="49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Signal conversion factors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EOM modulated by wakefield signal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Modulation factor m = Vsig*π/Vπ or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m[dBc] = 0.5 Psig [dBm] – 7.5 dB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r>
            <a:r>
              <a:rPr b="1" lang="de-DE" sz="1600" spc="-1" strike="noStrike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nd</a:t>
            </a: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modulation with LO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reduction by 6 dB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Photo diode 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 0.98 A/W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</a:t>
            </a:r>
            <a:r>
              <a:rPr lang="de-DE" sz="1600" spc="-1" strike="noStrike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out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[dBm] = 2 P</a:t>
            </a:r>
            <a:r>
              <a:rPr lang="de-DE" sz="1600" spc="-1" strike="noStrike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carrier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[ dBm] +2*m [dBc] -16 dB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Carrier power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theoretical: 20 dBm (LD) – 7dB (LO EOM) – 7dB (1:4 splitter)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– 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 dB (WFM EOM) -2..3 dB (transitions) = -3..4 dBm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measured -6 dBm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Total link insertion loss 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including splitter w/o optical amplification: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IL = -15 (EOM) -6 (LO) -12 (Carrier)  -16 (PD) = </a:t>
            </a: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-49 dB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Detection thresholds electronics: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Log amp: DT = -64 dBm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Tunnel diode: DT = -80 dBm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Signal thresholds for 4 um resolution: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Broad band measurement (BW=0.5 GHz): -33…-38 dBm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b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Intra structure misalignment (BW=10 MHz): -63… -68 dBm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457200" y="274680"/>
            <a:ext cx="8228880" cy="56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Noise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24" name="Grafik 22" descr=""/>
          <p:cNvPicPr/>
          <p:nvPr/>
        </p:nvPicPr>
        <p:blipFill>
          <a:blip r:embed="rId1"/>
          <a:stretch/>
        </p:blipFill>
        <p:spPr>
          <a:xfrm>
            <a:off x="467640" y="1340640"/>
            <a:ext cx="8136360" cy="4823640"/>
          </a:xfrm>
          <a:prstGeom prst="rect">
            <a:avLst/>
          </a:prstGeom>
          <a:ln>
            <a:noFill/>
          </a:ln>
        </p:spPr>
      </p:pic>
      <p:sp>
        <p:nvSpPr>
          <p:cNvPr id="225" name="CustomShape 3"/>
          <p:cNvSpPr/>
          <p:nvPr/>
        </p:nvSpPr>
        <p:spPr>
          <a:xfrm>
            <a:off x="467640" y="2421000"/>
            <a:ext cx="1583280" cy="200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Carrier noise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Relative intensity noise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N=-158 dBc/Hz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6" name="CustomShape 4"/>
          <p:cNvSpPr/>
          <p:nvPr/>
        </p:nvSpPr>
        <p:spPr>
          <a:xfrm>
            <a:off x="5832000" y="1700640"/>
            <a:ext cx="1835640" cy="91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Thermal noise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N=-174 dBm/Hz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7" name="CustomShape 5"/>
          <p:cNvSpPr/>
          <p:nvPr/>
        </p:nvSpPr>
        <p:spPr>
          <a:xfrm>
            <a:off x="3816360" y="4837680"/>
            <a:ext cx="4103640" cy="1498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Shot noise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RIN = -201 dBc/Hz –P</a:t>
            </a:r>
            <a:r>
              <a:rPr lang="de-DE" sz="1800" spc="-1" strike="noStrike" baseline="-2500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carrier</a:t>
            </a: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[dB] (carrier power in PD)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Johnson Noise (50 Ω termination)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 = -171 dBm/Hz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1835640" y="273600"/>
            <a:ext cx="5040000" cy="418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1"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Noise paths (std setup)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422640" y="108936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RIN: Laser diode has -158 dBc/Hz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N(output PD) = 2*P_c + RIN -13 dB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 -12 dB -16 dB (IL PD) -158 dBc/Hz = -186 dBm/Hz = </a:t>
            </a:r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-96 dBm/GHz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Thermal Noise at input modulator: -174 dB/Hz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N_PD = -174 dB/Hz -49 dB (IL optischer link)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 -223 dBm/Hz = </a:t>
            </a:r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-133 dBm/GHz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Photo Diode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Shot Noise: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N_PD = -201 dBc – 6 dBm (Carrier power) =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-207 dB/Hz = </a:t>
            </a:r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-117 dBm/GHz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Johnson Noise: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 = - 171 dBm/Hz = </a:t>
            </a:r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-81 dBm/GHz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Thermal noise in photo diode dominates followed by RIN of laser source.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Thermal noise in photo diode independent of carrier power.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Theoretical detection threshold (1 GHz BW): -33 dBm (at the limit)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internal alignment measurement (10 MHz BW): -53 dBm (~10 um) </a:t>
            </a:r>
            <a:r>
              <a:rPr b="1"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Wingdings"/>
              </a:rPr>
              <a:t>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1763640" y="273600"/>
            <a:ext cx="5472000" cy="418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1"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Improving noise/detection threshold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Strategy 1: Improve power of optical carrier, reduce insertion loss, increase signal strength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Expensive/complicated: Use fiber amplifier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 </a:t>
            </a: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Amplification limited by power rating of EOMs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 </a:t>
            </a: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Amplifier noise figure typically 3-4 dB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 </a:t>
            </a: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price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 </a:t>
            </a:r>
            <a:r>
              <a:rPr lang="de-DE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Max gain in DT: 12 dB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Replace on 1:4 optical splitter by optical switch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92d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 </a:t>
            </a:r>
            <a:r>
              <a:rPr lang="de-DE" sz="1800" spc="-1" strike="noStrike">
                <a:solidFill>
                  <a:srgbClr val="92d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price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92d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 </a:t>
            </a:r>
            <a:r>
              <a:rPr lang="de-DE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Gain in DT: 12 dB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92d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 </a:t>
            </a:r>
            <a:r>
              <a:rPr lang="de-DE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Tested – works!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 </a:t>
            </a:r>
            <a:r>
              <a:rPr lang="de-DE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cannot measure four channels in parallel (important?)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"/>
          <p:cNvPicPr/>
          <p:nvPr/>
        </p:nvPicPr>
        <p:blipFill>
          <a:blip r:embed="rId1"/>
          <a:stretch/>
        </p:blipFill>
        <p:spPr>
          <a:xfrm>
            <a:off x="3229920" y="2925000"/>
            <a:ext cx="3301200" cy="1799280"/>
          </a:xfrm>
          <a:prstGeom prst="rect">
            <a:avLst/>
          </a:prstGeom>
          <a:ln>
            <a:noFill/>
          </a:ln>
        </p:spPr>
      </p:pic>
      <p:sp>
        <p:nvSpPr>
          <p:cNvPr id="233" name="CustomShape 1"/>
          <p:cNvSpPr/>
          <p:nvPr/>
        </p:nvSpPr>
        <p:spPr>
          <a:xfrm>
            <a:off x="1763640" y="273600"/>
            <a:ext cx="5472000" cy="418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1"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Improving noise/detection threshold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4" name="CustomShape 2"/>
          <p:cNvSpPr/>
          <p:nvPr/>
        </p:nvSpPr>
        <p:spPr>
          <a:xfrm>
            <a:off x="457200" y="980640"/>
            <a:ext cx="8228880" cy="514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Strategy 2: Reduce thermal noise in photo diode by trans-impedance amplifier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Johnson noise (other than shot noise) determined by shunt resistance of photo diode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(50 Ohms in current std configuration):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 socalled trans-impedance amplifier to increase R</a:t>
            </a:r>
            <a:r>
              <a:rPr b="1" lang="de-DE" sz="1800" spc="-1" strike="noStrike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 theoretically decrease PD noise to shot noise limit by 30 dB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Some reduction of bandwidth (if controlled, welcome)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Practical limit in setup given by RIN of laser diode, giving theoretical improvement of detection limit by 15 dB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Currently evaluating approach, still need to practically prove improvement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5" name="Picture 3" descr=""/>
          <p:cNvPicPr/>
          <p:nvPr/>
        </p:nvPicPr>
        <p:blipFill>
          <a:blip r:embed="rId2"/>
          <a:stretch/>
        </p:blipFill>
        <p:spPr>
          <a:xfrm>
            <a:off x="4606560" y="1845000"/>
            <a:ext cx="1924920" cy="827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1830960" y="273600"/>
            <a:ext cx="5040000" cy="418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/>
            <a:r>
              <a:rPr b="1"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Other applications: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7" name="TextShape 2"/>
          <p:cNvSpPr txBox="1"/>
          <p:nvPr/>
        </p:nvSpPr>
        <p:spPr>
          <a:xfrm>
            <a:off x="432000" y="1080000"/>
            <a:ext cx="6120000" cy="56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Quick and dirty tests at Xbox measuring 12 GHz break down signals</a:t>
            </a:r>
            <a:endParaRPr b="1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1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1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the right:</a:t>
            </a:r>
            <a:endParaRPr b="1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to do a provisorical front end</a:t>
            </a:r>
            <a:endParaRPr b="1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Within 1 ½ days ...</a:t>
            </a:r>
            <a:endParaRPr b="1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works in principle, problems with optical connection (signal level 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fluctuated, when moving fiber)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not ideal test case – signal is narrow band width, system is ultra wide band width and so noisy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no definite conclusions, due to time constraints could do only one test.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8" name="" descr=""/>
          <p:cNvPicPr/>
          <p:nvPr/>
        </p:nvPicPr>
        <p:blipFill>
          <a:blip r:embed="rId1"/>
          <a:srcRect l="0" t="0" r="11124" b="0"/>
          <a:stretch/>
        </p:blipFill>
        <p:spPr>
          <a:xfrm rot="16200000">
            <a:off x="5706000" y="2016000"/>
            <a:ext cx="4032000" cy="2736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457200" y="116640"/>
            <a:ext cx="8228520" cy="79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de-DE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Outlook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395640" y="1124640"/>
            <a:ext cx="8228520" cy="504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Still improving detection threshold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Easy way out with strong improvement would be to insert LNAs between pickup and EO modulator, but would contradict philosophy of passive, radiation hard front end ….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Finish software (partially needs to be done together with beam tests)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Beam tests: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SwissFEL injector commissioning expected to start June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Fall back solution: WFM measurements at CALIFES?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Signal level, spectra, indirect test of specs.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Outreach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submitted abstract for LINAC ‘16 (MSU/USA)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	</a:t>
            </a: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PRST paper on SITF (section on WFM stuff), to be submitted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Picture 2" descr=""/>
          <p:cNvPicPr/>
          <p:nvPr/>
        </p:nvPicPr>
        <p:blipFill>
          <a:blip r:embed="rId1"/>
          <a:stretch/>
        </p:blipFill>
        <p:spPr>
          <a:xfrm>
            <a:off x="1692360" y="907920"/>
            <a:ext cx="7054920" cy="5499360"/>
          </a:xfrm>
          <a:prstGeom prst="rect">
            <a:avLst/>
          </a:prstGeom>
          <a:ln>
            <a:noFill/>
          </a:ln>
        </p:spPr>
      </p:pic>
      <p:sp>
        <p:nvSpPr>
          <p:cNvPr id="173" name="CustomShape 1"/>
          <p:cNvSpPr/>
          <p:nvPr/>
        </p:nvSpPr>
        <p:spPr>
          <a:xfrm>
            <a:off x="2088000" y="72000"/>
            <a:ext cx="4534200" cy="532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lang="de-DE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WFMs in the CLIAPSI X band structure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0" y="766440"/>
            <a:ext cx="5938920" cy="235296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Constant gradient design: dipole band spread out in frequency.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Frequency of interaction correlated with position inside structure, low frequencies upstream, high ones downstream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Dipole modes don‘t extend over full length of structure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Big Advantage: Spectrum also contains information about tilt and internal misalignments (got 72 cavity BPMs in this structure!)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Minimum WFM signal == minimum emittance dilution!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Line 3"/>
          <p:cNvSpPr/>
          <p:nvPr/>
        </p:nvSpPr>
        <p:spPr>
          <a:xfrm flipH="1">
            <a:off x="6300720" y="2133360"/>
            <a:ext cx="1439640" cy="1079640"/>
          </a:xfrm>
          <a:prstGeom prst="line">
            <a:avLst/>
          </a:prstGeom>
          <a:ln w="38160">
            <a:solidFill>
              <a:schemeClr val="tx1"/>
            </a:solidFill>
            <a:round/>
            <a:tailEnd len="med" type="arrow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CustomShape 4"/>
          <p:cNvSpPr/>
          <p:nvPr/>
        </p:nvSpPr>
        <p:spPr>
          <a:xfrm>
            <a:off x="7164360" y="2421000"/>
            <a:ext cx="122256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Beam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CustomShape 5"/>
          <p:cNvSpPr/>
          <p:nvPr/>
        </p:nvSpPr>
        <p:spPr>
          <a:xfrm>
            <a:off x="324000" y="3500280"/>
            <a:ext cx="4030920" cy="63792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Upstream WFM: receives offset signals of upstream half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CustomShape 6"/>
          <p:cNvSpPr/>
          <p:nvPr/>
        </p:nvSpPr>
        <p:spPr>
          <a:xfrm>
            <a:off x="3564000" y="5445000"/>
            <a:ext cx="4606920" cy="63792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Downstream WFM: receives offset signals of downstream part (ca 35% of structure)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Line 7"/>
          <p:cNvSpPr/>
          <p:nvPr/>
        </p:nvSpPr>
        <p:spPr>
          <a:xfrm flipV="1">
            <a:off x="4427280" y="3573360"/>
            <a:ext cx="576360" cy="71280"/>
          </a:xfrm>
          <a:prstGeom prst="line">
            <a:avLst/>
          </a:prstGeom>
          <a:ln w="9360">
            <a:solidFill>
              <a:schemeClr val="tx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Line 8"/>
          <p:cNvSpPr/>
          <p:nvPr/>
        </p:nvSpPr>
        <p:spPr>
          <a:xfrm flipH="1" flipV="1">
            <a:off x="3492360" y="5300640"/>
            <a:ext cx="647640" cy="71280"/>
          </a:xfrm>
          <a:prstGeom prst="line">
            <a:avLst/>
          </a:prstGeom>
          <a:ln w="9360">
            <a:solidFill>
              <a:schemeClr val="tx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p:transition>
    <p:random/>
  </p:transition>
  <p:timing>
    <p:tnLst>
      <p:par>
        <p:cTn id="3" dur="indefinite" restart="never" nodeType="tmRoot">
          <p:childTnLst>
            <p:seq>
              <p:cTn id="4" dur="indefinite" nodeType="mainSeq">
                <p:childTnLst>
                  <p:par>
                    <p:cTn id="5" nodeType="clickEffect" fill="hold">
                      <p:stCondLst>
                        <p:cond delay="indefinite"/>
                      </p:stCondLst>
                      <p:childTnLst>
                        <p:par>
                          <p:cTn id="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nodeType="clickEffect" fill="hold">
                      <p:stCondLst>
                        <p:cond delay="indefinite"/>
                      </p:stCondLst>
                      <p:childTnLst>
                        <p:par>
                          <p:cTn id="1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6" descr=""/>
          <p:cNvPicPr/>
          <p:nvPr/>
        </p:nvPicPr>
        <p:blipFill>
          <a:blip r:embed="rId1"/>
          <a:stretch/>
        </p:blipFill>
        <p:spPr>
          <a:xfrm>
            <a:off x="323640" y="4047480"/>
            <a:ext cx="3391560" cy="2374920"/>
          </a:xfrm>
          <a:prstGeom prst="rect">
            <a:avLst/>
          </a:prstGeom>
          <a:ln>
            <a:noFill/>
          </a:ln>
        </p:spPr>
      </p:pic>
      <p:sp>
        <p:nvSpPr>
          <p:cNvPr id="182" name="CustomShape 1"/>
          <p:cNvSpPr/>
          <p:nvPr/>
        </p:nvSpPr>
        <p:spPr>
          <a:xfrm>
            <a:off x="1638360" y="71280"/>
            <a:ext cx="5349960" cy="596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Offset vs. tilted structure: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Frequency scan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83" name="Grafik 1" descr=""/>
          <p:cNvPicPr/>
          <p:nvPr/>
        </p:nvPicPr>
        <p:blipFill>
          <a:blip r:embed="rId2"/>
          <a:stretch/>
        </p:blipFill>
        <p:spPr>
          <a:xfrm>
            <a:off x="-8280" y="836640"/>
            <a:ext cx="4498560" cy="3373560"/>
          </a:xfrm>
          <a:prstGeom prst="rect">
            <a:avLst/>
          </a:prstGeom>
          <a:ln>
            <a:noFill/>
          </a:ln>
        </p:spPr>
      </p:pic>
      <p:pic>
        <p:nvPicPr>
          <p:cNvPr id="184" name="Grafik 1" descr=""/>
          <p:cNvPicPr/>
          <p:nvPr/>
        </p:nvPicPr>
        <p:blipFill>
          <a:blip r:embed="rId3"/>
          <a:stretch/>
        </p:blipFill>
        <p:spPr>
          <a:xfrm>
            <a:off x="4605840" y="836640"/>
            <a:ext cx="4498560" cy="3373560"/>
          </a:xfrm>
          <a:prstGeom prst="rect">
            <a:avLst/>
          </a:prstGeom>
          <a:ln>
            <a:noFill/>
          </a:ln>
        </p:spPr>
      </p:pic>
      <p:sp>
        <p:nvSpPr>
          <p:cNvPr id="185" name="CustomShape 2"/>
          <p:cNvSpPr/>
          <p:nvPr/>
        </p:nvSpPr>
        <p:spPr>
          <a:xfrm>
            <a:off x="3852000" y="4293000"/>
            <a:ext cx="5111280" cy="200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(Rather noisy) frequency scan with narrow band filter (BW 10 MHz):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Frequencies correspond to locations inside structure given by green sync. phase line shown left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Location of minimum versus frequency shows tilts (and bends, kinks …)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Looking forward to strongly improved resolution in final system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1801800" y="115920"/>
            <a:ext cx="5327640" cy="53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Sysem setup at SwissFEL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4435200" y="3198960"/>
            <a:ext cx="2714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88" name="Picture 2" descr=""/>
          <p:cNvPicPr/>
          <p:nvPr/>
        </p:nvPicPr>
        <p:blipFill>
          <a:blip r:embed="rId1"/>
          <a:stretch/>
        </p:blipFill>
        <p:spPr>
          <a:xfrm>
            <a:off x="468360" y="800280"/>
            <a:ext cx="7804440" cy="5543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1801800" y="115920"/>
            <a:ext cx="5327640" cy="53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Block diagram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CustomShape 2"/>
          <p:cNvSpPr/>
          <p:nvPr/>
        </p:nvSpPr>
        <p:spPr>
          <a:xfrm>
            <a:off x="4435200" y="3198960"/>
            <a:ext cx="2714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1" name="Picture 1" descr=""/>
          <p:cNvPicPr/>
          <p:nvPr/>
        </p:nvPicPr>
        <p:blipFill>
          <a:blip r:embed="rId1"/>
          <a:stretch/>
        </p:blipFill>
        <p:spPr>
          <a:xfrm>
            <a:off x="0" y="774360"/>
            <a:ext cx="9142560" cy="5307480"/>
          </a:xfrm>
          <a:prstGeom prst="rect">
            <a:avLst/>
          </a:prstGeom>
          <a:ln>
            <a:noFill/>
          </a:ln>
        </p:spPr>
      </p:pic>
      <p:sp>
        <p:nvSpPr>
          <p:cNvPr id="192" name="CustomShape 3"/>
          <p:cNvSpPr/>
          <p:nvPr/>
        </p:nvSpPr>
        <p:spPr>
          <a:xfrm>
            <a:off x="3672000" y="1368000"/>
            <a:ext cx="1296000" cy="2160000"/>
          </a:xfrm>
          <a:prstGeom prst="rect">
            <a:avLst/>
          </a:prstGeom>
          <a:solidFill>
            <a:srgbClr val="ffcc00">
              <a:alpha val="20000"/>
            </a:srgbClr>
          </a:solidFill>
          <a:ln w="29160">
            <a:solidFill>
              <a:srgbClr val="ff3333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TextShape 4"/>
          <p:cNvSpPr txBox="1"/>
          <p:nvPr/>
        </p:nvSpPr>
        <p:spPr>
          <a:xfrm>
            <a:off x="3496680" y="3613680"/>
            <a:ext cx="15433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de-DE" sz="18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the tunnel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1801800" y="115920"/>
            <a:ext cx="5327640" cy="53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5" name="CustomShape 2"/>
          <p:cNvSpPr/>
          <p:nvPr/>
        </p:nvSpPr>
        <p:spPr>
          <a:xfrm>
            <a:off x="4435200" y="3198960"/>
            <a:ext cx="2714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 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3"/>
          <p:cNvSpPr/>
          <p:nvPr/>
        </p:nvSpPr>
        <p:spPr>
          <a:xfrm>
            <a:off x="1954080" y="268200"/>
            <a:ext cx="5327640" cy="53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Last spring: partially assembled prototype system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7" name="Grafik 1" descr=""/>
          <p:cNvPicPr/>
          <p:nvPr/>
        </p:nvPicPr>
        <p:blipFill>
          <a:blip r:embed="rId1"/>
          <a:stretch/>
        </p:blipFill>
        <p:spPr>
          <a:xfrm>
            <a:off x="0" y="1125360"/>
            <a:ext cx="3994200" cy="2244960"/>
          </a:xfrm>
          <a:prstGeom prst="rect">
            <a:avLst/>
          </a:prstGeom>
          <a:ln>
            <a:noFill/>
          </a:ln>
        </p:spPr>
      </p:pic>
      <p:pic>
        <p:nvPicPr>
          <p:cNvPr id="198" name="Grafik 2" descr=""/>
          <p:cNvPicPr/>
          <p:nvPr/>
        </p:nvPicPr>
        <p:blipFill>
          <a:blip r:embed="rId2"/>
          <a:stretch/>
        </p:blipFill>
        <p:spPr>
          <a:xfrm>
            <a:off x="4500720" y="3371760"/>
            <a:ext cx="3996000" cy="2246400"/>
          </a:xfrm>
          <a:prstGeom prst="rect">
            <a:avLst/>
          </a:prstGeom>
          <a:ln>
            <a:noFill/>
          </a:ln>
        </p:spPr>
      </p:pic>
      <p:sp>
        <p:nvSpPr>
          <p:cNvPr id="199" name="CustomShape 4"/>
          <p:cNvSpPr/>
          <p:nvPr/>
        </p:nvSpPr>
        <p:spPr>
          <a:xfrm>
            <a:off x="179640" y="3933000"/>
            <a:ext cx="4253040" cy="1581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Self contained system using passive cooled PC (Intel NUC)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Digital control of LO, 14 bit digital scope readout, RF switches etc. via USB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Planning to use Matlab for control and digital post processing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CustomShape 5"/>
          <p:cNvSpPr/>
          <p:nvPr/>
        </p:nvSpPr>
        <p:spPr>
          <a:xfrm>
            <a:off x="4284000" y="1123200"/>
            <a:ext cx="4858560" cy="94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Upper plane: signal generator, readout electronics, switches etc.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Lower plane: electro-optical system and analog post processing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457200" y="273600"/>
            <a:ext cx="8228520" cy="114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CustomShape 2"/>
          <p:cNvSpPr/>
          <p:nvPr/>
        </p:nvSpPr>
        <p:spPr>
          <a:xfrm>
            <a:off x="457200" y="1604520"/>
            <a:ext cx="8228520" cy="397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3" name="Picture 3" descr=""/>
          <p:cNvPicPr/>
          <p:nvPr/>
        </p:nvPicPr>
        <p:blipFill>
          <a:blip r:embed="rId1"/>
          <a:stretch/>
        </p:blipFill>
        <p:spPr>
          <a:xfrm>
            <a:off x="2123640" y="692640"/>
            <a:ext cx="5574240" cy="5687280"/>
          </a:xfrm>
          <a:prstGeom prst="rect">
            <a:avLst/>
          </a:prstGeom>
          <a:ln>
            <a:noFill/>
          </a:ln>
        </p:spPr>
      </p:pic>
      <p:sp>
        <p:nvSpPr>
          <p:cNvPr id="204" name="CustomShape 3"/>
          <p:cNvSpPr/>
          <p:nvPr/>
        </p:nvSpPr>
        <p:spPr>
          <a:xfrm>
            <a:off x="1954080" y="152640"/>
            <a:ext cx="5327640" cy="53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Microsoft YaHei"/>
              </a:rPr>
              <a:t>Now: partially disassembled (but complete) system: Optimizing optical detection system</a:t>
            </a:r>
            <a:endParaRPr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457200" y="273600"/>
            <a:ext cx="8228520" cy="114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6" name="CustomShape 2"/>
          <p:cNvSpPr/>
          <p:nvPr/>
        </p:nvSpPr>
        <p:spPr>
          <a:xfrm>
            <a:off x="457200" y="1604520"/>
            <a:ext cx="8228520" cy="397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7" name="Picture 3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457200" y="273600"/>
            <a:ext cx="8228520" cy="114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9" name="CustomShape 2"/>
          <p:cNvSpPr/>
          <p:nvPr/>
        </p:nvSpPr>
        <p:spPr>
          <a:xfrm>
            <a:off x="457200" y="1604520"/>
            <a:ext cx="8228520" cy="397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10" name="Picture 3" descr=""/>
          <p:cNvPicPr/>
          <p:nvPr/>
        </p:nvPicPr>
        <p:blipFill>
          <a:blip r:embed="rId1"/>
          <a:stretch/>
        </p:blipFill>
        <p:spPr>
          <a:xfrm rot="16200000">
            <a:off x="188640" y="887760"/>
            <a:ext cx="6839280" cy="5129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Application>LibreOffice/5.0.5.2$Windows_x86 LibreOffice_project/55b006a02d247b5f7215fc6ea0fde844b30035b3</Application>
  <Paragraphs>144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Dehler Micha</dc:creator>
  <dc:language>de-DE</dc:language>
  <dcterms:modified xsi:type="dcterms:W3CDTF">2016-04-04T10:33:20Z</dcterms:modified>
  <cp:revision>17</cp:revision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4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18</vt:i4>
  </property>
</Properties>
</file>