
<file path=[Content_Types].xml><?xml version="1.0" encoding="utf-8"?>
<Types xmlns="http://schemas.openxmlformats.org/package/2006/content-types">
  <Default Extension="tmp" ContentType="image/png"/>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7" r:id="rId3"/>
    <p:sldId id="398" r:id="rId4"/>
    <p:sldId id="407" r:id="rId5"/>
    <p:sldId id="330" r:id="rId6"/>
    <p:sldId id="403" r:id="rId7"/>
    <p:sldId id="435" r:id="rId8"/>
    <p:sldId id="428" r:id="rId9"/>
    <p:sldId id="412" r:id="rId10"/>
    <p:sldId id="402" r:id="rId11"/>
    <p:sldId id="429" r:id="rId12"/>
    <p:sldId id="439" r:id="rId13"/>
    <p:sldId id="419" r:id="rId14"/>
    <p:sldId id="432" r:id="rId15"/>
    <p:sldId id="434" r:id="rId16"/>
    <p:sldId id="433" r:id="rId17"/>
    <p:sldId id="414" r:id="rId18"/>
    <p:sldId id="417" r:id="rId19"/>
    <p:sldId id="420" r:id="rId20"/>
    <p:sldId id="406" r:id="rId21"/>
    <p:sldId id="410" r:id="rId22"/>
    <p:sldId id="436" r:id="rId23"/>
    <p:sldId id="421" r:id="rId24"/>
    <p:sldId id="437" r:id="rId25"/>
    <p:sldId id="423" r:id="rId26"/>
    <p:sldId id="425" r:id="rId27"/>
    <p:sldId id="441" r:id="rId28"/>
    <p:sldId id="44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boi, Nicoleta-Ionela" initials="BN" lastIdx="5" clrIdx="0"/>
  <p:cmAuthor id="1" name="Shi, Liangliang" initials="L. Shi"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F34E"/>
    <a:srgbClr val="3C33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20" autoAdjust="0"/>
    <p:restoredTop sz="93367" autoAdjust="0"/>
  </p:normalViewPr>
  <p:slideViewPr>
    <p:cSldViewPr>
      <p:cViewPr>
        <p:scale>
          <a:sx n="125" d="100"/>
          <a:sy n="125" d="100"/>
        </p:scale>
        <p:origin x="-12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C392B2-E449-483E-A089-E1F5736DEAF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de-DE"/>
        </a:p>
      </dgm:t>
    </dgm:pt>
    <dgm:pt modelId="{2BC05A9E-6997-49C9-9631-64AB6976CB41}">
      <dgm:prSet phldrT="[Text]"/>
      <dgm:spPr/>
      <dgm:t>
        <a:bodyPr/>
        <a:lstStyle/>
        <a:p>
          <a:r>
            <a:rPr lang="en-US" dirty="0" smtClean="0"/>
            <a:t>HOM based beam diagnostics</a:t>
          </a:r>
          <a:endParaRPr lang="de-DE" dirty="0"/>
        </a:p>
      </dgm:t>
    </dgm:pt>
    <dgm:pt modelId="{E4583B9D-0B65-4D54-BAC0-64B45648B102}" type="parTrans" cxnId="{75E4FBA6-E78B-4E45-8059-36EE0C3212DE}">
      <dgm:prSet/>
      <dgm:spPr/>
      <dgm:t>
        <a:bodyPr/>
        <a:lstStyle/>
        <a:p>
          <a:endParaRPr lang="de-DE"/>
        </a:p>
      </dgm:t>
    </dgm:pt>
    <dgm:pt modelId="{981655A3-2DB5-44BB-85C7-BE6DD46B14A2}" type="sibTrans" cxnId="{75E4FBA6-E78B-4E45-8059-36EE0C3212DE}">
      <dgm:prSet/>
      <dgm:spPr/>
      <dgm:t>
        <a:bodyPr/>
        <a:lstStyle/>
        <a:p>
          <a:endParaRPr lang="de-DE"/>
        </a:p>
      </dgm:t>
    </dgm:pt>
    <dgm:pt modelId="{DF7C4EAE-FCD8-454E-8891-BB9302754505}">
      <dgm:prSet phldrT="[Text]"/>
      <dgm:spPr/>
      <dgm:t>
        <a:bodyPr/>
        <a:lstStyle/>
        <a:p>
          <a:r>
            <a:rPr lang="en-US" dirty="0" smtClean="0"/>
            <a:t>FLASH</a:t>
          </a:r>
          <a:endParaRPr lang="de-DE" dirty="0"/>
        </a:p>
      </dgm:t>
    </dgm:pt>
    <dgm:pt modelId="{7C57635B-AE39-409C-9BBC-8745446B64C8}" type="parTrans" cxnId="{0CD89575-073D-48A8-8023-DF02F8161774}">
      <dgm:prSet/>
      <dgm:spPr/>
      <dgm:t>
        <a:bodyPr/>
        <a:lstStyle/>
        <a:p>
          <a:endParaRPr lang="de-DE"/>
        </a:p>
      </dgm:t>
    </dgm:pt>
    <dgm:pt modelId="{A5D924D9-89A9-4D9F-8223-782DB462188D}" type="sibTrans" cxnId="{0CD89575-073D-48A8-8023-DF02F8161774}">
      <dgm:prSet/>
      <dgm:spPr/>
      <dgm:t>
        <a:bodyPr/>
        <a:lstStyle/>
        <a:p>
          <a:endParaRPr lang="de-DE"/>
        </a:p>
      </dgm:t>
    </dgm:pt>
    <dgm:pt modelId="{F59DF67A-62B4-4742-961D-A68C365BA436}">
      <dgm:prSet phldrT="[Text]"/>
      <dgm:spPr/>
      <dgm:t>
        <a:bodyPr/>
        <a:lstStyle/>
        <a:p>
          <a:r>
            <a:rPr lang="en-US" dirty="0" smtClean="0"/>
            <a:t>1.3 GHz cavities</a:t>
          </a:r>
          <a:endParaRPr lang="de-DE" dirty="0"/>
        </a:p>
      </dgm:t>
    </dgm:pt>
    <dgm:pt modelId="{0E8F9D09-989E-447D-8B8C-626207DC3669}" type="parTrans" cxnId="{817BBCBA-5E27-49B4-8689-7643A3C90B69}">
      <dgm:prSet/>
      <dgm:spPr/>
      <dgm:t>
        <a:bodyPr/>
        <a:lstStyle/>
        <a:p>
          <a:endParaRPr lang="de-DE"/>
        </a:p>
      </dgm:t>
    </dgm:pt>
    <dgm:pt modelId="{DEBE5C55-C6D0-413F-B301-EB8BB039E59B}" type="sibTrans" cxnId="{817BBCBA-5E27-49B4-8689-7643A3C90B69}">
      <dgm:prSet/>
      <dgm:spPr/>
      <dgm:t>
        <a:bodyPr/>
        <a:lstStyle/>
        <a:p>
          <a:endParaRPr lang="de-DE"/>
        </a:p>
      </dgm:t>
    </dgm:pt>
    <dgm:pt modelId="{1606FCD9-4D5B-400F-90BC-0CB8BD8455CF}">
      <dgm:prSet phldrT="[Text]"/>
      <dgm:spPr/>
      <dgm:t>
        <a:bodyPr/>
        <a:lstStyle/>
        <a:p>
          <a:r>
            <a:rPr lang="en-US" dirty="0" smtClean="0"/>
            <a:t>3.9 GHz cavities</a:t>
          </a:r>
        </a:p>
        <a:p>
          <a:r>
            <a:rPr lang="en-US" dirty="0" smtClean="0"/>
            <a:t>(4 cavities)</a:t>
          </a:r>
          <a:endParaRPr lang="de-DE" dirty="0"/>
        </a:p>
      </dgm:t>
    </dgm:pt>
    <dgm:pt modelId="{5015B362-A2D7-4B26-AD5F-4B9997176242}" type="parTrans" cxnId="{1BB6030A-B802-4230-AA1C-EBCE5B356A6D}">
      <dgm:prSet/>
      <dgm:spPr/>
      <dgm:t>
        <a:bodyPr/>
        <a:lstStyle/>
        <a:p>
          <a:endParaRPr lang="de-DE"/>
        </a:p>
      </dgm:t>
    </dgm:pt>
    <dgm:pt modelId="{AE6FDFB3-FC9C-47A6-904A-0AE845EE7874}" type="sibTrans" cxnId="{1BB6030A-B802-4230-AA1C-EBCE5B356A6D}">
      <dgm:prSet/>
      <dgm:spPr/>
      <dgm:t>
        <a:bodyPr/>
        <a:lstStyle/>
        <a:p>
          <a:endParaRPr lang="de-DE"/>
        </a:p>
      </dgm:t>
    </dgm:pt>
    <dgm:pt modelId="{8D1D0D0C-CA25-4E36-B40C-F1ECE7F4E1E6}">
      <dgm:prSet phldrT="[Text]"/>
      <dgm:spPr/>
      <dgm:t>
        <a:bodyPr/>
        <a:lstStyle/>
        <a:p>
          <a:r>
            <a:rPr lang="en-US" dirty="0" smtClean="0"/>
            <a:t>E-XFEL</a:t>
          </a:r>
          <a:endParaRPr lang="de-DE" dirty="0"/>
        </a:p>
      </dgm:t>
    </dgm:pt>
    <dgm:pt modelId="{A197406E-DAE1-4D5A-9473-A3BE8459DED4}" type="parTrans" cxnId="{80EEB937-9E8D-4FBB-A7E5-CAD7907F5773}">
      <dgm:prSet/>
      <dgm:spPr/>
      <dgm:t>
        <a:bodyPr/>
        <a:lstStyle/>
        <a:p>
          <a:endParaRPr lang="de-DE"/>
        </a:p>
      </dgm:t>
    </dgm:pt>
    <dgm:pt modelId="{5E8DF5DF-BA6B-4608-939A-983FB0DECE80}" type="sibTrans" cxnId="{80EEB937-9E8D-4FBB-A7E5-CAD7907F5773}">
      <dgm:prSet/>
      <dgm:spPr/>
      <dgm:t>
        <a:bodyPr/>
        <a:lstStyle/>
        <a:p>
          <a:endParaRPr lang="de-DE"/>
        </a:p>
      </dgm:t>
    </dgm:pt>
    <dgm:pt modelId="{096A2E22-8D45-4382-9D29-21E2348AB9FD}">
      <dgm:prSet phldrT="[Text]"/>
      <dgm:spPr/>
      <dgm:t>
        <a:bodyPr/>
        <a:lstStyle/>
        <a:p>
          <a:r>
            <a:rPr lang="en-US" dirty="0" smtClean="0"/>
            <a:t>1.3 GHz cavities</a:t>
          </a:r>
          <a:endParaRPr lang="de-DE" dirty="0"/>
        </a:p>
      </dgm:t>
    </dgm:pt>
    <dgm:pt modelId="{C597554B-DE09-4428-8CBF-9C5BACB5A8E0}" type="parTrans" cxnId="{67EF967D-2491-438A-8D1E-F2C26D0FD77E}">
      <dgm:prSet/>
      <dgm:spPr/>
      <dgm:t>
        <a:bodyPr/>
        <a:lstStyle/>
        <a:p>
          <a:endParaRPr lang="de-DE"/>
        </a:p>
      </dgm:t>
    </dgm:pt>
    <dgm:pt modelId="{F3C1C0AA-3841-4D64-BD12-A86F2579F41A}" type="sibTrans" cxnId="{67EF967D-2491-438A-8D1E-F2C26D0FD77E}">
      <dgm:prSet/>
      <dgm:spPr/>
      <dgm:t>
        <a:bodyPr/>
        <a:lstStyle/>
        <a:p>
          <a:endParaRPr lang="de-DE"/>
        </a:p>
      </dgm:t>
    </dgm:pt>
    <dgm:pt modelId="{BBA25E8E-D64A-4608-8013-FC2458A13DDC}">
      <dgm:prSet/>
      <dgm:spPr/>
      <dgm:t>
        <a:bodyPr/>
        <a:lstStyle/>
        <a:p>
          <a:r>
            <a:rPr lang="en-US" dirty="0" smtClean="0"/>
            <a:t>3.9 GHz cavities</a:t>
          </a:r>
        </a:p>
        <a:p>
          <a:r>
            <a:rPr lang="en-US" dirty="0" smtClean="0"/>
            <a:t>(</a:t>
          </a:r>
          <a:r>
            <a:rPr lang="en-US" dirty="0" smtClean="0">
              <a:solidFill>
                <a:srgbClr val="FF0000"/>
              </a:solidFill>
            </a:rPr>
            <a:t>8 cavities</a:t>
          </a:r>
          <a:r>
            <a:rPr lang="en-US" dirty="0" smtClean="0"/>
            <a:t>)</a:t>
          </a:r>
          <a:endParaRPr lang="de-DE" dirty="0"/>
        </a:p>
      </dgm:t>
    </dgm:pt>
    <dgm:pt modelId="{D46ACE93-DC0C-4597-B213-90F094CAB33D}" type="parTrans" cxnId="{CA0DF38A-3355-4C95-907F-B7A79E2CF45B}">
      <dgm:prSet/>
      <dgm:spPr/>
      <dgm:t>
        <a:bodyPr/>
        <a:lstStyle/>
        <a:p>
          <a:endParaRPr lang="de-DE"/>
        </a:p>
      </dgm:t>
    </dgm:pt>
    <dgm:pt modelId="{42998486-3966-44EC-AEC9-E958209DB349}" type="sibTrans" cxnId="{CA0DF38A-3355-4C95-907F-B7A79E2CF45B}">
      <dgm:prSet/>
      <dgm:spPr/>
      <dgm:t>
        <a:bodyPr/>
        <a:lstStyle/>
        <a:p>
          <a:endParaRPr lang="de-DE"/>
        </a:p>
      </dgm:t>
    </dgm:pt>
    <dgm:pt modelId="{C549EECC-411D-4775-95E7-E97C07A923A9}">
      <dgm:prSet/>
      <dgm:spPr/>
      <dgm:t>
        <a:bodyPr/>
        <a:lstStyle/>
        <a:p>
          <a:r>
            <a:rPr lang="en-US" dirty="0" smtClean="0"/>
            <a:t>BPM</a:t>
          </a:r>
        </a:p>
        <a:p>
          <a:r>
            <a:rPr lang="en-US" dirty="0" smtClean="0"/>
            <a:t>(SLAC) </a:t>
          </a:r>
        </a:p>
      </dgm:t>
    </dgm:pt>
    <dgm:pt modelId="{8C38CBDF-1192-41BD-BB9C-F445B49908B8}" type="parTrans" cxnId="{39777393-3C89-4EC2-A852-B6EE50A3D733}">
      <dgm:prSet/>
      <dgm:spPr/>
      <dgm:t>
        <a:bodyPr/>
        <a:lstStyle/>
        <a:p>
          <a:endParaRPr lang="de-DE"/>
        </a:p>
      </dgm:t>
    </dgm:pt>
    <dgm:pt modelId="{8FDFA690-F318-41BA-8CCF-FA24A2601E4F}" type="sibTrans" cxnId="{39777393-3C89-4EC2-A852-B6EE50A3D733}">
      <dgm:prSet/>
      <dgm:spPr/>
      <dgm:t>
        <a:bodyPr/>
        <a:lstStyle/>
        <a:p>
          <a:endParaRPr lang="de-DE"/>
        </a:p>
      </dgm:t>
    </dgm:pt>
    <dgm:pt modelId="{4E8E690C-227A-417F-8355-C25C313A9C3B}">
      <dgm:prSet/>
      <dgm:spPr/>
      <dgm:t>
        <a:bodyPr/>
        <a:lstStyle/>
        <a:p>
          <a:r>
            <a:rPr lang="en-US" dirty="0" smtClean="0"/>
            <a:t>BPM</a:t>
          </a:r>
        </a:p>
        <a:p>
          <a:r>
            <a:rPr lang="en-US" dirty="0" smtClean="0"/>
            <a:t>(FNAL)</a:t>
          </a:r>
          <a:endParaRPr lang="de-DE" dirty="0"/>
        </a:p>
      </dgm:t>
    </dgm:pt>
    <dgm:pt modelId="{0816C7CE-9CFA-4619-81F8-57E8D3947DFA}" type="parTrans" cxnId="{AAD0D91F-36C1-4AD4-BEE1-3075CEAF5CC7}">
      <dgm:prSet/>
      <dgm:spPr/>
      <dgm:t>
        <a:bodyPr/>
        <a:lstStyle/>
        <a:p>
          <a:endParaRPr lang="de-DE"/>
        </a:p>
      </dgm:t>
    </dgm:pt>
    <dgm:pt modelId="{FEC5B63A-85A4-4984-BA91-2189CC55EDD8}" type="sibTrans" cxnId="{AAD0D91F-36C1-4AD4-BEE1-3075CEAF5CC7}">
      <dgm:prSet/>
      <dgm:spPr/>
      <dgm:t>
        <a:bodyPr/>
        <a:lstStyle/>
        <a:p>
          <a:endParaRPr lang="de-DE"/>
        </a:p>
      </dgm:t>
    </dgm:pt>
    <dgm:pt modelId="{630D036C-BDF6-496E-A31B-B75F78C20E80}">
      <dgm:prSet/>
      <dgm:spPr/>
      <dgm:t>
        <a:bodyPr/>
        <a:lstStyle/>
        <a:p>
          <a:r>
            <a:rPr lang="en-US" dirty="0" smtClean="0"/>
            <a:t>BPM </a:t>
          </a:r>
        </a:p>
        <a:p>
          <a:r>
            <a:rPr lang="en-US" dirty="0" smtClean="0"/>
            <a:t>BPhM (DESY+WUT)</a:t>
          </a:r>
          <a:endParaRPr lang="de-DE" dirty="0"/>
        </a:p>
      </dgm:t>
    </dgm:pt>
    <dgm:pt modelId="{6D60BC87-A17B-4EFD-A570-97C7A9EF3973}" type="parTrans" cxnId="{3008465C-38F6-4D93-A3F4-9BD0056B75A9}">
      <dgm:prSet/>
      <dgm:spPr/>
      <dgm:t>
        <a:bodyPr/>
        <a:lstStyle/>
        <a:p>
          <a:endParaRPr lang="de-DE"/>
        </a:p>
      </dgm:t>
    </dgm:pt>
    <dgm:pt modelId="{DFC9D6D7-BD54-46DC-8FDF-D9DE9F7DB44B}" type="sibTrans" cxnId="{3008465C-38F6-4D93-A3F4-9BD0056B75A9}">
      <dgm:prSet/>
      <dgm:spPr/>
      <dgm:t>
        <a:bodyPr/>
        <a:lstStyle/>
        <a:p>
          <a:endParaRPr lang="de-DE"/>
        </a:p>
      </dgm:t>
    </dgm:pt>
    <dgm:pt modelId="{2E79A675-CD5C-46CA-B68C-030B02C36754}">
      <dgm:prSet/>
      <dgm:spPr/>
      <dgm:t>
        <a:bodyPr/>
        <a:lstStyle/>
        <a:p>
          <a:r>
            <a:rPr lang="en-US" dirty="0" smtClean="0"/>
            <a:t>BPM</a:t>
          </a:r>
        </a:p>
        <a:p>
          <a:r>
            <a:rPr lang="en-US" dirty="0" smtClean="0"/>
            <a:t>(DESY)</a:t>
          </a:r>
          <a:endParaRPr lang="de-DE" dirty="0"/>
        </a:p>
      </dgm:t>
    </dgm:pt>
    <dgm:pt modelId="{00A6FAA5-AE0E-4422-97F2-52E0FFC90EBE}" type="parTrans" cxnId="{96128408-EBA0-4184-BDA8-E41997B4ACE8}">
      <dgm:prSet/>
      <dgm:spPr/>
      <dgm:t>
        <a:bodyPr/>
        <a:lstStyle/>
        <a:p>
          <a:endParaRPr lang="de-DE"/>
        </a:p>
      </dgm:t>
    </dgm:pt>
    <dgm:pt modelId="{00CD7802-35A6-405C-960D-24D99C6E7102}" type="sibTrans" cxnId="{96128408-EBA0-4184-BDA8-E41997B4ACE8}">
      <dgm:prSet/>
      <dgm:spPr/>
      <dgm:t>
        <a:bodyPr/>
        <a:lstStyle/>
        <a:p>
          <a:endParaRPr lang="de-DE"/>
        </a:p>
      </dgm:t>
    </dgm:pt>
    <dgm:pt modelId="{4C464F70-AAF1-4F66-B214-3EC0CB3C0D9A}" type="pres">
      <dgm:prSet presAssocID="{17C392B2-E449-483E-A089-E1F5736DEAF5}" presName="hierChild1" presStyleCnt="0">
        <dgm:presLayoutVars>
          <dgm:chPref val="1"/>
          <dgm:dir/>
          <dgm:animOne val="branch"/>
          <dgm:animLvl val="lvl"/>
          <dgm:resizeHandles/>
        </dgm:presLayoutVars>
      </dgm:prSet>
      <dgm:spPr/>
      <dgm:t>
        <a:bodyPr/>
        <a:lstStyle/>
        <a:p>
          <a:endParaRPr lang="de-DE"/>
        </a:p>
      </dgm:t>
    </dgm:pt>
    <dgm:pt modelId="{56C282CA-DD42-4C92-A86D-2C8FA6F2A347}" type="pres">
      <dgm:prSet presAssocID="{2BC05A9E-6997-49C9-9631-64AB6976CB41}" presName="hierRoot1" presStyleCnt="0"/>
      <dgm:spPr/>
    </dgm:pt>
    <dgm:pt modelId="{ED142DF8-EEA8-4823-9BCC-78442770671B}" type="pres">
      <dgm:prSet presAssocID="{2BC05A9E-6997-49C9-9631-64AB6976CB41}" presName="composite" presStyleCnt="0"/>
      <dgm:spPr/>
    </dgm:pt>
    <dgm:pt modelId="{A2AAB3FB-5BBF-4B59-B795-5706A9034CAF}" type="pres">
      <dgm:prSet presAssocID="{2BC05A9E-6997-49C9-9631-64AB6976CB41}" presName="background" presStyleLbl="node0" presStyleIdx="0" presStyleCnt="1"/>
      <dgm:spPr/>
    </dgm:pt>
    <dgm:pt modelId="{04FD6428-7B23-45A6-B893-90210092B064}" type="pres">
      <dgm:prSet presAssocID="{2BC05A9E-6997-49C9-9631-64AB6976CB41}" presName="text" presStyleLbl="fgAcc0" presStyleIdx="0" presStyleCnt="1" custLinFactNeighborX="-11758" custLinFactNeighborY="1506">
        <dgm:presLayoutVars>
          <dgm:chPref val="3"/>
        </dgm:presLayoutVars>
      </dgm:prSet>
      <dgm:spPr/>
      <dgm:t>
        <a:bodyPr/>
        <a:lstStyle/>
        <a:p>
          <a:endParaRPr lang="de-DE"/>
        </a:p>
      </dgm:t>
    </dgm:pt>
    <dgm:pt modelId="{CE09E748-4CF9-4033-8741-E7452EBD9A6B}" type="pres">
      <dgm:prSet presAssocID="{2BC05A9E-6997-49C9-9631-64AB6976CB41}" presName="hierChild2" presStyleCnt="0"/>
      <dgm:spPr/>
    </dgm:pt>
    <dgm:pt modelId="{A3B419E2-2599-4C28-AD1D-56D46EB9B4E7}" type="pres">
      <dgm:prSet presAssocID="{7C57635B-AE39-409C-9BBC-8745446B64C8}" presName="Name10" presStyleLbl="parChTrans1D2" presStyleIdx="0" presStyleCnt="2"/>
      <dgm:spPr/>
      <dgm:t>
        <a:bodyPr/>
        <a:lstStyle/>
        <a:p>
          <a:endParaRPr lang="de-DE"/>
        </a:p>
      </dgm:t>
    </dgm:pt>
    <dgm:pt modelId="{64C27509-A14E-4E24-B329-914BCFA90D25}" type="pres">
      <dgm:prSet presAssocID="{DF7C4EAE-FCD8-454E-8891-BB9302754505}" presName="hierRoot2" presStyleCnt="0"/>
      <dgm:spPr/>
    </dgm:pt>
    <dgm:pt modelId="{DA159B74-CC1F-48A9-A349-F71F5A46D71D}" type="pres">
      <dgm:prSet presAssocID="{DF7C4EAE-FCD8-454E-8891-BB9302754505}" presName="composite2" presStyleCnt="0"/>
      <dgm:spPr/>
    </dgm:pt>
    <dgm:pt modelId="{6468BDB4-B374-4764-ADB2-DE805954672B}" type="pres">
      <dgm:prSet presAssocID="{DF7C4EAE-FCD8-454E-8891-BB9302754505}" presName="background2" presStyleLbl="node2" presStyleIdx="0" presStyleCnt="2"/>
      <dgm:spPr/>
    </dgm:pt>
    <dgm:pt modelId="{AD37E4F1-1F67-4B6C-BDEC-06A6283DDD4D}" type="pres">
      <dgm:prSet presAssocID="{DF7C4EAE-FCD8-454E-8891-BB9302754505}" presName="text2" presStyleLbl="fgAcc2" presStyleIdx="0" presStyleCnt="2">
        <dgm:presLayoutVars>
          <dgm:chPref val="3"/>
        </dgm:presLayoutVars>
      </dgm:prSet>
      <dgm:spPr/>
      <dgm:t>
        <a:bodyPr/>
        <a:lstStyle/>
        <a:p>
          <a:endParaRPr lang="de-DE"/>
        </a:p>
      </dgm:t>
    </dgm:pt>
    <dgm:pt modelId="{B3FD0858-F720-4984-817C-736B1C102E95}" type="pres">
      <dgm:prSet presAssocID="{DF7C4EAE-FCD8-454E-8891-BB9302754505}" presName="hierChild3" presStyleCnt="0"/>
      <dgm:spPr/>
    </dgm:pt>
    <dgm:pt modelId="{228B585A-D365-4BE0-99BC-B2120837699F}" type="pres">
      <dgm:prSet presAssocID="{0E8F9D09-989E-447D-8B8C-626207DC3669}" presName="Name17" presStyleLbl="parChTrans1D3" presStyleIdx="0" presStyleCnt="4"/>
      <dgm:spPr/>
      <dgm:t>
        <a:bodyPr/>
        <a:lstStyle/>
        <a:p>
          <a:endParaRPr lang="de-DE"/>
        </a:p>
      </dgm:t>
    </dgm:pt>
    <dgm:pt modelId="{5E062FFC-B7BA-4712-B133-3A7B1431AC66}" type="pres">
      <dgm:prSet presAssocID="{F59DF67A-62B4-4742-961D-A68C365BA436}" presName="hierRoot3" presStyleCnt="0"/>
      <dgm:spPr/>
    </dgm:pt>
    <dgm:pt modelId="{B74150B6-3EB9-415F-84ED-096E67EF742A}" type="pres">
      <dgm:prSet presAssocID="{F59DF67A-62B4-4742-961D-A68C365BA436}" presName="composite3" presStyleCnt="0"/>
      <dgm:spPr/>
    </dgm:pt>
    <dgm:pt modelId="{F7441CB9-E8D8-4605-BDDD-832A3D000807}" type="pres">
      <dgm:prSet presAssocID="{F59DF67A-62B4-4742-961D-A68C365BA436}" presName="background3" presStyleLbl="node3" presStyleIdx="0" presStyleCnt="4"/>
      <dgm:spPr/>
    </dgm:pt>
    <dgm:pt modelId="{E151B5A4-8D63-4009-A896-B950A456244E}" type="pres">
      <dgm:prSet presAssocID="{F59DF67A-62B4-4742-961D-A68C365BA436}" presName="text3" presStyleLbl="fgAcc3" presStyleIdx="0" presStyleCnt="4">
        <dgm:presLayoutVars>
          <dgm:chPref val="3"/>
        </dgm:presLayoutVars>
      </dgm:prSet>
      <dgm:spPr/>
      <dgm:t>
        <a:bodyPr/>
        <a:lstStyle/>
        <a:p>
          <a:endParaRPr lang="de-DE"/>
        </a:p>
      </dgm:t>
    </dgm:pt>
    <dgm:pt modelId="{9D9A4E08-6D76-4F09-9C19-630FB7E9591D}" type="pres">
      <dgm:prSet presAssocID="{F59DF67A-62B4-4742-961D-A68C365BA436}" presName="hierChild4" presStyleCnt="0"/>
      <dgm:spPr/>
    </dgm:pt>
    <dgm:pt modelId="{C5D97547-EB8D-4856-80B1-5E3C3908B90E}" type="pres">
      <dgm:prSet presAssocID="{8C38CBDF-1192-41BD-BB9C-F445B49908B8}" presName="Name23" presStyleLbl="parChTrans1D4" presStyleIdx="0" presStyleCnt="4"/>
      <dgm:spPr/>
      <dgm:t>
        <a:bodyPr/>
        <a:lstStyle/>
        <a:p>
          <a:endParaRPr lang="de-DE"/>
        </a:p>
      </dgm:t>
    </dgm:pt>
    <dgm:pt modelId="{4D13A735-B68D-4D10-8ADA-09C1403300E4}" type="pres">
      <dgm:prSet presAssocID="{C549EECC-411D-4775-95E7-E97C07A923A9}" presName="hierRoot4" presStyleCnt="0"/>
      <dgm:spPr/>
    </dgm:pt>
    <dgm:pt modelId="{DABA6ABA-1146-4721-B98C-D406513C784B}" type="pres">
      <dgm:prSet presAssocID="{C549EECC-411D-4775-95E7-E97C07A923A9}" presName="composite4" presStyleCnt="0"/>
      <dgm:spPr/>
    </dgm:pt>
    <dgm:pt modelId="{C301955D-E9DD-4C66-A8C0-478B731F9260}" type="pres">
      <dgm:prSet presAssocID="{C549EECC-411D-4775-95E7-E97C07A923A9}" presName="background4" presStyleLbl="node4" presStyleIdx="0" presStyleCnt="4"/>
      <dgm:spPr/>
    </dgm:pt>
    <dgm:pt modelId="{41CA2085-CDA9-48A3-8CC5-A64D6D07DDFE}" type="pres">
      <dgm:prSet presAssocID="{C549EECC-411D-4775-95E7-E97C07A923A9}" presName="text4" presStyleLbl="fgAcc4" presStyleIdx="0" presStyleCnt="4">
        <dgm:presLayoutVars>
          <dgm:chPref val="3"/>
        </dgm:presLayoutVars>
      </dgm:prSet>
      <dgm:spPr/>
      <dgm:t>
        <a:bodyPr/>
        <a:lstStyle/>
        <a:p>
          <a:endParaRPr lang="de-DE"/>
        </a:p>
      </dgm:t>
    </dgm:pt>
    <dgm:pt modelId="{5ECA1C52-BFDD-476B-B544-9BFFA6A2DA28}" type="pres">
      <dgm:prSet presAssocID="{C549EECC-411D-4775-95E7-E97C07A923A9}" presName="hierChild5" presStyleCnt="0"/>
      <dgm:spPr/>
    </dgm:pt>
    <dgm:pt modelId="{746F46F9-0043-4C48-89B5-7D39B3D3FBDA}" type="pres">
      <dgm:prSet presAssocID="{5015B362-A2D7-4B26-AD5F-4B9997176242}" presName="Name17" presStyleLbl="parChTrans1D3" presStyleIdx="1" presStyleCnt="4"/>
      <dgm:spPr/>
      <dgm:t>
        <a:bodyPr/>
        <a:lstStyle/>
        <a:p>
          <a:endParaRPr lang="de-DE"/>
        </a:p>
      </dgm:t>
    </dgm:pt>
    <dgm:pt modelId="{91F6EFD5-C549-4B68-949A-76D1EC46E4E9}" type="pres">
      <dgm:prSet presAssocID="{1606FCD9-4D5B-400F-90BC-0CB8BD8455CF}" presName="hierRoot3" presStyleCnt="0"/>
      <dgm:spPr/>
    </dgm:pt>
    <dgm:pt modelId="{E98CB255-4F3B-49C2-899E-1E0282064B9A}" type="pres">
      <dgm:prSet presAssocID="{1606FCD9-4D5B-400F-90BC-0CB8BD8455CF}" presName="composite3" presStyleCnt="0"/>
      <dgm:spPr/>
    </dgm:pt>
    <dgm:pt modelId="{C0C0E318-0869-4048-A315-240C9B42474B}" type="pres">
      <dgm:prSet presAssocID="{1606FCD9-4D5B-400F-90BC-0CB8BD8455CF}" presName="background3" presStyleLbl="node3" presStyleIdx="1" presStyleCnt="4"/>
      <dgm:spPr/>
    </dgm:pt>
    <dgm:pt modelId="{CAD249DB-EEA6-4496-8FD7-C840BDA52D0F}" type="pres">
      <dgm:prSet presAssocID="{1606FCD9-4D5B-400F-90BC-0CB8BD8455CF}" presName="text3" presStyleLbl="fgAcc3" presStyleIdx="1" presStyleCnt="4">
        <dgm:presLayoutVars>
          <dgm:chPref val="3"/>
        </dgm:presLayoutVars>
      </dgm:prSet>
      <dgm:spPr/>
      <dgm:t>
        <a:bodyPr/>
        <a:lstStyle/>
        <a:p>
          <a:endParaRPr lang="de-DE"/>
        </a:p>
      </dgm:t>
    </dgm:pt>
    <dgm:pt modelId="{10A31965-F945-42DF-9E1B-D5366B5C31CC}" type="pres">
      <dgm:prSet presAssocID="{1606FCD9-4D5B-400F-90BC-0CB8BD8455CF}" presName="hierChild4" presStyleCnt="0"/>
      <dgm:spPr/>
    </dgm:pt>
    <dgm:pt modelId="{0D39A920-E304-4C6E-BB75-266CF847346C}" type="pres">
      <dgm:prSet presAssocID="{0816C7CE-9CFA-4619-81F8-57E8D3947DFA}" presName="Name23" presStyleLbl="parChTrans1D4" presStyleIdx="1" presStyleCnt="4"/>
      <dgm:spPr/>
      <dgm:t>
        <a:bodyPr/>
        <a:lstStyle/>
        <a:p>
          <a:endParaRPr lang="de-DE"/>
        </a:p>
      </dgm:t>
    </dgm:pt>
    <dgm:pt modelId="{33ADCE21-725F-4853-8D97-C5B798758155}" type="pres">
      <dgm:prSet presAssocID="{4E8E690C-227A-417F-8355-C25C313A9C3B}" presName="hierRoot4" presStyleCnt="0"/>
      <dgm:spPr/>
    </dgm:pt>
    <dgm:pt modelId="{C70C1D9B-464C-4F62-BCA7-644E8DF38360}" type="pres">
      <dgm:prSet presAssocID="{4E8E690C-227A-417F-8355-C25C313A9C3B}" presName="composite4" presStyleCnt="0"/>
      <dgm:spPr/>
    </dgm:pt>
    <dgm:pt modelId="{46B58738-3E24-4320-8329-36900C8315A9}" type="pres">
      <dgm:prSet presAssocID="{4E8E690C-227A-417F-8355-C25C313A9C3B}" presName="background4" presStyleLbl="node4" presStyleIdx="1" presStyleCnt="4"/>
      <dgm:spPr/>
    </dgm:pt>
    <dgm:pt modelId="{CC07019F-8B1D-4F26-822C-BD5C64878705}" type="pres">
      <dgm:prSet presAssocID="{4E8E690C-227A-417F-8355-C25C313A9C3B}" presName="text4" presStyleLbl="fgAcc4" presStyleIdx="1" presStyleCnt="4">
        <dgm:presLayoutVars>
          <dgm:chPref val="3"/>
        </dgm:presLayoutVars>
      </dgm:prSet>
      <dgm:spPr/>
      <dgm:t>
        <a:bodyPr/>
        <a:lstStyle/>
        <a:p>
          <a:endParaRPr lang="de-DE"/>
        </a:p>
      </dgm:t>
    </dgm:pt>
    <dgm:pt modelId="{7B2820C3-225F-469F-ADAF-4FC761D0FB31}" type="pres">
      <dgm:prSet presAssocID="{4E8E690C-227A-417F-8355-C25C313A9C3B}" presName="hierChild5" presStyleCnt="0"/>
      <dgm:spPr/>
    </dgm:pt>
    <dgm:pt modelId="{8B602AE2-69BE-44B3-976F-4D889CC08A81}" type="pres">
      <dgm:prSet presAssocID="{A197406E-DAE1-4D5A-9473-A3BE8459DED4}" presName="Name10" presStyleLbl="parChTrans1D2" presStyleIdx="1" presStyleCnt="2"/>
      <dgm:spPr/>
      <dgm:t>
        <a:bodyPr/>
        <a:lstStyle/>
        <a:p>
          <a:endParaRPr lang="de-DE"/>
        </a:p>
      </dgm:t>
    </dgm:pt>
    <dgm:pt modelId="{AF2E8DAE-7A15-415F-887B-FF8FC8102414}" type="pres">
      <dgm:prSet presAssocID="{8D1D0D0C-CA25-4E36-B40C-F1ECE7F4E1E6}" presName="hierRoot2" presStyleCnt="0"/>
      <dgm:spPr/>
    </dgm:pt>
    <dgm:pt modelId="{5EEA3DC8-118A-4FC8-9E59-1026830E9220}" type="pres">
      <dgm:prSet presAssocID="{8D1D0D0C-CA25-4E36-B40C-F1ECE7F4E1E6}" presName="composite2" presStyleCnt="0"/>
      <dgm:spPr/>
    </dgm:pt>
    <dgm:pt modelId="{D6DCA44B-68EF-4F85-8521-F1CF7AE2C9F7}" type="pres">
      <dgm:prSet presAssocID="{8D1D0D0C-CA25-4E36-B40C-F1ECE7F4E1E6}" presName="background2" presStyleLbl="node2" presStyleIdx="1" presStyleCnt="2"/>
      <dgm:spPr/>
    </dgm:pt>
    <dgm:pt modelId="{750AB665-AF94-467E-96D0-C078A91C8666}" type="pres">
      <dgm:prSet presAssocID="{8D1D0D0C-CA25-4E36-B40C-F1ECE7F4E1E6}" presName="text2" presStyleLbl="fgAcc2" presStyleIdx="1" presStyleCnt="2">
        <dgm:presLayoutVars>
          <dgm:chPref val="3"/>
        </dgm:presLayoutVars>
      </dgm:prSet>
      <dgm:spPr/>
      <dgm:t>
        <a:bodyPr/>
        <a:lstStyle/>
        <a:p>
          <a:endParaRPr lang="de-DE"/>
        </a:p>
      </dgm:t>
    </dgm:pt>
    <dgm:pt modelId="{A40D010B-BEE2-425C-8A42-6ED7D22813DD}" type="pres">
      <dgm:prSet presAssocID="{8D1D0D0C-CA25-4E36-B40C-F1ECE7F4E1E6}" presName="hierChild3" presStyleCnt="0"/>
      <dgm:spPr/>
    </dgm:pt>
    <dgm:pt modelId="{B6C58331-908D-4B53-ABC0-40D7651B6E77}" type="pres">
      <dgm:prSet presAssocID="{C597554B-DE09-4428-8CBF-9C5BACB5A8E0}" presName="Name17" presStyleLbl="parChTrans1D3" presStyleIdx="2" presStyleCnt="4"/>
      <dgm:spPr/>
      <dgm:t>
        <a:bodyPr/>
        <a:lstStyle/>
        <a:p>
          <a:endParaRPr lang="de-DE"/>
        </a:p>
      </dgm:t>
    </dgm:pt>
    <dgm:pt modelId="{BF9B4F13-AA2C-463A-8785-C5C374954824}" type="pres">
      <dgm:prSet presAssocID="{096A2E22-8D45-4382-9D29-21E2348AB9FD}" presName="hierRoot3" presStyleCnt="0"/>
      <dgm:spPr/>
    </dgm:pt>
    <dgm:pt modelId="{0361D6C2-0D0C-43CF-AF8C-6B08ED462869}" type="pres">
      <dgm:prSet presAssocID="{096A2E22-8D45-4382-9D29-21E2348AB9FD}" presName="composite3" presStyleCnt="0"/>
      <dgm:spPr/>
    </dgm:pt>
    <dgm:pt modelId="{E14E6EEE-B3D4-4EFB-8804-F9843E96D847}" type="pres">
      <dgm:prSet presAssocID="{096A2E22-8D45-4382-9D29-21E2348AB9FD}" presName="background3" presStyleLbl="node3" presStyleIdx="2" presStyleCnt="4"/>
      <dgm:spPr/>
    </dgm:pt>
    <dgm:pt modelId="{49C8369A-4D3C-407E-B15D-BECDDEC4494F}" type="pres">
      <dgm:prSet presAssocID="{096A2E22-8D45-4382-9D29-21E2348AB9FD}" presName="text3" presStyleLbl="fgAcc3" presStyleIdx="2" presStyleCnt="4">
        <dgm:presLayoutVars>
          <dgm:chPref val="3"/>
        </dgm:presLayoutVars>
      </dgm:prSet>
      <dgm:spPr/>
      <dgm:t>
        <a:bodyPr/>
        <a:lstStyle/>
        <a:p>
          <a:endParaRPr lang="de-DE"/>
        </a:p>
      </dgm:t>
    </dgm:pt>
    <dgm:pt modelId="{F0ADC891-DCED-47B0-B259-818A2A266AD7}" type="pres">
      <dgm:prSet presAssocID="{096A2E22-8D45-4382-9D29-21E2348AB9FD}" presName="hierChild4" presStyleCnt="0"/>
      <dgm:spPr/>
    </dgm:pt>
    <dgm:pt modelId="{5DF59E78-37F2-4C86-942C-3FB6BB4DCDF6}" type="pres">
      <dgm:prSet presAssocID="{6D60BC87-A17B-4EFD-A570-97C7A9EF3973}" presName="Name23" presStyleLbl="parChTrans1D4" presStyleIdx="2" presStyleCnt="4"/>
      <dgm:spPr/>
      <dgm:t>
        <a:bodyPr/>
        <a:lstStyle/>
        <a:p>
          <a:endParaRPr lang="de-DE"/>
        </a:p>
      </dgm:t>
    </dgm:pt>
    <dgm:pt modelId="{479490F8-908A-4F9C-8C25-1056B4107F03}" type="pres">
      <dgm:prSet presAssocID="{630D036C-BDF6-496E-A31B-B75F78C20E80}" presName="hierRoot4" presStyleCnt="0"/>
      <dgm:spPr/>
    </dgm:pt>
    <dgm:pt modelId="{45EBA319-4891-44B4-B708-CC63D6114728}" type="pres">
      <dgm:prSet presAssocID="{630D036C-BDF6-496E-A31B-B75F78C20E80}" presName="composite4" presStyleCnt="0"/>
      <dgm:spPr/>
    </dgm:pt>
    <dgm:pt modelId="{2D00A646-A344-40CA-AFC4-63B7FE94F223}" type="pres">
      <dgm:prSet presAssocID="{630D036C-BDF6-496E-A31B-B75F78C20E80}" presName="background4" presStyleLbl="node4" presStyleIdx="2" presStyleCnt="4"/>
      <dgm:spPr/>
    </dgm:pt>
    <dgm:pt modelId="{BA3681F8-7CBF-45F0-B886-9C6DC8C4051C}" type="pres">
      <dgm:prSet presAssocID="{630D036C-BDF6-496E-A31B-B75F78C20E80}" presName="text4" presStyleLbl="fgAcc4" presStyleIdx="2" presStyleCnt="4">
        <dgm:presLayoutVars>
          <dgm:chPref val="3"/>
        </dgm:presLayoutVars>
      </dgm:prSet>
      <dgm:spPr/>
      <dgm:t>
        <a:bodyPr/>
        <a:lstStyle/>
        <a:p>
          <a:endParaRPr lang="de-DE"/>
        </a:p>
      </dgm:t>
    </dgm:pt>
    <dgm:pt modelId="{4BDC16B9-6C07-461E-88D4-EA49E2439075}" type="pres">
      <dgm:prSet presAssocID="{630D036C-BDF6-496E-A31B-B75F78C20E80}" presName="hierChild5" presStyleCnt="0"/>
      <dgm:spPr/>
    </dgm:pt>
    <dgm:pt modelId="{101A0A34-100F-40A9-A639-D10FD505178E}" type="pres">
      <dgm:prSet presAssocID="{D46ACE93-DC0C-4597-B213-90F094CAB33D}" presName="Name17" presStyleLbl="parChTrans1D3" presStyleIdx="3" presStyleCnt="4"/>
      <dgm:spPr/>
      <dgm:t>
        <a:bodyPr/>
        <a:lstStyle/>
        <a:p>
          <a:endParaRPr lang="de-DE"/>
        </a:p>
      </dgm:t>
    </dgm:pt>
    <dgm:pt modelId="{E8DC978D-4785-4A25-A77A-B30C5AA3C98E}" type="pres">
      <dgm:prSet presAssocID="{BBA25E8E-D64A-4608-8013-FC2458A13DDC}" presName="hierRoot3" presStyleCnt="0"/>
      <dgm:spPr/>
    </dgm:pt>
    <dgm:pt modelId="{D55600F6-B12E-4949-9069-2953A1428512}" type="pres">
      <dgm:prSet presAssocID="{BBA25E8E-D64A-4608-8013-FC2458A13DDC}" presName="composite3" presStyleCnt="0"/>
      <dgm:spPr/>
    </dgm:pt>
    <dgm:pt modelId="{44D5945C-97CA-4F6D-825E-E58273CAD36A}" type="pres">
      <dgm:prSet presAssocID="{BBA25E8E-D64A-4608-8013-FC2458A13DDC}" presName="background3" presStyleLbl="node3" presStyleIdx="3" presStyleCnt="4"/>
      <dgm:spPr/>
    </dgm:pt>
    <dgm:pt modelId="{576F04C8-6AFA-4259-A8B6-09028CF72CBD}" type="pres">
      <dgm:prSet presAssocID="{BBA25E8E-D64A-4608-8013-FC2458A13DDC}" presName="text3" presStyleLbl="fgAcc3" presStyleIdx="3" presStyleCnt="4">
        <dgm:presLayoutVars>
          <dgm:chPref val="3"/>
        </dgm:presLayoutVars>
      </dgm:prSet>
      <dgm:spPr/>
      <dgm:t>
        <a:bodyPr/>
        <a:lstStyle/>
        <a:p>
          <a:endParaRPr lang="de-DE"/>
        </a:p>
      </dgm:t>
    </dgm:pt>
    <dgm:pt modelId="{D0B1D57E-30DA-41FE-8B2A-22FB50592AC0}" type="pres">
      <dgm:prSet presAssocID="{BBA25E8E-D64A-4608-8013-FC2458A13DDC}" presName="hierChild4" presStyleCnt="0"/>
      <dgm:spPr/>
    </dgm:pt>
    <dgm:pt modelId="{2CBB0010-013D-4C03-A1F6-98188D7A1E69}" type="pres">
      <dgm:prSet presAssocID="{00A6FAA5-AE0E-4422-97F2-52E0FFC90EBE}" presName="Name23" presStyleLbl="parChTrans1D4" presStyleIdx="3" presStyleCnt="4"/>
      <dgm:spPr/>
      <dgm:t>
        <a:bodyPr/>
        <a:lstStyle/>
        <a:p>
          <a:endParaRPr lang="de-DE"/>
        </a:p>
      </dgm:t>
    </dgm:pt>
    <dgm:pt modelId="{2333E235-CCC4-4187-81FE-DB55D6C4CC4D}" type="pres">
      <dgm:prSet presAssocID="{2E79A675-CD5C-46CA-B68C-030B02C36754}" presName="hierRoot4" presStyleCnt="0"/>
      <dgm:spPr/>
    </dgm:pt>
    <dgm:pt modelId="{2A70E6B3-7E2E-4DB6-A1C0-9A28CE1F7DED}" type="pres">
      <dgm:prSet presAssocID="{2E79A675-CD5C-46CA-B68C-030B02C36754}" presName="composite4" presStyleCnt="0"/>
      <dgm:spPr/>
    </dgm:pt>
    <dgm:pt modelId="{026F9BDB-7C4B-4B14-A068-431655887F24}" type="pres">
      <dgm:prSet presAssocID="{2E79A675-CD5C-46CA-B68C-030B02C36754}" presName="background4" presStyleLbl="node4" presStyleIdx="3" presStyleCnt="4"/>
      <dgm:spPr/>
    </dgm:pt>
    <dgm:pt modelId="{39C645CE-E4EF-4940-A3C0-B99A49AE3496}" type="pres">
      <dgm:prSet presAssocID="{2E79A675-CD5C-46CA-B68C-030B02C36754}" presName="text4" presStyleLbl="fgAcc4" presStyleIdx="3" presStyleCnt="4">
        <dgm:presLayoutVars>
          <dgm:chPref val="3"/>
        </dgm:presLayoutVars>
      </dgm:prSet>
      <dgm:spPr/>
      <dgm:t>
        <a:bodyPr/>
        <a:lstStyle/>
        <a:p>
          <a:endParaRPr lang="de-DE"/>
        </a:p>
      </dgm:t>
    </dgm:pt>
    <dgm:pt modelId="{176E7313-E07F-47CD-84AF-BB4262E36F45}" type="pres">
      <dgm:prSet presAssocID="{2E79A675-CD5C-46CA-B68C-030B02C36754}" presName="hierChild5" presStyleCnt="0"/>
      <dgm:spPr/>
    </dgm:pt>
  </dgm:ptLst>
  <dgm:cxnLst>
    <dgm:cxn modelId="{32B414B1-7CDA-47DD-89DE-EF00E50D8966}" type="presOf" srcId="{A197406E-DAE1-4D5A-9473-A3BE8459DED4}" destId="{8B602AE2-69BE-44B3-976F-4D889CC08A81}" srcOrd="0" destOrd="0" presId="urn:microsoft.com/office/officeart/2005/8/layout/hierarchy1"/>
    <dgm:cxn modelId="{FBF50F34-D8DF-404D-9D99-83D5696BC538}" type="presOf" srcId="{4E8E690C-227A-417F-8355-C25C313A9C3B}" destId="{CC07019F-8B1D-4F26-822C-BD5C64878705}" srcOrd="0" destOrd="0" presId="urn:microsoft.com/office/officeart/2005/8/layout/hierarchy1"/>
    <dgm:cxn modelId="{1BB6030A-B802-4230-AA1C-EBCE5B356A6D}" srcId="{DF7C4EAE-FCD8-454E-8891-BB9302754505}" destId="{1606FCD9-4D5B-400F-90BC-0CB8BD8455CF}" srcOrd="1" destOrd="0" parTransId="{5015B362-A2D7-4B26-AD5F-4B9997176242}" sibTransId="{AE6FDFB3-FC9C-47A6-904A-0AE845EE7874}"/>
    <dgm:cxn modelId="{3008465C-38F6-4D93-A3F4-9BD0056B75A9}" srcId="{096A2E22-8D45-4382-9D29-21E2348AB9FD}" destId="{630D036C-BDF6-496E-A31B-B75F78C20E80}" srcOrd="0" destOrd="0" parTransId="{6D60BC87-A17B-4EFD-A570-97C7A9EF3973}" sibTransId="{DFC9D6D7-BD54-46DC-8FDF-D9DE9F7DB44B}"/>
    <dgm:cxn modelId="{80EEB937-9E8D-4FBB-A7E5-CAD7907F5773}" srcId="{2BC05A9E-6997-49C9-9631-64AB6976CB41}" destId="{8D1D0D0C-CA25-4E36-B40C-F1ECE7F4E1E6}" srcOrd="1" destOrd="0" parTransId="{A197406E-DAE1-4D5A-9473-A3BE8459DED4}" sibTransId="{5E8DF5DF-BA6B-4608-939A-983FB0DECE80}"/>
    <dgm:cxn modelId="{6BCE92B6-FE31-47B9-B9FF-9E6B75F0B2EA}" type="presOf" srcId="{630D036C-BDF6-496E-A31B-B75F78C20E80}" destId="{BA3681F8-7CBF-45F0-B886-9C6DC8C4051C}" srcOrd="0" destOrd="0" presId="urn:microsoft.com/office/officeart/2005/8/layout/hierarchy1"/>
    <dgm:cxn modelId="{DA0BE7C7-A69E-41BA-BF3B-CE8B57EC7E44}" type="presOf" srcId="{8C38CBDF-1192-41BD-BB9C-F445B49908B8}" destId="{C5D97547-EB8D-4856-80B1-5E3C3908B90E}" srcOrd="0" destOrd="0" presId="urn:microsoft.com/office/officeart/2005/8/layout/hierarchy1"/>
    <dgm:cxn modelId="{AAD0D91F-36C1-4AD4-BEE1-3075CEAF5CC7}" srcId="{1606FCD9-4D5B-400F-90BC-0CB8BD8455CF}" destId="{4E8E690C-227A-417F-8355-C25C313A9C3B}" srcOrd="0" destOrd="0" parTransId="{0816C7CE-9CFA-4619-81F8-57E8D3947DFA}" sibTransId="{FEC5B63A-85A4-4984-BA91-2189CC55EDD8}"/>
    <dgm:cxn modelId="{E99FC9D1-DA81-450B-80A9-8FAAEB461901}" type="presOf" srcId="{17C392B2-E449-483E-A089-E1F5736DEAF5}" destId="{4C464F70-AAF1-4F66-B214-3EC0CB3C0D9A}" srcOrd="0" destOrd="0" presId="urn:microsoft.com/office/officeart/2005/8/layout/hierarchy1"/>
    <dgm:cxn modelId="{DB7406A1-ABA4-49C5-ADD6-525A8667415B}" type="presOf" srcId="{BBA25E8E-D64A-4608-8013-FC2458A13DDC}" destId="{576F04C8-6AFA-4259-A8B6-09028CF72CBD}" srcOrd="0" destOrd="0" presId="urn:microsoft.com/office/officeart/2005/8/layout/hierarchy1"/>
    <dgm:cxn modelId="{75E4FBA6-E78B-4E45-8059-36EE0C3212DE}" srcId="{17C392B2-E449-483E-A089-E1F5736DEAF5}" destId="{2BC05A9E-6997-49C9-9631-64AB6976CB41}" srcOrd="0" destOrd="0" parTransId="{E4583B9D-0B65-4D54-BAC0-64B45648B102}" sibTransId="{981655A3-2DB5-44BB-85C7-BE6DD46B14A2}"/>
    <dgm:cxn modelId="{3165742A-3FDC-4DD7-BDF7-7A9C9956B222}" type="presOf" srcId="{1606FCD9-4D5B-400F-90BC-0CB8BD8455CF}" destId="{CAD249DB-EEA6-4496-8FD7-C840BDA52D0F}" srcOrd="0" destOrd="0" presId="urn:microsoft.com/office/officeart/2005/8/layout/hierarchy1"/>
    <dgm:cxn modelId="{F2222604-86EF-4AC8-BFCD-45B5FF24C9D9}" type="presOf" srcId="{5015B362-A2D7-4B26-AD5F-4B9997176242}" destId="{746F46F9-0043-4C48-89B5-7D39B3D3FBDA}" srcOrd="0" destOrd="0" presId="urn:microsoft.com/office/officeart/2005/8/layout/hierarchy1"/>
    <dgm:cxn modelId="{00DF5A8F-5E8A-4DB9-A657-7C919D46AB03}" type="presOf" srcId="{DF7C4EAE-FCD8-454E-8891-BB9302754505}" destId="{AD37E4F1-1F67-4B6C-BDEC-06A6283DDD4D}" srcOrd="0" destOrd="0" presId="urn:microsoft.com/office/officeart/2005/8/layout/hierarchy1"/>
    <dgm:cxn modelId="{99E46F4E-1F74-49F5-AF24-AEFE14E9E1E4}" type="presOf" srcId="{8D1D0D0C-CA25-4E36-B40C-F1ECE7F4E1E6}" destId="{750AB665-AF94-467E-96D0-C078A91C8666}" srcOrd="0" destOrd="0" presId="urn:microsoft.com/office/officeart/2005/8/layout/hierarchy1"/>
    <dgm:cxn modelId="{67EF967D-2491-438A-8D1E-F2C26D0FD77E}" srcId="{8D1D0D0C-CA25-4E36-B40C-F1ECE7F4E1E6}" destId="{096A2E22-8D45-4382-9D29-21E2348AB9FD}" srcOrd="0" destOrd="0" parTransId="{C597554B-DE09-4428-8CBF-9C5BACB5A8E0}" sibTransId="{F3C1C0AA-3841-4D64-BD12-A86F2579F41A}"/>
    <dgm:cxn modelId="{EC2A1813-0968-448E-9B23-20E1CB611174}" type="presOf" srcId="{C597554B-DE09-4428-8CBF-9C5BACB5A8E0}" destId="{B6C58331-908D-4B53-ABC0-40D7651B6E77}" srcOrd="0" destOrd="0" presId="urn:microsoft.com/office/officeart/2005/8/layout/hierarchy1"/>
    <dgm:cxn modelId="{60D6F03F-60EB-48EC-BAB2-D9501FDBB673}" type="presOf" srcId="{2BC05A9E-6997-49C9-9631-64AB6976CB41}" destId="{04FD6428-7B23-45A6-B893-90210092B064}" srcOrd="0" destOrd="0" presId="urn:microsoft.com/office/officeart/2005/8/layout/hierarchy1"/>
    <dgm:cxn modelId="{8416CDBB-13FA-4C63-8403-6E57CABBD8FF}" type="presOf" srcId="{0E8F9D09-989E-447D-8B8C-626207DC3669}" destId="{228B585A-D365-4BE0-99BC-B2120837699F}" srcOrd="0" destOrd="0" presId="urn:microsoft.com/office/officeart/2005/8/layout/hierarchy1"/>
    <dgm:cxn modelId="{77DD060B-9344-4996-9EA0-9AB22ECD9FB4}" type="presOf" srcId="{2E79A675-CD5C-46CA-B68C-030B02C36754}" destId="{39C645CE-E4EF-4940-A3C0-B99A49AE3496}" srcOrd="0" destOrd="0" presId="urn:microsoft.com/office/officeart/2005/8/layout/hierarchy1"/>
    <dgm:cxn modelId="{78888EBB-C055-4260-BE1B-75B16C1682AB}" type="presOf" srcId="{C549EECC-411D-4775-95E7-E97C07A923A9}" destId="{41CA2085-CDA9-48A3-8CC5-A64D6D07DDFE}" srcOrd="0" destOrd="0" presId="urn:microsoft.com/office/officeart/2005/8/layout/hierarchy1"/>
    <dgm:cxn modelId="{96128408-EBA0-4184-BDA8-E41997B4ACE8}" srcId="{BBA25E8E-D64A-4608-8013-FC2458A13DDC}" destId="{2E79A675-CD5C-46CA-B68C-030B02C36754}" srcOrd="0" destOrd="0" parTransId="{00A6FAA5-AE0E-4422-97F2-52E0FFC90EBE}" sibTransId="{00CD7802-35A6-405C-960D-24D99C6E7102}"/>
    <dgm:cxn modelId="{39777393-3C89-4EC2-A852-B6EE50A3D733}" srcId="{F59DF67A-62B4-4742-961D-A68C365BA436}" destId="{C549EECC-411D-4775-95E7-E97C07A923A9}" srcOrd="0" destOrd="0" parTransId="{8C38CBDF-1192-41BD-BB9C-F445B49908B8}" sibTransId="{8FDFA690-F318-41BA-8CCF-FA24A2601E4F}"/>
    <dgm:cxn modelId="{BBA95247-0F3C-4879-8B06-20869FD6F76C}" type="presOf" srcId="{6D60BC87-A17B-4EFD-A570-97C7A9EF3973}" destId="{5DF59E78-37F2-4C86-942C-3FB6BB4DCDF6}" srcOrd="0" destOrd="0" presId="urn:microsoft.com/office/officeart/2005/8/layout/hierarchy1"/>
    <dgm:cxn modelId="{FD8E0721-2612-44AB-AFDC-194AB448D6EA}" type="presOf" srcId="{D46ACE93-DC0C-4597-B213-90F094CAB33D}" destId="{101A0A34-100F-40A9-A639-D10FD505178E}" srcOrd="0" destOrd="0" presId="urn:microsoft.com/office/officeart/2005/8/layout/hierarchy1"/>
    <dgm:cxn modelId="{F2C89340-13C1-424F-A15D-3252A37CB95E}" type="presOf" srcId="{00A6FAA5-AE0E-4422-97F2-52E0FFC90EBE}" destId="{2CBB0010-013D-4C03-A1F6-98188D7A1E69}" srcOrd="0" destOrd="0" presId="urn:microsoft.com/office/officeart/2005/8/layout/hierarchy1"/>
    <dgm:cxn modelId="{A2BDDDD2-D9F4-4051-9305-B17F9650588E}" type="presOf" srcId="{096A2E22-8D45-4382-9D29-21E2348AB9FD}" destId="{49C8369A-4D3C-407E-B15D-BECDDEC4494F}" srcOrd="0" destOrd="0" presId="urn:microsoft.com/office/officeart/2005/8/layout/hierarchy1"/>
    <dgm:cxn modelId="{8EC343B8-5434-46E2-940D-D9EE05CB430B}" type="presOf" srcId="{F59DF67A-62B4-4742-961D-A68C365BA436}" destId="{E151B5A4-8D63-4009-A896-B950A456244E}" srcOrd="0" destOrd="0" presId="urn:microsoft.com/office/officeart/2005/8/layout/hierarchy1"/>
    <dgm:cxn modelId="{0CD89575-073D-48A8-8023-DF02F8161774}" srcId="{2BC05A9E-6997-49C9-9631-64AB6976CB41}" destId="{DF7C4EAE-FCD8-454E-8891-BB9302754505}" srcOrd="0" destOrd="0" parTransId="{7C57635B-AE39-409C-9BBC-8745446B64C8}" sibTransId="{A5D924D9-89A9-4D9F-8223-782DB462188D}"/>
    <dgm:cxn modelId="{A9F92AD6-C8F5-49F5-BABF-ABD85E2D0DBE}" type="presOf" srcId="{0816C7CE-9CFA-4619-81F8-57E8D3947DFA}" destId="{0D39A920-E304-4C6E-BB75-266CF847346C}" srcOrd="0" destOrd="0" presId="urn:microsoft.com/office/officeart/2005/8/layout/hierarchy1"/>
    <dgm:cxn modelId="{762D9433-AD20-4C02-B40D-0B1D29DBA2F6}" type="presOf" srcId="{7C57635B-AE39-409C-9BBC-8745446B64C8}" destId="{A3B419E2-2599-4C28-AD1D-56D46EB9B4E7}" srcOrd="0" destOrd="0" presId="urn:microsoft.com/office/officeart/2005/8/layout/hierarchy1"/>
    <dgm:cxn modelId="{CA0DF38A-3355-4C95-907F-B7A79E2CF45B}" srcId="{8D1D0D0C-CA25-4E36-B40C-F1ECE7F4E1E6}" destId="{BBA25E8E-D64A-4608-8013-FC2458A13DDC}" srcOrd="1" destOrd="0" parTransId="{D46ACE93-DC0C-4597-B213-90F094CAB33D}" sibTransId="{42998486-3966-44EC-AEC9-E958209DB349}"/>
    <dgm:cxn modelId="{817BBCBA-5E27-49B4-8689-7643A3C90B69}" srcId="{DF7C4EAE-FCD8-454E-8891-BB9302754505}" destId="{F59DF67A-62B4-4742-961D-A68C365BA436}" srcOrd="0" destOrd="0" parTransId="{0E8F9D09-989E-447D-8B8C-626207DC3669}" sibTransId="{DEBE5C55-C6D0-413F-B301-EB8BB039E59B}"/>
    <dgm:cxn modelId="{90F1E223-6915-4801-9A4F-0B20C59F68E3}" type="presParOf" srcId="{4C464F70-AAF1-4F66-B214-3EC0CB3C0D9A}" destId="{56C282CA-DD42-4C92-A86D-2C8FA6F2A347}" srcOrd="0" destOrd="0" presId="urn:microsoft.com/office/officeart/2005/8/layout/hierarchy1"/>
    <dgm:cxn modelId="{DB14CB8F-EAD0-4573-950C-92B8FBACBD5C}" type="presParOf" srcId="{56C282CA-DD42-4C92-A86D-2C8FA6F2A347}" destId="{ED142DF8-EEA8-4823-9BCC-78442770671B}" srcOrd="0" destOrd="0" presId="urn:microsoft.com/office/officeart/2005/8/layout/hierarchy1"/>
    <dgm:cxn modelId="{4B34E056-E009-40F7-B951-6103186C5D8A}" type="presParOf" srcId="{ED142DF8-EEA8-4823-9BCC-78442770671B}" destId="{A2AAB3FB-5BBF-4B59-B795-5706A9034CAF}" srcOrd="0" destOrd="0" presId="urn:microsoft.com/office/officeart/2005/8/layout/hierarchy1"/>
    <dgm:cxn modelId="{CAB256AE-5BF9-4928-94FD-4475FB54D9D6}" type="presParOf" srcId="{ED142DF8-EEA8-4823-9BCC-78442770671B}" destId="{04FD6428-7B23-45A6-B893-90210092B064}" srcOrd="1" destOrd="0" presId="urn:microsoft.com/office/officeart/2005/8/layout/hierarchy1"/>
    <dgm:cxn modelId="{E9F0F66B-063D-4DAD-8A35-B1BDCA023F49}" type="presParOf" srcId="{56C282CA-DD42-4C92-A86D-2C8FA6F2A347}" destId="{CE09E748-4CF9-4033-8741-E7452EBD9A6B}" srcOrd="1" destOrd="0" presId="urn:microsoft.com/office/officeart/2005/8/layout/hierarchy1"/>
    <dgm:cxn modelId="{0CE9C4D5-4D57-4933-A687-CB149C02B11C}" type="presParOf" srcId="{CE09E748-4CF9-4033-8741-E7452EBD9A6B}" destId="{A3B419E2-2599-4C28-AD1D-56D46EB9B4E7}" srcOrd="0" destOrd="0" presId="urn:microsoft.com/office/officeart/2005/8/layout/hierarchy1"/>
    <dgm:cxn modelId="{F6AA53B0-F48E-4B22-8DD1-7554AA8B3D2D}" type="presParOf" srcId="{CE09E748-4CF9-4033-8741-E7452EBD9A6B}" destId="{64C27509-A14E-4E24-B329-914BCFA90D25}" srcOrd="1" destOrd="0" presId="urn:microsoft.com/office/officeart/2005/8/layout/hierarchy1"/>
    <dgm:cxn modelId="{5660F52E-426D-4A6A-8403-1B2ABB4C2CC7}" type="presParOf" srcId="{64C27509-A14E-4E24-B329-914BCFA90D25}" destId="{DA159B74-CC1F-48A9-A349-F71F5A46D71D}" srcOrd="0" destOrd="0" presId="urn:microsoft.com/office/officeart/2005/8/layout/hierarchy1"/>
    <dgm:cxn modelId="{5802F26E-006B-405B-AC70-D4ABEB714303}" type="presParOf" srcId="{DA159B74-CC1F-48A9-A349-F71F5A46D71D}" destId="{6468BDB4-B374-4764-ADB2-DE805954672B}" srcOrd="0" destOrd="0" presId="urn:microsoft.com/office/officeart/2005/8/layout/hierarchy1"/>
    <dgm:cxn modelId="{794E5E86-8151-4602-998E-423515CC6587}" type="presParOf" srcId="{DA159B74-CC1F-48A9-A349-F71F5A46D71D}" destId="{AD37E4F1-1F67-4B6C-BDEC-06A6283DDD4D}" srcOrd="1" destOrd="0" presId="urn:microsoft.com/office/officeart/2005/8/layout/hierarchy1"/>
    <dgm:cxn modelId="{1AD3F591-62A0-4D41-B20A-E23007B188C2}" type="presParOf" srcId="{64C27509-A14E-4E24-B329-914BCFA90D25}" destId="{B3FD0858-F720-4984-817C-736B1C102E95}" srcOrd="1" destOrd="0" presId="urn:microsoft.com/office/officeart/2005/8/layout/hierarchy1"/>
    <dgm:cxn modelId="{3203C1B1-401F-4187-ACEC-B13A6C4E94B0}" type="presParOf" srcId="{B3FD0858-F720-4984-817C-736B1C102E95}" destId="{228B585A-D365-4BE0-99BC-B2120837699F}" srcOrd="0" destOrd="0" presId="urn:microsoft.com/office/officeart/2005/8/layout/hierarchy1"/>
    <dgm:cxn modelId="{3C0C90F8-B687-409F-BFA4-903D67AFE90D}" type="presParOf" srcId="{B3FD0858-F720-4984-817C-736B1C102E95}" destId="{5E062FFC-B7BA-4712-B133-3A7B1431AC66}" srcOrd="1" destOrd="0" presId="urn:microsoft.com/office/officeart/2005/8/layout/hierarchy1"/>
    <dgm:cxn modelId="{816DB3EB-E698-4370-8ADA-4EB5069DE222}" type="presParOf" srcId="{5E062FFC-B7BA-4712-B133-3A7B1431AC66}" destId="{B74150B6-3EB9-415F-84ED-096E67EF742A}" srcOrd="0" destOrd="0" presId="urn:microsoft.com/office/officeart/2005/8/layout/hierarchy1"/>
    <dgm:cxn modelId="{F4A26952-C98C-4835-B314-1A35245494F3}" type="presParOf" srcId="{B74150B6-3EB9-415F-84ED-096E67EF742A}" destId="{F7441CB9-E8D8-4605-BDDD-832A3D000807}" srcOrd="0" destOrd="0" presId="urn:microsoft.com/office/officeart/2005/8/layout/hierarchy1"/>
    <dgm:cxn modelId="{6923245D-8E66-4714-86E4-FF373FC0398F}" type="presParOf" srcId="{B74150B6-3EB9-415F-84ED-096E67EF742A}" destId="{E151B5A4-8D63-4009-A896-B950A456244E}" srcOrd="1" destOrd="0" presId="urn:microsoft.com/office/officeart/2005/8/layout/hierarchy1"/>
    <dgm:cxn modelId="{AFC5B1EF-67C8-4089-A931-97C9C1F8F968}" type="presParOf" srcId="{5E062FFC-B7BA-4712-B133-3A7B1431AC66}" destId="{9D9A4E08-6D76-4F09-9C19-630FB7E9591D}" srcOrd="1" destOrd="0" presId="urn:microsoft.com/office/officeart/2005/8/layout/hierarchy1"/>
    <dgm:cxn modelId="{82269FCA-B4D0-40E9-81CE-C2ADF14314FA}" type="presParOf" srcId="{9D9A4E08-6D76-4F09-9C19-630FB7E9591D}" destId="{C5D97547-EB8D-4856-80B1-5E3C3908B90E}" srcOrd="0" destOrd="0" presId="urn:microsoft.com/office/officeart/2005/8/layout/hierarchy1"/>
    <dgm:cxn modelId="{20DFC9D2-C5FD-4909-8A76-EC33DD1FC0B6}" type="presParOf" srcId="{9D9A4E08-6D76-4F09-9C19-630FB7E9591D}" destId="{4D13A735-B68D-4D10-8ADA-09C1403300E4}" srcOrd="1" destOrd="0" presId="urn:microsoft.com/office/officeart/2005/8/layout/hierarchy1"/>
    <dgm:cxn modelId="{A978FC57-D231-41DE-BC5A-50A4B2682F1E}" type="presParOf" srcId="{4D13A735-B68D-4D10-8ADA-09C1403300E4}" destId="{DABA6ABA-1146-4721-B98C-D406513C784B}" srcOrd="0" destOrd="0" presId="urn:microsoft.com/office/officeart/2005/8/layout/hierarchy1"/>
    <dgm:cxn modelId="{87E4BC57-ECFC-4D13-9194-C29DCAF4C45C}" type="presParOf" srcId="{DABA6ABA-1146-4721-B98C-D406513C784B}" destId="{C301955D-E9DD-4C66-A8C0-478B731F9260}" srcOrd="0" destOrd="0" presId="urn:microsoft.com/office/officeart/2005/8/layout/hierarchy1"/>
    <dgm:cxn modelId="{0F35FF8C-8A3E-431F-828D-B19C9402DCB2}" type="presParOf" srcId="{DABA6ABA-1146-4721-B98C-D406513C784B}" destId="{41CA2085-CDA9-48A3-8CC5-A64D6D07DDFE}" srcOrd="1" destOrd="0" presId="urn:microsoft.com/office/officeart/2005/8/layout/hierarchy1"/>
    <dgm:cxn modelId="{C38B693D-C894-4EEC-8114-205AC0F1EBF0}" type="presParOf" srcId="{4D13A735-B68D-4D10-8ADA-09C1403300E4}" destId="{5ECA1C52-BFDD-476B-B544-9BFFA6A2DA28}" srcOrd="1" destOrd="0" presId="urn:microsoft.com/office/officeart/2005/8/layout/hierarchy1"/>
    <dgm:cxn modelId="{65ED4EE4-6843-411E-8F0E-A299A57BD488}" type="presParOf" srcId="{B3FD0858-F720-4984-817C-736B1C102E95}" destId="{746F46F9-0043-4C48-89B5-7D39B3D3FBDA}" srcOrd="2" destOrd="0" presId="urn:microsoft.com/office/officeart/2005/8/layout/hierarchy1"/>
    <dgm:cxn modelId="{1A0C3EE5-F7D7-4E17-A5E9-6413C1078179}" type="presParOf" srcId="{B3FD0858-F720-4984-817C-736B1C102E95}" destId="{91F6EFD5-C549-4B68-949A-76D1EC46E4E9}" srcOrd="3" destOrd="0" presId="urn:microsoft.com/office/officeart/2005/8/layout/hierarchy1"/>
    <dgm:cxn modelId="{74BC20D2-2BD0-4A4D-896E-6C2A5278E781}" type="presParOf" srcId="{91F6EFD5-C549-4B68-949A-76D1EC46E4E9}" destId="{E98CB255-4F3B-49C2-899E-1E0282064B9A}" srcOrd="0" destOrd="0" presId="urn:microsoft.com/office/officeart/2005/8/layout/hierarchy1"/>
    <dgm:cxn modelId="{16F1C1CD-3BB1-4591-BBE2-1EEAA542ABA3}" type="presParOf" srcId="{E98CB255-4F3B-49C2-899E-1E0282064B9A}" destId="{C0C0E318-0869-4048-A315-240C9B42474B}" srcOrd="0" destOrd="0" presId="urn:microsoft.com/office/officeart/2005/8/layout/hierarchy1"/>
    <dgm:cxn modelId="{355626F9-EE45-4CB9-BDFC-DF07140F2849}" type="presParOf" srcId="{E98CB255-4F3B-49C2-899E-1E0282064B9A}" destId="{CAD249DB-EEA6-4496-8FD7-C840BDA52D0F}" srcOrd="1" destOrd="0" presId="urn:microsoft.com/office/officeart/2005/8/layout/hierarchy1"/>
    <dgm:cxn modelId="{F67C926D-E70D-48BA-BDD7-016F61A03B24}" type="presParOf" srcId="{91F6EFD5-C549-4B68-949A-76D1EC46E4E9}" destId="{10A31965-F945-42DF-9E1B-D5366B5C31CC}" srcOrd="1" destOrd="0" presId="urn:microsoft.com/office/officeart/2005/8/layout/hierarchy1"/>
    <dgm:cxn modelId="{BF59DCD2-9F92-4349-90C8-79C0284B1FA5}" type="presParOf" srcId="{10A31965-F945-42DF-9E1B-D5366B5C31CC}" destId="{0D39A920-E304-4C6E-BB75-266CF847346C}" srcOrd="0" destOrd="0" presId="urn:microsoft.com/office/officeart/2005/8/layout/hierarchy1"/>
    <dgm:cxn modelId="{AF29032E-7E49-4542-87BA-DC098E7BA423}" type="presParOf" srcId="{10A31965-F945-42DF-9E1B-D5366B5C31CC}" destId="{33ADCE21-725F-4853-8D97-C5B798758155}" srcOrd="1" destOrd="0" presId="urn:microsoft.com/office/officeart/2005/8/layout/hierarchy1"/>
    <dgm:cxn modelId="{FBF34AB1-D925-4D93-AE1B-EE97B829EF8F}" type="presParOf" srcId="{33ADCE21-725F-4853-8D97-C5B798758155}" destId="{C70C1D9B-464C-4F62-BCA7-644E8DF38360}" srcOrd="0" destOrd="0" presId="urn:microsoft.com/office/officeart/2005/8/layout/hierarchy1"/>
    <dgm:cxn modelId="{CF2A29D4-0A3F-4306-98B9-F615211B3E49}" type="presParOf" srcId="{C70C1D9B-464C-4F62-BCA7-644E8DF38360}" destId="{46B58738-3E24-4320-8329-36900C8315A9}" srcOrd="0" destOrd="0" presId="urn:microsoft.com/office/officeart/2005/8/layout/hierarchy1"/>
    <dgm:cxn modelId="{279CDAAF-53C7-45C8-B9D4-AF9545640C7B}" type="presParOf" srcId="{C70C1D9B-464C-4F62-BCA7-644E8DF38360}" destId="{CC07019F-8B1D-4F26-822C-BD5C64878705}" srcOrd="1" destOrd="0" presId="urn:microsoft.com/office/officeart/2005/8/layout/hierarchy1"/>
    <dgm:cxn modelId="{F5E758F7-69D3-4ED2-926F-8C04A15774BF}" type="presParOf" srcId="{33ADCE21-725F-4853-8D97-C5B798758155}" destId="{7B2820C3-225F-469F-ADAF-4FC761D0FB31}" srcOrd="1" destOrd="0" presId="urn:microsoft.com/office/officeart/2005/8/layout/hierarchy1"/>
    <dgm:cxn modelId="{413451E0-25F1-4A98-86EE-56314E126C8D}" type="presParOf" srcId="{CE09E748-4CF9-4033-8741-E7452EBD9A6B}" destId="{8B602AE2-69BE-44B3-976F-4D889CC08A81}" srcOrd="2" destOrd="0" presId="urn:microsoft.com/office/officeart/2005/8/layout/hierarchy1"/>
    <dgm:cxn modelId="{C5C1ACBE-38A4-46AB-A3B1-6D07C7983D32}" type="presParOf" srcId="{CE09E748-4CF9-4033-8741-E7452EBD9A6B}" destId="{AF2E8DAE-7A15-415F-887B-FF8FC8102414}" srcOrd="3" destOrd="0" presId="urn:microsoft.com/office/officeart/2005/8/layout/hierarchy1"/>
    <dgm:cxn modelId="{7B988F76-FBB3-4329-9DFB-73A8CD11D650}" type="presParOf" srcId="{AF2E8DAE-7A15-415F-887B-FF8FC8102414}" destId="{5EEA3DC8-118A-4FC8-9E59-1026830E9220}" srcOrd="0" destOrd="0" presId="urn:microsoft.com/office/officeart/2005/8/layout/hierarchy1"/>
    <dgm:cxn modelId="{2AA139F9-B811-4D2B-B056-B986289578CB}" type="presParOf" srcId="{5EEA3DC8-118A-4FC8-9E59-1026830E9220}" destId="{D6DCA44B-68EF-4F85-8521-F1CF7AE2C9F7}" srcOrd="0" destOrd="0" presId="urn:microsoft.com/office/officeart/2005/8/layout/hierarchy1"/>
    <dgm:cxn modelId="{70B94EB3-6F74-40FC-B672-8FEC45636419}" type="presParOf" srcId="{5EEA3DC8-118A-4FC8-9E59-1026830E9220}" destId="{750AB665-AF94-467E-96D0-C078A91C8666}" srcOrd="1" destOrd="0" presId="urn:microsoft.com/office/officeart/2005/8/layout/hierarchy1"/>
    <dgm:cxn modelId="{37C66552-391B-439C-B6AB-4C2AF22139A9}" type="presParOf" srcId="{AF2E8DAE-7A15-415F-887B-FF8FC8102414}" destId="{A40D010B-BEE2-425C-8A42-6ED7D22813DD}" srcOrd="1" destOrd="0" presId="urn:microsoft.com/office/officeart/2005/8/layout/hierarchy1"/>
    <dgm:cxn modelId="{FA759B24-B7B0-4BC4-9ED4-881C2B5CAEE1}" type="presParOf" srcId="{A40D010B-BEE2-425C-8A42-6ED7D22813DD}" destId="{B6C58331-908D-4B53-ABC0-40D7651B6E77}" srcOrd="0" destOrd="0" presId="urn:microsoft.com/office/officeart/2005/8/layout/hierarchy1"/>
    <dgm:cxn modelId="{2C780457-BD61-485A-B79E-F4B694CD600F}" type="presParOf" srcId="{A40D010B-BEE2-425C-8A42-6ED7D22813DD}" destId="{BF9B4F13-AA2C-463A-8785-C5C374954824}" srcOrd="1" destOrd="0" presId="urn:microsoft.com/office/officeart/2005/8/layout/hierarchy1"/>
    <dgm:cxn modelId="{808D4E96-725D-44F3-B734-FFB2AA784498}" type="presParOf" srcId="{BF9B4F13-AA2C-463A-8785-C5C374954824}" destId="{0361D6C2-0D0C-43CF-AF8C-6B08ED462869}" srcOrd="0" destOrd="0" presId="urn:microsoft.com/office/officeart/2005/8/layout/hierarchy1"/>
    <dgm:cxn modelId="{6212F95E-BBB1-43D0-8559-737FB9105F8D}" type="presParOf" srcId="{0361D6C2-0D0C-43CF-AF8C-6B08ED462869}" destId="{E14E6EEE-B3D4-4EFB-8804-F9843E96D847}" srcOrd="0" destOrd="0" presId="urn:microsoft.com/office/officeart/2005/8/layout/hierarchy1"/>
    <dgm:cxn modelId="{3C5CE849-2CF1-40CA-A3AF-20FB9345B283}" type="presParOf" srcId="{0361D6C2-0D0C-43CF-AF8C-6B08ED462869}" destId="{49C8369A-4D3C-407E-B15D-BECDDEC4494F}" srcOrd="1" destOrd="0" presId="urn:microsoft.com/office/officeart/2005/8/layout/hierarchy1"/>
    <dgm:cxn modelId="{6277BB21-EAEA-415D-B9AB-F58388B39D69}" type="presParOf" srcId="{BF9B4F13-AA2C-463A-8785-C5C374954824}" destId="{F0ADC891-DCED-47B0-B259-818A2A266AD7}" srcOrd="1" destOrd="0" presId="urn:microsoft.com/office/officeart/2005/8/layout/hierarchy1"/>
    <dgm:cxn modelId="{60370C1E-7EC4-46B2-B14E-C2FE35707495}" type="presParOf" srcId="{F0ADC891-DCED-47B0-B259-818A2A266AD7}" destId="{5DF59E78-37F2-4C86-942C-3FB6BB4DCDF6}" srcOrd="0" destOrd="0" presId="urn:microsoft.com/office/officeart/2005/8/layout/hierarchy1"/>
    <dgm:cxn modelId="{F57228CF-7409-4086-8523-005D0BBF78AC}" type="presParOf" srcId="{F0ADC891-DCED-47B0-B259-818A2A266AD7}" destId="{479490F8-908A-4F9C-8C25-1056B4107F03}" srcOrd="1" destOrd="0" presId="urn:microsoft.com/office/officeart/2005/8/layout/hierarchy1"/>
    <dgm:cxn modelId="{C761A9DF-968E-4CC8-ADC0-D3684ED8FA98}" type="presParOf" srcId="{479490F8-908A-4F9C-8C25-1056B4107F03}" destId="{45EBA319-4891-44B4-B708-CC63D6114728}" srcOrd="0" destOrd="0" presId="urn:microsoft.com/office/officeart/2005/8/layout/hierarchy1"/>
    <dgm:cxn modelId="{0687DD80-83AA-4F95-8229-D229AE393786}" type="presParOf" srcId="{45EBA319-4891-44B4-B708-CC63D6114728}" destId="{2D00A646-A344-40CA-AFC4-63B7FE94F223}" srcOrd="0" destOrd="0" presId="urn:microsoft.com/office/officeart/2005/8/layout/hierarchy1"/>
    <dgm:cxn modelId="{B768CF76-785E-4EA1-9F83-6081769B3FB2}" type="presParOf" srcId="{45EBA319-4891-44B4-B708-CC63D6114728}" destId="{BA3681F8-7CBF-45F0-B886-9C6DC8C4051C}" srcOrd="1" destOrd="0" presId="urn:microsoft.com/office/officeart/2005/8/layout/hierarchy1"/>
    <dgm:cxn modelId="{5B40F164-D0D8-47E7-AE35-BD7F4F6917DA}" type="presParOf" srcId="{479490F8-908A-4F9C-8C25-1056B4107F03}" destId="{4BDC16B9-6C07-461E-88D4-EA49E2439075}" srcOrd="1" destOrd="0" presId="urn:microsoft.com/office/officeart/2005/8/layout/hierarchy1"/>
    <dgm:cxn modelId="{78F219C2-3592-49F9-AFEE-2596A8F83B93}" type="presParOf" srcId="{A40D010B-BEE2-425C-8A42-6ED7D22813DD}" destId="{101A0A34-100F-40A9-A639-D10FD505178E}" srcOrd="2" destOrd="0" presId="urn:microsoft.com/office/officeart/2005/8/layout/hierarchy1"/>
    <dgm:cxn modelId="{BE0A4FD5-5ADE-4B89-B73D-C81202A0CCA4}" type="presParOf" srcId="{A40D010B-BEE2-425C-8A42-6ED7D22813DD}" destId="{E8DC978D-4785-4A25-A77A-B30C5AA3C98E}" srcOrd="3" destOrd="0" presId="urn:microsoft.com/office/officeart/2005/8/layout/hierarchy1"/>
    <dgm:cxn modelId="{3D9C2EEE-E761-4E8F-AAD0-0A258AE42E3D}" type="presParOf" srcId="{E8DC978D-4785-4A25-A77A-B30C5AA3C98E}" destId="{D55600F6-B12E-4949-9069-2953A1428512}" srcOrd="0" destOrd="0" presId="urn:microsoft.com/office/officeart/2005/8/layout/hierarchy1"/>
    <dgm:cxn modelId="{00B5B030-FDC6-450C-B988-2BB48E6C070F}" type="presParOf" srcId="{D55600F6-B12E-4949-9069-2953A1428512}" destId="{44D5945C-97CA-4F6D-825E-E58273CAD36A}" srcOrd="0" destOrd="0" presId="urn:microsoft.com/office/officeart/2005/8/layout/hierarchy1"/>
    <dgm:cxn modelId="{2A146587-F414-42F8-A427-EF33D43EBDD8}" type="presParOf" srcId="{D55600F6-B12E-4949-9069-2953A1428512}" destId="{576F04C8-6AFA-4259-A8B6-09028CF72CBD}" srcOrd="1" destOrd="0" presId="urn:microsoft.com/office/officeart/2005/8/layout/hierarchy1"/>
    <dgm:cxn modelId="{4334EB96-04E6-4C30-BAD3-27D7B0081FC0}" type="presParOf" srcId="{E8DC978D-4785-4A25-A77A-B30C5AA3C98E}" destId="{D0B1D57E-30DA-41FE-8B2A-22FB50592AC0}" srcOrd="1" destOrd="0" presId="urn:microsoft.com/office/officeart/2005/8/layout/hierarchy1"/>
    <dgm:cxn modelId="{79968A51-3EF9-4B4B-8530-53E357C634CB}" type="presParOf" srcId="{D0B1D57E-30DA-41FE-8B2A-22FB50592AC0}" destId="{2CBB0010-013D-4C03-A1F6-98188D7A1E69}" srcOrd="0" destOrd="0" presId="urn:microsoft.com/office/officeart/2005/8/layout/hierarchy1"/>
    <dgm:cxn modelId="{6BDC2603-1E34-49DD-A91A-23C7D669A788}" type="presParOf" srcId="{D0B1D57E-30DA-41FE-8B2A-22FB50592AC0}" destId="{2333E235-CCC4-4187-81FE-DB55D6C4CC4D}" srcOrd="1" destOrd="0" presId="urn:microsoft.com/office/officeart/2005/8/layout/hierarchy1"/>
    <dgm:cxn modelId="{E7D24AD3-1FCB-4A7C-96DE-0F6A41ECCDB5}" type="presParOf" srcId="{2333E235-CCC4-4187-81FE-DB55D6C4CC4D}" destId="{2A70E6B3-7E2E-4DB6-A1C0-9A28CE1F7DED}" srcOrd="0" destOrd="0" presId="urn:microsoft.com/office/officeart/2005/8/layout/hierarchy1"/>
    <dgm:cxn modelId="{2FB27618-A388-418D-8C1C-FE48C344F50D}" type="presParOf" srcId="{2A70E6B3-7E2E-4DB6-A1C0-9A28CE1F7DED}" destId="{026F9BDB-7C4B-4B14-A068-431655887F24}" srcOrd="0" destOrd="0" presId="urn:microsoft.com/office/officeart/2005/8/layout/hierarchy1"/>
    <dgm:cxn modelId="{772AAEDA-1873-4DBC-B662-C5B3B33799B1}" type="presParOf" srcId="{2A70E6B3-7E2E-4DB6-A1C0-9A28CE1F7DED}" destId="{39C645CE-E4EF-4940-A3C0-B99A49AE3496}" srcOrd="1" destOrd="0" presId="urn:microsoft.com/office/officeart/2005/8/layout/hierarchy1"/>
    <dgm:cxn modelId="{16DF5D82-7A29-413C-99B4-97F540BBD5E1}" type="presParOf" srcId="{2333E235-CCC4-4187-81FE-DB55D6C4CC4D}" destId="{176E7313-E07F-47CD-84AF-BB4262E36F4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B0010-013D-4C03-A1F6-98188D7A1E69}">
      <dsp:nvSpPr>
        <dsp:cNvPr id="0" name=""/>
        <dsp:cNvSpPr/>
      </dsp:nvSpPr>
      <dsp:spPr>
        <a:xfrm>
          <a:off x="6422004" y="3307538"/>
          <a:ext cx="91440" cy="386616"/>
        </a:xfrm>
        <a:custGeom>
          <a:avLst/>
          <a:gdLst/>
          <a:ahLst/>
          <a:cxnLst/>
          <a:rect l="0" t="0" r="0" b="0"/>
          <a:pathLst>
            <a:path>
              <a:moveTo>
                <a:pt x="45720" y="0"/>
              </a:moveTo>
              <a:lnTo>
                <a:pt x="4572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1A0A34-100F-40A9-A639-D10FD505178E}">
      <dsp:nvSpPr>
        <dsp:cNvPr id="0" name=""/>
        <dsp:cNvSpPr/>
      </dsp:nvSpPr>
      <dsp:spPr>
        <a:xfrm>
          <a:off x="5655351" y="2076792"/>
          <a:ext cx="812373" cy="386616"/>
        </a:xfrm>
        <a:custGeom>
          <a:avLst/>
          <a:gdLst/>
          <a:ahLst/>
          <a:cxnLst/>
          <a:rect l="0" t="0" r="0" b="0"/>
          <a:pathLst>
            <a:path>
              <a:moveTo>
                <a:pt x="0" y="0"/>
              </a:moveTo>
              <a:lnTo>
                <a:pt x="0" y="263467"/>
              </a:lnTo>
              <a:lnTo>
                <a:pt x="812373" y="263467"/>
              </a:lnTo>
              <a:lnTo>
                <a:pt x="812373"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F59E78-37F2-4C86-942C-3FB6BB4DCDF6}">
      <dsp:nvSpPr>
        <dsp:cNvPr id="0" name=""/>
        <dsp:cNvSpPr/>
      </dsp:nvSpPr>
      <dsp:spPr>
        <a:xfrm>
          <a:off x="4797257" y="3307538"/>
          <a:ext cx="91440" cy="386616"/>
        </a:xfrm>
        <a:custGeom>
          <a:avLst/>
          <a:gdLst/>
          <a:ahLst/>
          <a:cxnLst/>
          <a:rect l="0" t="0" r="0" b="0"/>
          <a:pathLst>
            <a:path>
              <a:moveTo>
                <a:pt x="45720" y="0"/>
              </a:moveTo>
              <a:lnTo>
                <a:pt x="4572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C58331-908D-4B53-ABC0-40D7651B6E77}">
      <dsp:nvSpPr>
        <dsp:cNvPr id="0" name=""/>
        <dsp:cNvSpPr/>
      </dsp:nvSpPr>
      <dsp:spPr>
        <a:xfrm>
          <a:off x="4842977" y="2076792"/>
          <a:ext cx="812373" cy="386616"/>
        </a:xfrm>
        <a:custGeom>
          <a:avLst/>
          <a:gdLst/>
          <a:ahLst/>
          <a:cxnLst/>
          <a:rect l="0" t="0" r="0" b="0"/>
          <a:pathLst>
            <a:path>
              <a:moveTo>
                <a:pt x="812373" y="0"/>
              </a:moveTo>
              <a:lnTo>
                <a:pt x="812373" y="263467"/>
              </a:lnTo>
              <a:lnTo>
                <a:pt x="0" y="263467"/>
              </a:lnTo>
              <a:lnTo>
                <a:pt x="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602AE2-69BE-44B3-976F-4D889CC08A81}">
      <dsp:nvSpPr>
        <dsp:cNvPr id="0" name=""/>
        <dsp:cNvSpPr/>
      </dsp:nvSpPr>
      <dsp:spPr>
        <a:xfrm>
          <a:off x="3874300" y="858758"/>
          <a:ext cx="1781050" cy="373903"/>
        </a:xfrm>
        <a:custGeom>
          <a:avLst/>
          <a:gdLst/>
          <a:ahLst/>
          <a:cxnLst/>
          <a:rect l="0" t="0" r="0" b="0"/>
          <a:pathLst>
            <a:path>
              <a:moveTo>
                <a:pt x="0" y="0"/>
              </a:moveTo>
              <a:lnTo>
                <a:pt x="0" y="250754"/>
              </a:lnTo>
              <a:lnTo>
                <a:pt x="1781050" y="250754"/>
              </a:lnTo>
              <a:lnTo>
                <a:pt x="1781050" y="3739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39A920-E304-4C6E-BB75-266CF847346C}">
      <dsp:nvSpPr>
        <dsp:cNvPr id="0" name=""/>
        <dsp:cNvSpPr/>
      </dsp:nvSpPr>
      <dsp:spPr>
        <a:xfrm>
          <a:off x="3172510" y="3307538"/>
          <a:ext cx="91440" cy="386616"/>
        </a:xfrm>
        <a:custGeom>
          <a:avLst/>
          <a:gdLst/>
          <a:ahLst/>
          <a:cxnLst/>
          <a:rect l="0" t="0" r="0" b="0"/>
          <a:pathLst>
            <a:path>
              <a:moveTo>
                <a:pt x="45720" y="0"/>
              </a:moveTo>
              <a:lnTo>
                <a:pt x="4572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6F46F9-0043-4C48-89B5-7D39B3D3FBDA}">
      <dsp:nvSpPr>
        <dsp:cNvPr id="0" name=""/>
        <dsp:cNvSpPr/>
      </dsp:nvSpPr>
      <dsp:spPr>
        <a:xfrm>
          <a:off x="2405856" y="2076792"/>
          <a:ext cx="812373" cy="386616"/>
        </a:xfrm>
        <a:custGeom>
          <a:avLst/>
          <a:gdLst/>
          <a:ahLst/>
          <a:cxnLst/>
          <a:rect l="0" t="0" r="0" b="0"/>
          <a:pathLst>
            <a:path>
              <a:moveTo>
                <a:pt x="0" y="0"/>
              </a:moveTo>
              <a:lnTo>
                <a:pt x="0" y="263467"/>
              </a:lnTo>
              <a:lnTo>
                <a:pt x="812373" y="263467"/>
              </a:lnTo>
              <a:lnTo>
                <a:pt x="812373"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D97547-EB8D-4856-80B1-5E3C3908B90E}">
      <dsp:nvSpPr>
        <dsp:cNvPr id="0" name=""/>
        <dsp:cNvSpPr/>
      </dsp:nvSpPr>
      <dsp:spPr>
        <a:xfrm>
          <a:off x="1547762" y="3307538"/>
          <a:ext cx="91440" cy="386616"/>
        </a:xfrm>
        <a:custGeom>
          <a:avLst/>
          <a:gdLst/>
          <a:ahLst/>
          <a:cxnLst/>
          <a:rect l="0" t="0" r="0" b="0"/>
          <a:pathLst>
            <a:path>
              <a:moveTo>
                <a:pt x="45720" y="0"/>
              </a:moveTo>
              <a:lnTo>
                <a:pt x="4572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8B585A-D365-4BE0-99BC-B2120837699F}">
      <dsp:nvSpPr>
        <dsp:cNvPr id="0" name=""/>
        <dsp:cNvSpPr/>
      </dsp:nvSpPr>
      <dsp:spPr>
        <a:xfrm>
          <a:off x="1593482" y="2076792"/>
          <a:ext cx="812373" cy="386616"/>
        </a:xfrm>
        <a:custGeom>
          <a:avLst/>
          <a:gdLst/>
          <a:ahLst/>
          <a:cxnLst/>
          <a:rect l="0" t="0" r="0" b="0"/>
          <a:pathLst>
            <a:path>
              <a:moveTo>
                <a:pt x="812373" y="0"/>
              </a:moveTo>
              <a:lnTo>
                <a:pt x="812373" y="263467"/>
              </a:lnTo>
              <a:lnTo>
                <a:pt x="0" y="263467"/>
              </a:lnTo>
              <a:lnTo>
                <a:pt x="0" y="3866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B419E2-2599-4C28-AD1D-56D46EB9B4E7}">
      <dsp:nvSpPr>
        <dsp:cNvPr id="0" name=""/>
        <dsp:cNvSpPr/>
      </dsp:nvSpPr>
      <dsp:spPr>
        <a:xfrm>
          <a:off x="2405856" y="858758"/>
          <a:ext cx="1468443" cy="373903"/>
        </a:xfrm>
        <a:custGeom>
          <a:avLst/>
          <a:gdLst/>
          <a:ahLst/>
          <a:cxnLst/>
          <a:rect l="0" t="0" r="0" b="0"/>
          <a:pathLst>
            <a:path>
              <a:moveTo>
                <a:pt x="1468443" y="0"/>
              </a:moveTo>
              <a:lnTo>
                <a:pt x="1468443" y="250754"/>
              </a:lnTo>
              <a:lnTo>
                <a:pt x="0" y="250754"/>
              </a:lnTo>
              <a:lnTo>
                <a:pt x="0" y="3739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AAB3FB-5BBF-4B59-B795-5706A9034CAF}">
      <dsp:nvSpPr>
        <dsp:cNvPr id="0" name=""/>
        <dsp:cNvSpPr/>
      </dsp:nvSpPr>
      <dsp:spPr>
        <a:xfrm>
          <a:off x="3209630" y="14628"/>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FD6428-7B23-45A6-B893-90210092B064}">
      <dsp:nvSpPr>
        <dsp:cNvPr id="0" name=""/>
        <dsp:cNvSpPr/>
      </dsp:nvSpPr>
      <dsp:spPr>
        <a:xfrm>
          <a:off x="3357335" y="154947"/>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HOM based beam diagnostics</a:t>
          </a:r>
          <a:endParaRPr lang="de-DE" sz="1400" kern="1200" dirty="0"/>
        </a:p>
      </dsp:txBody>
      <dsp:txXfrm>
        <a:off x="3382059" y="179671"/>
        <a:ext cx="1279890" cy="794682"/>
      </dsp:txXfrm>
    </dsp:sp>
    <dsp:sp modelId="{6468BDB4-B374-4764-ADB2-DE805954672B}">
      <dsp:nvSpPr>
        <dsp:cNvPr id="0" name=""/>
        <dsp:cNvSpPr/>
      </dsp:nvSpPr>
      <dsp:spPr>
        <a:xfrm>
          <a:off x="1741187" y="1232662"/>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37E4F1-1F67-4B6C-BDEC-06A6283DDD4D}">
      <dsp:nvSpPr>
        <dsp:cNvPr id="0" name=""/>
        <dsp:cNvSpPr/>
      </dsp:nvSpPr>
      <dsp:spPr>
        <a:xfrm>
          <a:off x="1888891" y="1372981"/>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FLASH</a:t>
          </a:r>
          <a:endParaRPr lang="de-DE" sz="1400" kern="1200" dirty="0"/>
        </a:p>
      </dsp:txBody>
      <dsp:txXfrm>
        <a:off x="1913615" y="1397705"/>
        <a:ext cx="1279890" cy="794682"/>
      </dsp:txXfrm>
    </dsp:sp>
    <dsp:sp modelId="{F7441CB9-E8D8-4605-BDDD-832A3D000807}">
      <dsp:nvSpPr>
        <dsp:cNvPr id="0" name=""/>
        <dsp:cNvSpPr/>
      </dsp:nvSpPr>
      <dsp:spPr>
        <a:xfrm>
          <a:off x="928813" y="2463408"/>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51B5A4-8D63-4009-A896-B950A456244E}">
      <dsp:nvSpPr>
        <dsp:cNvPr id="0" name=""/>
        <dsp:cNvSpPr/>
      </dsp:nvSpPr>
      <dsp:spPr>
        <a:xfrm>
          <a:off x="1076517" y="2603727"/>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1.3 GHz cavities</a:t>
          </a:r>
          <a:endParaRPr lang="de-DE" sz="1400" kern="1200" dirty="0"/>
        </a:p>
      </dsp:txBody>
      <dsp:txXfrm>
        <a:off x="1101241" y="2628451"/>
        <a:ext cx="1279890" cy="794682"/>
      </dsp:txXfrm>
    </dsp:sp>
    <dsp:sp modelId="{C301955D-E9DD-4C66-A8C0-478B731F9260}">
      <dsp:nvSpPr>
        <dsp:cNvPr id="0" name=""/>
        <dsp:cNvSpPr/>
      </dsp:nvSpPr>
      <dsp:spPr>
        <a:xfrm>
          <a:off x="928813" y="3694154"/>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CA2085-CDA9-48A3-8CC5-A64D6D07DDFE}">
      <dsp:nvSpPr>
        <dsp:cNvPr id="0" name=""/>
        <dsp:cNvSpPr/>
      </dsp:nvSpPr>
      <dsp:spPr>
        <a:xfrm>
          <a:off x="1076517" y="3834473"/>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BPM</a:t>
          </a:r>
        </a:p>
        <a:p>
          <a:pPr lvl="0" algn="ctr" defTabSz="622300">
            <a:lnSpc>
              <a:spcPct val="90000"/>
            </a:lnSpc>
            <a:spcBef>
              <a:spcPct val="0"/>
            </a:spcBef>
            <a:spcAft>
              <a:spcPct val="35000"/>
            </a:spcAft>
          </a:pPr>
          <a:r>
            <a:rPr lang="en-US" sz="1400" kern="1200" dirty="0" smtClean="0"/>
            <a:t>(SLAC) </a:t>
          </a:r>
        </a:p>
      </dsp:txBody>
      <dsp:txXfrm>
        <a:off x="1101241" y="3859197"/>
        <a:ext cx="1279890" cy="794682"/>
      </dsp:txXfrm>
    </dsp:sp>
    <dsp:sp modelId="{C0C0E318-0869-4048-A315-240C9B42474B}">
      <dsp:nvSpPr>
        <dsp:cNvPr id="0" name=""/>
        <dsp:cNvSpPr/>
      </dsp:nvSpPr>
      <dsp:spPr>
        <a:xfrm>
          <a:off x="2553560" y="2463408"/>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D249DB-EEA6-4496-8FD7-C840BDA52D0F}">
      <dsp:nvSpPr>
        <dsp:cNvPr id="0" name=""/>
        <dsp:cNvSpPr/>
      </dsp:nvSpPr>
      <dsp:spPr>
        <a:xfrm>
          <a:off x="2701265" y="2603727"/>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3.9 GHz cavities</a:t>
          </a:r>
        </a:p>
        <a:p>
          <a:pPr lvl="0" algn="ctr" defTabSz="622300">
            <a:lnSpc>
              <a:spcPct val="90000"/>
            </a:lnSpc>
            <a:spcBef>
              <a:spcPct val="0"/>
            </a:spcBef>
            <a:spcAft>
              <a:spcPct val="35000"/>
            </a:spcAft>
          </a:pPr>
          <a:r>
            <a:rPr lang="en-US" sz="1400" kern="1200" dirty="0" smtClean="0"/>
            <a:t>(4 cavities)</a:t>
          </a:r>
          <a:endParaRPr lang="de-DE" sz="1400" kern="1200" dirty="0"/>
        </a:p>
      </dsp:txBody>
      <dsp:txXfrm>
        <a:off x="2725989" y="2628451"/>
        <a:ext cx="1279890" cy="794682"/>
      </dsp:txXfrm>
    </dsp:sp>
    <dsp:sp modelId="{46B58738-3E24-4320-8329-36900C8315A9}">
      <dsp:nvSpPr>
        <dsp:cNvPr id="0" name=""/>
        <dsp:cNvSpPr/>
      </dsp:nvSpPr>
      <dsp:spPr>
        <a:xfrm>
          <a:off x="2553560" y="3694154"/>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07019F-8B1D-4F26-822C-BD5C64878705}">
      <dsp:nvSpPr>
        <dsp:cNvPr id="0" name=""/>
        <dsp:cNvSpPr/>
      </dsp:nvSpPr>
      <dsp:spPr>
        <a:xfrm>
          <a:off x="2701265" y="3834473"/>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BPM</a:t>
          </a:r>
        </a:p>
        <a:p>
          <a:pPr lvl="0" algn="ctr" defTabSz="622300">
            <a:lnSpc>
              <a:spcPct val="90000"/>
            </a:lnSpc>
            <a:spcBef>
              <a:spcPct val="0"/>
            </a:spcBef>
            <a:spcAft>
              <a:spcPct val="35000"/>
            </a:spcAft>
          </a:pPr>
          <a:r>
            <a:rPr lang="en-US" sz="1400" kern="1200" dirty="0" smtClean="0"/>
            <a:t>(FNAL)</a:t>
          </a:r>
          <a:endParaRPr lang="de-DE" sz="1400" kern="1200" dirty="0"/>
        </a:p>
      </dsp:txBody>
      <dsp:txXfrm>
        <a:off x="2725989" y="3859197"/>
        <a:ext cx="1279890" cy="794682"/>
      </dsp:txXfrm>
    </dsp:sp>
    <dsp:sp modelId="{D6DCA44B-68EF-4F85-8521-F1CF7AE2C9F7}">
      <dsp:nvSpPr>
        <dsp:cNvPr id="0" name=""/>
        <dsp:cNvSpPr/>
      </dsp:nvSpPr>
      <dsp:spPr>
        <a:xfrm>
          <a:off x="4990681" y="1232662"/>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AB665-AF94-467E-96D0-C078A91C8666}">
      <dsp:nvSpPr>
        <dsp:cNvPr id="0" name=""/>
        <dsp:cNvSpPr/>
      </dsp:nvSpPr>
      <dsp:spPr>
        <a:xfrm>
          <a:off x="5138386" y="1372981"/>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E-XFEL</a:t>
          </a:r>
          <a:endParaRPr lang="de-DE" sz="1400" kern="1200" dirty="0"/>
        </a:p>
      </dsp:txBody>
      <dsp:txXfrm>
        <a:off x="5163110" y="1397705"/>
        <a:ext cx="1279890" cy="794682"/>
      </dsp:txXfrm>
    </dsp:sp>
    <dsp:sp modelId="{E14E6EEE-B3D4-4EFB-8804-F9843E96D847}">
      <dsp:nvSpPr>
        <dsp:cNvPr id="0" name=""/>
        <dsp:cNvSpPr/>
      </dsp:nvSpPr>
      <dsp:spPr>
        <a:xfrm>
          <a:off x="4178308" y="2463408"/>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C8369A-4D3C-407E-B15D-BECDDEC4494F}">
      <dsp:nvSpPr>
        <dsp:cNvPr id="0" name=""/>
        <dsp:cNvSpPr/>
      </dsp:nvSpPr>
      <dsp:spPr>
        <a:xfrm>
          <a:off x="4326012" y="2603727"/>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1.3 GHz cavities</a:t>
          </a:r>
          <a:endParaRPr lang="de-DE" sz="1400" kern="1200" dirty="0"/>
        </a:p>
      </dsp:txBody>
      <dsp:txXfrm>
        <a:off x="4350736" y="2628451"/>
        <a:ext cx="1279890" cy="794682"/>
      </dsp:txXfrm>
    </dsp:sp>
    <dsp:sp modelId="{2D00A646-A344-40CA-AFC4-63B7FE94F223}">
      <dsp:nvSpPr>
        <dsp:cNvPr id="0" name=""/>
        <dsp:cNvSpPr/>
      </dsp:nvSpPr>
      <dsp:spPr>
        <a:xfrm>
          <a:off x="4178308" y="3694154"/>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3681F8-7CBF-45F0-B886-9C6DC8C4051C}">
      <dsp:nvSpPr>
        <dsp:cNvPr id="0" name=""/>
        <dsp:cNvSpPr/>
      </dsp:nvSpPr>
      <dsp:spPr>
        <a:xfrm>
          <a:off x="4326012" y="3834473"/>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BPM </a:t>
          </a:r>
        </a:p>
        <a:p>
          <a:pPr lvl="0" algn="ctr" defTabSz="622300">
            <a:lnSpc>
              <a:spcPct val="90000"/>
            </a:lnSpc>
            <a:spcBef>
              <a:spcPct val="0"/>
            </a:spcBef>
            <a:spcAft>
              <a:spcPct val="35000"/>
            </a:spcAft>
          </a:pPr>
          <a:r>
            <a:rPr lang="en-US" sz="1400" kern="1200" dirty="0" smtClean="0"/>
            <a:t>BPhM (DESY+WUT)</a:t>
          </a:r>
          <a:endParaRPr lang="de-DE" sz="1400" kern="1200" dirty="0"/>
        </a:p>
      </dsp:txBody>
      <dsp:txXfrm>
        <a:off x="4350736" y="3859197"/>
        <a:ext cx="1279890" cy="794682"/>
      </dsp:txXfrm>
    </dsp:sp>
    <dsp:sp modelId="{44D5945C-97CA-4F6D-825E-E58273CAD36A}">
      <dsp:nvSpPr>
        <dsp:cNvPr id="0" name=""/>
        <dsp:cNvSpPr/>
      </dsp:nvSpPr>
      <dsp:spPr>
        <a:xfrm>
          <a:off x="5803055" y="2463408"/>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6F04C8-6AFA-4259-A8B6-09028CF72CBD}">
      <dsp:nvSpPr>
        <dsp:cNvPr id="0" name=""/>
        <dsp:cNvSpPr/>
      </dsp:nvSpPr>
      <dsp:spPr>
        <a:xfrm>
          <a:off x="5950759" y="2603727"/>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3.9 GHz cavities</a:t>
          </a:r>
        </a:p>
        <a:p>
          <a:pPr lvl="0" algn="ctr" defTabSz="622300">
            <a:lnSpc>
              <a:spcPct val="90000"/>
            </a:lnSpc>
            <a:spcBef>
              <a:spcPct val="0"/>
            </a:spcBef>
            <a:spcAft>
              <a:spcPct val="35000"/>
            </a:spcAft>
          </a:pPr>
          <a:r>
            <a:rPr lang="en-US" sz="1400" kern="1200" dirty="0" smtClean="0"/>
            <a:t>(</a:t>
          </a:r>
          <a:r>
            <a:rPr lang="en-US" sz="1400" kern="1200" dirty="0" smtClean="0">
              <a:solidFill>
                <a:srgbClr val="FF0000"/>
              </a:solidFill>
            </a:rPr>
            <a:t>8 cavities</a:t>
          </a:r>
          <a:r>
            <a:rPr lang="en-US" sz="1400" kern="1200" dirty="0" smtClean="0"/>
            <a:t>)</a:t>
          </a:r>
          <a:endParaRPr lang="de-DE" sz="1400" kern="1200" dirty="0"/>
        </a:p>
      </dsp:txBody>
      <dsp:txXfrm>
        <a:off x="5975483" y="2628451"/>
        <a:ext cx="1279890" cy="794682"/>
      </dsp:txXfrm>
    </dsp:sp>
    <dsp:sp modelId="{026F9BDB-7C4B-4B14-A068-431655887F24}">
      <dsp:nvSpPr>
        <dsp:cNvPr id="0" name=""/>
        <dsp:cNvSpPr/>
      </dsp:nvSpPr>
      <dsp:spPr>
        <a:xfrm>
          <a:off x="5803055" y="3694154"/>
          <a:ext cx="1329338" cy="844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C645CE-E4EF-4940-A3C0-B99A49AE3496}">
      <dsp:nvSpPr>
        <dsp:cNvPr id="0" name=""/>
        <dsp:cNvSpPr/>
      </dsp:nvSpPr>
      <dsp:spPr>
        <a:xfrm>
          <a:off x="5950759" y="3834473"/>
          <a:ext cx="1329338" cy="844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BPM</a:t>
          </a:r>
        </a:p>
        <a:p>
          <a:pPr lvl="0" algn="ctr" defTabSz="622300">
            <a:lnSpc>
              <a:spcPct val="90000"/>
            </a:lnSpc>
            <a:spcBef>
              <a:spcPct val="0"/>
            </a:spcBef>
            <a:spcAft>
              <a:spcPct val="35000"/>
            </a:spcAft>
          </a:pPr>
          <a:r>
            <a:rPr lang="en-US" sz="1400" kern="1200" dirty="0" smtClean="0"/>
            <a:t>(DESY)</a:t>
          </a:r>
          <a:endParaRPr lang="de-DE" sz="1400" kern="1200" dirty="0"/>
        </a:p>
      </dsp:txBody>
      <dsp:txXfrm>
        <a:off x="5975483" y="3859197"/>
        <a:ext cx="1279890" cy="7946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2DD0ED-8995-4F93-9DE6-02C50B08C8FE}" type="datetimeFigureOut">
              <a:rPr lang="de-DE" smtClean="0"/>
              <a:t>05.04.2016</a:t>
            </a:fld>
            <a:endParaRPr lang="de-D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de-DE" smtClean="0"/>
              <a:t>DESY</a:t>
            </a:r>
            <a:endParaRPr lang="de-D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9B7377-8808-4B89-A403-D76C3DCABAB7}" type="slidenum">
              <a:rPr lang="de-DE" smtClean="0"/>
              <a:t>‹#›</a:t>
            </a:fld>
            <a:endParaRPr lang="de-DE"/>
          </a:p>
        </p:txBody>
      </p:sp>
    </p:spTree>
    <p:extLst>
      <p:ext uri="{BB962C8B-B14F-4D97-AF65-F5344CB8AC3E}">
        <p14:creationId xmlns:p14="http://schemas.microsoft.com/office/powerpoint/2010/main" val="3510242713"/>
      </p:ext>
    </p:extLst>
  </p:cSld>
  <p:clrMap bg1="lt1" tx1="dk1" bg2="lt2" tx2="dk2" accent1="accent1" accent2="accent2" accent3="accent3" accent4="accent4" accent5="accent5" accent6="accent6" hlink="hlink" folHlink="folHlink"/>
  <p:hf sldNum="0" dt="0"/>
</p:handoutMaster>
</file>

<file path=ppt/ink/ink1.xml><?xml version="1.0" encoding="utf-8"?>
<inkml:ink xmlns:inkml="http://www.w3.org/2003/InkML">
  <inkml:definitions>
    <inkml:context xml:id="ctx0">
      <inkml:inkSource xml:id="inkSrc0">
        <inkml:traceFormat>
          <inkml:channel name="X" type="integer" max="3200" units="cm"/>
          <inkml:channel name="Y" type="integer" max="1200" units="cm"/>
        </inkml:traceFormat>
        <inkml:channelProperties>
          <inkml:channelProperty channel="X" name="resolution" value="47.26736" units="1/cm"/>
          <inkml:channelProperty channel="Y" name="resolution" value="28.36879" units="1/cm"/>
        </inkml:channelProperties>
      </inkml:inkSource>
      <inkml:timestamp xml:id="ts0" timeString="2016-04-05T08:38:54.25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D0B6B55-C879-4B6E-8781-3CE16A6A39F7}" emma:medium="tactile" emma:mode="ink">
          <msink:context xmlns:msink="http://schemas.microsoft.com/ink/2010/main" type="writingRegion" rotatedBoundingBox="10940,10160 11151,10160 11151,10385 10940,10385"/>
        </emma:interpretation>
      </emma:emma>
    </inkml:annotationXML>
    <inkml:traceGroup>
      <inkml:annotationXML>
        <emma:emma xmlns:emma="http://www.w3.org/2003/04/emma" version="1.0">
          <emma:interpretation id="{1FF9C608-5896-4B70-A6F0-E4FF0EC9A9A7}" emma:medium="tactile" emma:mode="ink">
            <msink:context xmlns:msink="http://schemas.microsoft.com/ink/2010/main" type="paragraph" rotatedBoundingBox="10940,10160 11151,10160 11151,10385 10940,10385" alignmentLevel="1"/>
          </emma:interpretation>
        </emma:emma>
      </inkml:annotationXML>
      <inkml:traceGroup>
        <inkml:annotationXML>
          <emma:emma xmlns:emma="http://www.w3.org/2003/04/emma" version="1.0">
            <emma:interpretation id="{738B52BF-F24E-4188-BA91-E954632AFB69}" emma:medium="tactile" emma:mode="ink">
              <msink:context xmlns:msink="http://schemas.microsoft.com/ink/2010/main" type="line" rotatedBoundingBox="10940,10160 11151,10160 11151,10385 10940,10385"/>
            </emma:interpretation>
          </emma:emma>
        </inkml:annotationXML>
        <inkml:traceGroup>
          <inkml:annotationXML>
            <emma:emma xmlns:emma="http://www.w3.org/2003/04/emma" version="1.0">
              <emma:interpretation id="{DC50B709-CCDE-4DAD-9E1C-3B55ACD8A25B}" emma:medium="tactile" emma:mode="ink">
                <msink:context xmlns:msink="http://schemas.microsoft.com/ink/2010/main" type="inkWord" rotatedBoundingBox="10940,10160 11151,10160 11151,10385 10940,10385"/>
              </emma:interpretation>
            </emma:emma>
          </inkml:annotationXML>
          <inkml:trace contextRef="#ctx0" brushRef="#br0">110 0,'0'0,"-10"0,0 0,10 0,0 0,-10 0,10 0,-10 0,10 0,-10 0,0 0,10 0,0 0,-10 0,10 0,-10 0,10 0,-10 0,10 0,-9 0,9 13,0 0,0-13,0 0,0 0,-10 0,10 14,0-14,0 0,0 13,0-13,0 13,0 0,0-13,0 14,0-14,0 0,0 13,10-13,-10 13,0-13,0 0,9 0,1 13,-10-13,10 0,0 0,0 0,-10 0,10 0,-10 0,10 0,0 0,-10 0,10 0,-10 0,10 0,-10 0,0 0,10-13,0 13,-10-13,0 13,0 0,0-13,0 13,0-14,10 14,-10-13,0 13,0-13,0 13,0-13,0 13,0-14,0 1,0 13,0 0,0 0,0 13,0-13,0 14,0-14,0 13,0-13,0 13,0 0,0-13,0 14,0-14,0 0,0 13,0 0,0-13,0 13,0-13,0 0,0 13,0-13,0 14,0-1,0-13,0 13,0-13,0 13,0 1,0-14,0 13,0-13,10 0,0 0</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EBD124-DE4A-438E-93C8-43E9AD7B2DB1}" type="datetimeFigureOut">
              <a:rPr lang="de-DE" smtClean="0"/>
              <a:t>05.04.2016</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de-DE" smtClean="0"/>
              <a:t>DESY</a:t>
            </a:r>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D25B12-972D-4F11-AA3C-C063DD6E5772}" type="slidenum">
              <a:rPr lang="de-DE" smtClean="0"/>
              <a:t>‹#›</a:t>
            </a:fld>
            <a:endParaRPr lang="de-DE"/>
          </a:p>
        </p:txBody>
      </p:sp>
    </p:spTree>
    <p:extLst>
      <p:ext uri="{BB962C8B-B14F-4D97-AF65-F5344CB8AC3E}">
        <p14:creationId xmlns:p14="http://schemas.microsoft.com/office/powerpoint/2010/main" val="684217542"/>
      </p:ext>
    </p:extLst>
  </p:cSld>
  <p:clrMap bg1="lt1" tx1="dk1" bg2="lt2" tx2="dk2" accent1="accent1" accent2="accent2" accent3="accent3" accent4="accent4" accent5="accent5" accent6="accent6" hlink="hlink" folHlink="folHlink"/>
  <p:hf sldNum="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2901368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To</a:t>
            </a:r>
            <a:r>
              <a:rPr lang="en-US" baseline="0" noProof="0" dirty="0" smtClean="0"/>
              <a:t> make electron beam radiate coherently, there are requirements on emittance, energy spread, and peak current etc. High precision control of RF field inside the cavity is required. The system to regulate the field is generally referred as LLRF system. </a:t>
            </a:r>
            <a:endParaRPr lang="en-US" noProof="0"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3838205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Relative measurement.</a:t>
            </a:r>
          </a:p>
          <a:p>
            <a:r>
              <a:rPr lang="en-US" dirty="0" err="1" smtClean="0"/>
              <a:t>Phasor</a:t>
            </a:r>
            <a:r>
              <a:rPr lang="en-US" baseline="0" dirty="0" smtClean="0"/>
              <a:t> diagram</a:t>
            </a:r>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4138893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beam Gaussian pulse</a:t>
            </a:r>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2266960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2155650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a:t>
            </a:r>
            <a:r>
              <a:rPr lang="en-US" baseline="0" dirty="0" smtClean="0"/>
              <a:t> the voltage of Monopole signal and Voltage of 1.3 GHz</a:t>
            </a:r>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2743108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Replace the second of with other plots;</a:t>
            </a:r>
            <a:r>
              <a:rPr lang="en-US" baseline="0" dirty="0" smtClean="0"/>
              <a:t> add one slide from the probe measurements.</a:t>
            </a:r>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33680911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793083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Eight coupled cavities are more complicated than four.</a:t>
            </a:r>
          </a:p>
          <a:p>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3479902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275090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MHz  shift</a:t>
            </a:r>
          </a:p>
          <a:p>
            <a:r>
              <a:rPr lang="en-US" dirty="0" smtClean="0"/>
              <a:t>200-100Mhz</a:t>
            </a:r>
          </a:p>
          <a:p>
            <a:r>
              <a:rPr lang="en-US" dirty="0" smtClean="0"/>
              <a:t>Further slice the band</a:t>
            </a:r>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694064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793083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3744059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793083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0 position but non zero </a:t>
            </a:r>
            <a:endParaRPr lang="en-US"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823737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793083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Potential issues.</a:t>
            </a:r>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185014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r>
              <a:rPr lang="de-DE" smtClean="0"/>
              <a:t>DESY</a:t>
            </a:r>
            <a:endParaRPr lang="de-DE"/>
          </a:p>
        </p:txBody>
      </p:sp>
    </p:spTree>
    <p:extLst>
      <p:ext uri="{BB962C8B-B14F-4D97-AF65-F5344CB8AC3E}">
        <p14:creationId xmlns:p14="http://schemas.microsoft.com/office/powerpoint/2010/main" val="4008741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6" name="Footer Placeholder 5"/>
          <p:cNvSpPr>
            <a:spLocks noGrp="1"/>
          </p:cNvSpPr>
          <p:nvPr>
            <p:ph type="ftr" sz="quarter" idx="11"/>
          </p:nvPr>
        </p:nvSpPr>
        <p:spPr/>
        <p:txBody>
          <a:bodyPr/>
          <a:lstStyle/>
          <a:p>
            <a:r>
              <a:rPr lang="de-DE" smtClean="0"/>
              <a:t>DESY</a:t>
            </a:r>
            <a:endParaRPr lang="de-DE"/>
          </a:p>
        </p:txBody>
      </p:sp>
      <p:sp>
        <p:nvSpPr>
          <p:cNvPr id="7" name="Header Placeholder 6"/>
          <p:cNvSpPr>
            <a:spLocks noGrp="1"/>
          </p:cNvSpPr>
          <p:nvPr>
            <p:ph type="hdr" sz="quarter" idx="12"/>
          </p:nvPr>
        </p:nvSpPr>
        <p:spPr/>
        <p:txBody>
          <a:bodyPr/>
          <a:lstStyle/>
          <a:p>
            <a:endParaRPr lang="de-DE"/>
          </a:p>
        </p:txBody>
      </p:sp>
    </p:spTree>
    <p:extLst>
      <p:ext uri="{BB962C8B-B14F-4D97-AF65-F5344CB8AC3E}">
        <p14:creationId xmlns:p14="http://schemas.microsoft.com/office/powerpoint/2010/main" val="793083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2DABA4-B868-4898-AA3A-F3F66B2BF618}" type="datetime3">
              <a:rPr lang="en-US" smtClean="0"/>
              <a:t>5 April 2016</a:t>
            </a:fld>
            <a:endParaRPr lang="en-US"/>
          </a:p>
        </p:txBody>
      </p:sp>
      <p:sp>
        <p:nvSpPr>
          <p:cNvPr id="5" name="Footer Placeholder 4"/>
          <p:cNvSpPr>
            <a:spLocks noGrp="1"/>
          </p:cNvSpPr>
          <p:nvPr>
            <p:ph type="ftr" sz="quarter" idx="11"/>
          </p:nvPr>
        </p:nvSpPr>
        <p:spPr/>
        <p:txBody>
          <a:bodyPr/>
          <a:lstStyle/>
          <a:p>
            <a:r>
              <a:rPr lang="en-US" smtClean="0"/>
              <a:t>Pag33e</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025725-338F-46CC-9581-7AFF2DFA64F5}" type="datetime3">
              <a:rPr lang="en-US" smtClean="0"/>
              <a:t>5 April 2016</a:t>
            </a:fld>
            <a:endParaRPr lang="en-US"/>
          </a:p>
        </p:txBody>
      </p:sp>
      <p:sp>
        <p:nvSpPr>
          <p:cNvPr id="5" name="Footer Placeholder 4"/>
          <p:cNvSpPr>
            <a:spLocks noGrp="1"/>
          </p:cNvSpPr>
          <p:nvPr>
            <p:ph type="ftr" sz="quarter" idx="11"/>
          </p:nvPr>
        </p:nvSpPr>
        <p:spPr/>
        <p:txBody>
          <a:bodyPr/>
          <a:lstStyle/>
          <a:p>
            <a:r>
              <a:rPr lang="en-US" smtClean="0"/>
              <a:t>Pag33e</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7A2BF4-0BD8-42CE-9855-AC9CF484252D}" type="datetime3">
              <a:rPr lang="en-US" smtClean="0"/>
              <a:t>5 April 2016</a:t>
            </a:fld>
            <a:endParaRPr lang="en-US"/>
          </a:p>
        </p:txBody>
      </p:sp>
      <p:sp>
        <p:nvSpPr>
          <p:cNvPr id="5" name="Footer Placeholder 4"/>
          <p:cNvSpPr>
            <a:spLocks noGrp="1"/>
          </p:cNvSpPr>
          <p:nvPr>
            <p:ph type="ftr" sz="quarter" idx="11"/>
          </p:nvPr>
        </p:nvSpPr>
        <p:spPr/>
        <p:txBody>
          <a:bodyPr/>
          <a:lstStyle/>
          <a:p>
            <a:r>
              <a:rPr lang="en-US" smtClean="0"/>
              <a:t>Pag33e</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rgbClr val="00B0F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Footer Placeholder 4"/>
          <p:cNvSpPr>
            <a:spLocks noGrp="1"/>
          </p:cNvSpPr>
          <p:nvPr>
            <p:ph type="ftr" sz="quarter" idx="11"/>
          </p:nvPr>
        </p:nvSpPr>
        <p:spPr/>
        <p:txBody>
          <a:bodyPr/>
          <a:lstStyle/>
          <a:p>
            <a:r>
              <a:rPr lang="en-US" smtClean="0"/>
              <a:t>Pag33e</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B8C39-9020-44AE-ABF7-85CD123A53B7}" type="datetime3">
              <a:rPr lang="en-US" smtClean="0"/>
              <a:t>5 April 2016</a:t>
            </a:fld>
            <a:endParaRPr lang="en-US"/>
          </a:p>
        </p:txBody>
      </p:sp>
      <p:sp>
        <p:nvSpPr>
          <p:cNvPr id="5" name="Footer Placeholder 4"/>
          <p:cNvSpPr>
            <a:spLocks noGrp="1"/>
          </p:cNvSpPr>
          <p:nvPr>
            <p:ph type="ftr" sz="quarter" idx="11"/>
          </p:nvPr>
        </p:nvSpPr>
        <p:spPr/>
        <p:txBody>
          <a:bodyPr/>
          <a:lstStyle/>
          <a:p>
            <a:r>
              <a:rPr lang="en-US" smtClean="0"/>
              <a:t>Pag33e</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62DD0D-25ED-4DAC-882B-B5E136898E24}" type="datetime3">
              <a:rPr lang="en-US" smtClean="0"/>
              <a:t>5 April 2016</a:t>
            </a:fld>
            <a:endParaRPr lang="en-US"/>
          </a:p>
        </p:txBody>
      </p:sp>
      <p:sp>
        <p:nvSpPr>
          <p:cNvPr id="6" name="Footer Placeholder 5"/>
          <p:cNvSpPr>
            <a:spLocks noGrp="1"/>
          </p:cNvSpPr>
          <p:nvPr>
            <p:ph type="ftr" sz="quarter" idx="11"/>
          </p:nvPr>
        </p:nvSpPr>
        <p:spPr/>
        <p:txBody>
          <a:bodyPr/>
          <a:lstStyle/>
          <a:p>
            <a:r>
              <a:rPr lang="en-US" smtClean="0"/>
              <a:t>Pag33e</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FAA587-390F-4EB0-BFAD-42F4B64A0013}" type="datetime3">
              <a:rPr lang="en-US" smtClean="0"/>
              <a:t>5 April 2016</a:t>
            </a:fld>
            <a:endParaRPr lang="en-US"/>
          </a:p>
        </p:txBody>
      </p:sp>
      <p:sp>
        <p:nvSpPr>
          <p:cNvPr id="8" name="Footer Placeholder 7"/>
          <p:cNvSpPr>
            <a:spLocks noGrp="1"/>
          </p:cNvSpPr>
          <p:nvPr>
            <p:ph type="ftr" sz="quarter" idx="11"/>
          </p:nvPr>
        </p:nvSpPr>
        <p:spPr/>
        <p:txBody>
          <a:bodyPr/>
          <a:lstStyle/>
          <a:p>
            <a:r>
              <a:rPr lang="en-US" smtClean="0"/>
              <a:t>Pag33e</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ECDFA5-2DB8-4263-ACCC-607D05987A74}" type="datetime3">
              <a:rPr lang="en-US" smtClean="0"/>
              <a:t>5 April 2016</a:t>
            </a:fld>
            <a:endParaRPr lang="en-US"/>
          </a:p>
        </p:txBody>
      </p:sp>
      <p:sp>
        <p:nvSpPr>
          <p:cNvPr id="4" name="Footer Placeholder 3"/>
          <p:cNvSpPr>
            <a:spLocks noGrp="1"/>
          </p:cNvSpPr>
          <p:nvPr>
            <p:ph type="ftr" sz="quarter" idx="11"/>
          </p:nvPr>
        </p:nvSpPr>
        <p:spPr/>
        <p:txBody>
          <a:bodyPr/>
          <a:lstStyle/>
          <a:p>
            <a:r>
              <a:rPr lang="en-US" smtClean="0"/>
              <a:t>Pag33e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963A39-D5C7-454C-BDF0-B8B04FEF9F9F}" type="datetime3">
              <a:rPr lang="en-US" smtClean="0"/>
              <a:t>5 April 2016</a:t>
            </a:fld>
            <a:endParaRPr lang="en-US"/>
          </a:p>
        </p:txBody>
      </p:sp>
      <p:sp>
        <p:nvSpPr>
          <p:cNvPr id="3" name="Footer Placeholder 2"/>
          <p:cNvSpPr>
            <a:spLocks noGrp="1"/>
          </p:cNvSpPr>
          <p:nvPr>
            <p:ph type="ftr" sz="quarter" idx="11"/>
          </p:nvPr>
        </p:nvSpPr>
        <p:spPr/>
        <p:txBody>
          <a:bodyPr/>
          <a:lstStyle/>
          <a:p>
            <a:r>
              <a:rPr lang="en-US" smtClean="0"/>
              <a:t>Pag33e</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48B371-F08D-40B6-B2B6-821A02D96B4C}" type="datetime3">
              <a:rPr lang="en-US" smtClean="0"/>
              <a:t>5 April 2016</a:t>
            </a:fld>
            <a:endParaRPr lang="en-US"/>
          </a:p>
        </p:txBody>
      </p:sp>
      <p:sp>
        <p:nvSpPr>
          <p:cNvPr id="6" name="Footer Placeholder 5"/>
          <p:cNvSpPr>
            <a:spLocks noGrp="1"/>
          </p:cNvSpPr>
          <p:nvPr>
            <p:ph type="ftr" sz="quarter" idx="11"/>
          </p:nvPr>
        </p:nvSpPr>
        <p:spPr/>
        <p:txBody>
          <a:bodyPr/>
          <a:lstStyle/>
          <a:p>
            <a:r>
              <a:rPr lang="en-US" smtClean="0"/>
              <a:t>Pag33e</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FD7AF6-23EE-48EE-A51B-1E851B9E7D56}" type="datetime3">
              <a:rPr lang="en-US" smtClean="0"/>
              <a:t>5 April 2016</a:t>
            </a:fld>
            <a:endParaRPr lang="en-US"/>
          </a:p>
        </p:txBody>
      </p:sp>
      <p:sp>
        <p:nvSpPr>
          <p:cNvPr id="6" name="Footer Placeholder 5"/>
          <p:cNvSpPr>
            <a:spLocks noGrp="1"/>
          </p:cNvSpPr>
          <p:nvPr>
            <p:ph type="ftr" sz="quarter" idx="11"/>
          </p:nvPr>
        </p:nvSpPr>
        <p:spPr/>
        <p:txBody>
          <a:bodyPr/>
          <a:lstStyle/>
          <a:p>
            <a:r>
              <a:rPr lang="en-US" smtClean="0"/>
              <a:t>Pag33e</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A4BF2F-6A2A-44A8-A956-0DB5121A7575}" type="datetime3">
              <a:rPr lang="en-US" smtClean="0"/>
              <a:t>5 April 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Pag33e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tmp"/></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2.png"/><Relationship Id="rId3" Type="http://schemas.openxmlformats.org/officeDocument/2006/relationships/image" Target="../media/image340.png"/><Relationship Id="rId7" Type="http://schemas.openxmlformats.org/officeDocument/2006/relationships/image" Target="../media/image38.png"/><Relationship Id="rId12"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20.png"/><Relationship Id="rId5" Type="http://schemas.openxmlformats.org/officeDocument/2006/relationships/image" Target="../media/image36.png"/><Relationship Id="rId10" Type="http://schemas.openxmlformats.org/officeDocument/2006/relationships/image" Target="../media/image40.png"/><Relationship Id="rId4" Type="http://schemas.openxmlformats.org/officeDocument/2006/relationships/image" Target="../media/image350.png"/><Relationship Id="rId9" Type="http://schemas.openxmlformats.org/officeDocument/2006/relationships/image" Target="../media/image390.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8" Type="http://schemas.openxmlformats.org/officeDocument/2006/relationships/customXml" Target="../ink/ink1.xml"/><Relationship Id="rId3" Type="http://schemas.openxmlformats.org/officeDocument/2006/relationships/image" Target="../media/image27.emf"/><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1.emf"/></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dx.doi.org/10.1016/j.phpro.2015.11.008"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3543965" y="4653136"/>
            <a:ext cx="2133600" cy="365125"/>
          </a:xfrm>
        </p:spPr>
        <p:txBody>
          <a:bodyPr/>
          <a:lstStyle/>
          <a:p>
            <a:pPr algn="ctr"/>
            <a:fld id="{DE5C704D-E37D-4B44-AC0F-7A0E9DD20E68}" type="datetime3">
              <a:rPr lang="en-US" sz="2000" smtClean="0">
                <a:solidFill>
                  <a:schemeClr val="tx1"/>
                </a:solidFill>
                <a:latin typeface="Blackadder ITC" panose="04020505051007020D02" pitchFamily="82" charset="0"/>
              </a:rPr>
              <a:t>5 April 2016</a:t>
            </a:fld>
            <a:endParaRPr lang="en-US" sz="2000" dirty="0">
              <a:solidFill>
                <a:schemeClr val="tx1"/>
              </a:solidFill>
              <a:latin typeface="Blackadder ITC" panose="04020505051007020D02" pitchFamily="82" charset="0"/>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1</a:t>
            </a:fld>
            <a:endParaRPr lang="en-US" dirty="0"/>
          </a:p>
        </p:txBody>
      </p:sp>
      <p:sp>
        <p:nvSpPr>
          <p:cNvPr id="6" name="Title 5"/>
          <p:cNvSpPr>
            <a:spLocks noGrp="1"/>
          </p:cNvSpPr>
          <p:nvPr>
            <p:ph type="ctrTitle"/>
          </p:nvPr>
        </p:nvSpPr>
        <p:spPr>
          <a:xfrm>
            <a:off x="685800" y="1268760"/>
            <a:ext cx="7772400" cy="1470025"/>
          </a:xfrm>
        </p:spPr>
        <p:txBody>
          <a:bodyPr>
            <a:normAutofit fontScale="90000"/>
          </a:bodyPr>
          <a:lstStyle/>
          <a:p>
            <a:pPr fontAlgn="base">
              <a:spcAft>
                <a:spcPct val="0"/>
              </a:spcAft>
            </a:pPr>
            <a:r>
              <a:rPr lang="en-US" sz="4000" b="1" dirty="0" smtClean="0">
                <a:solidFill>
                  <a:srgbClr val="0096D8"/>
                </a:solidFill>
              </a:rPr>
              <a:t/>
            </a:r>
            <a:br>
              <a:rPr lang="en-US" sz="4000" b="1" dirty="0" smtClean="0">
                <a:solidFill>
                  <a:srgbClr val="0096D8"/>
                </a:solidFill>
              </a:rPr>
            </a:br>
            <a:r>
              <a:rPr lang="en-US" sz="4000" b="1" dirty="0">
                <a:solidFill>
                  <a:srgbClr val="0096D8"/>
                </a:solidFill>
              </a:rPr>
              <a:t/>
            </a:r>
            <a:br>
              <a:rPr lang="en-US" sz="4000" b="1" dirty="0">
                <a:solidFill>
                  <a:srgbClr val="0096D8"/>
                </a:solidFill>
              </a:rPr>
            </a:br>
            <a:r>
              <a:rPr lang="en-US" sz="5300" b="1" dirty="0" smtClean="0">
                <a:solidFill>
                  <a:srgbClr val="0096D8"/>
                </a:solidFill>
                <a:effectLst>
                  <a:outerShdw blurRad="38100" dist="38100" dir="2700000" algn="tl">
                    <a:srgbClr val="000000">
                      <a:alpha val="43137"/>
                    </a:srgbClr>
                  </a:outerShdw>
                </a:effectLst>
              </a:rPr>
              <a:t>Progress and Status of HOM based beam diagnostics for FLASH and the E-XFEL</a:t>
            </a:r>
            <a:r>
              <a:rPr lang="en-US" sz="7200" b="1" dirty="0" smtClean="0">
                <a:solidFill>
                  <a:srgbClr val="0096D8"/>
                </a:solidFill>
              </a:rPr>
              <a:t/>
            </a:r>
            <a:br>
              <a:rPr lang="en-US" sz="7200" b="1" dirty="0" smtClean="0">
                <a:solidFill>
                  <a:srgbClr val="0096D8"/>
                </a:solidFill>
              </a:rPr>
            </a:br>
            <a:endParaRPr lang="de-DE" sz="7200" b="1" dirty="0">
              <a:solidFill>
                <a:srgbClr val="0096D8"/>
              </a:solidFill>
            </a:endParaRPr>
          </a:p>
        </p:txBody>
      </p:sp>
      <p:cxnSp>
        <p:nvCxnSpPr>
          <p:cNvPr id="9" name="Straight Connector 8"/>
          <p:cNvCxnSpPr/>
          <p:nvPr/>
        </p:nvCxnSpPr>
        <p:spPr>
          <a:xfrm>
            <a:off x="107504" y="5923669"/>
            <a:ext cx="8928992" cy="0"/>
          </a:xfrm>
          <a:prstGeom prst="line">
            <a:avLst/>
          </a:prstGeom>
          <a:ln w="28575">
            <a:solidFill>
              <a:schemeClr val="accent5">
                <a:lumMod val="75000"/>
              </a:schemeClr>
            </a:solidFill>
          </a:ln>
          <a:effectLst>
            <a:outerShdw dir="4860000" algn="tl" rotWithShape="0">
              <a:srgbClr val="0070C0">
                <a:alpha val="40000"/>
              </a:srgbClr>
            </a:outerShdw>
          </a:effectLst>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33039" y="5574796"/>
            <a:ext cx="5200270" cy="738664"/>
          </a:xfrm>
          <a:prstGeom prst="rect">
            <a:avLst/>
          </a:prstGeom>
          <a:noFill/>
        </p:spPr>
        <p:txBody>
          <a:bodyPr wrap="none" rtlCol="0">
            <a:spAutoFit/>
          </a:bodyPr>
          <a:lstStyle/>
          <a:p>
            <a:r>
              <a:rPr lang="en-US" sz="1400" dirty="0" smtClean="0"/>
              <a:t>The work is supported partly by EuCARD</a:t>
            </a:r>
            <a:r>
              <a:rPr lang="en-US" sz="1400" baseline="30000" dirty="0" smtClean="0"/>
              <a:t>2  </a:t>
            </a:r>
            <a:r>
              <a:rPr lang="en-US" sz="1400" dirty="0" smtClean="0"/>
              <a:t> with Grant No.</a:t>
            </a:r>
            <a:r>
              <a:rPr lang="en-GB" sz="1400" dirty="0"/>
              <a:t> GA 312453</a:t>
            </a:r>
            <a:r>
              <a:rPr lang="en-GB" sz="1400" dirty="0">
                <a:solidFill>
                  <a:schemeClr val="bg1">
                    <a:lumMod val="50000"/>
                  </a:schemeClr>
                </a:solidFill>
              </a:rPr>
              <a:t/>
            </a:r>
            <a:br>
              <a:rPr lang="en-GB" sz="1400" dirty="0">
                <a:solidFill>
                  <a:schemeClr val="bg1">
                    <a:lumMod val="50000"/>
                  </a:schemeClr>
                </a:solidFill>
              </a:rPr>
            </a:br>
            <a:r>
              <a:rPr lang="en-GB" sz="1400" dirty="0">
                <a:solidFill>
                  <a:schemeClr val="bg1">
                    <a:lumMod val="50000"/>
                  </a:schemeClr>
                </a:solidFill>
              </a:rPr>
              <a:t/>
            </a:r>
            <a:br>
              <a:rPr lang="en-GB" sz="1400" dirty="0">
                <a:solidFill>
                  <a:schemeClr val="bg1">
                    <a:lumMod val="50000"/>
                  </a:schemeClr>
                </a:solidFill>
              </a:rPr>
            </a:br>
            <a:r>
              <a:rPr lang="en-US" sz="1400" dirty="0" smtClean="0">
                <a:solidFill>
                  <a:schemeClr val="bg1">
                    <a:lumMod val="50000"/>
                  </a:schemeClr>
                </a:solidFill>
              </a:rPr>
              <a:t> </a:t>
            </a:r>
            <a:endParaRPr lang="de-DE" sz="1400" dirty="0">
              <a:solidFill>
                <a:schemeClr val="bg1">
                  <a:lumMod val="50000"/>
                </a:schemeClr>
              </a:solidFill>
            </a:endParaRPr>
          </a:p>
        </p:txBody>
      </p:sp>
      <p:sp>
        <p:nvSpPr>
          <p:cNvPr id="15" name="Subtitle 2"/>
          <p:cNvSpPr txBox="1">
            <a:spLocks/>
          </p:cNvSpPr>
          <p:nvPr/>
        </p:nvSpPr>
        <p:spPr>
          <a:xfrm>
            <a:off x="827584" y="3295571"/>
            <a:ext cx="7704856" cy="11521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800" dirty="0" smtClean="0">
                <a:solidFill>
                  <a:schemeClr val="tx1"/>
                </a:solidFill>
              </a:rPr>
              <a:t>Presenter: L. Shi (U</a:t>
            </a:r>
            <a:r>
              <a:rPr lang="en-US" sz="1800" dirty="0">
                <a:solidFill>
                  <a:schemeClr val="tx1"/>
                </a:solidFill>
              </a:rPr>
              <a:t>. </a:t>
            </a:r>
            <a:r>
              <a:rPr lang="en-US" sz="1800" dirty="0" smtClean="0">
                <a:solidFill>
                  <a:schemeClr val="tx1"/>
                </a:solidFill>
              </a:rPr>
              <a:t>Manchester / DESY)</a:t>
            </a:r>
          </a:p>
          <a:p>
            <a:r>
              <a:rPr lang="en-US" sz="1800" dirty="0" smtClean="0">
                <a:solidFill>
                  <a:schemeClr val="tx1"/>
                </a:solidFill>
              </a:rPr>
              <a:t>Members: N. Baboi (DESY), R.M. Jones (U. Manchester),  T. </a:t>
            </a:r>
            <a:r>
              <a:rPr lang="en-US" sz="1800" dirty="0" err="1" smtClean="0">
                <a:solidFill>
                  <a:schemeClr val="tx1"/>
                </a:solidFill>
              </a:rPr>
              <a:t>Wamsat</a:t>
            </a:r>
            <a:r>
              <a:rPr lang="en-US" sz="1800" dirty="0" smtClean="0">
                <a:solidFill>
                  <a:schemeClr val="tx1"/>
                </a:solidFill>
              </a:rPr>
              <a:t> (DESY), </a:t>
            </a:r>
          </a:p>
          <a:p>
            <a:r>
              <a:rPr lang="en-US" sz="1800" dirty="0" smtClean="0">
                <a:solidFill>
                  <a:schemeClr val="tx1"/>
                </a:solidFill>
              </a:rPr>
              <a:t>B. Lorbeer (DESY), N. Eddy (FNAL), P. Zhang (IHEP), </a:t>
            </a:r>
            <a:r>
              <a:rPr lang="de-DE" sz="1800" dirty="0" smtClean="0">
                <a:solidFill>
                  <a:schemeClr val="tx1"/>
                </a:solidFill>
              </a:rPr>
              <a:t>S. Bou-Habib (WUT)</a:t>
            </a:r>
            <a:r>
              <a:rPr lang="en-US" sz="1800" dirty="0" smtClean="0">
                <a:solidFill>
                  <a:schemeClr val="tx1"/>
                </a:solidFill>
              </a:rPr>
              <a:t> </a:t>
            </a:r>
          </a:p>
        </p:txBody>
      </p:sp>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
            <a:ext cx="9144000" cy="930037"/>
          </a:xfrm>
          <a:prstGeom prst="rect">
            <a:avLst/>
          </a:prstGeom>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823880"/>
            <a:ext cx="9144000" cy="1034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1937471"/>
      </p:ext>
    </p:extLst>
  </p:cSld>
  <p:clrMapOvr>
    <a:masterClrMapping/>
  </p:clrMapOvr>
  <mc:AlternateContent xmlns:mc="http://schemas.openxmlformats.org/markup-compatibility/2006" xmlns:p14="http://schemas.microsoft.com/office/powerpoint/2010/main">
    <mc:Choice Requires="p14">
      <p:transition spd="slow" p14:dur="2000" advTm="11681"/>
    </mc:Choice>
    <mc:Fallback xmlns="">
      <p:transition spd="slow" advTm="11681"/>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HOMBPM at FLASH </a:t>
            </a:r>
            <a:r>
              <a:rPr lang="en-US" dirty="0" smtClean="0"/>
              <a:t>– 3.9 </a:t>
            </a:r>
            <a:r>
              <a:rPr lang="en-US" dirty="0"/>
              <a:t>GHz cavities</a:t>
            </a:r>
            <a:endParaRPr lang="en-GB" dirty="0"/>
          </a:p>
        </p:txBody>
      </p:sp>
      <p:sp>
        <p:nvSpPr>
          <p:cNvPr id="3" name="Content Placeholder 2"/>
          <p:cNvSpPr>
            <a:spLocks noGrp="1"/>
          </p:cNvSpPr>
          <p:nvPr>
            <p:ph idx="1"/>
          </p:nvPr>
        </p:nvSpPr>
        <p:spPr/>
        <p:txBody>
          <a:bodyPr>
            <a:normAutofit fontScale="62500" lnSpcReduction="20000"/>
          </a:bodyPr>
          <a:lstStyle/>
          <a:p>
            <a:r>
              <a:rPr lang="en-US" dirty="0" smtClean="0"/>
              <a:t>The analysis methods </a:t>
            </a:r>
            <a:r>
              <a:rPr lang="en-US" dirty="0"/>
              <a:t>of the </a:t>
            </a:r>
            <a:r>
              <a:rPr lang="en-US" dirty="0" smtClean="0"/>
              <a:t>HOMBPM for </a:t>
            </a:r>
            <a:r>
              <a:rPr lang="en-US" dirty="0"/>
              <a:t>1.3 </a:t>
            </a:r>
            <a:r>
              <a:rPr lang="en-US" dirty="0" smtClean="0"/>
              <a:t>GHz cavities were applied to  the 3.9 GHz cavities. But the results </a:t>
            </a:r>
            <a:r>
              <a:rPr lang="en-US" dirty="0"/>
              <a:t>obtained so </a:t>
            </a:r>
            <a:r>
              <a:rPr lang="en-US" dirty="0" smtClean="0"/>
              <a:t>far are not acceptable.</a:t>
            </a:r>
          </a:p>
          <a:p>
            <a:pPr marL="400050" lvl="1" indent="0">
              <a:buNone/>
            </a:pPr>
            <a:endParaRPr lang="en-US" dirty="0" smtClean="0"/>
          </a:p>
          <a:p>
            <a:pPr marL="400050" lvl="1" indent="0">
              <a:buNone/>
            </a:pPr>
            <a:r>
              <a:rPr lang="en-US" dirty="0" smtClean="0"/>
              <a:t>Example:</a:t>
            </a:r>
          </a:p>
          <a:p>
            <a:pPr marL="0" indent="0">
              <a:buNone/>
            </a:pPr>
            <a:endParaRPr lang="en-US" dirty="0" smtClean="0"/>
          </a:p>
          <a:p>
            <a:endParaRPr lang="en-US" dirty="0"/>
          </a:p>
          <a:p>
            <a:endParaRPr lang="en-US" dirty="0"/>
          </a:p>
          <a:p>
            <a:endParaRPr lang="en-US" dirty="0"/>
          </a:p>
          <a:p>
            <a:endParaRPr lang="en-US" dirty="0"/>
          </a:p>
          <a:p>
            <a:endParaRPr lang="en-US" dirty="0" smtClean="0"/>
          </a:p>
          <a:p>
            <a:pPr lvl="1"/>
            <a:r>
              <a:rPr lang="en-US" dirty="0" smtClean="0"/>
              <a:t>The calibration (training) and validation are separated by only ½ hour.</a:t>
            </a:r>
          </a:p>
          <a:p>
            <a:pPr lvl="1"/>
            <a:r>
              <a:rPr lang="en-US" dirty="0" smtClean="0"/>
              <a:t>This may result from the phase instability and also the spectra variation over time.</a:t>
            </a:r>
          </a:p>
          <a:p>
            <a:pPr lvl="1"/>
            <a:r>
              <a:rPr lang="en-US" dirty="0" smtClean="0"/>
              <a:t>The parameters of the electronics are not properly set.  </a:t>
            </a:r>
          </a:p>
          <a:p>
            <a:pPr lvl="1"/>
            <a:endParaRPr lang="en-US"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409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059062"/>
            <a:ext cx="7408243" cy="1438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8538652"/>
      </p:ext>
    </p:extLst>
  </p:cSld>
  <p:clrMapOvr>
    <a:masterClrMapping/>
  </p:clrMapOvr>
  <mc:AlternateContent xmlns:mc="http://schemas.openxmlformats.org/markup-compatibility/2006" xmlns:p14="http://schemas.microsoft.com/office/powerpoint/2010/main">
    <mc:Choice Requires="p14">
      <p:transition spd="slow" p14:dur="2000" advTm="51108"/>
    </mc:Choice>
    <mc:Fallback xmlns="">
      <p:transition spd="slow" advTm="51108"/>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430152-A253-4AF8-831F-1DDB08B2A351}" type="datetime3">
              <a:rPr lang="en-US" smtClean="0"/>
              <a:t>5 April 2016</a:t>
            </a:fld>
            <a:endParaRPr lang="en-US" dirty="0"/>
          </a:p>
        </p:txBody>
      </p:sp>
      <p:sp>
        <p:nvSpPr>
          <p:cNvPr id="10" name="Content Placeholder 2"/>
          <p:cNvSpPr txBox="1">
            <a:spLocks/>
          </p:cNvSpPr>
          <p:nvPr/>
        </p:nvSpPr>
        <p:spPr>
          <a:xfrm>
            <a:off x="643154" y="119675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endParaRPr lang="en-US" sz="2000" dirty="0" smtClean="0"/>
          </a:p>
          <a:p>
            <a:pPr marL="857250" lvl="1" indent="-457200"/>
            <a:r>
              <a:rPr lang="en-US" dirty="0">
                <a:solidFill>
                  <a:srgbClr val="00B0F0"/>
                </a:solidFill>
              </a:rPr>
              <a:t>Overview of HOM Based beam </a:t>
            </a:r>
            <a:r>
              <a:rPr lang="en-US" dirty="0" smtClean="0">
                <a:solidFill>
                  <a:srgbClr val="00B0F0"/>
                </a:solidFill>
              </a:rPr>
              <a:t>diagnostics</a:t>
            </a:r>
          </a:p>
          <a:p>
            <a:pPr marL="857250" lvl="1" indent="-457200"/>
            <a:r>
              <a:rPr lang="en-US" dirty="0" smtClean="0">
                <a:solidFill>
                  <a:srgbClr val="00B0F0"/>
                </a:solidFill>
              </a:rPr>
              <a:t>Diagnostics at FLASH</a:t>
            </a:r>
          </a:p>
          <a:p>
            <a:pPr marL="1257300" lvl="2" indent="-457200"/>
            <a:r>
              <a:rPr lang="en-US" dirty="0" smtClean="0">
                <a:solidFill>
                  <a:srgbClr val="00B0F0"/>
                </a:solidFill>
              </a:rPr>
              <a:t>HOMBPM for 1.3 </a:t>
            </a:r>
            <a:r>
              <a:rPr lang="en-US" dirty="0">
                <a:solidFill>
                  <a:srgbClr val="00B0F0"/>
                </a:solidFill>
              </a:rPr>
              <a:t>GHz </a:t>
            </a:r>
            <a:r>
              <a:rPr lang="en-US" dirty="0" smtClean="0">
                <a:solidFill>
                  <a:srgbClr val="00B0F0"/>
                </a:solidFill>
              </a:rPr>
              <a:t>cavities</a:t>
            </a:r>
          </a:p>
          <a:p>
            <a:pPr marL="1257300" lvl="2" indent="-457200"/>
            <a:r>
              <a:rPr lang="en-US" dirty="0" smtClean="0">
                <a:solidFill>
                  <a:srgbClr val="00B0F0"/>
                </a:solidFill>
              </a:rPr>
              <a:t>HOMBPM for 3.9 GHz cavities</a:t>
            </a:r>
          </a:p>
          <a:p>
            <a:pPr marL="1257300" lvl="2" indent="-457200"/>
            <a:r>
              <a:rPr lang="en-US" dirty="0" smtClean="0">
                <a:solidFill>
                  <a:srgbClr val="00B0F0"/>
                </a:solidFill>
              </a:rPr>
              <a:t>Beam Phase Monitor </a:t>
            </a:r>
          </a:p>
          <a:p>
            <a:pPr marL="857250" lvl="1" indent="-457200"/>
            <a:r>
              <a:rPr lang="en-US" dirty="0" smtClean="0"/>
              <a:t>Diagnostics </a:t>
            </a:r>
            <a:r>
              <a:rPr lang="en-US" dirty="0"/>
              <a:t>at </a:t>
            </a:r>
            <a:r>
              <a:rPr lang="en-US" dirty="0" smtClean="0"/>
              <a:t>the E-XFEL</a:t>
            </a:r>
          </a:p>
          <a:p>
            <a:pPr marL="1257300" lvl="2" indent="-457200"/>
            <a:r>
              <a:rPr lang="en-US" dirty="0" smtClean="0"/>
              <a:t>S21 measurements for </a:t>
            </a:r>
            <a:r>
              <a:rPr lang="en-US" dirty="0"/>
              <a:t>3.9 GHz cavities</a:t>
            </a:r>
            <a:endParaRPr lang="en-US" dirty="0" smtClean="0"/>
          </a:p>
          <a:p>
            <a:pPr marL="857250" lvl="1" indent="-457200"/>
            <a:r>
              <a:rPr lang="en-US" dirty="0" smtClean="0"/>
              <a:t>Summary </a:t>
            </a:r>
            <a:r>
              <a:rPr lang="en-US" dirty="0"/>
              <a:t>and Outlook.</a:t>
            </a:r>
          </a:p>
          <a:p>
            <a:pPr marL="0" indent="0">
              <a:buNone/>
            </a:pPr>
            <a:endParaRPr lang="en-US" sz="2400" dirty="0" smtClean="0"/>
          </a:p>
        </p:txBody>
      </p:sp>
      <p:sp>
        <p:nvSpPr>
          <p:cNvPr id="6" name="Slide Number Placeholder 4"/>
          <p:cNvSpPr>
            <a:spLocks noGrp="1"/>
          </p:cNvSpPr>
          <p:nvPr>
            <p:ph type="sldNum" sz="quarter" idx="12"/>
          </p:nvPr>
        </p:nvSpPr>
        <p:spPr>
          <a:xfrm>
            <a:off x="6553200" y="6356350"/>
            <a:ext cx="2133600" cy="365125"/>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968624694"/>
      </p:ext>
    </p:extLst>
  </p:cSld>
  <p:clrMapOvr>
    <a:masterClrMapping/>
  </p:clrMapOvr>
  <mc:AlternateContent xmlns:mc="http://schemas.openxmlformats.org/markup-compatibility/2006" xmlns:p14="http://schemas.microsoft.com/office/powerpoint/2010/main">
    <mc:Choice Requires="p14">
      <p:transition spd="slow" p14:dur="2000" advTm="10837"/>
    </mc:Choice>
    <mc:Fallback xmlns="">
      <p:transition spd="slow" advTm="1083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Control inside cavity</a:t>
            </a:r>
            <a:endParaRPr lang="de-DE" dirty="0"/>
          </a:p>
        </p:txBody>
      </p:sp>
      <p:sp>
        <p:nvSpPr>
          <p:cNvPr id="3" name="Content Placeholder 2"/>
          <p:cNvSpPr>
            <a:spLocks noGrp="1"/>
          </p:cNvSpPr>
          <p:nvPr>
            <p:ph idx="1"/>
          </p:nvPr>
        </p:nvSpPr>
        <p:spPr/>
        <p:txBody>
          <a:bodyPr/>
          <a:lstStyle/>
          <a:p>
            <a:r>
              <a:rPr lang="en-US" sz="2400" dirty="0" smtClean="0"/>
              <a:t>FEL operation requires high </a:t>
            </a:r>
            <a:r>
              <a:rPr lang="en-US" sz="2400" dirty="0"/>
              <a:t>stability of amplitude and phase.</a:t>
            </a:r>
          </a:p>
          <a:p>
            <a:r>
              <a:rPr lang="en-US" dirty="0" smtClean="0"/>
              <a:t>                                                           </a:t>
            </a:r>
            <a:endParaRPr lang="de-DE"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199144"/>
            <a:ext cx="5904656" cy="3376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Table 9"/>
          <p:cNvGraphicFramePr>
            <a:graphicFrameLocks noGrp="1"/>
          </p:cNvGraphicFramePr>
          <p:nvPr>
            <p:extLst>
              <p:ext uri="{D42A27DB-BD31-4B8C-83A1-F6EECF244321}">
                <p14:modId xmlns:p14="http://schemas.microsoft.com/office/powerpoint/2010/main" val="2895917739"/>
              </p:ext>
            </p:extLst>
          </p:nvPr>
        </p:nvGraphicFramePr>
        <p:xfrm>
          <a:off x="4644008" y="5085184"/>
          <a:ext cx="4320480" cy="1112520"/>
        </p:xfrm>
        <a:graphic>
          <a:graphicData uri="http://schemas.openxmlformats.org/drawingml/2006/table">
            <a:tbl>
              <a:tblPr firstRow="1" bandRow="1">
                <a:effectLst>
                  <a:outerShdw blurRad="50800" dist="38100" dir="8100000" algn="tr" rotWithShape="0">
                    <a:prstClr val="black">
                      <a:alpha val="40000"/>
                    </a:prstClr>
                  </a:outerShdw>
                </a:effectLst>
                <a:tableStyleId>{21E4AEA4-8DFA-4A89-87EB-49C32662AFE0}</a:tableStyleId>
              </a:tblPr>
              <a:tblGrid>
                <a:gridCol w="1440160"/>
                <a:gridCol w="1440160"/>
                <a:gridCol w="1440160"/>
              </a:tblGrid>
              <a:tr h="370840">
                <a:tc>
                  <a:txBody>
                    <a:bodyPr/>
                    <a:lstStyle/>
                    <a:p>
                      <a:pPr algn="ctr"/>
                      <a:endParaRPr lang="de-DE" dirty="0"/>
                    </a:p>
                  </a:txBody>
                  <a:tcPr/>
                </a:tc>
                <a:tc>
                  <a:txBody>
                    <a:bodyPr/>
                    <a:lstStyle/>
                    <a:p>
                      <a:pPr algn="ctr"/>
                      <a:r>
                        <a:rPr lang="en-US" dirty="0" smtClean="0"/>
                        <a:t>Amp</a:t>
                      </a:r>
                      <a:endParaRPr lang="de-DE" dirty="0"/>
                    </a:p>
                  </a:txBody>
                  <a:tcPr/>
                </a:tc>
                <a:tc>
                  <a:txBody>
                    <a:bodyPr/>
                    <a:lstStyle/>
                    <a:p>
                      <a:pPr algn="ctr"/>
                      <a:r>
                        <a:rPr lang="en-US" dirty="0" smtClean="0"/>
                        <a:t>Phase</a:t>
                      </a:r>
                      <a:endParaRPr lang="de-DE" dirty="0"/>
                    </a:p>
                  </a:txBody>
                  <a:tcPr/>
                </a:tc>
              </a:tr>
              <a:tr h="370840">
                <a:tc>
                  <a:txBody>
                    <a:bodyPr/>
                    <a:lstStyle/>
                    <a:p>
                      <a:pPr algn="ctr"/>
                      <a:r>
                        <a:rPr lang="en-US" dirty="0" smtClean="0"/>
                        <a:t>FLASH</a:t>
                      </a:r>
                      <a:endParaRPr lang="de-DE" dirty="0"/>
                    </a:p>
                  </a:txBody>
                  <a:tcPr/>
                </a:tc>
                <a:tc>
                  <a:txBody>
                    <a:bodyPr/>
                    <a:lstStyle/>
                    <a:p>
                      <a:pPr algn="ctr"/>
                      <a:r>
                        <a:rPr lang="en-US" dirty="0" smtClean="0"/>
                        <a:t>0.1%</a:t>
                      </a:r>
                      <a:endParaRPr lang="de-DE" dirty="0"/>
                    </a:p>
                  </a:txBody>
                  <a:tcPr/>
                </a:tc>
                <a:tc>
                  <a:txBody>
                    <a:bodyPr/>
                    <a:lstStyle/>
                    <a:p>
                      <a:pPr algn="ctr"/>
                      <a:r>
                        <a:rPr lang="en-US" dirty="0" smtClean="0"/>
                        <a:t>0.1 degree</a:t>
                      </a:r>
                      <a:endParaRPr lang="de-DE" dirty="0"/>
                    </a:p>
                  </a:txBody>
                  <a:tcPr/>
                </a:tc>
              </a:tr>
              <a:tr h="370840">
                <a:tc>
                  <a:txBody>
                    <a:bodyPr/>
                    <a:lstStyle/>
                    <a:p>
                      <a:pPr algn="ctr"/>
                      <a:r>
                        <a:rPr lang="en-US" dirty="0" smtClean="0"/>
                        <a:t>E-XFEL</a:t>
                      </a:r>
                      <a:endParaRPr lang="de-DE" dirty="0"/>
                    </a:p>
                  </a:txBody>
                  <a:tcPr/>
                </a:tc>
                <a:tc>
                  <a:txBody>
                    <a:bodyPr/>
                    <a:lstStyle/>
                    <a:p>
                      <a:pPr algn="ctr"/>
                      <a:r>
                        <a:rPr lang="en-US" dirty="0" smtClean="0"/>
                        <a:t>0.01% </a:t>
                      </a:r>
                      <a:endParaRPr lang="de-DE" dirty="0"/>
                    </a:p>
                  </a:txBody>
                  <a:tcPr/>
                </a:tc>
                <a:tc>
                  <a:txBody>
                    <a:bodyPr/>
                    <a:lstStyle/>
                    <a:p>
                      <a:pPr algn="ctr"/>
                      <a:r>
                        <a:rPr lang="en-US" dirty="0" smtClean="0"/>
                        <a:t>0.01</a:t>
                      </a:r>
                      <a:r>
                        <a:rPr lang="en-US" baseline="0" dirty="0" smtClean="0"/>
                        <a:t> degree</a:t>
                      </a:r>
                      <a:endParaRPr lang="de-DE" dirty="0"/>
                    </a:p>
                  </a:txBody>
                  <a:tcPr/>
                </a:tc>
              </a:tr>
            </a:tbl>
          </a:graphicData>
        </a:graphic>
      </p:graphicFrame>
      <p:sp>
        <p:nvSpPr>
          <p:cNvPr id="11" name="TextBox 10"/>
          <p:cNvSpPr txBox="1"/>
          <p:nvPr/>
        </p:nvSpPr>
        <p:spPr>
          <a:xfrm>
            <a:off x="3923928" y="6453335"/>
            <a:ext cx="1571264" cy="246221"/>
          </a:xfrm>
          <a:prstGeom prst="rect">
            <a:avLst/>
          </a:prstGeom>
          <a:noFill/>
        </p:spPr>
        <p:txBody>
          <a:bodyPr wrap="none" rtlCol="0">
            <a:spAutoFit/>
          </a:bodyPr>
          <a:lstStyle/>
          <a:p>
            <a:r>
              <a:rPr lang="en-US" sz="1000" dirty="0">
                <a:effectLst>
                  <a:outerShdw blurRad="38100" dist="38100" dir="2700000" algn="tl">
                    <a:srgbClr val="000000">
                      <a:alpha val="43137"/>
                    </a:srgbClr>
                  </a:outerShdw>
                </a:effectLst>
                <a:latin typeface="Comic Sans MS" pitchFamily="66" charset="0"/>
              </a:rPr>
              <a:t>IPAC 2013,WEPME009</a:t>
            </a:r>
            <a:endParaRPr lang="de-DE" sz="1000" dirty="0">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657503276"/>
      </p:ext>
    </p:extLst>
  </p:cSld>
  <p:clrMapOvr>
    <a:masterClrMapping/>
  </p:clrMapOvr>
  <mc:AlternateContent xmlns:mc="http://schemas.openxmlformats.org/markup-compatibility/2006" xmlns:p14="http://schemas.microsoft.com/office/powerpoint/2010/main">
    <mc:Choice Requires="p14">
      <p:transition spd="slow" p14:dur="2000" advTm="6509"/>
    </mc:Choice>
    <mc:Fallback xmlns="">
      <p:transition spd="slow" advTm="650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determine the beam phase</a:t>
            </a:r>
            <a:endParaRPr lang="en-GB" dirty="0"/>
          </a:p>
        </p:txBody>
      </p:sp>
      <p:sp>
        <p:nvSpPr>
          <p:cNvPr id="4" name="Date Placeholder 3"/>
          <p:cNvSpPr>
            <a:spLocks noGrp="1"/>
          </p:cNvSpPr>
          <p:nvPr>
            <p:ph type="dt" sz="half" idx="10"/>
          </p:nvPr>
        </p:nvSpPr>
        <p:spPr/>
        <p:txBody>
          <a:bodyPr/>
          <a:lstStyle/>
          <a:p>
            <a:fld id="{B17DBADA-1A89-4A5E-98B1-4D87EA728FE8}" type="datetime1">
              <a:rPr lang="en-US" smtClean="0"/>
              <a:t>4/5/2016</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436096" y="1628800"/>
                <a:ext cx="2146229" cy="369332"/>
              </a:xfrm>
              <a:prstGeom prst="rect">
                <a:avLst/>
              </a:prstGeom>
              <a:noFill/>
            </p:spPr>
            <p:txBody>
              <a:bodyPr wrap="none" rtlCol="0">
                <a:spAutoFit/>
              </a:bodyPr>
              <a:lstStyle/>
              <a:p>
                <a14:m>
                  <m:oMath xmlns:m="http://schemas.openxmlformats.org/officeDocument/2006/math">
                    <m:sSub>
                      <m:sSubPr>
                        <m:ctrlPr>
                          <a:rPr lang="en-GB" i="1" smtClean="0">
                            <a:latin typeface="Cambria Math"/>
                          </a:rPr>
                        </m:ctrlPr>
                      </m:sSubPr>
                      <m:e>
                        <m:r>
                          <a:rPr lang="en-US" b="0" i="1" smtClean="0">
                            <a:latin typeface="Cambria Math"/>
                          </a:rPr>
                          <m:t>𝑅𝐹</m:t>
                        </m:r>
                      </m:e>
                      <m:sub>
                        <m:r>
                          <a:rPr lang="en-US" b="0" i="1" smtClean="0">
                            <a:latin typeface="Cambria Math"/>
                          </a:rPr>
                          <m:t>𝑡</m:t>
                        </m:r>
                        <m:r>
                          <a:rPr lang="en-US" b="0" i="1" smtClean="0">
                            <a:latin typeface="Cambria Math"/>
                          </a:rPr>
                          <m:t>0</m:t>
                        </m:r>
                      </m:sub>
                    </m:sSub>
                    <m:r>
                      <a:rPr lang="en-US" b="0" i="1" smtClean="0">
                        <a:latin typeface="Cambria Math"/>
                      </a:rPr>
                      <m:t>:1.3 </m:t>
                    </m:r>
                    <m:r>
                      <a:rPr lang="en-US" b="0" i="1" smtClean="0">
                        <a:latin typeface="Cambria Math"/>
                      </a:rPr>
                      <m:t>𝐺𝐻𝑧</m:t>
                    </m:r>
                  </m:oMath>
                </a14:m>
                <a:r>
                  <a:rPr lang="en-US" i="1" dirty="0">
                    <a:latin typeface="Cambria Math"/>
                  </a:rPr>
                  <a:t> signal</a:t>
                </a:r>
              </a:p>
            </p:txBody>
          </p:sp>
        </mc:Choice>
        <mc:Fallback xmlns="">
          <p:sp>
            <p:nvSpPr>
              <p:cNvPr id="7" name="TextBox 6"/>
              <p:cNvSpPr txBox="1">
                <a:spLocks noRot="1" noChangeAspect="1" noMove="1" noResize="1" noEditPoints="1" noAdjustHandles="1" noChangeArrowheads="1" noChangeShapeType="1" noTextEdit="1"/>
              </p:cNvSpPr>
              <p:nvPr/>
            </p:nvSpPr>
            <p:spPr>
              <a:xfrm>
                <a:off x="5436096" y="1628800"/>
                <a:ext cx="2146229" cy="369332"/>
              </a:xfrm>
              <a:prstGeom prst="rect">
                <a:avLst/>
              </a:prstGeom>
              <a:blipFill rotWithShape="1">
                <a:blip r:embed="rId3"/>
                <a:stretch>
                  <a:fillRect t="-9836" r="-1705" b="-22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436249" y="1998524"/>
                <a:ext cx="373166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US" b="0" i="1" smtClean="0">
                              <a:latin typeface="Cambria Math"/>
                            </a:rPr>
                            <m:t>𝑉</m:t>
                          </m:r>
                        </m:e>
                        <m:sub>
                          <m:r>
                            <a:rPr lang="en-US" b="0" i="1" smtClean="0">
                              <a:latin typeface="Cambria Math"/>
                            </a:rPr>
                            <m:t>𝑏</m:t>
                          </m:r>
                        </m:sub>
                      </m:sSub>
                      <m:r>
                        <a:rPr lang="en-US" b="0" i="1" smtClean="0">
                          <a:latin typeface="Cambria Math"/>
                        </a:rPr>
                        <m:t>:~2.4 </m:t>
                      </m:r>
                      <m:r>
                        <a:rPr lang="en-US" b="0" i="1" smtClean="0">
                          <a:latin typeface="Cambria Math"/>
                        </a:rPr>
                        <m:t>𝐺𝐻𝑧</m:t>
                      </m:r>
                      <m:r>
                        <a:rPr lang="en-US" b="0" i="1" smtClean="0">
                          <a:latin typeface="Cambria Math"/>
                        </a:rPr>
                        <m:t> </m:t>
                      </m:r>
                      <m:r>
                        <a:rPr lang="en-US" b="0" i="1" smtClean="0">
                          <a:latin typeface="Cambria Math"/>
                        </a:rPr>
                        <m:t>𝑏𝑒𝑎𝑚</m:t>
                      </m:r>
                      <m:r>
                        <a:rPr lang="en-US" b="0" i="1" smtClean="0">
                          <a:latin typeface="Cambria Math"/>
                        </a:rPr>
                        <m:t> </m:t>
                      </m:r>
                      <m:r>
                        <a:rPr lang="en-US" b="0" i="1" smtClean="0">
                          <a:latin typeface="Cambria Math"/>
                        </a:rPr>
                        <m:t>𝑖𝑛𝑑𝑢𝑐𝑒𝑑</m:t>
                      </m:r>
                      <m:r>
                        <a:rPr lang="en-US" b="0" i="1" smtClean="0">
                          <a:latin typeface="Cambria Math"/>
                        </a:rPr>
                        <m:t> </m:t>
                      </m:r>
                      <m:r>
                        <a:rPr lang="en-US" b="0" i="1" smtClean="0">
                          <a:latin typeface="Cambria Math"/>
                        </a:rPr>
                        <m:t>𝑠𝑖𝑔𝑛𝑎𝑙</m:t>
                      </m:r>
                    </m:oMath>
                  </m:oMathPara>
                </a14:m>
                <a:endParaRPr lang="en-US" b="0" dirty="0" smtClean="0"/>
              </a:p>
            </p:txBody>
          </p:sp>
        </mc:Choice>
        <mc:Fallback xmlns="">
          <p:sp>
            <p:nvSpPr>
              <p:cNvPr id="9" name="TextBox 8"/>
              <p:cNvSpPr txBox="1">
                <a:spLocks noRot="1" noChangeAspect="1" noMove="1" noResize="1" noEditPoints="1" noAdjustHandles="1" noChangeArrowheads="1" noChangeShapeType="1" noTextEdit="1"/>
              </p:cNvSpPr>
              <p:nvPr/>
            </p:nvSpPr>
            <p:spPr>
              <a:xfrm>
                <a:off x="5436249" y="1998524"/>
                <a:ext cx="3731663" cy="369332"/>
              </a:xfrm>
              <a:prstGeom prst="rect">
                <a:avLst/>
              </a:prstGeom>
              <a:blipFill rotWithShape="1">
                <a:blip r:embed="rId4"/>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436249" y="2414353"/>
                <a:ext cx="2676823" cy="369332"/>
              </a:xfrm>
              <a:prstGeom prst="rect">
                <a:avLst/>
              </a:prstGeom>
              <a:noFill/>
            </p:spPr>
            <p:txBody>
              <a:bodyPr wrap="none" rtlCol="0">
                <a:spAutoFit/>
              </a:bodyPr>
              <a:lstStyle/>
              <a:p>
                <a14:m>
                  <m:oMath xmlns:m="http://schemas.openxmlformats.org/officeDocument/2006/math">
                    <m:sSub>
                      <m:sSubPr>
                        <m:ctrlPr>
                          <a:rPr lang="en-GB" i="1" smtClean="0">
                            <a:latin typeface="Cambria Math"/>
                          </a:rPr>
                        </m:ctrlPr>
                      </m:sSubPr>
                      <m:e>
                        <m:r>
                          <a:rPr lang="en-US" b="0" i="1" smtClean="0">
                            <a:latin typeface="Cambria Math"/>
                          </a:rPr>
                          <m:t>𝑅𝐹</m:t>
                        </m:r>
                      </m:e>
                      <m:sub>
                        <m:r>
                          <a:rPr lang="en-US" b="0" i="1" smtClean="0">
                            <a:latin typeface="Cambria Math"/>
                          </a:rPr>
                          <m:t>𝑡</m:t>
                        </m:r>
                        <m:r>
                          <a:rPr lang="en-US" b="0" i="1" smtClean="0">
                            <a:latin typeface="Cambria Math"/>
                          </a:rPr>
                          <m:t>1</m:t>
                        </m:r>
                      </m:sub>
                    </m:sSub>
                    <m:r>
                      <a:rPr lang="en-US" b="0" i="1" smtClean="0">
                        <a:latin typeface="Cambria Math"/>
                      </a:rPr>
                      <m:t>:1.3+2.4</m:t>
                    </m:r>
                    <m:r>
                      <a:rPr lang="en-US" b="0" i="1" smtClean="0">
                        <a:latin typeface="Cambria Math"/>
                      </a:rPr>
                      <m:t>𝐺𝐻𝑧</m:t>
                    </m:r>
                  </m:oMath>
                </a14:m>
                <a:r>
                  <a:rPr lang="en-US" b="0" dirty="0" smtClean="0"/>
                  <a:t> </a:t>
                </a:r>
                <a:r>
                  <a:rPr lang="en-US" i="1" dirty="0">
                    <a:latin typeface="Cambria Math"/>
                  </a:rPr>
                  <a:t>signal</a:t>
                </a:r>
              </a:p>
            </p:txBody>
          </p:sp>
        </mc:Choice>
        <mc:Fallback xmlns="">
          <p:sp>
            <p:nvSpPr>
              <p:cNvPr id="10" name="TextBox 9"/>
              <p:cNvSpPr txBox="1">
                <a:spLocks noRot="1" noChangeAspect="1" noMove="1" noResize="1" noEditPoints="1" noAdjustHandles="1" noChangeArrowheads="1" noChangeShapeType="1" noTextEdit="1"/>
              </p:cNvSpPr>
              <p:nvPr/>
            </p:nvSpPr>
            <p:spPr>
              <a:xfrm>
                <a:off x="5436249" y="2414353"/>
                <a:ext cx="2676823" cy="369332"/>
              </a:xfrm>
              <a:prstGeom prst="rect">
                <a:avLst/>
              </a:prstGeom>
              <a:blipFill rotWithShape="1">
                <a:blip r:embed="rId5"/>
                <a:stretch>
                  <a:fillRect t="-11475" r="-1367" b="-21311"/>
                </a:stretch>
              </a:blipFill>
            </p:spPr>
            <p:txBody>
              <a:bodyPr/>
              <a:lstStyle/>
              <a:p>
                <a:r>
                  <a:rPr lang="en-GB">
                    <a:noFill/>
                  </a:rPr>
                  <a:t> </a:t>
                </a:r>
              </a:p>
            </p:txBody>
          </p:sp>
        </mc:Fallback>
      </mc:AlternateContent>
      <p:cxnSp>
        <p:nvCxnSpPr>
          <p:cNvPr id="6" name="Straight Arrow Connector 5"/>
          <p:cNvCxnSpPr/>
          <p:nvPr/>
        </p:nvCxnSpPr>
        <p:spPr>
          <a:xfrm>
            <a:off x="1115616" y="2552522"/>
            <a:ext cx="3960440" cy="2268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31640" y="2367856"/>
            <a:ext cx="0" cy="369332"/>
          </a:xfrm>
          <a:prstGeom prst="line">
            <a:avLst/>
          </a:prstGeom>
          <a:ln w="158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p:cNvSpPr txBox="1"/>
              <p:nvPr/>
            </p:nvSpPr>
            <p:spPr>
              <a:xfrm>
                <a:off x="1125568" y="2599019"/>
                <a:ext cx="4328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US" b="0" i="1" smtClean="0">
                              <a:latin typeface="Cambria Math"/>
                            </a:rPr>
                            <m:t>𝑡</m:t>
                          </m:r>
                        </m:e>
                        <m:sub>
                          <m:r>
                            <a:rPr lang="en-US" b="0" i="1" smtClean="0">
                              <a:latin typeface="Cambria Math"/>
                            </a:rPr>
                            <m:t>0</m:t>
                          </m:r>
                        </m:sub>
                      </m:sSub>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1125568" y="2599019"/>
                <a:ext cx="432875" cy="369332"/>
              </a:xfrm>
              <a:prstGeom prst="rect">
                <a:avLst/>
              </a:prstGeom>
              <a:blipFill rotWithShape="1">
                <a:blip r:embed="rId6"/>
                <a:stretch>
                  <a:fillRect/>
                </a:stretch>
              </a:blipFill>
            </p:spPr>
            <p:txBody>
              <a:bodyPr/>
              <a:lstStyle/>
              <a:p>
                <a:r>
                  <a:rPr lang="en-GB">
                    <a:noFill/>
                  </a:rPr>
                  <a:t> </a:t>
                </a:r>
              </a:p>
            </p:txBody>
          </p:sp>
        </mc:Fallback>
      </mc:AlternateContent>
      <p:cxnSp>
        <p:nvCxnSpPr>
          <p:cNvPr id="17" name="Straight Connector 16"/>
          <p:cNvCxnSpPr/>
          <p:nvPr/>
        </p:nvCxnSpPr>
        <p:spPr>
          <a:xfrm>
            <a:off x="2123728" y="2354046"/>
            <a:ext cx="0" cy="369332"/>
          </a:xfrm>
          <a:prstGeom prst="line">
            <a:avLst/>
          </a:prstGeom>
          <a:ln w="158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924487" y="2654638"/>
                <a:ext cx="42755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US" b="0" i="1" smtClean="0">
                              <a:latin typeface="Cambria Math"/>
                            </a:rPr>
                            <m:t>𝑡</m:t>
                          </m:r>
                        </m:e>
                        <m:sub>
                          <m:r>
                            <a:rPr lang="en-US" b="0" i="1" smtClean="0">
                              <a:latin typeface="Cambria Math"/>
                            </a:rPr>
                            <m:t>1</m:t>
                          </m:r>
                        </m:sub>
                      </m:sSub>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1924487" y="2654638"/>
                <a:ext cx="427553" cy="369332"/>
              </a:xfrm>
              <a:prstGeom prst="rect">
                <a:avLst/>
              </a:prstGeom>
              <a:blipFill rotWithShape="1">
                <a:blip r:embed="rId7"/>
                <a:stretch>
                  <a:fillRect/>
                </a:stretch>
              </a:blipFill>
            </p:spPr>
            <p:txBody>
              <a:bodyPr/>
              <a:lstStyle/>
              <a:p>
                <a:r>
                  <a:rPr lang="en-GB">
                    <a:noFill/>
                  </a:rPr>
                  <a:t> </a:t>
                </a:r>
              </a:p>
            </p:txBody>
          </p:sp>
        </mc:Fallback>
      </mc:AlternateContent>
      <p:sp>
        <p:nvSpPr>
          <p:cNvPr id="16" name="Oval 15"/>
          <p:cNvSpPr/>
          <p:nvPr/>
        </p:nvSpPr>
        <p:spPr>
          <a:xfrm>
            <a:off x="2064008" y="1651915"/>
            <a:ext cx="288032"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42005" y="1813051"/>
            <a:ext cx="3240360" cy="620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2" name="TextBox 21"/>
              <p:cNvSpPr txBox="1"/>
              <p:nvPr/>
            </p:nvSpPr>
            <p:spPr>
              <a:xfrm>
                <a:off x="1070800" y="1467249"/>
                <a:ext cx="68191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US" b="0" i="1" smtClean="0">
                              <a:latin typeface="Cambria Math"/>
                            </a:rPr>
                            <m:t>𝑅𝐹</m:t>
                          </m:r>
                        </m:e>
                        <m:sub>
                          <m:r>
                            <a:rPr lang="en-US" b="0" i="1" smtClean="0">
                              <a:latin typeface="Cambria Math"/>
                            </a:rPr>
                            <m:t>𝑡</m:t>
                          </m:r>
                          <m:r>
                            <a:rPr lang="en-US" b="0" i="1" smtClean="0">
                              <a:latin typeface="Cambria Math"/>
                            </a:rPr>
                            <m:t>0</m:t>
                          </m:r>
                        </m:sub>
                      </m:sSub>
                    </m:oMath>
                  </m:oMathPara>
                </a14:m>
                <a:endParaRPr lang="en-GB" dirty="0"/>
              </a:p>
            </p:txBody>
          </p:sp>
        </mc:Choice>
        <mc:Fallback xmlns="">
          <p:sp>
            <p:nvSpPr>
              <p:cNvPr id="22" name="TextBox 21"/>
              <p:cNvSpPr txBox="1">
                <a:spLocks noRot="1" noChangeAspect="1" noMove="1" noResize="1" noEditPoints="1" noAdjustHandles="1" noChangeArrowheads="1" noChangeShapeType="1" noTextEdit="1"/>
              </p:cNvSpPr>
              <p:nvPr/>
            </p:nvSpPr>
            <p:spPr>
              <a:xfrm>
                <a:off x="1070800" y="1467249"/>
                <a:ext cx="681918" cy="369332"/>
              </a:xfrm>
              <a:prstGeom prst="rect">
                <a:avLst/>
              </a:prstGeom>
              <a:blipFill rotWithShape="1">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699792" y="1539257"/>
                <a:ext cx="2036198" cy="369332"/>
              </a:xfrm>
              <a:prstGeom prst="rect">
                <a:avLst/>
              </a:prstGeom>
              <a:noFill/>
            </p:spPr>
            <p:txBody>
              <a:bodyPr wrap="none" rtlCol="0">
                <a:spAutoFit/>
              </a:bodyPr>
              <a:lstStyle/>
              <a:p>
                <a14:m>
                  <m:oMath xmlns:m="http://schemas.openxmlformats.org/officeDocument/2006/math">
                    <m:sSub>
                      <m:sSubPr>
                        <m:ctrlPr>
                          <a:rPr lang="en-GB" i="1" smtClean="0">
                            <a:latin typeface="Cambria Math"/>
                          </a:rPr>
                        </m:ctrlPr>
                      </m:sSubPr>
                      <m:e>
                        <m:r>
                          <a:rPr lang="en-US" b="0" i="1" smtClean="0">
                            <a:latin typeface="Cambria Math"/>
                          </a:rPr>
                          <m:t>𝑅𝐹</m:t>
                        </m:r>
                      </m:e>
                      <m:sub>
                        <m:r>
                          <a:rPr lang="en-US" b="0" i="1" smtClean="0">
                            <a:latin typeface="Cambria Math"/>
                          </a:rPr>
                          <m:t>𝑡</m:t>
                        </m:r>
                        <m:r>
                          <a:rPr lang="en-US" b="0" i="1" smtClean="0">
                            <a:latin typeface="Cambria Math"/>
                          </a:rPr>
                          <m:t>1</m:t>
                        </m:r>
                      </m:sub>
                    </m:sSub>
                    <m:r>
                      <a:rPr lang="en-US" b="0" i="1" smtClean="0">
                        <a:latin typeface="Cambria Math"/>
                      </a:rPr>
                      <m:t>= </m:t>
                    </m:r>
                    <m:sSub>
                      <m:sSubPr>
                        <m:ctrlPr>
                          <a:rPr lang="en-GB" i="1" smtClean="0">
                            <a:latin typeface="Cambria Math"/>
                          </a:rPr>
                        </m:ctrlPr>
                      </m:sSubPr>
                      <m:e>
                        <m:r>
                          <a:rPr lang="en-US" b="0" i="1" smtClean="0">
                            <a:latin typeface="Cambria Math"/>
                          </a:rPr>
                          <m:t>𝑅𝐹</m:t>
                        </m:r>
                      </m:e>
                      <m:sub>
                        <m:r>
                          <a:rPr lang="en-US" b="0" i="1" smtClean="0">
                            <a:latin typeface="Cambria Math"/>
                          </a:rPr>
                          <m:t>𝑡</m:t>
                        </m:r>
                        <m:r>
                          <a:rPr lang="en-US" b="0" i="1" smtClean="0">
                            <a:latin typeface="Cambria Math"/>
                          </a:rPr>
                          <m:t>0</m:t>
                        </m:r>
                      </m:sub>
                    </m:sSub>
                    <m:r>
                      <a:rPr lang="en-US" b="0" i="1" smtClean="0">
                        <a:latin typeface="Cambria Math"/>
                      </a:rPr>
                      <m:t>+</m:t>
                    </m:r>
                    <m:sSub>
                      <m:sSubPr>
                        <m:ctrlPr>
                          <a:rPr lang="en-GB" i="1" smtClean="0">
                            <a:latin typeface="Cambria Math"/>
                          </a:rPr>
                        </m:ctrlPr>
                      </m:sSubPr>
                      <m:e>
                        <m:r>
                          <a:rPr lang="en-US" b="0" i="1" smtClean="0">
                            <a:latin typeface="Cambria Math"/>
                          </a:rPr>
                          <m:t>𝑉</m:t>
                        </m:r>
                      </m:e>
                      <m:sub>
                        <m:r>
                          <a:rPr lang="en-US" b="0" i="1" smtClean="0">
                            <a:latin typeface="Cambria Math"/>
                          </a:rPr>
                          <m:t>𝑏</m:t>
                        </m:r>
                      </m:sub>
                    </m:sSub>
                  </m:oMath>
                </a14:m>
                <a:r>
                  <a:rPr lang="en-GB" dirty="0" smtClean="0"/>
                  <a:t>  </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2699792" y="1539257"/>
                <a:ext cx="2036198" cy="369332"/>
              </a:xfrm>
              <a:prstGeom prst="rect">
                <a:avLst/>
              </a:prstGeom>
              <a:blipFill rotWithShape="1">
                <a:blip r:embed="rId10"/>
                <a:stretch>
                  <a:fillRect/>
                </a:stretch>
              </a:blipFill>
            </p:spPr>
            <p:txBody>
              <a:bodyPr/>
              <a:lstStyle/>
              <a:p>
                <a:r>
                  <a:rPr lang="en-GB">
                    <a:noFill/>
                  </a:rPr>
                  <a:t> </a:t>
                </a:r>
              </a:p>
            </p:txBody>
          </p:sp>
        </mc:Fallback>
      </mc:AlternateContent>
      <p:pic>
        <p:nvPicPr>
          <p:cNvPr id="1029"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70800" y="3222268"/>
            <a:ext cx="3573208" cy="3159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8" name="TextBox 7"/>
              <p:cNvSpPr txBox="1"/>
              <p:nvPr/>
            </p:nvSpPr>
            <p:spPr>
              <a:xfrm>
                <a:off x="5210017" y="2899102"/>
                <a:ext cx="3929602"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The absolute angle spanned by </a:t>
                </a:r>
                <a14:m>
                  <m:oMath xmlns:m="http://schemas.openxmlformats.org/officeDocument/2006/math">
                    <m:sSub>
                      <m:sSubPr>
                        <m:ctrlPr>
                          <a:rPr lang="en-GB" i="1">
                            <a:latin typeface="Cambria Math"/>
                          </a:rPr>
                        </m:ctrlPr>
                      </m:sSubPr>
                      <m:e>
                        <m:r>
                          <a:rPr lang="en-US" i="1">
                            <a:latin typeface="Cambria Math"/>
                          </a:rPr>
                          <m:t>𝑅𝐹</m:t>
                        </m:r>
                      </m:e>
                      <m:sub>
                        <m:r>
                          <a:rPr lang="en-US" i="1">
                            <a:latin typeface="Cambria Math"/>
                          </a:rPr>
                          <m:t>𝑡</m:t>
                        </m:r>
                        <m:r>
                          <a:rPr lang="en-US" i="1">
                            <a:latin typeface="Cambria Math"/>
                          </a:rPr>
                          <m:t>0</m:t>
                        </m:r>
                      </m:sub>
                    </m:sSub>
                  </m:oMath>
                </a14:m>
                <a:r>
                  <a:rPr lang="en-US" dirty="0" smtClean="0"/>
                  <a:t> </a:t>
                </a:r>
              </a:p>
              <a:p>
                <a:r>
                  <a:rPr lang="en-US" dirty="0"/>
                  <a:t>a</a:t>
                </a:r>
                <a:r>
                  <a:rPr lang="en-US" dirty="0" smtClean="0"/>
                  <a:t>nd </a:t>
                </a:r>
                <a14:m>
                  <m:oMath xmlns:m="http://schemas.openxmlformats.org/officeDocument/2006/math">
                    <m:sSub>
                      <m:sSubPr>
                        <m:ctrlPr>
                          <a:rPr lang="en-GB" i="1">
                            <a:latin typeface="Cambria Math"/>
                          </a:rPr>
                        </m:ctrlPr>
                      </m:sSubPr>
                      <m:e>
                        <m:r>
                          <a:rPr lang="en-US" i="1">
                            <a:latin typeface="Cambria Math"/>
                          </a:rPr>
                          <m:t>𝑉</m:t>
                        </m:r>
                      </m:e>
                      <m:sub>
                        <m:r>
                          <a:rPr lang="en-US" i="1">
                            <a:latin typeface="Cambria Math"/>
                          </a:rPr>
                          <m:t>𝑏</m:t>
                        </m:r>
                      </m:sub>
                    </m:sSub>
                  </m:oMath>
                </a14:m>
                <a:r>
                  <a:rPr lang="en-GB" dirty="0" smtClean="0"/>
                  <a:t> is </a:t>
                </a:r>
                <a:r>
                  <a:rPr lang="en-GB" dirty="0"/>
                  <a:t>not directly </a:t>
                </a:r>
                <a:r>
                  <a:rPr lang="en-GB" dirty="0" smtClean="0"/>
                  <a:t>measureable</a:t>
                </a:r>
                <a:r>
                  <a:rPr lang="en-GB" dirty="0" smtClean="0"/>
                  <a:t>.</a:t>
                </a:r>
                <a:endParaRPr lang="en-GB" dirty="0" smtClean="0"/>
              </a:p>
            </p:txBody>
          </p:sp>
        </mc:Choice>
        <mc:Fallback>
          <p:sp>
            <p:nvSpPr>
              <p:cNvPr id="8" name="TextBox 7"/>
              <p:cNvSpPr txBox="1">
                <a:spLocks noRot="1" noChangeAspect="1" noMove="1" noResize="1" noEditPoints="1" noAdjustHandles="1" noChangeArrowheads="1" noChangeShapeType="1" noTextEdit="1"/>
              </p:cNvSpPr>
              <p:nvPr/>
            </p:nvSpPr>
            <p:spPr>
              <a:xfrm>
                <a:off x="5210017" y="2899102"/>
                <a:ext cx="3929602" cy="646331"/>
              </a:xfrm>
              <a:prstGeom prst="rect">
                <a:avLst/>
              </a:prstGeom>
              <a:blipFill rotWithShape="1">
                <a:blip r:embed="rId12"/>
                <a:stretch>
                  <a:fillRect l="-1398" t="-4717" b="-14151"/>
                </a:stretch>
              </a:blipFill>
            </p:spPr>
            <p:txBody>
              <a:bodyPr/>
              <a:lstStyle/>
              <a:p>
                <a:r>
                  <a:rPr lang="en-GB">
                    <a:noFill/>
                  </a:rPr>
                  <a:t> </a:t>
                </a:r>
              </a:p>
            </p:txBody>
          </p:sp>
        </mc:Fallback>
      </mc:AlternateContent>
      <p:sp>
        <p:nvSpPr>
          <p:cNvPr id="3" name="TextBox 2"/>
          <p:cNvSpPr txBox="1"/>
          <p:nvPr/>
        </p:nvSpPr>
        <p:spPr>
          <a:xfrm>
            <a:off x="1125568" y="2968351"/>
            <a:ext cx="3096810" cy="369332"/>
          </a:xfrm>
          <a:prstGeom prst="rect">
            <a:avLst/>
          </a:prstGeom>
          <a:noFill/>
        </p:spPr>
        <p:txBody>
          <a:bodyPr wrap="none" rtlCol="0">
            <a:spAutoFit/>
          </a:bodyPr>
          <a:lstStyle/>
          <a:p>
            <a:r>
              <a:rPr lang="en-US" dirty="0" smtClean="0"/>
              <a:t>Flat top of RF field inside cavity</a:t>
            </a:r>
            <a:endParaRPr lang="en-GB" dirty="0"/>
          </a:p>
        </p:txBody>
      </p:sp>
      <p:pic>
        <p:nvPicPr>
          <p:cNvPr id="7170"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663471" y="3717032"/>
            <a:ext cx="4222378" cy="25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2338523"/>
      </p:ext>
    </p:extLst>
  </p:cSld>
  <p:clrMapOvr>
    <a:masterClrMapping/>
  </p:clrMapOvr>
  <mc:AlternateContent xmlns:mc="http://schemas.openxmlformats.org/markup-compatibility/2006" xmlns:p14="http://schemas.microsoft.com/office/powerpoint/2010/main">
    <mc:Choice Requires="p14">
      <p:transition spd="slow" p14:dur="2000" advTm="81692"/>
    </mc:Choice>
    <mc:Fallback xmlns="">
      <p:transition spd="slow" advTm="81692"/>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Beam Phase Monitor for 1.3 GHz cavities – Circuit model</a:t>
            </a:r>
            <a:endParaRPr lang="en-GB" dirty="0"/>
          </a:p>
        </p:txBody>
      </p:sp>
      <p:sp>
        <p:nvSpPr>
          <p:cNvPr id="3" name="Content Placeholder 2"/>
          <p:cNvSpPr>
            <a:spLocks noGrp="1"/>
          </p:cNvSpPr>
          <p:nvPr>
            <p:ph idx="1"/>
          </p:nvPr>
        </p:nvSpPr>
        <p:spPr/>
        <p:txBody>
          <a:bodyPr>
            <a:normAutofit fontScale="62500" lnSpcReduction="20000"/>
          </a:bodyPr>
          <a:lstStyle/>
          <a:p>
            <a:r>
              <a:rPr lang="en-US" dirty="0" smtClean="0"/>
              <a:t>Single chain of coupled parallel RLC circuit was used to facilitate the beam phase monitor development.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1</a:t>
            </a:r>
          </a:p>
          <a:p>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4005064"/>
            <a:ext cx="3816424" cy="2669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9584" y="2505252"/>
            <a:ext cx="3117324" cy="1507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70622" y="6079715"/>
            <a:ext cx="2304256" cy="713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088" y="4288665"/>
            <a:ext cx="2956371" cy="1784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444207" y="3894524"/>
            <a:ext cx="1564852" cy="369332"/>
          </a:xfrm>
          <a:prstGeom prst="rect">
            <a:avLst/>
          </a:prstGeom>
          <a:noFill/>
        </p:spPr>
        <p:txBody>
          <a:bodyPr wrap="none" rtlCol="0">
            <a:spAutoFit/>
          </a:bodyPr>
          <a:lstStyle/>
          <a:p>
            <a:r>
              <a:rPr lang="en-US" dirty="0" smtClean="0"/>
              <a:t>|CM – MAFIA|</a:t>
            </a:r>
            <a:endParaRPr lang="en-GB" dirty="0"/>
          </a:p>
        </p:txBody>
      </p:sp>
      <p:pic>
        <p:nvPicPr>
          <p:cNvPr id="12" name="Picture 11" descr="CircuitModel"/>
          <p:cNvPicPr>
            <a:picLocks noGrp="1" noChangeAspect="1"/>
          </p:cNvPicPr>
          <p:nvPr isPhoto="1"/>
        </p:nvPicPr>
        <p:blipFill rotWithShape="1">
          <a:blip r:embed="rId6">
            <a:lum/>
            <a:extLst>
              <a:ext uri="{28A0092B-C50C-407E-A947-70E740481C1C}">
                <a14:useLocalDpi xmlns:a14="http://schemas.microsoft.com/office/drawing/2010/main" val="0"/>
              </a:ext>
            </a:extLst>
          </a:blip>
          <a:srcRect t="27847" b="34535"/>
          <a:stretch/>
        </p:blipFill>
        <p:spPr>
          <a:xfrm>
            <a:off x="467544" y="2504061"/>
            <a:ext cx="4932040" cy="1368152"/>
          </a:xfrm>
          <a:prstGeom prst="rect">
            <a:avLst/>
          </a:prstGeom>
          <a:noFill/>
          <a:ln>
            <a:noFill/>
          </a:ln>
        </p:spPr>
      </p:pic>
    </p:spTree>
    <p:extLst>
      <p:ext uri="{BB962C8B-B14F-4D97-AF65-F5344CB8AC3E}">
        <p14:creationId xmlns:p14="http://schemas.microsoft.com/office/powerpoint/2010/main" val="643253893"/>
      </p:ext>
    </p:extLst>
  </p:cSld>
  <p:clrMapOvr>
    <a:masterClrMapping/>
  </p:clrMapOvr>
  <mc:AlternateContent xmlns:mc="http://schemas.openxmlformats.org/markup-compatibility/2006" xmlns:p14="http://schemas.microsoft.com/office/powerpoint/2010/main">
    <mc:Choice Requires="p14">
      <p:transition spd="slow" p14:dur="2000" advTm="34436"/>
    </mc:Choice>
    <mc:Fallback xmlns="">
      <p:transition spd="slow" advTm="34436"/>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Voltage Waveforms at cell 1 and 9 </a:t>
            </a:r>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pic>
        <p:nvPicPr>
          <p:cNvPr id="6" name="Content Placeholder 5" descr="CircuitModel"/>
          <p:cNvPicPr>
            <a:picLocks noGrp="1" noChangeAspect="1"/>
          </p:cNvPicPr>
          <p:nvPr isPhoto="1">
            <p:ph idx="1"/>
          </p:nvPr>
        </p:nvPicPr>
        <p:blipFill rotWithShape="1">
          <a:blip r:embed="rId3">
            <a:lum/>
            <a:extLst>
              <a:ext uri="{28A0092B-C50C-407E-A947-70E740481C1C}">
                <a14:useLocalDpi xmlns:a14="http://schemas.microsoft.com/office/drawing/2010/main" val="0"/>
              </a:ext>
            </a:extLst>
          </a:blip>
          <a:srcRect t="27847" b="34535"/>
          <a:stretch/>
        </p:blipFill>
        <p:spPr>
          <a:xfrm>
            <a:off x="1452251" y="1971868"/>
            <a:ext cx="5832648" cy="1313116"/>
          </a:xfrm>
          <a:prstGeom prst="rect">
            <a:avLst/>
          </a:prstGeom>
          <a:noFill/>
          <a:ln>
            <a:noFill/>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60" y="3284984"/>
            <a:ext cx="4323815"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2677"/>
          <a:stretch/>
        </p:blipFill>
        <p:spPr bwMode="auto">
          <a:xfrm>
            <a:off x="4339470" y="3319185"/>
            <a:ext cx="4798462" cy="3134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347864" y="6415931"/>
            <a:ext cx="2135969" cy="369332"/>
          </a:xfrm>
          <a:prstGeom prst="rect">
            <a:avLst/>
          </a:prstGeom>
          <a:noFill/>
        </p:spPr>
        <p:txBody>
          <a:bodyPr wrap="none" rtlCol="0">
            <a:spAutoFit/>
          </a:bodyPr>
          <a:lstStyle/>
          <a:p>
            <a:r>
              <a:rPr lang="en-US" dirty="0" smtClean="0"/>
              <a:t>50 µs long waveform</a:t>
            </a:r>
            <a:endParaRPr lang="en-GB" dirty="0"/>
          </a:p>
        </p:txBody>
      </p:sp>
      <p:pic>
        <p:nvPicPr>
          <p:cNvPr id="9"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1720" y="1484784"/>
            <a:ext cx="586755" cy="472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95936" y="1474885"/>
            <a:ext cx="586755" cy="472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68144" y="1473452"/>
            <a:ext cx="586755" cy="472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a:off x="2345097" y="1721162"/>
            <a:ext cx="1944216" cy="0"/>
          </a:xfrm>
          <a:prstGeom prst="straightConnector1">
            <a:avLst/>
          </a:prstGeom>
          <a:ln w="12700">
            <a:headEnd type="arrow"/>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2538347" y="1108430"/>
                <a:ext cx="1619033"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𝑡</m:t>
                          </m:r>
                        </m:e>
                        <m:sub>
                          <m:r>
                            <a:rPr lang="en-US" b="0" i="1" smtClean="0">
                              <a:latin typeface="Cambria Math"/>
                            </a:rPr>
                            <m:t>0</m:t>
                          </m:r>
                        </m:sub>
                      </m:sSub>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1.3</m:t>
                          </m:r>
                        </m:den>
                      </m:f>
                      <m:r>
                        <a:rPr lang="en-US" b="0" i="1" smtClean="0">
                          <a:latin typeface="Cambria Math"/>
                        </a:rPr>
                        <m:t>𝑛𝑠</m:t>
                      </m:r>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2538347" y="1108430"/>
                <a:ext cx="1619033" cy="612732"/>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8">
            <p14:nvContentPartPr>
              <p14:cNvPr id="16" name="Ink 15"/>
              <p14:cNvContentPartPr/>
              <p14:nvPr/>
            </p14:nvContentPartPr>
            <p14:xfrm>
              <a:off x="3938310" y="3657638"/>
              <a:ext cx="57626" cy="81360"/>
            </p14:xfrm>
          </p:contentPart>
        </mc:Choice>
        <mc:Fallback xmlns="">
          <p:pic>
            <p:nvPicPr>
              <p:cNvPr id="16" name="Ink 15"/>
              <p:cNvPicPr/>
              <p:nvPr/>
            </p:nvPicPr>
            <p:blipFill>
              <a:blip r:embed="rId9"/>
              <a:stretch>
                <a:fillRect/>
              </a:stretch>
            </p:blipFill>
            <p:spPr>
              <a:xfrm>
                <a:off x="3926498" y="3645758"/>
                <a:ext cx="81249" cy="105120"/>
              </a:xfrm>
              <a:prstGeom prst="rect">
                <a:avLst/>
              </a:prstGeom>
            </p:spPr>
          </p:pic>
        </mc:Fallback>
      </mc:AlternateContent>
    </p:spTree>
    <p:extLst>
      <p:ext uri="{BB962C8B-B14F-4D97-AF65-F5344CB8AC3E}">
        <p14:creationId xmlns:p14="http://schemas.microsoft.com/office/powerpoint/2010/main" val="2271823916"/>
      </p:ext>
    </p:extLst>
  </p:cSld>
  <p:clrMapOvr>
    <a:masterClrMapping/>
  </p:clrMapOvr>
  <mc:AlternateContent xmlns:mc="http://schemas.openxmlformats.org/markup-compatibility/2006" xmlns:p14="http://schemas.microsoft.com/office/powerpoint/2010/main">
    <mc:Choice Requires="p14">
      <p:transition spd="slow" p14:dur="2000" advTm="72763"/>
    </mc:Choice>
    <mc:Fallback xmlns="">
      <p:transition spd="slow" advTm="72763"/>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Beam Phase Monitor - Circuit model</a:t>
            </a:r>
            <a:endParaRPr lang="en-GB" dirty="0"/>
          </a:p>
        </p:txBody>
      </p:sp>
      <p:sp>
        <p:nvSpPr>
          <p:cNvPr id="3" name="Content Placeholder 2"/>
          <p:cNvSpPr>
            <a:spLocks noGrp="1"/>
          </p:cNvSpPr>
          <p:nvPr>
            <p:ph idx="1"/>
          </p:nvPr>
        </p:nvSpPr>
        <p:spPr/>
        <p:txBody>
          <a:bodyPr>
            <a:normAutofit/>
          </a:bodyPr>
          <a:lstStyle/>
          <a:p>
            <a:pPr marL="0" indent="0">
              <a:buNone/>
            </a:pP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smtClean="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161"/>
          <a:stretch/>
        </p:blipFill>
        <p:spPr bwMode="auto">
          <a:xfrm>
            <a:off x="0" y="1412776"/>
            <a:ext cx="6375400"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267318" y="1556792"/>
            <a:ext cx="2843808" cy="2031325"/>
          </a:xfrm>
          <a:prstGeom prst="rect">
            <a:avLst/>
          </a:prstGeom>
          <a:noFill/>
        </p:spPr>
        <p:txBody>
          <a:bodyPr wrap="square" rtlCol="0">
            <a:spAutoFit/>
          </a:bodyPr>
          <a:lstStyle/>
          <a:p>
            <a:pPr marL="342900" indent="-342900">
              <a:buAutoNum type="arabicPeriod"/>
            </a:pPr>
            <a:r>
              <a:rPr lang="en-US" dirty="0" smtClean="0"/>
              <a:t>By increasing SNR, resolution can be  improved.</a:t>
            </a:r>
          </a:p>
          <a:p>
            <a:pPr marL="342900" indent="-342900">
              <a:buAutoNum type="arabicPeriod"/>
            </a:pPr>
            <a:endParaRPr lang="en-US" dirty="0" smtClean="0"/>
          </a:p>
          <a:p>
            <a:pPr marL="342900" indent="-342900">
              <a:buAutoNum type="arabicPeriod"/>
            </a:pPr>
            <a:r>
              <a:rPr lang="en-US" dirty="0" smtClean="0"/>
              <a:t>The resolution also depends on the sampling frequency.</a:t>
            </a:r>
            <a:endParaRPr lang="en-GB" dirty="0"/>
          </a:p>
        </p:txBody>
      </p:sp>
      <p:sp>
        <p:nvSpPr>
          <p:cNvPr id="10" name="TextBox 9"/>
          <p:cNvSpPr txBox="1"/>
          <p:nvPr/>
        </p:nvSpPr>
        <p:spPr>
          <a:xfrm>
            <a:off x="6267318" y="4878671"/>
            <a:ext cx="2843808" cy="1077218"/>
          </a:xfrm>
          <a:prstGeom prst="rect">
            <a:avLst/>
          </a:prstGeom>
          <a:noFill/>
        </p:spPr>
        <p:txBody>
          <a:bodyPr wrap="square" rtlCol="0">
            <a:spAutoFit/>
          </a:bodyPr>
          <a:lstStyle/>
          <a:p>
            <a:r>
              <a:rPr lang="en-US" sz="1600" dirty="0" smtClean="0"/>
              <a:t>Note: SNR is varied by keeping signal power fixed and varying noise power. Alternative way exists!</a:t>
            </a:r>
          </a:p>
        </p:txBody>
      </p:sp>
    </p:spTree>
    <p:extLst>
      <p:ext uri="{BB962C8B-B14F-4D97-AF65-F5344CB8AC3E}">
        <p14:creationId xmlns:p14="http://schemas.microsoft.com/office/powerpoint/2010/main" val="1321044973"/>
      </p:ext>
    </p:extLst>
  </p:cSld>
  <p:clrMapOvr>
    <a:masterClrMapping/>
  </p:clrMapOvr>
  <mc:AlternateContent xmlns:mc="http://schemas.openxmlformats.org/markup-compatibility/2006" xmlns:p14="http://schemas.microsoft.com/office/powerpoint/2010/main">
    <mc:Choice Requires="p14">
      <p:transition spd="slow" p14:dur="2000" advTm="88252"/>
    </mc:Choice>
    <mc:Fallback xmlns="">
      <p:transition spd="slow" advTm="88252"/>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Electronics of HOM based beam Phase measurements</a:t>
            </a:r>
            <a:endParaRPr lang="en-GB" dirty="0"/>
          </a:p>
        </p:txBody>
      </p:sp>
      <p:sp>
        <p:nvSpPr>
          <p:cNvPr id="4" name="Date Placeholder 3"/>
          <p:cNvSpPr>
            <a:spLocks noGrp="1"/>
          </p:cNvSpPr>
          <p:nvPr>
            <p:ph type="dt" sz="half" idx="10"/>
          </p:nvPr>
        </p:nvSpPr>
        <p:spPr/>
        <p:txBody>
          <a:bodyPr/>
          <a:lstStyle/>
          <a:p>
            <a:fld id="{B17DBADA-1A89-4A5E-98B1-4D87EA728FE8}" type="datetime1">
              <a:rPr lang="en-US" smtClean="0"/>
              <a:t>4/5/2016</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7" y="1560032"/>
            <a:ext cx="7880051" cy="3093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804248" y="3789040"/>
            <a:ext cx="1021433" cy="369332"/>
          </a:xfrm>
          <a:prstGeom prst="rect">
            <a:avLst/>
          </a:prstGeom>
          <a:noFill/>
        </p:spPr>
        <p:txBody>
          <a:bodyPr wrap="none" rtlCol="0">
            <a:spAutoFit/>
          </a:bodyPr>
          <a:lstStyle/>
          <a:p>
            <a:r>
              <a:rPr lang="en-US" dirty="0" smtClean="0"/>
              <a:t>780 MHz</a:t>
            </a:r>
            <a:endParaRPr lang="en-GB" dirty="0"/>
          </a:p>
        </p:txBody>
      </p:sp>
      <p:sp>
        <p:nvSpPr>
          <p:cNvPr id="7" name="TextBox 6"/>
          <p:cNvSpPr txBox="1"/>
          <p:nvPr/>
        </p:nvSpPr>
        <p:spPr>
          <a:xfrm>
            <a:off x="4169315" y="1876182"/>
            <a:ext cx="1677062" cy="369332"/>
          </a:xfrm>
          <a:prstGeom prst="rect">
            <a:avLst/>
          </a:prstGeom>
          <a:noFill/>
        </p:spPr>
        <p:txBody>
          <a:bodyPr wrap="none" rtlCol="0">
            <a:spAutoFit/>
          </a:bodyPr>
          <a:lstStyle/>
          <a:p>
            <a:r>
              <a:rPr lang="en-US" dirty="0" smtClean="0"/>
              <a:t>1290-1310 MHz</a:t>
            </a:r>
            <a:endParaRPr lang="en-GB" dirty="0"/>
          </a:p>
        </p:txBody>
      </p:sp>
      <p:sp>
        <p:nvSpPr>
          <p:cNvPr id="9" name="TextBox 8"/>
          <p:cNvSpPr txBox="1"/>
          <p:nvPr/>
        </p:nvSpPr>
        <p:spPr>
          <a:xfrm>
            <a:off x="4169315" y="2702868"/>
            <a:ext cx="1677062" cy="369332"/>
          </a:xfrm>
          <a:prstGeom prst="rect">
            <a:avLst/>
          </a:prstGeom>
          <a:noFill/>
        </p:spPr>
        <p:txBody>
          <a:bodyPr wrap="none" rtlCol="0">
            <a:spAutoFit/>
          </a:bodyPr>
          <a:lstStyle/>
          <a:p>
            <a:r>
              <a:rPr lang="en-US" dirty="0" smtClean="0"/>
              <a:t>1690-1710 MHz</a:t>
            </a:r>
            <a:endParaRPr lang="en-GB" dirty="0"/>
          </a:p>
        </p:txBody>
      </p:sp>
      <p:sp>
        <p:nvSpPr>
          <p:cNvPr id="10" name="TextBox 9"/>
          <p:cNvSpPr txBox="1"/>
          <p:nvPr/>
        </p:nvSpPr>
        <p:spPr>
          <a:xfrm>
            <a:off x="4169315" y="4077072"/>
            <a:ext cx="1677062" cy="369332"/>
          </a:xfrm>
          <a:prstGeom prst="rect">
            <a:avLst/>
          </a:prstGeom>
          <a:noFill/>
        </p:spPr>
        <p:txBody>
          <a:bodyPr wrap="none" rtlCol="0">
            <a:spAutoFit/>
          </a:bodyPr>
          <a:lstStyle/>
          <a:p>
            <a:r>
              <a:rPr lang="en-US" dirty="0" smtClean="0"/>
              <a:t>2400- 2460MHz</a:t>
            </a:r>
            <a:endParaRPr lang="en-GB" dirty="0"/>
          </a:p>
        </p:txBody>
      </p:sp>
      <p:sp>
        <p:nvSpPr>
          <p:cNvPr id="8" name="TextBox 7"/>
          <p:cNvSpPr txBox="1"/>
          <p:nvPr/>
        </p:nvSpPr>
        <p:spPr>
          <a:xfrm>
            <a:off x="156090" y="5373216"/>
            <a:ext cx="8330037" cy="923330"/>
          </a:xfrm>
          <a:prstGeom prst="rect">
            <a:avLst/>
          </a:prstGeom>
          <a:noFill/>
        </p:spPr>
        <p:txBody>
          <a:bodyPr wrap="none" rtlCol="0">
            <a:spAutoFit/>
          </a:bodyPr>
          <a:lstStyle/>
          <a:p>
            <a:r>
              <a:rPr lang="en-US" dirty="0" smtClean="0"/>
              <a:t>Signal can be aliased to 250-270 MHz (fundamental Monopole), 130-150 MHz (Dipole),</a:t>
            </a:r>
          </a:p>
          <a:p>
            <a:r>
              <a:rPr lang="en-US" dirty="0" smtClean="0"/>
              <a:t>60-120 MHz(2</a:t>
            </a:r>
            <a:r>
              <a:rPr lang="en-US" baseline="30000" dirty="0" smtClean="0"/>
              <a:t>nd</a:t>
            </a:r>
            <a:r>
              <a:rPr lang="en-US" dirty="0" smtClean="0"/>
              <a:t> monopole band) respectively. </a:t>
            </a:r>
          </a:p>
          <a:p>
            <a:r>
              <a:rPr lang="en-US" dirty="0" smtClean="0"/>
              <a:t>The final electronics will be based on </a:t>
            </a:r>
            <a:r>
              <a:rPr lang="en-US" dirty="0" smtClean="0">
                <a:solidFill>
                  <a:srgbClr val="FF0000"/>
                </a:solidFill>
              </a:rPr>
              <a:t>different sampling frequency </a:t>
            </a:r>
            <a:r>
              <a:rPr lang="en-US" dirty="0" smtClean="0"/>
              <a:t>. </a:t>
            </a:r>
            <a:endParaRPr lang="en-GB" dirty="0"/>
          </a:p>
        </p:txBody>
      </p:sp>
    </p:spTree>
    <p:extLst>
      <p:ext uri="{BB962C8B-B14F-4D97-AF65-F5344CB8AC3E}">
        <p14:creationId xmlns:p14="http://schemas.microsoft.com/office/powerpoint/2010/main" val="3592532907"/>
      </p:ext>
    </p:extLst>
  </p:cSld>
  <p:clrMapOvr>
    <a:masterClrMapping/>
  </p:clrMapOvr>
  <mc:AlternateContent xmlns:mc="http://schemas.openxmlformats.org/markup-compatibility/2006" xmlns:p14="http://schemas.microsoft.com/office/powerpoint/2010/main">
    <mc:Choice Requires="p14">
      <p:transition spd="slow" p14:dur="2000" advTm="65772"/>
    </mc:Choice>
    <mc:Fallback xmlns="">
      <p:transition spd="slow" advTm="65772"/>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 of  outputs of test electronics</a:t>
            </a:r>
            <a:endParaRPr lang="en-GB" sz="3600" dirty="0"/>
          </a:p>
        </p:txBody>
      </p:sp>
      <p:sp>
        <p:nvSpPr>
          <p:cNvPr id="4" name="Date Placeholder 3"/>
          <p:cNvSpPr>
            <a:spLocks noGrp="1"/>
          </p:cNvSpPr>
          <p:nvPr>
            <p:ph type="dt" sz="half" idx="10"/>
          </p:nvPr>
        </p:nvSpPr>
        <p:spPr/>
        <p:txBody>
          <a:bodyPr/>
          <a:lstStyle/>
          <a:p>
            <a:fld id="{B17DBADA-1A89-4A5E-98B1-4D87EA728FE8}" type="datetime1">
              <a:rPr lang="en-US" smtClean="0"/>
              <a:t>4/5/2016</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5128" y="1730730"/>
            <a:ext cx="4562896"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H="1" flipV="1">
            <a:off x="1619672" y="2060848"/>
            <a:ext cx="288032" cy="43204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07704" y="2266081"/>
            <a:ext cx="1361078" cy="369332"/>
          </a:xfrm>
          <a:prstGeom prst="rect">
            <a:avLst/>
          </a:prstGeom>
          <a:noFill/>
        </p:spPr>
        <p:txBody>
          <a:bodyPr wrap="none" rtlCol="0">
            <a:spAutoFit/>
          </a:bodyPr>
          <a:lstStyle/>
          <a:p>
            <a:r>
              <a:rPr lang="en-US" dirty="0" smtClean="0"/>
              <a:t>Beam arrival</a:t>
            </a:r>
            <a:endParaRPr lang="en-GB" dirty="0"/>
          </a:p>
        </p:txBody>
      </p:sp>
      <p:sp>
        <p:nvSpPr>
          <p:cNvPr id="14" name="TextBox 13"/>
          <p:cNvSpPr txBox="1"/>
          <p:nvPr/>
        </p:nvSpPr>
        <p:spPr>
          <a:xfrm>
            <a:off x="1331640" y="4355983"/>
            <a:ext cx="1675972" cy="369332"/>
          </a:xfrm>
          <a:prstGeom prst="rect">
            <a:avLst/>
          </a:prstGeom>
          <a:noFill/>
        </p:spPr>
        <p:txBody>
          <a:bodyPr wrap="none" rtlCol="0">
            <a:spAutoFit/>
          </a:bodyPr>
          <a:lstStyle/>
          <a:p>
            <a:r>
              <a:rPr lang="en-US" dirty="0" smtClean="0"/>
              <a:t>1.3 GHz leakage</a:t>
            </a:r>
            <a:endParaRPr lang="en-GB" dirty="0"/>
          </a:p>
        </p:txBody>
      </p:sp>
      <p:cxnSp>
        <p:nvCxnSpPr>
          <p:cNvPr id="16" name="Straight Arrow Connector 15"/>
          <p:cNvCxnSpPr/>
          <p:nvPr/>
        </p:nvCxnSpPr>
        <p:spPr>
          <a:xfrm flipH="1" flipV="1">
            <a:off x="971600" y="4293096"/>
            <a:ext cx="360040" cy="24755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575256" y="6381328"/>
            <a:ext cx="2425536" cy="369332"/>
          </a:xfrm>
          <a:prstGeom prst="rect">
            <a:avLst/>
          </a:prstGeom>
          <a:noFill/>
        </p:spPr>
        <p:txBody>
          <a:bodyPr wrap="none" rtlCol="0">
            <a:spAutoFit/>
          </a:bodyPr>
          <a:lstStyle/>
          <a:p>
            <a:r>
              <a:rPr lang="en-US" dirty="0" smtClean="0"/>
              <a:t>Measured by Mr. Samer</a:t>
            </a:r>
            <a:endParaRPr lang="en-GB" dirty="0"/>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7101" y="1781180"/>
            <a:ext cx="435597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6228184" y="4859991"/>
            <a:ext cx="1057384" cy="461665"/>
          </a:xfrm>
          <a:prstGeom prst="rect">
            <a:avLst/>
          </a:prstGeom>
          <a:noFill/>
        </p:spPr>
        <p:txBody>
          <a:bodyPr wrap="square" rtlCol="0">
            <a:spAutoFit/>
          </a:bodyPr>
          <a:lstStyle/>
          <a:p>
            <a:r>
              <a:rPr lang="en-US" sz="1200" b="1" dirty="0">
                <a:solidFill>
                  <a:srgbClr val="2DF34E"/>
                </a:solidFill>
              </a:rPr>
              <a:t> </a:t>
            </a:r>
            <a:r>
              <a:rPr lang="en-US" sz="1200" b="1" dirty="0" smtClean="0">
                <a:solidFill>
                  <a:srgbClr val="2DF34E"/>
                </a:solidFill>
              </a:rPr>
              <a:t>Dipole TE111-6 </a:t>
            </a:r>
            <a:endParaRPr lang="en-GB" sz="1200" b="1" dirty="0">
              <a:solidFill>
                <a:srgbClr val="2DF34E"/>
              </a:solidFill>
            </a:endParaRPr>
          </a:p>
        </p:txBody>
      </p:sp>
      <p:sp>
        <p:nvSpPr>
          <p:cNvPr id="13" name="TextBox 12"/>
          <p:cNvSpPr txBox="1"/>
          <p:nvPr/>
        </p:nvSpPr>
        <p:spPr>
          <a:xfrm>
            <a:off x="7380312" y="4869159"/>
            <a:ext cx="1080120" cy="461665"/>
          </a:xfrm>
          <a:prstGeom prst="rect">
            <a:avLst/>
          </a:prstGeom>
          <a:noFill/>
        </p:spPr>
        <p:txBody>
          <a:bodyPr wrap="square" rtlCol="0">
            <a:spAutoFit/>
          </a:bodyPr>
          <a:lstStyle/>
          <a:p>
            <a:r>
              <a:rPr lang="en-US" sz="1200" b="1" dirty="0">
                <a:solidFill>
                  <a:srgbClr val="FF0000"/>
                </a:solidFill>
              </a:rPr>
              <a:t> 1.3 GHz leakage</a:t>
            </a:r>
            <a:endParaRPr lang="en-GB" sz="1200" b="1" dirty="0">
              <a:solidFill>
                <a:srgbClr val="FF0000"/>
              </a:solidFill>
            </a:endParaRPr>
          </a:p>
        </p:txBody>
      </p:sp>
      <p:sp>
        <p:nvSpPr>
          <p:cNvPr id="15" name="TextBox 14"/>
          <p:cNvSpPr txBox="1"/>
          <p:nvPr/>
        </p:nvSpPr>
        <p:spPr>
          <a:xfrm>
            <a:off x="5004048" y="4859992"/>
            <a:ext cx="1224136" cy="461665"/>
          </a:xfrm>
          <a:prstGeom prst="rect">
            <a:avLst/>
          </a:prstGeom>
          <a:noFill/>
        </p:spPr>
        <p:txBody>
          <a:bodyPr wrap="square" rtlCol="0">
            <a:spAutoFit/>
          </a:bodyPr>
          <a:lstStyle/>
          <a:p>
            <a:r>
              <a:rPr lang="en-US" sz="1200" b="1" dirty="0">
                <a:solidFill>
                  <a:srgbClr val="00B0F0"/>
                </a:solidFill>
              </a:rPr>
              <a:t>2nd Monopole band</a:t>
            </a:r>
            <a:endParaRPr lang="en-GB" sz="1200" b="1" dirty="0">
              <a:solidFill>
                <a:srgbClr val="00B0F0"/>
              </a:solidFill>
            </a:endParaRPr>
          </a:p>
        </p:txBody>
      </p:sp>
      <p:sp>
        <p:nvSpPr>
          <p:cNvPr id="17" name="TextBox 16"/>
          <p:cNvSpPr txBox="1"/>
          <p:nvPr/>
        </p:nvSpPr>
        <p:spPr>
          <a:xfrm>
            <a:off x="-89819" y="2708920"/>
            <a:ext cx="461665" cy="1073371"/>
          </a:xfrm>
          <a:prstGeom prst="rect">
            <a:avLst/>
          </a:prstGeom>
          <a:noFill/>
          <a:scene3d>
            <a:camera prst="orthographicFront">
              <a:rot lat="0" lon="0" rev="10799999"/>
            </a:camera>
            <a:lightRig rig="threePt" dir="t"/>
          </a:scene3d>
        </p:spPr>
        <p:txBody>
          <a:bodyPr vert="eaVert" wrap="none" rtlCol="0">
            <a:spAutoFit/>
          </a:bodyPr>
          <a:lstStyle/>
          <a:p>
            <a:r>
              <a:rPr lang="en-US" dirty="0" smtClean="0"/>
              <a:t>Amplitude</a:t>
            </a:r>
            <a:endParaRPr lang="en-GB" dirty="0"/>
          </a:p>
        </p:txBody>
      </p:sp>
      <p:sp>
        <p:nvSpPr>
          <p:cNvPr id="7" name="Rectangle 6"/>
          <p:cNvSpPr/>
          <p:nvPr/>
        </p:nvSpPr>
        <p:spPr>
          <a:xfrm>
            <a:off x="1439652" y="5457998"/>
            <a:ext cx="6696744" cy="646331"/>
          </a:xfrm>
          <a:prstGeom prst="rect">
            <a:avLst/>
          </a:prstGeom>
        </p:spPr>
        <p:txBody>
          <a:bodyPr wrap="square">
            <a:spAutoFit/>
          </a:bodyPr>
          <a:lstStyle/>
          <a:p>
            <a:r>
              <a:rPr lang="en-US" dirty="0"/>
              <a:t>Clearly, attenuation or amplification for each channel needs to be matched with </a:t>
            </a:r>
            <a:r>
              <a:rPr lang="en-US" dirty="0" smtClean="0"/>
              <a:t>each </a:t>
            </a:r>
            <a:r>
              <a:rPr lang="en-US" dirty="0"/>
              <a:t>other. (Sampled at 780 MHz)</a:t>
            </a:r>
          </a:p>
        </p:txBody>
      </p:sp>
    </p:spTree>
    <p:extLst>
      <p:ext uri="{BB962C8B-B14F-4D97-AF65-F5344CB8AC3E}">
        <p14:creationId xmlns:p14="http://schemas.microsoft.com/office/powerpoint/2010/main" val="1827984046"/>
      </p:ext>
    </p:extLst>
  </p:cSld>
  <p:clrMapOvr>
    <a:masterClrMapping/>
  </p:clrMapOvr>
  <mc:AlternateContent xmlns:mc="http://schemas.openxmlformats.org/markup-compatibility/2006" xmlns:p14="http://schemas.microsoft.com/office/powerpoint/2010/main">
    <mc:Choice Requires="p14">
      <p:transition spd="slow" p14:dur="2000" advTm="18853"/>
    </mc:Choice>
    <mc:Fallback xmlns="">
      <p:transition spd="slow" advTm="18853"/>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Setup for the beam phase measurements</a:t>
            </a:r>
            <a:r>
              <a:rPr lang="en-US" dirty="0" smtClean="0">
                <a:solidFill>
                  <a:srgbClr val="2AF62A"/>
                </a:solidFill>
              </a:rPr>
              <a:t/>
            </a:r>
            <a:br>
              <a:rPr lang="en-US" dirty="0" smtClean="0">
                <a:solidFill>
                  <a:srgbClr val="2AF62A"/>
                </a:solidFill>
              </a:rPr>
            </a:br>
            <a:r>
              <a:rPr lang="en-US" dirty="0">
                <a:solidFill>
                  <a:srgbClr val="2AF62A"/>
                </a:solidFill>
              </a:rPr>
              <a:t> </a:t>
            </a:r>
            <a:r>
              <a:rPr lang="en-US" dirty="0" smtClean="0">
                <a:solidFill>
                  <a:srgbClr val="2AF62A"/>
                </a:solidFill>
              </a:rPr>
              <a:t>                                  </a:t>
            </a:r>
            <a:endParaRPr lang="en-GB" sz="2700" dirty="0">
              <a:solidFill>
                <a:srgbClr val="0070C0"/>
              </a:solidFill>
            </a:endParaRPr>
          </a:p>
        </p:txBody>
      </p:sp>
      <p:sp>
        <p:nvSpPr>
          <p:cNvPr id="4" name="Date Placeholder 3"/>
          <p:cNvSpPr>
            <a:spLocks noGrp="1"/>
          </p:cNvSpPr>
          <p:nvPr>
            <p:ph type="dt" sz="half" idx="10"/>
          </p:nvPr>
        </p:nvSpPr>
        <p:spPr/>
        <p:txBody>
          <a:bodyPr/>
          <a:lstStyle/>
          <a:p>
            <a:fld id="{B17DBADA-1A89-4A5E-98B1-4D87EA728FE8}" type="datetime1">
              <a:rPr lang="en-US" smtClean="0"/>
              <a:t>4/5/2016</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12160" y="3387594"/>
            <a:ext cx="1414395" cy="108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7605" y="3387594"/>
            <a:ext cx="1414395" cy="108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5790584"/>
            <a:ext cx="1610541" cy="1087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742" y="1741914"/>
            <a:ext cx="2376264" cy="110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24742" y="2845003"/>
            <a:ext cx="795411" cy="369332"/>
          </a:xfrm>
          <a:prstGeom prst="rect">
            <a:avLst/>
          </a:prstGeom>
          <a:noFill/>
        </p:spPr>
        <p:txBody>
          <a:bodyPr wrap="none" rtlCol="0">
            <a:spAutoFit/>
          </a:bodyPr>
          <a:lstStyle/>
          <a:p>
            <a:r>
              <a:rPr lang="en-US" dirty="0" smtClean="0"/>
              <a:t>HOM1</a:t>
            </a:r>
            <a:endParaRPr lang="en-GB" dirty="0"/>
          </a:p>
        </p:txBody>
      </p:sp>
      <p:sp>
        <p:nvSpPr>
          <p:cNvPr id="11" name="TextBox 10"/>
          <p:cNvSpPr txBox="1"/>
          <p:nvPr/>
        </p:nvSpPr>
        <p:spPr>
          <a:xfrm>
            <a:off x="2220438" y="2845003"/>
            <a:ext cx="795411" cy="369332"/>
          </a:xfrm>
          <a:prstGeom prst="rect">
            <a:avLst/>
          </a:prstGeom>
          <a:noFill/>
        </p:spPr>
        <p:txBody>
          <a:bodyPr wrap="none" rtlCol="0">
            <a:spAutoFit/>
          </a:bodyPr>
          <a:lstStyle/>
          <a:p>
            <a:r>
              <a:rPr lang="en-US" dirty="0" smtClean="0"/>
              <a:t>HOM2</a:t>
            </a:r>
            <a:endParaRPr lang="en-GB" dirty="0"/>
          </a:p>
        </p:txBody>
      </p:sp>
      <p:cxnSp>
        <p:nvCxnSpPr>
          <p:cNvPr id="9" name="Straight Arrow Connector 8"/>
          <p:cNvCxnSpPr>
            <a:stCxn id="6" idx="2"/>
          </p:cNvCxnSpPr>
          <p:nvPr/>
        </p:nvCxnSpPr>
        <p:spPr>
          <a:xfrm>
            <a:off x="1022448" y="3214335"/>
            <a:ext cx="0" cy="574705"/>
          </a:xfrm>
          <a:prstGeom prst="straightConnector1">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510" y="3879562"/>
            <a:ext cx="1285875" cy="800100"/>
          </a:xfrm>
          <a:prstGeom prst="rect">
            <a:avLst/>
          </a:prstGeom>
          <a:noFill/>
          <a:ln>
            <a:noFill/>
          </a:ln>
          <a:scene3d>
            <a:camera prst="orthographicFront">
              <a:rot lat="20933962" lon="674497" rev="12019023"/>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2874" y="3930185"/>
            <a:ext cx="1285875" cy="800100"/>
          </a:xfrm>
          <a:prstGeom prst="rect">
            <a:avLst/>
          </a:prstGeom>
          <a:noFill/>
          <a:ln>
            <a:noFill/>
          </a:ln>
          <a:scene3d>
            <a:camera prst="orthographicFront">
              <a:rot lat="20933962" lon="674497" rev="12019023"/>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462102" y="5262464"/>
            <a:ext cx="1120691" cy="369332"/>
          </a:xfrm>
          <a:prstGeom prst="rect">
            <a:avLst/>
          </a:prstGeom>
          <a:noFill/>
        </p:spPr>
        <p:txBody>
          <a:bodyPr wrap="none" rtlCol="0">
            <a:spAutoFit/>
          </a:bodyPr>
          <a:lstStyle/>
          <a:p>
            <a:r>
              <a:rPr lang="en-US" dirty="0" smtClean="0"/>
              <a:t>Band Pass</a:t>
            </a:r>
            <a:endParaRPr lang="en-GB" dirty="0"/>
          </a:p>
        </p:txBody>
      </p:sp>
      <p:sp>
        <p:nvSpPr>
          <p:cNvPr id="21" name="TextBox 20"/>
          <p:cNvSpPr txBox="1"/>
          <p:nvPr/>
        </p:nvSpPr>
        <p:spPr>
          <a:xfrm>
            <a:off x="1978058" y="5262464"/>
            <a:ext cx="1120691" cy="369332"/>
          </a:xfrm>
          <a:prstGeom prst="rect">
            <a:avLst/>
          </a:prstGeom>
          <a:noFill/>
        </p:spPr>
        <p:txBody>
          <a:bodyPr wrap="none" rtlCol="0">
            <a:spAutoFit/>
          </a:bodyPr>
          <a:lstStyle/>
          <a:p>
            <a:r>
              <a:rPr lang="en-US" dirty="0" smtClean="0"/>
              <a:t>Band Pass</a:t>
            </a:r>
            <a:endParaRPr lang="en-GB" dirty="0"/>
          </a:p>
        </p:txBody>
      </p:sp>
      <p:cxnSp>
        <p:nvCxnSpPr>
          <p:cNvPr id="23" name="Straight Arrow Connector 22"/>
          <p:cNvCxnSpPr/>
          <p:nvPr/>
        </p:nvCxnSpPr>
        <p:spPr>
          <a:xfrm>
            <a:off x="2566966" y="3195708"/>
            <a:ext cx="0" cy="574705"/>
          </a:xfrm>
          <a:prstGeom prst="straightConnector1">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971600" y="4687759"/>
            <a:ext cx="0" cy="574705"/>
          </a:xfrm>
          <a:prstGeom prst="straightConnector1">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474434" y="4730285"/>
            <a:ext cx="0" cy="574705"/>
          </a:xfrm>
          <a:prstGeom prst="straightConnector1">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a:stCxn id="15" idx="2"/>
          </p:cNvCxnSpPr>
          <p:nvPr/>
        </p:nvCxnSpPr>
        <p:spPr>
          <a:xfrm rot="16200000" flipH="1">
            <a:off x="1060897" y="5593347"/>
            <a:ext cx="965556" cy="1042454"/>
          </a:xfrm>
          <a:prstGeom prst="curvedConnector2">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a:stCxn id="21" idx="2"/>
          </p:cNvCxnSpPr>
          <p:nvPr/>
        </p:nvCxnSpPr>
        <p:spPr>
          <a:xfrm rot="5400000">
            <a:off x="1975351" y="6034299"/>
            <a:ext cx="965556" cy="160551"/>
          </a:xfrm>
          <a:prstGeom prst="curvedConnector3">
            <a:avLst>
              <a:gd name="adj1" fmla="val 50000"/>
            </a:avLst>
          </a:prstGeom>
          <a:ln w="15875">
            <a:solidFill>
              <a:srgbClr val="2AF62A"/>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88102" y="1412775"/>
            <a:ext cx="4771930" cy="54653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169" name="Curved Connector 7168"/>
          <p:cNvCxnSpPr/>
          <p:nvPr/>
        </p:nvCxnSpPr>
        <p:spPr>
          <a:xfrm rot="5400000">
            <a:off x="2437128" y="4843796"/>
            <a:ext cx="1605451" cy="936103"/>
          </a:xfrm>
          <a:prstGeom prst="curvedConnector3">
            <a:avLst>
              <a:gd name="adj1" fmla="val 50000"/>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7174" name="TextBox 7173"/>
          <p:cNvSpPr txBox="1"/>
          <p:nvPr/>
        </p:nvSpPr>
        <p:spPr>
          <a:xfrm>
            <a:off x="3096154" y="5618939"/>
            <a:ext cx="2221762" cy="369332"/>
          </a:xfrm>
          <a:prstGeom prst="rect">
            <a:avLst/>
          </a:prstGeom>
          <a:noFill/>
        </p:spPr>
        <p:txBody>
          <a:bodyPr wrap="none" rtlCol="0">
            <a:spAutoFit/>
          </a:bodyPr>
          <a:lstStyle/>
          <a:p>
            <a:r>
              <a:rPr lang="en-US" dirty="0" smtClean="0"/>
              <a:t>VX11-LAN connection</a:t>
            </a:r>
            <a:endParaRPr lang="en-GB" dirty="0"/>
          </a:p>
        </p:txBody>
      </p:sp>
      <p:sp>
        <p:nvSpPr>
          <p:cNvPr id="7177" name="Right Arrow 7176"/>
          <p:cNvSpPr/>
          <p:nvPr/>
        </p:nvSpPr>
        <p:spPr>
          <a:xfrm>
            <a:off x="4633840" y="3476035"/>
            <a:ext cx="1368152" cy="265897"/>
          </a:xfrm>
          <a:prstGeom prst="rightArrow">
            <a:avLst/>
          </a:prstGeom>
          <a:solidFill>
            <a:srgbClr val="2AF62A"/>
          </a:solidFill>
          <a:ln>
            <a:solidFill>
              <a:srgbClr val="2AF6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78" name="TextBox 7177"/>
          <p:cNvSpPr txBox="1"/>
          <p:nvPr/>
        </p:nvSpPr>
        <p:spPr>
          <a:xfrm>
            <a:off x="6084168" y="3029669"/>
            <a:ext cx="1470211" cy="369332"/>
          </a:xfrm>
          <a:prstGeom prst="rect">
            <a:avLst/>
          </a:prstGeom>
          <a:noFill/>
        </p:spPr>
        <p:txBody>
          <a:bodyPr wrap="none" rtlCol="0">
            <a:spAutoFit/>
          </a:bodyPr>
          <a:lstStyle/>
          <a:p>
            <a:r>
              <a:rPr lang="en-US" dirty="0" smtClean="0"/>
              <a:t>TCP IP Server</a:t>
            </a:r>
            <a:endParaRPr lang="en-GB" dirty="0"/>
          </a:p>
        </p:txBody>
      </p:sp>
      <p:sp>
        <p:nvSpPr>
          <p:cNvPr id="43" name="TextBox 42"/>
          <p:cNvSpPr txBox="1"/>
          <p:nvPr/>
        </p:nvSpPr>
        <p:spPr>
          <a:xfrm>
            <a:off x="3291464" y="2997403"/>
            <a:ext cx="1357616" cy="369332"/>
          </a:xfrm>
          <a:prstGeom prst="rect">
            <a:avLst/>
          </a:prstGeom>
          <a:noFill/>
        </p:spPr>
        <p:txBody>
          <a:bodyPr wrap="none" rtlCol="0">
            <a:spAutoFit/>
          </a:bodyPr>
          <a:lstStyle/>
          <a:p>
            <a:r>
              <a:rPr lang="en-US" dirty="0" smtClean="0"/>
              <a:t>TCP IP Client</a:t>
            </a:r>
            <a:endParaRPr lang="en-GB" dirty="0"/>
          </a:p>
        </p:txBody>
      </p:sp>
      <p:pic>
        <p:nvPicPr>
          <p:cNvPr id="7179"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0534" y="5371484"/>
            <a:ext cx="2657475"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81" name="Up Arrow 7180"/>
          <p:cNvSpPr/>
          <p:nvPr/>
        </p:nvSpPr>
        <p:spPr>
          <a:xfrm>
            <a:off x="7092280" y="4472776"/>
            <a:ext cx="216024" cy="710786"/>
          </a:xfrm>
          <a:prstGeom prst="upArrow">
            <a:avLst/>
          </a:prstGeom>
          <a:solidFill>
            <a:srgbClr val="2AF62A"/>
          </a:solidFill>
          <a:ln>
            <a:solidFill>
              <a:srgbClr val="2AF6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82" name="TextBox 7181"/>
          <p:cNvSpPr txBox="1"/>
          <p:nvPr/>
        </p:nvSpPr>
        <p:spPr>
          <a:xfrm>
            <a:off x="4921513" y="4817058"/>
            <a:ext cx="1242648" cy="369332"/>
          </a:xfrm>
          <a:prstGeom prst="rect">
            <a:avLst/>
          </a:prstGeom>
          <a:noFill/>
        </p:spPr>
        <p:txBody>
          <a:bodyPr wrap="none" rtlCol="0">
            <a:spAutoFit/>
          </a:bodyPr>
          <a:lstStyle/>
          <a:p>
            <a:r>
              <a:rPr lang="en-US" dirty="0" smtClean="0"/>
              <a:t>Commands</a:t>
            </a:r>
            <a:endParaRPr lang="en-GB" dirty="0"/>
          </a:p>
        </p:txBody>
      </p:sp>
      <p:sp>
        <p:nvSpPr>
          <p:cNvPr id="49" name="TextBox 48"/>
          <p:cNvSpPr txBox="1"/>
          <p:nvPr/>
        </p:nvSpPr>
        <p:spPr>
          <a:xfrm>
            <a:off x="7308304" y="4868778"/>
            <a:ext cx="620554" cy="369332"/>
          </a:xfrm>
          <a:prstGeom prst="rect">
            <a:avLst/>
          </a:prstGeom>
          <a:noFill/>
        </p:spPr>
        <p:txBody>
          <a:bodyPr wrap="none" rtlCol="0">
            <a:spAutoFit/>
          </a:bodyPr>
          <a:lstStyle/>
          <a:p>
            <a:r>
              <a:rPr lang="en-US" dirty="0" smtClean="0"/>
              <a:t>Data</a:t>
            </a:r>
            <a:endParaRPr lang="en-GB" dirty="0"/>
          </a:p>
        </p:txBody>
      </p:sp>
      <p:sp>
        <p:nvSpPr>
          <p:cNvPr id="7183" name="Left Arrow 7182"/>
          <p:cNvSpPr/>
          <p:nvPr/>
        </p:nvSpPr>
        <p:spPr>
          <a:xfrm>
            <a:off x="4633840" y="3930185"/>
            <a:ext cx="1306312" cy="3494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84" name="Down Arrow 7183"/>
          <p:cNvSpPr/>
          <p:nvPr/>
        </p:nvSpPr>
        <p:spPr>
          <a:xfrm>
            <a:off x="6300192" y="4509120"/>
            <a:ext cx="216024" cy="6772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Curved Connector 54"/>
          <p:cNvCxnSpPr/>
          <p:nvPr/>
        </p:nvCxnSpPr>
        <p:spPr>
          <a:xfrm flipV="1">
            <a:off x="2771802" y="4541214"/>
            <a:ext cx="1413795" cy="1753237"/>
          </a:xfrm>
          <a:prstGeom prst="curvedConnector2">
            <a:avLst/>
          </a:prstGeom>
          <a:ln w="19050">
            <a:solidFill>
              <a:srgbClr val="2AF62A"/>
            </a:solidFill>
            <a:tailEnd type="arrow"/>
          </a:ln>
        </p:spPr>
        <p:style>
          <a:lnRef idx="1">
            <a:schemeClr val="accent1"/>
          </a:lnRef>
          <a:fillRef idx="0">
            <a:schemeClr val="accent1"/>
          </a:fillRef>
          <a:effectRef idx="0">
            <a:schemeClr val="accent1"/>
          </a:effectRef>
          <a:fontRef idx="minor">
            <a:schemeClr val="tx1"/>
          </a:fontRef>
        </p:style>
      </p:cxnSp>
      <p:pic>
        <p:nvPicPr>
          <p:cNvPr id="719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803" y="1827290"/>
            <a:ext cx="6953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93" name="TextBox 7192"/>
          <p:cNvSpPr txBox="1"/>
          <p:nvPr/>
        </p:nvSpPr>
        <p:spPr>
          <a:xfrm>
            <a:off x="5724128" y="2182659"/>
            <a:ext cx="2055178" cy="369332"/>
          </a:xfrm>
          <a:prstGeom prst="rect">
            <a:avLst/>
          </a:prstGeom>
          <a:solidFill>
            <a:schemeClr val="accent6"/>
          </a:solidFill>
        </p:spPr>
        <p:txBody>
          <a:bodyPr wrap="none" rtlCol="0">
            <a:spAutoFit/>
          </a:bodyPr>
          <a:lstStyle/>
          <a:p>
            <a:r>
              <a:rPr lang="en-US" dirty="0" smtClean="0"/>
              <a:t>System trigger clock</a:t>
            </a:r>
            <a:endParaRPr lang="en-GB" dirty="0"/>
          </a:p>
        </p:txBody>
      </p:sp>
      <p:cxnSp>
        <p:nvCxnSpPr>
          <p:cNvPr id="7195" name="Curved Connector 7194"/>
          <p:cNvCxnSpPr/>
          <p:nvPr/>
        </p:nvCxnSpPr>
        <p:spPr>
          <a:xfrm rot="16200000" flipH="1">
            <a:off x="6521606" y="3678587"/>
            <a:ext cx="2884102" cy="368703"/>
          </a:xfrm>
          <a:prstGeom prst="curvedConnector3">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64" name="Curved Connector 63"/>
          <p:cNvCxnSpPr/>
          <p:nvPr/>
        </p:nvCxnSpPr>
        <p:spPr>
          <a:xfrm rot="10800000" flipV="1">
            <a:off x="1499852" y="2551991"/>
            <a:ext cx="4224276" cy="3980612"/>
          </a:xfrm>
          <a:prstGeom prst="curvedConnector3">
            <a:avLst>
              <a:gd name="adj1" fmla="val 66816"/>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367213" y="692696"/>
            <a:ext cx="1173591" cy="369332"/>
          </a:xfrm>
          <a:prstGeom prst="rect">
            <a:avLst/>
          </a:prstGeom>
          <a:noFill/>
        </p:spPr>
        <p:txBody>
          <a:bodyPr wrap="none" rtlCol="0">
            <a:spAutoFit/>
          </a:bodyPr>
          <a:lstStyle/>
          <a:p>
            <a:r>
              <a:rPr lang="en-US" dirty="0" smtClean="0">
                <a:solidFill>
                  <a:srgbClr val="2AF62A"/>
                </a:solidFill>
              </a:rPr>
              <a:t>– Data link</a:t>
            </a:r>
            <a:endParaRPr lang="en-GB" dirty="0"/>
          </a:p>
        </p:txBody>
      </p:sp>
      <p:sp>
        <p:nvSpPr>
          <p:cNvPr id="35" name="Rectangle 34"/>
          <p:cNvSpPr/>
          <p:nvPr/>
        </p:nvSpPr>
        <p:spPr>
          <a:xfrm>
            <a:off x="6367213" y="1042190"/>
            <a:ext cx="1705916" cy="369332"/>
          </a:xfrm>
          <a:prstGeom prst="rect">
            <a:avLst/>
          </a:prstGeom>
        </p:spPr>
        <p:txBody>
          <a:bodyPr wrap="none">
            <a:spAutoFit/>
          </a:bodyPr>
          <a:lstStyle/>
          <a:p>
            <a:r>
              <a:rPr lang="en-US" dirty="0">
                <a:solidFill>
                  <a:srgbClr val="0070C0"/>
                </a:solidFill>
              </a:rPr>
              <a:t>– </a:t>
            </a:r>
            <a:r>
              <a:rPr lang="en-US" dirty="0" smtClean="0">
                <a:solidFill>
                  <a:srgbClr val="0070C0"/>
                </a:solidFill>
              </a:rPr>
              <a:t>Command </a:t>
            </a:r>
            <a:r>
              <a:rPr lang="en-US" dirty="0">
                <a:solidFill>
                  <a:srgbClr val="0070C0"/>
                </a:solidFill>
              </a:rPr>
              <a:t>link</a:t>
            </a:r>
            <a:endParaRPr lang="en-GB" dirty="0"/>
          </a:p>
        </p:txBody>
      </p:sp>
      <p:sp>
        <p:nvSpPr>
          <p:cNvPr id="74" name="Rectangle 73"/>
          <p:cNvSpPr/>
          <p:nvPr/>
        </p:nvSpPr>
        <p:spPr>
          <a:xfrm>
            <a:off x="6383974" y="1412775"/>
            <a:ext cx="1237839" cy="369332"/>
          </a:xfrm>
          <a:prstGeom prst="rect">
            <a:avLst/>
          </a:prstGeom>
        </p:spPr>
        <p:txBody>
          <a:bodyPr wrap="none">
            <a:spAutoFit/>
          </a:bodyPr>
          <a:lstStyle/>
          <a:p>
            <a:r>
              <a:rPr lang="en-US" dirty="0">
                <a:solidFill>
                  <a:schemeClr val="accent6"/>
                </a:solidFill>
              </a:rPr>
              <a:t>– C</a:t>
            </a:r>
            <a:r>
              <a:rPr lang="en-US" dirty="0" smtClean="0">
                <a:solidFill>
                  <a:schemeClr val="accent6"/>
                </a:solidFill>
              </a:rPr>
              <a:t>lock </a:t>
            </a:r>
            <a:r>
              <a:rPr lang="en-US" dirty="0">
                <a:solidFill>
                  <a:schemeClr val="accent6"/>
                </a:solidFill>
              </a:rPr>
              <a:t>link</a:t>
            </a:r>
            <a:endParaRPr lang="en-GB" dirty="0">
              <a:solidFill>
                <a:schemeClr val="accent6"/>
              </a:solidFill>
            </a:endParaRPr>
          </a:p>
        </p:txBody>
      </p:sp>
      <p:sp>
        <p:nvSpPr>
          <p:cNvPr id="3" name="TextBox 2"/>
          <p:cNvSpPr txBox="1"/>
          <p:nvPr/>
        </p:nvSpPr>
        <p:spPr>
          <a:xfrm>
            <a:off x="371243" y="4847755"/>
            <a:ext cx="1045479" cy="276999"/>
          </a:xfrm>
          <a:prstGeom prst="rect">
            <a:avLst/>
          </a:prstGeom>
          <a:noFill/>
        </p:spPr>
        <p:txBody>
          <a:bodyPr wrap="none" rtlCol="0">
            <a:spAutoFit/>
          </a:bodyPr>
          <a:lstStyle/>
          <a:p>
            <a:r>
              <a:rPr lang="en-US" sz="1200" dirty="0" smtClean="0">
                <a:solidFill>
                  <a:srgbClr val="00B0F0"/>
                </a:solidFill>
              </a:rPr>
              <a:t>DC-1400 MHz</a:t>
            </a:r>
            <a:endParaRPr lang="en-GB" sz="1200" dirty="0">
              <a:solidFill>
                <a:srgbClr val="00B0F0"/>
              </a:solidFill>
            </a:endParaRPr>
          </a:p>
        </p:txBody>
      </p:sp>
      <p:sp>
        <p:nvSpPr>
          <p:cNvPr id="42" name="TextBox 41"/>
          <p:cNvSpPr txBox="1"/>
          <p:nvPr/>
        </p:nvSpPr>
        <p:spPr>
          <a:xfrm>
            <a:off x="302313" y="5094485"/>
            <a:ext cx="1183337" cy="276999"/>
          </a:xfrm>
          <a:prstGeom prst="rect">
            <a:avLst/>
          </a:prstGeom>
          <a:noFill/>
        </p:spPr>
        <p:txBody>
          <a:bodyPr wrap="none" rtlCol="0">
            <a:spAutoFit/>
          </a:bodyPr>
          <a:lstStyle/>
          <a:p>
            <a:r>
              <a:rPr lang="en-US" sz="1200" dirty="0" smtClean="0">
                <a:solidFill>
                  <a:srgbClr val="00B0F0"/>
                </a:solidFill>
              </a:rPr>
              <a:t>2340-2530 MHz</a:t>
            </a:r>
            <a:endParaRPr lang="en-GB" sz="1200" dirty="0">
              <a:solidFill>
                <a:srgbClr val="00B0F0"/>
              </a:solidFill>
            </a:endParaRPr>
          </a:p>
        </p:txBody>
      </p:sp>
      <p:sp>
        <p:nvSpPr>
          <p:cNvPr id="44" name="TextBox 43"/>
          <p:cNvSpPr txBox="1"/>
          <p:nvPr/>
        </p:nvSpPr>
        <p:spPr>
          <a:xfrm>
            <a:off x="1933071" y="4814757"/>
            <a:ext cx="1045479" cy="276999"/>
          </a:xfrm>
          <a:prstGeom prst="rect">
            <a:avLst/>
          </a:prstGeom>
          <a:noFill/>
        </p:spPr>
        <p:txBody>
          <a:bodyPr wrap="none" rtlCol="0">
            <a:spAutoFit/>
          </a:bodyPr>
          <a:lstStyle/>
          <a:p>
            <a:r>
              <a:rPr lang="en-US" sz="1200" dirty="0" smtClean="0">
                <a:solidFill>
                  <a:srgbClr val="00B0F0"/>
                </a:solidFill>
              </a:rPr>
              <a:t>DC-1400 MHz</a:t>
            </a:r>
            <a:endParaRPr lang="en-GB" sz="1200" dirty="0">
              <a:solidFill>
                <a:srgbClr val="00B0F0"/>
              </a:solidFill>
            </a:endParaRPr>
          </a:p>
        </p:txBody>
      </p:sp>
      <p:sp>
        <p:nvSpPr>
          <p:cNvPr id="45" name="TextBox 44"/>
          <p:cNvSpPr txBox="1"/>
          <p:nvPr/>
        </p:nvSpPr>
        <p:spPr>
          <a:xfrm>
            <a:off x="1912817" y="5047890"/>
            <a:ext cx="1183337" cy="276999"/>
          </a:xfrm>
          <a:prstGeom prst="rect">
            <a:avLst/>
          </a:prstGeom>
          <a:noFill/>
        </p:spPr>
        <p:txBody>
          <a:bodyPr wrap="none" rtlCol="0">
            <a:spAutoFit/>
          </a:bodyPr>
          <a:lstStyle/>
          <a:p>
            <a:r>
              <a:rPr lang="en-US" sz="1200" dirty="0" smtClean="0">
                <a:solidFill>
                  <a:srgbClr val="00B0F0"/>
                </a:solidFill>
              </a:rPr>
              <a:t>2340-2530 MHz</a:t>
            </a:r>
            <a:endParaRPr lang="en-GB" sz="1200" dirty="0">
              <a:solidFill>
                <a:srgbClr val="00B0F0"/>
              </a:solidFill>
            </a:endParaRPr>
          </a:p>
        </p:txBody>
      </p:sp>
    </p:spTree>
    <p:extLst>
      <p:ext uri="{BB962C8B-B14F-4D97-AF65-F5344CB8AC3E}">
        <p14:creationId xmlns:p14="http://schemas.microsoft.com/office/powerpoint/2010/main" val="2885475433"/>
      </p:ext>
    </p:extLst>
  </p:cSld>
  <p:clrMapOvr>
    <a:masterClrMapping/>
  </p:clrMapOvr>
  <mc:AlternateContent xmlns:mc="http://schemas.openxmlformats.org/markup-compatibility/2006" xmlns:p14="http://schemas.microsoft.com/office/powerpoint/2010/main">
    <mc:Choice Requires="p14">
      <p:transition spd="slow" p14:dur="2000" advTm="65565"/>
    </mc:Choice>
    <mc:Fallback xmlns="">
      <p:transition spd="slow" advTm="6556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430152-A253-4AF8-831F-1DDB08B2A351}" type="datetime3">
              <a:rPr lang="en-US" smtClean="0"/>
              <a:t>5 April 2016</a:t>
            </a:fld>
            <a:endParaRPr lang="en-US" dirty="0"/>
          </a:p>
        </p:txBody>
      </p:sp>
      <p:sp>
        <p:nvSpPr>
          <p:cNvPr id="5" name="Slide Number Placeholder 4"/>
          <p:cNvSpPr>
            <a:spLocks noGrp="1"/>
          </p:cNvSpPr>
          <p:nvPr>
            <p:ph type="sldNum" sz="quarter" idx="12"/>
          </p:nvPr>
        </p:nvSpPr>
        <p:spPr/>
        <p:txBody>
          <a:bodyPr/>
          <a:lstStyle/>
          <a:p>
            <a:r>
              <a:rPr lang="en-US" dirty="0" smtClean="0"/>
              <a:t>2</a:t>
            </a:r>
          </a:p>
        </p:txBody>
      </p:sp>
      <p:sp>
        <p:nvSpPr>
          <p:cNvPr id="7" name="Title 6"/>
          <p:cNvSpPr>
            <a:spLocks noGrp="1"/>
          </p:cNvSpPr>
          <p:nvPr>
            <p:ph type="title"/>
          </p:nvPr>
        </p:nvSpPr>
        <p:spPr/>
        <p:txBody>
          <a:bodyPr>
            <a:normAutofit/>
          </a:bodyPr>
          <a:lstStyle/>
          <a:p>
            <a:r>
              <a:rPr lang="en-US" sz="3600" dirty="0" smtClean="0">
                <a:solidFill>
                  <a:srgbClr val="00B0F0"/>
                </a:solidFill>
              </a:rPr>
              <a:t>Outline</a:t>
            </a:r>
            <a:endParaRPr lang="de-DE" sz="3600" dirty="0">
              <a:solidFill>
                <a:srgbClr val="00B0F0"/>
              </a:solidFill>
            </a:endParaRPr>
          </a:p>
        </p:txBody>
      </p:sp>
      <p:sp>
        <p:nvSpPr>
          <p:cNvPr id="10" name="Content Placeholder 2"/>
          <p:cNvSpPr txBox="1">
            <a:spLocks/>
          </p:cNvSpPr>
          <p:nvPr/>
        </p:nvSpPr>
        <p:spPr>
          <a:xfrm>
            <a:off x="643154" y="119675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endParaRPr lang="en-US" sz="2000" dirty="0" smtClean="0"/>
          </a:p>
          <a:p>
            <a:pPr marL="857250" lvl="1" indent="-457200"/>
            <a:r>
              <a:rPr lang="en-US" dirty="0" smtClean="0"/>
              <a:t>Overview of Higher Order Modes based beam diagnostics</a:t>
            </a:r>
          </a:p>
          <a:p>
            <a:pPr marL="857250" lvl="1" indent="-457200"/>
            <a:endParaRPr lang="en-US" dirty="0" smtClean="0"/>
          </a:p>
          <a:p>
            <a:pPr marL="857250" lvl="1" indent="-457200"/>
            <a:r>
              <a:rPr lang="en-US" dirty="0" smtClean="0"/>
              <a:t>Diagnostics at FLASH</a:t>
            </a:r>
          </a:p>
          <a:p>
            <a:pPr marL="857250" lvl="1" indent="-457200"/>
            <a:endParaRPr lang="en-US" dirty="0" smtClean="0"/>
          </a:p>
          <a:p>
            <a:pPr marL="857250" lvl="1" indent="-457200"/>
            <a:r>
              <a:rPr lang="en-US" dirty="0" smtClean="0"/>
              <a:t>Diagnostics </a:t>
            </a:r>
            <a:r>
              <a:rPr lang="en-US" dirty="0"/>
              <a:t>at </a:t>
            </a:r>
            <a:r>
              <a:rPr lang="en-US" dirty="0" smtClean="0"/>
              <a:t>the E-XFEL</a:t>
            </a:r>
          </a:p>
          <a:p>
            <a:pPr marL="857250" lvl="1" indent="-457200"/>
            <a:endParaRPr lang="en-US" dirty="0" smtClean="0"/>
          </a:p>
          <a:p>
            <a:pPr marL="857250" lvl="1" indent="-457200"/>
            <a:r>
              <a:rPr lang="en-US" dirty="0" smtClean="0"/>
              <a:t>Summary </a:t>
            </a:r>
            <a:r>
              <a:rPr lang="en-US" dirty="0"/>
              <a:t>and Outlook.</a:t>
            </a:r>
          </a:p>
          <a:p>
            <a:pPr marL="0" indent="0">
              <a:buNone/>
            </a:pPr>
            <a:endParaRPr lang="en-US" sz="2400" dirty="0" smtClean="0"/>
          </a:p>
        </p:txBody>
      </p:sp>
    </p:spTree>
    <p:extLst>
      <p:ext uri="{BB962C8B-B14F-4D97-AF65-F5344CB8AC3E}">
        <p14:creationId xmlns:p14="http://schemas.microsoft.com/office/powerpoint/2010/main" val="4038583918"/>
      </p:ext>
    </p:extLst>
  </p:cSld>
  <p:clrMapOvr>
    <a:masterClrMapping/>
  </p:clrMapOvr>
  <mc:AlternateContent xmlns:mc="http://schemas.openxmlformats.org/markup-compatibility/2006" xmlns:p14="http://schemas.microsoft.com/office/powerpoint/2010/main">
    <mc:Choice Requires="p14">
      <p:transition spd="slow" p14:dur="2000" advTm="17891"/>
    </mc:Choice>
    <mc:Fallback xmlns="">
      <p:transition spd="slow" advTm="17891"/>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rgbClr val="00B0F0"/>
                </a:solidFill>
              </a:rPr>
              <a:t>Beam Phase Monitor for 1.3 GHz cavities - </a:t>
            </a:r>
            <a:r>
              <a:rPr lang="en-US" sz="4000" dirty="0" smtClean="0">
                <a:solidFill>
                  <a:srgbClr val="00B0F0"/>
                </a:solidFill>
              </a:rPr>
              <a:t>Results</a:t>
            </a:r>
            <a:endParaRPr lang="en-GB" sz="4000" dirty="0">
              <a:solidFill>
                <a:srgbClr val="00B0F0"/>
              </a:solidFill>
            </a:endParaRPr>
          </a:p>
        </p:txBody>
      </p:sp>
      <p:sp>
        <p:nvSpPr>
          <p:cNvPr id="6" name="Content Placeholder 5"/>
          <p:cNvSpPr>
            <a:spLocks noGrp="1"/>
          </p:cNvSpPr>
          <p:nvPr>
            <p:ph sz="half" idx="1"/>
          </p:nvPr>
        </p:nvSpPr>
        <p:spPr/>
        <p:txBody>
          <a:bodyPr/>
          <a:lstStyle/>
          <a:p>
            <a:r>
              <a:rPr lang="en-US" dirty="0" smtClean="0"/>
              <a:t>Simulation (200 GS/s)</a:t>
            </a:r>
            <a:endParaRPr lang="en-GB" dirty="0"/>
          </a:p>
        </p:txBody>
      </p:sp>
      <p:sp>
        <p:nvSpPr>
          <p:cNvPr id="7" name="Content Placeholder 6"/>
          <p:cNvSpPr>
            <a:spLocks noGrp="1"/>
          </p:cNvSpPr>
          <p:nvPr>
            <p:ph sz="half" idx="2"/>
          </p:nvPr>
        </p:nvSpPr>
        <p:spPr/>
        <p:txBody>
          <a:bodyPr/>
          <a:lstStyle/>
          <a:p>
            <a:r>
              <a:rPr lang="en-US" dirty="0"/>
              <a:t>Experiment</a:t>
            </a:r>
            <a:r>
              <a:rPr lang="zh-CN" altLang="en-US" dirty="0" smtClean="0"/>
              <a:t>（</a:t>
            </a:r>
            <a:r>
              <a:rPr lang="en-US" altLang="zh-CN" dirty="0" smtClean="0"/>
              <a:t>20 GS/s</a:t>
            </a:r>
            <a:r>
              <a:rPr lang="zh-CN" altLang="en-US" dirty="0" smtClean="0"/>
              <a:t>）</a:t>
            </a:r>
            <a:endParaRPr lang="en-US" dirty="0"/>
          </a:p>
          <a:p>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TextBox 7"/>
          <p:cNvSpPr txBox="1"/>
          <p:nvPr/>
        </p:nvSpPr>
        <p:spPr>
          <a:xfrm>
            <a:off x="4932040" y="5386446"/>
            <a:ext cx="3961918" cy="646331"/>
          </a:xfrm>
          <a:prstGeom prst="rect">
            <a:avLst/>
          </a:prstGeom>
          <a:noFill/>
        </p:spPr>
        <p:txBody>
          <a:bodyPr wrap="none" rtlCol="0">
            <a:spAutoFit/>
          </a:bodyPr>
          <a:lstStyle/>
          <a:p>
            <a:r>
              <a:rPr lang="en-US" dirty="0" smtClean="0"/>
              <a:t>Phase change -5 to 5 degree from </a:t>
            </a:r>
          </a:p>
          <a:p>
            <a:r>
              <a:rPr lang="en-US" dirty="0" smtClean="0"/>
              <a:t>Klystron. Resolution is about 0.1 degree.</a:t>
            </a:r>
          </a:p>
        </p:txBody>
      </p:sp>
      <p:pic>
        <p:nvPicPr>
          <p:cNvPr id="17" name="Picture 16"/>
          <p:cNvPicPr/>
          <p:nvPr/>
        </p:nvPicPr>
        <p:blipFill rotWithShape="1">
          <a:blip r:embed="rId3"/>
          <a:srcRect l="6885"/>
          <a:stretch/>
        </p:blipFill>
        <p:spPr bwMode="auto">
          <a:xfrm>
            <a:off x="4591472" y="2040066"/>
            <a:ext cx="4552528" cy="3312368"/>
          </a:xfrm>
          <a:prstGeom prst="rect">
            <a:avLst/>
          </a:prstGeom>
          <a:ln>
            <a:noFill/>
          </a:ln>
          <a:extLst>
            <a:ext uri="{53640926-AAD7-44D8-BBD7-CCE9431645EC}">
              <a14:shadowObscured xmlns:a14="http://schemas.microsoft.com/office/drawing/2010/main"/>
            </a:ext>
          </a:extLst>
        </p:spPr>
      </p:pic>
      <p:sp>
        <p:nvSpPr>
          <p:cNvPr id="4" name="Date Placeholder 3"/>
          <p:cNvSpPr>
            <a:spLocks noGrp="1"/>
          </p:cNvSpPr>
          <p:nvPr>
            <p:ph type="dt" sz="half" idx="10"/>
          </p:nvPr>
        </p:nvSpPr>
        <p:spPr>
          <a:xfrm>
            <a:off x="155719" y="6468972"/>
            <a:ext cx="2133600" cy="365125"/>
          </a:xfrm>
        </p:spPr>
        <p:txBody>
          <a:bodyPr/>
          <a:lstStyle/>
          <a:p>
            <a:fld id="{CA5309F8-BA58-498B-9866-E17E5DB4D96C}" type="datetime3">
              <a:rPr lang="en-US" smtClean="0"/>
              <a:t>5 April 2016</a:t>
            </a:fld>
            <a:endParaRPr lang="en-US" dirty="0"/>
          </a:p>
        </p:txBody>
      </p:sp>
      <p:sp>
        <p:nvSpPr>
          <p:cNvPr id="9" name="TextBox 8"/>
          <p:cNvSpPr txBox="1"/>
          <p:nvPr/>
        </p:nvSpPr>
        <p:spPr>
          <a:xfrm>
            <a:off x="429313" y="5499475"/>
            <a:ext cx="4031425" cy="646331"/>
          </a:xfrm>
          <a:prstGeom prst="rect">
            <a:avLst/>
          </a:prstGeom>
          <a:noFill/>
        </p:spPr>
        <p:txBody>
          <a:bodyPr wrap="none" rtlCol="0">
            <a:spAutoFit/>
          </a:bodyPr>
          <a:lstStyle/>
          <a:p>
            <a:r>
              <a:rPr lang="en-US" dirty="0" smtClean="0"/>
              <a:t>Estimation of SNR from scope shows it is </a:t>
            </a:r>
          </a:p>
          <a:p>
            <a:r>
              <a:rPr lang="en-US" dirty="0" smtClean="0"/>
              <a:t>between 10 and 20 </a:t>
            </a:r>
            <a:r>
              <a:rPr lang="en-US" dirty="0" err="1" smtClean="0"/>
              <a:t>dB.</a:t>
            </a:r>
            <a:r>
              <a:rPr lang="en-US" dirty="0" smtClean="0"/>
              <a:t> </a:t>
            </a:r>
            <a:endParaRPr lang="en-GB"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 y="2223688"/>
            <a:ext cx="4590014" cy="3172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a:off x="1114507" y="2713304"/>
            <a:ext cx="14401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V="1">
            <a:off x="1234222" y="2620980"/>
            <a:ext cx="216024" cy="1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86460" y="2343972"/>
            <a:ext cx="593432" cy="369332"/>
          </a:xfrm>
          <a:prstGeom prst="rect">
            <a:avLst/>
          </a:prstGeom>
          <a:noFill/>
        </p:spPr>
        <p:txBody>
          <a:bodyPr wrap="none" rtlCol="0">
            <a:spAutoFit/>
          </a:bodyPr>
          <a:lstStyle/>
          <a:p>
            <a:r>
              <a:rPr lang="en-US" dirty="0" smtClean="0"/>
              <a:t>0.21</a:t>
            </a:r>
            <a:endParaRPr lang="en-GB" dirty="0"/>
          </a:p>
        </p:txBody>
      </p:sp>
      <p:sp>
        <p:nvSpPr>
          <p:cNvPr id="14" name="Oval 13"/>
          <p:cNvSpPr/>
          <p:nvPr/>
        </p:nvSpPr>
        <p:spPr>
          <a:xfrm>
            <a:off x="1915814" y="3163110"/>
            <a:ext cx="144016" cy="1157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flipV="1">
            <a:off x="2059830" y="3121680"/>
            <a:ext cx="216024" cy="1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148310" y="2909544"/>
            <a:ext cx="593432" cy="369332"/>
          </a:xfrm>
          <a:prstGeom prst="rect">
            <a:avLst/>
          </a:prstGeom>
          <a:noFill/>
        </p:spPr>
        <p:txBody>
          <a:bodyPr wrap="none" rtlCol="0">
            <a:spAutoFit/>
          </a:bodyPr>
          <a:lstStyle/>
          <a:p>
            <a:r>
              <a:rPr lang="en-US" dirty="0" smtClean="0"/>
              <a:t>0.04</a:t>
            </a:r>
            <a:endParaRPr lang="en-GB" dirty="0"/>
          </a:p>
        </p:txBody>
      </p:sp>
      <p:sp>
        <p:nvSpPr>
          <p:cNvPr id="19" name="Oval 18"/>
          <p:cNvSpPr/>
          <p:nvPr/>
        </p:nvSpPr>
        <p:spPr>
          <a:xfrm>
            <a:off x="1539160" y="2905656"/>
            <a:ext cx="14401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09597" y="2544326"/>
            <a:ext cx="593432" cy="369332"/>
          </a:xfrm>
          <a:prstGeom prst="rect">
            <a:avLst/>
          </a:prstGeom>
          <a:noFill/>
        </p:spPr>
        <p:txBody>
          <a:bodyPr wrap="none" rtlCol="0">
            <a:spAutoFit/>
          </a:bodyPr>
          <a:lstStyle/>
          <a:p>
            <a:r>
              <a:rPr lang="en-US" dirty="0" smtClean="0"/>
              <a:t>0.11</a:t>
            </a:r>
            <a:endParaRPr lang="en-GB" dirty="0"/>
          </a:p>
        </p:txBody>
      </p:sp>
      <p:cxnSp>
        <p:nvCxnSpPr>
          <p:cNvPr id="21" name="Straight Arrow Connector 20"/>
          <p:cNvCxnSpPr/>
          <p:nvPr/>
        </p:nvCxnSpPr>
        <p:spPr>
          <a:xfrm flipV="1">
            <a:off x="1701585" y="2815114"/>
            <a:ext cx="216024" cy="1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4032380"/>
      </p:ext>
    </p:extLst>
  </p:cSld>
  <p:clrMapOvr>
    <a:masterClrMapping/>
  </p:clrMapOvr>
  <mc:AlternateContent xmlns:mc="http://schemas.openxmlformats.org/markup-compatibility/2006" xmlns:p14="http://schemas.microsoft.com/office/powerpoint/2010/main">
    <mc:Choice Requires="p14">
      <p:transition spd="slow" p14:dur="2000" advTm="21468"/>
    </mc:Choice>
    <mc:Fallback xmlns="">
      <p:transition spd="slow" advTm="21468"/>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430152-A253-4AF8-831F-1DDB08B2A351}" type="datetime3">
              <a:rPr lang="en-US" smtClean="0"/>
              <a:t>5 April 2016</a:t>
            </a:fld>
            <a:endParaRPr lang="en-US" dirty="0"/>
          </a:p>
        </p:txBody>
      </p:sp>
      <p:sp>
        <p:nvSpPr>
          <p:cNvPr id="10" name="Content Placeholder 2"/>
          <p:cNvSpPr txBox="1">
            <a:spLocks/>
          </p:cNvSpPr>
          <p:nvPr/>
        </p:nvSpPr>
        <p:spPr>
          <a:xfrm>
            <a:off x="643154" y="119675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endParaRPr lang="en-US" sz="2000" dirty="0" smtClean="0"/>
          </a:p>
          <a:p>
            <a:pPr marL="857250" lvl="1" indent="-457200"/>
            <a:r>
              <a:rPr lang="en-US" dirty="0" smtClean="0">
                <a:solidFill>
                  <a:srgbClr val="00B0F0"/>
                </a:solidFill>
              </a:rPr>
              <a:t>HOM Based beam diagnostics at FLASH</a:t>
            </a:r>
          </a:p>
          <a:p>
            <a:pPr marL="1257300" lvl="2" indent="-457200"/>
            <a:r>
              <a:rPr lang="en-US" dirty="0" smtClean="0">
                <a:solidFill>
                  <a:srgbClr val="00B0F0"/>
                </a:solidFill>
              </a:rPr>
              <a:t>HOMBPM for 1.3 </a:t>
            </a:r>
            <a:r>
              <a:rPr lang="en-US" dirty="0">
                <a:solidFill>
                  <a:srgbClr val="00B0F0"/>
                </a:solidFill>
              </a:rPr>
              <a:t>GHz </a:t>
            </a:r>
            <a:r>
              <a:rPr lang="en-US" dirty="0" smtClean="0">
                <a:solidFill>
                  <a:srgbClr val="00B0F0"/>
                </a:solidFill>
              </a:rPr>
              <a:t>cavities</a:t>
            </a:r>
          </a:p>
          <a:p>
            <a:pPr marL="1257300" lvl="2" indent="-457200"/>
            <a:r>
              <a:rPr lang="en-US" dirty="0" smtClean="0">
                <a:solidFill>
                  <a:srgbClr val="00B0F0"/>
                </a:solidFill>
              </a:rPr>
              <a:t>HOMBPM for 3.9 GHz cavities</a:t>
            </a:r>
          </a:p>
          <a:p>
            <a:pPr marL="1257300" lvl="2" indent="-457200"/>
            <a:r>
              <a:rPr lang="en-US" dirty="0" smtClean="0">
                <a:solidFill>
                  <a:srgbClr val="00B0F0"/>
                </a:solidFill>
              </a:rPr>
              <a:t>Beam Phase Monitor </a:t>
            </a:r>
          </a:p>
          <a:p>
            <a:pPr marL="857250" lvl="1" indent="-457200"/>
            <a:r>
              <a:rPr lang="en-US" dirty="0">
                <a:solidFill>
                  <a:srgbClr val="00B0F0"/>
                </a:solidFill>
              </a:rPr>
              <a:t>Diagnostics at the E-XFEL</a:t>
            </a:r>
          </a:p>
          <a:p>
            <a:pPr marL="1257300" lvl="2" indent="-457200"/>
            <a:r>
              <a:rPr lang="en-US" dirty="0">
                <a:solidFill>
                  <a:srgbClr val="00B0F0"/>
                </a:solidFill>
              </a:rPr>
              <a:t>S21 measurements for 3.9 GHz cavities</a:t>
            </a:r>
          </a:p>
          <a:p>
            <a:pPr marL="857250" lvl="1" indent="-457200"/>
            <a:r>
              <a:rPr lang="en-US" dirty="0" smtClean="0"/>
              <a:t>Summary </a:t>
            </a:r>
            <a:r>
              <a:rPr lang="en-US" dirty="0"/>
              <a:t>and Outlook.</a:t>
            </a:r>
          </a:p>
          <a:p>
            <a:pPr marL="0" indent="0">
              <a:buNone/>
            </a:pPr>
            <a:endParaRPr lang="en-US" sz="2400" dirty="0" smtClean="0"/>
          </a:p>
        </p:txBody>
      </p:sp>
      <p:sp>
        <p:nvSpPr>
          <p:cNvPr id="6" name="Slide Number Placeholder 4"/>
          <p:cNvSpPr>
            <a:spLocks noGrp="1"/>
          </p:cNvSpPr>
          <p:nvPr>
            <p:ph type="sldNum" sz="quarter" idx="12"/>
          </p:nvPr>
        </p:nvSpPr>
        <p:spPr>
          <a:xfrm>
            <a:off x="6553200" y="6356350"/>
            <a:ext cx="2133600" cy="365125"/>
          </a:xfrm>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118617205"/>
      </p:ext>
    </p:extLst>
  </p:cSld>
  <p:clrMapOvr>
    <a:masterClrMapping/>
  </p:clrMapOvr>
  <mc:AlternateContent xmlns:mc="http://schemas.openxmlformats.org/markup-compatibility/2006" xmlns:p14="http://schemas.microsoft.com/office/powerpoint/2010/main">
    <mc:Choice Requires="p14">
      <p:transition spd="slow" p14:dur="2000" advTm="5484"/>
    </mc:Choice>
    <mc:Fallback xmlns="">
      <p:transition spd="slow" advTm="5484"/>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HOM Spectra measurements and characterization</a:t>
            </a:r>
            <a:endParaRPr lang="en-GB" dirty="0"/>
          </a:p>
        </p:txBody>
      </p:sp>
      <p:sp>
        <p:nvSpPr>
          <p:cNvPr id="3" name="Content Placeholder 2"/>
          <p:cNvSpPr>
            <a:spLocks noGrp="1"/>
          </p:cNvSpPr>
          <p:nvPr>
            <p:ph idx="1"/>
          </p:nvPr>
        </p:nvSpPr>
        <p:spPr/>
        <p:txBody>
          <a:bodyPr>
            <a:normAutofit fontScale="40000" lnSpcReduction="20000"/>
          </a:bodyPr>
          <a:lstStyle/>
          <a:p>
            <a:pPr marL="0" indent="0">
              <a:lnSpc>
                <a:spcPct val="170000"/>
              </a:lnSpc>
              <a:buNone/>
            </a:pPr>
            <a:endParaRPr lang="en-US" dirty="0" smtClean="0"/>
          </a:p>
          <a:p>
            <a:pPr>
              <a:lnSpc>
                <a:spcPct val="170000"/>
              </a:lnSpc>
              <a:buFont typeface="Wingdings" panose="05000000000000000000" pitchFamily="2" charset="2"/>
              <a:buChar char="Ø"/>
            </a:pPr>
            <a:r>
              <a:rPr lang="en-US" sz="4200" dirty="0" smtClean="0"/>
              <a:t>The spectra of 3.9 GHz cavities are more complicated than the 1.3GHz cavities.-&gt; single dipole mode filtering is impossible [1].</a:t>
            </a:r>
          </a:p>
          <a:p>
            <a:pPr>
              <a:lnSpc>
                <a:spcPct val="170000"/>
              </a:lnSpc>
              <a:buFont typeface="Wingdings" panose="05000000000000000000" pitchFamily="2" charset="2"/>
              <a:buChar char="Ø"/>
            </a:pPr>
            <a:endParaRPr lang="en-US" sz="4200" dirty="0" smtClean="0"/>
          </a:p>
          <a:p>
            <a:pPr>
              <a:lnSpc>
                <a:spcPct val="170000"/>
              </a:lnSpc>
              <a:buFont typeface="Wingdings" panose="05000000000000000000" pitchFamily="2" charset="2"/>
              <a:buChar char="Ø"/>
            </a:pPr>
            <a:r>
              <a:rPr lang="en-US" sz="4200" dirty="0" smtClean="0"/>
              <a:t>Which part of dipole spectra can be used for the beam position monitoring.</a:t>
            </a:r>
            <a:r>
              <a:rPr lang="en-US" sz="4200" dirty="0"/>
              <a:t> </a:t>
            </a:r>
            <a:r>
              <a:rPr lang="en-US" sz="4200" dirty="0" smtClean="0"/>
              <a:t>-&gt;Electronics specification</a:t>
            </a:r>
          </a:p>
          <a:p>
            <a:pPr>
              <a:lnSpc>
                <a:spcPct val="170000"/>
              </a:lnSpc>
              <a:buFont typeface="Wingdings" panose="05000000000000000000" pitchFamily="2" charset="2"/>
              <a:buChar char="Ø"/>
            </a:pPr>
            <a:endParaRPr lang="en-US" sz="4200" dirty="0"/>
          </a:p>
          <a:p>
            <a:pPr>
              <a:lnSpc>
                <a:spcPct val="170000"/>
              </a:lnSpc>
              <a:buFont typeface="Wingdings" panose="05000000000000000000" pitchFamily="2" charset="2"/>
              <a:buChar char="Ø"/>
            </a:pPr>
            <a:r>
              <a:rPr lang="en-US" sz="4200" dirty="0" smtClean="0"/>
              <a:t>Is the selected band of spectra stable over time?</a:t>
            </a:r>
          </a:p>
          <a:p>
            <a:pPr>
              <a:lnSpc>
                <a:spcPct val="170000"/>
              </a:lnSpc>
              <a:buFont typeface="Wingdings" panose="05000000000000000000" pitchFamily="2" charset="2"/>
              <a:buChar char="Ø"/>
            </a:pPr>
            <a:endParaRPr lang="en-US" sz="4200" dirty="0"/>
          </a:p>
          <a:p>
            <a:pPr marL="0" indent="0">
              <a:lnSpc>
                <a:spcPct val="170000"/>
              </a:lnSpc>
              <a:buNone/>
            </a:pPr>
            <a:endParaRPr lang="en-US" sz="2500" dirty="0" smtClean="0"/>
          </a:p>
          <a:p>
            <a:pPr marL="0" indent="0">
              <a:lnSpc>
                <a:spcPct val="170000"/>
              </a:lnSpc>
              <a:buNone/>
            </a:pPr>
            <a:r>
              <a:rPr lang="en-US" sz="2500" dirty="0" smtClean="0"/>
              <a:t>[1]. </a:t>
            </a:r>
            <a:r>
              <a:rPr lang="en-GB" sz="2500" dirty="0" smtClean="0"/>
              <a:t>P. Zhang </a:t>
            </a:r>
            <a:r>
              <a:rPr lang="en-GB" sz="2500" dirty="0"/>
              <a:t>Beam Diagnostics in Superconducting Accelerating Cavities, Springer Theses. Springer International Publishing; 2013.</a:t>
            </a:r>
            <a:endParaRPr lang="en-US" sz="2500" dirty="0" smtClean="0"/>
          </a:p>
          <a:p>
            <a:endParaRPr lang="en-US" dirty="0"/>
          </a:p>
          <a:p>
            <a:endParaRPr lang="en-US" dirty="0" smtClean="0"/>
          </a:p>
          <a:p>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090079223"/>
      </p:ext>
    </p:extLst>
  </p:cSld>
  <p:clrMapOvr>
    <a:masterClrMapping/>
  </p:clrMapOvr>
  <mc:AlternateContent xmlns:mc="http://schemas.openxmlformats.org/markup-compatibility/2006" xmlns:p14="http://schemas.microsoft.com/office/powerpoint/2010/main">
    <mc:Choice Requires="p14">
      <p:transition spd="slow" p14:dur="2000" advTm="40750"/>
    </mc:Choice>
    <mc:Fallback xmlns="">
      <p:transition spd="slow" advTm="4075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2" algn="ctr" rtl="0">
              <a:spcBef>
                <a:spcPct val="0"/>
              </a:spcBef>
            </a:pPr>
            <a:r>
              <a:rPr lang="en-US" sz="4000" dirty="0" smtClean="0">
                <a:solidFill>
                  <a:srgbClr val="00B0F0"/>
                </a:solidFill>
              </a:rPr>
              <a:t>E-XFEL: S21 measurements for single cavity</a:t>
            </a:r>
            <a:r>
              <a:rPr lang="en-US" dirty="0" smtClean="0">
                <a:solidFill>
                  <a:srgbClr val="00B0F0"/>
                </a:solidFill>
              </a:rPr>
              <a:t/>
            </a:r>
            <a:br>
              <a:rPr lang="en-US" dirty="0" smtClean="0">
                <a:solidFill>
                  <a:srgbClr val="00B0F0"/>
                </a:solidFill>
              </a:rPr>
            </a:br>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87" y="1268760"/>
            <a:ext cx="5127913"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970856" y="4462953"/>
            <a:ext cx="3534494" cy="646331"/>
          </a:xfrm>
          <a:prstGeom prst="rect">
            <a:avLst/>
          </a:prstGeom>
          <a:noFill/>
        </p:spPr>
        <p:txBody>
          <a:bodyPr wrap="none" rtlCol="0">
            <a:spAutoFit/>
          </a:bodyPr>
          <a:lstStyle/>
          <a:p>
            <a:r>
              <a:rPr lang="en-US" dirty="0" smtClean="0"/>
              <a:t>Single cavity measurements</a:t>
            </a:r>
          </a:p>
          <a:p>
            <a:r>
              <a:rPr lang="en-US" dirty="0"/>
              <a:t>v</a:t>
            </a:r>
            <a:r>
              <a:rPr lang="en-US" dirty="0" smtClean="0"/>
              <a:t>acuum state, in room temperature</a:t>
            </a:r>
            <a:endParaRPr lang="en-GB" dirty="0"/>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963361"/>
            <a:ext cx="3497676" cy="2113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424792" y="4324453"/>
            <a:ext cx="3657155" cy="923330"/>
          </a:xfrm>
          <a:prstGeom prst="rect">
            <a:avLst/>
          </a:prstGeom>
          <a:noFill/>
        </p:spPr>
        <p:txBody>
          <a:bodyPr wrap="none" rtlCol="0">
            <a:spAutoFit/>
          </a:bodyPr>
          <a:lstStyle/>
          <a:p>
            <a:r>
              <a:rPr lang="en-US" dirty="0" smtClean="0"/>
              <a:t>Coupled cavity measurements</a:t>
            </a:r>
          </a:p>
          <a:p>
            <a:r>
              <a:rPr lang="en-US" dirty="0"/>
              <a:t>f</a:t>
            </a:r>
            <a:r>
              <a:rPr lang="en-US" dirty="0" smtClean="0"/>
              <a:t>illed with Argon</a:t>
            </a:r>
            <a:r>
              <a:rPr lang="en-US" dirty="0" smtClean="0"/>
              <a:t>, at ~293K. </a:t>
            </a:r>
            <a:r>
              <a:rPr lang="en-US" dirty="0" smtClean="0"/>
              <a:t>Couplers </a:t>
            </a:r>
            <a:endParaRPr lang="en-US" dirty="0" smtClean="0"/>
          </a:p>
          <a:p>
            <a:r>
              <a:rPr lang="en-US" dirty="0" smtClean="0"/>
              <a:t>are </a:t>
            </a:r>
            <a:r>
              <a:rPr lang="en-US" dirty="0" smtClean="0"/>
              <a:t>not </a:t>
            </a:r>
            <a:r>
              <a:rPr lang="en-US" dirty="0" smtClean="0"/>
              <a:t>terminated</a:t>
            </a:r>
            <a:r>
              <a:rPr lang="en-US" dirty="0" smtClean="0"/>
              <a:t>.</a:t>
            </a:r>
            <a:endParaRPr lang="en-GB" dirty="0"/>
          </a:p>
        </p:txBody>
      </p:sp>
    </p:spTree>
    <p:extLst>
      <p:ext uri="{BB962C8B-B14F-4D97-AF65-F5344CB8AC3E}">
        <p14:creationId xmlns:p14="http://schemas.microsoft.com/office/powerpoint/2010/main" val="4279150261"/>
      </p:ext>
    </p:extLst>
  </p:cSld>
  <p:clrMapOvr>
    <a:masterClrMapping/>
  </p:clrMapOvr>
  <mc:AlternateContent xmlns:mc="http://schemas.openxmlformats.org/markup-compatibility/2006" xmlns:p14="http://schemas.microsoft.com/office/powerpoint/2010/main">
    <mc:Choice Requires="p14">
      <p:transition spd="slow" p14:dur="2000" advTm="15052"/>
    </mc:Choice>
    <mc:Fallback xmlns="">
      <p:transition spd="slow" advTm="15052"/>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B0F0"/>
                </a:solidFill>
              </a:rPr>
              <a:t>E-XFEL: </a:t>
            </a:r>
            <a:r>
              <a:rPr lang="en-US" dirty="0" smtClean="0">
                <a:solidFill>
                  <a:srgbClr val="00B0F0"/>
                </a:solidFill>
              </a:rPr>
              <a:t>S21 </a:t>
            </a:r>
            <a:r>
              <a:rPr lang="en-US" dirty="0">
                <a:solidFill>
                  <a:srgbClr val="00B0F0"/>
                </a:solidFill>
              </a:rPr>
              <a:t>measurements for </a:t>
            </a:r>
            <a:r>
              <a:rPr lang="en-US" dirty="0" smtClean="0">
                <a:solidFill>
                  <a:srgbClr val="00B0F0"/>
                </a:solidFill>
              </a:rPr>
              <a:t>single </a:t>
            </a:r>
            <a:r>
              <a:rPr lang="en-US" dirty="0" smtClean="0">
                <a:solidFill>
                  <a:srgbClr val="00B0F0"/>
                </a:solidFill>
              </a:rPr>
              <a:t>cavities at 293K</a:t>
            </a:r>
            <a:endParaRPr lang="en-GB" dirty="0">
              <a:solidFill>
                <a:srgbClr val="00B0F0"/>
              </a:solidFill>
            </a:endParaRPr>
          </a:p>
        </p:txBody>
      </p:sp>
      <p:sp>
        <p:nvSpPr>
          <p:cNvPr id="7" name="Content Placeholder 6"/>
          <p:cNvSpPr>
            <a:spLocks noGrp="1"/>
          </p:cNvSpPr>
          <p:nvPr>
            <p:ph sz="half" idx="2"/>
          </p:nvPr>
        </p:nvSpPr>
        <p:spPr/>
        <p:txBody>
          <a:bodyPr/>
          <a:lstStyle/>
          <a:p>
            <a:r>
              <a:rPr lang="en-US" dirty="0" smtClean="0"/>
              <a:t>5</a:t>
            </a:r>
            <a:r>
              <a:rPr lang="en-US" baseline="30000" dirty="0" smtClean="0"/>
              <a:t>th</a:t>
            </a:r>
            <a:r>
              <a:rPr lang="en-US" dirty="0" smtClean="0"/>
              <a:t> dipole band</a:t>
            </a:r>
          </a:p>
          <a:p>
            <a:pPr marL="0" indent="0">
              <a:buNone/>
            </a:pPr>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Content Placeholder 7"/>
          <p:cNvSpPr>
            <a:spLocks noGrp="1"/>
          </p:cNvSpPr>
          <p:nvPr>
            <p:ph sz="half" idx="1"/>
          </p:nvPr>
        </p:nvSpPr>
        <p:spPr/>
        <p:txBody>
          <a:bodyPr/>
          <a:lstStyle/>
          <a:p>
            <a:r>
              <a:rPr lang="en-US" dirty="0" smtClean="0"/>
              <a:t>1</a:t>
            </a:r>
            <a:r>
              <a:rPr lang="en-US" baseline="30000" dirty="0" smtClean="0"/>
              <a:t>st</a:t>
            </a:r>
            <a:r>
              <a:rPr lang="en-US" dirty="0" smtClean="0"/>
              <a:t> and 2</a:t>
            </a:r>
            <a:r>
              <a:rPr lang="en-US" baseline="30000" dirty="0" smtClean="0"/>
              <a:t>nd</a:t>
            </a:r>
            <a:r>
              <a:rPr lang="en-US" dirty="0" smtClean="0"/>
              <a:t> dipole band</a:t>
            </a:r>
            <a:endParaRPr lang="en-GB" dirty="0"/>
          </a:p>
        </p:txBody>
      </p:sp>
      <p:pic>
        <p:nvPicPr>
          <p:cNvPr id="10" name="Picture 2" descr="D:\Publications\16-17\EuCard2Report\All4_5.6.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35" t="4659" r="6963" b="1"/>
          <a:stretch/>
        </p:blipFill>
        <p:spPr bwMode="auto">
          <a:xfrm>
            <a:off x="0" y="2693225"/>
            <a:ext cx="4621395" cy="34000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583" t="5109" r="7695" b="2939"/>
          <a:stretch/>
        </p:blipFill>
        <p:spPr bwMode="auto">
          <a:xfrm>
            <a:off x="4659949" y="2693225"/>
            <a:ext cx="4464496" cy="3240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699792" y="6052646"/>
            <a:ext cx="4013919" cy="369332"/>
          </a:xfrm>
          <a:prstGeom prst="rect">
            <a:avLst/>
          </a:prstGeom>
          <a:noFill/>
        </p:spPr>
        <p:txBody>
          <a:bodyPr wrap="none" rtlCol="0">
            <a:spAutoFit/>
          </a:bodyPr>
          <a:lstStyle/>
          <a:p>
            <a:r>
              <a:rPr lang="en-US" dirty="0" smtClean="0"/>
              <a:t>The second dipole band spans ~200</a:t>
            </a:r>
            <a:r>
              <a:rPr lang="de-DE" dirty="0" smtClean="0"/>
              <a:t> </a:t>
            </a:r>
            <a:r>
              <a:rPr lang="en-US" dirty="0" smtClean="0"/>
              <a:t>MHz</a:t>
            </a:r>
            <a:endParaRPr lang="en-GB" dirty="0"/>
          </a:p>
        </p:txBody>
      </p:sp>
      <p:sp>
        <p:nvSpPr>
          <p:cNvPr id="3" name="TextBox 2"/>
          <p:cNvSpPr txBox="1"/>
          <p:nvPr/>
        </p:nvSpPr>
        <p:spPr>
          <a:xfrm>
            <a:off x="1547664" y="4005064"/>
            <a:ext cx="1580754" cy="369332"/>
          </a:xfrm>
          <a:prstGeom prst="rect">
            <a:avLst/>
          </a:prstGeom>
          <a:noFill/>
        </p:spPr>
        <p:txBody>
          <a:bodyPr wrap="none" rtlCol="0">
            <a:spAutoFit/>
          </a:bodyPr>
          <a:lstStyle/>
          <a:p>
            <a:r>
              <a:rPr lang="en-US" dirty="0" smtClean="0"/>
              <a:t>1</a:t>
            </a:r>
            <a:r>
              <a:rPr lang="en-US" baseline="30000" dirty="0" smtClean="0"/>
              <a:t>st</a:t>
            </a:r>
            <a:r>
              <a:rPr lang="en-US" dirty="0" smtClean="0"/>
              <a:t> dipole band</a:t>
            </a:r>
            <a:endParaRPr lang="en-GB" dirty="0"/>
          </a:p>
        </p:txBody>
      </p:sp>
      <p:sp>
        <p:nvSpPr>
          <p:cNvPr id="11" name="TextBox 10"/>
          <p:cNvSpPr txBox="1"/>
          <p:nvPr/>
        </p:nvSpPr>
        <p:spPr>
          <a:xfrm>
            <a:off x="3203848" y="2780928"/>
            <a:ext cx="1683474" cy="369332"/>
          </a:xfrm>
          <a:prstGeom prst="rect">
            <a:avLst/>
          </a:prstGeom>
          <a:noFill/>
        </p:spPr>
        <p:txBody>
          <a:bodyPr wrap="none" rtlCol="0">
            <a:spAutoFit/>
          </a:bodyPr>
          <a:lstStyle/>
          <a:p>
            <a:r>
              <a:rPr lang="en-US" dirty="0" smtClean="0"/>
              <a:t>2</a:t>
            </a:r>
            <a:r>
              <a:rPr lang="en-US" baseline="30000" dirty="0" smtClean="0"/>
              <a:t>nd</a:t>
            </a:r>
            <a:r>
              <a:rPr lang="en-US" dirty="0" smtClean="0"/>
              <a:t> dipole band</a:t>
            </a:r>
            <a:endParaRPr lang="en-GB" dirty="0"/>
          </a:p>
        </p:txBody>
      </p:sp>
    </p:spTree>
    <p:extLst>
      <p:ext uri="{BB962C8B-B14F-4D97-AF65-F5344CB8AC3E}">
        <p14:creationId xmlns:p14="http://schemas.microsoft.com/office/powerpoint/2010/main" val="1845848366"/>
      </p:ext>
    </p:extLst>
  </p:cSld>
  <p:clrMapOvr>
    <a:masterClrMapping/>
  </p:clrMapOvr>
  <mc:AlternateContent xmlns:mc="http://schemas.openxmlformats.org/markup-compatibility/2006" xmlns:p14="http://schemas.microsoft.com/office/powerpoint/2010/main">
    <mc:Choice Requires="p14">
      <p:transition spd="slow" p14:dur="2000" advTm="8326"/>
    </mc:Choice>
    <mc:Fallback xmlns="">
      <p:transition spd="slow" advTm="8326"/>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E-XFEL: </a:t>
            </a:r>
            <a:r>
              <a:rPr lang="en-US" dirty="0" smtClean="0"/>
              <a:t>S21 </a:t>
            </a:r>
            <a:r>
              <a:rPr lang="en-US" dirty="0"/>
              <a:t>measurements for </a:t>
            </a:r>
            <a:r>
              <a:rPr lang="en-US" dirty="0" smtClean="0"/>
              <a:t>coupled cavities</a:t>
            </a:r>
            <a:endParaRPr lang="en-GB" dirty="0"/>
          </a:p>
        </p:txBody>
      </p:sp>
      <p:sp>
        <p:nvSpPr>
          <p:cNvPr id="9" name="Content Placeholder 8"/>
          <p:cNvSpPr>
            <a:spLocks noGrp="1"/>
          </p:cNvSpPr>
          <p:nvPr>
            <p:ph sz="half" idx="1"/>
          </p:nvPr>
        </p:nvSpPr>
        <p:spPr/>
        <p:txBody>
          <a:bodyPr>
            <a:normAutofit/>
          </a:bodyPr>
          <a:lstStyle/>
          <a:p>
            <a:r>
              <a:rPr lang="en-US" sz="1800" dirty="0" smtClean="0"/>
              <a:t>Warm state </a:t>
            </a:r>
            <a:r>
              <a:rPr lang="en-US" sz="1800" dirty="0" smtClean="0"/>
              <a:t>(~293K)</a:t>
            </a:r>
            <a:endParaRPr lang="en-GB" sz="1800" dirty="0"/>
          </a:p>
        </p:txBody>
      </p:sp>
      <p:sp>
        <p:nvSpPr>
          <p:cNvPr id="10" name="Content Placeholder 9"/>
          <p:cNvSpPr>
            <a:spLocks noGrp="1"/>
          </p:cNvSpPr>
          <p:nvPr>
            <p:ph sz="half" idx="2"/>
          </p:nvPr>
        </p:nvSpPr>
        <p:spPr/>
        <p:txBody>
          <a:bodyPr>
            <a:normAutofit/>
          </a:bodyPr>
          <a:lstStyle/>
          <a:p>
            <a:r>
              <a:rPr lang="en-US" sz="1800" dirty="0" smtClean="0"/>
              <a:t>Cold state (~2K)</a:t>
            </a:r>
            <a:endParaRPr lang="en-GB" sz="1800"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7860" y="1988840"/>
            <a:ext cx="4556140"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59" y="2060848"/>
            <a:ext cx="4572001"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43544" y="5589240"/>
            <a:ext cx="5688632" cy="1268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9588285"/>
      </p:ext>
    </p:extLst>
  </p:cSld>
  <p:clrMapOvr>
    <a:masterClrMapping/>
  </p:clrMapOvr>
  <mc:AlternateContent xmlns:mc="http://schemas.openxmlformats.org/markup-compatibility/2006" xmlns:p14="http://schemas.microsoft.com/office/powerpoint/2010/main">
    <mc:Choice Requires="p14">
      <p:transition spd="slow" p14:dur="2000" advTm="20885"/>
    </mc:Choice>
    <mc:Fallback xmlns="">
      <p:transition spd="slow" advTm="20885"/>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Outlook</a:t>
            </a:r>
            <a:endParaRPr lang="en-GB" dirty="0"/>
          </a:p>
        </p:txBody>
      </p:sp>
      <p:sp>
        <p:nvSpPr>
          <p:cNvPr id="3" name="Content Placeholder 2"/>
          <p:cNvSpPr>
            <a:spLocks noGrp="1"/>
          </p:cNvSpPr>
          <p:nvPr>
            <p:ph idx="1"/>
          </p:nvPr>
        </p:nvSpPr>
        <p:spPr/>
        <p:txBody>
          <a:bodyPr>
            <a:normAutofit fontScale="55000" lnSpcReduction="20000"/>
          </a:bodyPr>
          <a:lstStyle/>
          <a:p>
            <a:pPr>
              <a:buFont typeface="Wingdings" panose="05000000000000000000" pitchFamily="2" charset="2"/>
              <a:buChar char="§"/>
            </a:pPr>
            <a:r>
              <a:rPr lang="en-US" sz="3600" dirty="0" smtClean="0">
                <a:solidFill>
                  <a:srgbClr val="00B0F0"/>
                </a:solidFill>
              </a:rPr>
              <a:t>  For the Beam diagnostics of 1.3 GHz cavities: </a:t>
            </a:r>
          </a:p>
          <a:p>
            <a:pPr marL="0" indent="0">
              <a:buNone/>
            </a:pPr>
            <a:endParaRPr lang="en-US" dirty="0" smtClean="0">
              <a:solidFill>
                <a:srgbClr val="00B0F0"/>
              </a:solidFill>
            </a:endParaRPr>
          </a:p>
          <a:p>
            <a:pPr marL="914400" lvl="1" indent="-514350">
              <a:lnSpc>
                <a:spcPct val="170000"/>
              </a:lnSpc>
              <a:buFont typeface="+mj-lt"/>
              <a:buAutoNum type="arabicPeriod"/>
            </a:pPr>
            <a:r>
              <a:rPr lang="en-US" sz="3200" dirty="0" smtClean="0"/>
              <a:t>For beam position monitor, the drift of calibration is correlated to the phase stability of the system.  </a:t>
            </a:r>
            <a:r>
              <a:rPr lang="en-US" sz="3200" dirty="0"/>
              <a:t>B</a:t>
            </a:r>
            <a:r>
              <a:rPr lang="en-US" sz="3200" dirty="0" smtClean="0"/>
              <a:t>eam angle on the beam position prediction is not negligible.---</a:t>
            </a:r>
            <a:r>
              <a:rPr lang="en-US" sz="3300" dirty="0">
                <a:solidFill>
                  <a:srgbClr val="2DF34E"/>
                </a:solidFill>
              </a:rPr>
              <a:t>Beam Position Monitor</a:t>
            </a:r>
          </a:p>
          <a:p>
            <a:pPr marL="914400" lvl="1" indent="-514350">
              <a:lnSpc>
                <a:spcPct val="170000"/>
              </a:lnSpc>
              <a:buFont typeface="+mj-lt"/>
              <a:buAutoNum type="arabicPeriod"/>
            </a:pPr>
            <a:r>
              <a:rPr lang="en-US" sz="3200" dirty="0" smtClean="0"/>
              <a:t>Circuit model aided the development of beam phase monitor. Signal and noise power level need to be optimized to gain higher resolution.--- </a:t>
            </a:r>
            <a:r>
              <a:rPr lang="en-US" sz="3300" dirty="0">
                <a:solidFill>
                  <a:srgbClr val="2DF34E"/>
                </a:solidFill>
              </a:rPr>
              <a:t>Beam Phase Monitor</a:t>
            </a:r>
          </a:p>
          <a:p>
            <a:pPr marL="914400" lvl="1" indent="-514350">
              <a:lnSpc>
                <a:spcPct val="170000"/>
              </a:lnSpc>
              <a:buFont typeface="+mj-lt"/>
              <a:buAutoNum type="arabicPeriod"/>
            </a:pPr>
            <a:r>
              <a:rPr lang="en-US" sz="3200" dirty="0"/>
              <a:t>Beam phase measurements at the E-XFEL is scheduled</a:t>
            </a:r>
            <a:r>
              <a:rPr lang="en-US" sz="3200" dirty="0" smtClean="0"/>
              <a:t>. </a:t>
            </a:r>
            <a:r>
              <a:rPr lang="en-US" sz="3200" dirty="0"/>
              <a:t>Upon the availability of the electronics for the E-XFEL, we will test it during beam time</a:t>
            </a:r>
            <a:r>
              <a:rPr lang="en-US" sz="3200" dirty="0" smtClean="0"/>
              <a:t>.---</a:t>
            </a:r>
            <a:r>
              <a:rPr lang="en-US" sz="3200" dirty="0" smtClean="0">
                <a:solidFill>
                  <a:srgbClr val="2DF34E"/>
                </a:solidFill>
              </a:rPr>
              <a:t>Beam position and Phase Monitor</a:t>
            </a:r>
            <a:endParaRPr lang="en-US" sz="3200" dirty="0">
              <a:solidFill>
                <a:srgbClr val="2DF34E"/>
              </a:solidFill>
            </a:endParaRPr>
          </a:p>
          <a:p>
            <a:pPr marL="914400" lvl="1" indent="-514350">
              <a:buFont typeface="+mj-lt"/>
              <a:buAutoNum type="arabicPeriod"/>
            </a:pPr>
            <a:endParaRPr lang="en-US" dirty="0" smtClean="0"/>
          </a:p>
          <a:p>
            <a:pPr marL="0" indent="0">
              <a:buNone/>
            </a:pPr>
            <a:endParaRPr lang="en-US" sz="3300" dirty="0"/>
          </a:p>
          <a:p>
            <a:pPr marL="400050" lvl="1" indent="0">
              <a:buNone/>
            </a:pPr>
            <a:endParaRPr lang="en-US" sz="3300" dirty="0" smtClean="0"/>
          </a:p>
          <a:p>
            <a:pPr marL="514350" indent="-514350">
              <a:buFont typeface="Wingdings" panose="05000000000000000000" pitchFamily="2" charset="2"/>
              <a:buChar char="§"/>
            </a:pPr>
            <a:endParaRPr lang="en-US" sz="3700" dirty="0" smtClean="0">
              <a:solidFill>
                <a:srgbClr val="00B0F0"/>
              </a:solidFill>
            </a:endParaRPr>
          </a:p>
          <a:p>
            <a:pPr marL="1143000" lvl="1" indent="-742950">
              <a:buFont typeface="+mj-lt"/>
              <a:buAutoNum type="arabicPeriod"/>
            </a:pPr>
            <a:endParaRPr lang="en-US" sz="3300" dirty="0"/>
          </a:p>
          <a:p>
            <a:pPr marL="914400" lvl="1" indent="-514350">
              <a:buFont typeface="+mj-lt"/>
              <a:buAutoNum type="arabicPeriod"/>
            </a:pPr>
            <a:endParaRPr lang="en-US" dirty="0" smtClean="0"/>
          </a:p>
          <a:p>
            <a:pPr marL="914400" lvl="1" indent="-514350">
              <a:buFont typeface="+mj-lt"/>
              <a:buAutoNum type="arabicPeriod"/>
            </a:pPr>
            <a:endParaRPr lang="en-US" dirty="0" smtClean="0"/>
          </a:p>
          <a:p>
            <a:pPr marL="0" indent="0">
              <a:buNone/>
            </a:pPr>
            <a:endParaRPr lang="en-US" dirty="0"/>
          </a:p>
          <a:p>
            <a:pPr marL="0" indent="0">
              <a:buNone/>
            </a:pPr>
            <a:endParaRPr lang="en-US" dirty="0" smtClean="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3605947174"/>
      </p:ext>
    </p:extLst>
  </p:cSld>
  <p:clrMapOvr>
    <a:masterClrMapping/>
  </p:clrMapOvr>
  <mc:AlternateContent xmlns:mc="http://schemas.openxmlformats.org/markup-compatibility/2006" xmlns:p14="http://schemas.microsoft.com/office/powerpoint/2010/main">
    <mc:Choice Requires="p14">
      <p:transition spd="slow" p14:dur="2000" advTm="33513"/>
    </mc:Choice>
    <mc:Fallback xmlns="">
      <p:transition spd="slow" advTm="33513"/>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Outlook</a:t>
            </a:r>
            <a:endParaRPr lang="en-GB" dirty="0"/>
          </a:p>
        </p:txBody>
      </p:sp>
      <p:sp>
        <p:nvSpPr>
          <p:cNvPr id="3" name="Content Placeholder 2"/>
          <p:cNvSpPr>
            <a:spLocks noGrp="1"/>
          </p:cNvSpPr>
          <p:nvPr>
            <p:ph idx="1"/>
          </p:nvPr>
        </p:nvSpPr>
        <p:spPr/>
        <p:txBody>
          <a:bodyPr>
            <a:normAutofit fontScale="70000" lnSpcReduction="20000"/>
          </a:bodyPr>
          <a:lstStyle/>
          <a:p>
            <a:pPr marL="914400" lvl="1" indent="-514350">
              <a:buFont typeface="+mj-lt"/>
              <a:buAutoNum type="arabicPeriod"/>
            </a:pPr>
            <a:endParaRPr lang="en-US" dirty="0" smtClean="0"/>
          </a:p>
          <a:p>
            <a:pPr marL="514350" indent="-514350">
              <a:buFont typeface="Wingdings" panose="05000000000000000000" pitchFamily="2" charset="2"/>
              <a:buChar char="§"/>
            </a:pPr>
            <a:r>
              <a:rPr lang="en-US" sz="3600" dirty="0">
                <a:solidFill>
                  <a:srgbClr val="00B0F0"/>
                </a:solidFill>
              </a:rPr>
              <a:t>For the Beam diagnostics of 3.9 GHz cavities:</a:t>
            </a:r>
          </a:p>
          <a:p>
            <a:pPr marL="0" indent="0">
              <a:buNone/>
            </a:pPr>
            <a:endParaRPr lang="en-US" sz="3700" dirty="0" smtClean="0">
              <a:solidFill>
                <a:srgbClr val="00B0F0"/>
              </a:solidFill>
            </a:endParaRPr>
          </a:p>
          <a:p>
            <a:pPr marL="914400" lvl="1" indent="-514350">
              <a:lnSpc>
                <a:spcPct val="170000"/>
              </a:lnSpc>
              <a:buFont typeface="+mj-lt"/>
              <a:buAutoNum type="arabicPeriod"/>
            </a:pPr>
            <a:r>
              <a:rPr lang="en-US" sz="3200" dirty="0"/>
              <a:t>The parameters of the electronics need to be optimized at FLASH</a:t>
            </a:r>
            <a:r>
              <a:rPr lang="en-US" sz="3200" dirty="0" smtClean="0"/>
              <a:t>.</a:t>
            </a:r>
            <a:endParaRPr lang="en-US" sz="3200" dirty="0"/>
          </a:p>
          <a:p>
            <a:pPr marL="914400" lvl="1" indent="-514350">
              <a:lnSpc>
                <a:spcPct val="170000"/>
              </a:lnSpc>
              <a:buFont typeface="+mj-lt"/>
              <a:buAutoNum type="arabicPeriod"/>
            </a:pPr>
            <a:r>
              <a:rPr lang="en-US" sz="3200" dirty="0"/>
              <a:t>Long term monitoring of the HOM spectra is essential to investigate the instability issue of the HOMBPM at FLASH</a:t>
            </a:r>
            <a:r>
              <a:rPr lang="en-US" sz="3200" dirty="0" smtClean="0"/>
              <a:t>.</a:t>
            </a:r>
            <a:endParaRPr lang="en-US" sz="3200" dirty="0"/>
          </a:p>
          <a:p>
            <a:pPr marL="914400" lvl="1" indent="-514350">
              <a:lnSpc>
                <a:spcPct val="170000"/>
              </a:lnSpc>
              <a:buFont typeface="+mj-lt"/>
              <a:buAutoNum type="arabicPeriod"/>
            </a:pPr>
            <a:r>
              <a:rPr lang="en-US" sz="3200" dirty="0"/>
              <a:t>HOM spectra measurements ant characterization are done for the E-XFEL</a:t>
            </a:r>
            <a:r>
              <a:rPr lang="en-US" sz="3200" dirty="0" smtClean="0"/>
              <a:t>.</a:t>
            </a:r>
          </a:p>
          <a:p>
            <a:pPr marL="914400" lvl="1" indent="-514350">
              <a:buFont typeface="+mj-lt"/>
              <a:buAutoNum type="arabicPeriod"/>
            </a:pPr>
            <a:endParaRPr lang="en-US" sz="3300" dirty="0"/>
          </a:p>
          <a:p>
            <a:pPr marL="400050" lvl="1" indent="0">
              <a:buNone/>
            </a:pPr>
            <a:endParaRPr lang="en-US" sz="3300" dirty="0" smtClean="0"/>
          </a:p>
          <a:p>
            <a:pPr marL="514350" indent="-514350">
              <a:buFont typeface="Wingdings" panose="05000000000000000000" pitchFamily="2" charset="2"/>
              <a:buChar char="§"/>
            </a:pPr>
            <a:endParaRPr lang="en-US" sz="3700" dirty="0" smtClean="0">
              <a:solidFill>
                <a:srgbClr val="00B0F0"/>
              </a:solidFill>
            </a:endParaRPr>
          </a:p>
          <a:p>
            <a:pPr marL="1143000" lvl="1" indent="-742950">
              <a:buFont typeface="+mj-lt"/>
              <a:buAutoNum type="arabicPeriod"/>
            </a:pPr>
            <a:endParaRPr lang="en-US" sz="3300" dirty="0"/>
          </a:p>
          <a:p>
            <a:pPr marL="914400" lvl="1" indent="-514350">
              <a:buFont typeface="+mj-lt"/>
              <a:buAutoNum type="arabicPeriod"/>
            </a:pPr>
            <a:endParaRPr lang="en-US" dirty="0" smtClean="0"/>
          </a:p>
          <a:p>
            <a:pPr marL="914400" lvl="1" indent="-514350">
              <a:buFont typeface="+mj-lt"/>
              <a:buAutoNum type="arabicPeriod"/>
            </a:pPr>
            <a:endParaRPr lang="en-US" dirty="0" smtClean="0"/>
          </a:p>
          <a:p>
            <a:pPr marL="0" indent="0">
              <a:buNone/>
            </a:pPr>
            <a:endParaRPr lang="en-US" dirty="0"/>
          </a:p>
          <a:p>
            <a:pPr marL="0" indent="0">
              <a:buNone/>
            </a:pPr>
            <a:endParaRPr lang="en-US" dirty="0" smtClean="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603863194"/>
      </p:ext>
    </p:extLst>
  </p:cSld>
  <p:clrMapOvr>
    <a:masterClrMapping/>
  </p:clrMapOvr>
  <mc:AlternateContent xmlns:mc="http://schemas.openxmlformats.org/markup-compatibility/2006" xmlns:p14="http://schemas.microsoft.com/office/powerpoint/2010/main">
    <mc:Choice Requires="p14">
      <p:transition spd="slow" p14:dur="2000" advTm="33513"/>
    </mc:Choice>
    <mc:Fallback xmlns="">
      <p:transition spd="slow" advTm="33513"/>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7" name="Rectangle 6"/>
          <p:cNvSpPr/>
          <p:nvPr/>
        </p:nvSpPr>
        <p:spPr>
          <a:xfrm>
            <a:off x="1331640" y="2564904"/>
            <a:ext cx="6768752" cy="646331"/>
          </a:xfrm>
          <a:prstGeom prst="rect">
            <a:avLst/>
          </a:prstGeom>
        </p:spPr>
        <p:txBody>
          <a:bodyPr wrap="square">
            <a:spAutoFit/>
          </a:bodyPr>
          <a:lstStyle/>
          <a:p>
            <a:pPr algn="ctr"/>
            <a:r>
              <a:rPr lang="en-US" sz="3600" dirty="0"/>
              <a:t>Thank you for your attention!</a:t>
            </a:r>
            <a:endParaRPr lang="en-GB" sz="3600" dirty="0"/>
          </a:p>
        </p:txBody>
      </p:sp>
    </p:spTree>
    <p:extLst>
      <p:ext uri="{BB962C8B-B14F-4D97-AF65-F5344CB8AC3E}">
        <p14:creationId xmlns:p14="http://schemas.microsoft.com/office/powerpoint/2010/main" val="3148941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 based Beam </a:t>
            </a:r>
            <a:r>
              <a:rPr lang="en-US" dirty="0" smtClean="0"/>
              <a:t>Diagnostics – </a:t>
            </a:r>
            <a:br>
              <a:rPr lang="en-US" dirty="0" smtClean="0"/>
            </a:br>
            <a:r>
              <a:rPr lang="en-US" dirty="0" smtClean="0"/>
              <a:t>FLASH and the E-XFEL</a:t>
            </a:r>
            <a:endParaRPr lang="de-DE" dirty="0"/>
          </a:p>
        </p:txBody>
      </p:sp>
      <p:sp>
        <p:nvSpPr>
          <p:cNvPr id="4" name="Date Placeholder 3"/>
          <p:cNvSpPr>
            <a:spLocks noGrp="1"/>
          </p:cNvSpPr>
          <p:nvPr>
            <p:ph type="dt" sz="half" idx="10"/>
          </p:nvPr>
        </p:nvSpPr>
        <p:spPr/>
        <p:txBody>
          <a:bodyPr/>
          <a:lstStyle/>
          <a:p>
            <a:fld id="{10BEC2A1-8336-4216-A99F-CF6B080C10B7}"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6" name="Content Placeholder 5"/>
          <p:cNvSpPr>
            <a:spLocks noGrp="1"/>
          </p:cNvSpPr>
          <p:nvPr>
            <p:ph idx="1"/>
          </p:nvPr>
        </p:nvSpPr>
        <p:spPr/>
        <p:txBody>
          <a:bodyPr/>
          <a:lstStyle/>
          <a:p>
            <a:pPr marL="0" indent="0">
              <a:buNone/>
            </a:pPr>
            <a:r>
              <a:rPr lang="en-US" dirty="0" smtClean="0"/>
              <a:t>  </a:t>
            </a:r>
            <a:endParaRPr lang="de-DE" dirty="0"/>
          </a:p>
        </p:txBody>
      </p:sp>
      <p:graphicFrame>
        <p:nvGraphicFramePr>
          <p:cNvPr id="7" name="Diagram 6"/>
          <p:cNvGraphicFramePr/>
          <p:nvPr>
            <p:extLst>
              <p:ext uri="{D42A27DB-BD31-4B8C-83A1-F6EECF244321}">
                <p14:modId xmlns:p14="http://schemas.microsoft.com/office/powerpoint/2010/main" val="4014697497"/>
              </p:ext>
            </p:extLst>
          </p:nvPr>
        </p:nvGraphicFramePr>
        <p:xfrm>
          <a:off x="467544" y="1412776"/>
          <a:ext cx="8208912"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6012160" y="1372126"/>
            <a:ext cx="3063211" cy="923330"/>
          </a:xfrm>
          <a:prstGeom prst="rect">
            <a:avLst/>
          </a:prstGeom>
          <a:noFill/>
        </p:spPr>
        <p:txBody>
          <a:bodyPr wrap="none" rtlCol="0">
            <a:spAutoFit/>
          </a:bodyPr>
          <a:lstStyle/>
          <a:p>
            <a:r>
              <a:rPr lang="en-US" dirty="0" smtClean="0">
                <a:solidFill>
                  <a:srgbClr val="FF0000"/>
                </a:solidFill>
              </a:rPr>
              <a:t>BPM  : Beam Position </a:t>
            </a:r>
            <a:r>
              <a:rPr lang="en-US" dirty="0">
                <a:solidFill>
                  <a:srgbClr val="FF0000"/>
                </a:solidFill>
              </a:rPr>
              <a:t>M</a:t>
            </a:r>
            <a:r>
              <a:rPr lang="en-US" dirty="0" smtClean="0">
                <a:solidFill>
                  <a:srgbClr val="FF0000"/>
                </a:solidFill>
              </a:rPr>
              <a:t>onitor</a:t>
            </a:r>
          </a:p>
          <a:p>
            <a:r>
              <a:rPr lang="en-US" dirty="0" smtClean="0">
                <a:solidFill>
                  <a:srgbClr val="FF0000"/>
                </a:solidFill>
              </a:rPr>
              <a:t>BPhM</a:t>
            </a:r>
            <a:r>
              <a:rPr lang="en-US" dirty="0">
                <a:solidFill>
                  <a:srgbClr val="FF0000"/>
                </a:solidFill>
              </a:rPr>
              <a:t>: Beam </a:t>
            </a:r>
            <a:r>
              <a:rPr lang="en-US" dirty="0" smtClean="0">
                <a:solidFill>
                  <a:srgbClr val="FF0000"/>
                </a:solidFill>
              </a:rPr>
              <a:t>Phase </a:t>
            </a:r>
            <a:r>
              <a:rPr lang="en-US" dirty="0">
                <a:solidFill>
                  <a:srgbClr val="FF0000"/>
                </a:solidFill>
              </a:rPr>
              <a:t>monitor</a:t>
            </a:r>
            <a:endParaRPr lang="de-DE" dirty="0">
              <a:solidFill>
                <a:srgbClr val="FF0000"/>
              </a:solidFill>
            </a:endParaRPr>
          </a:p>
          <a:p>
            <a:endParaRPr lang="de-DE" dirty="0"/>
          </a:p>
        </p:txBody>
      </p:sp>
    </p:spTree>
    <p:extLst>
      <p:ext uri="{BB962C8B-B14F-4D97-AF65-F5344CB8AC3E}">
        <p14:creationId xmlns:p14="http://schemas.microsoft.com/office/powerpoint/2010/main" val="555974629"/>
      </p:ext>
    </p:extLst>
  </p:cSld>
  <p:clrMapOvr>
    <a:masterClrMapping/>
  </p:clrMapOvr>
  <mc:AlternateContent xmlns:mc="http://schemas.openxmlformats.org/markup-compatibility/2006" xmlns:p14="http://schemas.microsoft.com/office/powerpoint/2010/main">
    <mc:Choice Requires="p14">
      <p:transition spd="slow" p14:dur="2000" advTm="65061"/>
    </mc:Choice>
    <mc:Fallback xmlns="">
      <p:transition spd="slow" advTm="6506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430152-A253-4AF8-831F-1DDB08B2A351}" type="datetime3">
              <a:rPr lang="en-US" smtClean="0"/>
              <a:t>5 April 2016</a:t>
            </a:fld>
            <a:endParaRPr lang="en-US" dirty="0"/>
          </a:p>
        </p:txBody>
      </p:sp>
      <p:sp>
        <p:nvSpPr>
          <p:cNvPr id="5" name="Slide Number Placeholder 4"/>
          <p:cNvSpPr>
            <a:spLocks noGrp="1"/>
          </p:cNvSpPr>
          <p:nvPr>
            <p:ph type="sldNum" sz="quarter" idx="12"/>
          </p:nvPr>
        </p:nvSpPr>
        <p:spPr/>
        <p:txBody>
          <a:bodyPr/>
          <a:lstStyle/>
          <a:p>
            <a:r>
              <a:rPr lang="en-US" dirty="0" smtClean="0"/>
              <a:t>4</a:t>
            </a:r>
          </a:p>
        </p:txBody>
      </p:sp>
      <p:sp>
        <p:nvSpPr>
          <p:cNvPr id="10" name="Content Placeholder 2"/>
          <p:cNvSpPr txBox="1">
            <a:spLocks/>
          </p:cNvSpPr>
          <p:nvPr/>
        </p:nvSpPr>
        <p:spPr>
          <a:xfrm>
            <a:off x="643154" y="119675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endParaRPr lang="en-US" sz="2000" dirty="0" smtClean="0"/>
          </a:p>
          <a:p>
            <a:pPr marL="857250" lvl="1" indent="-457200"/>
            <a:r>
              <a:rPr lang="en-US" dirty="0">
                <a:solidFill>
                  <a:srgbClr val="00B0F0"/>
                </a:solidFill>
              </a:rPr>
              <a:t>Overview of HOM </a:t>
            </a:r>
            <a:r>
              <a:rPr lang="en-US" dirty="0" smtClean="0">
                <a:solidFill>
                  <a:srgbClr val="00B0F0"/>
                </a:solidFill>
              </a:rPr>
              <a:t>based </a:t>
            </a:r>
            <a:r>
              <a:rPr lang="en-US" dirty="0">
                <a:solidFill>
                  <a:srgbClr val="00B0F0"/>
                </a:solidFill>
              </a:rPr>
              <a:t>beam </a:t>
            </a:r>
            <a:r>
              <a:rPr lang="en-US" dirty="0" smtClean="0">
                <a:solidFill>
                  <a:srgbClr val="00B0F0"/>
                </a:solidFill>
              </a:rPr>
              <a:t>diagnostics</a:t>
            </a:r>
          </a:p>
          <a:p>
            <a:pPr marL="857250" lvl="1" indent="-457200"/>
            <a:r>
              <a:rPr lang="en-US" dirty="0" smtClean="0">
                <a:solidFill>
                  <a:srgbClr val="00B0F0"/>
                </a:solidFill>
              </a:rPr>
              <a:t>Diagnostics at FLASH</a:t>
            </a:r>
          </a:p>
          <a:p>
            <a:pPr marL="1257300" lvl="2" indent="-457200"/>
            <a:r>
              <a:rPr lang="en-US" dirty="0" smtClean="0">
                <a:solidFill>
                  <a:srgbClr val="00B0F0"/>
                </a:solidFill>
              </a:rPr>
              <a:t>HOMBPM for 1.3 </a:t>
            </a:r>
            <a:r>
              <a:rPr lang="en-US" dirty="0">
                <a:solidFill>
                  <a:srgbClr val="00B0F0"/>
                </a:solidFill>
              </a:rPr>
              <a:t>GHz </a:t>
            </a:r>
            <a:r>
              <a:rPr lang="en-US" dirty="0" smtClean="0">
                <a:solidFill>
                  <a:srgbClr val="00B0F0"/>
                </a:solidFill>
              </a:rPr>
              <a:t>cavities</a:t>
            </a:r>
          </a:p>
          <a:p>
            <a:pPr marL="1257300" lvl="2" indent="-457200"/>
            <a:r>
              <a:rPr lang="en-US" dirty="0" smtClean="0"/>
              <a:t>HOMBPM for 3.9 GHz cavities</a:t>
            </a:r>
          </a:p>
          <a:p>
            <a:pPr marL="1257300" lvl="2" indent="-457200"/>
            <a:r>
              <a:rPr lang="en-US" dirty="0" smtClean="0"/>
              <a:t>Beam Phase Monitor </a:t>
            </a:r>
          </a:p>
          <a:p>
            <a:pPr marL="857250" lvl="1" indent="-457200"/>
            <a:r>
              <a:rPr lang="en-US" dirty="0"/>
              <a:t>Diagnostics at the E-XFEL</a:t>
            </a:r>
          </a:p>
          <a:p>
            <a:pPr marL="1257300" lvl="2" indent="-457200"/>
            <a:r>
              <a:rPr lang="en-US" dirty="0"/>
              <a:t>S21 measurements for </a:t>
            </a:r>
            <a:r>
              <a:rPr lang="en-US" dirty="0" smtClean="0"/>
              <a:t>3.9 GHz cavities</a:t>
            </a:r>
          </a:p>
          <a:p>
            <a:pPr marL="857250" lvl="1" indent="-457200"/>
            <a:r>
              <a:rPr lang="en-US" dirty="0" smtClean="0"/>
              <a:t>Summary and Outlook.</a:t>
            </a:r>
          </a:p>
          <a:p>
            <a:pPr marL="0" indent="0">
              <a:buNone/>
            </a:pPr>
            <a:endParaRPr lang="en-US" sz="2400" dirty="0" smtClean="0"/>
          </a:p>
        </p:txBody>
      </p:sp>
    </p:spTree>
    <p:extLst>
      <p:ext uri="{BB962C8B-B14F-4D97-AF65-F5344CB8AC3E}">
        <p14:creationId xmlns:p14="http://schemas.microsoft.com/office/powerpoint/2010/main" val="2102334419"/>
      </p:ext>
    </p:extLst>
  </p:cSld>
  <p:clrMapOvr>
    <a:masterClrMapping/>
  </p:clrMapOvr>
  <mc:AlternateContent xmlns:mc="http://schemas.openxmlformats.org/markup-compatibility/2006" xmlns:p14="http://schemas.microsoft.com/office/powerpoint/2010/main">
    <mc:Choice Requires="p14">
      <p:transition spd="slow" p14:dur="2000" advTm="5236"/>
    </mc:Choice>
    <mc:Fallback xmlns="">
      <p:transition spd="slow" advTm="5236"/>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HOMBPM Review</a:t>
            </a:r>
            <a:endParaRPr lang="de-DE" dirty="0"/>
          </a:p>
        </p:txBody>
      </p:sp>
      <p:sp>
        <p:nvSpPr>
          <p:cNvPr id="4" name="Date Placeholder 3"/>
          <p:cNvSpPr>
            <a:spLocks noGrp="1"/>
          </p:cNvSpPr>
          <p:nvPr>
            <p:ph type="dt" sz="half" idx="10"/>
          </p:nvPr>
        </p:nvSpPr>
        <p:spPr/>
        <p:txBody>
          <a:bodyPr/>
          <a:lstStyle/>
          <a:p>
            <a:fld id="{09FDA8EA-C834-4117-91D0-90EB6F99ADA2}"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84784"/>
            <a:ext cx="6280517" cy="1274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5576" y="3789040"/>
            <a:ext cx="7773282" cy="923330"/>
          </a:xfrm>
          <a:prstGeom prst="rect">
            <a:avLst/>
          </a:prstGeom>
          <a:noFill/>
        </p:spPr>
        <p:txBody>
          <a:bodyPr wrap="none" rtlCol="0">
            <a:spAutoFit/>
          </a:bodyPr>
          <a:lstStyle/>
          <a:p>
            <a:pPr marL="342900" indent="-342900">
              <a:buAutoNum type="arabicPeriod"/>
            </a:pPr>
            <a:r>
              <a:rPr lang="en-US" dirty="0" smtClean="0"/>
              <a:t>Beam position inside each cavity is interpolated from two BPMs.</a:t>
            </a:r>
          </a:p>
          <a:p>
            <a:pPr marL="342900" indent="-342900">
              <a:buAutoNum type="arabicPeriod"/>
            </a:pPr>
            <a:r>
              <a:rPr lang="en-US" dirty="0" smtClean="0"/>
              <a:t>Dipole signals are measured via each HOM port.</a:t>
            </a:r>
          </a:p>
          <a:p>
            <a:pPr marL="342900" indent="-342900">
              <a:buAutoNum type="arabicPeriod"/>
            </a:pPr>
            <a:r>
              <a:rPr lang="en-US" dirty="0" smtClean="0"/>
              <a:t>The correlation between dipole signal and beam positions can be established.</a:t>
            </a:r>
            <a:endParaRPr lang="de-DE" dirty="0"/>
          </a:p>
        </p:txBody>
      </p:sp>
      <mc:AlternateContent xmlns:mc="http://schemas.openxmlformats.org/markup-compatibility/2006" xmlns:a14="http://schemas.microsoft.com/office/drawing/2010/main">
        <mc:Choice Requires="a14">
          <p:sp>
            <p:nvSpPr>
              <p:cNvPr id="3" name="Rectangle 2"/>
              <p:cNvSpPr/>
              <p:nvPr/>
            </p:nvSpPr>
            <p:spPr>
              <a:xfrm>
                <a:off x="2267744" y="4877872"/>
                <a:ext cx="4507003" cy="8770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de-DE" i="1">
                              <a:latin typeface="Cambria Math"/>
                            </a:rPr>
                          </m:ctrlPr>
                        </m:dPr>
                        <m:e>
                          <m:m>
                            <m:mPr>
                              <m:mcs>
                                <m:mc>
                                  <m:mcPr>
                                    <m:count m:val="3"/>
                                    <m:mcJc m:val="center"/>
                                  </m:mcPr>
                                </m:mc>
                              </m:mcs>
                              <m:ctrlPr>
                                <a:rPr lang="de-DE" i="1">
                                  <a:latin typeface="Cambria Math"/>
                                </a:rPr>
                              </m:ctrlPr>
                            </m:mPr>
                            <m:mr>
                              <m:e>
                                <m:sSub>
                                  <m:sSubPr>
                                    <m:ctrlPr>
                                      <a:rPr lang="de-DE" i="1">
                                        <a:latin typeface="Cambria Math"/>
                                      </a:rPr>
                                    </m:ctrlPr>
                                  </m:sSubPr>
                                  <m:e>
                                    <m:r>
                                      <a:rPr lang="en-US" i="1">
                                        <a:latin typeface="Cambria Math"/>
                                      </a:rPr>
                                      <m:t>𝑑</m:t>
                                    </m:r>
                                  </m:e>
                                  <m:sub>
                                    <m:r>
                                      <a:rPr lang="en-US" i="1">
                                        <a:latin typeface="Cambria Math"/>
                                      </a:rPr>
                                      <m:t>11</m:t>
                                    </m:r>
                                  </m:sub>
                                </m:sSub>
                              </m:e>
                              <m:e>
                                <m:r>
                                  <a:rPr lang="en-US" i="1">
                                    <a:latin typeface="Cambria Math"/>
                                  </a:rPr>
                                  <m:t>⋯</m:t>
                                </m:r>
                              </m:e>
                              <m:e>
                                <m:sSub>
                                  <m:sSubPr>
                                    <m:ctrlPr>
                                      <a:rPr lang="de-DE" i="1">
                                        <a:latin typeface="Cambria Math"/>
                                      </a:rPr>
                                    </m:ctrlPr>
                                  </m:sSubPr>
                                  <m:e>
                                    <m:r>
                                      <a:rPr lang="en-US" i="1">
                                        <a:latin typeface="Cambria Math"/>
                                      </a:rPr>
                                      <m:t>𝑑</m:t>
                                    </m:r>
                                  </m:e>
                                  <m:sub>
                                    <m:r>
                                      <a:rPr lang="en-US" i="1">
                                        <a:latin typeface="Cambria Math"/>
                                      </a:rPr>
                                      <m:t>1</m:t>
                                    </m:r>
                                    <m:r>
                                      <a:rPr lang="en-US" i="1">
                                        <a:latin typeface="Cambria Math"/>
                                      </a:rPr>
                                      <m:t>𝑛</m:t>
                                    </m:r>
                                  </m:sub>
                                </m:sSub>
                              </m:e>
                            </m:mr>
                            <m:mr>
                              <m:e>
                                <m:r>
                                  <a:rPr lang="en-US" i="1">
                                    <a:latin typeface="Cambria Math"/>
                                  </a:rPr>
                                  <m:t>⋮</m:t>
                                </m:r>
                              </m:e>
                              <m:e>
                                <m:r>
                                  <a:rPr lang="en-US" i="1">
                                    <a:latin typeface="Cambria Math"/>
                                  </a:rPr>
                                  <m:t>⋱</m:t>
                                </m:r>
                              </m:e>
                              <m:e>
                                <m:r>
                                  <a:rPr lang="en-US" i="1">
                                    <a:latin typeface="Cambria Math"/>
                                  </a:rPr>
                                  <m:t>⋮</m:t>
                                </m:r>
                              </m:e>
                            </m:mr>
                            <m:mr>
                              <m:e>
                                <m:sSub>
                                  <m:sSubPr>
                                    <m:ctrlPr>
                                      <a:rPr lang="de-DE" i="1">
                                        <a:latin typeface="Cambria Math"/>
                                      </a:rPr>
                                    </m:ctrlPr>
                                  </m:sSubPr>
                                  <m:e>
                                    <m:r>
                                      <a:rPr lang="en-US" i="1">
                                        <a:latin typeface="Cambria Math"/>
                                      </a:rPr>
                                      <m:t>𝑑</m:t>
                                    </m:r>
                                  </m:e>
                                  <m:sub>
                                    <m:r>
                                      <a:rPr lang="en-US" i="1">
                                        <a:latin typeface="Cambria Math"/>
                                      </a:rPr>
                                      <m:t>𝑚</m:t>
                                    </m:r>
                                    <m:r>
                                      <a:rPr lang="en-US" i="1">
                                        <a:latin typeface="Cambria Math"/>
                                      </a:rPr>
                                      <m:t>1</m:t>
                                    </m:r>
                                  </m:sub>
                                </m:sSub>
                              </m:e>
                              <m:e>
                                <m:r>
                                  <a:rPr lang="en-US" i="1">
                                    <a:latin typeface="Cambria Math"/>
                                  </a:rPr>
                                  <m:t>⋯</m:t>
                                </m:r>
                              </m:e>
                              <m:e>
                                <m:sSub>
                                  <m:sSubPr>
                                    <m:ctrlPr>
                                      <a:rPr lang="de-DE" i="1">
                                        <a:latin typeface="Cambria Math"/>
                                      </a:rPr>
                                    </m:ctrlPr>
                                  </m:sSubPr>
                                  <m:e>
                                    <m:r>
                                      <a:rPr lang="en-US" i="1">
                                        <a:latin typeface="Cambria Math"/>
                                      </a:rPr>
                                      <m:t>𝑑</m:t>
                                    </m:r>
                                  </m:e>
                                  <m:sub>
                                    <m:r>
                                      <a:rPr lang="en-US" i="1">
                                        <a:latin typeface="Cambria Math"/>
                                      </a:rPr>
                                      <m:t>𝑚𝑛</m:t>
                                    </m:r>
                                  </m:sub>
                                </m:sSub>
                              </m:e>
                            </m:mr>
                          </m:m>
                        </m:e>
                      </m:d>
                      <m:d>
                        <m:dPr>
                          <m:begChr m:val="["/>
                          <m:endChr m:val="]"/>
                          <m:ctrlPr>
                            <a:rPr lang="de-DE" i="1">
                              <a:latin typeface="Cambria Math"/>
                            </a:rPr>
                          </m:ctrlPr>
                        </m:dPr>
                        <m:e>
                          <m:m>
                            <m:mPr>
                              <m:mcs>
                                <m:mc>
                                  <m:mcPr>
                                    <m:count m:val="2"/>
                                    <m:mcJc m:val="center"/>
                                  </m:mcPr>
                                </m:mc>
                              </m:mcs>
                              <m:ctrlPr>
                                <a:rPr lang="de-DE" i="1">
                                  <a:latin typeface="Cambria Math"/>
                                </a:rPr>
                              </m:ctrlPr>
                            </m:mPr>
                            <m:mr>
                              <m:e>
                                <m:eqArr>
                                  <m:eqArrPr>
                                    <m:ctrlPr>
                                      <a:rPr lang="de-DE" i="1">
                                        <a:latin typeface="Cambria Math"/>
                                      </a:rPr>
                                    </m:ctrlPr>
                                  </m:eqArrPr>
                                  <m:e>
                                    <m:sSub>
                                      <m:sSubPr>
                                        <m:ctrlPr>
                                          <a:rPr lang="de-DE" i="1">
                                            <a:latin typeface="Cambria Math"/>
                                          </a:rPr>
                                        </m:ctrlPr>
                                      </m:sSubPr>
                                      <m:e>
                                        <m:r>
                                          <a:rPr lang="en-US" i="1">
                                            <a:latin typeface="Cambria Math"/>
                                          </a:rPr>
                                          <m:t>𝐶</m:t>
                                        </m:r>
                                      </m:e>
                                      <m:sub>
                                        <m:r>
                                          <a:rPr lang="en-US" i="1">
                                            <a:latin typeface="Cambria Math"/>
                                          </a:rPr>
                                          <m:t>11</m:t>
                                        </m:r>
                                      </m:sub>
                                    </m:sSub>
                                  </m:e>
                                  <m:e>
                                    <m:r>
                                      <a:rPr lang="de-DE" i="1">
                                        <a:latin typeface="Cambria Math"/>
                                      </a:rPr>
                                      <m:t>⋮</m:t>
                                    </m:r>
                                  </m:e>
                                </m:eqArr>
                              </m:e>
                              <m:e>
                                <m:eqArr>
                                  <m:eqArrPr>
                                    <m:ctrlPr>
                                      <a:rPr lang="de-DE" i="1">
                                        <a:latin typeface="Cambria Math"/>
                                      </a:rPr>
                                    </m:ctrlPr>
                                  </m:eqArrPr>
                                  <m:e>
                                    <m:sSub>
                                      <m:sSubPr>
                                        <m:ctrlPr>
                                          <a:rPr lang="de-DE" i="1">
                                            <a:latin typeface="Cambria Math"/>
                                          </a:rPr>
                                        </m:ctrlPr>
                                      </m:sSubPr>
                                      <m:e>
                                        <m:r>
                                          <a:rPr lang="en-US" i="1">
                                            <a:latin typeface="Cambria Math"/>
                                          </a:rPr>
                                          <m:t>𝐶</m:t>
                                        </m:r>
                                      </m:e>
                                      <m:sub>
                                        <m:r>
                                          <a:rPr lang="en-US" i="1">
                                            <a:latin typeface="Cambria Math"/>
                                          </a:rPr>
                                          <m:t>12</m:t>
                                        </m:r>
                                      </m:sub>
                                    </m:sSub>
                                  </m:e>
                                  <m:e>
                                    <m:r>
                                      <a:rPr lang="de-DE" i="1">
                                        <a:latin typeface="Cambria Math"/>
                                      </a:rPr>
                                      <m:t>⋮</m:t>
                                    </m:r>
                                  </m:e>
                                </m:eqArr>
                              </m:e>
                            </m:mr>
                            <m:mr>
                              <m:e>
                                <m:sSub>
                                  <m:sSubPr>
                                    <m:ctrlPr>
                                      <a:rPr lang="de-DE" i="1">
                                        <a:latin typeface="Cambria Math"/>
                                      </a:rPr>
                                    </m:ctrlPr>
                                  </m:sSubPr>
                                  <m:e>
                                    <m:r>
                                      <a:rPr lang="en-US" i="1">
                                        <a:latin typeface="Cambria Math"/>
                                      </a:rPr>
                                      <m:t>𝐶</m:t>
                                    </m:r>
                                  </m:e>
                                  <m:sub>
                                    <m:r>
                                      <a:rPr lang="en-US" i="1">
                                        <a:latin typeface="Cambria Math"/>
                                      </a:rPr>
                                      <m:t>𝑛</m:t>
                                    </m:r>
                                    <m:r>
                                      <a:rPr lang="en-US" i="1">
                                        <a:latin typeface="Cambria Math"/>
                                      </a:rPr>
                                      <m:t>1</m:t>
                                    </m:r>
                                  </m:sub>
                                </m:sSub>
                              </m:e>
                              <m:e>
                                <m:sSub>
                                  <m:sSubPr>
                                    <m:ctrlPr>
                                      <a:rPr lang="de-DE" i="1">
                                        <a:latin typeface="Cambria Math"/>
                                      </a:rPr>
                                    </m:ctrlPr>
                                  </m:sSubPr>
                                  <m:e>
                                    <m:r>
                                      <a:rPr lang="en-US" i="1">
                                        <a:latin typeface="Cambria Math"/>
                                      </a:rPr>
                                      <m:t>𝐶</m:t>
                                    </m:r>
                                  </m:e>
                                  <m:sub>
                                    <m:r>
                                      <a:rPr lang="en-US" i="1">
                                        <a:latin typeface="Cambria Math"/>
                                      </a:rPr>
                                      <m:t>𝑛</m:t>
                                    </m:r>
                                    <m:r>
                                      <a:rPr lang="en-US" i="1">
                                        <a:latin typeface="Cambria Math"/>
                                      </a:rPr>
                                      <m:t>2</m:t>
                                    </m:r>
                                  </m:sub>
                                </m:sSub>
                              </m:e>
                            </m:mr>
                          </m:m>
                        </m:e>
                      </m:d>
                      <m:box>
                        <m:boxPr>
                          <m:ctrlPr>
                            <a:rPr lang="de-DE" i="1">
                              <a:latin typeface="Cambria Math"/>
                            </a:rPr>
                          </m:ctrlPr>
                        </m:boxPr>
                        <m:e>
                          <m:r>
                            <a:rPr lang="en-US" i="1">
                              <a:latin typeface="Cambria Math"/>
                            </a:rPr>
                            <m:t>=</m:t>
                          </m:r>
                        </m:e>
                      </m:box>
                      <m:d>
                        <m:dPr>
                          <m:begChr m:val="["/>
                          <m:endChr m:val="]"/>
                          <m:ctrlPr>
                            <a:rPr lang="de-DE" i="1">
                              <a:latin typeface="Cambria Math"/>
                            </a:rPr>
                          </m:ctrlPr>
                        </m:dPr>
                        <m:e>
                          <m:m>
                            <m:mPr>
                              <m:mcs>
                                <m:mc>
                                  <m:mcPr>
                                    <m:count m:val="2"/>
                                    <m:mcJc m:val="center"/>
                                  </m:mcPr>
                                </m:mc>
                              </m:mcs>
                              <m:ctrlPr>
                                <a:rPr lang="de-DE" i="1">
                                  <a:latin typeface="Cambria Math"/>
                                </a:rPr>
                              </m:ctrlPr>
                            </m:mPr>
                            <m:mr>
                              <m:e>
                                <m:eqArr>
                                  <m:eqArrPr>
                                    <m:ctrlPr>
                                      <a:rPr lang="de-DE" i="1">
                                        <a:latin typeface="Cambria Math"/>
                                      </a:rPr>
                                    </m:ctrlPr>
                                  </m:eqArrPr>
                                  <m:e>
                                    <m:sSub>
                                      <m:sSubPr>
                                        <m:ctrlPr>
                                          <a:rPr lang="de-DE" i="1">
                                            <a:latin typeface="Cambria Math"/>
                                          </a:rPr>
                                        </m:ctrlPr>
                                      </m:sSubPr>
                                      <m:e>
                                        <m:r>
                                          <a:rPr lang="en-US" i="1">
                                            <a:latin typeface="Cambria Math"/>
                                          </a:rPr>
                                          <m:t>𝑋</m:t>
                                        </m:r>
                                      </m:e>
                                      <m:sub>
                                        <m:r>
                                          <a:rPr lang="en-US" i="1">
                                            <a:latin typeface="Cambria Math"/>
                                          </a:rPr>
                                          <m:t>11</m:t>
                                        </m:r>
                                      </m:sub>
                                    </m:sSub>
                                  </m:e>
                                  <m:e>
                                    <m:r>
                                      <a:rPr lang="de-DE" i="1">
                                        <a:latin typeface="Cambria Math"/>
                                      </a:rPr>
                                      <m:t>⋮</m:t>
                                    </m:r>
                                  </m:e>
                                </m:eqArr>
                              </m:e>
                              <m:e>
                                <m:eqArr>
                                  <m:eqArrPr>
                                    <m:ctrlPr>
                                      <a:rPr lang="de-DE" i="1">
                                        <a:latin typeface="Cambria Math"/>
                                      </a:rPr>
                                    </m:ctrlPr>
                                  </m:eqArrPr>
                                  <m:e>
                                    <m:sSub>
                                      <m:sSubPr>
                                        <m:ctrlPr>
                                          <a:rPr lang="de-DE" i="1">
                                            <a:latin typeface="Cambria Math"/>
                                          </a:rPr>
                                        </m:ctrlPr>
                                      </m:sSubPr>
                                      <m:e>
                                        <m:r>
                                          <a:rPr lang="en-US" i="1">
                                            <a:latin typeface="Cambria Math"/>
                                          </a:rPr>
                                          <m:t>𝑌</m:t>
                                        </m:r>
                                      </m:e>
                                      <m:sub>
                                        <m:r>
                                          <a:rPr lang="en-US" i="1">
                                            <a:latin typeface="Cambria Math"/>
                                          </a:rPr>
                                          <m:t>11</m:t>
                                        </m:r>
                                      </m:sub>
                                    </m:sSub>
                                  </m:e>
                                  <m:e>
                                    <m:r>
                                      <a:rPr lang="de-DE" i="1">
                                        <a:latin typeface="Cambria Math"/>
                                      </a:rPr>
                                      <m:t>⋮</m:t>
                                    </m:r>
                                  </m:e>
                                </m:eqArr>
                              </m:e>
                            </m:mr>
                            <m:mr>
                              <m:e>
                                <m:sSub>
                                  <m:sSubPr>
                                    <m:ctrlPr>
                                      <a:rPr lang="de-DE" i="1">
                                        <a:latin typeface="Cambria Math"/>
                                      </a:rPr>
                                    </m:ctrlPr>
                                  </m:sSubPr>
                                  <m:e>
                                    <m:r>
                                      <a:rPr lang="en-US" i="1">
                                        <a:latin typeface="Cambria Math"/>
                                      </a:rPr>
                                      <m:t>𝑋</m:t>
                                    </m:r>
                                  </m:e>
                                  <m:sub>
                                    <m:r>
                                      <a:rPr lang="en-US" i="1">
                                        <a:latin typeface="Cambria Math"/>
                                      </a:rPr>
                                      <m:t>𝑚</m:t>
                                    </m:r>
                                    <m:r>
                                      <a:rPr lang="en-US" i="1">
                                        <a:latin typeface="Cambria Math"/>
                                      </a:rPr>
                                      <m:t>1</m:t>
                                    </m:r>
                                  </m:sub>
                                </m:sSub>
                              </m:e>
                              <m:e>
                                <m:sSub>
                                  <m:sSubPr>
                                    <m:ctrlPr>
                                      <a:rPr lang="de-DE" i="1">
                                        <a:latin typeface="Cambria Math"/>
                                      </a:rPr>
                                    </m:ctrlPr>
                                  </m:sSubPr>
                                  <m:e>
                                    <m:r>
                                      <a:rPr lang="en-US" i="1">
                                        <a:latin typeface="Cambria Math"/>
                                      </a:rPr>
                                      <m:t>𝑌</m:t>
                                    </m:r>
                                  </m:e>
                                  <m:sub>
                                    <m:r>
                                      <a:rPr lang="en-US" i="1">
                                        <a:latin typeface="Cambria Math"/>
                                      </a:rPr>
                                      <m:t>𝑚</m:t>
                                    </m:r>
                                    <m:r>
                                      <a:rPr lang="en-US" i="1">
                                        <a:latin typeface="Cambria Math"/>
                                      </a:rPr>
                                      <m:t>1</m:t>
                                    </m:r>
                                  </m:sub>
                                </m:sSub>
                              </m:e>
                            </m:mr>
                          </m:m>
                        </m:e>
                      </m:d>
                      <m:r>
                        <a:rPr lang="en-US" i="1">
                          <a:latin typeface="Cambria Math"/>
                        </a:rPr>
                        <m:t> </m:t>
                      </m:r>
                    </m:oMath>
                  </m:oMathPara>
                </a14:m>
                <a:endParaRPr lang="de-DE" dirty="0"/>
              </a:p>
            </p:txBody>
          </p:sp>
        </mc:Choice>
        <mc:Fallback xmlns="">
          <p:sp>
            <p:nvSpPr>
              <p:cNvPr id="3" name="Rectangle 2"/>
              <p:cNvSpPr>
                <a:spLocks noRot="1" noChangeAspect="1" noMove="1" noResize="1" noEditPoints="1" noAdjustHandles="1" noChangeArrowheads="1" noChangeShapeType="1" noTextEdit="1"/>
              </p:cNvSpPr>
              <p:nvPr/>
            </p:nvSpPr>
            <p:spPr>
              <a:xfrm>
                <a:off x="2267744" y="4877872"/>
                <a:ext cx="4507003" cy="877035"/>
              </a:xfrm>
              <a:prstGeom prst="rect">
                <a:avLst/>
              </a:prstGeom>
              <a:blipFill rotWithShape="1">
                <a:blip r:embed="rId3"/>
                <a:stretch>
                  <a:fillRect/>
                </a:stretch>
              </a:blipFill>
            </p:spPr>
            <p:txBody>
              <a:bodyPr/>
              <a:lstStyle/>
              <a:p>
                <a:r>
                  <a:rPr lang="en-GB">
                    <a:noFill/>
                  </a:rPr>
                  <a:t> </a:t>
                </a:r>
              </a:p>
            </p:txBody>
          </p:sp>
        </mc:Fallback>
      </mc:AlternateContent>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61809" y="2759065"/>
            <a:ext cx="3480204" cy="747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4371198"/>
      </p:ext>
    </p:extLst>
  </p:cSld>
  <p:clrMapOvr>
    <a:masterClrMapping/>
  </p:clrMapOvr>
  <mc:AlternateContent xmlns:mc="http://schemas.openxmlformats.org/markup-compatibility/2006" xmlns:p14="http://schemas.microsoft.com/office/powerpoint/2010/main">
    <mc:Choice Requires="p14">
      <p:transition spd="slow" p14:dur="2000" advTm="66940"/>
    </mc:Choice>
    <mc:Fallback xmlns="">
      <p:transition spd="slow" advTm="6694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857250" lvl="1" indent="-457200"/>
            <a:r>
              <a:rPr lang="en-US" sz="4000" kern="1200" dirty="0" smtClean="0">
                <a:solidFill>
                  <a:srgbClr val="00B0F0"/>
                </a:solidFill>
                <a:latin typeface="+mj-lt"/>
                <a:ea typeface="+mj-ea"/>
                <a:cs typeface="+mj-cs"/>
              </a:rPr>
              <a:t>HOMBPM at FLASH - 1.3 GHz cavities</a:t>
            </a:r>
            <a:endParaRPr lang="en-US" sz="4000" kern="1200" dirty="0">
              <a:solidFill>
                <a:srgbClr val="00B0F0"/>
              </a:solidFill>
              <a:latin typeface="+mj-lt"/>
              <a:ea typeface="+mj-ea"/>
              <a:cs typeface="+mj-cs"/>
            </a:endParaRPr>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165" r="1534" b="3284"/>
          <a:stretch/>
        </p:blipFill>
        <p:spPr bwMode="auto">
          <a:xfrm>
            <a:off x="0" y="1196752"/>
            <a:ext cx="9127237"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563888" y="5517232"/>
            <a:ext cx="5382941" cy="400110"/>
          </a:xfrm>
          <a:prstGeom prst="rect">
            <a:avLst/>
          </a:prstGeom>
          <a:noFill/>
        </p:spPr>
        <p:txBody>
          <a:bodyPr wrap="none" rtlCol="0">
            <a:spAutoFit/>
          </a:bodyPr>
          <a:lstStyle/>
          <a:p>
            <a:r>
              <a:rPr lang="en-US" sz="2000" dirty="0" smtClean="0"/>
              <a:t>Most of the results obtained are below 5 microns</a:t>
            </a:r>
            <a:r>
              <a:rPr lang="en-US" dirty="0" smtClean="0"/>
              <a:t>.   </a:t>
            </a:r>
            <a:endParaRPr lang="en-GB" dirty="0"/>
          </a:p>
        </p:txBody>
      </p:sp>
      <p:sp>
        <p:nvSpPr>
          <p:cNvPr id="3" name="Rectangle 2"/>
          <p:cNvSpPr/>
          <p:nvPr/>
        </p:nvSpPr>
        <p:spPr>
          <a:xfrm>
            <a:off x="1547664" y="6241248"/>
            <a:ext cx="7344816" cy="400110"/>
          </a:xfrm>
          <a:prstGeom prst="rect">
            <a:avLst/>
          </a:prstGeom>
        </p:spPr>
        <p:txBody>
          <a:bodyPr wrap="square">
            <a:spAutoFit/>
          </a:bodyPr>
          <a:lstStyle/>
          <a:p>
            <a:r>
              <a:rPr lang="en-GB" sz="1000" dirty="0"/>
              <a:t> L. Shi </a:t>
            </a:r>
            <a:r>
              <a:rPr lang="en-GB" sz="1000" i="1" dirty="0"/>
              <a:t>et al</a:t>
            </a:r>
            <a:r>
              <a:rPr lang="en-GB" sz="1000" dirty="0"/>
              <a:t>, 2015, Stability and resolution studies of HOMBPMs for the 1.3 GHz superconducting accelerating cavities at FLASH, </a:t>
            </a:r>
            <a:r>
              <a:rPr lang="en-GB" sz="1000" i="1" dirty="0">
                <a:hlinkClick r:id="rId3"/>
              </a:rPr>
              <a:t>Physics Procedia</a:t>
            </a:r>
            <a:r>
              <a:rPr lang="en-GB" sz="1000" dirty="0">
                <a:hlinkClick r:id="rId3"/>
              </a:rPr>
              <a:t> 77 (2015) 42-49</a:t>
            </a:r>
            <a:endParaRPr lang="en-GB" dirty="0"/>
          </a:p>
        </p:txBody>
      </p:sp>
      <p:sp>
        <p:nvSpPr>
          <p:cNvPr id="7" name="TextBox 6"/>
          <p:cNvSpPr txBox="1"/>
          <p:nvPr/>
        </p:nvSpPr>
        <p:spPr>
          <a:xfrm>
            <a:off x="251520" y="5301208"/>
            <a:ext cx="3118662" cy="830997"/>
          </a:xfrm>
          <a:prstGeom prst="rect">
            <a:avLst/>
          </a:prstGeom>
          <a:noFill/>
        </p:spPr>
        <p:txBody>
          <a:bodyPr wrap="none" rtlCol="0">
            <a:spAutoFit/>
          </a:bodyPr>
          <a:lstStyle/>
          <a:p>
            <a:r>
              <a:rPr lang="en-US" sz="1600" dirty="0" smtClean="0"/>
              <a:t>PLS: Partial Least Square</a:t>
            </a:r>
          </a:p>
          <a:p>
            <a:r>
              <a:rPr lang="en-US" sz="1600" dirty="0" smtClean="0"/>
              <a:t>SVD: Singular Value Decomposition</a:t>
            </a:r>
          </a:p>
          <a:p>
            <a:r>
              <a:rPr lang="en-US" sz="1600" dirty="0" smtClean="0"/>
              <a:t>ANN: Artificial Neural Network</a:t>
            </a:r>
            <a:endParaRPr lang="en-US" sz="1600" dirty="0"/>
          </a:p>
        </p:txBody>
      </p:sp>
    </p:spTree>
    <p:extLst>
      <p:ext uri="{BB962C8B-B14F-4D97-AF65-F5344CB8AC3E}">
        <p14:creationId xmlns:p14="http://schemas.microsoft.com/office/powerpoint/2010/main" val="3792826757"/>
      </p:ext>
    </p:extLst>
  </p:cSld>
  <p:clrMapOvr>
    <a:masterClrMapping/>
  </p:clrMapOvr>
  <mc:AlternateContent xmlns:mc="http://schemas.openxmlformats.org/markup-compatibility/2006" xmlns:p14="http://schemas.microsoft.com/office/powerpoint/2010/main">
    <mc:Choice Requires="p14">
      <p:transition spd="slow" p14:dur="2000" advTm="52412"/>
    </mc:Choice>
    <mc:Fallback xmlns="">
      <p:transition spd="slow" advTm="52412"/>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HOMBPM at FLASH - 1.3 GHz cavities</a:t>
            </a:r>
            <a:br>
              <a:rPr lang="en-US" dirty="0"/>
            </a:br>
            <a:r>
              <a:rPr lang="en-US" dirty="0"/>
              <a:t>Beam </a:t>
            </a:r>
            <a:r>
              <a:rPr lang="en-US" dirty="0" smtClean="0"/>
              <a:t>Excited Angular </a:t>
            </a:r>
            <a:r>
              <a:rPr lang="en-US" dirty="0" err="1" smtClean="0"/>
              <a:t>Wakefields</a:t>
            </a:r>
            <a:endParaRPr lang="en-GB" dirty="0"/>
          </a:p>
        </p:txBody>
      </p:sp>
      <p:sp>
        <p:nvSpPr>
          <p:cNvPr id="4" name="Date Placeholder 3"/>
          <p:cNvSpPr>
            <a:spLocks noGrp="1"/>
          </p:cNvSpPr>
          <p:nvPr>
            <p:ph type="dt" sz="half" idx="10"/>
          </p:nvPr>
        </p:nvSpPr>
        <p:spPr/>
        <p:txBody>
          <a:bodyPr/>
          <a:lstStyle/>
          <a:p>
            <a:fld id="{CA5309F8-BA58-498B-9866-E17E5DB4D96C}"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7" name="TextBox 6"/>
          <p:cNvSpPr txBox="1"/>
          <p:nvPr/>
        </p:nvSpPr>
        <p:spPr>
          <a:xfrm>
            <a:off x="971600" y="2875209"/>
            <a:ext cx="1210524" cy="369332"/>
          </a:xfrm>
          <a:prstGeom prst="rect">
            <a:avLst/>
          </a:prstGeom>
          <a:noFill/>
        </p:spPr>
        <p:txBody>
          <a:bodyPr wrap="none" rtlCol="0">
            <a:spAutoFit/>
          </a:bodyPr>
          <a:lstStyle/>
          <a:p>
            <a:r>
              <a:rPr lang="en-US" dirty="0" smtClean="0"/>
              <a:t>(a) Offset x</a:t>
            </a:r>
            <a:endParaRPr lang="en-GB" dirty="0"/>
          </a:p>
        </p:txBody>
      </p:sp>
      <mc:AlternateContent xmlns:mc="http://schemas.openxmlformats.org/markup-compatibility/2006" xmlns:a14="http://schemas.microsoft.com/office/drawing/2010/main">
        <mc:Choice Requires="a14">
          <p:sp>
            <p:nvSpPr>
              <p:cNvPr id="11" name="TextBox 10"/>
              <p:cNvSpPr txBox="1"/>
              <p:nvPr/>
            </p:nvSpPr>
            <p:spPr>
              <a:xfrm>
                <a:off x="4067944" y="2843648"/>
                <a:ext cx="1222129" cy="369332"/>
              </a:xfrm>
              <a:prstGeom prst="rect">
                <a:avLst/>
              </a:prstGeom>
              <a:noFill/>
            </p:spPr>
            <p:txBody>
              <a:bodyPr wrap="none" rtlCol="0">
                <a:spAutoFit/>
              </a:bodyPr>
              <a:lstStyle/>
              <a:p>
                <a:r>
                  <a:rPr lang="en-US" dirty="0" smtClean="0"/>
                  <a:t>(b) Angle </a:t>
                </a:r>
                <a14:m>
                  <m:oMath xmlns:m="http://schemas.openxmlformats.org/officeDocument/2006/math">
                    <m:r>
                      <a:rPr lang="en-US" b="0" i="1" smtClean="0">
                        <a:latin typeface="Cambria Math"/>
                      </a:rPr>
                      <m:t>𝜃</m:t>
                    </m:r>
                  </m:oMath>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4067944" y="2843648"/>
                <a:ext cx="1222129" cy="369332"/>
              </a:xfrm>
              <a:prstGeom prst="rect">
                <a:avLst/>
              </a:prstGeom>
              <a:blipFill rotWithShape="1">
                <a:blip r:embed="rId3"/>
                <a:stretch>
                  <a:fillRect l="-3980"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164288" y="2875209"/>
                <a:ext cx="1206356" cy="369332"/>
              </a:xfrm>
              <a:prstGeom prst="rect">
                <a:avLst/>
              </a:prstGeom>
              <a:noFill/>
            </p:spPr>
            <p:txBody>
              <a:bodyPr wrap="none" rtlCol="0">
                <a:spAutoFit/>
              </a:bodyPr>
              <a:lstStyle/>
              <a:p>
                <a:r>
                  <a:rPr lang="en-US" dirty="0" smtClean="0"/>
                  <a:t>(c) Angle </a:t>
                </a:r>
                <a14:m>
                  <m:oMath xmlns:m="http://schemas.openxmlformats.org/officeDocument/2006/math">
                    <m:r>
                      <a:rPr lang="en-US" b="0" i="1" smtClean="0">
                        <a:latin typeface="Cambria Math"/>
                      </a:rPr>
                      <m:t>𝛼</m:t>
                    </m:r>
                  </m:oMath>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164288" y="2875209"/>
                <a:ext cx="1206356" cy="369332"/>
              </a:xfrm>
              <a:prstGeom prst="rect">
                <a:avLst/>
              </a:prstGeom>
              <a:blipFill rotWithShape="1">
                <a:blip r:embed="rId4"/>
                <a:stretch>
                  <a:fillRect l="-4040" t="-8333"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1" y="3324217"/>
                <a:ext cx="2697683" cy="4919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𝑉</m:t>
                          </m:r>
                        </m:e>
                        <m:sub>
                          <m:r>
                            <a:rPr lang="en-GB" i="1">
                              <a:latin typeface="Cambria Math"/>
                            </a:rPr>
                            <m:t>𝑥</m:t>
                          </m:r>
                        </m:sub>
                      </m:sSub>
                      <m:r>
                        <a:rPr lang="en-GB" i="1">
                          <a:latin typeface="Cambria Math"/>
                        </a:rPr>
                        <m:t>(</m:t>
                      </m:r>
                      <m:r>
                        <a:rPr lang="en-GB" i="1">
                          <a:latin typeface="Cambria Math"/>
                        </a:rPr>
                        <m:t>𝑡</m:t>
                      </m:r>
                      <m:r>
                        <a:rPr lang="en-GB" i="1">
                          <a:latin typeface="Cambria Math"/>
                        </a:rPr>
                        <m:t>)∝</m:t>
                      </m:r>
                      <m:r>
                        <a:rPr lang="en-US" b="0" i="1" smtClean="0">
                          <a:latin typeface="Cambria Math"/>
                          <a:ea typeface="Cambria Math"/>
                        </a:rPr>
                        <m:t>𝑥</m:t>
                      </m:r>
                      <m:sSup>
                        <m:sSupPr>
                          <m:ctrlPr>
                            <a:rPr lang="en-US" b="0" i="1" smtClean="0">
                              <a:latin typeface="Cambria Math"/>
                              <a:ea typeface="Cambria Math"/>
                            </a:rPr>
                          </m:ctrlPr>
                        </m:sSupPr>
                        <m:e>
                          <m:r>
                            <a:rPr lang="en-US" b="0" i="1" smtClean="0">
                              <a:latin typeface="Cambria Math"/>
                              <a:ea typeface="Cambria Math"/>
                            </a:rPr>
                            <m:t>𝑒</m:t>
                          </m:r>
                        </m:e>
                        <m:sup>
                          <m:r>
                            <a:rPr lang="en-US" b="0" i="1" smtClean="0">
                              <a:latin typeface="Cambria Math"/>
                              <a:ea typeface="Cambria Math"/>
                            </a:rPr>
                            <m:t>−</m:t>
                          </m:r>
                          <m:f>
                            <m:fPr>
                              <m:ctrlPr>
                                <a:rPr lang="en-US" b="0" i="1" smtClean="0">
                                  <a:latin typeface="Cambria Math"/>
                                  <a:ea typeface="Cambria Math"/>
                                </a:rPr>
                              </m:ctrlPr>
                            </m:fPr>
                            <m:num>
                              <m:r>
                                <a:rPr lang="en-US" b="0" i="1" smtClean="0">
                                  <a:latin typeface="Cambria Math"/>
                                  <a:ea typeface="Cambria Math"/>
                                </a:rPr>
                                <m:t>𝑡</m:t>
                              </m:r>
                            </m:num>
                            <m:den>
                              <m:r>
                                <a:rPr lang="en-US" b="0" i="1" smtClean="0">
                                  <a:latin typeface="Cambria Math"/>
                                  <a:ea typeface="Cambria Math"/>
                                </a:rPr>
                                <m:t>𝜏</m:t>
                              </m:r>
                            </m:den>
                          </m:f>
                        </m:sup>
                      </m:sSup>
                      <m:r>
                        <m:rPr>
                          <m:sty m:val="p"/>
                        </m:rPr>
                        <a:rPr lang="en-US" b="0" i="0" smtClean="0">
                          <a:latin typeface="Cambria Math"/>
                          <a:ea typeface="Cambria Math"/>
                        </a:rPr>
                        <m:t>sin</m:t>
                      </m:r>
                      <m:r>
                        <a:rPr lang="en-US" b="0" i="1" smtClean="0">
                          <a:latin typeface="Cambria Math"/>
                          <a:ea typeface="Cambria Math"/>
                        </a:rPr>
                        <m:t>⁡(</m:t>
                      </m:r>
                      <m:r>
                        <a:rPr lang="en-US" b="0" i="1" smtClean="0">
                          <a:latin typeface="Cambria Math"/>
                          <a:ea typeface="Cambria Math"/>
                        </a:rPr>
                        <m:t>𝜔</m:t>
                      </m:r>
                      <m:r>
                        <a:rPr lang="en-US" b="0" i="1" smtClean="0">
                          <a:latin typeface="Cambria Math"/>
                          <a:ea typeface="Cambria Math"/>
                        </a:rPr>
                        <m:t>𝑡</m:t>
                      </m:r>
                      <m:r>
                        <a:rPr lang="en-US" b="0" i="1" smtClean="0">
                          <a:latin typeface="Cambria Math"/>
                          <a:ea typeface="Cambria Math"/>
                        </a:rPr>
                        <m:t>)</m:t>
                      </m:r>
                    </m:oMath>
                  </m:oMathPara>
                </a14:m>
                <a:endParaRPr lang="en-GB" dirty="0"/>
              </a:p>
            </p:txBody>
          </p:sp>
        </mc:Choice>
        <mc:Fallback xmlns="">
          <p:sp>
            <p:nvSpPr>
              <p:cNvPr id="8" name="Rectangle 7"/>
              <p:cNvSpPr>
                <a:spLocks noRot="1" noChangeAspect="1" noMove="1" noResize="1" noEditPoints="1" noAdjustHandles="1" noChangeArrowheads="1" noChangeShapeType="1" noTextEdit="1"/>
              </p:cNvSpPr>
              <p:nvPr/>
            </p:nvSpPr>
            <p:spPr>
              <a:xfrm>
                <a:off x="179511" y="3324217"/>
                <a:ext cx="2697683" cy="491930"/>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036973" y="3372334"/>
                <a:ext cx="3042084" cy="1030026"/>
              </a:xfrm>
              <a:prstGeom prst="rect">
                <a:avLst/>
              </a:prstGeom>
            </p:spPr>
            <p:txBody>
              <a:bodyPr wrap="square">
                <a:spAutoFit/>
              </a:bodyPr>
              <a:lstStyle/>
              <a:p>
                <a:pPr algn="ctr"/>
                <a14:m>
                  <m:oMath xmlns:m="http://schemas.openxmlformats.org/officeDocument/2006/math">
                    <m:sSub>
                      <m:sSubPr>
                        <m:ctrlPr>
                          <a:rPr lang="en-GB" i="1" smtClean="0">
                            <a:latin typeface="Cambria Math"/>
                          </a:rPr>
                        </m:ctrlPr>
                      </m:sSubPr>
                      <m:e>
                        <m:r>
                          <a:rPr lang="en-US" i="1">
                            <a:latin typeface="Cambria Math"/>
                          </a:rPr>
                          <m:t>𝑉</m:t>
                        </m:r>
                      </m:e>
                      <m:sub>
                        <m:r>
                          <a:rPr lang="en-US" i="1">
                            <a:latin typeface="Cambria Math"/>
                          </a:rPr>
                          <m:t>𝜃</m:t>
                        </m:r>
                      </m:sub>
                    </m:sSub>
                    <m:d>
                      <m:dPr>
                        <m:ctrlPr>
                          <a:rPr lang="en-GB" i="1">
                            <a:latin typeface="Cambria Math"/>
                          </a:rPr>
                        </m:ctrlPr>
                      </m:dPr>
                      <m:e>
                        <m:r>
                          <a:rPr lang="en-US" i="1">
                            <a:latin typeface="Cambria Math"/>
                          </a:rPr>
                          <m:t>𝑡</m:t>
                        </m:r>
                      </m:e>
                    </m:d>
                  </m:oMath>
                </a14:m>
                <a:r>
                  <a:rPr lang="en-GB" dirty="0">
                    <a:ea typeface="Cambria Math"/>
                  </a:rPr>
                  <a:t> </a:t>
                </a:r>
                <a14:m>
                  <m:oMath xmlns:m="http://schemas.openxmlformats.org/officeDocument/2006/math">
                    <m:r>
                      <a:rPr lang="en-GB" i="1">
                        <a:latin typeface="Cambria Math"/>
                        <a:ea typeface="Cambria Math"/>
                      </a:rPr>
                      <m:t>∝</m:t>
                    </m:r>
                    <m:r>
                      <m:rPr>
                        <m:lit/>
                      </m:rPr>
                      <a:rPr lang="en-US" b="0" i="1" smtClean="0">
                        <a:latin typeface="Cambria Math"/>
                        <a:ea typeface="Cambria Math"/>
                      </a:rPr>
                      <m:t>−</m:t>
                    </m:r>
                    <m:r>
                      <a:rPr lang="en-US" b="0" i="1" smtClean="0">
                        <a:latin typeface="Cambria Math"/>
                        <a:ea typeface="Cambria Math"/>
                      </a:rPr>
                      <m:t>𝜃</m:t>
                    </m:r>
                    <m:sSup>
                      <m:sSupPr>
                        <m:ctrlPr>
                          <a:rPr lang="en-US" i="1">
                            <a:latin typeface="Cambria Math"/>
                            <a:ea typeface="Cambria Math"/>
                          </a:rPr>
                        </m:ctrlPr>
                      </m:sSupPr>
                      <m:e>
                        <m:r>
                          <a:rPr lang="en-US" i="1">
                            <a:latin typeface="Cambria Math"/>
                            <a:ea typeface="Cambria Math"/>
                          </a:rPr>
                          <m:t>𝑒</m:t>
                        </m:r>
                      </m:e>
                      <m:sup>
                        <m:r>
                          <a:rPr lang="en-US" i="1">
                            <a:latin typeface="Cambria Math"/>
                            <a:ea typeface="Cambria Math"/>
                          </a:rPr>
                          <m:t>−</m:t>
                        </m:r>
                        <m:f>
                          <m:fPr>
                            <m:ctrlPr>
                              <a:rPr lang="en-US" i="1">
                                <a:latin typeface="Cambria Math"/>
                                <a:ea typeface="Cambria Math"/>
                              </a:rPr>
                            </m:ctrlPr>
                          </m:fPr>
                          <m:num>
                            <m:r>
                              <a:rPr lang="en-US" i="1">
                                <a:latin typeface="Cambria Math"/>
                                <a:ea typeface="Cambria Math"/>
                              </a:rPr>
                              <m:t>𝑡</m:t>
                            </m:r>
                          </m:num>
                          <m:den>
                            <m:r>
                              <a:rPr lang="en-US" i="1">
                                <a:latin typeface="Cambria Math"/>
                                <a:ea typeface="Cambria Math"/>
                              </a:rPr>
                              <m:t>𝜏</m:t>
                            </m:r>
                          </m:den>
                        </m:f>
                      </m:sup>
                    </m:sSup>
                    <m:r>
                      <m:rPr>
                        <m:sty m:val="p"/>
                      </m:rPr>
                      <a:rPr lang="en-US" b="0" i="0" smtClean="0">
                        <a:latin typeface="Cambria Math"/>
                        <a:ea typeface="Cambria Math"/>
                      </a:rPr>
                      <m:t>cos</m:t>
                    </m:r>
                    <m:r>
                      <a:rPr lang="en-US" i="1">
                        <a:latin typeface="Cambria Math"/>
                        <a:ea typeface="Cambria Math"/>
                      </a:rPr>
                      <m:t>⁡(</m:t>
                    </m:r>
                    <m:r>
                      <a:rPr lang="en-US" i="1">
                        <a:latin typeface="Cambria Math"/>
                        <a:ea typeface="Cambria Math"/>
                      </a:rPr>
                      <m:t>𝜔</m:t>
                    </m:r>
                    <m:r>
                      <a:rPr lang="en-US" i="1">
                        <a:latin typeface="Cambria Math"/>
                        <a:ea typeface="Cambria Math"/>
                      </a:rPr>
                      <m:t>𝑡</m:t>
                    </m:r>
                    <m:r>
                      <a:rPr lang="en-US" i="1">
                        <a:latin typeface="Cambria Math"/>
                        <a:ea typeface="Cambria Math"/>
                      </a:rPr>
                      <m:t>)</m:t>
                    </m:r>
                  </m:oMath>
                </a14:m>
                <a:endParaRPr lang="en-GB" dirty="0"/>
              </a:p>
              <a:p>
                <a:endParaRPr lang="en-GB" i="1" dirty="0"/>
              </a:p>
              <a:p>
                <a:r>
                  <a:rPr lang="en-US" dirty="0"/>
                  <a:t> </a:t>
                </a:r>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3036973" y="3372334"/>
                <a:ext cx="3042084" cy="1030026"/>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228184" y="3372334"/>
                <a:ext cx="2952328" cy="1030026"/>
              </a:xfrm>
              <a:prstGeom prst="rect">
                <a:avLst/>
              </a:prstGeom>
            </p:spPr>
            <p:txBody>
              <a:bodyPr wrap="square">
                <a:spAutoFit/>
              </a:bodyPr>
              <a:lstStyle/>
              <a:p>
                <a:pPr algn="ctr"/>
                <a14:m>
                  <m:oMath xmlns:m="http://schemas.openxmlformats.org/officeDocument/2006/math">
                    <m:sSub>
                      <m:sSubPr>
                        <m:ctrlPr>
                          <a:rPr lang="en-GB" i="1" smtClean="0">
                            <a:latin typeface="Cambria Math"/>
                          </a:rPr>
                        </m:ctrlPr>
                      </m:sSubPr>
                      <m:e>
                        <m:r>
                          <a:rPr lang="en-US" i="1">
                            <a:latin typeface="Cambria Math"/>
                          </a:rPr>
                          <m:t>𝑉</m:t>
                        </m:r>
                      </m:e>
                      <m:sub>
                        <m:r>
                          <a:rPr lang="en-US" b="0" i="1" smtClean="0">
                            <a:latin typeface="Cambria Math"/>
                          </a:rPr>
                          <m:t>𝛼</m:t>
                        </m:r>
                      </m:sub>
                    </m:sSub>
                    <m:d>
                      <m:dPr>
                        <m:ctrlPr>
                          <a:rPr lang="en-GB" i="1">
                            <a:latin typeface="Cambria Math"/>
                          </a:rPr>
                        </m:ctrlPr>
                      </m:dPr>
                      <m:e>
                        <m:r>
                          <a:rPr lang="en-US" i="1">
                            <a:latin typeface="Cambria Math"/>
                          </a:rPr>
                          <m:t>𝑡</m:t>
                        </m:r>
                      </m:e>
                    </m:d>
                  </m:oMath>
                </a14:m>
                <a:r>
                  <a:rPr lang="en-GB" dirty="0">
                    <a:ea typeface="Cambria Math"/>
                  </a:rPr>
                  <a:t> </a:t>
                </a:r>
                <a14:m>
                  <m:oMath xmlns:m="http://schemas.openxmlformats.org/officeDocument/2006/math">
                    <m:r>
                      <a:rPr lang="en-GB" i="1">
                        <a:latin typeface="Cambria Math"/>
                        <a:ea typeface="Cambria Math"/>
                      </a:rPr>
                      <m:t>∝</m:t>
                    </m:r>
                    <m:r>
                      <m:rPr>
                        <m:lit/>
                      </m:rPr>
                      <a:rPr lang="en-US" b="0" i="1" smtClean="0">
                        <a:latin typeface="Cambria Math"/>
                        <a:ea typeface="Cambria Math"/>
                      </a:rPr>
                      <m:t>−</m:t>
                    </m:r>
                    <m:r>
                      <a:rPr lang="en-US" b="0" i="1" smtClean="0">
                        <a:latin typeface="Cambria Math"/>
                        <a:ea typeface="Cambria Math"/>
                      </a:rPr>
                      <m:t>𝛼</m:t>
                    </m:r>
                    <m:sSubSup>
                      <m:sSubSupPr>
                        <m:ctrlPr>
                          <a:rPr lang="en-US" b="0" i="1" smtClean="0">
                            <a:latin typeface="Cambria Math"/>
                            <a:ea typeface="Cambria Math"/>
                          </a:rPr>
                        </m:ctrlPr>
                      </m:sSubSupPr>
                      <m:e>
                        <m:r>
                          <a:rPr lang="en-US" b="0" i="1" smtClean="0">
                            <a:latin typeface="Cambria Math"/>
                            <a:ea typeface="Cambria Math"/>
                          </a:rPr>
                          <m:t>𝜎</m:t>
                        </m:r>
                      </m:e>
                      <m:sub>
                        <m:r>
                          <a:rPr lang="en-US" b="0" i="1" smtClean="0">
                            <a:latin typeface="Cambria Math"/>
                            <a:ea typeface="Cambria Math"/>
                          </a:rPr>
                          <m:t>𝑧</m:t>
                        </m:r>
                      </m:sub>
                      <m:sup>
                        <m:r>
                          <a:rPr lang="en-US" b="0" i="1" smtClean="0">
                            <a:latin typeface="Cambria Math"/>
                            <a:ea typeface="Cambria Math"/>
                          </a:rPr>
                          <m:t>2</m:t>
                        </m:r>
                      </m:sup>
                    </m:sSubSup>
                    <m:sSup>
                      <m:sSupPr>
                        <m:ctrlPr>
                          <a:rPr lang="en-US" i="1">
                            <a:latin typeface="Cambria Math"/>
                            <a:ea typeface="Cambria Math"/>
                          </a:rPr>
                        </m:ctrlPr>
                      </m:sSupPr>
                      <m:e>
                        <m:r>
                          <a:rPr lang="en-US" i="1">
                            <a:latin typeface="Cambria Math"/>
                            <a:ea typeface="Cambria Math"/>
                          </a:rPr>
                          <m:t>𝑒</m:t>
                        </m:r>
                      </m:e>
                      <m:sup>
                        <m:r>
                          <a:rPr lang="en-US" i="1">
                            <a:latin typeface="Cambria Math"/>
                            <a:ea typeface="Cambria Math"/>
                          </a:rPr>
                          <m:t>−</m:t>
                        </m:r>
                        <m:f>
                          <m:fPr>
                            <m:ctrlPr>
                              <a:rPr lang="en-US" i="1">
                                <a:latin typeface="Cambria Math"/>
                                <a:ea typeface="Cambria Math"/>
                              </a:rPr>
                            </m:ctrlPr>
                          </m:fPr>
                          <m:num>
                            <m:r>
                              <a:rPr lang="en-US" i="1">
                                <a:latin typeface="Cambria Math"/>
                                <a:ea typeface="Cambria Math"/>
                              </a:rPr>
                              <m:t>𝑡</m:t>
                            </m:r>
                          </m:num>
                          <m:den>
                            <m:r>
                              <a:rPr lang="en-US" i="1">
                                <a:latin typeface="Cambria Math"/>
                                <a:ea typeface="Cambria Math"/>
                              </a:rPr>
                              <m:t>𝜏</m:t>
                            </m:r>
                          </m:den>
                        </m:f>
                      </m:sup>
                    </m:sSup>
                    <m:r>
                      <m:rPr>
                        <m:sty m:val="p"/>
                      </m:rPr>
                      <a:rPr lang="en-US" b="0" i="0" smtClean="0">
                        <a:latin typeface="Cambria Math"/>
                        <a:ea typeface="Cambria Math"/>
                      </a:rPr>
                      <m:t>cos</m:t>
                    </m:r>
                    <m:r>
                      <a:rPr lang="en-US" i="1">
                        <a:latin typeface="Cambria Math"/>
                        <a:ea typeface="Cambria Math"/>
                      </a:rPr>
                      <m:t>⁡(</m:t>
                    </m:r>
                    <m:r>
                      <a:rPr lang="en-US" i="1">
                        <a:latin typeface="Cambria Math"/>
                        <a:ea typeface="Cambria Math"/>
                      </a:rPr>
                      <m:t>𝜔</m:t>
                    </m:r>
                    <m:r>
                      <a:rPr lang="en-US" i="1">
                        <a:latin typeface="Cambria Math"/>
                        <a:ea typeface="Cambria Math"/>
                      </a:rPr>
                      <m:t>𝑡</m:t>
                    </m:r>
                    <m:r>
                      <a:rPr lang="en-US" i="1">
                        <a:latin typeface="Cambria Math"/>
                        <a:ea typeface="Cambria Math"/>
                      </a:rPr>
                      <m:t>)</m:t>
                    </m:r>
                  </m:oMath>
                </a14:m>
                <a:endParaRPr lang="en-GB" dirty="0"/>
              </a:p>
              <a:p>
                <a:endParaRPr lang="en-GB" i="1" dirty="0"/>
              </a:p>
              <a:p>
                <a:r>
                  <a:rPr lang="en-US" dirty="0"/>
                  <a:t> </a:t>
                </a:r>
                <a:endParaRPr lang="en-GB" dirty="0"/>
              </a:p>
            </p:txBody>
          </p:sp>
        </mc:Choice>
        <mc:Fallback xmlns="">
          <p:sp>
            <p:nvSpPr>
              <p:cNvPr id="15" name="Rectangle 14"/>
              <p:cNvSpPr>
                <a:spLocks noRot="1" noChangeAspect="1" noMove="1" noResize="1" noEditPoints="1" noAdjustHandles="1" noChangeArrowheads="1" noChangeShapeType="1" noTextEdit="1"/>
              </p:cNvSpPr>
              <p:nvPr/>
            </p:nvSpPr>
            <p:spPr>
              <a:xfrm>
                <a:off x="6228184" y="3372334"/>
                <a:ext cx="2952328" cy="1030026"/>
              </a:xfrm>
              <a:prstGeom prst="rect">
                <a:avLst/>
              </a:prstGeom>
              <a:blipFill rotWithShape="1">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536292"/>
            <a:ext cx="9144000" cy="1273061"/>
          </a:xfrm>
          <a:prstGeom prst="rect">
            <a:avLst/>
          </a:prstGeom>
        </p:spPr>
      </p:pic>
      <p:sp>
        <p:nvSpPr>
          <p:cNvPr id="6" name="TextBox 5"/>
          <p:cNvSpPr txBox="1"/>
          <p:nvPr/>
        </p:nvSpPr>
        <p:spPr>
          <a:xfrm>
            <a:off x="538548" y="4581128"/>
            <a:ext cx="8280920" cy="14773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smtClean="0"/>
              <a:t>Scenario (b) can play an important role in beam position determination. </a:t>
            </a:r>
          </a:p>
          <a:p>
            <a:pPr marL="285750" indent="-285750">
              <a:buFont typeface="Arial" panose="020B0604020202020204" pitchFamily="34" charset="0"/>
              <a:buChar char="•"/>
            </a:pPr>
            <a:r>
              <a:rPr lang="en-US" dirty="0" smtClean="0"/>
              <a:t>For scenario (a) and (b), beam with 1 mm offset excites signal with the same amplitude as with 100 </a:t>
            </a:r>
            <a:r>
              <a:rPr lang="el-GR" dirty="0" smtClean="0"/>
              <a:t>μ</a:t>
            </a:r>
            <a:r>
              <a:rPr lang="en-US" dirty="0" smtClean="0"/>
              <a:t>rad angle. </a:t>
            </a:r>
          </a:p>
          <a:p>
            <a:pPr marL="285750" indent="-285750">
              <a:lnSpc>
                <a:spcPct val="150000"/>
              </a:lnSpc>
              <a:buFont typeface="Arial" panose="020B0604020202020204" pitchFamily="34" charset="0"/>
              <a:buChar char="•"/>
            </a:pPr>
            <a:r>
              <a:rPr lang="en-US" dirty="0" smtClean="0"/>
              <a:t>We are currently investigating the effects based on simulation and measurements.</a:t>
            </a:r>
            <a:endParaRPr lang="en-GB" dirty="0"/>
          </a:p>
        </p:txBody>
      </p:sp>
    </p:spTree>
    <p:extLst>
      <p:ext uri="{BB962C8B-B14F-4D97-AF65-F5344CB8AC3E}">
        <p14:creationId xmlns:p14="http://schemas.microsoft.com/office/powerpoint/2010/main" val="1435222416"/>
      </p:ext>
    </p:extLst>
  </p:cSld>
  <p:clrMapOvr>
    <a:masterClrMapping/>
  </p:clrMapOvr>
  <mc:AlternateContent xmlns:mc="http://schemas.openxmlformats.org/markup-compatibility/2006" xmlns:p14="http://schemas.microsoft.com/office/powerpoint/2010/main">
    <mc:Choice Requires="p14">
      <p:transition spd="slow" p14:dur="2000" advTm="175345"/>
    </mc:Choice>
    <mc:Fallback xmlns="">
      <p:transition spd="slow" advTm="175345"/>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430152-A253-4AF8-831F-1DDB08B2A351}" type="datetime3">
              <a:rPr lang="en-US" smtClean="0"/>
              <a:t>5 April 2016</a:t>
            </a:fld>
            <a:endParaRPr lang="en-US" dirty="0"/>
          </a:p>
        </p:txBody>
      </p:sp>
      <p:sp>
        <p:nvSpPr>
          <p:cNvPr id="5" name="Slide Number Placeholder 4"/>
          <p:cNvSpPr>
            <a:spLocks noGrp="1"/>
          </p:cNvSpPr>
          <p:nvPr>
            <p:ph type="sldNum" sz="quarter" idx="12"/>
          </p:nvPr>
        </p:nvSpPr>
        <p:spPr/>
        <p:txBody>
          <a:bodyPr/>
          <a:lstStyle/>
          <a:p>
            <a:r>
              <a:rPr lang="en-US" dirty="0"/>
              <a:t>8</a:t>
            </a:r>
            <a:endParaRPr lang="en-US" dirty="0" smtClean="0"/>
          </a:p>
        </p:txBody>
      </p:sp>
      <p:sp>
        <p:nvSpPr>
          <p:cNvPr id="10" name="Content Placeholder 2"/>
          <p:cNvSpPr txBox="1">
            <a:spLocks/>
          </p:cNvSpPr>
          <p:nvPr/>
        </p:nvSpPr>
        <p:spPr>
          <a:xfrm>
            <a:off x="643154" y="119675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endParaRPr lang="en-US" sz="2000" dirty="0" smtClean="0"/>
          </a:p>
          <a:p>
            <a:pPr marL="857250" lvl="1" indent="-457200"/>
            <a:r>
              <a:rPr lang="en-US" dirty="0">
                <a:solidFill>
                  <a:srgbClr val="00B0F0"/>
                </a:solidFill>
              </a:rPr>
              <a:t>Overview of HOM Based beam </a:t>
            </a:r>
            <a:r>
              <a:rPr lang="en-US" dirty="0" smtClean="0">
                <a:solidFill>
                  <a:srgbClr val="00B0F0"/>
                </a:solidFill>
              </a:rPr>
              <a:t>diagnostics</a:t>
            </a:r>
          </a:p>
          <a:p>
            <a:pPr marL="857250" lvl="1" indent="-457200"/>
            <a:r>
              <a:rPr lang="en-US" dirty="0">
                <a:solidFill>
                  <a:srgbClr val="00B0F0"/>
                </a:solidFill>
              </a:rPr>
              <a:t>Diagnostics at FLASH</a:t>
            </a:r>
          </a:p>
          <a:p>
            <a:pPr marL="1257300" lvl="2" indent="-457200"/>
            <a:r>
              <a:rPr lang="en-US" dirty="0">
                <a:solidFill>
                  <a:srgbClr val="00B0F0"/>
                </a:solidFill>
              </a:rPr>
              <a:t>HOMBPM for 1.3 GHz cavities</a:t>
            </a:r>
          </a:p>
          <a:p>
            <a:pPr marL="1257300" lvl="2" indent="-457200"/>
            <a:r>
              <a:rPr lang="en-US" dirty="0" smtClean="0">
                <a:solidFill>
                  <a:srgbClr val="00B0F0"/>
                </a:solidFill>
              </a:rPr>
              <a:t>HOMBPM for 3.9 GHz cavities</a:t>
            </a:r>
          </a:p>
          <a:p>
            <a:pPr marL="1257300" lvl="2" indent="-457200"/>
            <a:r>
              <a:rPr lang="en-US" dirty="0" smtClean="0"/>
              <a:t>Beam Phase Monitor </a:t>
            </a:r>
          </a:p>
          <a:p>
            <a:pPr marL="857250" lvl="1" indent="-457200"/>
            <a:r>
              <a:rPr lang="en-US" dirty="0"/>
              <a:t>Diagnostics at the E-XFEL</a:t>
            </a:r>
          </a:p>
          <a:p>
            <a:pPr marL="1257300" lvl="2" indent="-457200"/>
            <a:r>
              <a:rPr lang="en-US" dirty="0"/>
              <a:t>S21 measurements for 3.9 GHz cavities</a:t>
            </a:r>
          </a:p>
          <a:p>
            <a:pPr marL="857250" lvl="1" indent="-457200"/>
            <a:r>
              <a:rPr lang="en-US" dirty="0" smtClean="0"/>
              <a:t>Summary </a:t>
            </a:r>
            <a:r>
              <a:rPr lang="en-US" dirty="0"/>
              <a:t>and Outlook.</a:t>
            </a:r>
          </a:p>
          <a:p>
            <a:pPr marL="0" indent="0">
              <a:buNone/>
            </a:pPr>
            <a:endParaRPr lang="en-US" sz="2400" dirty="0" smtClean="0"/>
          </a:p>
        </p:txBody>
      </p:sp>
    </p:spTree>
    <p:extLst>
      <p:ext uri="{BB962C8B-B14F-4D97-AF65-F5344CB8AC3E}">
        <p14:creationId xmlns:p14="http://schemas.microsoft.com/office/powerpoint/2010/main" val="968624694"/>
      </p:ext>
    </p:extLst>
  </p:cSld>
  <p:clrMapOvr>
    <a:masterClrMapping/>
  </p:clrMapOvr>
  <mc:AlternateContent xmlns:mc="http://schemas.openxmlformats.org/markup-compatibility/2006" xmlns:p14="http://schemas.microsoft.com/office/powerpoint/2010/main">
    <mc:Choice Requires="p14">
      <p:transition spd="slow" p14:dur="2000" advTm="3221"/>
    </mc:Choice>
    <mc:Fallback xmlns="">
      <p:transition spd="slow" advTm="322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HOMBPM at FLASH – 3.9 GHz cavities</a:t>
            </a:r>
            <a:endParaRPr lang="de-DE" dirty="0"/>
          </a:p>
        </p:txBody>
      </p:sp>
      <p:sp>
        <p:nvSpPr>
          <p:cNvPr id="4" name="Date Placeholder 3"/>
          <p:cNvSpPr>
            <a:spLocks noGrp="1"/>
          </p:cNvSpPr>
          <p:nvPr>
            <p:ph type="dt" sz="half" idx="10"/>
          </p:nvPr>
        </p:nvSpPr>
        <p:spPr/>
        <p:txBody>
          <a:bodyPr/>
          <a:lstStyle/>
          <a:p>
            <a:fld id="{FB07F6FA-0655-4081-BF3C-10E8DC9513E0}" type="datetime3">
              <a:rPr lang="en-US" smtClean="0"/>
              <a:t>5 April 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
        <p:nvSpPr>
          <p:cNvPr id="7" name="Rectangle 6"/>
          <p:cNvSpPr/>
          <p:nvPr/>
        </p:nvSpPr>
        <p:spPr>
          <a:xfrm>
            <a:off x="3645023" y="6525344"/>
            <a:ext cx="2286000" cy="246221"/>
          </a:xfrm>
          <a:prstGeom prst="rect">
            <a:avLst/>
          </a:prstGeom>
        </p:spPr>
        <p:txBody>
          <a:bodyPr wrap="square">
            <a:spAutoFit/>
          </a:bodyPr>
          <a:lstStyle/>
          <a:p>
            <a:pPr algn="ctr" eaLnBrk="0" hangingPunct="0"/>
            <a:r>
              <a:rPr lang="en-US" sz="1000" dirty="0" smtClean="0">
                <a:effectLst>
                  <a:outerShdw blurRad="38100" dist="38100" dir="2700000" algn="tl">
                    <a:srgbClr val="000000">
                      <a:alpha val="43137"/>
                    </a:srgbClr>
                  </a:outerShdw>
                </a:effectLst>
                <a:latin typeface="Comic Sans MS" pitchFamily="66" charset="0"/>
              </a:rPr>
              <a:t>N. Baboi et al, TUPF06, IBIC14</a:t>
            </a:r>
            <a:endParaRPr lang="en-GB" sz="1000" dirty="0">
              <a:effectLst>
                <a:outerShdw blurRad="38100" dist="38100" dir="2700000" algn="tl">
                  <a:srgbClr val="000000">
                    <a:alpha val="43137"/>
                  </a:srgbClr>
                </a:outerShdw>
              </a:effectLst>
              <a:latin typeface="Comic Sans MS" pitchFamily="66" charset="0"/>
            </a:endParaRPr>
          </a:p>
        </p:txBody>
      </p:sp>
      <p:sp>
        <p:nvSpPr>
          <p:cNvPr id="9" name="TextBox 29"/>
          <p:cNvSpPr txBox="1"/>
          <p:nvPr/>
        </p:nvSpPr>
        <p:spPr>
          <a:xfrm>
            <a:off x="884473" y="3824232"/>
            <a:ext cx="1728191" cy="769441"/>
          </a:xfrm>
          <a:prstGeom prst="rect">
            <a:avLst/>
          </a:prstGeom>
          <a:solidFill>
            <a:schemeClr val="accent1">
              <a:lumMod val="20000"/>
              <a:lumOff val="80000"/>
            </a:schemeClr>
          </a:solidFill>
          <a:ln>
            <a:solidFill>
              <a:schemeClr val="tx1"/>
            </a:solidFill>
          </a:ln>
        </p:spPr>
        <p:txBody>
          <a:bodyPr wrap="square" rtlCol="0">
            <a:spAutoFit/>
          </a:bodyPr>
          <a:ls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lgn="ctr"/>
            <a:r>
              <a:rPr lang="en-US" sz="1100" b="1" dirty="0" smtClean="0"/>
              <a:t>Band pass</a:t>
            </a:r>
            <a:br>
              <a:rPr lang="en-US" sz="1100" b="1" dirty="0" smtClean="0"/>
            </a:br>
            <a:r>
              <a:rPr lang="en-US" sz="1100" b="1" dirty="0" smtClean="0"/>
              <a:t>Filter</a:t>
            </a:r>
            <a:br>
              <a:rPr lang="en-US" sz="1100" b="1" dirty="0" smtClean="0"/>
            </a:br>
            <a:r>
              <a:rPr lang="en-US" sz="1100" b="1" dirty="0" smtClean="0"/>
              <a:t>~5.43 GHz or 9.06 GHz</a:t>
            </a:r>
            <a:br>
              <a:rPr lang="en-US" sz="1100" b="1" dirty="0" smtClean="0"/>
            </a:br>
            <a:r>
              <a:rPr lang="en-US" sz="1100" b="1" dirty="0" smtClean="0"/>
              <a:t>100 MHz BW</a:t>
            </a:r>
            <a:endParaRPr lang="en-GB" sz="1100" b="1" dirty="0"/>
          </a:p>
        </p:txBody>
      </p:sp>
      <p:sp>
        <p:nvSpPr>
          <p:cNvPr id="10" name="Rectangle 9"/>
          <p:cNvSpPr/>
          <p:nvPr/>
        </p:nvSpPr>
        <p:spPr bwMode="auto">
          <a:xfrm>
            <a:off x="2831704" y="3824231"/>
            <a:ext cx="1296143" cy="769441"/>
          </a:xfrm>
          <a:prstGeom prst="rect">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rPr>
              <a:t>Mixer</a:t>
            </a:r>
            <a:endParaRPr kumimoji="0" lang="en-GB" sz="1100" b="1"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5295817" y="3824230"/>
            <a:ext cx="1440159" cy="769441"/>
          </a:xfrm>
          <a:prstGeom prst="rect">
            <a:avLst/>
          </a:prstGeom>
          <a:solidFill>
            <a:srgbClr val="FFFFCC"/>
          </a:solidFill>
          <a:ln w="285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r>
              <a:rPr lang="en-US" sz="1100" b="1" dirty="0"/>
              <a:t>μ</a:t>
            </a:r>
            <a:r>
              <a:rPr kumimoji="0" lang="en-US" sz="1100" b="1" i="0" u="none" strike="noStrike" cap="none" normalizeH="0" baseline="0" dirty="0" smtClean="0">
                <a:ln>
                  <a:noFill/>
                </a:ln>
                <a:solidFill>
                  <a:schemeClr val="tx1"/>
                </a:solidFill>
                <a:effectLst/>
              </a:rPr>
              <a:t>TCA Digitizer</a:t>
            </a:r>
          </a:p>
          <a:p>
            <a:pPr marL="0" marR="0" indent="0" algn="ctr" defTabSz="914400" rtl="0" eaLnBrk="0" fontAlgn="base" latinLnBrk="0" hangingPunct="0">
              <a:lnSpc>
                <a:spcPct val="100000"/>
              </a:lnSpc>
              <a:spcBef>
                <a:spcPct val="0"/>
              </a:spcBef>
              <a:spcAft>
                <a:spcPct val="0"/>
              </a:spcAft>
              <a:buClrTx/>
              <a:buSzTx/>
              <a:buFontTx/>
              <a:buNone/>
              <a:tabLst/>
            </a:pPr>
            <a:r>
              <a:rPr lang="en-US" sz="1100" b="1" dirty="0" smtClean="0"/>
              <a:t>SIS8300</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rPr>
              <a:t>(108MS/sec)</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736" y="4705939"/>
            <a:ext cx="3294111" cy="1387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5370824" y="4721531"/>
            <a:ext cx="1368152" cy="1371765"/>
            <a:chOff x="25660350" y="12602022"/>
            <a:chExt cx="4088456" cy="4514850"/>
          </a:xfrm>
        </p:grpSpPr>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19526" t="4347" r="43816" b="57661"/>
            <a:stretch/>
          </p:blipFill>
          <p:spPr>
            <a:xfrm>
              <a:off x="25660350" y="12602022"/>
              <a:ext cx="4088456" cy="4514850"/>
            </a:xfrm>
            <a:prstGeom prst="rect">
              <a:avLst/>
            </a:prstGeom>
          </p:spPr>
        </p:pic>
        <p:sp>
          <p:nvSpPr>
            <p:cNvPr id="15" name="Rectangle 14"/>
            <p:cNvSpPr/>
            <p:nvPr/>
          </p:nvSpPr>
          <p:spPr>
            <a:xfrm>
              <a:off x="28532137" y="12884414"/>
              <a:ext cx="483663" cy="4118158"/>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ounded Rectangle 11"/>
          <p:cNvSpPr/>
          <p:nvPr/>
        </p:nvSpPr>
        <p:spPr>
          <a:xfrm>
            <a:off x="506237" y="3645024"/>
            <a:ext cx="3882280" cy="249387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ounded Rectangle 16"/>
          <p:cNvSpPr/>
          <p:nvPr/>
        </p:nvSpPr>
        <p:spPr>
          <a:xfrm>
            <a:off x="5115095" y="3645024"/>
            <a:ext cx="1872208" cy="25720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ight Arrow 15"/>
          <p:cNvSpPr/>
          <p:nvPr/>
        </p:nvSpPr>
        <p:spPr>
          <a:xfrm>
            <a:off x="4452836" y="485214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Straight Arrow Connector 18"/>
          <p:cNvCxnSpPr>
            <a:stCxn id="9" idx="3"/>
            <a:endCxn id="10" idx="1"/>
          </p:cNvCxnSpPr>
          <p:nvPr/>
        </p:nvCxnSpPr>
        <p:spPr>
          <a:xfrm flipV="1">
            <a:off x="2612664" y="4208952"/>
            <a:ext cx="21904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0" idx="3"/>
            <a:endCxn id="11" idx="1"/>
          </p:cNvCxnSpPr>
          <p:nvPr/>
        </p:nvCxnSpPr>
        <p:spPr>
          <a:xfrm flipV="1">
            <a:off x="4127847" y="4208951"/>
            <a:ext cx="116797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9468" y="4136171"/>
            <a:ext cx="1905177" cy="1791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19"/>
          <p:cNvSpPr txBox="1"/>
          <p:nvPr/>
        </p:nvSpPr>
        <p:spPr>
          <a:xfrm>
            <a:off x="4456084" y="3776609"/>
            <a:ext cx="670375" cy="430887"/>
          </a:xfrm>
          <a:prstGeom prst="rect">
            <a:avLst/>
          </a:prstGeom>
          <a:noFill/>
        </p:spPr>
        <p:txBody>
          <a:bodyPr wrap="none" rtlCol="0">
            <a:spAutoFit/>
          </a:bodyPr>
          <a:ls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lgn="ctr"/>
            <a:r>
              <a:rPr lang="en-US" sz="1100" b="1" dirty="0" smtClean="0"/>
              <a:t>30 MHz</a:t>
            </a:r>
            <a:br>
              <a:rPr lang="en-US" sz="1100" b="1" dirty="0" smtClean="0"/>
            </a:br>
            <a:r>
              <a:rPr lang="en-US" sz="1100" b="1" dirty="0" smtClean="0"/>
              <a:t>IF</a:t>
            </a:r>
            <a:endParaRPr lang="en-GB" sz="1100" b="1" dirty="0"/>
          </a:p>
        </p:txBody>
      </p:sp>
      <p:pic>
        <p:nvPicPr>
          <p:cNvPr id="3" name="Picture 2" descr="C:\Users\shiliang\Desktop\HOMs_DOOCS_ACC3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1196752"/>
            <a:ext cx="7272808" cy="237626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9109" y="1988281"/>
            <a:ext cx="891591" cy="276999"/>
          </a:xfrm>
          <a:prstGeom prst="rect">
            <a:avLst/>
          </a:prstGeom>
          <a:noFill/>
        </p:spPr>
        <p:txBody>
          <a:bodyPr wrap="none" rtlCol="0">
            <a:spAutoFit/>
          </a:bodyPr>
          <a:lstStyle/>
          <a:p>
            <a:r>
              <a:rPr lang="en-US" sz="1200" b="1" dirty="0"/>
              <a:t>C1H2 </a:t>
            </a:r>
            <a:r>
              <a:rPr lang="en-US" sz="1200" b="1" dirty="0" smtClean="0"/>
              <a:t>5GHz</a:t>
            </a:r>
            <a:endParaRPr lang="de-DE" sz="1200" b="1" dirty="0"/>
          </a:p>
        </p:txBody>
      </p:sp>
      <p:sp>
        <p:nvSpPr>
          <p:cNvPr id="30" name="TextBox 29"/>
          <p:cNvSpPr txBox="1"/>
          <p:nvPr/>
        </p:nvSpPr>
        <p:spPr>
          <a:xfrm>
            <a:off x="6755934" y="1849781"/>
            <a:ext cx="891591" cy="276999"/>
          </a:xfrm>
          <a:prstGeom prst="rect">
            <a:avLst/>
          </a:prstGeom>
          <a:noFill/>
        </p:spPr>
        <p:txBody>
          <a:bodyPr wrap="none" rtlCol="0">
            <a:spAutoFit/>
          </a:bodyPr>
          <a:lstStyle/>
          <a:p>
            <a:r>
              <a:rPr lang="en-US" sz="1200" b="1" dirty="0" smtClean="0"/>
              <a:t>C4H2 5GHz</a:t>
            </a:r>
            <a:endParaRPr lang="de-DE" sz="1200" b="1" dirty="0"/>
          </a:p>
        </p:txBody>
      </p:sp>
      <p:sp>
        <p:nvSpPr>
          <p:cNvPr id="23" name="TextBox 22"/>
          <p:cNvSpPr txBox="1"/>
          <p:nvPr/>
        </p:nvSpPr>
        <p:spPr>
          <a:xfrm>
            <a:off x="2166868" y="2455924"/>
            <a:ext cx="891591" cy="276999"/>
          </a:xfrm>
          <a:prstGeom prst="rect">
            <a:avLst/>
          </a:prstGeom>
          <a:noFill/>
        </p:spPr>
        <p:txBody>
          <a:bodyPr wrap="none" rtlCol="0">
            <a:spAutoFit/>
          </a:bodyPr>
          <a:lstStyle/>
          <a:p>
            <a:r>
              <a:rPr lang="en-US" sz="1200" b="1" dirty="0" smtClean="0"/>
              <a:t>C1H1 </a:t>
            </a:r>
            <a:r>
              <a:rPr lang="en-US" sz="1200" b="1" dirty="0"/>
              <a:t>9</a:t>
            </a:r>
            <a:r>
              <a:rPr lang="en-US" sz="1200" b="1" dirty="0" smtClean="0"/>
              <a:t>GHz</a:t>
            </a:r>
            <a:endParaRPr lang="de-DE" sz="1200" b="1" dirty="0"/>
          </a:p>
        </p:txBody>
      </p:sp>
      <p:sp>
        <p:nvSpPr>
          <p:cNvPr id="6" name="Right Arrow 5"/>
          <p:cNvSpPr/>
          <p:nvPr/>
        </p:nvSpPr>
        <p:spPr>
          <a:xfrm>
            <a:off x="970640" y="1703296"/>
            <a:ext cx="1080120" cy="284985"/>
          </a:xfrm>
          <a:prstGeom prst="rightArrow">
            <a:avLst/>
          </a:prstGeom>
          <a:solidFill>
            <a:srgbClr val="2DF34E"/>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69000" y="1507045"/>
            <a:ext cx="1149225" cy="276999"/>
          </a:xfrm>
          <a:prstGeom prst="rect">
            <a:avLst/>
          </a:prstGeom>
          <a:noFill/>
        </p:spPr>
        <p:txBody>
          <a:bodyPr wrap="none" rtlCol="0">
            <a:spAutoFit/>
          </a:bodyPr>
          <a:lstStyle/>
          <a:p>
            <a:r>
              <a:rPr lang="en-US" sz="1200" dirty="0" smtClean="0"/>
              <a:t>Beam Direction</a:t>
            </a:r>
            <a:endParaRPr lang="en-GB" sz="1200" dirty="0"/>
          </a:p>
        </p:txBody>
      </p:sp>
    </p:spTree>
    <p:extLst>
      <p:ext uri="{BB962C8B-B14F-4D97-AF65-F5344CB8AC3E}">
        <p14:creationId xmlns:p14="http://schemas.microsoft.com/office/powerpoint/2010/main" val="3847963294"/>
      </p:ext>
    </p:extLst>
  </p:cSld>
  <p:clrMapOvr>
    <a:masterClrMapping/>
  </p:clrMapOvr>
  <mc:AlternateContent xmlns:mc="http://schemas.openxmlformats.org/markup-compatibility/2006" xmlns:p14="http://schemas.microsoft.com/office/powerpoint/2010/main">
    <mc:Choice Requires="p14">
      <p:transition spd="slow" p14:dur="2000" advTm="791"/>
    </mc:Choice>
    <mc:Fallback xmlns="">
      <p:transition spd="slow" advTm="791"/>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1661</Words>
  <Application>Microsoft Office PowerPoint</Application>
  <PresentationFormat>On-screen Show (4:3)</PresentationFormat>
  <Paragraphs>361</Paragraphs>
  <Slides>28</Slides>
  <Notes>19</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  Progress and Status of HOM based beam diagnostics for FLASH and the E-XFEL </vt:lpstr>
      <vt:lpstr>Outline</vt:lpstr>
      <vt:lpstr>HOM based Beam Diagnostics –  FLASH and the E-XFEL</vt:lpstr>
      <vt:lpstr>PowerPoint Presentation</vt:lpstr>
      <vt:lpstr>HOMBPM Review</vt:lpstr>
      <vt:lpstr>HOMBPM at FLASH - 1.3 GHz cavities</vt:lpstr>
      <vt:lpstr>HOMBPM at FLASH - 1.3 GHz cavities Beam Excited Angular Wakefields</vt:lpstr>
      <vt:lpstr>PowerPoint Presentation</vt:lpstr>
      <vt:lpstr>HOMBPM at FLASH – 3.9 GHz cavities</vt:lpstr>
      <vt:lpstr>HOMBPM at FLASH – 3.9 GHz cavities</vt:lpstr>
      <vt:lpstr>PowerPoint Presentation</vt:lpstr>
      <vt:lpstr>Field Control inside cavity</vt:lpstr>
      <vt:lpstr>How to determine the beam phase</vt:lpstr>
      <vt:lpstr>Beam Phase Monitor for 1.3 GHz cavities – Circuit model</vt:lpstr>
      <vt:lpstr>Voltage Waveforms at cell 1 and 9 </vt:lpstr>
      <vt:lpstr>Beam Phase Monitor - Circuit model</vt:lpstr>
      <vt:lpstr>Electronics of HOM based beam Phase measurements</vt:lpstr>
      <vt:lpstr>Example of  outputs of test electronics</vt:lpstr>
      <vt:lpstr>Setup for the beam phase measurements                                    </vt:lpstr>
      <vt:lpstr>Beam Phase Monitor for 1.3 GHz cavities - Results</vt:lpstr>
      <vt:lpstr>PowerPoint Presentation</vt:lpstr>
      <vt:lpstr>HOM Spectra measurements and characterization</vt:lpstr>
      <vt:lpstr>E-XFEL: S21 measurements for single cavity </vt:lpstr>
      <vt:lpstr>E-XFEL: S21 measurements for single cavities at 293K</vt:lpstr>
      <vt:lpstr>E-XFEL: S21 measurements for coupled cavities</vt:lpstr>
      <vt:lpstr>Summary and Outlook</vt:lpstr>
      <vt:lpstr>Summary and Outlook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(21st,Oct-6,Nov)</dc:title>
  <dc:creator>Shi, Liangliang</dc:creator>
  <cp:lastModifiedBy>Shi, Liangliang</cp:lastModifiedBy>
  <cp:revision>808</cp:revision>
  <cp:lastPrinted>2016-04-05T10:06:33Z</cp:lastPrinted>
  <dcterms:created xsi:type="dcterms:W3CDTF">2006-08-16T00:00:00Z</dcterms:created>
  <dcterms:modified xsi:type="dcterms:W3CDTF">2016-04-05T11:56:19Z</dcterms:modified>
</cp:coreProperties>
</file>