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80" r:id="rId5"/>
    <p:sldId id="281" r:id="rId6"/>
    <p:sldId id="283" r:id="rId7"/>
    <p:sldId id="279" r:id="rId8"/>
    <p:sldId id="289" r:id="rId9"/>
    <p:sldId id="260" r:id="rId10"/>
    <p:sldId id="270" r:id="rId11"/>
    <p:sldId id="277" r:id="rId12"/>
    <p:sldId id="285" r:id="rId13"/>
    <p:sldId id="261" r:id="rId14"/>
    <p:sldId id="274" r:id="rId15"/>
    <p:sldId id="278" r:id="rId16"/>
    <p:sldId id="287" r:id="rId17"/>
    <p:sldId id="276" r:id="rId18"/>
    <p:sldId id="286" r:id="rId19"/>
    <p:sldId id="288" r:id="rId20"/>
    <p:sldId id="29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2166" y="-6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0383A-6ECA-43D3-8590-C3AA964FC5F9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1F5BB-4C49-46DD-82EB-877258F9382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56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l-PL" altLang="pl-P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1F5BB-4C49-46DD-82EB-877258F9382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56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D63E-B087-445E-9DDA-B0CA7FDD9E4C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7F39-3233-4117-A680-2C3DB7EE70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75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D63E-B087-445E-9DDA-B0CA7FDD9E4C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7F39-3233-4117-A680-2C3DB7EE70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98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D63E-B087-445E-9DDA-B0CA7FDD9E4C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7F39-3233-4117-A680-2C3DB7EE70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316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D63E-B087-445E-9DDA-B0CA7FDD9E4C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7F39-3233-4117-A680-2C3DB7EE70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041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D63E-B087-445E-9DDA-B0CA7FDD9E4C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7F39-3233-4117-A680-2C3DB7EE70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464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D63E-B087-445E-9DDA-B0CA7FDD9E4C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7F39-3233-4117-A680-2C3DB7EE70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446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D63E-B087-445E-9DDA-B0CA7FDD9E4C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7F39-3233-4117-A680-2C3DB7EE70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26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D63E-B087-445E-9DDA-B0CA7FDD9E4C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7F39-3233-4117-A680-2C3DB7EE70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253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D63E-B087-445E-9DDA-B0CA7FDD9E4C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7F39-3233-4117-A680-2C3DB7EE70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829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D63E-B087-445E-9DDA-B0CA7FDD9E4C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7F39-3233-4117-A680-2C3DB7EE70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5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3D63E-B087-445E-9DDA-B0CA7FDD9E4C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7F39-3233-4117-A680-2C3DB7EE70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814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3D63E-B087-445E-9DDA-B0CA7FDD9E4C}" type="datetimeFigureOut">
              <a:rPr lang="en-US" smtClean="0"/>
              <a:t>4/4/2016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97F39-3233-4117-A680-2C3DB7EE70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056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Word_97_-_2003_Document1.doc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se/url?sa=i&amp;rct=j&amp;q=eucard2&amp;source=images&amp;cd=&amp;cad=rja&amp;docid=v1XVcoIzwtwryM&amp;tbnid=xj0CbfzNL0wW0M:&amp;ved=0CAUQjRw&amp;url=https://espace.cern.ch/EuCARD/2013/annual-and-KickOff-meeting/PICTURE%20LIBRARY/Forms/DispForm.aspx?ID%3D193%26RootFolder%3D/EuCARD/2013/annual-and-KickOff-meeting/PICTURE%20LIBRARY&amp;ei=vF3cUZrxGYaPswbw9oD4BQ&amp;bvm=bv.48705608,d.Yms&amp;psig=AFQjCNGJoL9WJobB427V0JaHTrV5r0_8TA&amp;ust=1373482786294101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51520" y="1505535"/>
            <a:ext cx="8186737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latin typeface="Calibri Light" panose="020F0302020204030204" pitchFamily="34" charset="0"/>
                <a:ea typeface="DotumChe" panose="020B0609000101010101" pitchFamily="49" charset="-127"/>
              </a:rPr>
              <a:t>Advances in thin film lead photocathodes </a:t>
            </a:r>
            <a:endParaRPr lang="en-US" altLang="en-US" sz="3600" dirty="0">
              <a:latin typeface="Calibri Light" panose="020F0302020204030204" pitchFamily="34" charset="0"/>
              <a:ea typeface="DotumChe" panose="020B0609000101010101" pitchFamily="49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272" y="4797152"/>
            <a:ext cx="2664321" cy="606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524" y="4812361"/>
            <a:ext cx="720916" cy="67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2602028" y="296559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>
                <a:latin typeface="Calibri Light" panose="020F0302020204030204" pitchFamily="34" charset="0"/>
              </a:rPr>
              <a:t>R.Nietubyć</a:t>
            </a:r>
            <a:r>
              <a:rPr lang="pl-PL" dirty="0" smtClean="0">
                <a:latin typeface="Calibri Light" panose="020F0302020204030204" pitchFamily="34" charset="0"/>
              </a:rPr>
              <a:t>, J. </a:t>
            </a:r>
            <a:r>
              <a:rPr lang="pl-PL" dirty="0" err="1" smtClean="0">
                <a:latin typeface="Calibri Light" panose="020F0302020204030204" pitchFamily="34" charset="0"/>
              </a:rPr>
              <a:t>Lorkiewicz</a:t>
            </a:r>
            <a:r>
              <a:rPr lang="pl-PL" dirty="0" smtClean="0">
                <a:latin typeface="Calibri Light" panose="020F0302020204030204" pitchFamily="34" charset="0"/>
              </a:rPr>
              <a:t>, J. </a:t>
            </a:r>
            <a:r>
              <a:rPr lang="pl-PL" dirty="0" err="1" smtClean="0">
                <a:latin typeface="Calibri Light" panose="020F0302020204030204" pitchFamily="34" charset="0"/>
              </a:rPr>
              <a:t>Sekutowicz</a:t>
            </a:r>
            <a:endParaRPr lang="en-GB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48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Nb_Pb0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16" t="23138" r="11437" b="11831"/>
          <a:stretch/>
        </p:blipFill>
        <p:spPr bwMode="auto">
          <a:xfrm>
            <a:off x="0" y="646906"/>
            <a:ext cx="4476466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7"/>
          <p:cNvPicPr>
            <a:picLocks noChangeAspect="1"/>
          </p:cNvPicPr>
          <p:nvPr/>
        </p:nvPicPr>
        <p:blipFill rotWithShape="1">
          <a:blip r:embed="rId3"/>
          <a:srcRect l="-211" t="2866" r="73179" b="63103"/>
          <a:stretch/>
        </p:blipFill>
        <p:spPr bwMode="auto">
          <a:xfrm rot="10800000">
            <a:off x="4512978" y="646906"/>
            <a:ext cx="4667534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Łącznik prostoliniowy 7"/>
          <p:cNvCxnSpPr/>
          <p:nvPr/>
        </p:nvCxnSpPr>
        <p:spPr>
          <a:xfrm>
            <a:off x="4626984" y="5630103"/>
            <a:ext cx="1296144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/>
          <p:cNvSpPr txBox="1"/>
          <p:nvPr/>
        </p:nvSpPr>
        <p:spPr>
          <a:xfrm>
            <a:off x="4932040" y="52562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bg1"/>
                </a:solidFill>
              </a:rPr>
              <a:t>20 µm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5633140" y="646906"/>
            <a:ext cx="257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bg1"/>
                </a:solidFill>
              </a:rPr>
              <a:t>20 µm, 5 × 1.5 J/cm</a:t>
            </a:r>
            <a:r>
              <a:rPr lang="pl-PL" b="1" baseline="30000" dirty="0" smtClean="0">
                <a:solidFill>
                  <a:schemeClr val="bg1"/>
                </a:solidFill>
              </a:rPr>
              <a:t>2</a:t>
            </a:r>
            <a:endParaRPr lang="en-US" b="1" baseline="30000" dirty="0">
              <a:solidFill>
                <a:schemeClr val="bg1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949657" y="646906"/>
            <a:ext cx="257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bg1"/>
                </a:solidFill>
              </a:rPr>
              <a:t>12 µm, 2 × 1.5 J/cm</a:t>
            </a:r>
            <a:r>
              <a:rPr lang="pl-PL" b="1" baseline="30000" dirty="0" smtClean="0">
                <a:solidFill>
                  <a:schemeClr val="bg1"/>
                </a:solidFill>
              </a:rPr>
              <a:t>2</a:t>
            </a:r>
            <a:endParaRPr lang="en-US" b="1" baseline="30000" dirty="0">
              <a:solidFill>
                <a:schemeClr val="bg1"/>
              </a:solidFill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-7370" y="-1"/>
            <a:ext cx="4003306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Further</a:t>
            </a:r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 </a:t>
            </a:r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flattening</a:t>
            </a:r>
            <a:endParaRPr lang="en-US" sz="2400" dirty="0">
              <a:solidFill>
                <a:schemeClr val="bg1"/>
              </a:solidFill>
              <a:latin typeface="Calibri Light" panose="020F0302020204030204" pitchFamily="34" charset="0"/>
              <a:ea typeface="Dotu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5024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20"/>
          <p:cNvPicPr>
            <a:picLocks noChangeAspect="1"/>
          </p:cNvPicPr>
          <p:nvPr/>
        </p:nvPicPr>
        <p:blipFill rotWithShape="1">
          <a:blip r:embed="rId2"/>
          <a:srcRect b="11390"/>
          <a:stretch/>
        </p:blipFill>
        <p:spPr bwMode="auto">
          <a:xfrm>
            <a:off x="4572000" y="692696"/>
            <a:ext cx="4486257" cy="29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Obraz 9"/>
          <p:cNvPicPr>
            <a:picLocks noChangeAspect="1"/>
          </p:cNvPicPr>
          <p:nvPr/>
        </p:nvPicPr>
        <p:blipFill rotWithShape="1">
          <a:blip r:embed="rId3"/>
          <a:srcRect l="10784" t="-672" r="16004" b="32826"/>
          <a:stretch/>
        </p:blipFill>
        <p:spPr bwMode="auto">
          <a:xfrm>
            <a:off x="78548" y="644217"/>
            <a:ext cx="4439701" cy="3029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Łącznik prostoliniowy 4"/>
          <p:cNvCxnSpPr/>
          <p:nvPr/>
        </p:nvCxnSpPr>
        <p:spPr>
          <a:xfrm>
            <a:off x="4211960" y="3832060"/>
            <a:ext cx="79208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e tekstowe 11"/>
          <p:cNvSpPr txBox="1"/>
          <p:nvPr/>
        </p:nvSpPr>
        <p:spPr>
          <a:xfrm>
            <a:off x="6444208" y="2564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4175956" y="3841194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50 </a:t>
            </a:r>
            <a:r>
              <a:rPr lang="pl-PL" b="1" dirty="0" smtClean="0">
                <a:sym typeface="Symbol"/>
              </a:rPr>
              <a:t>m</a:t>
            </a:r>
            <a:endParaRPr lang="en-GB" b="1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5004048" y="369508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 Light" panose="020F0302020204030204" pitchFamily="34" charset="0"/>
              </a:rPr>
              <a:t>10 µm, 25</a:t>
            </a:r>
            <a:r>
              <a:rPr lang="pl-PL" dirty="0">
                <a:latin typeface="Calibri Light" panose="020F0302020204030204" pitchFamily="34" charset="0"/>
              </a:rPr>
              <a:t> </a:t>
            </a:r>
            <a:r>
              <a:rPr lang="pl-PL" dirty="0">
                <a:latin typeface="Calibri Light" panose="020F0302020204030204" pitchFamily="34" charset="0"/>
                <a:sym typeface="Symbol"/>
              </a:rPr>
              <a:t> </a:t>
            </a:r>
            <a:r>
              <a:rPr lang="pl-PL" dirty="0" smtClean="0">
                <a:latin typeface="Calibri Light" panose="020F0302020204030204" pitchFamily="34" charset="0"/>
              </a:rPr>
              <a:t>1 J/cm</a:t>
            </a:r>
            <a:r>
              <a:rPr lang="pl-PL" baseline="30000" dirty="0" smtClean="0">
                <a:latin typeface="Calibri Light" panose="020F0302020204030204" pitchFamily="34" charset="0"/>
              </a:rPr>
              <a:t>2</a:t>
            </a:r>
            <a:r>
              <a:rPr lang="pl-PL" dirty="0">
                <a:latin typeface="Calibri Light" panose="020F0302020204030204" pitchFamily="34" charset="0"/>
              </a:rPr>
              <a:t> </a:t>
            </a:r>
            <a:r>
              <a:rPr lang="pl-PL" dirty="0" err="1" smtClean="0">
                <a:latin typeface="Calibri Light" panose="020F0302020204030204" pitchFamily="34" charset="0"/>
              </a:rPr>
              <a:t>without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r>
              <a:rPr lang="pl-PL" dirty="0" err="1" smtClean="0">
                <a:latin typeface="Calibri Light" panose="020F0302020204030204" pitchFamily="34" charset="0"/>
              </a:rPr>
              <a:t>shielding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endParaRPr lang="pl-PL" dirty="0">
              <a:latin typeface="Calibri Light" panose="020F0302020204030204" pitchFamily="34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-36512" y="371703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10 µm, 25 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 </a:t>
            </a:r>
            <a:r>
              <a:rPr lang="en-US" dirty="0" smtClean="0">
                <a:latin typeface="Calibri Light" panose="020F0302020204030204" pitchFamily="34" charset="0"/>
              </a:rPr>
              <a:t>1 J/cm</a:t>
            </a:r>
            <a:r>
              <a:rPr lang="en-US" baseline="30000" dirty="0" smtClean="0">
                <a:latin typeface="Calibri Light" panose="020F0302020204030204" pitchFamily="34" charset="0"/>
              </a:rPr>
              <a:t>2</a:t>
            </a:r>
            <a:r>
              <a:rPr lang="en-US" dirty="0" smtClean="0">
                <a:latin typeface="Calibri Light" panose="020F0302020204030204" pitchFamily="34" charset="0"/>
              </a:rPr>
              <a:t> through a hole in mask  </a:t>
            </a:r>
            <a:endParaRPr lang="en-US" dirty="0">
              <a:latin typeface="Calibri Light" panose="020F0302020204030204" pitchFamily="34" charset="0"/>
            </a:endParaRPr>
          </a:p>
        </p:txBody>
      </p:sp>
      <p:pic>
        <p:nvPicPr>
          <p:cNvPr id="17" name="Picture 30"/>
          <p:cNvPicPr>
            <a:picLocks noChangeAspect="1" noChangeArrowheads="1"/>
          </p:cNvPicPr>
          <p:nvPr/>
        </p:nvPicPr>
        <p:blipFill rotWithShape="1">
          <a:blip r:embed="rId4"/>
          <a:srcRect b="9250"/>
          <a:stretch/>
        </p:blipFill>
        <p:spPr bwMode="auto">
          <a:xfrm>
            <a:off x="107504" y="4149080"/>
            <a:ext cx="1596864" cy="945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Łącznik prostoliniowy 17"/>
          <p:cNvCxnSpPr/>
          <p:nvPr/>
        </p:nvCxnSpPr>
        <p:spPr>
          <a:xfrm>
            <a:off x="905936" y="5285812"/>
            <a:ext cx="79208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ole tekstowe 18"/>
          <p:cNvSpPr txBox="1"/>
          <p:nvPr/>
        </p:nvSpPr>
        <p:spPr>
          <a:xfrm>
            <a:off x="107504" y="5101146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3</a:t>
            </a:r>
            <a:r>
              <a:rPr lang="pl-PL" b="1" dirty="0" smtClean="0"/>
              <a:t> </a:t>
            </a:r>
            <a:r>
              <a:rPr lang="pl-PL" b="1" dirty="0">
                <a:sym typeface="Symbol"/>
              </a:rPr>
              <a:t>m</a:t>
            </a:r>
            <a:r>
              <a:rPr lang="pl-PL" b="1" dirty="0" smtClean="0">
                <a:sym typeface="Symbol"/>
              </a:rPr>
              <a:t>m</a:t>
            </a:r>
            <a:endParaRPr lang="en-GB" b="1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1" y="5628523"/>
            <a:ext cx="9036496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We found that surface morphology depends on that whether it was irradiate</a:t>
            </a:r>
            <a:r>
              <a:rPr lang="pl-PL" dirty="0" smtClean="0">
                <a:latin typeface="Calibri Light" panose="020F0302020204030204" pitchFamily="34" charset="0"/>
              </a:rPr>
              <a:t>d</a:t>
            </a:r>
            <a:r>
              <a:rPr lang="en-US" dirty="0" smtClean="0">
                <a:latin typeface="Calibri Light" panose="020F0302020204030204" pitchFamily="34" charset="0"/>
              </a:rPr>
              <a:t> with a mask or without it.  Mask  impedes an energy transfer from pulse to layer. It leaves </a:t>
            </a:r>
            <a:r>
              <a:rPr lang="en-US" dirty="0" smtClean="0">
                <a:latin typeface="Calibri Light" panose="020F0302020204030204" pitchFamily="34" charset="0"/>
              </a:rPr>
              <a:t>crater </a:t>
            </a:r>
            <a:r>
              <a:rPr lang="en-US" dirty="0" smtClean="0">
                <a:latin typeface="Calibri Light" panose="020F0302020204030204" pitchFamily="34" charset="0"/>
              </a:rPr>
              <a:t>and droplets remnants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-7370" y="-1"/>
            <a:ext cx="4003306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Further</a:t>
            </a:r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 </a:t>
            </a:r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flattening</a:t>
            </a:r>
            <a:endParaRPr lang="en-US" sz="2400" dirty="0">
              <a:solidFill>
                <a:schemeClr val="bg1"/>
              </a:solidFill>
              <a:latin typeface="Calibri Light" panose="020F0302020204030204" pitchFamily="34" charset="0"/>
              <a:ea typeface="Dotu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4595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6"/>
          <p:cNvPicPr>
            <a:picLocks noChangeAspect="1"/>
          </p:cNvPicPr>
          <p:nvPr/>
        </p:nvPicPr>
        <p:blipFill rotWithShape="1">
          <a:blip r:embed="rId2"/>
          <a:srcRect t="-346" r="29152" b="35025"/>
          <a:stretch/>
        </p:blipFill>
        <p:spPr bwMode="auto">
          <a:xfrm>
            <a:off x="138549" y="548680"/>
            <a:ext cx="4033175" cy="278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ole tekstowe 2"/>
          <p:cNvSpPr txBox="1"/>
          <p:nvPr/>
        </p:nvSpPr>
        <p:spPr>
          <a:xfrm>
            <a:off x="248030" y="5240233"/>
            <a:ext cx="1044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1" dirty="0"/>
              <a:t>2</a:t>
            </a:r>
            <a:r>
              <a:rPr lang="pl-PL" sz="1200" b="1" dirty="0" smtClean="0"/>
              <a:t>0 </a:t>
            </a:r>
            <a:r>
              <a:rPr lang="pl-PL" sz="1200" b="1" dirty="0" smtClean="0">
                <a:sym typeface="Symbol"/>
              </a:rPr>
              <a:t>m</a:t>
            </a:r>
            <a:endParaRPr lang="en-GB" sz="1200" b="1" dirty="0"/>
          </a:p>
        </p:txBody>
      </p:sp>
      <p:cxnSp>
        <p:nvCxnSpPr>
          <p:cNvPr id="4" name="Łącznik prostoliniowy 3"/>
          <p:cNvCxnSpPr/>
          <p:nvPr/>
        </p:nvCxnSpPr>
        <p:spPr>
          <a:xfrm>
            <a:off x="344689" y="5521162"/>
            <a:ext cx="41227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7" descr="Lead Spot 20 kV x500_e.ti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51" b="38465"/>
          <a:stretch/>
        </p:blipFill>
        <p:spPr>
          <a:xfrm>
            <a:off x="4822212" y="2219375"/>
            <a:ext cx="4062778" cy="2787977"/>
          </a:xfrm>
          <a:prstGeom prst="rect">
            <a:avLst/>
          </a:prstGeom>
        </p:spPr>
      </p:pic>
      <p:cxnSp>
        <p:nvCxnSpPr>
          <p:cNvPr id="9" name="Straight Connector 18"/>
          <p:cNvCxnSpPr/>
          <p:nvPr/>
        </p:nvCxnSpPr>
        <p:spPr>
          <a:xfrm>
            <a:off x="8683041" y="4354746"/>
            <a:ext cx="20194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Obraz 9"/>
          <p:cNvPicPr>
            <a:picLocks noChangeAspect="1"/>
          </p:cNvPicPr>
          <p:nvPr/>
        </p:nvPicPr>
        <p:blipFill rotWithShape="1">
          <a:blip r:embed="rId4"/>
          <a:srcRect l="33026" t="-672" r="33512" b="69048"/>
          <a:stretch/>
        </p:blipFill>
        <p:spPr bwMode="auto">
          <a:xfrm>
            <a:off x="107504" y="3356992"/>
            <a:ext cx="4033175" cy="280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Łącznik prostoliniowy 11"/>
          <p:cNvCxnSpPr/>
          <p:nvPr/>
        </p:nvCxnSpPr>
        <p:spPr>
          <a:xfrm>
            <a:off x="248030" y="6669360"/>
            <a:ext cx="41227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ole tekstowe 13"/>
          <p:cNvSpPr txBox="1"/>
          <p:nvPr/>
        </p:nvSpPr>
        <p:spPr>
          <a:xfrm>
            <a:off x="-7370" y="0"/>
            <a:ext cx="4003306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Laser cleaning</a:t>
            </a:r>
            <a:endParaRPr lang="en-US" sz="2400" dirty="0">
              <a:solidFill>
                <a:schemeClr val="bg1"/>
              </a:solidFill>
              <a:latin typeface="Calibri Light" panose="020F0302020204030204" pitchFamily="34" charset="0"/>
              <a:ea typeface="DotumChe" panose="020B0609000101010101" pitchFamily="49" charset="-127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4789139" y="332656"/>
            <a:ext cx="3419871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Plasma irradiation leaves sur</a:t>
            </a:r>
            <a:r>
              <a:rPr lang="pl-PL" dirty="0" smtClean="0">
                <a:latin typeface="Calibri Light" panose="020F0302020204030204" pitchFamily="34" charset="0"/>
              </a:rPr>
              <a:t>f</a:t>
            </a:r>
            <a:r>
              <a:rPr lang="en-US" dirty="0" smtClean="0">
                <a:latin typeface="Calibri Light" panose="020F0302020204030204" pitchFamily="34" charset="0"/>
              </a:rPr>
              <a:t>ace smooth Laser treatment increases the QE a lot. This is accompanied with the </a:t>
            </a:r>
            <a:r>
              <a:rPr lang="en-US" dirty="0" err="1" smtClean="0">
                <a:latin typeface="Calibri Light" panose="020F0302020204030204" pitchFamily="34" charset="0"/>
              </a:rPr>
              <a:t>roughenieng</a:t>
            </a:r>
            <a:r>
              <a:rPr lang="en-US" dirty="0" smtClean="0">
                <a:latin typeface="Calibri Light" panose="020F0302020204030204" pitchFamily="34" charset="0"/>
              </a:rPr>
              <a:t> the surface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58788" y="6215036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2</a:t>
            </a:r>
            <a:r>
              <a:rPr lang="pl-PL" b="1" dirty="0" smtClean="0"/>
              <a:t>0 </a:t>
            </a:r>
            <a:r>
              <a:rPr lang="pl-PL" b="1" dirty="0" smtClean="0">
                <a:sym typeface="Symbol"/>
              </a:rPr>
              <a:t>m</a:t>
            </a:r>
            <a:endParaRPr lang="en-GB" b="1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580846" y="6215036"/>
            <a:ext cx="3422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latin typeface="Calibri Light" panose="020F0302020204030204" pitchFamily="34" charset="0"/>
              </a:rPr>
              <a:t>17 µm, 5 </a:t>
            </a:r>
            <a:r>
              <a:rPr lang="pl-PL" dirty="0">
                <a:latin typeface="Calibri Light" panose="020F0302020204030204" pitchFamily="34" charset="0"/>
                <a:sym typeface="Symbol"/>
              </a:rPr>
              <a:t> </a:t>
            </a:r>
            <a:r>
              <a:rPr lang="pl-PL" dirty="0" smtClean="0">
                <a:latin typeface="Calibri Light" panose="020F0302020204030204" pitchFamily="34" charset="0"/>
              </a:rPr>
              <a:t>1.5 J/cm</a:t>
            </a:r>
            <a:r>
              <a:rPr lang="pl-PL" baseline="30000" dirty="0" smtClean="0">
                <a:latin typeface="Calibri Light" panose="020F0302020204030204" pitchFamily="34" charset="0"/>
              </a:rPr>
              <a:t>2</a:t>
            </a:r>
            <a:r>
              <a:rPr lang="pl-PL" dirty="0">
                <a:latin typeface="Calibri Light" panose="020F0302020204030204" pitchFamily="34" charset="0"/>
              </a:rPr>
              <a:t> </a:t>
            </a:r>
            <a:r>
              <a:rPr lang="pl-PL" dirty="0" err="1" smtClean="0">
                <a:latin typeface="Calibri Light" panose="020F0302020204030204" pitchFamily="34" charset="0"/>
              </a:rPr>
              <a:t>through</a:t>
            </a:r>
            <a:r>
              <a:rPr lang="pl-PL" dirty="0" smtClean="0">
                <a:latin typeface="Calibri Light" panose="020F0302020204030204" pitchFamily="34" charset="0"/>
              </a:rPr>
              <a:t> a hole in </a:t>
            </a:r>
            <a:r>
              <a:rPr lang="pl-PL" dirty="0" err="1" smtClean="0">
                <a:latin typeface="Calibri Light" panose="020F0302020204030204" pitchFamily="34" charset="0"/>
              </a:rPr>
              <a:t>mask</a:t>
            </a:r>
            <a:r>
              <a:rPr lang="pl-PL" dirty="0" smtClean="0">
                <a:latin typeface="Calibri Light" panose="020F0302020204030204" pitchFamily="34" charset="0"/>
              </a:rPr>
              <a:t>  </a:t>
            </a:r>
            <a:endParaRPr lang="pl-PL" dirty="0">
              <a:latin typeface="Calibri Light" panose="020F0302020204030204" pitchFamily="34" charset="0"/>
            </a:endParaRPr>
          </a:p>
        </p:txBody>
      </p:sp>
      <p:cxnSp>
        <p:nvCxnSpPr>
          <p:cNvPr id="18" name="Łącznik prostoliniowy 17"/>
          <p:cNvCxnSpPr/>
          <p:nvPr/>
        </p:nvCxnSpPr>
        <p:spPr>
          <a:xfrm>
            <a:off x="5020022" y="5509891"/>
            <a:ext cx="41227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ole tekstowe 18"/>
          <p:cNvSpPr txBox="1"/>
          <p:nvPr/>
        </p:nvSpPr>
        <p:spPr>
          <a:xfrm>
            <a:off x="4830780" y="5055567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2</a:t>
            </a:r>
            <a:r>
              <a:rPr lang="pl-PL" b="1" dirty="0" smtClean="0"/>
              <a:t>0 </a:t>
            </a:r>
            <a:r>
              <a:rPr lang="pl-PL" b="1" dirty="0" smtClean="0">
                <a:sym typeface="Symbol"/>
              </a:rPr>
              <a:t>m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89528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251520" y="4581127"/>
            <a:ext cx="7992888" cy="20360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Obraz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790" y="332656"/>
            <a:ext cx="4327435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323528" y="4797152"/>
            <a:ext cx="46085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 Light" panose="020F0302020204030204" pitchFamily="34" charset="0"/>
              </a:rPr>
              <a:t>In </a:t>
            </a:r>
            <a:r>
              <a:rPr lang="en-US" sz="1600" dirty="0">
                <a:latin typeface="Calibri Light" panose="020F0302020204030204" pitchFamily="34" charset="0"/>
              </a:rPr>
              <a:t>depth propagation of melting and evaporation fronts. 1. – bulk melting, 1.5 J/cm</a:t>
            </a:r>
            <a:r>
              <a:rPr lang="en-US" sz="1600" baseline="30000" dirty="0">
                <a:latin typeface="Calibri Light" panose="020F0302020204030204" pitchFamily="34" charset="0"/>
              </a:rPr>
              <a:t>2</a:t>
            </a:r>
            <a:r>
              <a:rPr lang="en-US" sz="1600" dirty="0">
                <a:latin typeface="Calibri Light" panose="020F0302020204030204" pitchFamily="34" charset="0"/>
              </a:rPr>
              <a:t>; 2. – droplets melting 1.5 J/cm</a:t>
            </a:r>
            <a:r>
              <a:rPr lang="en-US" sz="1600" baseline="30000" dirty="0">
                <a:latin typeface="Calibri Light" panose="020F0302020204030204" pitchFamily="34" charset="0"/>
              </a:rPr>
              <a:t>2</a:t>
            </a:r>
            <a:r>
              <a:rPr lang="en-US" sz="1600" dirty="0">
                <a:latin typeface="Calibri Light" panose="020F0302020204030204" pitchFamily="34" charset="0"/>
              </a:rPr>
              <a:t>; 3. – bulk melting, 1 J/cm</a:t>
            </a:r>
            <a:r>
              <a:rPr lang="en-US" sz="1600" baseline="30000" dirty="0">
                <a:latin typeface="Calibri Light" panose="020F0302020204030204" pitchFamily="34" charset="0"/>
              </a:rPr>
              <a:t>2</a:t>
            </a:r>
            <a:r>
              <a:rPr lang="en-US" sz="1600" dirty="0">
                <a:latin typeface="Calibri Light" panose="020F0302020204030204" pitchFamily="34" charset="0"/>
              </a:rPr>
              <a:t>; 4. – droplets melting 1 J/cm</a:t>
            </a:r>
            <a:r>
              <a:rPr lang="en-US" sz="1600" baseline="30000" dirty="0">
                <a:latin typeface="Calibri Light" panose="020F0302020204030204" pitchFamily="34" charset="0"/>
              </a:rPr>
              <a:t>2</a:t>
            </a:r>
            <a:r>
              <a:rPr lang="en-US" sz="1600" dirty="0">
                <a:latin typeface="Calibri Light" panose="020F0302020204030204" pitchFamily="34" charset="0"/>
              </a:rPr>
              <a:t>; 5. – bulk evaporation, 1.5 J/cm</a:t>
            </a:r>
            <a:r>
              <a:rPr lang="en-US" sz="1600" baseline="30000" dirty="0">
                <a:latin typeface="Calibri Light" panose="020F0302020204030204" pitchFamily="34" charset="0"/>
              </a:rPr>
              <a:t>2</a:t>
            </a:r>
            <a:r>
              <a:rPr lang="en-US" sz="1600" dirty="0">
                <a:latin typeface="Calibri Light" panose="020F0302020204030204" pitchFamily="34" charset="0"/>
              </a:rPr>
              <a:t>; 6. – droplets evaporation, 1.5 J/cm</a:t>
            </a:r>
            <a:r>
              <a:rPr lang="en-US" sz="1600" baseline="30000" dirty="0">
                <a:latin typeface="Calibri Light" panose="020F0302020204030204" pitchFamily="34" charset="0"/>
              </a:rPr>
              <a:t>2</a:t>
            </a:r>
            <a:r>
              <a:rPr lang="en-US" sz="1600" dirty="0">
                <a:latin typeface="Calibri Light" panose="020F0302020204030204" pitchFamily="34" charset="0"/>
              </a:rPr>
              <a:t>; 7. – bulk evaporation, 1 J/cm</a:t>
            </a:r>
            <a:r>
              <a:rPr lang="en-US" sz="1600" baseline="30000" dirty="0">
                <a:latin typeface="Calibri Light" panose="020F0302020204030204" pitchFamily="34" charset="0"/>
              </a:rPr>
              <a:t>2</a:t>
            </a:r>
            <a:r>
              <a:rPr lang="en-US" sz="1600" dirty="0">
                <a:latin typeface="Calibri Light" panose="020F0302020204030204" pitchFamily="34" charset="0"/>
              </a:rPr>
              <a:t>; 8. – droplets evaporation, 1 J/cm</a:t>
            </a:r>
            <a:r>
              <a:rPr lang="en-US" sz="1600" baseline="30000" dirty="0">
                <a:latin typeface="Calibri Light" panose="020F0302020204030204" pitchFamily="34" charset="0"/>
              </a:rPr>
              <a:t>2</a:t>
            </a:r>
            <a:endParaRPr lang="en-US" sz="1600" dirty="0">
              <a:latin typeface="Calibri Light" panose="020F0302020204030204" pitchFamily="34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-7370" y="0"/>
            <a:ext cx="4651378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2400" b="1" dirty="0" err="1" smtClean="0">
                <a:solidFill>
                  <a:schemeClr val="bg1"/>
                </a:solidFill>
                <a:latin typeface="Candara" panose="020E0502030303020204" pitchFamily="34" charset="0"/>
                <a:ea typeface="DotumChe" panose="020B0609000101010101" pitchFamily="49" charset="-127"/>
              </a:rPr>
              <a:t>Calculations</a:t>
            </a:r>
            <a:r>
              <a:rPr lang="pl-PL" sz="2400" b="1" dirty="0" smtClean="0">
                <a:solidFill>
                  <a:schemeClr val="bg1"/>
                </a:solidFill>
                <a:latin typeface="Candara" panose="020E0502030303020204" pitchFamily="34" charset="0"/>
                <a:ea typeface="DotumChe" panose="020B0609000101010101" pitchFamily="49" charset="-127"/>
              </a:rPr>
              <a:t> for 1 J/cm</a:t>
            </a:r>
            <a:r>
              <a:rPr lang="pl-PL" sz="2400" b="1" baseline="30000" dirty="0" smtClean="0">
                <a:solidFill>
                  <a:schemeClr val="bg1"/>
                </a:solidFill>
                <a:latin typeface="Candara" panose="020E0502030303020204" pitchFamily="34" charset="0"/>
                <a:ea typeface="DotumChe" panose="020B0609000101010101" pitchFamily="49" charset="-127"/>
              </a:rPr>
              <a:t>2</a:t>
            </a:r>
            <a:endParaRPr lang="en-US" sz="2400" b="1" dirty="0">
              <a:solidFill>
                <a:schemeClr val="bg1"/>
              </a:solidFill>
              <a:latin typeface="Candara" panose="020E0502030303020204" pitchFamily="34" charset="0"/>
              <a:ea typeface="DotumChe" panose="020B0609000101010101" pitchFamily="49" charset="-127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251521" y="1048568"/>
            <a:ext cx="4248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We managed to decrease the plasma pulse energy to get the fluency of 1 J/cm</a:t>
            </a:r>
            <a:r>
              <a:rPr lang="en-US" baseline="30000" dirty="0" smtClean="0">
                <a:latin typeface="Calibri Light" panose="020F0302020204030204" pitchFamily="34" charset="0"/>
              </a:rPr>
              <a:t>2</a:t>
            </a:r>
            <a:r>
              <a:rPr lang="en-US" dirty="0" smtClean="0">
                <a:latin typeface="Calibri Light" panose="020F0302020204030204" pitchFamily="34" charset="0"/>
              </a:rPr>
              <a:t> . This reduces the samples thickness needed to </a:t>
            </a:r>
            <a:r>
              <a:rPr lang="en-US" dirty="0" smtClean="0">
                <a:latin typeface="Calibri Light" panose="020F0302020204030204" pitchFamily="34" charset="0"/>
              </a:rPr>
              <a:t>survive. Corresponding heat transfer calculations have been performed</a:t>
            </a: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935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20"/>
          <a:stretch/>
        </p:blipFill>
        <p:spPr>
          <a:xfrm>
            <a:off x="1954960" y="921518"/>
            <a:ext cx="2689048" cy="1742858"/>
          </a:xfrm>
          <a:prstGeom prst="rect">
            <a:avLst/>
          </a:prstGeom>
        </p:spPr>
      </p:pic>
      <p:pic>
        <p:nvPicPr>
          <p:cNvPr id="6" name="Obraz 20"/>
          <p:cNvPicPr>
            <a:picLocks noChangeAspect="1"/>
          </p:cNvPicPr>
          <p:nvPr/>
        </p:nvPicPr>
        <p:blipFill rotWithShape="1">
          <a:blip r:embed="rId4"/>
          <a:srcRect b="8085"/>
          <a:stretch/>
        </p:blipFill>
        <p:spPr bwMode="auto">
          <a:xfrm>
            <a:off x="4708085" y="908720"/>
            <a:ext cx="2528211" cy="174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ole tekstowe 6"/>
          <p:cNvSpPr txBox="1"/>
          <p:nvPr/>
        </p:nvSpPr>
        <p:spPr>
          <a:xfrm>
            <a:off x="-7370" y="0"/>
            <a:ext cx="4651378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chemeClr val="bg1"/>
                </a:solidFill>
                <a:latin typeface="Candara" panose="020E0502030303020204" pitchFamily="34" charset="0"/>
                <a:ea typeface="DotumChe" panose="020B0609000101010101" pitchFamily="49" charset="-127"/>
              </a:rPr>
              <a:t>X-</a:t>
            </a:r>
            <a:r>
              <a:rPr lang="pl-PL" sz="2400" b="1" dirty="0" err="1" smtClean="0">
                <a:solidFill>
                  <a:schemeClr val="bg1"/>
                </a:solidFill>
                <a:latin typeface="Candara" panose="020E0502030303020204" pitchFamily="34" charset="0"/>
                <a:ea typeface="DotumChe" panose="020B0609000101010101" pitchFamily="49" charset="-127"/>
              </a:rPr>
              <a:t>ray</a:t>
            </a:r>
            <a:r>
              <a:rPr lang="pl-PL" sz="2400" b="1" dirty="0" smtClean="0">
                <a:solidFill>
                  <a:schemeClr val="bg1"/>
                </a:solidFill>
                <a:latin typeface="Candara" panose="020E0502030303020204" pitchFamily="34" charset="0"/>
                <a:ea typeface="DotumChe" panose="020B0609000101010101" pitchFamily="49" charset="-127"/>
              </a:rPr>
              <a:t> </a:t>
            </a:r>
            <a:r>
              <a:rPr lang="pl-PL" sz="2400" b="1" dirty="0" err="1" smtClean="0">
                <a:solidFill>
                  <a:schemeClr val="bg1"/>
                </a:solidFill>
                <a:latin typeface="Candara" panose="020E0502030303020204" pitchFamily="34" charset="0"/>
                <a:ea typeface="DotumChe" panose="020B0609000101010101" pitchFamily="49" charset="-127"/>
              </a:rPr>
              <a:t>diffraction</a:t>
            </a:r>
            <a:endParaRPr lang="en-US" sz="2400" b="1" dirty="0">
              <a:solidFill>
                <a:schemeClr val="bg1"/>
              </a:solidFill>
              <a:latin typeface="Candara" panose="020E0502030303020204" pitchFamily="34" charset="0"/>
              <a:ea typeface="DotumChe" panose="020B0609000101010101" pitchFamily="49" charset="-127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7164288" y="968504"/>
            <a:ext cx="2271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10 µm, 25 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 </a:t>
            </a:r>
            <a:r>
              <a:rPr lang="en-US" dirty="0" smtClean="0">
                <a:latin typeface="Calibri Light" panose="020F0302020204030204" pitchFamily="34" charset="0"/>
              </a:rPr>
              <a:t>1 J/cm</a:t>
            </a:r>
            <a:r>
              <a:rPr lang="en-US" baseline="30000" dirty="0" smtClean="0">
                <a:latin typeface="Calibri Light" panose="020F0302020204030204" pitchFamily="34" charset="0"/>
              </a:rPr>
              <a:t>2</a:t>
            </a:r>
            <a:r>
              <a:rPr lang="en-US" dirty="0" smtClean="0">
                <a:latin typeface="Calibri Light" panose="020F0302020204030204" pitchFamily="34" charset="0"/>
              </a:rPr>
              <a:t> 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no shielding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no filtering 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-4113" y="1027738"/>
            <a:ext cx="2271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5 µm, 10 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 </a:t>
            </a:r>
            <a:r>
              <a:rPr lang="en-US" dirty="0" smtClean="0">
                <a:latin typeface="Calibri Light" panose="020F0302020204030204" pitchFamily="34" charset="0"/>
              </a:rPr>
              <a:t>1 J/cm</a:t>
            </a:r>
            <a:r>
              <a:rPr lang="en-US" baseline="30000" dirty="0" smtClean="0">
                <a:latin typeface="Calibri Light" panose="020F0302020204030204" pitchFamily="34" charset="0"/>
              </a:rPr>
              <a:t>2</a:t>
            </a:r>
            <a:r>
              <a:rPr lang="en-US" dirty="0" smtClean="0">
                <a:latin typeface="Calibri Light" panose="020F0302020204030204" pitchFamily="34" charset="0"/>
              </a:rPr>
              <a:t> 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no shielding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filtering 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-7370" y="476672"/>
            <a:ext cx="727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Measured with Cu K</a:t>
            </a:r>
            <a:r>
              <a:rPr lang="en-US" baseline="-25000" dirty="0" smtClean="0">
                <a:latin typeface="Calibri Light" panose="020F0302020204030204" pitchFamily="34" charset="0"/>
                <a:sym typeface="Symbol"/>
              </a:rPr>
              <a:t>1,2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 with a laboratory diffractometer in -2 geometry</a:t>
            </a:r>
            <a:r>
              <a:rPr lang="en-US" dirty="0" smtClean="0">
                <a:latin typeface="Calibri Light" panose="020F0302020204030204" pitchFamily="34" charset="0"/>
              </a:rPr>
              <a:t> </a:t>
            </a:r>
            <a:endParaRPr lang="en-US" dirty="0">
              <a:latin typeface="Calibri Light" panose="020F0302020204030204" pitchFamily="34" charset="0"/>
            </a:endParaRPr>
          </a:p>
        </p:txBody>
      </p:sp>
      <p:cxnSp>
        <p:nvCxnSpPr>
          <p:cNvPr id="11" name="Łącznik prostoliniowy 10"/>
          <p:cNvCxnSpPr/>
          <p:nvPr/>
        </p:nvCxnSpPr>
        <p:spPr>
          <a:xfrm>
            <a:off x="7452320" y="2408974"/>
            <a:ext cx="504056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e tekstowe 11"/>
          <p:cNvSpPr txBox="1"/>
          <p:nvPr/>
        </p:nvSpPr>
        <p:spPr>
          <a:xfrm>
            <a:off x="7344308" y="2060848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50 </a:t>
            </a:r>
            <a:r>
              <a:rPr lang="pl-PL" b="1" dirty="0" smtClean="0">
                <a:sym typeface="Symbol"/>
              </a:rPr>
              <a:t>m</a:t>
            </a:r>
            <a:endParaRPr lang="en-GB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988" y="2664376"/>
            <a:ext cx="40005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40005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pole tekstowe 19"/>
          <p:cNvSpPr txBox="1"/>
          <p:nvPr/>
        </p:nvSpPr>
        <p:spPr>
          <a:xfrm>
            <a:off x="1" y="5628523"/>
            <a:ext cx="9036496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[111] texture occurs for both layers, for thicker layer however  no other orientation can be seen.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Does it come from thickness or from irradiation?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Photoemission dependence on surface orientation will be studied by calculations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21" name="pole tekstowe 20"/>
          <p:cNvSpPr txBox="1"/>
          <p:nvPr/>
        </p:nvSpPr>
        <p:spPr>
          <a:xfrm rot="16200000">
            <a:off x="-1019362" y="3828599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err="1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 [</a:t>
            </a:r>
            <a:r>
              <a:rPr lang="pl-PL" sz="1600" dirty="0" err="1">
                <a:latin typeface="Arial" panose="020B0604020202020204" pitchFamily="34" charset="0"/>
                <a:cs typeface="Arial" panose="020B0604020202020204" pitchFamily="34" charset="0"/>
              </a:rPr>
              <a:t>a.u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1187624" y="5301208"/>
            <a:ext cx="23042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 [</a:t>
            </a:r>
            <a:r>
              <a:rPr lang="pl-PL" sz="1600" dirty="0" err="1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deg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]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5724128" y="5238700"/>
            <a:ext cx="23042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 [</a:t>
            </a:r>
            <a:r>
              <a:rPr lang="pl-PL" sz="1600" dirty="0" err="1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deg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]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pole tekstowe 35"/>
          <p:cNvSpPr txBox="1"/>
          <p:nvPr/>
        </p:nvSpPr>
        <p:spPr>
          <a:xfrm rot="16200000">
            <a:off x="3538627" y="3907796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err="1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 [</a:t>
            </a:r>
            <a:r>
              <a:rPr lang="pl-PL" sz="1600" dirty="0" err="1">
                <a:latin typeface="Arial" panose="020B0604020202020204" pitchFamily="34" charset="0"/>
                <a:cs typeface="Arial" panose="020B0604020202020204" pitchFamily="34" charset="0"/>
              </a:rPr>
              <a:t>a.u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086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20" y="3429000"/>
            <a:ext cx="3126694" cy="20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rostokąt 2"/>
          <p:cNvSpPr/>
          <p:nvPr/>
        </p:nvSpPr>
        <p:spPr>
          <a:xfrm>
            <a:off x="3923928" y="3485907"/>
            <a:ext cx="5040154" cy="20313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Fine scan of 333 reflections. Lattice constants and crystallites in-depth dimension [111]  evaluated with </a:t>
            </a:r>
            <a:r>
              <a:rPr lang="en-US" dirty="0" err="1" smtClean="0">
                <a:latin typeface="Calibri Light" panose="020F0302020204030204" pitchFamily="34" charset="0"/>
              </a:rPr>
              <a:t>Scherrer</a:t>
            </a:r>
            <a:r>
              <a:rPr lang="en-US" dirty="0" smtClean="0">
                <a:latin typeface="Calibri Light" panose="020F0302020204030204" pitchFamily="34" charset="0"/>
              </a:rPr>
              <a:t> formula:</a:t>
            </a: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5 </a:t>
            </a:r>
            <a:r>
              <a:rPr lang="en-US" dirty="0" err="1" smtClean="0">
                <a:latin typeface="Calibri Light" panose="020F0302020204030204" pitchFamily="34" charset="0"/>
              </a:rPr>
              <a:t>μm</a:t>
            </a:r>
            <a:r>
              <a:rPr lang="en-US" dirty="0" smtClean="0">
                <a:latin typeface="Calibri Light" panose="020F0302020204030204" pitchFamily="34" charset="0"/>
              </a:rPr>
              <a:t> filtered 	D</a:t>
            </a:r>
            <a:r>
              <a:rPr lang="en-US" baseline="-25000" dirty="0" smtClean="0">
                <a:latin typeface="Calibri Light" panose="020F0302020204030204" pitchFamily="34" charset="0"/>
              </a:rPr>
              <a:t>111</a:t>
            </a:r>
            <a:r>
              <a:rPr lang="en-US" dirty="0" smtClean="0">
                <a:latin typeface="Calibri Light" panose="020F0302020204030204" pitchFamily="34" charset="0"/>
              </a:rPr>
              <a:t>=115nm 	a= 4.9519 Å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10 </a:t>
            </a:r>
            <a:r>
              <a:rPr lang="en-US" dirty="0" err="1" smtClean="0">
                <a:latin typeface="Calibri Light" panose="020F0302020204030204" pitchFamily="34" charset="0"/>
              </a:rPr>
              <a:t>μm</a:t>
            </a:r>
            <a:r>
              <a:rPr lang="en-US" dirty="0" smtClean="0">
                <a:latin typeface="Calibri Light" panose="020F0302020204030204" pitchFamily="34" charset="0"/>
              </a:rPr>
              <a:t> unfiltered	D</a:t>
            </a:r>
            <a:r>
              <a:rPr lang="en-US" baseline="-25000" dirty="0" smtClean="0">
                <a:latin typeface="Calibri Light" panose="020F0302020204030204" pitchFamily="34" charset="0"/>
              </a:rPr>
              <a:t>111</a:t>
            </a:r>
            <a:r>
              <a:rPr lang="en-US" dirty="0" smtClean="0">
                <a:latin typeface="Calibri Light" panose="020F0302020204030204" pitchFamily="34" charset="0"/>
              </a:rPr>
              <a:t>=141nm 	a=4.9529 Å 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 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-7370" y="0"/>
            <a:ext cx="4651378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chemeClr val="bg1"/>
                </a:solidFill>
                <a:latin typeface="Candara" panose="020E0502030303020204" pitchFamily="34" charset="0"/>
                <a:ea typeface="DotumChe" panose="020B0609000101010101" pitchFamily="49" charset="-127"/>
              </a:rPr>
              <a:t>X-</a:t>
            </a:r>
            <a:r>
              <a:rPr lang="pl-PL" sz="2400" b="1" dirty="0" err="1" smtClean="0">
                <a:solidFill>
                  <a:schemeClr val="bg1"/>
                </a:solidFill>
                <a:latin typeface="Candara" panose="020E0502030303020204" pitchFamily="34" charset="0"/>
                <a:ea typeface="DotumChe" panose="020B0609000101010101" pitchFamily="49" charset="-127"/>
              </a:rPr>
              <a:t>ray</a:t>
            </a:r>
            <a:r>
              <a:rPr lang="pl-PL" sz="2400" b="1" dirty="0" smtClean="0">
                <a:solidFill>
                  <a:schemeClr val="bg1"/>
                </a:solidFill>
                <a:latin typeface="Candara" panose="020E0502030303020204" pitchFamily="34" charset="0"/>
                <a:ea typeface="DotumChe" panose="020B0609000101010101" pitchFamily="49" charset="-127"/>
              </a:rPr>
              <a:t> </a:t>
            </a:r>
            <a:r>
              <a:rPr lang="pl-PL" sz="2400" b="1" dirty="0" err="1" smtClean="0">
                <a:solidFill>
                  <a:schemeClr val="bg1"/>
                </a:solidFill>
                <a:latin typeface="Candara" panose="020E0502030303020204" pitchFamily="34" charset="0"/>
                <a:ea typeface="DotumChe" panose="020B0609000101010101" pitchFamily="49" charset="-127"/>
              </a:rPr>
              <a:t>diffraction</a:t>
            </a:r>
            <a:endParaRPr lang="en-US" sz="2400" b="1" dirty="0">
              <a:solidFill>
                <a:schemeClr val="bg1"/>
              </a:solidFill>
              <a:latin typeface="Candara" panose="020E0502030303020204" pitchFamily="34" charset="0"/>
              <a:ea typeface="DotumChe" panose="020B0609000101010101" pitchFamily="49" charset="-127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9339292"/>
              </p:ext>
            </p:extLst>
          </p:nvPr>
        </p:nvGraphicFramePr>
        <p:xfrm>
          <a:off x="-182024" y="332655"/>
          <a:ext cx="4393984" cy="3066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r:id="rId4" imgW="4161130" imgH="2907792" progId="Origin50.Graph">
                  <p:embed/>
                </p:oleObj>
              </mc:Choice>
              <mc:Fallback>
                <p:oleObj r:id="rId4" imgW="4161130" imgH="2907792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82024" y="332655"/>
                        <a:ext cx="4393984" cy="30666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Prostokąt 6"/>
          <p:cNvSpPr/>
          <p:nvPr/>
        </p:nvSpPr>
        <p:spPr>
          <a:xfrm>
            <a:off x="3904109" y="620688"/>
            <a:ext cx="5040154" cy="17543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Rocking curve </a:t>
            </a:r>
            <a:r>
              <a:rPr lang="pl-PL" dirty="0" err="1" smtClean="0">
                <a:latin typeface="Calibri Light" panose="020F0302020204030204" pitchFamily="34" charset="0"/>
              </a:rPr>
              <a:t>around</a:t>
            </a:r>
            <a:r>
              <a:rPr lang="pl-PL" dirty="0" smtClean="0">
                <a:latin typeface="Calibri Light" panose="020F0302020204030204" pitchFamily="34" charset="0"/>
              </a:rPr>
              <a:t> r</a:t>
            </a:r>
            <a:r>
              <a:rPr lang="en-US" dirty="0" err="1" smtClean="0">
                <a:latin typeface="Calibri Light" panose="020F0302020204030204" pitchFamily="34" charset="0"/>
              </a:rPr>
              <a:t>eflex</a:t>
            </a:r>
            <a:r>
              <a:rPr lang="en-US" dirty="0" smtClean="0">
                <a:latin typeface="Calibri Light" panose="020F0302020204030204" pitchFamily="34" charset="0"/>
              </a:rPr>
              <a:t> 333. It gives the distribution of [111] crystalline plane </a:t>
            </a:r>
            <a:r>
              <a:rPr lang="en-US" dirty="0" err="1" smtClean="0">
                <a:latin typeface="Calibri Light" panose="020F0302020204030204" pitchFamily="34" charset="0"/>
              </a:rPr>
              <a:t>orie</a:t>
            </a:r>
            <a:r>
              <a:rPr lang="pl-PL" dirty="0" smtClean="0">
                <a:latin typeface="Calibri Light" panose="020F0302020204030204" pitchFamily="34" charset="0"/>
              </a:rPr>
              <a:t>n</a:t>
            </a:r>
            <a:r>
              <a:rPr lang="en-US" dirty="0" err="1" smtClean="0">
                <a:latin typeface="Calibri Light" panose="020F0302020204030204" pitchFamily="34" charset="0"/>
              </a:rPr>
              <a:t>tation</a:t>
            </a:r>
            <a:r>
              <a:rPr lang="pl-PL" dirty="0" smtClean="0">
                <a:latin typeface="Calibri Light" panose="020F0302020204030204" pitchFamily="34" charset="0"/>
              </a:rPr>
              <a:t>s</a:t>
            </a:r>
            <a:r>
              <a:rPr lang="en-US" dirty="0" smtClean="0">
                <a:latin typeface="Calibri Light" panose="020F0302020204030204" pitchFamily="34" charset="0"/>
              </a:rPr>
              <a:t> relative to sample surface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Spread of crystallite orientation in </a:t>
            </a:r>
            <a:r>
              <a:rPr lang="en-US" dirty="0" err="1" smtClean="0">
                <a:latin typeface="Calibri Light" panose="020F0302020204030204" pitchFamily="34" charset="0"/>
              </a:rPr>
              <a:t>thocer</a:t>
            </a:r>
            <a:r>
              <a:rPr lang="en-US" dirty="0" smtClean="0">
                <a:latin typeface="Calibri Light" panose="020F0302020204030204" pitchFamily="34" charset="0"/>
              </a:rPr>
              <a:t> layer is smaller</a:t>
            </a:r>
          </a:p>
          <a:p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 rot="16200000">
            <a:off x="-893610" y="4301953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err="1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 [</a:t>
            </a:r>
            <a:r>
              <a:rPr lang="pl-PL" sz="1600" dirty="0" err="1">
                <a:latin typeface="Arial" panose="020B0604020202020204" pitchFamily="34" charset="0"/>
                <a:cs typeface="Arial" panose="020B0604020202020204" pitchFamily="34" charset="0"/>
              </a:rPr>
              <a:t>a.u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 rot="16200000">
            <a:off x="-982851" y="1819563"/>
            <a:ext cx="23042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1600" dirty="0" err="1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 [</a:t>
            </a:r>
            <a:r>
              <a:rPr lang="pl-PL" sz="1600" dirty="0" err="1">
                <a:latin typeface="Arial" panose="020B0604020202020204" pitchFamily="34" charset="0"/>
                <a:cs typeface="Arial" panose="020B0604020202020204" pitchFamily="34" charset="0"/>
              </a:rPr>
              <a:t>a.u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910680" y="5513462"/>
            <a:ext cx="23042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 [</a:t>
            </a:r>
            <a:r>
              <a:rPr lang="pl-PL" sz="1600" dirty="0" err="1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deg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]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561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5" t="17141" r="24778" b="8432"/>
          <a:stretch/>
        </p:blipFill>
        <p:spPr>
          <a:xfrm>
            <a:off x="3059833" y="0"/>
            <a:ext cx="6084168" cy="6858000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125552" y="4725144"/>
            <a:ext cx="2610246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err="1" smtClean="0">
                <a:latin typeface="Calibri Light" panose="020F0302020204030204" pitchFamily="34" charset="0"/>
              </a:rPr>
              <a:t>Nd:YAG</a:t>
            </a:r>
            <a:r>
              <a:rPr lang="pl-PL" dirty="0" smtClean="0">
                <a:latin typeface="Calibri Light" panose="020F0302020204030204" pitchFamily="34" charset="0"/>
              </a:rPr>
              <a:t> laser,  2nd </a:t>
            </a:r>
            <a:r>
              <a:rPr lang="pl-PL" dirty="0" err="1" smtClean="0">
                <a:latin typeface="Calibri Light" panose="020F0302020204030204" pitchFamily="34" charset="0"/>
              </a:rPr>
              <a:t>harmonic</a:t>
            </a:r>
            <a:r>
              <a:rPr lang="pl-PL" dirty="0" smtClean="0">
                <a:latin typeface="Calibri Light" panose="020F0302020204030204" pitchFamily="34" charset="0"/>
              </a:rPr>
              <a:t>: 25 </a:t>
            </a:r>
            <a:r>
              <a:rPr lang="pl-PL" dirty="0" err="1" smtClean="0">
                <a:latin typeface="Calibri Light" panose="020F0302020204030204" pitchFamily="34" charset="0"/>
              </a:rPr>
              <a:t>mJ</a:t>
            </a:r>
            <a:r>
              <a:rPr lang="pl-PL" dirty="0" smtClean="0">
                <a:latin typeface="Calibri Light" panose="020F0302020204030204" pitchFamily="34" charset="0"/>
              </a:rPr>
              <a:t>/</a:t>
            </a:r>
            <a:r>
              <a:rPr lang="pl-PL" dirty="0" err="1" smtClean="0">
                <a:latin typeface="Calibri Light" panose="020F0302020204030204" pitchFamily="34" charset="0"/>
              </a:rPr>
              <a:t>pulse</a:t>
            </a:r>
            <a:r>
              <a:rPr lang="pl-PL" dirty="0" smtClean="0">
                <a:latin typeface="Calibri Light" panose="020F0302020204030204" pitchFamily="34" charset="0"/>
              </a:rPr>
              <a:t>, 20 </a:t>
            </a:r>
            <a:r>
              <a:rPr lang="pl-PL" dirty="0" err="1" smtClean="0">
                <a:latin typeface="Calibri Light" panose="020F0302020204030204" pitchFamily="34" charset="0"/>
              </a:rPr>
              <a:t>Hz</a:t>
            </a:r>
            <a:r>
              <a:rPr lang="pl-PL" dirty="0" smtClean="0">
                <a:latin typeface="Calibri Light" panose="020F0302020204030204" pitchFamily="34" charset="0"/>
              </a:rPr>
              <a:t>, 10 </a:t>
            </a:r>
            <a:r>
              <a:rPr lang="pl-PL" dirty="0" err="1" smtClean="0">
                <a:latin typeface="Calibri Light" panose="020F0302020204030204" pitchFamily="34" charset="0"/>
              </a:rPr>
              <a:t>ns</a:t>
            </a:r>
            <a:endParaRPr lang="en-GB" dirty="0">
              <a:latin typeface="Calibri Light" panose="020F0302020204030204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63526" y="692696"/>
            <a:ext cx="261502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 Light" panose="020F0302020204030204" pitchFamily="34" charset="0"/>
              </a:rPr>
              <a:t>Xe lamp 150 W 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 0.5 W in 200 – 210 </a:t>
            </a:r>
            <a:r>
              <a:rPr lang="pl-PL" dirty="0" err="1" smtClean="0">
                <a:latin typeface="Calibri Light" panose="020F0302020204030204" pitchFamily="34" charset="0"/>
                <a:sym typeface="Symbol"/>
              </a:rPr>
              <a:t>nm</a:t>
            </a:r>
            <a:endParaRPr lang="pl-PL" dirty="0" smtClean="0">
              <a:latin typeface="Calibri Light" panose="020F0302020204030204" pitchFamily="34" charset="0"/>
              <a:sym typeface="Symbol"/>
            </a:endParaRPr>
          </a:p>
          <a:p>
            <a:endParaRPr lang="pl-PL" dirty="0">
              <a:latin typeface="Calibri Light" panose="020F0302020204030204" pitchFamily="34" charset="0"/>
              <a:sym typeface="Symbol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63526" y="1844824"/>
            <a:ext cx="261502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 Light" panose="020F0302020204030204" pitchFamily="34" charset="0"/>
              </a:rPr>
              <a:t>Czerny-</a:t>
            </a:r>
            <a:r>
              <a:rPr lang="pl-PL" dirty="0" err="1" smtClean="0">
                <a:latin typeface="Calibri Light" panose="020F0302020204030204" pitchFamily="34" charset="0"/>
              </a:rPr>
              <a:t>Terner</a:t>
            </a:r>
            <a:r>
              <a:rPr lang="pl-PL" dirty="0" smtClean="0">
                <a:latin typeface="Calibri Light" panose="020F0302020204030204" pitchFamily="34" charset="0"/>
              </a:rPr>
              <a:t> monochromator,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52605" y="3244334"/>
            <a:ext cx="261024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 Light" panose="020F0302020204030204" pitchFamily="34" charset="0"/>
              </a:rPr>
              <a:t>Optical </a:t>
            </a:r>
            <a:r>
              <a:rPr lang="pl-PL" dirty="0" err="1" smtClean="0">
                <a:latin typeface="Calibri Light" panose="020F0302020204030204" pitchFamily="34" charset="0"/>
              </a:rPr>
              <a:t>fiber</a:t>
            </a:r>
            <a:endParaRPr lang="pl-PL" dirty="0" smtClean="0">
              <a:latin typeface="Calibri Light" panose="020F0302020204030204" pitchFamily="34" charset="0"/>
              <a:sym typeface="Symbol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139912" y="3825914"/>
            <a:ext cx="261502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err="1">
                <a:latin typeface="Calibri Light" panose="020F0302020204030204" pitchFamily="34" charset="0"/>
              </a:rPr>
              <a:t>p</a:t>
            </a:r>
            <a:r>
              <a:rPr lang="pl-PL" dirty="0" err="1" smtClean="0">
                <a:latin typeface="Calibri Light" panose="020F0302020204030204" pitchFamily="34" charset="0"/>
              </a:rPr>
              <a:t>icoamperometer</a:t>
            </a:r>
            <a:r>
              <a:rPr lang="pl-PL" dirty="0" smtClean="0">
                <a:latin typeface="Calibri Light" panose="020F0302020204030204" pitchFamily="34" charset="0"/>
              </a:rPr>
              <a:t>, </a:t>
            </a:r>
            <a:r>
              <a:rPr lang="pl-PL" dirty="0" err="1" smtClean="0">
                <a:latin typeface="Calibri Light" panose="020F0302020204030204" pitchFamily="34" charset="0"/>
              </a:rPr>
              <a:t>measures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r>
              <a:rPr lang="pl-PL" dirty="0" err="1" smtClean="0">
                <a:latin typeface="Calibri Light" panose="020F0302020204030204" pitchFamily="34" charset="0"/>
              </a:rPr>
              <a:t>above</a:t>
            </a:r>
            <a:r>
              <a:rPr lang="pl-PL" dirty="0" smtClean="0">
                <a:latin typeface="Calibri Light" panose="020F0302020204030204" pitchFamily="34" charset="0"/>
              </a:rPr>
              <a:t> 10 </a:t>
            </a:r>
            <a:r>
              <a:rPr lang="pl-PL" dirty="0" err="1" smtClean="0">
                <a:latin typeface="Calibri Light" panose="020F0302020204030204" pitchFamily="34" charset="0"/>
              </a:rPr>
              <a:t>pA</a:t>
            </a:r>
            <a:endParaRPr lang="pl-PL" dirty="0">
              <a:latin typeface="Calibri Light" panose="020F0302020204030204" pitchFamily="34" charset="0"/>
              <a:sym typeface="Symbol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130675" y="6093296"/>
            <a:ext cx="263349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 Light" panose="020F0302020204030204" pitchFamily="34" charset="0"/>
              </a:rPr>
              <a:t>Turbo- and </a:t>
            </a:r>
            <a:r>
              <a:rPr lang="pl-PL" dirty="0" err="1" smtClean="0">
                <a:latin typeface="Calibri Light" panose="020F0302020204030204" pitchFamily="34" charset="0"/>
              </a:rPr>
              <a:t>scroll</a:t>
            </a:r>
            <a:r>
              <a:rPr lang="pl-PL" dirty="0" smtClean="0">
                <a:latin typeface="Calibri Light" panose="020F0302020204030204" pitchFamily="34" charset="0"/>
              </a:rPr>
              <a:t>- </a:t>
            </a:r>
            <a:r>
              <a:rPr lang="pl-PL" dirty="0" err="1" smtClean="0">
                <a:latin typeface="Calibri Light" panose="020F0302020204030204" pitchFamily="34" charset="0"/>
              </a:rPr>
              <a:t>pumps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r>
              <a:rPr lang="pl-PL" dirty="0" err="1" smtClean="0">
                <a:latin typeface="Calibri Light" panose="020F0302020204030204" pitchFamily="34" charset="0"/>
              </a:rPr>
              <a:t>give</a:t>
            </a:r>
            <a:r>
              <a:rPr lang="pl-PL" dirty="0" smtClean="0">
                <a:latin typeface="Calibri Light" panose="020F0302020204030204" pitchFamily="34" charset="0"/>
              </a:rPr>
              <a:t> 10</a:t>
            </a:r>
            <a:r>
              <a:rPr lang="pl-PL" baseline="30000" dirty="0" smtClean="0">
                <a:latin typeface="Calibri Light" panose="020F0302020204030204" pitchFamily="34" charset="0"/>
              </a:rPr>
              <a:t>-7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r>
              <a:rPr lang="pl-PL" dirty="0" err="1" smtClean="0">
                <a:latin typeface="Calibri Light" panose="020F0302020204030204" pitchFamily="34" charset="0"/>
              </a:rPr>
              <a:t>mbar</a:t>
            </a:r>
            <a:endParaRPr lang="pl-PL" dirty="0">
              <a:latin typeface="Calibri Light" panose="020F0302020204030204" pitchFamily="34" charset="0"/>
              <a:sym typeface="Symbol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-7370" y="0"/>
            <a:ext cx="4651378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QE</a:t>
            </a:r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 </a:t>
            </a:r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measurement</a:t>
            </a:r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 setup</a:t>
            </a:r>
            <a:endParaRPr lang="en-US" sz="2400" dirty="0">
              <a:solidFill>
                <a:schemeClr val="bg1"/>
              </a:solidFill>
              <a:latin typeface="Calibri Light" panose="020F0302020204030204" pitchFamily="34" charset="0"/>
              <a:ea typeface="Dotu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2627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fotokatody_eucard_etc\Technologia fotokatod Pb_13_stycznia\WP_20151126_002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3" b="20217"/>
          <a:stretch/>
        </p:blipFill>
        <p:spPr bwMode="auto">
          <a:xfrm>
            <a:off x="4057236" y="35195"/>
            <a:ext cx="5076496" cy="682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-7370" y="0"/>
            <a:ext cx="4651378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QE</a:t>
            </a:r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 </a:t>
            </a:r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measurement</a:t>
            </a:r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 setup</a:t>
            </a:r>
            <a:endParaRPr lang="en-US" sz="2400" dirty="0">
              <a:solidFill>
                <a:schemeClr val="bg1"/>
              </a:solidFill>
              <a:latin typeface="Calibri Light" panose="020F0302020204030204" pitchFamily="34" charset="0"/>
              <a:ea typeface="DotumChe" panose="020B0609000101010101" pitchFamily="49" charset="-127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163526" y="2396288"/>
            <a:ext cx="344421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 Light" panose="020F0302020204030204" pitchFamily="34" charset="0"/>
              </a:rPr>
              <a:t>Optical </a:t>
            </a:r>
            <a:r>
              <a:rPr lang="pl-PL" dirty="0" err="1" smtClean="0">
                <a:latin typeface="Calibri Light" panose="020F0302020204030204" pitchFamily="34" charset="0"/>
              </a:rPr>
              <a:t>fiber</a:t>
            </a:r>
            <a:endParaRPr lang="pl-PL" dirty="0" smtClean="0">
              <a:latin typeface="Calibri Light" panose="020F0302020204030204" pitchFamily="34" charset="0"/>
              <a:sym typeface="Symbol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131946" y="3140968"/>
            <a:ext cx="347579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Calibri Light" panose="020F0302020204030204" pitchFamily="34" charset="0"/>
              </a:rPr>
              <a:t>Faraday </a:t>
            </a:r>
            <a:r>
              <a:rPr lang="pl-PL" dirty="0" err="1" smtClean="0">
                <a:latin typeface="Calibri Light" panose="020F0302020204030204" pitchFamily="34" charset="0"/>
              </a:rPr>
              <a:t>cup</a:t>
            </a:r>
            <a:r>
              <a:rPr lang="pl-PL" dirty="0" smtClean="0">
                <a:latin typeface="Calibri Light" panose="020F0302020204030204" pitchFamily="34" charset="0"/>
              </a:rPr>
              <a:t> for </a:t>
            </a:r>
            <a:r>
              <a:rPr lang="pl-PL" dirty="0" err="1" smtClean="0">
                <a:latin typeface="Calibri Light" panose="020F0302020204030204" pitchFamily="34" charset="0"/>
              </a:rPr>
              <a:t>breakdown</a:t>
            </a:r>
            <a:r>
              <a:rPr lang="pl-PL" dirty="0" smtClean="0">
                <a:latin typeface="Calibri Light" panose="020F0302020204030204" pitchFamily="34" charset="0"/>
              </a:rPr>
              <a:t>  </a:t>
            </a:r>
            <a:endParaRPr lang="pl-PL" dirty="0">
              <a:latin typeface="Calibri Light" panose="020F0302020204030204" pitchFamily="34" charset="0"/>
              <a:sym typeface="Symbol"/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163526" y="620688"/>
            <a:ext cx="344421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err="1" smtClean="0">
                <a:latin typeface="Calibri Light" panose="020F0302020204030204" pitchFamily="34" charset="0"/>
              </a:rPr>
              <a:t>Anode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r>
              <a:rPr lang="pl-PL" dirty="0" err="1" smtClean="0">
                <a:latin typeface="Calibri Light" panose="020F0302020204030204" pitchFamily="34" charset="0"/>
              </a:rPr>
              <a:t>holder</a:t>
            </a:r>
            <a:r>
              <a:rPr lang="pl-PL" dirty="0" smtClean="0">
                <a:latin typeface="Calibri Light" panose="020F0302020204030204" pitchFamily="34" charset="0"/>
              </a:rPr>
              <a:t> with </a:t>
            </a:r>
            <a:r>
              <a:rPr lang="pl-PL" dirty="0" err="1" smtClean="0">
                <a:latin typeface="Calibri Light" panose="020F0302020204030204" pitchFamily="34" charset="0"/>
              </a:rPr>
              <a:t>an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r>
              <a:rPr lang="pl-PL" dirty="0" err="1" smtClean="0">
                <a:latin typeface="Calibri Light" panose="020F0302020204030204" pitchFamily="34" charset="0"/>
              </a:rPr>
              <a:t>optical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r>
              <a:rPr lang="pl-PL" dirty="0" err="1" smtClean="0">
                <a:latin typeface="Calibri Light" panose="020F0302020204030204" pitchFamily="34" charset="0"/>
              </a:rPr>
              <a:t>fiber</a:t>
            </a:r>
            <a:r>
              <a:rPr lang="pl-PL" dirty="0" smtClean="0">
                <a:latin typeface="Calibri Light" panose="020F0302020204030204" pitchFamily="34" charset="0"/>
              </a:rPr>
              <a:t> and mirror</a:t>
            </a:r>
            <a:endParaRPr lang="pl-PL" dirty="0" smtClean="0">
              <a:latin typeface="Calibri Light" panose="020F0302020204030204" pitchFamily="34" charset="0"/>
              <a:sym typeface="Symbo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63526" y="1735138"/>
            <a:ext cx="344421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err="1" smtClean="0">
                <a:latin typeface="Calibri Light" panose="020F0302020204030204" pitchFamily="34" charset="0"/>
              </a:rPr>
              <a:t>sample</a:t>
            </a:r>
            <a:endParaRPr lang="pl-PL" dirty="0">
              <a:latin typeface="Calibri Light" panose="020F0302020204030204" pitchFamily="34" charset="0"/>
              <a:sym typeface="Symbol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133702" y="4005064"/>
            <a:ext cx="350561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err="1" smtClean="0">
                <a:latin typeface="Calibri Light" panose="020F0302020204030204" pitchFamily="34" charset="0"/>
              </a:rPr>
              <a:t>Sample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r>
              <a:rPr lang="pl-PL" dirty="0" err="1" smtClean="0">
                <a:latin typeface="Calibri Light" panose="020F0302020204030204" pitchFamily="34" charset="0"/>
              </a:rPr>
              <a:t>holder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r>
              <a:rPr lang="pl-PL" dirty="0" err="1" smtClean="0">
                <a:latin typeface="Calibri Light" panose="020F0302020204030204" pitchFamily="34" charset="0"/>
              </a:rPr>
              <a:t>rotates</a:t>
            </a:r>
            <a:r>
              <a:rPr lang="pl-PL" dirty="0" smtClean="0">
                <a:latin typeface="Calibri Light" panose="020F0302020204030204" pitchFamily="34" charset="0"/>
              </a:rPr>
              <a:t> to </a:t>
            </a:r>
            <a:r>
              <a:rPr lang="pl-PL" dirty="0" err="1" smtClean="0">
                <a:latin typeface="Calibri Light" panose="020F0302020204030204" pitchFamily="34" charset="0"/>
              </a:rPr>
              <a:t>enable</a:t>
            </a:r>
            <a:r>
              <a:rPr lang="pl-PL" dirty="0" smtClean="0">
                <a:latin typeface="Calibri Light" panose="020F0302020204030204" pitchFamily="34" charset="0"/>
              </a:rPr>
              <a:t> laser </a:t>
            </a:r>
            <a:r>
              <a:rPr lang="pl-PL" dirty="0" err="1" smtClean="0">
                <a:latin typeface="Calibri Light" panose="020F0302020204030204" pitchFamily="34" charset="0"/>
              </a:rPr>
              <a:t>cleaning</a:t>
            </a:r>
            <a:endParaRPr lang="pl-PL" dirty="0">
              <a:latin typeface="Calibri Light" panose="020F0302020204030204" pitchFamily="34" charset="0"/>
              <a:sym typeface="Symbol"/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131946" y="4941168"/>
            <a:ext cx="3507372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For breakdown </a:t>
            </a:r>
            <a:r>
              <a:rPr lang="en-US" dirty="0" err="1" smtClean="0">
                <a:latin typeface="Calibri Light" panose="020F0302020204030204" pitchFamily="34" charset="0"/>
              </a:rPr>
              <a:t>measuremes</a:t>
            </a:r>
            <a:r>
              <a:rPr lang="en-US" dirty="0" smtClean="0">
                <a:latin typeface="Calibri Light" panose="020F0302020204030204" pitchFamily="34" charset="0"/>
              </a:rPr>
              <a:t>, the distance between sample and anode can  be adjusted with accuracy of 0.25 mm</a:t>
            </a:r>
          </a:p>
          <a:p>
            <a:r>
              <a:rPr lang="en-US" dirty="0" err="1" smtClean="0">
                <a:latin typeface="Calibri Light" panose="020F0302020204030204" pitchFamily="34" charset="0"/>
              </a:rPr>
              <a:t>HV</a:t>
            </a:r>
            <a:r>
              <a:rPr lang="en-US" dirty="0" smtClean="0">
                <a:latin typeface="Calibri Light" panose="020F0302020204030204" pitchFamily="34" charset="0"/>
              </a:rPr>
              <a:t> pulse is 12.5 kV during 1ms </a:t>
            </a:r>
          </a:p>
          <a:p>
            <a:r>
              <a:rPr lang="en-US" dirty="0" smtClean="0">
                <a:latin typeface="Calibri Light" panose="020F0302020204030204" pitchFamily="34" charset="0"/>
              </a:rPr>
              <a:t> 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 50 MV/m</a:t>
            </a:r>
            <a:endParaRPr lang="en-US" dirty="0">
              <a:latin typeface="Calibri Light" panose="020F0302020204030204" pitchFamily="34" charset="0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251941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0" y="4797152"/>
            <a:ext cx="9145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err="1" smtClean="0">
                <a:latin typeface="Calibri Light" panose="020F0302020204030204" pitchFamily="34" charset="0"/>
              </a:rPr>
              <a:t>Cleaning</a:t>
            </a:r>
            <a:endParaRPr lang="pl-PL" b="1" dirty="0">
              <a:latin typeface="Calibri Light" panose="020F0302020204030204" pitchFamily="34" charset="0"/>
            </a:endParaRPr>
          </a:p>
          <a:p>
            <a:endParaRPr lang="pl-PL" dirty="0" smtClean="0">
              <a:latin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>
                <a:latin typeface="Calibri Light" panose="020F0302020204030204" pitchFamily="34" charset="0"/>
              </a:rPr>
              <a:t>YAG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r>
              <a:rPr lang="pl-PL" dirty="0" err="1" smtClean="0">
                <a:latin typeface="Calibri Light" panose="020F0302020204030204" pitchFamily="34" charset="0"/>
              </a:rPr>
              <a:t>harmonic</a:t>
            </a:r>
            <a:r>
              <a:rPr lang="pl-PL" dirty="0" smtClean="0">
                <a:latin typeface="Calibri Light" panose="020F0302020204030204" pitchFamily="34" charset="0"/>
              </a:rPr>
              <a:t> 532 </a:t>
            </a:r>
            <a:r>
              <a:rPr lang="pl-PL" dirty="0" err="1" smtClean="0">
                <a:latin typeface="Calibri Light" panose="020F0302020204030204" pitchFamily="34" charset="0"/>
              </a:rPr>
              <a:t>nm</a:t>
            </a:r>
            <a:r>
              <a:rPr lang="pl-PL" dirty="0" smtClean="0">
                <a:latin typeface="Calibri Light" panose="020F0302020204030204" pitchFamily="34" charset="0"/>
              </a:rPr>
              <a:t>    </a:t>
            </a:r>
            <a:r>
              <a:rPr lang="pl-PL" dirty="0" smtClean="0">
                <a:latin typeface="Calibri Light" panose="020F0302020204030204" pitchFamily="34" charset="0"/>
              </a:rPr>
              <a:t> 5 </a:t>
            </a:r>
            <a:r>
              <a:rPr lang="pl-PL" dirty="0" err="1" smtClean="0">
                <a:latin typeface="Calibri Light" panose="020F0302020204030204" pitchFamily="34" charset="0"/>
              </a:rPr>
              <a:t>mJ</a:t>
            </a:r>
            <a:r>
              <a:rPr lang="pl-PL" dirty="0" smtClean="0">
                <a:latin typeface="Calibri Light" panose="020F0302020204030204" pitchFamily="34" charset="0"/>
              </a:rPr>
              <a:t>/</a:t>
            </a:r>
            <a:r>
              <a:rPr lang="pl-PL" dirty="0">
                <a:latin typeface="Calibri Light" panose="020F0302020204030204" pitchFamily="34" charset="0"/>
                <a:sym typeface="Symbol"/>
              </a:rPr>
              <a:t> 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(mm</a:t>
            </a:r>
            <a:r>
              <a:rPr lang="pl-PL" baseline="30000" dirty="0" smtClean="0">
                <a:latin typeface="Calibri Light" panose="020F0302020204030204" pitchFamily="34" charset="0"/>
                <a:sym typeface="Symbol"/>
              </a:rPr>
              <a:t>2 </a:t>
            </a:r>
            <a:r>
              <a:rPr lang="pl-PL" baseline="30000" dirty="0">
                <a:latin typeface="Calibri Light" panose="020F0302020204030204" pitchFamily="34" charset="0"/>
                <a:sym typeface="Symbol"/>
              </a:rPr>
              <a:t></a:t>
            </a:r>
            <a:r>
              <a:rPr lang="pl-PL" dirty="0" err="1">
                <a:latin typeface="Calibri Light" panose="020F0302020204030204" pitchFamily="34" charset="0"/>
                <a:sym typeface="Symbol"/>
              </a:rPr>
              <a:t>pulse</a:t>
            </a:r>
            <a:r>
              <a:rPr lang="pl-PL" dirty="0">
                <a:latin typeface="Calibri Light" panose="020F0302020204030204" pitchFamily="34" charset="0"/>
                <a:sym typeface="Symbol"/>
              </a:rPr>
              <a:t>) </a:t>
            </a:r>
            <a:r>
              <a:rPr lang="pl-PL" dirty="0" smtClean="0">
                <a:latin typeface="Calibri Light" panose="020F0302020204030204" pitchFamily="34" charset="0"/>
              </a:rPr>
              <a:t>, </a:t>
            </a:r>
            <a:r>
              <a:rPr lang="pl-PL" dirty="0" smtClean="0">
                <a:latin typeface="Calibri Light" panose="020F0302020204030204" pitchFamily="34" charset="0"/>
              </a:rPr>
              <a:t>10 </a:t>
            </a:r>
            <a:r>
              <a:rPr lang="pl-PL" dirty="0" err="1" smtClean="0">
                <a:latin typeface="Calibri Light" panose="020F0302020204030204" pitchFamily="34" charset="0"/>
              </a:rPr>
              <a:t>Hz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 </a:t>
            </a:r>
            <a:r>
              <a:rPr lang="pl-PL" dirty="0" smtClean="0">
                <a:latin typeface="Calibri Light" panose="020F0302020204030204" pitchFamily="34" charset="0"/>
              </a:rPr>
              <a:t>0.05 W</a:t>
            </a:r>
            <a:endParaRPr lang="pl-PL" dirty="0">
              <a:latin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>
                <a:latin typeface="Calibri Light" panose="020F0302020204030204" pitchFamily="34" charset="0"/>
              </a:rPr>
              <a:t>Excimer</a:t>
            </a:r>
            <a:r>
              <a:rPr lang="pl-PL" dirty="0" smtClean="0">
                <a:latin typeface="Calibri Light" panose="020F0302020204030204" pitchFamily="34" charset="0"/>
              </a:rPr>
              <a:t> Kr 190 </a:t>
            </a:r>
            <a:r>
              <a:rPr lang="pl-PL" dirty="0" err="1" smtClean="0">
                <a:latin typeface="Calibri Light" panose="020F0302020204030204" pitchFamily="34" charset="0"/>
              </a:rPr>
              <a:t>nm</a:t>
            </a:r>
            <a:r>
              <a:rPr lang="pl-PL" dirty="0" smtClean="0">
                <a:latin typeface="Calibri Light" panose="020F0302020204030204" pitchFamily="34" charset="0"/>
              </a:rPr>
              <a:t>     </a:t>
            </a:r>
            <a:r>
              <a:rPr lang="pl-PL" dirty="0" smtClean="0">
                <a:latin typeface="Calibri Light" panose="020F0302020204030204" pitchFamily="34" charset="0"/>
              </a:rPr>
              <a:t>10 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J</a:t>
            </a:r>
            <a:r>
              <a:rPr lang="pl-PL" dirty="0">
                <a:latin typeface="Calibri Light" panose="020F0302020204030204" pitchFamily="34" charset="0"/>
                <a:sym typeface="Symbol"/>
              </a:rPr>
              <a:t>/ 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(mm</a:t>
            </a:r>
            <a:r>
              <a:rPr lang="pl-PL" baseline="30000" dirty="0" smtClean="0">
                <a:latin typeface="Calibri Light" panose="020F0302020204030204" pitchFamily="34" charset="0"/>
                <a:sym typeface="Symbol"/>
              </a:rPr>
              <a:t>2 </a:t>
            </a:r>
            <a:r>
              <a:rPr lang="pl-PL" baseline="30000" dirty="0">
                <a:latin typeface="Calibri Light" panose="020F0302020204030204" pitchFamily="34" charset="0"/>
                <a:sym typeface="Symbol"/>
              </a:rPr>
              <a:t></a:t>
            </a:r>
            <a:r>
              <a:rPr lang="pl-PL" dirty="0" err="1">
                <a:latin typeface="Calibri Light" panose="020F0302020204030204" pitchFamily="34" charset="0"/>
                <a:sym typeface="Symbol"/>
              </a:rPr>
              <a:t>pulse</a:t>
            </a:r>
            <a:r>
              <a:rPr lang="pl-PL" dirty="0">
                <a:latin typeface="Calibri Light" panose="020F0302020204030204" pitchFamily="34" charset="0"/>
                <a:sym typeface="Symbol"/>
              </a:rPr>
              <a:t>) 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, 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300 </a:t>
            </a:r>
            <a:r>
              <a:rPr lang="pl-PL" dirty="0" err="1" smtClean="0">
                <a:latin typeface="Calibri Light" panose="020F0302020204030204" pitchFamily="34" charset="0"/>
                <a:sym typeface="Symbol"/>
              </a:rPr>
              <a:t>Hz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  0.003 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W		2010 </a:t>
            </a:r>
            <a:endParaRPr lang="pl-PL" dirty="0">
              <a:latin typeface="Calibri Light" panose="020F0302020204030204" pitchFamily="34" charset="0"/>
              <a:sym typeface="Symbo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>
                <a:latin typeface="Calibri Light" panose="020F0302020204030204" pitchFamily="34" charset="0"/>
                <a:sym typeface="Symbol"/>
              </a:rPr>
              <a:t>240 </a:t>
            </a:r>
            <a:r>
              <a:rPr lang="pl-PL" dirty="0" err="1" smtClean="0">
                <a:latin typeface="Calibri Light" panose="020F0302020204030204" pitchFamily="34" charset="0"/>
                <a:sym typeface="Symbol"/>
              </a:rPr>
              <a:t>nm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, 60 J/(mm</a:t>
            </a:r>
            <a:r>
              <a:rPr lang="pl-PL" baseline="30000" dirty="0" smtClean="0">
                <a:latin typeface="Calibri Light" panose="020F0302020204030204" pitchFamily="34" charset="0"/>
                <a:sym typeface="Symbol"/>
              </a:rPr>
              <a:t>2 </a:t>
            </a:r>
            <a:r>
              <a:rPr lang="pl-PL" dirty="0" err="1" smtClean="0">
                <a:latin typeface="Calibri Light" panose="020F0302020204030204" pitchFamily="34" charset="0"/>
                <a:sym typeface="Symbol"/>
              </a:rPr>
              <a:t>pulse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), 10</a:t>
            </a:r>
            <a:r>
              <a:rPr lang="pl-PL" baseline="30000" dirty="0" smtClean="0">
                <a:latin typeface="Calibri Light" panose="020F0302020204030204" pitchFamily="34" charset="0"/>
                <a:sym typeface="Symbol"/>
              </a:rPr>
              <a:t>5 </a:t>
            </a:r>
            <a:r>
              <a:rPr lang="pl-PL" dirty="0" err="1" smtClean="0">
                <a:latin typeface="Calibri Light" panose="020F0302020204030204" pitchFamily="34" charset="0"/>
                <a:sym typeface="Symbol"/>
              </a:rPr>
              <a:t>pulses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 			2015 (DESY&amp; </a:t>
            </a:r>
            <a:r>
              <a:rPr lang="pl-PL" dirty="0" err="1" smtClean="0">
                <a:latin typeface="Calibri Light" panose="020F0302020204030204" pitchFamily="34" charset="0"/>
                <a:sym typeface="Symbol"/>
              </a:rPr>
              <a:t>BNL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)</a:t>
            </a:r>
            <a:endParaRPr lang="pl-PL" dirty="0" smtClean="0">
              <a:latin typeface="Calibri Light" panose="020F0302020204030204" pitchFamily="34" charset="0"/>
              <a:sym typeface="Symbol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07504" y="620688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 Light" panose="020F0302020204030204" pitchFamily="34" charset="0"/>
              </a:rPr>
              <a:t>M</a:t>
            </a:r>
            <a:r>
              <a:rPr lang="pl-PL" b="1" dirty="0" smtClean="0">
                <a:latin typeface="Calibri Light" panose="020F0302020204030204" pitchFamily="34" charset="0"/>
              </a:rPr>
              <a:t>e</a:t>
            </a:r>
            <a:r>
              <a:rPr lang="en-US" b="1" dirty="0" err="1" smtClean="0">
                <a:latin typeface="Calibri Light" panose="020F0302020204030204" pitchFamily="34" charset="0"/>
              </a:rPr>
              <a:t>surements</a:t>
            </a:r>
            <a:endParaRPr lang="en-US" b="1" dirty="0" smtClean="0">
              <a:latin typeface="Calibri Light" panose="020F0302020204030204" pitchFamily="34" charset="0"/>
            </a:endParaRPr>
          </a:p>
          <a:p>
            <a:endParaRPr lang="en-US" b="1" dirty="0" smtClean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We need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 Light" panose="020F0302020204030204" pitchFamily="34" charset="0"/>
              </a:rPr>
              <a:t>50 </a:t>
            </a:r>
            <a:r>
              <a:rPr lang="en-US" dirty="0" err="1" smtClean="0">
                <a:latin typeface="Calibri Light" panose="020F0302020204030204" pitchFamily="34" charset="0"/>
              </a:rPr>
              <a:t>pA</a:t>
            </a:r>
            <a:r>
              <a:rPr lang="en-US" dirty="0" smtClean="0">
                <a:latin typeface="Calibri Light" panose="020F0302020204030204" pitchFamily="34" charset="0"/>
              </a:rPr>
              <a:t> at 200 nm while QE-10 </a:t>
            </a:r>
            <a:r>
              <a:rPr lang="en-US" baseline="30000" dirty="0" smtClean="0">
                <a:latin typeface="Calibri Light" panose="020F0302020204030204" pitchFamily="34" charset="0"/>
              </a:rPr>
              <a:t>-5</a:t>
            </a:r>
            <a:r>
              <a:rPr lang="en-US" dirty="0" smtClean="0">
                <a:latin typeface="Calibri Light" panose="020F0302020204030204" pitchFamily="34" charset="0"/>
              </a:rPr>
              <a:t> 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 30 W of light on the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 Light" panose="020F0302020204030204" pitchFamily="34" charset="0"/>
              </a:rPr>
              <a:t>50 </a:t>
            </a:r>
            <a:r>
              <a:rPr lang="en-US" dirty="0" err="1" smtClean="0">
                <a:latin typeface="Calibri Light" panose="020F0302020204030204" pitchFamily="34" charset="0"/>
              </a:rPr>
              <a:t>pA</a:t>
            </a:r>
            <a:r>
              <a:rPr lang="en-US" dirty="0" smtClean="0">
                <a:latin typeface="Calibri Light" panose="020F0302020204030204" pitchFamily="34" charset="0"/>
              </a:rPr>
              <a:t> at 250 nm while QE-10 </a:t>
            </a:r>
            <a:r>
              <a:rPr lang="en-US" baseline="30000" dirty="0" smtClean="0">
                <a:latin typeface="Calibri Light" panose="020F0302020204030204" pitchFamily="34" charset="0"/>
              </a:rPr>
              <a:t>-6</a:t>
            </a:r>
            <a:r>
              <a:rPr lang="en-US" dirty="0" smtClean="0">
                <a:latin typeface="Calibri Light" panose="020F0302020204030204" pitchFamily="34" charset="0"/>
              </a:rPr>
              <a:t> 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 250 W of light on the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Calibri Light" panose="020F0302020204030204" pitchFamily="34" charset="0"/>
              <a:sym typeface="Symbol"/>
            </a:endParaRPr>
          </a:p>
          <a:p>
            <a:r>
              <a:rPr lang="en-US" dirty="0" smtClean="0">
                <a:latin typeface="Calibri Light" panose="020F0302020204030204" pitchFamily="34" charset="0"/>
                <a:sym typeface="Symbol"/>
              </a:rPr>
              <a:t>We measured 20 </a:t>
            </a:r>
            <a:r>
              <a:rPr lang="en-US" dirty="0" err="1" smtClean="0">
                <a:latin typeface="Calibri Light" panose="020F0302020204030204" pitchFamily="34" charset="0"/>
                <a:sym typeface="Symbol"/>
              </a:rPr>
              <a:t>pA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 (10 </a:t>
            </a:r>
            <a:r>
              <a:rPr lang="en-US" dirty="0" err="1" smtClean="0">
                <a:latin typeface="Calibri Light" panose="020F0302020204030204" pitchFamily="34" charset="0"/>
                <a:sym typeface="Symbol"/>
              </a:rPr>
              <a:t>pA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 above the noise) while using white light and dirty sample</a:t>
            </a:r>
          </a:p>
          <a:p>
            <a:endParaRPr lang="en-US" dirty="0" smtClean="0">
              <a:latin typeface="Calibri Light" panose="020F0302020204030204" pitchFamily="34" charset="0"/>
              <a:sym typeface="Symbol"/>
            </a:endParaRPr>
          </a:p>
          <a:p>
            <a:r>
              <a:rPr lang="pl-PL" dirty="0" err="1" smtClean="0">
                <a:latin typeface="Calibri Light" panose="020F0302020204030204" pitchFamily="34" charset="0"/>
                <a:sym typeface="Symbol"/>
              </a:rPr>
              <a:t>Next</a:t>
            </a:r>
            <a:r>
              <a:rPr lang="pl-PL" dirty="0" smtClean="0">
                <a:latin typeface="Calibri Light" panose="020F0302020204030204" pitchFamily="34" charset="0"/>
                <a:sym typeface="Symbol"/>
              </a:rPr>
              <a:t> 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Steps:</a:t>
            </a:r>
          </a:p>
          <a:p>
            <a:r>
              <a:rPr lang="en-US" dirty="0" smtClean="0">
                <a:latin typeface="Calibri Light" panose="020F0302020204030204" pitchFamily="34" charset="0"/>
                <a:sym typeface="Symbol"/>
              </a:rPr>
              <a:t>clean the sample with laser</a:t>
            </a:r>
          </a:p>
          <a:p>
            <a:r>
              <a:rPr lang="en-US" dirty="0" smtClean="0">
                <a:latin typeface="Calibri Light" panose="020F0302020204030204" pitchFamily="34" charset="0"/>
                <a:sym typeface="Symbol"/>
              </a:rPr>
              <a:t>or with glow discharge</a:t>
            </a:r>
          </a:p>
          <a:p>
            <a:r>
              <a:rPr lang="en-US" dirty="0" smtClean="0">
                <a:latin typeface="Calibri Light" panose="020F0302020204030204" pitchFamily="34" charset="0"/>
                <a:sym typeface="Symbol"/>
              </a:rPr>
              <a:t>improve the transmission, mostly mirror reflection</a:t>
            </a:r>
          </a:p>
          <a:p>
            <a:endParaRPr lang="en-US" dirty="0">
              <a:latin typeface="Calibri Light" panose="020F0302020204030204" pitchFamily="34" charset="0"/>
              <a:sym typeface="Symbol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-7370" y="0"/>
            <a:ext cx="4651378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QE</a:t>
            </a:r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 </a:t>
            </a:r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measurements</a:t>
            </a:r>
            <a:endParaRPr lang="en-US" sz="2400" dirty="0">
              <a:solidFill>
                <a:schemeClr val="bg1"/>
              </a:solidFill>
              <a:latin typeface="Calibri Light" panose="020F0302020204030204" pitchFamily="34" charset="0"/>
              <a:ea typeface="Dotu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7426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07504" y="1157378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Calibri Light" panose="020F0302020204030204" pitchFamily="34" charset="0"/>
              </a:rPr>
              <a:t>Optimised</a:t>
            </a:r>
            <a:r>
              <a:rPr lang="en-US" dirty="0">
                <a:latin typeface="Calibri Light" panose="020F0302020204030204" pitchFamily="34" charset="0"/>
              </a:rPr>
              <a:t> procedure for preparation of flat, clean and adherent </a:t>
            </a:r>
            <a:r>
              <a:rPr lang="en-US" dirty="0" err="1">
                <a:latin typeface="Calibri Light" panose="020F0302020204030204" pitchFamily="34" charset="0"/>
              </a:rPr>
              <a:t>Pb</a:t>
            </a:r>
            <a:r>
              <a:rPr lang="en-US" dirty="0">
                <a:latin typeface="Calibri Light" panose="020F0302020204030204" pitchFamily="34" charset="0"/>
              </a:rPr>
              <a:t>/</a:t>
            </a:r>
            <a:r>
              <a:rPr lang="en-US" dirty="0" err="1">
                <a:latin typeface="Calibri Light" panose="020F0302020204030204" pitchFamily="34" charset="0"/>
              </a:rPr>
              <a:t>Nb</a:t>
            </a:r>
            <a:r>
              <a:rPr lang="en-US" dirty="0">
                <a:latin typeface="Calibri Light" panose="020F0302020204030204" pitchFamily="34" charset="0"/>
              </a:rPr>
              <a:t> films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7740352" y="1166959"/>
            <a:ext cx="1377029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dirty="0" err="1" smtClean="0">
                <a:solidFill>
                  <a:srgbClr val="FFFF00"/>
                </a:solidFill>
                <a:latin typeface="Calibri Light" panose="020F0302020204030204" pitchFamily="34" charset="0"/>
              </a:rPr>
              <a:t>Delay</a:t>
            </a:r>
            <a:endParaRPr lang="en-US" dirty="0">
              <a:solidFill>
                <a:srgbClr val="FFFF00"/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251520" y="2636912"/>
            <a:ext cx="7920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panose="020F0302020204030204" pitchFamily="34" charset="0"/>
              </a:rPr>
              <a:t>We are going to produce a number of </a:t>
            </a:r>
            <a:r>
              <a:rPr lang="en-US" dirty="0" err="1" smtClean="0">
                <a:latin typeface="Calibri Light" panose="020F0302020204030204" pitchFamily="34" charset="0"/>
              </a:rPr>
              <a:t>Pb</a:t>
            </a:r>
            <a:r>
              <a:rPr lang="en-US" dirty="0" smtClean="0">
                <a:latin typeface="Calibri Light" panose="020F0302020204030204" pitchFamily="34" charset="0"/>
              </a:rPr>
              <a:t>/</a:t>
            </a:r>
            <a:r>
              <a:rPr lang="en-US" dirty="0" err="1" smtClean="0">
                <a:latin typeface="Calibri Light" panose="020F0302020204030204" pitchFamily="34" charset="0"/>
              </a:rPr>
              <a:t>Nb</a:t>
            </a:r>
            <a:r>
              <a:rPr lang="en-US" dirty="0" smtClean="0">
                <a:latin typeface="Calibri Light" panose="020F0302020204030204" pitchFamily="34" charset="0"/>
              </a:rPr>
              <a:t> samples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 Light" panose="020F0302020204030204" pitchFamily="34" charset="0"/>
              </a:rPr>
              <a:t>flattened down to roughness &lt; 1 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m</a:t>
            </a:r>
            <a:endParaRPr lang="en-US" dirty="0" smtClean="0">
              <a:latin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 Light" panose="020F0302020204030204" pitchFamily="34" charset="0"/>
              </a:rPr>
              <a:t>with QE measured higher than 1.5</a:t>
            </a:r>
            <a:r>
              <a:rPr lang="en-US" dirty="0" smtClean="0">
                <a:latin typeface="Calibri Light" panose="020F0302020204030204" pitchFamily="34" charset="0"/>
                <a:sym typeface="Symbol"/>
              </a:rPr>
              <a:t></a:t>
            </a:r>
            <a:r>
              <a:rPr lang="en-US" dirty="0" smtClean="0">
                <a:latin typeface="Calibri Light" panose="020F0302020204030204" pitchFamily="34" charset="0"/>
              </a:rPr>
              <a:t>10</a:t>
            </a:r>
            <a:r>
              <a:rPr lang="en-US" baseline="30000" dirty="0" smtClean="0">
                <a:latin typeface="Calibri Light" panose="020F0302020204030204" pitchFamily="34" charset="0"/>
              </a:rPr>
              <a:t>-4</a:t>
            </a:r>
            <a:r>
              <a:rPr lang="en-US" dirty="0" smtClean="0">
                <a:latin typeface="Calibri Light" panose="020F0302020204030204" pitchFamily="34" charset="0"/>
              </a:rPr>
              <a:t> at 260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For that we need to prepare cleaning with excimer laser. Unfortunately it will not be possible this year, so we will try to substitute it with </a:t>
            </a:r>
            <a:r>
              <a:rPr lang="en-US" dirty="0" err="1" smtClean="0">
                <a:latin typeface="Calibri Light" panose="020F0302020204030204" pitchFamily="34" charset="0"/>
              </a:rPr>
              <a:t>Nd:YAG</a:t>
            </a:r>
            <a:r>
              <a:rPr lang="en-US" dirty="0" smtClean="0">
                <a:latin typeface="Calibri Light" panose="020F0302020204030204" pitchFamily="34" charset="0"/>
              </a:rPr>
              <a:t> 2nd harmonics and look for other cleaning </a:t>
            </a:r>
            <a:r>
              <a:rPr lang="en-US" dirty="0" err="1" smtClean="0">
                <a:latin typeface="Calibri Light" panose="020F0302020204030204" pitchFamily="34" charset="0"/>
              </a:rPr>
              <a:t>methodes</a:t>
            </a:r>
            <a:endParaRPr lang="en-US" dirty="0" smtClean="0">
              <a:latin typeface="Calibri Light" panose="020F0302020204030204" pitchFamily="34" charset="0"/>
            </a:endParaRPr>
          </a:p>
          <a:p>
            <a:endParaRPr lang="en-US" dirty="0" smtClean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We expect to be ready about November 2016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-7370" y="0"/>
            <a:ext cx="4651378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Delivery D12.8</a:t>
            </a:r>
            <a:endParaRPr lang="en-US" sz="2400" dirty="0">
              <a:solidFill>
                <a:schemeClr val="bg1"/>
              </a:solidFill>
              <a:latin typeface="Calibri Light" panose="020F0302020204030204" pitchFamily="34" charset="0"/>
              <a:ea typeface="Dotu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6040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2051720" y="480281"/>
            <a:ext cx="6433294" cy="3215069"/>
            <a:chOff x="4286" y="248341"/>
            <a:chExt cx="9035483" cy="613293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6" y="476672"/>
              <a:ext cx="9035483" cy="59046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Prostokąt 2"/>
            <p:cNvSpPr/>
            <p:nvPr/>
          </p:nvSpPr>
          <p:spPr>
            <a:xfrm>
              <a:off x="4286" y="248341"/>
              <a:ext cx="6079882" cy="6120631"/>
            </a:xfrm>
            <a:prstGeom prst="rect">
              <a:avLst/>
            </a:prstGeom>
            <a:solidFill>
              <a:schemeClr val="bg1">
                <a:lumMod val="75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1241028"/>
              </p:ext>
            </p:extLst>
          </p:nvPr>
        </p:nvGraphicFramePr>
        <p:xfrm>
          <a:off x="20544" y="3695350"/>
          <a:ext cx="8856306" cy="189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Dokument" r:id="rId4" imgW="8680979" imgH="1896668" progId="Word.Document.8">
                  <p:embed/>
                </p:oleObj>
              </mc:Choice>
              <mc:Fallback>
                <p:oleObj name="Dokument" r:id="rId4" imgW="8680979" imgH="189666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44" y="3695350"/>
                        <a:ext cx="8856306" cy="189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90924" y="3326018"/>
            <a:ext cx="25209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l-PL" altLang="en-US" b="1" dirty="0" err="1">
                <a:solidFill>
                  <a:srgbClr val="0000FF"/>
                </a:solidFill>
                <a:latin typeface="Calibri" pitchFamily="34" charset="0"/>
              </a:rPr>
              <a:t>Milestones</a:t>
            </a:r>
            <a:endParaRPr lang="en-US" altLang="en-US" b="1" dirty="0">
              <a:solidFill>
                <a:srgbClr val="0000FF"/>
              </a:solidFill>
              <a:latin typeface="Calibri" pitchFamily="34" charset="0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9654003"/>
              </p:ext>
            </p:extLst>
          </p:nvPr>
        </p:nvGraphicFramePr>
        <p:xfrm>
          <a:off x="-31750" y="5805488"/>
          <a:ext cx="8899525" cy="193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Document" r:id="rId6" imgW="8973760" imgH="1953245" progId="Word.Document.8">
                  <p:embed/>
                </p:oleObj>
              </mc:Choice>
              <mc:Fallback>
                <p:oleObj name="Document" r:id="rId6" imgW="8973760" imgH="195324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1750" y="5805488"/>
                        <a:ext cx="8899525" cy="193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82206" y="5444307"/>
            <a:ext cx="25209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l-PL" altLang="en-US" b="1" dirty="0" err="1">
                <a:solidFill>
                  <a:srgbClr val="FF3300"/>
                </a:solidFill>
                <a:latin typeface="Calibri" pitchFamily="34" charset="0"/>
              </a:rPr>
              <a:t>Deliverables</a:t>
            </a:r>
            <a:endParaRPr lang="en-US" altLang="en-US" b="1" dirty="0">
              <a:solidFill>
                <a:srgbClr val="FF33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92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95536" y="1700808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 Light" panose="020F0302020204030204" pitchFamily="34" charset="0"/>
              </a:rPr>
              <a:t>Summary</a:t>
            </a:r>
            <a:endParaRPr lang="pl-PL" b="1" dirty="0" smtClean="0">
              <a:latin typeface="Calibri Light" panose="020F0302020204030204" pitchFamily="34" charset="0"/>
            </a:endParaRPr>
          </a:p>
          <a:p>
            <a:endParaRPr lang="en-US" b="1" dirty="0" smtClean="0">
              <a:latin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 Light" panose="020F0302020204030204" pitchFamily="34" charset="0"/>
              </a:rPr>
              <a:t>We reached the satisfactory flatness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Calibri Light" panose="020F0302020204030204" pitchFamily="34" charset="0"/>
              </a:rPr>
              <a:t>XRD</a:t>
            </a:r>
            <a:r>
              <a:rPr lang="en-US" dirty="0" smtClean="0">
                <a:latin typeface="Calibri Light" panose="020F0302020204030204" pitchFamily="34" charset="0"/>
              </a:rPr>
              <a:t>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Calibri Light" panose="020F0302020204030204" pitchFamily="34" charset="0"/>
              </a:rPr>
              <a:t>QE measurements will be launched</a:t>
            </a:r>
          </a:p>
          <a:p>
            <a:r>
              <a:rPr lang="pl-PL" dirty="0">
                <a:solidFill>
                  <a:srgbClr val="FF0000"/>
                </a:solidFill>
                <a:latin typeface="Calibri Light" panose="020F0302020204030204" pitchFamily="34" charset="0"/>
                <a:sym typeface="Symbol"/>
              </a:rPr>
              <a:t> </a:t>
            </a:r>
            <a:r>
              <a:rPr lang="pl-PL" dirty="0" smtClean="0">
                <a:solidFill>
                  <a:srgbClr val="FF0000"/>
                </a:solidFill>
                <a:latin typeface="Calibri Light" panose="020F0302020204030204" pitchFamily="34" charset="0"/>
                <a:sym typeface="Symbol"/>
              </a:rPr>
              <a:t>                                                                  </a:t>
            </a:r>
            <a:r>
              <a:rPr lang="en-US" dirty="0" smtClean="0">
                <a:solidFill>
                  <a:srgbClr val="FF0000"/>
                </a:solidFill>
                <a:latin typeface="Calibri Light" panose="020F0302020204030204" pitchFamily="34" charset="0"/>
                <a:sym typeface="Symbol"/>
              </a:rPr>
              <a:t> </a:t>
            </a:r>
            <a:r>
              <a:rPr lang="en-US" dirty="0" smtClean="0">
                <a:solidFill>
                  <a:srgbClr val="FF0000"/>
                </a:solidFill>
                <a:latin typeface="Calibri Light" panose="020F0302020204030204" pitchFamily="34" charset="0"/>
              </a:rPr>
              <a:t>cleaning capabilities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 Light" panose="020F0302020204030204" pitchFamily="34" charset="0"/>
              </a:rPr>
              <a:t>QE measurements vs laser irradiation time (</a:t>
            </a:r>
            <a:r>
              <a:rPr lang="en-US" dirty="0" err="1" smtClean="0">
                <a:latin typeface="Calibri Light" panose="020F0302020204030204" pitchFamily="34" charset="0"/>
              </a:rPr>
              <a:t>DESY</a:t>
            </a:r>
            <a:r>
              <a:rPr lang="en-US" dirty="0" smtClean="0">
                <a:latin typeface="Calibri Light" panose="020F0302020204030204" pitchFamily="34" charset="0"/>
              </a:rPr>
              <a:t>, </a:t>
            </a:r>
            <a:r>
              <a:rPr lang="en-US" dirty="0" err="1" smtClean="0">
                <a:latin typeface="Calibri Light" panose="020F0302020204030204" pitchFamily="34" charset="0"/>
              </a:rPr>
              <a:t>HZDR</a:t>
            </a:r>
            <a:r>
              <a:rPr lang="en-US" dirty="0" smtClean="0">
                <a:latin typeface="Calibri Light" panose="020F0302020204030204" pitchFamily="34" charset="0"/>
              </a:rPr>
              <a:t>)</a:t>
            </a:r>
          </a:p>
          <a:p>
            <a:endParaRPr lang="en-US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303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0" y="0"/>
            <a:ext cx="3995936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  <a:cs typeface="Times New Roman" panose="02020603050405020304" pitchFamily="18" charset="0"/>
              </a:rPr>
              <a:t>Eucard2 </a:t>
            </a:r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  <a:cs typeface="Times New Roman" panose="02020603050405020304" pitchFamily="18" charset="0"/>
              </a:rPr>
              <a:t>obligations</a:t>
            </a:r>
            <a:endParaRPr lang="en-US" sz="2400" dirty="0">
              <a:solidFill>
                <a:schemeClr val="bg1"/>
              </a:solidFill>
              <a:latin typeface="Calibri Light" panose="020F0302020204030204" pitchFamily="34" charset="0"/>
              <a:ea typeface="DotumChe" panose="020B0609000101010101" pitchFamily="49" charset="-127"/>
              <a:cs typeface="Times New Roman" panose="02020603050405020304" pitchFamily="18" charset="0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395536" y="1025675"/>
            <a:ext cx="7920880" cy="1754326"/>
            <a:chOff x="395536" y="1533799"/>
            <a:chExt cx="7920880" cy="1754326"/>
          </a:xfrm>
        </p:grpSpPr>
        <p:sp>
          <p:nvSpPr>
            <p:cNvPr id="3" name="Prostokąt 2"/>
            <p:cNvSpPr/>
            <p:nvPr/>
          </p:nvSpPr>
          <p:spPr>
            <a:xfrm>
              <a:off x="395536" y="1533799"/>
              <a:ext cx="7920880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l-PL" b="1" dirty="0"/>
                <a:t>D. 12.8</a:t>
              </a:r>
              <a:r>
                <a:rPr lang="pl-PL" b="1" dirty="0" smtClean="0"/>
                <a:t>.</a:t>
              </a:r>
              <a:endParaRPr lang="pl-PL" dirty="0" smtClean="0"/>
            </a:p>
            <a:p>
              <a:r>
                <a:rPr lang="en-US" b="1" dirty="0" err="1" smtClean="0">
                  <a:latin typeface="Calibri Light" panose="020F0302020204030204" pitchFamily="34" charset="0"/>
                </a:rPr>
                <a:t>Optimised</a:t>
              </a:r>
              <a:r>
                <a:rPr lang="en-US" b="1" dirty="0" smtClean="0">
                  <a:latin typeface="Calibri Light" panose="020F0302020204030204" pitchFamily="34" charset="0"/>
                </a:rPr>
                <a:t> </a:t>
              </a:r>
              <a:r>
                <a:rPr lang="en-US" b="1" dirty="0">
                  <a:latin typeface="Calibri Light" panose="020F0302020204030204" pitchFamily="34" charset="0"/>
                </a:rPr>
                <a:t>procedure for </a:t>
              </a:r>
              <a:r>
                <a:rPr lang="en-US" b="1" dirty="0" err="1">
                  <a:latin typeface="Calibri Light" panose="020F0302020204030204" pitchFamily="34" charset="0"/>
                </a:rPr>
                <a:t>microdroplets</a:t>
              </a:r>
              <a:r>
                <a:rPr lang="en-US" b="1" dirty="0">
                  <a:latin typeface="Calibri Light" panose="020F0302020204030204" pitchFamily="34" charset="0"/>
                </a:rPr>
                <a:t> </a:t>
              </a:r>
              <a:r>
                <a:rPr lang="en-US" b="1" dirty="0" smtClean="0">
                  <a:latin typeface="Calibri Light" panose="020F0302020204030204" pitchFamily="34" charset="0"/>
                </a:rPr>
                <a:t>flattening</a:t>
              </a:r>
              <a:r>
                <a:rPr lang="pl-PL" b="1" dirty="0" smtClean="0">
                  <a:latin typeface="Calibri Light" panose="020F0302020204030204" pitchFamily="34" charset="0"/>
                </a:rPr>
                <a:t> </a:t>
              </a:r>
              <a:r>
                <a:rPr lang="en-US" b="1" dirty="0" smtClean="0">
                  <a:latin typeface="Calibri Light" panose="020F0302020204030204" pitchFamily="34" charset="0"/>
                </a:rPr>
                <a:t>with </a:t>
              </a:r>
              <a:r>
                <a:rPr lang="en-US" b="1" dirty="0">
                  <a:latin typeface="Calibri Light" panose="020F0302020204030204" pitchFamily="34" charset="0"/>
                </a:rPr>
                <a:t>an UV </a:t>
              </a:r>
              <a:r>
                <a:rPr lang="en-US" b="1" dirty="0" smtClean="0">
                  <a:latin typeface="Calibri Light" panose="020F0302020204030204" pitchFamily="34" charset="0"/>
                </a:rPr>
                <a:t>laser</a:t>
              </a:r>
              <a:endParaRPr lang="pl-PL" b="1" dirty="0" smtClean="0">
                <a:latin typeface="Calibri Light" panose="020F0302020204030204" pitchFamily="34" charset="0"/>
              </a:endParaRPr>
            </a:p>
            <a:p>
              <a:endParaRPr lang="pl-PL" b="1" dirty="0" smtClean="0">
                <a:latin typeface="Calibri Light" panose="020F0302020204030204" pitchFamily="34" charset="0"/>
              </a:endParaRPr>
            </a:p>
            <a:p>
              <a:endParaRPr lang="pl-PL" b="1" dirty="0" smtClean="0">
                <a:latin typeface="Calibri Light" panose="020F0302020204030204" pitchFamily="34" charset="0"/>
              </a:endParaRPr>
            </a:p>
            <a:p>
              <a:endParaRPr lang="pl-PL" b="1" dirty="0">
                <a:latin typeface="Calibri Light" panose="020F0302020204030204" pitchFamily="34" charset="0"/>
              </a:endParaRPr>
            </a:p>
            <a:p>
              <a:r>
                <a:rPr lang="en-US" b="1" dirty="0" err="1" smtClean="0">
                  <a:latin typeface="Calibri Light" panose="020F0302020204030204" pitchFamily="34" charset="0"/>
                </a:rPr>
                <a:t>Optimised</a:t>
              </a:r>
              <a:r>
                <a:rPr lang="en-US" b="1" dirty="0" smtClean="0">
                  <a:latin typeface="Calibri Light" panose="020F0302020204030204" pitchFamily="34" charset="0"/>
                </a:rPr>
                <a:t> </a:t>
              </a:r>
              <a:r>
                <a:rPr lang="en-US" b="1" dirty="0">
                  <a:latin typeface="Calibri Light" panose="020F0302020204030204" pitchFamily="34" charset="0"/>
                </a:rPr>
                <a:t>procedure for preparation of flat, clean and adherent </a:t>
              </a:r>
              <a:r>
                <a:rPr lang="en-US" b="1" dirty="0" err="1">
                  <a:latin typeface="Calibri Light" panose="020F0302020204030204" pitchFamily="34" charset="0"/>
                </a:rPr>
                <a:t>Pb</a:t>
              </a:r>
              <a:r>
                <a:rPr lang="en-US" b="1" dirty="0">
                  <a:latin typeface="Calibri Light" panose="020F0302020204030204" pitchFamily="34" charset="0"/>
                </a:rPr>
                <a:t>/</a:t>
              </a:r>
              <a:r>
                <a:rPr lang="en-US" b="1" dirty="0" err="1">
                  <a:latin typeface="Calibri Light" panose="020F0302020204030204" pitchFamily="34" charset="0"/>
                </a:rPr>
                <a:t>Nb</a:t>
              </a:r>
              <a:r>
                <a:rPr lang="en-US" b="1" dirty="0">
                  <a:latin typeface="Calibri Light" panose="020F0302020204030204" pitchFamily="34" charset="0"/>
                </a:rPr>
                <a:t> </a:t>
              </a:r>
              <a:r>
                <a:rPr lang="en-US" b="1" dirty="0" smtClean="0">
                  <a:latin typeface="Calibri Light" panose="020F0302020204030204" pitchFamily="34" charset="0"/>
                </a:rPr>
                <a:t>films</a:t>
              </a:r>
              <a:endParaRPr lang="en-US" b="1" dirty="0">
                <a:latin typeface="Calibri Light" panose="020F0302020204030204" pitchFamily="34" charset="0"/>
              </a:endParaRPr>
            </a:p>
          </p:txBody>
        </p:sp>
        <p:cxnSp>
          <p:nvCxnSpPr>
            <p:cNvPr id="5" name="Łącznik prosty ze strzałką 4"/>
            <p:cNvCxnSpPr/>
            <p:nvPr/>
          </p:nvCxnSpPr>
          <p:spPr>
            <a:xfrm>
              <a:off x="4139952" y="2136924"/>
              <a:ext cx="0" cy="864096"/>
            </a:xfrm>
            <a:prstGeom prst="straightConnector1">
              <a:avLst/>
            </a:prstGeom>
            <a:ln w="666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pole tekstowe 6"/>
          <p:cNvSpPr txBox="1"/>
          <p:nvPr/>
        </p:nvSpPr>
        <p:spPr>
          <a:xfrm>
            <a:off x="2460053" y="631126"/>
            <a:ext cx="439248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dirty="0" err="1" smtClean="0">
                <a:latin typeface="Calibri Light" panose="020F0302020204030204" pitchFamily="34" charset="0"/>
              </a:rPr>
              <a:t>Change</a:t>
            </a:r>
            <a:r>
              <a:rPr lang="pl-PL" dirty="0" smtClean="0">
                <a:latin typeface="Calibri Light" panose="020F0302020204030204" pitchFamily="34" charset="0"/>
              </a:rPr>
              <a:t> the </a:t>
            </a:r>
            <a:r>
              <a:rPr lang="pl-PL" dirty="0" err="1" smtClean="0">
                <a:latin typeface="Calibri Light" panose="020F0302020204030204" pitchFamily="34" charset="0"/>
              </a:rPr>
              <a:t>Deliverable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78466" y="3068960"/>
            <a:ext cx="89655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err="1" smtClean="0">
                <a:latin typeface="Calibri Light" panose="020F0302020204030204" pitchFamily="34" charset="0"/>
              </a:rPr>
              <a:t>Reason</a:t>
            </a:r>
            <a:endParaRPr lang="pl-PL" dirty="0" smtClean="0">
              <a:latin typeface="Calibri Light" panose="020F0302020204030204" pitchFamily="34" charset="0"/>
            </a:endParaRPr>
          </a:p>
          <a:p>
            <a:r>
              <a:rPr lang="en-US" dirty="0" smtClean="0">
                <a:latin typeface="Calibri Light" panose="020F0302020204030204" pitchFamily="34" charset="0"/>
              </a:rPr>
              <a:t>We found that plasma pulsed irradiation is more effective t</a:t>
            </a:r>
            <a:r>
              <a:rPr lang="pl-PL" dirty="0" err="1" smtClean="0">
                <a:latin typeface="Calibri Light" panose="020F0302020204030204" pitchFamily="34" charset="0"/>
              </a:rPr>
              <a:t>hat</a:t>
            </a:r>
            <a:r>
              <a:rPr lang="pl-PL" dirty="0" smtClean="0">
                <a:latin typeface="Calibri Light" panose="020F0302020204030204" pitchFamily="34" charset="0"/>
              </a:rPr>
              <a:t> the </a:t>
            </a:r>
            <a:r>
              <a:rPr lang="en-US" dirty="0" smtClean="0">
                <a:latin typeface="Calibri Light" panose="020F0302020204030204" pitchFamily="34" charset="0"/>
              </a:rPr>
              <a:t>laser one.  Basically we learned how thick layer </a:t>
            </a:r>
            <a:r>
              <a:rPr lang="en-US" dirty="0" err="1" smtClean="0">
                <a:latin typeface="Calibri Light" panose="020F0302020204030204" pitchFamily="34" charset="0"/>
              </a:rPr>
              <a:t>mus</a:t>
            </a:r>
            <a:r>
              <a:rPr lang="pl-PL" dirty="0" smtClean="0">
                <a:latin typeface="Calibri Light" panose="020F0302020204030204" pitchFamily="34" charset="0"/>
              </a:rPr>
              <a:t>t</a:t>
            </a:r>
            <a:r>
              <a:rPr lang="en-US" dirty="0" smtClean="0">
                <a:latin typeface="Calibri Light" panose="020F0302020204030204" pitchFamily="34" charset="0"/>
              </a:rPr>
              <a:t> be deposited to undergo a right change caused by energy deposition.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2617389" y="4221088"/>
            <a:ext cx="4392488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dirty="0" err="1" smtClean="0">
                <a:solidFill>
                  <a:srgbClr val="FFFF00"/>
                </a:solidFill>
                <a:latin typeface="Calibri Light" panose="020F0302020204030204" pitchFamily="34" charset="0"/>
              </a:rPr>
              <a:t>Delay</a:t>
            </a:r>
            <a:endParaRPr lang="en-US" dirty="0">
              <a:solidFill>
                <a:srgbClr val="FFFF0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7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66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553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89398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221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713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754" y="-36424"/>
            <a:ext cx="9468544" cy="689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3255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07504" y="1720840"/>
            <a:ext cx="90364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6088" indent="-265113"/>
            <a:r>
              <a:rPr lang="pl-PL" b="1" dirty="0" smtClean="0">
                <a:latin typeface="Calibri Light" panose="020F0302020204030204" pitchFamily="34" charset="0"/>
              </a:rPr>
              <a:t>… </a:t>
            </a:r>
            <a:r>
              <a:rPr lang="pl-PL" b="1" dirty="0" err="1" smtClean="0">
                <a:latin typeface="Calibri Light" panose="020F0302020204030204" pitchFamily="34" charset="0"/>
              </a:rPr>
              <a:t>towards</a:t>
            </a:r>
            <a:r>
              <a:rPr lang="pl-PL" b="1" dirty="0" smtClean="0">
                <a:latin typeface="Calibri Light" panose="020F0302020204030204" pitchFamily="34" charset="0"/>
              </a:rPr>
              <a:t> </a:t>
            </a:r>
            <a:r>
              <a:rPr lang="pl-PL" b="1" i="1" dirty="0" smtClean="0">
                <a:latin typeface="Calibri Light" panose="020F0302020204030204" pitchFamily="34" charset="0"/>
              </a:rPr>
              <a:t>D12.9 </a:t>
            </a:r>
            <a:r>
              <a:rPr lang="en-US" b="1" i="1" dirty="0" err="1">
                <a:latin typeface="Calibri Light" panose="020F0302020204030204" pitchFamily="34" charset="0"/>
              </a:rPr>
              <a:t>Pb</a:t>
            </a:r>
            <a:r>
              <a:rPr lang="en-US" b="1" i="1" dirty="0">
                <a:latin typeface="Calibri Light" panose="020F0302020204030204" pitchFamily="34" charset="0"/>
              </a:rPr>
              <a:t>/</a:t>
            </a:r>
            <a:r>
              <a:rPr lang="en-US" b="1" i="1" dirty="0" err="1">
                <a:latin typeface="Calibri Light" panose="020F0302020204030204" pitchFamily="34" charset="0"/>
              </a:rPr>
              <a:t>Nb</a:t>
            </a:r>
            <a:r>
              <a:rPr lang="en-US" b="1" i="1" dirty="0">
                <a:latin typeface="Calibri Light" panose="020F0302020204030204" pitchFamily="34" charset="0"/>
              </a:rPr>
              <a:t> plug photocathodes measurements and </a:t>
            </a:r>
            <a:r>
              <a:rPr lang="en-US" b="1" i="1" dirty="0" smtClean="0">
                <a:latin typeface="Calibri Light" panose="020F0302020204030204" pitchFamily="34" charset="0"/>
              </a:rPr>
              <a:t>characterization</a:t>
            </a:r>
            <a:r>
              <a:rPr lang="pl-PL" b="1" dirty="0">
                <a:latin typeface="Calibri Light" panose="020F0302020204030204" pitchFamily="34" charset="0"/>
              </a:rPr>
              <a:t> </a:t>
            </a:r>
            <a:r>
              <a:rPr lang="pl-PL" b="1" dirty="0" err="1" smtClean="0">
                <a:latin typeface="Calibri Light" panose="020F0302020204030204" pitchFamily="34" charset="0"/>
              </a:rPr>
              <a:t>at</a:t>
            </a:r>
            <a:r>
              <a:rPr lang="pl-PL" b="1" dirty="0" smtClean="0">
                <a:latin typeface="Calibri Light" panose="020F0302020204030204" pitchFamily="34" charset="0"/>
              </a:rPr>
              <a:t> </a:t>
            </a:r>
            <a:r>
              <a:rPr lang="pl-PL" b="1" dirty="0" err="1" smtClean="0">
                <a:latin typeface="Calibri Light" panose="020F0302020204030204" pitchFamily="34" charset="0"/>
              </a:rPr>
              <a:t>HZDR</a:t>
            </a:r>
            <a:endParaRPr lang="pl-PL" b="1" dirty="0" smtClean="0">
              <a:latin typeface="Calibri Light" panose="020F0302020204030204" pitchFamily="34" charset="0"/>
            </a:endParaRPr>
          </a:p>
          <a:p>
            <a:pPr marL="446088" indent="-265113"/>
            <a:endParaRPr lang="pl-PL" b="1" dirty="0">
              <a:latin typeface="Calibri Light" panose="020F0302020204030204" pitchFamily="34" charset="0"/>
            </a:endParaRPr>
          </a:p>
          <a:p>
            <a:pPr marL="446088" indent="-265113"/>
            <a:endParaRPr lang="pl-PL" b="1" dirty="0" smtClean="0">
              <a:latin typeface="Calibri Light" panose="020F0302020204030204" pitchFamily="34" charset="0"/>
            </a:endParaRPr>
          </a:p>
          <a:p>
            <a:pPr marL="446088" indent="-265113"/>
            <a:endParaRPr lang="pl-PL" b="1" dirty="0" smtClean="0">
              <a:latin typeface="Calibri Light" panose="020F0302020204030204" pitchFamily="34" charset="0"/>
            </a:endParaRPr>
          </a:p>
          <a:p>
            <a:pPr marL="446088" indent="-265113"/>
            <a:r>
              <a:rPr lang="en-US" dirty="0" smtClean="0">
                <a:latin typeface="Calibri Light" panose="020F0302020204030204" pitchFamily="34" charset="0"/>
              </a:rPr>
              <a:t>The </a:t>
            </a:r>
            <a:r>
              <a:rPr lang="en-US" dirty="0">
                <a:latin typeface="Calibri Light" panose="020F0302020204030204" pitchFamily="34" charset="0"/>
              </a:rPr>
              <a:t>maximum program for the experiment would be:</a:t>
            </a:r>
            <a:br>
              <a:rPr lang="en-US" dirty="0">
                <a:latin typeface="Calibri Light" panose="020F0302020204030204" pitchFamily="34" charset="0"/>
              </a:rPr>
            </a:br>
            <a:r>
              <a:rPr lang="en-US" dirty="0">
                <a:latin typeface="Calibri Light" panose="020F0302020204030204" pitchFamily="34" charset="0"/>
              </a:rPr>
              <a:t>     1.  assembling the </a:t>
            </a:r>
            <a:r>
              <a:rPr lang="en-US" dirty="0" err="1">
                <a:latin typeface="Calibri Light" panose="020F0302020204030204" pitchFamily="34" charset="0"/>
              </a:rPr>
              <a:t>Pb</a:t>
            </a:r>
            <a:r>
              <a:rPr lang="en-US" dirty="0">
                <a:latin typeface="Calibri Light" panose="020F0302020204030204" pitchFamily="34" charset="0"/>
              </a:rPr>
              <a:t>-coated plug in </a:t>
            </a:r>
            <a:r>
              <a:rPr lang="pl-PL" dirty="0" smtClean="0">
                <a:latin typeface="Calibri Light" panose="020F0302020204030204" pitchFamily="34" charset="0"/>
              </a:rPr>
              <a:t>the</a:t>
            </a:r>
            <a:r>
              <a:rPr lang="en-US" dirty="0" smtClean="0">
                <a:latin typeface="Calibri Light" panose="020F0302020204030204" pitchFamily="34" charset="0"/>
              </a:rPr>
              <a:t> </a:t>
            </a:r>
            <a:r>
              <a:rPr lang="en-US" dirty="0">
                <a:latin typeface="Calibri Light" panose="020F0302020204030204" pitchFamily="34" charset="0"/>
              </a:rPr>
              <a:t>vacuum chamber,</a:t>
            </a:r>
            <a:br>
              <a:rPr lang="en-US" dirty="0">
                <a:latin typeface="Calibri Light" panose="020F0302020204030204" pitchFamily="34" charset="0"/>
              </a:rPr>
            </a:br>
            <a:r>
              <a:rPr lang="en-US" dirty="0">
                <a:latin typeface="Calibri Light" panose="020F0302020204030204" pitchFamily="34" charset="0"/>
              </a:rPr>
              <a:t>     2.  laser- cleaning accordingly to John's recipe,</a:t>
            </a:r>
            <a:br>
              <a:rPr lang="en-US" dirty="0">
                <a:latin typeface="Calibri Light" panose="020F0302020204030204" pitchFamily="34" charset="0"/>
              </a:rPr>
            </a:br>
            <a:r>
              <a:rPr lang="en-US" dirty="0">
                <a:latin typeface="Calibri Light" panose="020F0302020204030204" pitchFamily="34" charset="0"/>
              </a:rPr>
              <a:t>     3.  measure QE at ca. </a:t>
            </a:r>
            <a:r>
              <a:rPr lang="en-US" dirty="0" smtClean="0">
                <a:latin typeface="Calibri Light" panose="020F0302020204030204" pitchFamily="34" charset="0"/>
              </a:rPr>
              <a:t>260</a:t>
            </a:r>
            <a:r>
              <a:rPr lang="pl-PL" dirty="0" smtClean="0">
                <a:latin typeface="Calibri Light" panose="020F0302020204030204" pitchFamily="34" charset="0"/>
              </a:rPr>
              <a:t> </a:t>
            </a:r>
            <a:r>
              <a:rPr lang="en-US" dirty="0" smtClean="0">
                <a:latin typeface="Calibri Light" panose="020F0302020204030204" pitchFamily="34" charset="0"/>
              </a:rPr>
              <a:t>nm ,</a:t>
            </a:r>
            <a:r>
              <a:rPr lang="en-US" dirty="0">
                <a:latin typeface="Calibri Light" panose="020F0302020204030204" pitchFamily="34" charset="0"/>
              </a:rPr>
              <a:t/>
            </a:r>
            <a:br>
              <a:rPr lang="en-US" dirty="0">
                <a:latin typeface="Calibri Light" panose="020F0302020204030204" pitchFamily="34" charset="0"/>
              </a:rPr>
            </a:br>
            <a:r>
              <a:rPr lang="en-US" dirty="0">
                <a:latin typeface="Calibri Light" panose="020F0302020204030204" pitchFamily="34" charset="0"/>
              </a:rPr>
              <a:t>     4.  irradiate the cathode for several weeks in total (can be done </a:t>
            </a:r>
            <a:endParaRPr lang="pl-PL" dirty="0" smtClean="0">
              <a:latin typeface="Calibri Light" panose="020F0302020204030204" pitchFamily="34" charset="0"/>
            </a:endParaRPr>
          </a:p>
          <a:p>
            <a:pPr marL="446088" indent="-265113"/>
            <a:r>
              <a:rPr lang="pl-PL" dirty="0">
                <a:latin typeface="Calibri Light" panose="020F0302020204030204" pitchFamily="34" charset="0"/>
              </a:rPr>
              <a:t> </a:t>
            </a:r>
            <a:r>
              <a:rPr lang="pl-PL" dirty="0" smtClean="0">
                <a:latin typeface="Calibri Light" panose="020F0302020204030204" pitchFamily="34" charset="0"/>
              </a:rPr>
              <a:t>               </a:t>
            </a:r>
            <a:r>
              <a:rPr lang="en-US" dirty="0" smtClean="0">
                <a:latin typeface="Calibri Light" panose="020F0302020204030204" pitchFamily="34" charset="0"/>
              </a:rPr>
              <a:t>in </a:t>
            </a:r>
            <a:r>
              <a:rPr lang="en-US" dirty="0">
                <a:latin typeface="Calibri Light" panose="020F0302020204030204" pitchFamily="34" charset="0"/>
              </a:rPr>
              <a:t>many  shorter periods) with your </a:t>
            </a:r>
            <a:r>
              <a:rPr lang="en-US" dirty="0" smtClean="0">
                <a:latin typeface="Calibri Light" panose="020F0302020204030204" pitchFamily="34" charset="0"/>
              </a:rPr>
              <a:t>laser</a:t>
            </a:r>
            <a:r>
              <a:rPr lang="pl-PL" dirty="0" smtClean="0">
                <a:latin typeface="Calibri Light" panose="020F0302020204030204" pitchFamily="34" charset="0"/>
              </a:rPr>
              <a:t>: 0,5 W, 500 kHz, 10 </a:t>
            </a:r>
            <a:r>
              <a:rPr lang="pl-PL" dirty="0" err="1" smtClean="0">
                <a:latin typeface="Calibri Light" panose="020F0302020204030204" pitchFamily="34" charset="0"/>
              </a:rPr>
              <a:t>ps</a:t>
            </a:r>
            <a:r>
              <a:rPr lang="pl-PL" dirty="0" smtClean="0">
                <a:latin typeface="Calibri Light" panose="020F0302020204030204" pitchFamily="34" charset="0"/>
              </a:rPr>
              <a:t> , 260 </a:t>
            </a:r>
            <a:r>
              <a:rPr lang="pl-PL" dirty="0" err="1" smtClean="0">
                <a:latin typeface="Calibri Light" panose="020F0302020204030204" pitchFamily="34" charset="0"/>
              </a:rPr>
              <a:t>nm</a:t>
            </a:r>
            <a:r>
              <a:rPr lang="en-US" dirty="0">
                <a:latin typeface="Calibri Light" panose="020F0302020204030204" pitchFamily="34" charset="0"/>
              </a:rPr>
              <a:t/>
            </a:r>
            <a:br>
              <a:rPr lang="en-US" dirty="0">
                <a:latin typeface="Calibri Light" panose="020F0302020204030204" pitchFamily="34" charset="0"/>
              </a:rPr>
            </a:br>
            <a:r>
              <a:rPr lang="en-US" dirty="0">
                <a:latin typeface="Calibri Light" panose="020F0302020204030204" pitchFamily="34" charset="0"/>
              </a:rPr>
              <a:t>     5. measure QE again.</a:t>
            </a:r>
            <a:endParaRPr lang="en-GB" dirty="0">
              <a:latin typeface="Calibri Light" panose="020F0302020204030204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-7370" y="-1"/>
            <a:ext cx="4003306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Further</a:t>
            </a:r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 </a:t>
            </a:r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steps</a:t>
            </a:r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… </a:t>
            </a:r>
            <a:endParaRPr lang="en-US" sz="2400" dirty="0">
              <a:solidFill>
                <a:schemeClr val="bg1"/>
              </a:solidFill>
              <a:latin typeface="Calibri Light" panose="020F0302020204030204" pitchFamily="34" charset="0"/>
              <a:ea typeface="Dotu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0595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zaokrąglony 5"/>
          <p:cNvSpPr/>
          <p:nvPr/>
        </p:nvSpPr>
        <p:spPr>
          <a:xfrm>
            <a:off x="3060700" y="3727450"/>
            <a:ext cx="3022600" cy="2574925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3409950" y="3052763"/>
            <a:ext cx="30257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1600" dirty="0">
                <a:latin typeface="Calibri" pitchFamily="34" charset="0"/>
              </a:rPr>
              <a:t> </a:t>
            </a:r>
            <a:r>
              <a:rPr lang="pl-PL" altLang="pl-PL" sz="1800" dirty="0">
                <a:latin typeface="Calibri Light" panose="020F0302020204030204" pitchFamily="34" charset="0"/>
              </a:rPr>
              <a:t>1 </a:t>
            </a:r>
            <a:r>
              <a:rPr lang="pl-PL" altLang="pl-PL" sz="1800" dirty="0" err="1">
                <a:latin typeface="Calibri Light" panose="020F0302020204030204" pitchFamily="34" charset="0"/>
              </a:rPr>
              <a:t>plasma</a:t>
            </a:r>
            <a:r>
              <a:rPr lang="pl-PL" altLang="pl-PL" sz="1800" dirty="0">
                <a:latin typeface="Calibri Light" panose="020F0302020204030204" pitchFamily="34" charset="0"/>
              </a:rPr>
              <a:t> </a:t>
            </a:r>
            <a:r>
              <a:rPr lang="pl-PL" altLang="pl-PL" sz="1800" dirty="0" err="1">
                <a:latin typeface="Calibri Light" panose="020F0302020204030204" pitchFamily="34" charset="0"/>
              </a:rPr>
              <a:t>pulse</a:t>
            </a:r>
            <a:r>
              <a:rPr lang="pl-PL" altLang="pl-PL" sz="1800" dirty="0">
                <a:latin typeface="Calibri Light" panose="020F0302020204030204" pitchFamily="34" charset="0"/>
              </a:rPr>
              <a:t> of 1.8 J/cm</a:t>
            </a:r>
            <a:r>
              <a:rPr lang="pl-PL" altLang="pl-PL" sz="1800" baseline="30000" dirty="0">
                <a:latin typeface="Calibri Light" panose="020F0302020204030204" pitchFamily="34" charset="0"/>
              </a:rPr>
              <a:t>2</a:t>
            </a:r>
            <a:r>
              <a:rPr lang="pl-PL" altLang="pl-PL" sz="1800" dirty="0">
                <a:latin typeface="Calibri Light" panose="020F0302020204030204" pitchFamily="34" charset="0"/>
              </a:rPr>
              <a:t>                 </a:t>
            </a:r>
            <a:endParaRPr lang="en-US" altLang="pl-PL" sz="1800" dirty="0">
              <a:latin typeface="Calibri Light" panose="020F0302020204030204" pitchFamily="34" charset="0"/>
            </a:endParaRPr>
          </a:p>
        </p:txBody>
      </p:sp>
      <p:pic>
        <p:nvPicPr>
          <p:cNvPr id="15365" name="Picture 7" descr="Wtyczka_laczona_depozycja_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90"/>
          <a:stretch>
            <a:fillRect/>
          </a:stretch>
        </p:blipFill>
        <p:spPr bwMode="auto">
          <a:xfrm>
            <a:off x="93663" y="1101725"/>
            <a:ext cx="2921000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8" descr="Miejsc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48"/>
          <a:stretch>
            <a:fillRect/>
          </a:stretch>
        </p:blipFill>
        <p:spPr bwMode="auto">
          <a:xfrm>
            <a:off x="3089275" y="1101725"/>
            <a:ext cx="2919413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1" descr="Pb_Nb_12um_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1431" r="-1509" b="11478"/>
          <a:stretch>
            <a:fillRect/>
          </a:stretch>
        </p:blipFill>
        <p:spPr bwMode="auto">
          <a:xfrm>
            <a:off x="52388" y="4073525"/>
            <a:ext cx="3001962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2" descr="Pb_Nb_2_0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85"/>
          <a:stretch>
            <a:fillRect/>
          </a:stretch>
        </p:blipFill>
        <p:spPr bwMode="auto">
          <a:xfrm>
            <a:off x="3089275" y="4073525"/>
            <a:ext cx="2965450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4" descr="Nb_Pb_12um_3x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15"/>
          <a:stretch>
            <a:fillRect/>
          </a:stretch>
        </p:blipFill>
        <p:spPr bwMode="auto">
          <a:xfrm>
            <a:off x="6159500" y="4073525"/>
            <a:ext cx="2938463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Text Box 29"/>
          <p:cNvSpPr txBox="1">
            <a:spLocks noChangeArrowheads="1"/>
          </p:cNvSpPr>
          <p:nvPr/>
        </p:nvSpPr>
        <p:spPr bwMode="auto">
          <a:xfrm>
            <a:off x="6600826" y="6412706"/>
            <a:ext cx="260985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en-US" sz="1800" i="1" dirty="0">
                <a:latin typeface="Calibri Light" panose="020F0302020204030204" pitchFamily="34" charset="0"/>
              </a:rPr>
              <a:t>15 </a:t>
            </a:r>
            <a:r>
              <a:rPr lang="en-US" altLang="pl-PL" sz="1800" i="1" dirty="0">
                <a:latin typeface="Calibri Light" panose="020F0302020204030204" pitchFamily="34" charset="0"/>
              </a:rPr>
              <a:t>µ</a:t>
            </a:r>
            <a:r>
              <a:rPr lang="pl-PL" altLang="pl-PL" sz="1800" i="1" dirty="0">
                <a:latin typeface="Calibri Light" panose="020F0302020204030204" pitchFamily="34" charset="0"/>
              </a:rPr>
              <a:t>m Pb </a:t>
            </a:r>
            <a:r>
              <a:rPr lang="pl-PL" altLang="pl-PL" sz="1800" i="1" dirty="0" err="1">
                <a:latin typeface="Calibri Light" panose="020F0302020204030204" pitchFamily="34" charset="0"/>
              </a:rPr>
              <a:t>underway</a:t>
            </a:r>
            <a:r>
              <a:rPr lang="pl-PL" altLang="pl-PL" sz="1800" i="1" dirty="0">
                <a:latin typeface="Calibri" pitchFamily="34" charset="0"/>
              </a:rPr>
              <a:t>…</a:t>
            </a:r>
            <a:r>
              <a:rPr lang="pl-PL" altLang="en-US" sz="1800" i="1" dirty="0">
                <a:latin typeface="Calibri" pitchFamily="34" charset="0"/>
              </a:rPr>
              <a:t> </a:t>
            </a:r>
          </a:p>
        </p:txBody>
      </p:sp>
      <p:pic>
        <p:nvPicPr>
          <p:cNvPr id="15371" name="Picture 2" descr="https://espace.cern.ch/EuCARD/2013/annual-and-KickOff-meeting/PICTURE%20LIBRARY/EuCARD2-logo-Fabienne.pn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200" y="0"/>
            <a:ext cx="75723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pole tekstowe 1"/>
          <p:cNvSpPr txBox="1">
            <a:spLocks noChangeArrowheads="1"/>
          </p:cNvSpPr>
          <p:nvPr/>
        </p:nvSpPr>
        <p:spPr bwMode="auto">
          <a:xfrm>
            <a:off x="6457950" y="1255713"/>
            <a:ext cx="17557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600" dirty="0">
                <a:latin typeface="Calibri Light" panose="020F0302020204030204" pitchFamily="34" charset="0"/>
              </a:rPr>
              <a:t>T</a:t>
            </a:r>
            <a:r>
              <a:rPr lang="en-US" altLang="en-US" sz="1600" dirty="0" err="1">
                <a:latin typeface="Calibri Light" panose="020F0302020204030204" pitchFamily="34" charset="0"/>
              </a:rPr>
              <a:t>oo</a:t>
            </a:r>
            <a:r>
              <a:rPr lang="en-US" altLang="en-US" sz="1600" dirty="0">
                <a:latin typeface="Calibri Light" panose="020F0302020204030204" pitchFamily="34" charset="0"/>
              </a:rPr>
              <a:t> thin</a:t>
            </a:r>
            <a:r>
              <a:rPr lang="pl-PL" altLang="en-US" sz="1600" dirty="0">
                <a:latin typeface="Calibri Light" panose="020F0302020204030204" pitchFamily="34" charset="0"/>
              </a:rPr>
              <a:t> and </a:t>
            </a:r>
            <a:r>
              <a:rPr lang="pl-PL" altLang="en-US" sz="1600" dirty="0" err="1">
                <a:latin typeface="Calibri Light" panose="020F0302020204030204" pitchFamily="34" charset="0"/>
              </a:rPr>
              <a:t>thus</a:t>
            </a:r>
            <a:r>
              <a:rPr lang="pl-PL" altLang="en-US" sz="1600" dirty="0">
                <a:latin typeface="Calibri Light" panose="020F0302020204030204" pitchFamily="34" charset="0"/>
              </a:rPr>
              <a:t> </a:t>
            </a:r>
            <a:r>
              <a:rPr lang="pl-PL" altLang="en-US" sz="1600" dirty="0" err="1">
                <a:latin typeface="Calibri Light" panose="020F0302020204030204" pitchFamily="34" charset="0"/>
              </a:rPr>
              <a:t>perforated</a:t>
            </a:r>
            <a:endParaRPr lang="en-US" altLang="en-US" sz="1600" dirty="0">
              <a:latin typeface="Calibri Light" panose="020F0302020204030204" pitchFamily="34" charset="0"/>
            </a:endParaRPr>
          </a:p>
        </p:txBody>
      </p:sp>
      <p:sp>
        <p:nvSpPr>
          <p:cNvPr id="15374" name="Prostokąt 2"/>
          <p:cNvSpPr>
            <a:spLocks noChangeArrowheads="1"/>
          </p:cNvSpPr>
          <p:nvPr/>
        </p:nvSpPr>
        <p:spPr bwMode="auto">
          <a:xfrm>
            <a:off x="-31750" y="639763"/>
            <a:ext cx="1366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400" dirty="0">
                <a:latin typeface="Calibri" pitchFamily="34" charset="0"/>
              </a:rPr>
              <a:t> </a:t>
            </a:r>
            <a:r>
              <a:rPr lang="pl-PL" altLang="pl-PL" sz="2400" dirty="0">
                <a:latin typeface="Calibri Light" panose="020F0302020204030204" pitchFamily="34" charset="0"/>
              </a:rPr>
              <a:t>8 </a:t>
            </a:r>
            <a:r>
              <a:rPr lang="en-US" altLang="pl-PL" sz="2400" dirty="0">
                <a:latin typeface="Calibri Light" panose="020F0302020204030204" pitchFamily="34" charset="0"/>
              </a:rPr>
              <a:t>µ</a:t>
            </a:r>
            <a:r>
              <a:rPr lang="pl-PL" altLang="pl-PL" sz="2400" dirty="0">
                <a:latin typeface="Calibri Light" panose="020F0302020204030204" pitchFamily="34" charset="0"/>
              </a:rPr>
              <a:t>m Pb </a:t>
            </a:r>
            <a:endParaRPr lang="en-GB" altLang="en-US" sz="2400" dirty="0">
              <a:latin typeface="Calibri Light" panose="020F0302020204030204" pitchFamily="34" charset="0"/>
            </a:endParaRPr>
          </a:p>
        </p:txBody>
      </p:sp>
      <p:sp>
        <p:nvSpPr>
          <p:cNvPr id="15375" name="Prostokąt 3"/>
          <p:cNvSpPr>
            <a:spLocks noChangeArrowheads="1"/>
          </p:cNvSpPr>
          <p:nvPr/>
        </p:nvSpPr>
        <p:spPr bwMode="auto">
          <a:xfrm>
            <a:off x="758825" y="3036888"/>
            <a:ext cx="1995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800" dirty="0" err="1">
                <a:latin typeface="Calibri Light" panose="020F0302020204030204" pitchFamily="34" charset="0"/>
              </a:rPr>
              <a:t>UHV</a:t>
            </a:r>
            <a:r>
              <a:rPr lang="pl-PL" altLang="pl-PL" sz="1800" dirty="0">
                <a:latin typeface="Calibri Light" panose="020F0302020204030204" pitchFamily="34" charset="0"/>
              </a:rPr>
              <a:t> </a:t>
            </a:r>
            <a:r>
              <a:rPr lang="pl-PL" altLang="pl-PL" sz="1800" dirty="0" err="1">
                <a:latin typeface="Calibri Light" panose="020F0302020204030204" pitchFamily="34" charset="0"/>
              </a:rPr>
              <a:t>arc</a:t>
            </a:r>
            <a:r>
              <a:rPr lang="pl-PL" altLang="pl-PL" sz="1800" dirty="0">
                <a:latin typeface="Calibri Light" panose="020F0302020204030204" pitchFamily="34" charset="0"/>
              </a:rPr>
              <a:t> </a:t>
            </a:r>
            <a:r>
              <a:rPr lang="pl-PL" altLang="pl-PL" sz="1800" dirty="0" err="1">
                <a:latin typeface="Calibri Light" panose="020F0302020204030204" pitchFamily="34" charset="0"/>
              </a:rPr>
              <a:t>deposition</a:t>
            </a:r>
            <a:endParaRPr lang="en-GB" altLang="en-US" sz="1800" dirty="0">
              <a:latin typeface="Calibri Light" panose="020F0302020204030204" pitchFamily="34" charset="0"/>
            </a:endParaRPr>
          </a:p>
        </p:txBody>
      </p:sp>
      <p:sp>
        <p:nvSpPr>
          <p:cNvPr id="15376" name="pole tekstowe 33"/>
          <p:cNvSpPr txBox="1">
            <a:spLocks noChangeArrowheads="1"/>
          </p:cNvSpPr>
          <p:nvPr/>
        </p:nvSpPr>
        <p:spPr bwMode="auto">
          <a:xfrm>
            <a:off x="2389188" y="819150"/>
            <a:ext cx="14906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600" dirty="0">
                <a:latin typeface="Calibri Light" panose="020F0302020204030204" pitchFamily="34" charset="0"/>
              </a:rPr>
              <a:t>X 500</a:t>
            </a:r>
            <a:endParaRPr lang="en-GB" altLang="en-US" sz="1600" dirty="0">
              <a:latin typeface="Calibri Light" panose="020F0302020204030204" pitchFamily="34" charset="0"/>
            </a:endParaRPr>
          </a:p>
        </p:txBody>
      </p:sp>
      <p:sp>
        <p:nvSpPr>
          <p:cNvPr id="15377" name="pole tekstowe 35"/>
          <p:cNvSpPr txBox="1">
            <a:spLocks noChangeArrowheads="1"/>
          </p:cNvSpPr>
          <p:nvPr/>
        </p:nvSpPr>
        <p:spPr bwMode="auto">
          <a:xfrm>
            <a:off x="5310188" y="793750"/>
            <a:ext cx="14906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600" dirty="0">
                <a:latin typeface="Calibri Light" panose="020F0302020204030204" pitchFamily="34" charset="0"/>
              </a:rPr>
              <a:t>X 1000</a:t>
            </a:r>
            <a:endParaRPr lang="en-GB" altLang="en-US" sz="1600" dirty="0">
              <a:latin typeface="Calibri Light" panose="020F0302020204030204" pitchFamily="34" charset="0"/>
            </a:endParaRPr>
          </a:p>
        </p:txBody>
      </p:sp>
      <p:sp>
        <p:nvSpPr>
          <p:cNvPr id="15378" name="Prostokąt 36"/>
          <p:cNvSpPr>
            <a:spLocks noChangeArrowheads="1"/>
          </p:cNvSpPr>
          <p:nvPr/>
        </p:nvSpPr>
        <p:spPr bwMode="auto">
          <a:xfrm>
            <a:off x="0" y="3570288"/>
            <a:ext cx="14541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400" dirty="0">
                <a:latin typeface="Calibri Light" panose="020F0302020204030204" pitchFamily="34" charset="0"/>
              </a:rPr>
              <a:t>12 </a:t>
            </a:r>
            <a:r>
              <a:rPr lang="en-US" altLang="pl-PL" sz="2400" dirty="0">
                <a:latin typeface="Calibri Light" panose="020F0302020204030204" pitchFamily="34" charset="0"/>
              </a:rPr>
              <a:t>µ</a:t>
            </a:r>
            <a:r>
              <a:rPr lang="pl-PL" altLang="pl-PL" sz="2400" dirty="0">
                <a:latin typeface="Calibri Light" panose="020F0302020204030204" pitchFamily="34" charset="0"/>
              </a:rPr>
              <a:t>m Pb </a:t>
            </a:r>
            <a:endParaRPr lang="en-GB" altLang="en-US" sz="2400" dirty="0">
              <a:latin typeface="Calibri Light" panose="020F0302020204030204" pitchFamily="34" charset="0"/>
            </a:endParaRPr>
          </a:p>
        </p:txBody>
      </p:sp>
      <p:sp>
        <p:nvSpPr>
          <p:cNvPr id="15379" name="Text Box 6"/>
          <p:cNvSpPr txBox="1">
            <a:spLocks noChangeArrowheads="1"/>
          </p:cNvSpPr>
          <p:nvPr/>
        </p:nvSpPr>
        <p:spPr bwMode="auto">
          <a:xfrm>
            <a:off x="109538" y="5949950"/>
            <a:ext cx="30257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1600" dirty="0">
                <a:latin typeface="Calibri Light" panose="020F0302020204030204" pitchFamily="34" charset="0"/>
              </a:rPr>
              <a:t> </a:t>
            </a:r>
            <a:r>
              <a:rPr lang="pl-PL" altLang="pl-PL" sz="1800" dirty="0">
                <a:latin typeface="Calibri Light" panose="020F0302020204030204" pitchFamily="34" charset="0"/>
              </a:rPr>
              <a:t>1 </a:t>
            </a:r>
            <a:r>
              <a:rPr lang="pl-PL" altLang="pl-PL" sz="1800" dirty="0" err="1">
                <a:latin typeface="Calibri Light" panose="020F0302020204030204" pitchFamily="34" charset="0"/>
              </a:rPr>
              <a:t>plasma</a:t>
            </a:r>
            <a:r>
              <a:rPr lang="pl-PL" altLang="pl-PL" sz="1800" dirty="0">
                <a:latin typeface="Calibri Light" panose="020F0302020204030204" pitchFamily="34" charset="0"/>
              </a:rPr>
              <a:t> </a:t>
            </a:r>
            <a:r>
              <a:rPr lang="pl-PL" altLang="pl-PL" sz="1800" dirty="0" err="1">
                <a:latin typeface="Calibri Light" panose="020F0302020204030204" pitchFamily="34" charset="0"/>
              </a:rPr>
              <a:t>pulse</a:t>
            </a:r>
            <a:r>
              <a:rPr lang="pl-PL" altLang="pl-PL" sz="1800" dirty="0">
                <a:latin typeface="Calibri Light" panose="020F0302020204030204" pitchFamily="34" charset="0"/>
              </a:rPr>
              <a:t> of 1.5 J/cm</a:t>
            </a:r>
            <a:r>
              <a:rPr lang="pl-PL" altLang="pl-PL" sz="1800" baseline="30000" dirty="0">
                <a:latin typeface="Calibri Light" panose="020F0302020204030204" pitchFamily="34" charset="0"/>
              </a:rPr>
              <a:t>2</a:t>
            </a:r>
            <a:r>
              <a:rPr lang="pl-PL" altLang="pl-PL" sz="1800" dirty="0">
                <a:latin typeface="Calibri Light" panose="020F0302020204030204" pitchFamily="34" charset="0"/>
              </a:rPr>
              <a:t>                 </a:t>
            </a:r>
            <a:endParaRPr lang="en-US" altLang="pl-PL" sz="1800" dirty="0">
              <a:latin typeface="Calibri Light" panose="020F0302020204030204" pitchFamily="34" charset="0"/>
            </a:endParaRPr>
          </a:p>
        </p:txBody>
      </p:sp>
      <p:sp>
        <p:nvSpPr>
          <p:cNvPr id="15380" name="Text Box 6"/>
          <p:cNvSpPr txBox="1">
            <a:spLocks noChangeArrowheads="1"/>
          </p:cNvSpPr>
          <p:nvPr/>
        </p:nvSpPr>
        <p:spPr bwMode="auto">
          <a:xfrm>
            <a:off x="3643313" y="6005513"/>
            <a:ext cx="287972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1600" dirty="0">
                <a:latin typeface="Calibri" pitchFamily="34" charset="0"/>
              </a:rPr>
              <a:t> </a:t>
            </a:r>
            <a:r>
              <a:rPr lang="pl-PL" altLang="pl-PL" sz="1800" dirty="0">
                <a:latin typeface="Calibri Light" panose="020F0302020204030204" pitchFamily="34" charset="0"/>
              </a:rPr>
              <a:t>2 </a:t>
            </a:r>
            <a:r>
              <a:rPr lang="pl-PL" altLang="pl-PL" sz="1800" dirty="0" err="1">
                <a:latin typeface="Calibri Light" panose="020F0302020204030204" pitchFamily="34" charset="0"/>
              </a:rPr>
              <a:t>pulses</a:t>
            </a:r>
            <a:r>
              <a:rPr lang="pl-PL" altLang="pl-PL" sz="1800" dirty="0">
                <a:latin typeface="Calibri Light" panose="020F0302020204030204" pitchFamily="34" charset="0"/>
              </a:rPr>
              <a:t> of 1.5 J/cm</a:t>
            </a:r>
            <a:r>
              <a:rPr lang="pl-PL" altLang="pl-PL" sz="1800" baseline="30000" dirty="0">
                <a:latin typeface="Calibri Light" panose="020F0302020204030204" pitchFamily="34" charset="0"/>
              </a:rPr>
              <a:t>2</a:t>
            </a:r>
            <a:r>
              <a:rPr lang="pl-PL" altLang="pl-PL" sz="1800" dirty="0">
                <a:latin typeface="Calibri Light" panose="020F0302020204030204" pitchFamily="34" charset="0"/>
              </a:rPr>
              <a:t>                 </a:t>
            </a:r>
            <a:endParaRPr lang="en-US" altLang="pl-PL" sz="1800" dirty="0">
              <a:latin typeface="Calibri Light" panose="020F0302020204030204" pitchFamily="34" charset="0"/>
            </a:endParaRPr>
          </a:p>
        </p:txBody>
      </p:sp>
      <p:sp>
        <p:nvSpPr>
          <p:cNvPr id="15381" name="Text Box 6"/>
          <p:cNvSpPr txBox="1">
            <a:spLocks noChangeArrowheads="1"/>
          </p:cNvSpPr>
          <p:nvPr/>
        </p:nvSpPr>
        <p:spPr bwMode="auto">
          <a:xfrm>
            <a:off x="6553200" y="5962650"/>
            <a:ext cx="30241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1600" dirty="0">
                <a:latin typeface="Calibri" pitchFamily="34" charset="0"/>
              </a:rPr>
              <a:t> </a:t>
            </a:r>
            <a:r>
              <a:rPr lang="pl-PL" altLang="pl-PL" sz="1800" dirty="0">
                <a:latin typeface="Calibri Light" panose="020F0302020204030204" pitchFamily="34" charset="0"/>
              </a:rPr>
              <a:t>3 </a:t>
            </a:r>
            <a:r>
              <a:rPr lang="pl-PL" altLang="pl-PL" sz="1800" dirty="0" err="1">
                <a:latin typeface="Calibri Light" panose="020F0302020204030204" pitchFamily="34" charset="0"/>
              </a:rPr>
              <a:t>pulses</a:t>
            </a:r>
            <a:r>
              <a:rPr lang="pl-PL" altLang="pl-PL" sz="1800" dirty="0">
                <a:latin typeface="Calibri Light" panose="020F0302020204030204" pitchFamily="34" charset="0"/>
              </a:rPr>
              <a:t> of 1.5 J/cm</a:t>
            </a:r>
            <a:r>
              <a:rPr lang="pl-PL" altLang="pl-PL" sz="1800" baseline="30000" dirty="0">
                <a:latin typeface="Calibri Light" panose="020F0302020204030204" pitchFamily="34" charset="0"/>
              </a:rPr>
              <a:t>2</a:t>
            </a:r>
            <a:r>
              <a:rPr lang="pl-PL" altLang="pl-PL" sz="1800" dirty="0">
                <a:latin typeface="Calibri Light" panose="020F0302020204030204" pitchFamily="34" charset="0"/>
              </a:rPr>
              <a:t>                 </a:t>
            </a:r>
            <a:endParaRPr lang="en-US" altLang="pl-PL" sz="1800" dirty="0">
              <a:latin typeface="Calibri Light" panose="020F0302020204030204" pitchFamily="34" charset="0"/>
            </a:endParaRPr>
          </a:p>
        </p:txBody>
      </p:sp>
      <p:sp>
        <p:nvSpPr>
          <p:cNvPr id="15382" name="pole tekstowe 40"/>
          <p:cNvSpPr txBox="1">
            <a:spLocks noChangeArrowheads="1"/>
          </p:cNvSpPr>
          <p:nvPr/>
        </p:nvSpPr>
        <p:spPr bwMode="auto">
          <a:xfrm>
            <a:off x="2389188" y="3821113"/>
            <a:ext cx="14906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600" dirty="0">
                <a:latin typeface="Calibri Light" panose="020F0302020204030204" pitchFamily="34" charset="0"/>
              </a:rPr>
              <a:t>X 1000</a:t>
            </a:r>
            <a:endParaRPr lang="en-GB" altLang="en-US" sz="1600" dirty="0">
              <a:latin typeface="Calibri Light" panose="020F0302020204030204" pitchFamily="34" charset="0"/>
            </a:endParaRPr>
          </a:p>
        </p:txBody>
      </p:sp>
      <p:sp>
        <p:nvSpPr>
          <p:cNvPr id="15383" name="pole tekstowe 41"/>
          <p:cNvSpPr txBox="1">
            <a:spLocks noChangeArrowheads="1"/>
          </p:cNvSpPr>
          <p:nvPr/>
        </p:nvSpPr>
        <p:spPr bwMode="auto">
          <a:xfrm>
            <a:off x="5264150" y="3800475"/>
            <a:ext cx="14906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600" dirty="0">
                <a:latin typeface="Calibri Light" panose="020F0302020204030204" pitchFamily="34" charset="0"/>
              </a:rPr>
              <a:t>X 1000</a:t>
            </a:r>
            <a:endParaRPr lang="en-GB" altLang="en-US" sz="1600" dirty="0">
              <a:latin typeface="Calibri Light" panose="020F0302020204030204" pitchFamily="34" charset="0"/>
            </a:endParaRPr>
          </a:p>
        </p:txBody>
      </p:sp>
      <p:sp>
        <p:nvSpPr>
          <p:cNvPr id="15384" name="pole tekstowe 42"/>
          <p:cNvSpPr txBox="1">
            <a:spLocks noChangeArrowheads="1"/>
          </p:cNvSpPr>
          <p:nvPr/>
        </p:nvSpPr>
        <p:spPr bwMode="auto">
          <a:xfrm>
            <a:off x="8216900" y="3803650"/>
            <a:ext cx="927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600" dirty="0">
                <a:latin typeface="Calibri Light" panose="020F0302020204030204" pitchFamily="34" charset="0"/>
              </a:rPr>
              <a:t>X 2000</a:t>
            </a:r>
            <a:endParaRPr lang="en-GB" altLang="en-US" sz="1600" dirty="0">
              <a:latin typeface="Calibri Light" panose="020F0302020204030204" pitchFamily="34" charset="0"/>
            </a:endParaRPr>
          </a:p>
        </p:txBody>
      </p:sp>
      <p:sp>
        <p:nvSpPr>
          <p:cNvPr id="15385" name="Prostokąt 6"/>
          <p:cNvSpPr>
            <a:spLocks noChangeArrowheads="1"/>
          </p:cNvSpPr>
          <p:nvPr/>
        </p:nvSpPr>
        <p:spPr bwMode="auto">
          <a:xfrm>
            <a:off x="6226175" y="2252663"/>
            <a:ext cx="28717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pl-PL" altLang="en-US" sz="1600" dirty="0">
                <a:latin typeface="Calibri Light" panose="020F0302020204030204" pitchFamily="34" charset="0"/>
              </a:rPr>
              <a:t>D</a:t>
            </a:r>
            <a:r>
              <a:rPr lang="en-US" altLang="en-US" sz="1600" dirty="0" err="1">
                <a:latin typeface="Calibri Light" panose="020F0302020204030204" pitchFamily="34" charset="0"/>
              </a:rPr>
              <a:t>istinct</a:t>
            </a:r>
            <a:r>
              <a:rPr lang="en-US" altLang="en-US" sz="1600" dirty="0">
                <a:latin typeface="Calibri Light" panose="020F0302020204030204" pitchFamily="34" charset="0"/>
              </a:rPr>
              <a:t> areas of perforations size of which did not exceed 10 µm </a:t>
            </a:r>
            <a:endParaRPr lang="pl-PL" altLang="en-US" sz="1600" dirty="0">
              <a:latin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600" dirty="0">
                <a:latin typeface="Calibri Light" panose="020F0302020204030204" pitchFamily="34" charset="0"/>
              </a:rPr>
              <a:t>non-coated area amounting to 3-5% of the total layer surface. </a:t>
            </a:r>
            <a:endParaRPr lang="en-US" altLang="en-US" sz="1800" dirty="0">
              <a:latin typeface="Calibri Light" panose="020F0302020204030204" pitchFamily="34" charset="0"/>
            </a:endParaRPr>
          </a:p>
        </p:txBody>
      </p:sp>
      <p:sp>
        <p:nvSpPr>
          <p:cNvPr id="8" name="Strzałka w dół 7"/>
          <p:cNvSpPr/>
          <p:nvPr/>
        </p:nvSpPr>
        <p:spPr>
          <a:xfrm>
            <a:off x="7272338" y="3708400"/>
            <a:ext cx="792162" cy="36512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8" name="Strzałka w dół 47"/>
          <p:cNvSpPr/>
          <p:nvPr/>
        </p:nvSpPr>
        <p:spPr>
          <a:xfrm rot="5400000">
            <a:off x="5856287" y="1365251"/>
            <a:ext cx="792163" cy="366712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0" name="Łącznik prostoliniowy 9"/>
          <p:cNvCxnSpPr/>
          <p:nvPr/>
        </p:nvCxnSpPr>
        <p:spPr>
          <a:xfrm>
            <a:off x="6340475" y="4035425"/>
            <a:ext cx="787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9" name="pole tekstowe 10"/>
          <p:cNvSpPr txBox="1">
            <a:spLocks noChangeArrowheads="1"/>
          </p:cNvSpPr>
          <p:nvPr/>
        </p:nvSpPr>
        <p:spPr bwMode="auto">
          <a:xfrm>
            <a:off x="6319838" y="3738563"/>
            <a:ext cx="952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600" dirty="0">
                <a:latin typeface="Calibri Light" panose="020F0302020204030204" pitchFamily="34" charset="0"/>
              </a:rPr>
              <a:t>20 µm</a:t>
            </a:r>
            <a:endParaRPr lang="en-GB" altLang="en-US" sz="1600" dirty="0">
              <a:latin typeface="Calibri Light" panose="020F0302020204030204" pitchFamily="34" charset="0"/>
            </a:endParaRPr>
          </a:p>
        </p:txBody>
      </p:sp>
      <p:sp>
        <p:nvSpPr>
          <p:cNvPr id="15390" name="pole tekstowe 51"/>
          <p:cNvSpPr txBox="1">
            <a:spLocks noChangeArrowheads="1"/>
          </p:cNvSpPr>
          <p:nvPr/>
        </p:nvSpPr>
        <p:spPr bwMode="auto">
          <a:xfrm>
            <a:off x="3194050" y="3689350"/>
            <a:ext cx="21383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600" dirty="0">
                <a:latin typeface="Calibri Light" panose="020F0302020204030204" pitchFamily="34" charset="0"/>
              </a:rPr>
              <a:t>20 µm</a:t>
            </a:r>
            <a:endParaRPr lang="en-GB" altLang="en-US" sz="1600" dirty="0">
              <a:latin typeface="Calibri Light" panose="020F0302020204030204" pitchFamily="34" charset="0"/>
            </a:endParaRPr>
          </a:p>
        </p:txBody>
      </p:sp>
      <p:cxnSp>
        <p:nvCxnSpPr>
          <p:cNvPr id="53" name="Łącznik prostoliniowy 52"/>
          <p:cNvCxnSpPr/>
          <p:nvPr/>
        </p:nvCxnSpPr>
        <p:spPr>
          <a:xfrm flipV="1">
            <a:off x="3403600" y="4030663"/>
            <a:ext cx="393700" cy="476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Łącznik prostoliniowy 55"/>
          <p:cNvCxnSpPr/>
          <p:nvPr/>
        </p:nvCxnSpPr>
        <p:spPr>
          <a:xfrm>
            <a:off x="1755775" y="1052513"/>
            <a:ext cx="19685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93" name="pole tekstowe 57"/>
          <p:cNvSpPr txBox="1">
            <a:spLocks noChangeArrowheads="1"/>
          </p:cNvSpPr>
          <p:nvPr/>
        </p:nvSpPr>
        <p:spPr bwMode="auto">
          <a:xfrm>
            <a:off x="1458913" y="765175"/>
            <a:ext cx="952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600" dirty="0">
                <a:latin typeface="Calibri Light" panose="020F0302020204030204" pitchFamily="34" charset="0"/>
              </a:rPr>
              <a:t>20 µm</a:t>
            </a:r>
            <a:endParaRPr lang="en-GB" altLang="en-US" sz="1600" dirty="0">
              <a:latin typeface="Calibri Light" panose="020F0302020204030204" pitchFamily="34" charset="0"/>
            </a:endParaRPr>
          </a:p>
        </p:txBody>
      </p:sp>
      <p:sp>
        <p:nvSpPr>
          <p:cNvPr id="60" name="pole tekstowe 59"/>
          <p:cNvSpPr txBox="1"/>
          <p:nvPr/>
        </p:nvSpPr>
        <p:spPr>
          <a:xfrm>
            <a:off x="3487738" y="6654800"/>
            <a:ext cx="2749550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Eucard2 - 2nd </a:t>
            </a:r>
            <a:r>
              <a:rPr lang="pl-PL" sz="900" dirty="0" err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Annual</a:t>
            </a: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 Meeting, 22.04.2015, Barcelona</a:t>
            </a:r>
            <a:endParaRPr lang="en-GB" sz="9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-7370" y="-1"/>
            <a:ext cx="4003306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Pb/Nb </a:t>
            </a:r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until</a:t>
            </a:r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 </a:t>
            </a:r>
            <a:r>
              <a:rPr lang="pl-PL" sz="2400" dirty="0" err="1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April</a:t>
            </a:r>
            <a:r>
              <a:rPr lang="pl-PL" sz="2400" dirty="0" smtClean="0">
                <a:solidFill>
                  <a:schemeClr val="bg1"/>
                </a:solidFill>
                <a:latin typeface="Calibri Light" panose="020F0302020204030204" pitchFamily="34" charset="0"/>
                <a:ea typeface="DotumChe" panose="020B0609000101010101" pitchFamily="49" charset="-127"/>
              </a:rPr>
              <a:t> 2015</a:t>
            </a:r>
            <a:endParaRPr lang="en-US" sz="2400" dirty="0">
              <a:solidFill>
                <a:schemeClr val="bg1"/>
              </a:solidFill>
              <a:latin typeface="Calibri Light" panose="020F0302020204030204" pitchFamily="34" charset="0"/>
              <a:ea typeface="Dotu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372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16716</TotalTime>
  <Words>961</Words>
  <Application>Microsoft Office PowerPoint</Application>
  <PresentationFormat>Pokaz na ekranie (4:3)</PresentationFormat>
  <Paragraphs>141</Paragraphs>
  <Slides>20</Slides>
  <Notes>2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20</vt:i4>
      </vt:variant>
    </vt:vector>
  </HeadingPairs>
  <TitlesOfParts>
    <vt:vector size="24" baseType="lpstr">
      <vt:lpstr>Motyw pakietu Office</vt:lpstr>
      <vt:lpstr>Dokument</vt:lpstr>
      <vt:lpstr>Microsoft Word 97 - 2003 Document</vt:lpstr>
      <vt:lpstr>Origin50.Graph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Narodowe Centrum Badań Jądrowych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Nietubyc Robert</dc:creator>
  <cp:lastModifiedBy>Robert Nietubyc</cp:lastModifiedBy>
  <cp:revision>76</cp:revision>
  <dcterms:created xsi:type="dcterms:W3CDTF">2016-03-22T11:21:33Z</dcterms:created>
  <dcterms:modified xsi:type="dcterms:W3CDTF">2016-04-04T15:06:52Z</dcterms:modified>
</cp:coreProperties>
</file>