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24" r:id="rId2"/>
    <p:sldId id="258" r:id="rId3"/>
    <p:sldId id="325" r:id="rId4"/>
    <p:sldId id="319" r:id="rId5"/>
    <p:sldId id="320" r:id="rId6"/>
    <p:sldId id="321" r:id="rId7"/>
    <p:sldId id="322" r:id="rId8"/>
    <p:sldId id="31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FEAA9-C327-4CBA-91A2-D692AEF187D5}" type="datetimeFigureOut">
              <a:rPr lang="en-GB" smtClean="0"/>
              <a:t>05/04/2016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2EF53-9050-4DF2-888C-8E65C18F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3053EF-5081-47FF-8E3F-9A3FE896FB4A}" type="slidenum">
              <a:rPr lang="en-US" smtClean="0">
                <a:latin typeface="Arial" pitchFamily="34" charset="0"/>
                <a:ea typeface="ＭＳ Ｐゴシック" pitchFamily="34" charset="-128"/>
              </a:rPr>
              <a:pPr>
                <a:defRPr/>
              </a:pPr>
              <a:t>2</a:t>
            </a:fld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48536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Agnes Szeberenyi, EuCARD-2 Communications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Agnes Szeberenyi, EuCARD-2 Communications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Agnes Szeberenyi, EuCARD-2 Communications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-76200"/>
            <a:ext cx="2514600" cy="177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google.co.uk/url?sa=i&amp;rct=j&amp;q=&amp;esrc=s&amp;source=images&amp;cd=&amp;cad=rja&amp;uact=8&amp;ved=0ahUKEwiVvZGtofLLAhXFJZQKHXUEBlQQjRwIBw&amp;url=https://www.linkedin.com/pulse/how-do-you-say-thank-marla-borokoff&amp;psig=AFQjCNE8nXe6sWML3PqcQw2XGtv-ccbm8w&amp;ust=1459765722896382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s://www.google.co.uk/url?sa=i&amp;rct=j&amp;q=&amp;esrc=s&amp;source=images&amp;cd=&amp;cad=rja&amp;uact=8&amp;ved=0ahUKEwisg4XFpPLLAhVEI5QKHb4BB1MQjRwIBw&amp;url=https://bristolwoman.wordpress.com/2016/02/04/dear-you-thank-you/&amp;psig=AFQjCNE8nXe6sWML3PqcQw2XGtv-ccbm8w&amp;ust=1459765722896382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Intra-Task Collaborations?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Simulation</a:t>
            </a:r>
          </a:p>
          <a:p>
            <a:pPr lvl="1"/>
            <a:r>
              <a:rPr lang="en-GB" dirty="0" smtClean="0"/>
              <a:t>High Gradient (cavity and klystron) and SRF HOM</a:t>
            </a:r>
          </a:p>
          <a:p>
            <a:pPr lvl="1"/>
            <a:r>
              <a:rPr lang="en-GB" dirty="0" smtClean="0"/>
              <a:t>SRF Thin Films, RF photo-cathodes</a:t>
            </a:r>
          </a:p>
          <a:p>
            <a:r>
              <a:rPr lang="en-GB" dirty="0" smtClean="0"/>
              <a:t>Material Preparation &amp; Analysis</a:t>
            </a:r>
          </a:p>
          <a:p>
            <a:pPr lvl="1"/>
            <a:r>
              <a:rPr lang="en-GB" dirty="0" smtClean="0"/>
              <a:t>SRF Thin Films and RF Photo-cathodes</a:t>
            </a:r>
          </a:p>
          <a:p>
            <a:pPr lvl="2"/>
            <a:r>
              <a:rPr lang="en-GB" dirty="0" smtClean="0"/>
              <a:t>Sample deposition and analysis exchange:</a:t>
            </a:r>
          </a:p>
          <a:p>
            <a:pPr lvl="3"/>
            <a:r>
              <a:rPr lang="en-GB" dirty="0" smtClean="0"/>
              <a:t>Plug configuration differences, possibly provide online database for systems used including drawings.</a:t>
            </a:r>
          </a:p>
          <a:p>
            <a:r>
              <a:rPr lang="en-GB" dirty="0" smtClean="0"/>
              <a:t>RF Breakdown</a:t>
            </a:r>
          </a:p>
          <a:p>
            <a:pPr lvl="1"/>
            <a:r>
              <a:rPr lang="en-GB" dirty="0" smtClean="0"/>
              <a:t>High Gradient (cavity), RF photo-cathodes and SRF Thin Films</a:t>
            </a:r>
          </a:p>
          <a:p>
            <a:pPr lvl="2"/>
            <a:r>
              <a:rPr lang="en-GB" dirty="0" smtClean="0"/>
              <a:t>Analysis, sample exchange and breakdown studies</a:t>
            </a:r>
          </a:p>
          <a:p>
            <a:r>
              <a:rPr lang="en-GB" dirty="0" smtClean="0"/>
              <a:t>HOM Management</a:t>
            </a:r>
          </a:p>
          <a:p>
            <a:pPr lvl="1"/>
            <a:r>
              <a:rPr lang="en-GB" dirty="0" smtClean="0"/>
              <a:t>High Gradient (cavity) and SRF HOM optimisation, electronics development?</a:t>
            </a:r>
          </a:p>
          <a:p>
            <a:r>
              <a:rPr lang="en-GB" dirty="0" smtClean="0"/>
              <a:t>Experimental Evaluation</a:t>
            </a:r>
          </a:p>
          <a:p>
            <a:pPr lvl="1"/>
            <a:r>
              <a:rPr lang="en-GB" dirty="0" smtClean="0"/>
              <a:t>High </a:t>
            </a:r>
            <a:r>
              <a:rPr lang="en-GB" dirty="0"/>
              <a:t>Gradient </a:t>
            </a:r>
            <a:r>
              <a:rPr lang="en-GB" dirty="0" smtClean="0"/>
              <a:t>(WFM) and </a:t>
            </a:r>
            <a:r>
              <a:rPr lang="en-GB" dirty="0"/>
              <a:t>SRF </a:t>
            </a:r>
            <a:r>
              <a:rPr lang="en-GB" dirty="0" smtClean="0"/>
              <a:t>HOM analysis and optimisation</a:t>
            </a:r>
          </a:p>
          <a:p>
            <a:endParaRPr lang="en-GB" dirty="0"/>
          </a:p>
          <a:p>
            <a:pPr lvl="0"/>
            <a:r>
              <a:rPr lang="en-US" dirty="0">
                <a:solidFill>
                  <a:srgbClr val="FF0000"/>
                </a:solidFill>
              </a:rPr>
              <a:t>Collaborative efforts may enhance the efficiency or outcome of some planned activities. However it is clear that it is not always feasible, due to the limited man power and existing </a:t>
            </a:r>
            <a:r>
              <a:rPr lang="en-US" dirty="0" smtClean="0">
                <a:solidFill>
                  <a:srgbClr val="FF0000"/>
                </a:solidFill>
              </a:rPr>
              <a:t>commitments.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US" dirty="0" smtClean="0">
                <a:solidFill>
                  <a:srgbClr val="FF0000"/>
                </a:solidFill>
              </a:rPr>
              <a:t>Even when </a:t>
            </a:r>
            <a:r>
              <a:rPr lang="en-US" dirty="0">
                <a:solidFill>
                  <a:srgbClr val="FF0000"/>
                </a:solidFill>
              </a:rPr>
              <a:t>not feasible at this time, collaborative efforts could </a:t>
            </a:r>
            <a:r>
              <a:rPr lang="en-US" dirty="0" smtClean="0">
                <a:solidFill>
                  <a:srgbClr val="FF0000"/>
                </a:solidFill>
              </a:rPr>
              <a:t>facilitate the foundation for </a:t>
            </a:r>
            <a:r>
              <a:rPr lang="en-US" dirty="0">
                <a:solidFill>
                  <a:srgbClr val="FF0000"/>
                </a:solidFill>
              </a:rPr>
              <a:t>future, longer term benefits, beyond EuCARD-2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437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8153400" cy="1470025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WP12 Closing Remarks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27432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Peter.mcintosh@stfc.ac.uk</a:t>
            </a:r>
          </a:p>
          <a:p>
            <a:r>
              <a:rPr lang="en-US" sz="2400" dirty="0">
                <a:solidFill>
                  <a:schemeClr val="tx1">
                    <a:lumMod val="50000"/>
                  </a:schemeClr>
                </a:solidFill>
              </a:rPr>
              <a:t>Nicoleta.baboi@desy.de</a:t>
            </a:r>
          </a:p>
          <a:p>
            <a:pPr eaLnBrk="1" hangingPunct="1"/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Juliette.plouin@cea.fr</a:t>
            </a:r>
          </a:p>
          <a:p>
            <a:pPr eaLnBrk="1" hangingPunct="1"/>
            <a:endParaRPr lang="en-US" dirty="0" smtClean="0">
              <a:solidFill>
                <a:schemeClr val="tx1">
                  <a:lumMod val="50000"/>
                </a:schemeClr>
              </a:solidFill>
            </a:endParaRPr>
          </a:p>
          <a:p>
            <a:pPr eaLnBrk="1" hangingPunct="1"/>
            <a:r>
              <a:rPr lang="en-GB" sz="2000" dirty="0">
                <a:solidFill>
                  <a:schemeClr val="tx1">
                    <a:lumMod val="50000"/>
                  </a:schemeClr>
                </a:solidFill>
              </a:rPr>
              <a:t>4</a:t>
            </a:r>
            <a:r>
              <a:rPr lang="en-GB" sz="2000" dirty="0" smtClean="0">
                <a:solidFill>
                  <a:schemeClr val="tx1">
                    <a:lumMod val="50000"/>
                  </a:schemeClr>
                </a:solidFill>
              </a:rPr>
              <a:t> - 5</a:t>
            </a:r>
            <a:r>
              <a:rPr lang="en-GB" sz="2000" baseline="30000" dirty="0" smtClean="0">
                <a:solidFill>
                  <a:schemeClr val="tx1">
                    <a:lumMod val="50000"/>
                  </a:schemeClr>
                </a:solidFill>
              </a:rPr>
              <a:t>th</a:t>
            </a:r>
            <a:r>
              <a:rPr lang="en-GB" sz="2000" dirty="0" smtClean="0">
                <a:solidFill>
                  <a:schemeClr val="tx1">
                    <a:lumMod val="50000"/>
                  </a:schemeClr>
                </a:solidFill>
              </a:rPr>
              <a:t> April 2016</a:t>
            </a:r>
          </a:p>
          <a:p>
            <a:pPr eaLnBrk="1" hangingPunct="1"/>
            <a:r>
              <a:rPr lang="en-GB" sz="2000" dirty="0" smtClean="0">
                <a:solidFill>
                  <a:schemeClr val="tx1">
                    <a:lumMod val="50000"/>
                  </a:schemeClr>
                </a:solidFill>
              </a:rPr>
              <a:t>WP12 3</a:t>
            </a:r>
            <a:r>
              <a:rPr lang="en-GB" sz="2000" baseline="30000" dirty="0" smtClean="0">
                <a:solidFill>
                  <a:schemeClr val="tx1">
                    <a:lumMod val="50000"/>
                  </a:schemeClr>
                </a:solidFill>
              </a:rPr>
              <a:t>rd</a:t>
            </a:r>
            <a:r>
              <a:rPr lang="en-GB" sz="2000" dirty="0" smtClean="0">
                <a:solidFill>
                  <a:schemeClr val="tx1">
                    <a:lumMod val="50000"/>
                  </a:schemeClr>
                </a:solidFill>
              </a:rPr>
              <a:t> Annual Review Meeting, STFC </a:t>
            </a:r>
            <a:r>
              <a:rPr lang="en-GB" sz="2000" dirty="0" err="1" smtClean="0">
                <a:solidFill>
                  <a:schemeClr val="tx1">
                    <a:lumMod val="50000"/>
                  </a:schemeClr>
                </a:solidFill>
              </a:rPr>
              <a:t>Daresbury</a:t>
            </a:r>
            <a:r>
              <a:rPr lang="en-GB" sz="2000" dirty="0" smtClean="0">
                <a:solidFill>
                  <a:schemeClr val="tx1">
                    <a:lumMod val="50000"/>
                  </a:schemeClr>
                </a:solidFill>
              </a:rPr>
              <a:t> Laboratory</a:t>
            </a:r>
            <a:endParaRPr lang="en-US" sz="20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8861905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0772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Many thanks to our </a:t>
            </a:r>
            <a:r>
              <a:rPr lang="en-GB" dirty="0" err="1" smtClean="0"/>
              <a:t>ASTeC</a:t>
            </a:r>
            <a:r>
              <a:rPr lang="en-GB" dirty="0" smtClean="0"/>
              <a:t> organisers for </a:t>
            </a:r>
            <a:r>
              <a:rPr lang="en-GB" dirty="0"/>
              <a:t>the excellent hospitality!</a:t>
            </a:r>
          </a:p>
          <a:p>
            <a:pPr lvl="1"/>
            <a:r>
              <a:rPr lang="en-GB" dirty="0" smtClean="0"/>
              <a:t>Sue, Marie, Reza &amp; Shrikant particularly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Plus </a:t>
            </a:r>
            <a:r>
              <a:rPr lang="en-GB" dirty="0" smtClean="0"/>
              <a:t>all </a:t>
            </a:r>
            <a:r>
              <a:rPr lang="en-GB" dirty="0"/>
              <a:t>of the </a:t>
            </a:r>
            <a:r>
              <a:rPr lang="en-GB" dirty="0" err="1" smtClean="0"/>
              <a:t>ASTeC</a:t>
            </a:r>
            <a:r>
              <a:rPr lang="en-GB" dirty="0" smtClean="0"/>
              <a:t> </a:t>
            </a:r>
            <a:r>
              <a:rPr lang="en-GB" dirty="0"/>
              <a:t>tour guides – </a:t>
            </a:r>
            <a:r>
              <a:rPr lang="en-GB" i="1" dirty="0" smtClean="0"/>
              <a:t>it’s really impressive to see the breadth of research being undertaken!</a:t>
            </a:r>
            <a:endParaRPr lang="en-GB" i="1" dirty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Many </a:t>
            </a:r>
            <a:r>
              <a:rPr lang="en-GB" dirty="0"/>
              <a:t>thanks to all Task Leaders and Speakers for a series of really impressive talks!</a:t>
            </a:r>
          </a:p>
          <a:p>
            <a:r>
              <a:rPr lang="en-GB" dirty="0"/>
              <a:t>Really enjoyed this </a:t>
            </a:r>
            <a:r>
              <a:rPr lang="en-GB" dirty="0" smtClean="0"/>
              <a:t>third review </a:t>
            </a:r>
          </a:p>
          <a:p>
            <a:pPr marL="0" indent="0">
              <a:buNone/>
            </a:pPr>
            <a:r>
              <a:rPr lang="en-GB" dirty="0" smtClean="0"/>
              <a:t>     and the fact we continue to</a:t>
            </a:r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generate significant results!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 noChangeAspect="1"/>
          </p:cNvSpPr>
          <p:nvPr>
            <p:ph type="ftr" sz="quarter" idx="11"/>
          </p:nvPr>
        </p:nvSpPr>
        <p:spPr>
          <a:xfrm>
            <a:off x="671322" y="3459237"/>
            <a:ext cx="7459975" cy="40163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" name="Picture 2" descr="https://media.licdn.com/mpr/mpr/shrinknp_800_800/AAEAAQAAAAAAAAJYAAAAJDBkYTVlOTUxLTI5M2QtNDVjYi04YzY1LTFjY2IxOTNkZTE1MQ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2" t="14988" r="8750" b="12413"/>
          <a:stretch/>
        </p:blipFill>
        <p:spPr bwMode="auto">
          <a:xfrm>
            <a:off x="5715000" y="4724400"/>
            <a:ext cx="3124200" cy="1841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92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0" y="990600"/>
            <a:ext cx="9144000" cy="54864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 smtClean="0"/>
              <a:t>Task 12.2 SRF Thin Films</a:t>
            </a:r>
          </a:p>
          <a:p>
            <a:pPr lvl="1"/>
            <a:r>
              <a:rPr lang="en-GB" sz="1200" b="1" dirty="0" smtClean="0">
                <a:solidFill>
                  <a:srgbClr val="FF0000"/>
                </a:solidFill>
              </a:rPr>
              <a:t>First</a:t>
            </a:r>
            <a:r>
              <a:rPr lang="en-GB" sz="1200" dirty="0" smtClean="0"/>
              <a:t> </a:t>
            </a:r>
            <a:r>
              <a:rPr lang="en-GB" sz="1200" b="1" dirty="0" smtClean="0">
                <a:solidFill>
                  <a:srgbClr val="FF0000"/>
                </a:solidFill>
              </a:rPr>
              <a:t>bias coated HIPIMS </a:t>
            </a:r>
            <a:r>
              <a:rPr lang="en-GB" sz="1200" dirty="0" smtClean="0"/>
              <a:t>sample generated – </a:t>
            </a:r>
            <a:r>
              <a:rPr lang="en-GB" sz="1200" b="1" dirty="0" smtClean="0">
                <a:solidFill>
                  <a:srgbClr val="FF0000"/>
                </a:solidFill>
              </a:rPr>
              <a:t>very promising </a:t>
            </a:r>
            <a:r>
              <a:rPr lang="en-GB" sz="1200" dirty="0" smtClean="0"/>
              <a:t>(CERN).</a:t>
            </a:r>
          </a:p>
          <a:p>
            <a:pPr lvl="1"/>
            <a:r>
              <a:rPr lang="en-GB" sz="1200" b="1" dirty="0" smtClean="0">
                <a:solidFill>
                  <a:srgbClr val="FF0000"/>
                </a:solidFill>
              </a:rPr>
              <a:t>First</a:t>
            </a:r>
            <a:r>
              <a:rPr lang="en-GB" sz="1200" dirty="0" smtClean="0"/>
              <a:t> </a:t>
            </a:r>
            <a:r>
              <a:rPr lang="en-GB" sz="1200" b="1" dirty="0" smtClean="0">
                <a:solidFill>
                  <a:srgbClr val="FF0000"/>
                </a:solidFill>
              </a:rPr>
              <a:t>A15 phase confirmed with NB</a:t>
            </a:r>
            <a:r>
              <a:rPr lang="en-GB" sz="1200" b="1" baseline="-25000" dirty="0" smtClean="0">
                <a:solidFill>
                  <a:srgbClr val="FF0000"/>
                </a:solidFill>
              </a:rPr>
              <a:t>3</a:t>
            </a:r>
            <a:r>
              <a:rPr lang="en-GB" sz="1200" b="1" dirty="0" smtClean="0">
                <a:solidFill>
                  <a:srgbClr val="FF0000"/>
                </a:solidFill>
              </a:rPr>
              <a:t>SN </a:t>
            </a:r>
            <a:r>
              <a:rPr lang="en-GB" sz="1200" dirty="0" smtClean="0"/>
              <a:t>and </a:t>
            </a:r>
            <a:r>
              <a:rPr lang="en-GB" sz="1200" b="1" dirty="0" smtClean="0">
                <a:solidFill>
                  <a:srgbClr val="FF0000"/>
                </a:solidFill>
              </a:rPr>
              <a:t>first</a:t>
            </a:r>
            <a:r>
              <a:rPr lang="en-GB" sz="1200" dirty="0" smtClean="0"/>
              <a:t> </a:t>
            </a:r>
            <a:r>
              <a:rPr lang="en-GB" sz="1200" b="1" dirty="0" smtClean="0">
                <a:solidFill>
                  <a:srgbClr val="FF0000"/>
                </a:solidFill>
              </a:rPr>
              <a:t>V3Si coatings </a:t>
            </a:r>
            <a:r>
              <a:rPr lang="en-GB" sz="1200" dirty="0" smtClean="0"/>
              <a:t>generated (CERN).</a:t>
            </a:r>
          </a:p>
          <a:p>
            <a:pPr lvl="1"/>
            <a:r>
              <a:rPr lang="en-GB" sz="1200" b="1" dirty="0" smtClean="0">
                <a:solidFill>
                  <a:srgbClr val="FF0000"/>
                </a:solidFill>
              </a:rPr>
              <a:t>PEALD deposition achieved at 250C</a:t>
            </a:r>
            <a:r>
              <a:rPr lang="en-GB" sz="1200" dirty="0" smtClean="0"/>
              <a:t>, results to be published, ongoing work with </a:t>
            </a:r>
            <a:r>
              <a:rPr lang="en-GB" sz="1200" dirty="0" err="1" smtClean="0"/>
              <a:t>NbN</a:t>
            </a:r>
            <a:r>
              <a:rPr lang="en-GB" sz="1200" dirty="0" smtClean="0"/>
              <a:t> (INP).</a:t>
            </a:r>
          </a:p>
          <a:p>
            <a:pPr lvl="1"/>
            <a:r>
              <a:rPr lang="en-GB" sz="1200" b="1" dirty="0" smtClean="0">
                <a:solidFill>
                  <a:srgbClr val="FF0000"/>
                </a:solidFill>
              </a:rPr>
              <a:t>QPR commissioned </a:t>
            </a:r>
            <a:r>
              <a:rPr lang="en-GB" sz="1200" dirty="0" smtClean="0"/>
              <a:t>successfully at HZB up to 125mT, sample geometries being optimised (HZB).</a:t>
            </a:r>
          </a:p>
          <a:p>
            <a:pPr lvl="1"/>
            <a:r>
              <a:rPr lang="en-GB" sz="1200" dirty="0" smtClean="0"/>
              <a:t>Collaboration areas identified for: substrate complementarity, analysis and material priorities (HZB/CERN).</a:t>
            </a:r>
          </a:p>
          <a:p>
            <a:r>
              <a:rPr lang="en-GB" sz="1400" b="1" dirty="0" smtClean="0"/>
              <a:t>Task 12.3 High Gradient NC</a:t>
            </a:r>
          </a:p>
          <a:p>
            <a:pPr lvl="1"/>
            <a:r>
              <a:rPr lang="en-GB" sz="1200" dirty="0" smtClean="0"/>
              <a:t>CLIC crab cavity high power tested and </a:t>
            </a:r>
            <a:r>
              <a:rPr lang="en-GB" sz="1200" b="1" dirty="0" smtClean="0">
                <a:solidFill>
                  <a:srgbClr val="FF0000"/>
                </a:solidFill>
              </a:rPr>
              <a:t>breakdown analysis and post-mortem completed </a:t>
            </a:r>
            <a:r>
              <a:rPr lang="en-GB" sz="1200" dirty="0" smtClean="0"/>
              <a:t>(ULAN/CERN).</a:t>
            </a:r>
          </a:p>
          <a:p>
            <a:pPr lvl="1"/>
            <a:r>
              <a:rPr lang="en-GB" sz="1200" dirty="0" smtClean="0"/>
              <a:t>High efficiency TH2166 ‘</a:t>
            </a:r>
            <a:r>
              <a:rPr lang="en-GB" sz="1200" dirty="0" err="1" smtClean="0"/>
              <a:t>kladistron</a:t>
            </a:r>
            <a:r>
              <a:rPr lang="en-GB" sz="1200" dirty="0" smtClean="0"/>
              <a:t>’ design developed by CEA, &gt;65% efficiency predicted, prototype being developed and </a:t>
            </a:r>
            <a:r>
              <a:rPr lang="en-GB" sz="1200" b="1" dirty="0" smtClean="0">
                <a:solidFill>
                  <a:srgbClr val="FF0000"/>
                </a:solidFill>
              </a:rPr>
              <a:t>hardware now being produced </a:t>
            </a:r>
            <a:r>
              <a:rPr lang="en-GB" sz="1200" dirty="0" smtClean="0"/>
              <a:t>by Thales, tests expected by end 2016 (CEA/Thales).</a:t>
            </a:r>
          </a:p>
          <a:p>
            <a:pPr lvl="1"/>
            <a:r>
              <a:rPr lang="en-GB" sz="1200" b="1" dirty="0" smtClean="0">
                <a:solidFill>
                  <a:srgbClr val="FF0000"/>
                </a:solidFill>
              </a:rPr>
              <a:t>First</a:t>
            </a:r>
            <a:r>
              <a:rPr lang="en-GB" sz="1200" dirty="0" smtClean="0"/>
              <a:t> </a:t>
            </a:r>
            <a:r>
              <a:rPr lang="en-GB" sz="1200" b="1" dirty="0" smtClean="0">
                <a:solidFill>
                  <a:srgbClr val="FF0000"/>
                </a:solidFill>
              </a:rPr>
              <a:t>high-resolution, WFM electronics systems being installed </a:t>
            </a:r>
            <a:r>
              <a:rPr lang="en-GB" sz="1200" dirty="0" smtClean="0"/>
              <a:t>in </a:t>
            </a:r>
            <a:r>
              <a:rPr lang="en-GB" sz="1200" dirty="0" err="1" smtClean="0"/>
              <a:t>SwissFEL</a:t>
            </a:r>
            <a:r>
              <a:rPr lang="en-GB" sz="1200" dirty="0" smtClean="0"/>
              <a:t>, first commissioning in Jun16 (PSI).</a:t>
            </a:r>
          </a:p>
          <a:p>
            <a:pPr lvl="1"/>
            <a:r>
              <a:rPr lang="en-GB" sz="1200" b="1" dirty="0" smtClean="0">
                <a:solidFill>
                  <a:srgbClr val="FF0000"/>
                </a:solidFill>
              </a:rPr>
              <a:t>Flexible</a:t>
            </a:r>
            <a:r>
              <a:rPr lang="en-GB" sz="1200" dirty="0" smtClean="0"/>
              <a:t> </a:t>
            </a:r>
            <a:r>
              <a:rPr lang="en-GB" sz="1200" b="1" dirty="0" smtClean="0">
                <a:solidFill>
                  <a:srgbClr val="FF0000"/>
                </a:solidFill>
              </a:rPr>
              <a:t>modulator development </a:t>
            </a:r>
            <a:r>
              <a:rPr lang="en-GB" sz="1200" dirty="0" smtClean="0"/>
              <a:t>underway with </a:t>
            </a:r>
            <a:r>
              <a:rPr lang="en-GB" sz="1200" dirty="0" err="1" smtClean="0"/>
              <a:t>Scandinova</a:t>
            </a:r>
            <a:r>
              <a:rPr lang="en-GB" sz="1200" dirty="0" smtClean="0"/>
              <a:t>, accommodate variety of different klystrons with the same K2/3 modulator platform (UU/</a:t>
            </a:r>
            <a:r>
              <a:rPr lang="en-GB" sz="1200" dirty="0" err="1" smtClean="0"/>
              <a:t>Scandinova</a:t>
            </a:r>
            <a:r>
              <a:rPr lang="en-GB" sz="1200" dirty="0" smtClean="0"/>
              <a:t>).</a:t>
            </a:r>
          </a:p>
          <a:p>
            <a:r>
              <a:rPr lang="en-GB" sz="1400" b="1" dirty="0" smtClean="0"/>
              <a:t>Task 12.4 SRF HOM Diagnostics</a:t>
            </a:r>
          </a:p>
          <a:p>
            <a:pPr lvl="1"/>
            <a:r>
              <a:rPr lang="en-GB" sz="1200" dirty="0" smtClean="0"/>
              <a:t>Cavity characterisation at 1.3 GHz and 3.9 GHz completed, </a:t>
            </a:r>
            <a:r>
              <a:rPr lang="en-GB" sz="1200" b="1" dirty="0" smtClean="0">
                <a:solidFill>
                  <a:srgbClr val="FF0000"/>
                </a:solidFill>
              </a:rPr>
              <a:t>beam tests performed on FLASH </a:t>
            </a:r>
            <a:r>
              <a:rPr lang="en-GB" sz="1200" dirty="0" smtClean="0"/>
              <a:t>with </a:t>
            </a:r>
            <a:r>
              <a:rPr lang="en-GB" sz="1200" b="1" dirty="0" smtClean="0">
                <a:solidFill>
                  <a:srgbClr val="FF0000"/>
                </a:solidFill>
              </a:rPr>
              <a:t>good, repeatable performance</a:t>
            </a:r>
            <a:r>
              <a:rPr lang="en-GB" sz="1200" dirty="0" smtClean="0"/>
              <a:t>. Electronics performance to be optimised and noise sources reduced (DESY).</a:t>
            </a:r>
          </a:p>
          <a:p>
            <a:pPr lvl="1"/>
            <a:r>
              <a:rPr lang="en-GB" sz="1200" b="1" dirty="0" smtClean="0">
                <a:solidFill>
                  <a:srgbClr val="FF0000"/>
                </a:solidFill>
              </a:rPr>
              <a:t>GSM simulation technique developed</a:t>
            </a:r>
            <a:r>
              <a:rPr lang="en-GB" sz="1200" dirty="0" smtClean="0"/>
              <a:t>, identifying </a:t>
            </a:r>
            <a:r>
              <a:rPr lang="en-GB" sz="1200" b="1" dirty="0" smtClean="0">
                <a:solidFill>
                  <a:srgbClr val="FF0000"/>
                </a:solidFill>
              </a:rPr>
              <a:t>good correlation with experimental measurements</a:t>
            </a:r>
            <a:r>
              <a:rPr lang="en-GB" sz="1200" dirty="0" smtClean="0"/>
              <a:t>, errors sources being explored (UMAN).</a:t>
            </a:r>
          </a:p>
          <a:p>
            <a:pPr lvl="1"/>
            <a:r>
              <a:rPr lang="en-GB" sz="1200" b="1" dirty="0" smtClean="0">
                <a:solidFill>
                  <a:srgbClr val="FF0000"/>
                </a:solidFill>
              </a:rPr>
              <a:t>Dangerous intra-cavity HOMs identified </a:t>
            </a:r>
            <a:r>
              <a:rPr lang="en-GB" sz="1200" dirty="0" smtClean="0"/>
              <a:t>at HOM coupler using SSC technique</a:t>
            </a:r>
            <a:r>
              <a:rPr lang="en-GB" sz="1200" smtClean="0"/>
              <a:t>, multi-cavity HOMs evaluated.</a:t>
            </a:r>
            <a:endParaRPr lang="en-GB" sz="1200" dirty="0" smtClean="0"/>
          </a:p>
          <a:p>
            <a:r>
              <a:rPr lang="en-GB" sz="1400" b="1" dirty="0" smtClean="0"/>
              <a:t>Task 12.5 RF Photocathodes</a:t>
            </a:r>
          </a:p>
          <a:p>
            <a:pPr lvl="1"/>
            <a:r>
              <a:rPr lang="en-GB" sz="1200" b="1" dirty="0" smtClean="0">
                <a:solidFill>
                  <a:srgbClr val="FF0000"/>
                </a:solidFill>
              </a:rPr>
              <a:t>New photocathode load-lock and transport system </a:t>
            </a:r>
            <a:r>
              <a:rPr lang="en-GB" sz="1200" dirty="0" smtClean="0"/>
              <a:t>designed, fabricated and </a:t>
            </a:r>
            <a:r>
              <a:rPr lang="en-GB" sz="1200" b="1" dirty="0" smtClean="0">
                <a:solidFill>
                  <a:srgbClr val="FF0000"/>
                </a:solidFill>
              </a:rPr>
              <a:t>ESCALAB-II analysis system implemented</a:t>
            </a:r>
            <a:r>
              <a:rPr lang="en-GB" sz="1200" dirty="0" smtClean="0"/>
              <a:t>, bulk metal fabrication processes developed with first experiments expected soon (STFC).</a:t>
            </a:r>
          </a:p>
          <a:p>
            <a:pPr lvl="1"/>
            <a:r>
              <a:rPr lang="en-GB" sz="1200" dirty="0" smtClean="0"/>
              <a:t>Compared </a:t>
            </a:r>
            <a:r>
              <a:rPr lang="en-GB" sz="1200" dirty="0" err="1" smtClean="0"/>
              <a:t>Pb</a:t>
            </a:r>
            <a:r>
              <a:rPr lang="en-GB" sz="1200" dirty="0" smtClean="0"/>
              <a:t> coating treatment with laser and plasma pulsed-irradiation, </a:t>
            </a:r>
            <a:r>
              <a:rPr lang="en-GB" sz="1200" b="1" dirty="0" smtClean="0">
                <a:solidFill>
                  <a:srgbClr val="FF0000"/>
                </a:solidFill>
              </a:rPr>
              <a:t>good QE performance demonstrated </a:t>
            </a:r>
            <a:r>
              <a:rPr lang="en-GB" sz="1200" dirty="0" smtClean="0"/>
              <a:t>with laser cleaning, </a:t>
            </a:r>
            <a:r>
              <a:rPr lang="en-GB" sz="1200" b="1" dirty="0" smtClean="0">
                <a:solidFill>
                  <a:srgbClr val="FF0000"/>
                </a:solidFill>
              </a:rPr>
              <a:t>new QE measurement system </a:t>
            </a:r>
            <a:r>
              <a:rPr lang="en-GB" sz="1200" dirty="0" smtClean="0"/>
              <a:t>implemented (NCBJ).</a:t>
            </a:r>
          </a:p>
          <a:p>
            <a:pPr lvl="1"/>
            <a:r>
              <a:rPr lang="en-GB" sz="1200" b="1" dirty="0" smtClean="0">
                <a:solidFill>
                  <a:srgbClr val="FF0000"/>
                </a:solidFill>
              </a:rPr>
              <a:t>First Mg photo-cathodes </a:t>
            </a:r>
            <a:r>
              <a:rPr lang="en-GB" sz="1200" dirty="0" smtClean="0"/>
              <a:t>prepared and qualified with </a:t>
            </a:r>
            <a:r>
              <a:rPr lang="en-GB" sz="1200" b="1" dirty="0" smtClean="0">
                <a:solidFill>
                  <a:srgbClr val="FF0000"/>
                </a:solidFill>
              </a:rPr>
              <a:t>excellent QE</a:t>
            </a:r>
            <a:r>
              <a:rPr lang="en-GB" sz="1200" dirty="0" smtClean="0"/>
              <a:t>, repeatable performance but sensitive to vacuum conditions (HZDR)</a:t>
            </a:r>
          </a:p>
          <a:p>
            <a:pPr lvl="1"/>
            <a:r>
              <a:rPr lang="en-GB" sz="1200" b="1" dirty="0" smtClean="0">
                <a:solidFill>
                  <a:srgbClr val="FF0000"/>
                </a:solidFill>
              </a:rPr>
              <a:t>Preparing long-term </a:t>
            </a:r>
            <a:r>
              <a:rPr lang="en-GB" sz="1200" b="1" dirty="0" err="1" smtClean="0">
                <a:solidFill>
                  <a:srgbClr val="FF0000"/>
                </a:solidFill>
              </a:rPr>
              <a:t>Pb</a:t>
            </a:r>
            <a:r>
              <a:rPr lang="en-GB" sz="1200" b="1" dirty="0" smtClean="0">
                <a:solidFill>
                  <a:srgbClr val="FF0000"/>
                </a:solidFill>
              </a:rPr>
              <a:t>/</a:t>
            </a:r>
            <a:r>
              <a:rPr lang="en-GB" sz="1200" b="1" dirty="0" err="1" smtClean="0">
                <a:solidFill>
                  <a:srgbClr val="FF0000"/>
                </a:solidFill>
              </a:rPr>
              <a:t>Nb</a:t>
            </a:r>
            <a:r>
              <a:rPr lang="en-GB" sz="1200" b="1" dirty="0" smtClean="0">
                <a:solidFill>
                  <a:srgbClr val="FF0000"/>
                </a:solidFill>
              </a:rPr>
              <a:t> tests </a:t>
            </a:r>
            <a:r>
              <a:rPr lang="en-GB" sz="1200" dirty="0" smtClean="0"/>
              <a:t>of NCBJ prepared PC for further tests with DESY SC gun (HZDR/NCBJ/DESY).</a:t>
            </a:r>
            <a:endParaRPr lang="en-GB" sz="1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0"/>
            <a:ext cx="5638800" cy="1020762"/>
          </a:xfrm>
        </p:spPr>
        <p:txBody>
          <a:bodyPr/>
          <a:lstStyle/>
          <a:p>
            <a:r>
              <a:rPr lang="en-GB" dirty="0" smtClean="0"/>
              <a:t>Impressive Progress Again!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729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Really nice to see 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Even more </a:t>
            </a:r>
            <a:r>
              <a:rPr lang="en-GB" dirty="0" err="1"/>
              <a:t>Phd</a:t>
            </a:r>
            <a:r>
              <a:rPr lang="en-GB" dirty="0"/>
              <a:t> and post-doc students providing high impact in a number of areas</a:t>
            </a:r>
            <a:r>
              <a:rPr lang="en-GB" dirty="0" smtClean="0"/>
              <a:t>.</a:t>
            </a:r>
          </a:p>
          <a:p>
            <a:r>
              <a:rPr lang="en-GB" dirty="0" smtClean="0"/>
              <a:t>More </a:t>
            </a:r>
            <a:r>
              <a:rPr lang="en-GB" dirty="0" err="1" smtClean="0"/>
              <a:t>Phd</a:t>
            </a:r>
            <a:r>
              <a:rPr lang="en-GB" dirty="0" smtClean="0"/>
              <a:t> students to qualify:</a:t>
            </a:r>
          </a:p>
          <a:p>
            <a:pPr lvl="1"/>
            <a:r>
              <a:rPr lang="en-GB" dirty="0" smtClean="0"/>
              <a:t>Thomas </a:t>
            </a:r>
            <a:r>
              <a:rPr lang="en-GB" dirty="0" err="1" smtClean="0"/>
              <a:t>Fligsen</a:t>
            </a:r>
            <a:r>
              <a:rPr lang="en-GB" dirty="0" smtClean="0"/>
              <a:t> (UROS) – qualified already</a:t>
            </a:r>
          </a:p>
          <a:p>
            <a:pPr lvl="1"/>
            <a:r>
              <a:rPr lang="en-GB" dirty="0" smtClean="0"/>
              <a:t>Ben Woolley (ULAN</a:t>
            </a:r>
            <a:r>
              <a:rPr lang="en-GB" dirty="0"/>
              <a:t>) – qualified </a:t>
            </a:r>
            <a:r>
              <a:rPr lang="en-GB" dirty="0" smtClean="0"/>
              <a:t>already</a:t>
            </a:r>
          </a:p>
          <a:p>
            <a:pPr lvl="1"/>
            <a:r>
              <a:rPr lang="en-GB" b="1" dirty="0">
                <a:solidFill>
                  <a:srgbClr val="FF0000"/>
                </a:solidFill>
              </a:rPr>
              <a:t>R. </a:t>
            </a:r>
            <a:r>
              <a:rPr lang="en-GB" b="1" dirty="0" err="1" smtClean="0">
                <a:solidFill>
                  <a:srgbClr val="FF0000"/>
                </a:solidFill>
              </a:rPr>
              <a:t>Kleindienst</a:t>
            </a:r>
            <a:r>
              <a:rPr lang="en-GB" b="1" dirty="0" smtClean="0">
                <a:solidFill>
                  <a:srgbClr val="FF0000"/>
                </a:solidFill>
              </a:rPr>
              <a:t> (HZB) – to qualify soon</a:t>
            </a:r>
            <a:endParaRPr lang="en-GB" b="1" dirty="0">
              <a:solidFill>
                <a:srgbClr val="FF0000"/>
              </a:solidFill>
            </a:endParaRPr>
          </a:p>
          <a:p>
            <a:endParaRPr lang="en-GB" dirty="0" smtClean="0"/>
          </a:p>
          <a:p>
            <a:r>
              <a:rPr lang="en-GB" dirty="0" smtClean="0"/>
              <a:t>Our results continue to generate journal publications, Accelerating News articles and Monographs: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Keep up the excellent work!</a:t>
            </a:r>
          </a:p>
          <a:p>
            <a:pPr lvl="1"/>
            <a:r>
              <a:rPr lang="en-GB" dirty="0" smtClean="0"/>
              <a:t>Remember to include the correct Accreditation for all publications – IPAC16, HOMSC16, IBIC16, LINAC16, NA-PAC16 and journals!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05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Many thanks to all for a very productive and enjoyable review</a:t>
            </a:r>
            <a:r>
              <a:rPr lang="en-GB" b="1" dirty="0" smtClean="0"/>
              <a:t>!</a:t>
            </a:r>
            <a:endParaRPr lang="en-GB" b="1" dirty="0"/>
          </a:p>
          <a:p>
            <a:r>
              <a:rPr lang="en-GB" b="1" dirty="0"/>
              <a:t>Looking forward to seeing </a:t>
            </a:r>
            <a:r>
              <a:rPr lang="en-GB" b="1" dirty="0" smtClean="0"/>
              <a:t>many of you </a:t>
            </a:r>
            <a:r>
              <a:rPr lang="en-GB" b="1" dirty="0"/>
              <a:t>again for EUCARD-2 Annual Review in </a:t>
            </a:r>
            <a:r>
              <a:rPr lang="en-GB" b="1" dirty="0" smtClean="0"/>
              <a:t>2 weeks @ University of Malta.</a:t>
            </a:r>
            <a:endParaRPr lang="en-GB" b="1" dirty="0"/>
          </a:p>
          <a:p>
            <a:r>
              <a:rPr lang="en-GB" b="1" dirty="0"/>
              <a:t>Have a safe journey </a:t>
            </a:r>
            <a:r>
              <a:rPr lang="en-GB" b="1" dirty="0" smtClean="0"/>
              <a:t>home!</a:t>
            </a:r>
            <a:endParaRPr lang="en-GB" b="1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77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AutoShape 2" descr="Image result for many thanks langu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AutoShape 5" descr="Image result for many thanks langua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0" name="Picture 2" descr="https://bristolwoman.files.wordpress.com/2016/02/thank-you-1400x800-c-default.gif?w=672&amp;h=372&amp;crop=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362200"/>
            <a:ext cx="6400800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30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5016</TotalTime>
  <Words>729</Words>
  <Application>Microsoft Office PowerPoint</Application>
  <PresentationFormat>On-screen Show (4:3)</PresentationFormat>
  <Paragraphs>70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Intra-Task Collaborations?</vt:lpstr>
      <vt:lpstr>WP12 Closing Remarks</vt:lpstr>
      <vt:lpstr>PowerPoint Presentation</vt:lpstr>
      <vt:lpstr>PowerPoint Presentation</vt:lpstr>
      <vt:lpstr>Impressive Progress Again!</vt:lpstr>
      <vt:lpstr>Really nice to see ….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Agnes Szeberenyi</dc:creator>
  <cp:lastModifiedBy>user</cp:lastModifiedBy>
  <cp:revision>265</cp:revision>
  <dcterms:created xsi:type="dcterms:W3CDTF">2006-08-16T00:00:00Z</dcterms:created>
  <dcterms:modified xsi:type="dcterms:W3CDTF">2016-04-05T14:14:04Z</dcterms:modified>
</cp:coreProperties>
</file>