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77" r:id="rId4"/>
    <p:sldMasterId id="2147483702" r:id="rId5"/>
    <p:sldMasterId id="2147483705" r:id="rId6"/>
  </p:sldMasterIdLst>
  <p:notesMasterIdLst>
    <p:notesMasterId r:id="rId23"/>
  </p:notesMasterIdLst>
  <p:handoutMasterIdLst>
    <p:handoutMasterId r:id="rId24"/>
  </p:handoutMasterIdLst>
  <p:sldIdLst>
    <p:sldId id="288" r:id="rId7"/>
    <p:sldId id="284" r:id="rId8"/>
    <p:sldId id="338" r:id="rId9"/>
    <p:sldId id="273" r:id="rId10"/>
    <p:sldId id="290" r:id="rId11"/>
    <p:sldId id="315" r:id="rId12"/>
    <p:sldId id="324" r:id="rId13"/>
    <p:sldId id="335" r:id="rId14"/>
    <p:sldId id="320" r:id="rId15"/>
    <p:sldId id="314" r:id="rId16"/>
    <p:sldId id="343" r:id="rId17"/>
    <p:sldId id="322" r:id="rId18"/>
    <p:sldId id="339" r:id="rId19"/>
    <p:sldId id="342" r:id="rId20"/>
    <p:sldId id="340" r:id="rId21"/>
    <p:sldId id="341" r:id="rId2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21A5"/>
    <a:srgbClr val="00FF00"/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0227" autoAdjust="0"/>
  </p:normalViewPr>
  <p:slideViewPr>
    <p:cSldViewPr>
      <p:cViewPr>
        <p:scale>
          <a:sx n="73" d="100"/>
          <a:sy n="73" d="100"/>
        </p:scale>
        <p:origin x="-79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349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4F784-0BFA-4FC9-80AA-3E85921CA8AB}" type="datetimeFigureOut">
              <a:rPr lang="de-DE" smtClean="0"/>
              <a:t>01.04.2016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260FF-9260-4B76-B6AC-DDB611F8C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557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1340D0-8133-4BC0-ADCD-107B74415DE3}" type="datetimeFigureOut">
              <a:rPr lang="de-DE"/>
              <a:pPr>
                <a:defRPr/>
              </a:pPr>
              <a:t>01.04.2016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CBA52FA-6C28-4981-B1E1-79E91D6FF3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778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618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altLang="de-DE" dirty="0" smtClean="0"/>
              <a:t>In 2014, the SRF Gun-II has been commissioned with a Cu cathode .</a:t>
            </a:r>
          </a:p>
          <a:p>
            <a:pPr eaLnBrk="1" hangingPunct="1"/>
            <a:r>
              <a:rPr lang="en-GB" altLang="de-DE" dirty="0" smtClean="0"/>
              <a:t>      The beam with low bunch charge has been guided into the ELBE. </a:t>
            </a:r>
          </a:p>
          <a:p>
            <a:r>
              <a:rPr lang="en-US" dirty="0" smtClean="0"/>
              <a:t>Gradient of gun cavity degraded strongly after the first Cs</a:t>
            </a:r>
            <a:r>
              <a:rPr lang="en-US" baseline="-25000" dirty="0" smtClean="0"/>
              <a:t>2</a:t>
            </a:r>
            <a:r>
              <a:rPr lang="en-US" dirty="0" smtClean="0"/>
              <a:t>Te test on 2015-03  </a:t>
            </a:r>
          </a:p>
          <a:p>
            <a:r>
              <a:rPr lang="en-US" dirty="0" smtClean="0"/>
              <a:t>and then heal slowly 2015-11           , with Mg cathode  2015-12</a:t>
            </a:r>
            <a:endParaRPr lang="de-DE" dirty="0" smtClean="0"/>
          </a:p>
          <a:p>
            <a:pPr eaLnBrk="1" hangingPunct="1"/>
            <a:endParaRPr lang="en-GB" altLang="de-DE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663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highest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QE 0.2 % @ 260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nm</a:t>
            </a: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MgO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layer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removal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in-situ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     </a:t>
            </a:r>
            <a:r>
              <a:rPr lang="de-DE" altLang="de-DE" sz="1200" kern="0" dirty="0" smtClean="0">
                <a:solidFill>
                  <a:srgbClr val="000000"/>
                </a:solidFill>
                <a:cs typeface="+mn-cs"/>
              </a:rPr>
              <a:t>- </a:t>
            </a:r>
            <a:r>
              <a:rPr lang="de-DE" altLang="de-DE" sz="1200" kern="0" dirty="0" err="1" smtClean="0">
                <a:solidFill>
                  <a:srgbClr val="000000"/>
                </a:solidFill>
                <a:cs typeface="+mn-cs"/>
              </a:rPr>
              <a:t>laser</a:t>
            </a:r>
            <a:r>
              <a:rPr lang="de-DE" altLang="de-DE" sz="1200" kern="0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de-DE" altLang="de-DE" sz="1200" kern="0" dirty="0" err="1" smtClean="0">
                <a:solidFill>
                  <a:srgbClr val="000000"/>
                </a:solidFill>
                <a:cs typeface="+mn-cs"/>
              </a:rPr>
              <a:t>cleaning</a:t>
            </a:r>
            <a:endParaRPr lang="de-DE" altLang="de-DE" sz="1200" kern="0" dirty="0" smtClean="0">
              <a:solidFill>
                <a:srgbClr val="000000"/>
              </a:solidFill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kern="0" dirty="0" smtClean="0">
                <a:solidFill>
                  <a:srgbClr val="000000"/>
                </a:solidFill>
                <a:cs typeface="+mn-cs"/>
              </a:rPr>
              <a:t>      - </a:t>
            </a:r>
            <a:r>
              <a:rPr lang="de-DE" altLang="de-DE" sz="1200" kern="0" dirty="0" err="1" smtClean="0">
                <a:solidFill>
                  <a:srgbClr val="000000"/>
                </a:solidFill>
                <a:cs typeface="+mn-cs"/>
              </a:rPr>
              <a:t>ion</a:t>
            </a:r>
            <a:r>
              <a:rPr lang="de-DE" altLang="de-DE" sz="1200" kern="0" dirty="0" smtClean="0">
                <a:solidFill>
                  <a:srgbClr val="000000"/>
                </a:solidFill>
                <a:cs typeface="+mn-cs"/>
              </a:rPr>
              <a:t> beam </a:t>
            </a:r>
            <a:r>
              <a:rPr lang="de-DE" altLang="de-DE" sz="1200" kern="0" dirty="0" err="1" smtClean="0">
                <a:solidFill>
                  <a:srgbClr val="000000"/>
                </a:solidFill>
                <a:cs typeface="+mn-cs"/>
              </a:rPr>
              <a:t>sputtering</a:t>
            </a:r>
            <a:endParaRPr lang="de-DE" altLang="de-DE" sz="1200" kern="0" dirty="0" smtClean="0">
              <a:solidFill>
                <a:srgbClr val="000000"/>
              </a:solidFill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long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life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time in UHV (&lt;1e</a:t>
            </a:r>
            <a:r>
              <a:rPr kumimoji="0" lang="de-DE" altLang="de-DE" sz="12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-9 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mbar)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altLang="de-DE" sz="1200" kern="0" dirty="0" smtClean="0">
                <a:solidFill>
                  <a:srgbClr val="000000"/>
                </a:solidFill>
                <a:cs typeface="+mn-cs"/>
              </a:rPr>
              <a:t>high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e-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current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up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to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100 µA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    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and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up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to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 500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pC</a:t>
            </a: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No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cavity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contamination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from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alkali</a:t>
            </a:r>
            <a:r>
              <a:rPr kumimoji="0" lang="de-DE" alt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E89"/>
                </a:solidFill>
                <a:effectLst/>
                <a:uLnTx/>
                <a:uFillTx/>
                <a:latin typeface="Arial" charset="0"/>
                <a:cs typeface="+mn-cs"/>
              </a:rPr>
              <a:t> material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+mn-cs"/>
            </a:endParaRP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635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95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Transportkammer mit Platz für sechs Photokathoden,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Quarzglas-Eintrittsfenster für den UV-Laserstrahl,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HV-Durchführung zur ringförmigen Anode,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Linse mit f = 250 mm,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Eintrittsblende,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Wellenplatte zur einstellbaren Drehung der Polarisationsrichtung,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Polarisator,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Fokussierlinse mit f = 200 mm,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Mikrometertisch zum Positionieren der Fokussierlinse,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Kippspiegel mit Schrittmotoren,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Klappspiegel,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Schneidkanten-Schlitzblende,</a:t>
            </a:r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 Leistungsmesser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94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Carbohydrates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BA52FA-6C28-4981-B1E1-79E91D6FF3FA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169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900114" y="692150"/>
            <a:ext cx="6767512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900114" y="1268413"/>
            <a:ext cx="6767512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B85B-20B8-49C2-B25A-7DA0AA94CF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CD56-A837-439E-B8D4-D435C549D86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99501-9DF1-4D1E-86E4-35B61BF0FF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56DDF-1D6F-4030-B7E8-3ED5C78A21FC}" type="datetimeFigureOut">
              <a:rPr lang="de-DE"/>
              <a:pPr>
                <a:defRPr/>
              </a:pPr>
              <a:t>01.04.2016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DA23-8350-4A9B-93F3-675E8F28194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426F9-E711-4E4B-A430-58C79E96C9FC}" type="datetimeFigureOut">
              <a:rPr lang="de-DE"/>
              <a:pPr>
                <a:defRPr/>
              </a:pPr>
              <a:t>01.04.2016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F443-D12D-444D-801E-E9272F1B37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A9DE-B3B3-4153-81B0-F7B05ECFF372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60B2-40D6-4DDF-8300-EAB1376080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BB947-C19D-4393-AAD5-3840C339AFA3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F581-62C2-4D69-BC3E-572450C049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5E2C5-7EB1-4566-A481-7819177E809F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FB2EF-11D8-4047-AEE7-D7D607AFD1B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BB883-1BAB-4CE0-B2F9-FC4779F04680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5EEA3-C936-462F-A2D7-974E42706E4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1DD91-F4BC-4BF0-B9D7-EAD1BD8FEB0E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525C4-B0EA-43D1-9D4C-BF7C137D89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12647-73E3-41D2-9351-BC6AD6FD7B61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46BE-96F8-40C1-8228-2D19FF866A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03AF5-2FEA-4BF0-8AA0-5EDBFF52F844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33A5E-0175-49E9-AFB1-080EB14224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11F13-B7E5-41DB-A88E-2C953DC05A49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EDA89-AE33-4892-91E1-D4482F98BE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D72EF-0A97-42B8-89CB-F3BDBD664113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76F32-83F9-4FAC-987D-0D5C322D73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6EC1-A716-4A1D-991E-C75339301B66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E84E4-818E-47E7-BA2A-D77BA9CE0D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7B1A5-2EB6-45AA-9190-3E6A8DA256CD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63E1F-2DB2-481F-AFE9-F3B0327FA60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1187624" y="5229200"/>
            <a:ext cx="4752528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1187451" y="5805488"/>
            <a:ext cx="4752702" cy="50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373216"/>
            <a:ext cx="1474675" cy="72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527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>
            <a:spLocks noChangeArrowheads="1"/>
          </p:cNvSpPr>
          <p:nvPr userDrawn="1"/>
        </p:nvSpPr>
        <p:spPr bwMode="auto">
          <a:xfrm>
            <a:off x="71438" y="6215063"/>
            <a:ext cx="714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17C479-568A-4C66-B95D-0BA463AF4C76}" type="slidenum">
              <a:rPr lang="de-DE" altLang="de-DE" smtClean="0">
                <a:solidFill>
                  <a:srgbClr val="000000"/>
                </a:solidFill>
              </a:rPr>
              <a:pPr eaLnBrk="1" hangingPunct="1"/>
              <a:t>‹Nr.›</a:t>
            </a:fld>
            <a:endParaRPr lang="de-DE" altLang="de-DE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373216"/>
            <a:ext cx="1474675" cy="72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921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900114" y="692150"/>
            <a:ext cx="6767512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900114" y="1268413"/>
            <a:ext cx="6767512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5669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1812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C2DA6-9364-4293-82A6-1DA7108C1DC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69C1B-1EDB-408A-9085-273BD83BC4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C0428-79D4-4E3B-9095-0221D17803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943C4-E5FC-4E42-8900-F673904288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CEDA9-64A1-4D2B-844A-1F6AAE808A5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2B72D-0118-4F6A-8595-A7FC1E1759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3175" y="-7938"/>
            <a:ext cx="9147175" cy="685641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grpSp>
        <p:nvGrpSpPr>
          <p:cNvPr id="1027" name="Gruppieren 18"/>
          <p:cNvGrpSpPr>
            <a:grpSpLocks/>
          </p:cNvGrpSpPr>
          <p:nvPr/>
        </p:nvGrpSpPr>
        <p:grpSpPr bwMode="auto">
          <a:xfrm>
            <a:off x="-3175" y="0"/>
            <a:ext cx="9144000" cy="6858000"/>
            <a:chOff x="-3175" y="-19275"/>
            <a:chExt cx="9144000" cy="6858000"/>
          </a:xfrm>
        </p:grpSpPr>
        <p:grpSp>
          <p:nvGrpSpPr>
            <p:cNvPr id="1031" name="Gruppieren 14"/>
            <p:cNvGrpSpPr>
              <a:grpSpLocks/>
            </p:cNvGrpSpPr>
            <p:nvPr/>
          </p:nvGrpSpPr>
          <p:grpSpPr bwMode="auto">
            <a:xfrm>
              <a:off x="-3175" y="-19275"/>
              <a:ext cx="9144000" cy="6858000"/>
              <a:chOff x="0" y="0"/>
              <a:chExt cx="9144000" cy="6858000"/>
            </a:xfrm>
          </p:grpSpPr>
          <p:sp>
            <p:nvSpPr>
              <p:cNvPr id="103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87338" cy="287338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5" name="Rectangle 6"/>
              <p:cNvSpPr>
                <a:spLocks noChangeArrowheads="1"/>
              </p:cNvSpPr>
              <p:nvPr/>
            </p:nvSpPr>
            <p:spPr bwMode="auto">
              <a:xfrm>
                <a:off x="0" y="6426200"/>
                <a:ext cx="3062288" cy="144463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6" name="Rectangle 7"/>
              <p:cNvSpPr>
                <a:spLocks noChangeArrowheads="1"/>
              </p:cNvSpPr>
              <p:nvPr/>
            </p:nvSpPr>
            <p:spPr bwMode="auto">
              <a:xfrm>
                <a:off x="0" y="6713538"/>
                <a:ext cx="3065463" cy="14446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7" name="Rectangle 8"/>
              <p:cNvSpPr>
                <a:spLocks noChangeArrowheads="1"/>
              </p:cNvSpPr>
              <p:nvPr/>
            </p:nvSpPr>
            <p:spPr bwMode="auto">
              <a:xfrm>
                <a:off x="3057525" y="6567488"/>
                <a:ext cx="3059113" cy="144462"/>
              </a:xfrm>
              <a:prstGeom prst="rect">
                <a:avLst/>
              </a:prstGeom>
              <a:solidFill>
                <a:srgbClr val="B9B9B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8" name="Rectangle 9"/>
              <p:cNvSpPr>
                <a:spLocks noChangeArrowheads="1"/>
              </p:cNvSpPr>
              <p:nvPr/>
            </p:nvSpPr>
            <p:spPr bwMode="auto">
              <a:xfrm>
                <a:off x="0" y="6570663"/>
                <a:ext cx="3062288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9" name="Rectangle 10"/>
              <p:cNvSpPr>
                <a:spLocks noChangeArrowheads="1"/>
              </p:cNvSpPr>
              <p:nvPr/>
            </p:nvSpPr>
            <p:spPr bwMode="auto">
              <a:xfrm>
                <a:off x="3062288" y="6711950"/>
                <a:ext cx="6081712" cy="144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</p:grpSp>
        <p:pic>
          <p:nvPicPr>
            <p:cNvPr id="1032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0276"/>
            <a:stretch>
              <a:fillRect/>
            </a:stretch>
          </p:blipFill>
          <p:spPr bwMode="auto">
            <a:xfrm>
              <a:off x="7077075" y="5157788"/>
              <a:ext cx="174307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944813" y="6672263"/>
            <a:ext cx="6019800" cy="23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latin typeface="Arial" charset="0"/>
                <a:cs typeface="+mn-cs"/>
              </a:rPr>
              <a:t>	</a:t>
            </a:r>
            <a:r>
              <a:rPr lang="de-DE" sz="900" dirty="0" smtClean="0">
                <a:latin typeface="Arial" charset="0"/>
                <a:cs typeface="+mn-cs"/>
              </a:rPr>
              <a:t>Jochen</a:t>
            </a:r>
            <a:r>
              <a:rPr lang="de-DE" sz="900" baseline="0" dirty="0" smtClean="0">
                <a:latin typeface="Arial" charset="0"/>
                <a:cs typeface="+mn-cs"/>
              </a:rPr>
              <a:t> Teichert</a:t>
            </a:r>
            <a:r>
              <a:rPr lang="de-DE" sz="900" dirty="0" smtClean="0">
                <a:latin typeface="Arial" charset="0"/>
                <a:cs typeface="+mn-cs"/>
              </a:rPr>
              <a:t> </a:t>
            </a:r>
            <a:r>
              <a:rPr lang="de-DE" sz="900" dirty="0" smtClean="0">
                <a:latin typeface="Arial" charset="0"/>
                <a:cs typeface="+mn-cs"/>
              </a:rPr>
              <a:t>I HZDR</a:t>
            </a:r>
            <a:endParaRPr lang="de-DE" dirty="0" smtClean="0"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323850" cy="3333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6558" y="4653136"/>
            <a:ext cx="1281906" cy="2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167063" y="6673850"/>
            <a:ext cx="5797550" cy="1920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latin typeface="Arial" charset="0"/>
              </a:rPr>
              <a:t>	                                                                   </a:t>
            </a:r>
            <a:r>
              <a:rPr lang="de-DE" sz="900" dirty="0" smtClean="0">
                <a:latin typeface="Arial" charset="0"/>
              </a:rPr>
              <a:t>Jochen</a:t>
            </a:r>
            <a:r>
              <a:rPr lang="de-DE" sz="900" baseline="0" dirty="0" smtClean="0">
                <a:latin typeface="Arial" charset="0"/>
              </a:rPr>
              <a:t> Teichert</a:t>
            </a:r>
            <a:r>
              <a:rPr lang="de-DE" sz="900" dirty="0" smtClean="0">
                <a:latin typeface="Arial" charset="0"/>
              </a:rPr>
              <a:t> </a:t>
            </a:r>
            <a:r>
              <a:rPr lang="de-DE" sz="900" baseline="0" dirty="0" smtClean="0">
                <a:latin typeface="Arial" charset="0"/>
              </a:rPr>
              <a:t> </a:t>
            </a:r>
            <a:r>
              <a:rPr lang="de-DE" sz="900" dirty="0" smtClean="0">
                <a:latin typeface="Arial" charset="0"/>
              </a:rPr>
              <a:t>I </a:t>
            </a:r>
            <a:r>
              <a:rPr lang="de-DE" sz="900" dirty="0">
                <a:latin typeface="Arial" charset="0"/>
              </a:rPr>
              <a:t>HZDR</a:t>
            </a:r>
            <a:endParaRPr lang="de-DE" sz="2400" dirty="0">
              <a:latin typeface="Times" pitchFamily="18" charset="0"/>
            </a:endParaRPr>
          </a:p>
        </p:txBody>
      </p:sp>
      <p:grpSp>
        <p:nvGrpSpPr>
          <p:cNvPr id="3075" name="Gruppieren 1"/>
          <p:cNvGrpSpPr>
            <a:grpSpLocks/>
          </p:cNvGrpSpPr>
          <p:nvPr/>
        </p:nvGrpSpPr>
        <p:grpSpPr bwMode="auto">
          <a:xfrm>
            <a:off x="0" y="6575425"/>
            <a:ext cx="9144000" cy="290513"/>
            <a:chOff x="0" y="6575425"/>
            <a:chExt cx="9144000" cy="290513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0" y="6575425"/>
              <a:ext cx="3059113" cy="14446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057525" y="6575425"/>
              <a:ext cx="6086475" cy="144463"/>
            </a:xfrm>
            <a:prstGeom prst="rect">
              <a:avLst/>
            </a:prstGeom>
            <a:solidFill>
              <a:srgbClr val="00589C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0" y="6718300"/>
              <a:ext cx="3059113" cy="147638"/>
            </a:xfrm>
            <a:prstGeom prst="rect">
              <a:avLst/>
            </a:prstGeom>
            <a:solidFill>
              <a:srgbClr val="00589C"/>
            </a:soli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443663" y="6530975"/>
            <a:ext cx="2520950" cy="2333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de-DE" sz="900" dirty="0">
                <a:solidFill>
                  <a:schemeClr val="bg1"/>
                </a:solidFill>
                <a:latin typeface="Arial" charset="0"/>
              </a:rPr>
              <a:t>             </a:t>
            </a:r>
            <a:r>
              <a:rPr lang="de-DE" sz="900" dirty="0" smtClean="0">
                <a:solidFill>
                  <a:schemeClr val="bg1"/>
                </a:solidFill>
                <a:latin typeface="Arial" charset="0"/>
              </a:rPr>
              <a:t>Member </a:t>
            </a:r>
            <a:r>
              <a:rPr lang="de-DE" sz="900" dirty="0" err="1" smtClean="0">
                <a:solidFill>
                  <a:schemeClr val="bg1"/>
                </a:solidFill>
                <a:latin typeface="Arial" charset="0"/>
              </a:rPr>
              <a:t>of</a:t>
            </a:r>
            <a:r>
              <a:rPr lang="de-DE" sz="9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sz="900" dirty="0" err="1" smtClean="0">
                <a:solidFill>
                  <a:schemeClr val="bg1"/>
                </a:solidFill>
                <a:latin typeface="Arial" charset="0"/>
              </a:rPr>
              <a:t>the</a:t>
            </a:r>
            <a:r>
              <a:rPr lang="de-DE" sz="900" dirty="0" smtClean="0">
                <a:solidFill>
                  <a:schemeClr val="bg1"/>
                </a:solidFill>
                <a:latin typeface="Arial" charset="0"/>
              </a:rPr>
              <a:t> Helmholtz </a:t>
            </a:r>
            <a:r>
              <a:rPr lang="de-DE" sz="900" dirty="0" err="1" smtClean="0">
                <a:solidFill>
                  <a:schemeClr val="bg1"/>
                </a:solidFill>
                <a:latin typeface="Arial" charset="0"/>
              </a:rPr>
              <a:t>Association</a:t>
            </a:r>
            <a:endParaRPr lang="de-DE" sz="9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077" name="Grafik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6165850"/>
            <a:ext cx="11890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6165850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feld 16"/>
          <p:cNvSpPr txBox="1">
            <a:spLocks noChangeArrowheads="1"/>
          </p:cNvSpPr>
          <p:nvPr/>
        </p:nvSpPr>
        <p:spPr bwMode="auto">
          <a:xfrm>
            <a:off x="216074" y="6524625"/>
            <a:ext cx="1835646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dirty="0" smtClean="0">
                <a:solidFill>
                  <a:schemeClr val="bg1"/>
                </a:solidFill>
                <a:latin typeface="Arial" charset="0"/>
              </a:rPr>
              <a:t>EuCard</a:t>
            </a:r>
            <a:r>
              <a:rPr lang="de-DE" sz="1000" baseline="0" dirty="0" smtClean="0">
                <a:solidFill>
                  <a:schemeClr val="bg1"/>
                </a:solidFill>
                <a:latin typeface="Arial" charset="0"/>
              </a:rPr>
              <a:t>2. WP12</a:t>
            </a:r>
            <a:endParaRPr lang="de-DE" sz="100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323850" cy="3333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09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351799-C006-4428-92EB-B06D7AD083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FE91AB-9E50-45ED-9DB6-C1C927CC2204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21B047-C86D-48A6-BF7A-FF235036B99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uppieren 5"/>
          <p:cNvGrpSpPr>
            <a:grpSpLocks/>
          </p:cNvGrpSpPr>
          <p:nvPr/>
        </p:nvGrpSpPr>
        <p:grpSpPr bwMode="auto">
          <a:xfrm>
            <a:off x="-3175" y="0"/>
            <a:ext cx="9147175" cy="6858000"/>
            <a:chOff x="-1" y="25395"/>
            <a:chExt cx="9147727" cy="6856611"/>
          </a:xfrm>
        </p:grpSpPr>
        <p:grpSp>
          <p:nvGrpSpPr>
            <p:cNvPr id="1031" name="Gruppieren 3"/>
            <p:cNvGrpSpPr>
              <a:grpSpLocks/>
            </p:cNvGrpSpPr>
            <p:nvPr/>
          </p:nvGrpSpPr>
          <p:grpSpPr bwMode="auto">
            <a:xfrm>
              <a:off x="-1" y="25395"/>
              <a:ext cx="9147727" cy="6856611"/>
              <a:chOff x="-1" y="25395"/>
              <a:chExt cx="9147727" cy="6856611"/>
            </a:xfrm>
          </p:grpSpPr>
          <p:grpSp>
            <p:nvGrpSpPr>
              <p:cNvPr id="1035" name="Gruppieren 1"/>
              <p:cNvGrpSpPr>
                <a:grpSpLocks/>
              </p:cNvGrpSpPr>
              <p:nvPr/>
            </p:nvGrpSpPr>
            <p:grpSpPr bwMode="auto">
              <a:xfrm>
                <a:off x="-1" y="4733925"/>
                <a:ext cx="9147727" cy="2148081"/>
                <a:chOff x="-1" y="4733925"/>
                <a:chExt cx="9147727" cy="2148081"/>
              </a:xfrm>
            </p:grpSpPr>
            <p:sp>
              <p:nvSpPr>
                <p:cNvPr id="9" name="Rectangle 2"/>
                <p:cNvSpPr>
                  <a:spLocks noChangeArrowheads="1"/>
                </p:cNvSpPr>
                <p:nvPr/>
              </p:nvSpPr>
              <p:spPr bwMode="auto">
                <a:xfrm>
                  <a:off x="3174" y="4878987"/>
                  <a:ext cx="9144552" cy="1979212"/>
                </a:xfrm>
                <a:prstGeom prst="rect">
                  <a:avLst/>
                </a:prstGeom>
                <a:solidFill>
                  <a:srgbClr val="00589C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defPPr>
                    <a:defRPr lang="de-DE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" name="Rectangle 22"/>
                <p:cNvSpPr>
                  <a:spLocks noChangeArrowheads="1"/>
                </p:cNvSpPr>
                <p:nvPr/>
              </p:nvSpPr>
              <p:spPr bwMode="auto">
                <a:xfrm>
                  <a:off x="-1" y="4734554"/>
                  <a:ext cx="3059298" cy="144433"/>
                </a:xfrm>
                <a:prstGeom prst="rect">
                  <a:avLst/>
                </a:prstGeom>
                <a:solidFill>
                  <a:srgbClr val="CF6800"/>
                </a:solidFill>
                <a:ln>
                  <a:noFill/>
                </a:ln>
                <a:effectLst/>
              </p:spPr>
              <p:txBody>
                <a:bodyPr wrap="none" lIns="90000" tIns="46800" rIns="90000" bIns="46800" anchor="ctr"/>
                <a:lstStyle>
                  <a:defPPr>
                    <a:defRPr lang="de-DE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" charset="0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1039" name="Gruppieren 10"/>
                <p:cNvGrpSpPr>
                  <a:grpSpLocks/>
                </p:cNvGrpSpPr>
                <p:nvPr/>
              </p:nvGrpSpPr>
              <p:grpSpPr bwMode="auto">
                <a:xfrm>
                  <a:off x="0" y="6593081"/>
                  <a:ext cx="9144000" cy="288925"/>
                  <a:chOff x="0" y="6583363"/>
                  <a:chExt cx="9144000" cy="288925"/>
                </a:xfrm>
              </p:grpSpPr>
              <p:sp>
                <p:nvSpPr>
                  <p:cNvPr id="12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-1" y="6727855"/>
                    <a:ext cx="3059298" cy="144433"/>
                  </a:xfrm>
                  <a:prstGeom prst="rect">
                    <a:avLst/>
                  </a:prstGeom>
                  <a:solidFill>
                    <a:srgbClr val="9C9C9C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de-DE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3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025957" y="6583422"/>
                    <a:ext cx="3059298" cy="144434"/>
                  </a:xfrm>
                  <a:prstGeom prst="rect">
                    <a:avLst/>
                  </a:prstGeom>
                  <a:solidFill>
                    <a:srgbClr val="B9B9B9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de-DE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-1" y="6583422"/>
                    <a:ext cx="3059298" cy="14443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de-DE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59297" y="6727855"/>
                    <a:ext cx="6085254" cy="13808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0" tIns="0" rIns="0" bIns="0">
                    <a:spAutoFit/>
                  </a:bodyPr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" charset="0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spcBef>
                        <a:spcPct val="50000"/>
                      </a:spcBef>
                      <a:defRPr/>
                    </a:pPr>
                    <a:endParaRPr lang="de-DE" sz="9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17" name="Rectangle 4"/>
              <p:cNvSpPr>
                <a:spLocks noChangeArrowheads="1"/>
              </p:cNvSpPr>
              <p:nvPr/>
            </p:nvSpPr>
            <p:spPr bwMode="auto">
              <a:xfrm>
                <a:off x="-1" y="25395"/>
                <a:ext cx="287355" cy="287280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2" name="Gruppieren 18"/>
            <p:cNvGrpSpPr>
              <a:grpSpLocks/>
            </p:cNvGrpSpPr>
            <p:nvPr/>
          </p:nvGrpSpPr>
          <p:grpSpPr bwMode="auto">
            <a:xfrm>
              <a:off x="6011863" y="5181543"/>
              <a:ext cx="2956340" cy="1228725"/>
              <a:chOff x="6011863" y="5181543"/>
              <a:chExt cx="2956340" cy="1228725"/>
            </a:xfrm>
          </p:grpSpPr>
          <p:pic>
            <p:nvPicPr>
              <p:cNvPr id="1033" name="Grafik 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0276"/>
              <a:stretch>
                <a:fillRect/>
              </a:stretch>
            </p:blipFill>
            <p:spPr bwMode="auto">
              <a:xfrm>
                <a:off x="7225128" y="5181543"/>
                <a:ext cx="1743075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" name="Bild 4" descr="DDC_Sticker_groß_Schatten_RGB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011863" y="5229225"/>
                <a:ext cx="1008062" cy="1008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27" name="Rechteck 15"/>
          <p:cNvSpPr>
            <a:spLocks noChangeArrowheads="1"/>
          </p:cNvSpPr>
          <p:nvPr/>
        </p:nvSpPr>
        <p:spPr bwMode="auto">
          <a:xfrm>
            <a:off x="5724128" y="6669360"/>
            <a:ext cx="3411934" cy="2308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Jochen</a:t>
            </a:r>
            <a:r>
              <a:rPr lang="de-DE" sz="900" baseline="0" dirty="0" smtClean="0">
                <a:solidFill>
                  <a:prstClr val="black"/>
                </a:solidFill>
                <a:latin typeface="Arial" charset="0"/>
              </a:rPr>
              <a:t> Teichert</a:t>
            </a: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| </a:t>
            </a: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Institute </a:t>
            </a:r>
            <a:r>
              <a:rPr lang="de-DE" sz="900" dirty="0" err="1" smtClean="0">
                <a:solidFill>
                  <a:prstClr val="black"/>
                </a:solidFill>
                <a:latin typeface="Arial" charset="0"/>
              </a:rPr>
              <a:t>of</a:t>
            </a: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 Radiation </a:t>
            </a:r>
            <a:r>
              <a:rPr lang="de-DE" sz="900" dirty="0" err="1" smtClean="0">
                <a:solidFill>
                  <a:prstClr val="black"/>
                </a:solidFill>
                <a:latin typeface="Arial" charset="0"/>
              </a:rPr>
              <a:t>Physics</a:t>
            </a: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 | </a:t>
            </a:r>
            <a:r>
              <a:rPr lang="de-DE" sz="900" dirty="0">
                <a:solidFill>
                  <a:prstClr val="black"/>
                </a:solidFill>
                <a:latin typeface="Arial" charset="0"/>
              </a:rPr>
              <a:t>www.hzdr.de</a:t>
            </a:r>
            <a:endParaRPr lang="de-DE" sz="900" dirty="0">
              <a:solidFill>
                <a:prstClr val="black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5" y="0"/>
            <a:ext cx="9140825" cy="4735107"/>
          </a:xfrm>
          <a:prstGeom prst="rect">
            <a:avLst/>
          </a:prstGeom>
          <a:effectLst/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4328" y="4598439"/>
            <a:ext cx="1368152" cy="34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88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3175" y="-7938"/>
            <a:ext cx="9147175" cy="685641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1027" name="Gruppieren 18"/>
          <p:cNvGrpSpPr>
            <a:grpSpLocks/>
          </p:cNvGrpSpPr>
          <p:nvPr/>
        </p:nvGrpSpPr>
        <p:grpSpPr bwMode="auto">
          <a:xfrm>
            <a:off x="-3175" y="0"/>
            <a:ext cx="9144000" cy="6858000"/>
            <a:chOff x="-3175" y="-19275"/>
            <a:chExt cx="9144000" cy="6858000"/>
          </a:xfrm>
        </p:grpSpPr>
        <p:grpSp>
          <p:nvGrpSpPr>
            <p:cNvPr id="1031" name="Gruppieren 14"/>
            <p:cNvGrpSpPr>
              <a:grpSpLocks/>
            </p:cNvGrpSpPr>
            <p:nvPr/>
          </p:nvGrpSpPr>
          <p:grpSpPr bwMode="auto">
            <a:xfrm>
              <a:off x="-3175" y="-19275"/>
              <a:ext cx="9144000" cy="6858000"/>
              <a:chOff x="0" y="0"/>
              <a:chExt cx="9144000" cy="6858000"/>
            </a:xfrm>
          </p:grpSpPr>
          <p:sp>
            <p:nvSpPr>
              <p:cNvPr id="103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87338" cy="287338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Rectangle 6"/>
              <p:cNvSpPr>
                <a:spLocks noChangeArrowheads="1"/>
              </p:cNvSpPr>
              <p:nvPr/>
            </p:nvSpPr>
            <p:spPr bwMode="auto">
              <a:xfrm>
                <a:off x="0" y="6426200"/>
                <a:ext cx="3062288" cy="144463"/>
              </a:xfrm>
              <a:prstGeom prst="rect">
                <a:avLst/>
              </a:prstGeom>
              <a:solidFill>
                <a:srgbClr val="CF68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1036" name="Rectangle 7"/>
              <p:cNvSpPr>
                <a:spLocks noChangeArrowheads="1"/>
              </p:cNvSpPr>
              <p:nvPr/>
            </p:nvSpPr>
            <p:spPr bwMode="auto">
              <a:xfrm>
                <a:off x="0" y="6713538"/>
                <a:ext cx="3065463" cy="14446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1037" name="Rectangle 8"/>
              <p:cNvSpPr>
                <a:spLocks noChangeArrowheads="1"/>
              </p:cNvSpPr>
              <p:nvPr/>
            </p:nvSpPr>
            <p:spPr bwMode="auto">
              <a:xfrm>
                <a:off x="3057525" y="6567488"/>
                <a:ext cx="3059113" cy="144462"/>
              </a:xfrm>
              <a:prstGeom prst="rect">
                <a:avLst/>
              </a:prstGeom>
              <a:solidFill>
                <a:srgbClr val="B9B9B9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Rectangle 9"/>
              <p:cNvSpPr>
                <a:spLocks noChangeArrowheads="1"/>
              </p:cNvSpPr>
              <p:nvPr/>
            </p:nvSpPr>
            <p:spPr bwMode="auto">
              <a:xfrm>
                <a:off x="0" y="6570663"/>
                <a:ext cx="3062288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1039" name="Rectangle 10"/>
              <p:cNvSpPr>
                <a:spLocks noChangeArrowheads="1"/>
              </p:cNvSpPr>
              <p:nvPr/>
            </p:nvSpPr>
            <p:spPr bwMode="auto">
              <a:xfrm>
                <a:off x="3062288" y="6711950"/>
                <a:ext cx="6081712" cy="1444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de-DE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1032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0276"/>
            <a:stretch>
              <a:fillRect/>
            </a:stretch>
          </p:blipFill>
          <p:spPr bwMode="auto">
            <a:xfrm>
              <a:off x="7077075" y="5157788"/>
              <a:ext cx="174307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944813" y="6672263"/>
            <a:ext cx="6019800" cy="23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 smtClean="0">
                <a:solidFill>
                  <a:prstClr val="black"/>
                </a:solidFill>
                <a:latin typeface="Arial" charset="0"/>
              </a:rPr>
              <a:t>	 Rong Xiang I HZDR</a:t>
            </a:r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323850" cy="3333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6558" y="4653136"/>
            <a:ext cx="1281906" cy="2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375" y="5434428"/>
            <a:ext cx="1474675" cy="72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81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96" y="4941168"/>
            <a:ext cx="4968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Mg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Photocathode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in SRF Gun for medium current e</a:t>
            </a:r>
            <a:r>
              <a:rPr lang="en-US" sz="20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beam</a:t>
            </a:r>
            <a:endParaRPr lang="de-D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algn="ctr">
              <a:spcBef>
                <a:spcPts val="0"/>
              </a:spcBef>
              <a:defRPr/>
            </a:pP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Jochen Teichert, </a:t>
            </a:r>
            <a:r>
              <a:rPr lang="de-DE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Rong</a:t>
            </a:r>
            <a:r>
              <a: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Xiang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on behalf of the SRF Gun Crew at ELBE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de-DE" sz="1400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373216"/>
            <a:ext cx="1474675" cy="72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86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782673"/>
              </p:ext>
            </p:extLst>
          </p:nvPr>
        </p:nvGraphicFramePr>
        <p:xfrm>
          <a:off x="251520" y="1412779"/>
          <a:ext cx="8699689" cy="36724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4310"/>
                <a:gridCol w="901433"/>
                <a:gridCol w="1058754"/>
                <a:gridCol w="1096728"/>
                <a:gridCol w="835429"/>
                <a:gridCol w="842664"/>
                <a:gridCol w="896913"/>
                <a:gridCol w="2193458"/>
              </a:tblGrid>
              <a:tr h="488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cathode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de-DE" sz="11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Methode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Place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power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QE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Bemerkung</a:t>
                      </a:r>
                    </a:p>
                  </a:txBody>
                  <a:tcPr marL="68580" marR="68580" marT="0" marB="0"/>
                </a:tc>
              </a:tr>
              <a:tr h="261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Mg#210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9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Mg#208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18.01.16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(</a:t>
                      </a:r>
                      <a:r>
                        <a:rPr lang="de-DE" sz="900" dirty="0">
                          <a:effectLst/>
                        </a:rPr>
                        <a:t>Laser/K)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Test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 </a:t>
                      </a:r>
                      <a:r>
                        <a:rPr lang="en-US" sz="900" dirty="0" err="1">
                          <a:effectLst/>
                        </a:rPr>
                        <a:t>mW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 </a:t>
                      </a:r>
                      <a:r>
                        <a:rPr lang="en-US" sz="900" dirty="0" err="1">
                          <a:effectLst/>
                        </a:rPr>
                        <a:t>nA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1.8 x 10-5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before </a:t>
                      </a:r>
                      <a:r>
                        <a:rPr lang="en-US" sz="900" dirty="0">
                          <a:effectLst/>
                        </a:rPr>
                        <a:t>laser cleaning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20.01.16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(</a:t>
                      </a:r>
                      <a:r>
                        <a:rPr lang="en-US" sz="900" dirty="0">
                          <a:effectLst/>
                        </a:rPr>
                        <a:t>Laser/K)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Test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 mW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215 nA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0.0003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after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1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26.01.16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(</a:t>
                      </a:r>
                      <a:r>
                        <a:rPr lang="en-US" sz="900" dirty="0">
                          <a:effectLst/>
                        </a:rPr>
                        <a:t>LED/K)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Test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83 µW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35.12 nA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0.20%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After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Mg#201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13.01.16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(LED/A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TPK4/Pos3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83 µW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88 </a:t>
                      </a:r>
                      <a:r>
                        <a:rPr lang="de-DE" sz="900" dirty="0" err="1">
                          <a:effectLst/>
                        </a:rPr>
                        <a:t>pA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5.1x10-6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err="1" smtClean="0">
                          <a:effectLst/>
                        </a:rPr>
                        <a:t>before</a:t>
                      </a:r>
                      <a:r>
                        <a:rPr lang="de-DE" sz="900" dirty="0" smtClean="0">
                          <a:effectLst/>
                        </a:rPr>
                        <a:t> </a:t>
                      </a:r>
                      <a:r>
                        <a:rPr lang="de-DE" sz="900" dirty="0" err="1">
                          <a:effectLst/>
                        </a:rPr>
                        <a:t>laser</a:t>
                      </a:r>
                      <a:r>
                        <a:rPr lang="de-DE" sz="900" dirty="0">
                          <a:effectLst/>
                        </a:rPr>
                        <a:t> </a:t>
                      </a:r>
                      <a:r>
                        <a:rPr lang="de-DE" sz="900" dirty="0" err="1" smtClean="0">
                          <a:effectLst/>
                        </a:rPr>
                        <a:t>cleaning</a:t>
                      </a:r>
                      <a:endParaRPr lang="de-DE" sz="900" dirty="0" smtClean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26.01.16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(</a:t>
                      </a:r>
                      <a:r>
                        <a:rPr lang="en-US" sz="900" dirty="0">
                          <a:effectLst/>
                        </a:rPr>
                        <a:t>Laser/A)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TPK4/Pos3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 </a:t>
                      </a:r>
                      <a:r>
                        <a:rPr lang="en-US" sz="900" dirty="0" err="1">
                          <a:effectLst/>
                        </a:rPr>
                        <a:t>mW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 </a:t>
                      </a:r>
                      <a:r>
                        <a:rPr lang="en-US" sz="900" dirty="0" err="1">
                          <a:effectLst/>
                        </a:rPr>
                        <a:t>nA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4.8x10-6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before </a:t>
                      </a:r>
                      <a:r>
                        <a:rPr lang="en-US" sz="900" dirty="0">
                          <a:effectLst/>
                        </a:rPr>
                        <a:t>laser cleaning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1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02.02.16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(</a:t>
                      </a:r>
                      <a:r>
                        <a:rPr lang="de-DE" sz="900" dirty="0">
                          <a:effectLst/>
                        </a:rPr>
                        <a:t>Laser/A)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TPK4/Pos3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4 mW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76.8 </a:t>
                      </a:r>
                      <a:r>
                        <a:rPr lang="de-DE" sz="900" dirty="0" err="1">
                          <a:effectLst/>
                        </a:rPr>
                        <a:t>nA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9.2 x 10-5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after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03.02.16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 </a:t>
                      </a:r>
                      <a:r>
                        <a:rPr lang="de-DE" sz="900" dirty="0">
                          <a:effectLst/>
                        </a:rPr>
                        <a:t>(LED/A)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TPK4/Pos3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83 µW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25.25 </a:t>
                      </a:r>
                      <a:r>
                        <a:rPr lang="de-DE" sz="900" dirty="0" err="1">
                          <a:effectLst/>
                        </a:rPr>
                        <a:t>nA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0.15%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after 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(LED/A)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TPK4/Pos3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83 µW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13.35 nA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0.077%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Mg#202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17.02.16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 </a:t>
                      </a:r>
                      <a:r>
                        <a:rPr lang="de-DE" sz="900" dirty="0">
                          <a:effectLst/>
                        </a:rPr>
                        <a:t>(Laser/A)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TPK4/Pos4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Mg#207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17.02.16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(LED/A)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TPK4/Pos2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83 µW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35-40 nA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0.2 -0.23%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18.02.16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(LED/A)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TPK4/Pos2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83 µW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14.2 </a:t>
                      </a:r>
                      <a:r>
                        <a:rPr lang="de-DE" sz="900" dirty="0" err="1">
                          <a:effectLst/>
                        </a:rPr>
                        <a:t>nA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0.08%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1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Mg#211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Cu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13.01.16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smtClean="0">
                          <a:effectLst/>
                        </a:rPr>
                        <a:t> </a:t>
                      </a:r>
                      <a:r>
                        <a:rPr lang="de-DE" sz="900" dirty="0">
                          <a:effectLst/>
                        </a:rPr>
                        <a:t>(LED/A)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TPK4/Pos3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83 µW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56 </a:t>
                      </a:r>
                      <a:r>
                        <a:rPr lang="de-DE" sz="900" dirty="0" err="1">
                          <a:effectLst/>
                        </a:rPr>
                        <a:t>pA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3.2x10-6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Jörg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16216" y="341466"/>
            <a:ext cx="252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QE measurement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652120" y="2348883"/>
            <a:ext cx="2695764" cy="2188707"/>
            <a:chOff x="5652120" y="1988840"/>
            <a:chExt cx="2695764" cy="2188707"/>
          </a:xfrm>
        </p:grpSpPr>
        <p:sp>
          <p:nvSpPr>
            <p:cNvPr id="4" name="Oval 3"/>
            <p:cNvSpPr/>
            <p:nvPr/>
          </p:nvSpPr>
          <p:spPr>
            <a:xfrm>
              <a:off x="5652120" y="1988840"/>
              <a:ext cx="1022267" cy="39480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Oval 17"/>
            <p:cNvSpPr/>
            <p:nvPr/>
          </p:nvSpPr>
          <p:spPr>
            <a:xfrm>
              <a:off x="5687949" y="3645021"/>
              <a:ext cx="1022267" cy="4605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Oval 18"/>
            <p:cNvSpPr/>
            <p:nvPr/>
          </p:nvSpPr>
          <p:spPr>
            <a:xfrm>
              <a:off x="5652120" y="2852936"/>
              <a:ext cx="1022267" cy="4747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6804248" y="3982260"/>
              <a:ext cx="54006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7430645" y="3808215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QE  10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-3</a:t>
              </a:r>
              <a:endParaRPr lang="de-DE" baseline="30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55575" y="1628800"/>
            <a:ext cx="4896545" cy="3408988"/>
            <a:chOff x="1259632" y="2006973"/>
            <a:chExt cx="4228536" cy="2886799"/>
          </a:xfrm>
        </p:grpSpPr>
        <p:pic>
          <p:nvPicPr>
            <p:cNvPr id="14" name="Grafik 20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9632" y="2006973"/>
              <a:ext cx="4228536" cy="288679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59632" y="2006973"/>
              <a:ext cx="4228536" cy="288679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986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www.hzdr.de/ELBE/logbook/SRF_GUN_2016/03.06/Mg%20QE%20in%20gu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26779" y="913550"/>
            <a:ext cx="3260309" cy="272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854"/>
          <a:stretch/>
        </p:blipFill>
        <p:spPr bwMode="auto">
          <a:xfrm>
            <a:off x="630620" y="1246524"/>
            <a:ext cx="2131473" cy="198734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10" name="Rectangle 9"/>
          <p:cNvSpPr/>
          <p:nvPr/>
        </p:nvSpPr>
        <p:spPr>
          <a:xfrm>
            <a:off x="691776" y="2895319"/>
            <a:ext cx="1936008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/>
              <a:t>2015.12.7 Mg</a:t>
            </a:r>
            <a:r>
              <a:rPr lang="en-US" sz="1600" b="1" dirty="0"/>
              <a:t> </a:t>
            </a:r>
            <a:r>
              <a:rPr lang="en-US" sz="1600" b="1" dirty="0" smtClean="0"/>
              <a:t> ~ 10</a:t>
            </a:r>
            <a:r>
              <a:rPr lang="en-US" sz="1600" b="1" baseline="30000" dirty="0" smtClean="0"/>
              <a:t>-5</a:t>
            </a:r>
            <a:endParaRPr lang="en-US" sz="1600" b="1" baseline="30000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36" t="7160" r="8714" b="5159"/>
          <a:stretch/>
        </p:blipFill>
        <p:spPr bwMode="auto">
          <a:xfrm>
            <a:off x="106594" y="3556699"/>
            <a:ext cx="3745326" cy="289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835696" y="4808185"/>
            <a:ext cx="1115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Schottky</a:t>
            </a:r>
            <a:r>
              <a:rPr lang="en-US" sz="1200" dirty="0" smtClean="0"/>
              <a:t> </a:t>
            </a:r>
            <a:r>
              <a:rPr lang="en-US" sz="1200" dirty="0"/>
              <a:t>effect</a:t>
            </a:r>
            <a:endParaRPr lang="de-DE" sz="1200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2189841" y="4439760"/>
            <a:ext cx="206317" cy="38971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2617" y="1263353"/>
            <a:ext cx="1992308" cy="198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3670844" y="2926096"/>
            <a:ext cx="1949491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/>
              <a:t>2016.03.05 Mg</a:t>
            </a:r>
            <a:r>
              <a:rPr lang="en-US" sz="1400" b="1" dirty="0"/>
              <a:t> </a:t>
            </a:r>
            <a:r>
              <a:rPr lang="en-US" sz="1400" b="1" dirty="0" smtClean="0"/>
              <a:t> ~ 10</a:t>
            </a:r>
            <a:r>
              <a:rPr lang="en-US" sz="1400" b="1" baseline="30000" dirty="0" smtClean="0"/>
              <a:t>-3</a:t>
            </a:r>
            <a:endParaRPr lang="en-US" sz="1400" b="1" baseline="30000" dirty="0"/>
          </a:p>
        </p:txBody>
      </p:sp>
      <p:sp>
        <p:nvSpPr>
          <p:cNvPr id="14" name="Textfeld 13"/>
          <p:cNvSpPr txBox="1"/>
          <p:nvPr/>
        </p:nvSpPr>
        <p:spPr>
          <a:xfrm>
            <a:off x="511393" y="692696"/>
            <a:ext cx="5621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Laser </a:t>
            </a:r>
            <a:r>
              <a:rPr lang="de-DE" b="1" dirty="0" err="1" smtClean="0">
                <a:solidFill>
                  <a:srgbClr val="002060"/>
                </a:solidFill>
              </a:rPr>
              <a:t>phase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</a:rPr>
              <a:t>scan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</a:rPr>
              <a:t>and</a:t>
            </a:r>
            <a:r>
              <a:rPr lang="de-DE" b="1" dirty="0" smtClean="0">
                <a:solidFill>
                  <a:srgbClr val="002060"/>
                </a:solidFill>
              </a:rPr>
              <a:t> QE </a:t>
            </a:r>
            <a:r>
              <a:rPr lang="de-DE" b="1" dirty="0" err="1" smtClean="0">
                <a:solidFill>
                  <a:srgbClr val="002060"/>
                </a:solidFill>
              </a:rPr>
              <a:t>of</a:t>
            </a:r>
            <a:r>
              <a:rPr lang="de-DE" b="1" dirty="0" smtClean="0">
                <a:solidFill>
                  <a:srgbClr val="002060"/>
                </a:solidFill>
              </a:rPr>
              <a:t> Mg </a:t>
            </a:r>
            <a:r>
              <a:rPr lang="de-DE" b="1" dirty="0" err="1" smtClean="0">
                <a:solidFill>
                  <a:srgbClr val="002060"/>
                </a:solidFill>
              </a:rPr>
              <a:t>photo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 smtClean="0">
                <a:solidFill>
                  <a:srgbClr val="002060"/>
                </a:solidFill>
              </a:rPr>
              <a:t>cathode</a:t>
            </a:r>
            <a:r>
              <a:rPr lang="de-DE" b="1" dirty="0" smtClean="0">
                <a:solidFill>
                  <a:srgbClr val="002060"/>
                </a:solidFill>
              </a:rPr>
              <a:t> in SRF </a:t>
            </a:r>
            <a:r>
              <a:rPr lang="de-DE" b="1" dirty="0" err="1" smtClean="0">
                <a:solidFill>
                  <a:srgbClr val="002060"/>
                </a:solidFill>
              </a:rPr>
              <a:t>gun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6" t="8787" r="4051" b="3953"/>
          <a:stretch/>
        </p:blipFill>
        <p:spPr>
          <a:xfrm>
            <a:off x="4030884" y="3616907"/>
            <a:ext cx="3709468" cy="2908437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1393" y="44624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Mg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photocathode in SRF 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gun-II</a:t>
            </a:r>
            <a:endParaRPr lang="en-US" altLang="de-DE" sz="2400" b="1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259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933" y="3705644"/>
            <a:ext cx="3624506" cy="278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886" y="1935077"/>
            <a:ext cx="4864666" cy="351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833" y="908720"/>
            <a:ext cx="3845655" cy="277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Mg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photocathode in SRF 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gun-II</a:t>
            </a:r>
            <a:endParaRPr lang="en-US" altLang="de-DE" sz="2400" b="1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391807" y="2248880"/>
            <a:ext cx="3671745" cy="2807000"/>
            <a:chOff x="4245488" y="1429324"/>
            <a:chExt cx="3926912" cy="2985275"/>
          </a:xfrm>
        </p:grpSpPr>
        <p:cxnSp>
          <p:nvCxnSpPr>
            <p:cNvPr id="5" name="Straight Arrow Connector 4"/>
            <p:cNvCxnSpPr/>
            <p:nvPr/>
          </p:nvCxnSpPr>
          <p:spPr>
            <a:xfrm flipH="1" flipV="1">
              <a:off x="4983698" y="3793186"/>
              <a:ext cx="724705" cy="44780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6755744" y="2272313"/>
              <a:ext cx="144939" cy="144624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4245488" y="3121480"/>
              <a:ext cx="1231998" cy="11967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Oval 19"/>
            <p:cNvSpPr/>
            <p:nvPr/>
          </p:nvSpPr>
          <p:spPr>
            <a:xfrm>
              <a:off x="6179463" y="1429324"/>
              <a:ext cx="1231998" cy="11967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08403" y="3727219"/>
              <a:ext cx="2463997" cy="687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scratch and particles: field emission risk</a:t>
              </a:r>
              <a:endParaRPr lang="de-DE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22595" y="1962525"/>
            <a:ext cx="3389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polished and cleaned Poly- Mg plug ɸ 10mm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58941" y="4683092"/>
            <a:ext cx="1587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</a:t>
            </a:r>
            <a:r>
              <a:rPr lang="en-US" sz="1600" baseline="-25000" dirty="0" err="1" smtClean="0"/>
              <a:t>cath</a:t>
            </a:r>
            <a:r>
              <a:rPr lang="en-US" sz="1600" dirty="0" smtClean="0"/>
              <a:t>=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peak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x 0.6</a:t>
            </a:r>
          </a:p>
          <a:p>
            <a:r>
              <a:rPr lang="en-US" sz="1600" dirty="0" smtClean="0"/>
              <a:t>β</a:t>
            </a:r>
            <a:r>
              <a:rPr lang="en-US" sz="1600" baseline="-25000" dirty="0" smtClean="0"/>
              <a:t>Mg</a:t>
            </a:r>
            <a:r>
              <a:rPr lang="en-US" sz="1600" dirty="0" smtClean="0"/>
              <a:t>= 428 (3.6eV)</a:t>
            </a:r>
          </a:p>
          <a:p>
            <a:r>
              <a:rPr lang="en-US" sz="1600" dirty="0" smtClean="0"/>
              <a:t>β</a:t>
            </a:r>
            <a:r>
              <a:rPr lang="en-US" sz="1600" baseline="-25000" dirty="0" smtClean="0"/>
              <a:t>Cu</a:t>
            </a:r>
            <a:r>
              <a:rPr lang="en-US" sz="1600" dirty="0" smtClean="0"/>
              <a:t>= 568 (4.6eV)</a:t>
            </a:r>
            <a:endParaRPr lang="en-US" sz="1600" dirty="0"/>
          </a:p>
        </p:txBody>
      </p:sp>
      <p:sp>
        <p:nvSpPr>
          <p:cNvPr id="28" name="Rounded Rectangle 27"/>
          <p:cNvSpPr/>
          <p:nvPr/>
        </p:nvSpPr>
        <p:spPr>
          <a:xfrm>
            <a:off x="7765323" y="2488923"/>
            <a:ext cx="479085" cy="6085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861251" y="2946043"/>
            <a:ext cx="0" cy="9998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4" name="TextBox 6143"/>
          <p:cNvSpPr txBox="1"/>
          <p:nvPr/>
        </p:nvSpPr>
        <p:spPr>
          <a:xfrm>
            <a:off x="7380312" y="1165011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Gun-I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195333" y="1885086"/>
            <a:ext cx="184979" cy="21783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905754" y="2119591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Gun-II</a:t>
            </a:r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7223676" y="346601"/>
            <a:ext cx="1496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Dark current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413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971" y="6246971"/>
            <a:ext cx="3945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*Qian</a:t>
            </a:r>
            <a:r>
              <a:rPr lang="en-US" sz="1200" dirty="0"/>
              <a:t>, H. J. </a:t>
            </a:r>
            <a:r>
              <a:rPr lang="en-US" sz="1200" dirty="0" smtClean="0"/>
              <a:t>et al., </a:t>
            </a:r>
            <a:r>
              <a:rPr lang="en-US" sz="1200" dirty="0"/>
              <a:t>Applied Physics Letters, 97, 253504 (2010)</a:t>
            </a:r>
            <a:endParaRPr lang="de-DE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792089" y="3718005"/>
            <a:ext cx="3164287" cy="2116871"/>
            <a:chOff x="5607080" y="3895919"/>
            <a:chExt cx="3303206" cy="2393848"/>
          </a:xfrm>
        </p:grpSpPr>
        <p:grpSp>
          <p:nvGrpSpPr>
            <p:cNvPr id="10" name="Group 9"/>
            <p:cNvGrpSpPr/>
            <p:nvPr/>
          </p:nvGrpSpPr>
          <p:grpSpPr>
            <a:xfrm>
              <a:off x="5607080" y="3895919"/>
              <a:ext cx="3303206" cy="2393848"/>
              <a:chOff x="6404819" y="4437471"/>
              <a:chExt cx="2590038" cy="194252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04819" y="4437471"/>
                <a:ext cx="2590038" cy="194252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436849" y="4483589"/>
                <a:ext cx="511438" cy="2247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virgin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865477" y="3944089"/>
              <a:ext cx="738971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cleaned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07504" y="1268760"/>
            <a:ext cx="4320480" cy="2232248"/>
          </a:xfrm>
          <a:prstGeom prst="roundRect">
            <a:avLst>
              <a:gd name="adj" fmla="val 12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US" sz="2000" b="1" dirty="0" smtClean="0"/>
              <a:t>QE increased </a:t>
            </a:r>
            <a:r>
              <a:rPr lang="en-US" sz="2000" b="1" dirty="0" smtClean="0">
                <a:solidFill>
                  <a:srgbClr val="FF0000"/>
                </a:solidFill>
              </a:rPr>
              <a:t>2 orders of  magnitude</a:t>
            </a:r>
            <a:endParaRPr lang="en-US" sz="20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removal </a:t>
            </a:r>
            <a:r>
              <a:rPr lang="en-US" dirty="0"/>
              <a:t>of the surface contamination (</a:t>
            </a:r>
            <a:r>
              <a:rPr lang="en-US" dirty="0" err="1" smtClean="0"/>
              <a:t>MgO</a:t>
            </a:r>
            <a:r>
              <a:rPr lang="en-US" dirty="0" smtClean="0"/>
              <a:t>, ɸ: 4.2eV)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plasmon</a:t>
            </a:r>
            <a:r>
              <a:rPr lang="en-US" dirty="0"/>
              <a:t> enhanced photoemission due to roughness (nm level</a:t>
            </a:r>
            <a:r>
              <a:rPr lang="en-US" dirty="0" smtClean="0"/>
              <a:t>)</a:t>
            </a:r>
            <a:r>
              <a:rPr lang="en-US" baseline="30000" dirty="0" smtClean="0"/>
              <a:t>*</a:t>
            </a:r>
            <a:endParaRPr lang="en-US" baseline="30000" dirty="0"/>
          </a:p>
        </p:txBody>
      </p:sp>
      <p:sp>
        <p:nvSpPr>
          <p:cNvPr id="15" name="Rounded Rectangle 14"/>
          <p:cNvSpPr/>
          <p:nvPr/>
        </p:nvSpPr>
        <p:spPr>
          <a:xfrm>
            <a:off x="4572000" y="1265768"/>
            <a:ext cx="4464496" cy="2232248"/>
          </a:xfrm>
          <a:prstGeom prst="roundRect">
            <a:avLst>
              <a:gd name="adj" fmla="val 146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/>
              <a:t>Experiment very well </a:t>
            </a:r>
            <a:r>
              <a:rPr lang="en-US" sz="2000" b="1" dirty="0" smtClean="0">
                <a:solidFill>
                  <a:srgbClr val="FF0000"/>
                </a:solidFill>
              </a:rPr>
              <a:t>repeatable</a:t>
            </a:r>
          </a:p>
          <a:p>
            <a:endParaRPr lang="en-US" sz="800" b="1" dirty="0" smtClean="0"/>
          </a:p>
          <a:p>
            <a:r>
              <a:rPr lang="en-US" sz="2000" b="1" dirty="0"/>
              <a:t>C</a:t>
            </a:r>
            <a:r>
              <a:rPr lang="en-US" sz="2000" b="1" dirty="0" smtClean="0"/>
              <a:t>leaned </a:t>
            </a:r>
            <a:r>
              <a:rPr lang="en-US" sz="2000" b="1" dirty="0"/>
              <a:t>Mg </a:t>
            </a:r>
            <a:r>
              <a:rPr lang="en-US" sz="2000" b="1" dirty="0" smtClean="0"/>
              <a:t>is very </a:t>
            </a:r>
            <a:r>
              <a:rPr lang="en-US" sz="2000" b="1" dirty="0" smtClean="0">
                <a:solidFill>
                  <a:srgbClr val="FF0000"/>
                </a:solidFill>
              </a:rPr>
              <a:t>sensitive</a:t>
            </a:r>
          </a:p>
          <a:p>
            <a:endParaRPr lang="en-US" sz="3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stable </a:t>
            </a:r>
            <a:r>
              <a:rPr lang="en-US" dirty="0"/>
              <a:t>in </a:t>
            </a:r>
            <a:r>
              <a:rPr lang="en-US" dirty="0" smtClean="0"/>
              <a:t>10</a:t>
            </a:r>
            <a:r>
              <a:rPr lang="en-US" baseline="30000" dirty="0" smtClean="0"/>
              <a:t>-9</a:t>
            </a:r>
            <a:r>
              <a:rPr lang="en-US" dirty="0" smtClean="0"/>
              <a:t>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</a:t>
            </a:r>
            <a:r>
              <a:rPr lang="en-US" baseline="30000" dirty="0" smtClean="0"/>
              <a:t>-8</a:t>
            </a:r>
            <a:r>
              <a:rPr lang="en-US" dirty="0" smtClean="0"/>
              <a:t>mbar, loses 60</a:t>
            </a:r>
            <a:r>
              <a:rPr lang="en-US" dirty="0"/>
              <a:t>% </a:t>
            </a:r>
            <a:r>
              <a:rPr lang="en-US" dirty="0" smtClean="0"/>
              <a:t>of QE in </a:t>
            </a:r>
            <a:r>
              <a:rPr lang="en-US" dirty="0"/>
              <a:t>the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day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943745" y="3766175"/>
            <a:ext cx="3384376" cy="2068701"/>
          </a:xfrm>
          <a:prstGeom prst="roundRect">
            <a:avLst>
              <a:gd name="adj" fmla="val 12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2000" b="1" dirty="0"/>
              <a:t>E</a:t>
            </a:r>
            <a:r>
              <a:rPr lang="en-US" sz="2000" b="1" dirty="0" smtClean="0"/>
              <a:t>ffect </a:t>
            </a:r>
            <a:r>
              <a:rPr lang="en-US" sz="2000" b="1" dirty="0"/>
              <a:t>of surface </a:t>
            </a:r>
            <a:r>
              <a:rPr lang="en-US" sz="2000" b="1" dirty="0" smtClean="0"/>
              <a:t>change</a:t>
            </a:r>
          </a:p>
          <a:p>
            <a:pPr marL="0" indent="0">
              <a:buNone/>
            </a:pPr>
            <a:r>
              <a:rPr lang="en-US" sz="900" dirty="0" smtClean="0"/>
              <a:t> </a:t>
            </a:r>
            <a:endParaRPr lang="en-US" sz="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reduced work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thermal </a:t>
            </a:r>
            <a:r>
              <a:rPr lang="en-US" dirty="0"/>
              <a:t>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dark current</a:t>
            </a:r>
            <a:endParaRPr lang="de-DE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Mg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photocathode in SRF 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gun-II</a:t>
            </a:r>
            <a:endParaRPr lang="en-US" altLang="de-DE" sz="2400" b="1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130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23" y="1196753"/>
            <a:ext cx="3648185" cy="273630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3" t="29022" r="22919"/>
          <a:stretch/>
        </p:blipFill>
        <p:spPr>
          <a:xfrm>
            <a:off x="4860032" y="1212246"/>
            <a:ext cx="3240360" cy="27324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12976"/>
            <a:ext cx="2779974" cy="19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644008" y="4821271"/>
            <a:ext cx="3190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Pb</a:t>
            </a:r>
            <a:r>
              <a:rPr lang="de-DE" dirty="0" smtClean="0"/>
              <a:t>/</a:t>
            </a:r>
            <a:r>
              <a:rPr lang="de-DE" dirty="0" err="1" smtClean="0"/>
              <a:t>Nb</a:t>
            </a:r>
            <a:r>
              <a:rPr lang="de-DE" dirty="0" smtClean="0"/>
              <a:t> </a:t>
            </a:r>
            <a:r>
              <a:rPr lang="de-DE" dirty="0" err="1" smtClean="0"/>
              <a:t>plug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SC </a:t>
            </a:r>
            <a:r>
              <a:rPr lang="de-DE" dirty="0" err="1" smtClean="0"/>
              <a:t>gun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447055"/>
            <a:ext cx="8585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002060"/>
                </a:solidFill>
              </a:rPr>
              <a:t>Long-term </a:t>
            </a:r>
            <a:r>
              <a:rPr lang="de-DE" sz="2400" b="1" dirty="0" err="1" smtClean="0">
                <a:solidFill>
                  <a:srgbClr val="002060"/>
                </a:solidFill>
              </a:rPr>
              <a:t>photo</a:t>
            </a:r>
            <a:r>
              <a:rPr lang="de-DE" sz="2400" b="1" dirty="0" smtClean="0">
                <a:solidFill>
                  <a:srgbClr val="002060"/>
                </a:solidFill>
              </a:rPr>
              <a:t> </a:t>
            </a:r>
            <a:r>
              <a:rPr lang="de-DE" sz="2400" b="1" dirty="0" err="1" smtClean="0">
                <a:solidFill>
                  <a:srgbClr val="002060"/>
                </a:solidFill>
              </a:rPr>
              <a:t>emission</a:t>
            </a:r>
            <a:r>
              <a:rPr lang="de-DE" sz="2400" b="1" dirty="0" smtClean="0">
                <a:solidFill>
                  <a:srgbClr val="002060"/>
                </a:solidFill>
              </a:rPr>
              <a:t> </a:t>
            </a:r>
            <a:r>
              <a:rPr lang="de-DE" sz="2400" b="1" dirty="0" err="1" smtClean="0">
                <a:solidFill>
                  <a:srgbClr val="002060"/>
                </a:solidFill>
              </a:rPr>
              <a:t>test</a:t>
            </a:r>
            <a:r>
              <a:rPr lang="de-DE" sz="2400" b="1" dirty="0" smtClean="0">
                <a:solidFill>
                  <a:srgbClr val="002060"/>
                </a:solidFill>
              </a:rPr>
              <a:t> </a:t>
            </a:r>
            <a:r>
              <a:rPr lang="de-DE" sz="2400" b="1" dirty="0" err="1" smtClean="0">
                <a:solidFill>
                  <a:srgbClr val="002060"/>
                </a:solidFill>
              </a:rPr>
              <a:t>of</a:t>
            </a:r>
            <a:r>
              <a:rPr lang="de-DE" sz="2400" b="1" dirty="0" smtClean="0">
                <a:solidFill>
                  <a:srgbClr val="002060"/>
                </a:solidFill>
              </a:rPr>
              <a:t> a </a:t>
            </a:r>
            <a:r>
              <a:rPr lang="de-DE" sz="2400" b="1" dirty="0" err="1" smtClean="0">
                <a:solidFill>
                  <a:srgbClr val="002060"/>
                </a:solidFill>
              </a:rPr>
              <a:t>Pb</a:t>
            </a:r>
            <a:r>
              <a:rPr lang="de-DE" sz="2400" b="1" dirty="0" smtClean="0">
                <a:solidFill>
                  <a:srgbClr val="002060"/>
                </a:solidFill>
              </a:rPr>
              <a:t>/</a:t>
            </a:r>
            <a:r>
              <a:rPr lang="de-DE" sz="2400" b="1" dirty="0" err="1" smtClean="0">
                <a:solidFill>
                  <a:srgbClr val="002060"/>
                </a:solidFill>
              </a:rPr>
              <a:t>Nb</a:t>
            </a:r>
            <a:r>
              <a:rPr lang="de-DE" sz="2400" b="1" dirty="0" smtClean="0">
                <a:solidFill>
                  <a:srgbClr val="002060"/>
                </a:solidFill>
              </a:rPr>
              <a:t> </a:t>
            </a:r>
            <a:r>
              <a:rPr lang="de-DE" sz="2400" b="1" dirty="0" err="1" smtClean="0">
                <a:solidFill>
                  <a:srgbClr val="002060"/>
                </a:solidFill>
              </a:rPr>
              <a:t>photo</a:t>
            </a:r>
            <a:r>
              <a:rPr lang="de-DE" sz="2400" b="1" dirty="0" smtClean="0">
                <a:solidFill>
                  <a:srgbClr val="002060"/>
                </a:solidFill>
              </a:rPr>
              <a:t> </a:t>
            </a:r>
            <a:r>
              <a:rPr lang="de-DE" sz="2400" b="1" dirty="0" err="1" smtClean="0">
                <a:solidFill>
                  <a:srgbClr val="002060"/>
                </a:solidFill>
              </a:rPr>
              <a:t>cathode</a:t>
            </a:r>
            <a:r>
              <a:rPr lang="de-DE" sz="2400" b="1" dirty="0" smtClean="0">
                <a:solidFill>
                  <a:srgbClr val="002060"/>
                </a:solidFill>
              </a:rPr>
              <a:t> at HZDR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995822" y="3861048"/>
            <a:ext cx="3325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</a:t>
            </a:r>
            <a:r>
              <a:rPr lang="de-DE" dirty="0" smtClean="0"/>
              <a:t>est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cleaning</a:t>
            </a:r>
            <a:r>
              <a:rPr lang="de-DE" dirty="0" smtClean="0"/>
              <a:t> in</a:t>
            </a:r>
          </a:p>
          <a:p>
            <a:r>
              <a:rPr lang="de-DE" dirty="0" err="1" smtClean="0"/>
              <a:t>the</a:t>
            </a:r>
            <a:r>
              <a:rPr lang="de-DE" dirty="0" smtClean="0"/>
              <a:t> UV </a:t>
            </a:r>
            <a:r>
              <a:rPr lang="de-DE" dirty="0" err="1" smtClean="0"/>
              <a:t>drive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room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827584" y="4725144"/>
            <a:ext cx="65515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Nb</a:t>
            </a:r>
            <a:r>
              <a:rPr lang="de-DE" dirty="0" smtClean="0"/>
              <a:t> </a:t>
            </a:r>
            <a:r>
              <a:rPr lang="de-DE" dirty="0" err="1" smtClean="0"/>
              <a:t>plug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DESY </a:t>
            </a:r>
            <a:r>
              <a:rPr lang="de-DE" dirty="0" err="1" smtClean="0"/>
              <a:t>for</a:t>
            </a:r>
            <a:r>
              <a:rPr lang="de-DE" dirty="0" smtClean="0"/>
              <a:t> SC </a:t>
            </a:r>
            <a:r>
              <a:rPr lang="de-DE" dirty="0" err="1" smtClean="0"/>
              <a:t>cavity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Pb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r>
              <a:rPr lang="de-DE" dirty="0" smtClean="0"/>
              <a:t> </a:t>
            </a:r>
            <a:r>
              <a:rPr lang="de-DE" dirty="0" err="1" smtClean="0"/>
              <a:t>deposition</a:t>
            </a:r>
            <a:r>
              <a:rPr lang="de-DE" dirty="0" smtClean="0"/>
              <a:t> at NCBJ </a:t>
            </a:r>
            <a:r>
              <a:rPr lang="de-DE" dirty="0" err="1" smtClean="0"/>
              <a:t>Swierk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at HZDR:</a:t>
            </a:r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cleaning</a:t>
            </a:r>
            <a:r>
              <a:rPr lang="de-DE" dirty="0" smtClean="0"/>
              <a:t>, QE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weeks</a:t>
            </a:r>
            <a:r>
              <a:rPr lang="de-DE" dirty="0" smtClean="0"/>
              <a:t> 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irradiation</a:t>
            </a:r>
            <a:r>
              <a:rPr lang="de-DE" dirty="0" smtClean="0"/>
              <a:t> @ 258 </a:t>
            </a:r>
            <a:r>
              <a:rPr lang="de-DE" dirty="0" err="1" smtClean="0"/>
              <a:t>nm</a:t>
            </a:r>
            <a:endParaRPr lang="de-DE" dirty="0" smtClean="0"/>
          </a:p>
          <a:p>
            <a:r>
              <a:rPr lang="de-DE" dirty="0" smtClean="0"/>
              <a:t>     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ELBE SRF </a:t>
            </a:r>
            <a:r>
              <a:rPr lang="de-DE" dirty="0" err="1" smtClean="0"/>
              <a:t>gun</a:t>
            </a:r>
            <a:r>
              <a:rPr lang="de-DE" dirty="0" smtClean="0"/>
              <a:t> </a:t>
            </a:r>
            <a:r>
              <a:rPr lang="de-DE" dirty="0" err="1" smtClean="0"/>
              <a:t>drive</a:t>
            </a:r>
            <a:r>
              <a:rPr lang="de-DE" dirty="0" smtClean="0"/>
              <a:t> </a:t>
            </a:r>
            <a:r>
              <a:rPr lang="de-DE" dirty="0" err="1" smtClean="0"/>
              <a:t>laser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night</a:t>
            </a:r>
            <a:r>
              <a:rPr lang="de-DE" dirty="0" err="1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777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189" y="3573016"/>
            <a:ext cx="3543702" cy="266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1287609"/>
            <a:ext cx="3096344" cy="241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580772"/>
            <a:ext cx="7113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</a:t>
            </a:r>
            <a:r>
              <a:rPr lang="en-US" baseline="-25000" dirty="0" smtClean="0"/>
              <a:t>2</a:t>
            </a:r>
            <a:r>
              <a:rPr lang="en-US" dirty="0" smtClean="0"/>
              <a:t>Te  will be carefully going on… SRF Gun-II will run with Cs</a:t>
            </a:r>
            <a:r>
              <a:rPr lang="en-US" baseline="-25000" dirty="0" smtClean="0"/>
              <a:t>2</a:t>
            </a:r>
            <a:r>
              <a:rPr lang="en-US" dirty="0" smtClean="0"/>
              <a:t>Te in 2016. </a:t>
            </a:r>
            <a:endParaRPr lang="de-DE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827549"/>
            <a:ext cx="3096344" cy="232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2678" y="3915629"/>
            <a:ext cx="249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homogenious</a:t>
            </a:r>
            <a:r>
              <a:rPr lang="en-US" dirty="0" smtClean="0"/>
              <a:t> Cs</a:t>
            </a:r>
            <a:r>
              <a:rPr lang="en-US" baseline="-25000" dirty="0" smtClean="0"/>
              <a:t>2</a:t>
            </a:r>
            <a:r>
              <a:rPr lang="en-US" dirty="0" smtClean="0"/>
              <a:t>Te under microscope x100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96135" y="4014030"/>
            <a:ext cx="1606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QE is above 1%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287609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test plug with two Cs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Te emitters behind mesh for QE mapping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196752"/>
            <a:ext cx="3183662" cy="251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30664" y="148052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Summary</a:t>
            </a:r>
            <a:endParaRPr lang="en-US" altLang="de-DE" sz="2400" b="1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700808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olidFill>
                  <a:srgbClr val="00589C"/>
                </a:solidFill>
              </a:rPr>
              <a:t>SC RF gun with NC photocathode is promising but very challenging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olidFill>
                  <a:srgbClr val="00589C"/>
                </a:solidFill>
              </a:rPr>
              <a:t>Metallic photocathodes are </a:t>
            </a:r>
            <a:r>
              <a:rPr lang="en-US" altLang="de-DE" dirty="0">
                <a:solidFill>
                  <a:srgbClr val="00589C"/>
                </a:solidFill>
              </a:rPr>
              <a:t>safe for </a:t>
            </a:r>
            <a:r>
              <a:rPr lang="en-US" altLang="de-DE" dirty="0" smtClean="0">
                <a:solidFill>
                  <a:srgbClr val="00589C"/>
                </a:solidFill>
              </a:rPr>
              <a:t>SC cavity</a:t>
            </a:r>
            <a:r>
              <a:rPr lang="en-US" altLang="de-DE" dirty="0">
                <a:solidFill>
                  <a:srgbClr val="00589C"/>
                </a:solidFill>
              </a:rPr>
              <a:t>. </a:t>
            </a:r>
          </a:p>
          <a:p>
            <a:r>
              <a:rPr lang="en-US" altLang="de-DE" dirty="0" smtClean="0"/>
              <a:t>      Cu for the gun commissioning and low bunch charge measurement </a:t>
            </a:r>
          </a:p>
          <a:p>
            <a:r>
              <a:rPr lang="en-US" altLang="de-DE" dirty="0"/>
              <a:t> </a:t>
            </a:r>
            <a:r>
              <a:rPr lang="en-US" altLang="de-DE" dirty="0" smtClean="0"/>
              <a:t>     Mg can reach high QE of 10</a:t>
            </a:r>
            <a:r>
              <a:rPr lang="en-US" altLang="de-DE" baseline="30000" dirty="0" smtClean="0"/>
              <a:t>-3</a:t>
            </a:r>
            <a:r>
              <a:rPr lang="en-US" altLang="de-DE" dirty="0" smtClean="0"/>
              <a:t> , for medium current application.</a:t>
            </a:r>
          </a:p>
          <a:p>
            <a:endParaRPr lang="en-US" alt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de-DE" dirty="0" smtClean="0">
                <a:solidFill>
                  <a:srgbClr val="00589C"/>
                </a:solidFill>
              </a:rPr>
              <a:t>Semiconductor photocathodes for high bunch charge /high current </a:t>
            </a:r>
          </a:p>
          <a:p>
            <a:r>
              <a:rPr lang="en-US" altLang="de-DE" dirty="0" smtClean="0"/>
              <a:t>      Cs</a:t>
            </a:r>
            <a:r>
              <a:rPr lang="en-US" altLang="de-DE" baseline="-25000" dirty="0" smtClean="0"/>
              <a:t>2</a:t>
            </a:r>
            <a:r>
              <a:rPr lang="en-US" altLang="de-DE" dirty="0" smtClean="0"/>
              <a:t>Te will be back in SRF gun in 2016</a:t>
            </a:r>
          </a:p>
          <a:p>
            <a:r>
              <a:rPr lang="en-US" altLang="de-DE" dirty="0"/>
              <a:t> </a:t>
            </a:r>
            <a:r>
              <a:rPr lang="en-US" altLang="de-DE" dirty="0" smtClean="0"/>
              <a:t>     GaAs (</a:t>
            </a:r>
            <a:r>
              <a:rPr lang="en-US" altLang="de-DE" dirty="0" err="1" smtClean="0"/>
              <a:t>Cs,O</a:t>
            </a:r>
            <a:r>
              <a:rPr lang="en-US" altLang="de-DE" dirty="0" smtClean="0"/>
              <a:t>), GaN(Cs) considered as candidates (proposed HOPE2)</a:t>
            </a:r>
          </a:p>
          <a:p>
            <a:r>
              <a:rPr lang="en-US" altLang="de-DE" dirty="0"/>
              <a:t> </a:t>
            </a:r>
            <a:r>
              <a:rPr lang="en-US" altLang="de-DE" dirty="0" smtClean="0"/>
              <a:t>     Cs</a:t>
            </a:r>
            <a:r>
              <a:rPr lang="en-US" altLang="de-DE" baseline="-25000" dirty="0" smtClean="0"/>
              <a:t>2</a:t>
            </a:r>
            <a:r>
              <a:rPr lang="en-US" altLang="de-DE" dirty="0" smtClean="0"/>
              <a:t>KSb from HZB</a:t>
            </a:r>
          </a:p>
          <a:p>
            <a:r>
              <a:rPr lang="en-US" altLang="de-DE" dirty="0"/>
              <a:t> </a:t>
            </a:r>
            <a:r>
              <a:rPr lang="en-US" altLang="de-DE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5656975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71600" y="1340768"/>
            <a:ext cx="6767512" cy="504602"/>
          </a:xfrm>
        </p:spPr>
        <p:txBody>
          <a:bodyPr/>
          <a:lstStyle/>
          <a:p>
            <a:pPr algn="ctr"/>
            <a:r>
              <a:rPr lang="de-DE" dirty="0" smtClean="0"/>
              <a:t>Outline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691680" y="2348880"/>
            <a:ext cx="6767512" cy="2304603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de-DE" sz="2000" dirty="0" smtClean="0"/>
              <a:t>Status </a:t>
            </a:r>
            <a:r>
              <a:rPr lang="de-DE" sz="2000" dirty="0" err="1" smtClean="0"/>
              <a:t>of</a:t>
            </a:r>
            <a:r>
              <a:rPr lang="de-DE" sz="2000" dirty="0" smtClean="0"/>
              <a:t> SRF </a:t>
            </a:r>
            <a:r>
              <a:rPr lang="de-DE" sz="2000" dirty="0" err="1" smtClean="0"/>
              <a:t>Gun</a:t>
            </a:r>
            <a:r>
              <a:rPr lang="de-DE" sz="2000" dirty="0" smtClean="0"/>
              <a:t> </a:t>
            </a:r>
            <a:r>
              <a:rPr lang="de-DE" sz="2000" dirty="0"/>
              <a:t>II </a:t>
            </a:r>
            <a:r>
              <a:rPr lang="de-DE" sz="2000" dirty="0" smtClean="0"/>
              <a:t>&amp; </a:t>
            </a:r>
            <a:r>
              <a:rPr lang="de-DE" sz="2000" dirty="0" err="1" smtClean="0"/>
              <a:t>photocathodes</a:t>
            </a:r>
            <a:endParaRPr lang="de-DE" sz="2000" dirty="0"/>
          </a:p>
          <a:p>
            <a:pPr marL="457200" indent="-457200">
              <a:buFont typeface="Arial" charset="0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Laser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cleaning for Mg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photocathode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Metallic photocathode in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SRF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gun-II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0" indent="-457200">
              <a:buAutoNum type="arabicPeriod"/>
            </a:pPr>
            <a:r>
              <a:rPr lang="de-DE" sz="2000" dirty="0" smtClean="0"/>
              <a:t>Summary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1868482" cy="92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07504" y="5478323"/>
            <a:ext cx="56956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EuCARD-2 3</a:t>
            </a:r>
            <a:r>
              <a:rPr lang="en-US" sz="2400" baseline="30000" dirty="0" smtClean="0">
                <a:solidFill>
                  <a:schemeClr val="bg1"/>
                </a:solidFill>
              </a:rPr>
              <a:t>rd</a:t>
            </a:r>
            <a:r>
              <a:rPr lang="en-US" sz="2400" dirty="0" smtClean="0">
                <a:solidFill>
                  <a:schemeClr val="bg1"/>
                </a:solidFill>
              </a:rPr>
              <a:t> Annual WP12 Meeting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4-5 </a:t>
            </a:r>
            <a:r>
              <a:rPr lang="en-US" sz="2400" dirty="0">
                <a:solidFill>
                  <a:schemeClr val="bg1"/>
                </a:solidFill>
              </a:rPr>
              <a:t>April 2015 at </a:t>
            </a:r>
            <a:r>
              <a:rPr lang="en-US" sz="2400" dirty="0" smtClean="0">
                <a:solidFill>
                  <a:schemeClr val="bg1"/>
                </a:solidFill>
              </a:rPr>
              <a:t>STFC Daresbury Laboratory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69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68313" y="44450"/>
            <a:ext cx="66960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de-DE">
                <a:solidFill>
                  <a:srgbClr val="FFFFFF"/>
                </a:solidFill>
              </a:rPr>
              <a:t>Future – ELBE User operation </a:t>
            </a:r>
            <a:endParaRPr lang="en-US" altLang="de-DE">
              <a:solidFill>
                <a:srgbClr val="FFFFFF"/>
              </a:solidFill>
            </a:endParaRPr>
          </a:p>
        </p:txBody>
      </p:sp>
      <p:sp>
        <p:nvSpPr>
          <p:cNvPr id="22531" name="Textfeld 6"/>
          <p:cNvSpPr txBox="1">
            <a:spLocks noChangeArrowheads="1"/>
          </p:cNvSpPr>
          <p:nvPr/>
        </p:nvSpPr>
        <p:spPr bwMode="auto">
          <a:xfrm>
            <a:off x="1136500" y="1298485"/>
            <a:ext cx="7035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dirty="0" smtClean="0">
                <a:solidFill>
                  <a:srgbClr val="003E89"/>
                </a:solidFill>
              </a:rPr>
              <a:t>ELBE </a:t>
            </a:r>
            <a:r>
              <a:rPr lang="de-DE" altLang="de-DE" dirty="0" err="1">
                <a:solidFill>
                  <a:srgbClr val="003E89"/>
                </a:solidFill>
              </a:rPr>
              <a:t>user</a:t>
            </a:r>
            <a:r>
              <a:rPr lang="de-DE" altLang="de-DE" dirty="0">
                <a:solidFill>
                  <a:srgbClr val="003E89"/>
                </a:solidFill>
              </a:rPr>
              <a:t> </a:t>
            </a:r>
            <a:r>
              <a:rPr lang="de-DE" altLang="de-DE" dirty="0" err="1">
                <a:solidFill>
                  <a:srgbClr val="003E89"/>
                </a:solidFill>
              </a:rPr>
              <a:t>requirements</a:t>
            </a:r>
            <a:r>
              <a:rPr lang="de-DE" altLang="de-DE" dirty="0">
                <a:solidFill>
                  <a:srgbClr val="003E89"/>
                </a:solidFill>
              </a:rPr>
              <a:t> </a:t>
            </a:r>
            <a:r>
              <a:rPr lang="de-DE" altLang="de-DE" dirty="0" err="1" smtClean="0">
                <a:solidFill>
                  <a:srgbClr val="003E89"/>
                </a:solidFill>
              </a:rPr>
              <a:t>for</a:t>
            </a:r>
            <a:r>
              <a:rPr lang="de-DE" altLang="de-DE" dirty="0" smtClean="0">
                <a:solidFill>
                  <a:srgbClr val="003E89"/>
                </a:solidFill>
              </a:rPr>
              <a:t> SRF </a:t>
            </a:r>
            <a:r>
              <a:rPr lang="de-DE" altLang="de-DE" dirty="0" err="1" smtClean="0">
                <a:solidFill>
                  <a:srgbClr val="003E89"/>
                </a:solidFill>
              </a:rPr>
              <a:t>gun</a:t>
            </a:r>
            <a:r>
              <a:rPr lang="de-DE" altLang="de-DE" dirty="0" smtClean="0">
                <a:solidFill>
                  <a:srgbClr val="003E89"/>
                </a:solidFill>
              </a:rPr>
              <a:t> (</a:t>
            </a:r>
            <a:r>
              <a:rPr lang="de-DE" altLang="de-DE" dirty="0" err="1" smtClean="0">
                <a:solidFill>
                  <a:srgbClr val="003E89"/>
                </a:solidFill>
              </a:rPr>
              <a:t>simulstion</a:t>
            </a:r>
            <a:r>
              <a:rPr lang="de-DE" altLang="de-DE" dirty="0" smtClean="0">
                <a:solidFill>
                  <a:srgbClr val="003E89"/>
                </a:solidFill>
              </a:rPr>
              <a:t> </a:t>
            </a:r>
            <a:r>
              <a:rPr lang="de-DE" altLang="de-DE" dirty="0" err="1" smtClean="0">
                <a:solidFill>
                  <a:srgbClr val="003E89"/>
                </a:solidFill>
              </a:rPr>
              <a:t>result</a:t>
            </a:r>
            <a:r>
              <a:rPr lang="de-DE" altLang="de-DE" dirty="0" smtClean="0">
                <a:solidFill>
                  <a:srgbClr val="003E89"/>
                </a:solidFill>
              </a:rPr>
              <a:t> @ 7MV/m) </a:t>
            </a:r>
            <a:endParaRPr lang="de-DE" altLang="de-DE" dirty="0">
              <a:solidFill>
                <a:srgbClr val="003E89"/>
              </a:solidFill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439407"/>
              </p:ext>
            </p:extLst>
          </p:nvPr>
        </p:nvGraphicFramePr>
        <p:xfrm>
          <a:off x="468313" y="1812835"/>
          <a:ext cx="8289925" cy="4208453"/>
        </p:xfrm>
        <a:graphic>
          <a:graphicData uri="http://schemas.openxmlformats.org/drawingml/2006/table">
            <a:tbl>
              <a:tblPr/>
              <a:tblGrid>
                <a:gridCol w="1798637"/>
                <a:gridCol w="1081088"/>
                <a:gridCol w="1511300"/>
                <a:gridCol w="1223962"/>
                <a:gridCol w="1296988"/>
                <a:gridCol w="1377950"/>
              </a:tblGrid>
              <a:tr h="1008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user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application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bunch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charge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norm trans. emitt.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final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bunch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length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beam size at IP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average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current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IR FELs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(13 MHz)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77 pC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2.2 µm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&lt; 1 ps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1 mA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Neutrons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(100 kHz)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500 pC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50 µA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Positrons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(500 kHz)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 pC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100 µA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THz radiation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(100 kHz)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350 pC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200 fs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35 µA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CBS   x-rays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(10 Hz)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450 pC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 ps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30 µm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1520" y="6093296"/>
            <a:ext cx="1624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J. Teichert, ERL2015</a:t>
            </a:r>
            <a:endParaRPr lang="de-DE" sz="14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6091" y="116632"/>
            <a:ext cx="8376656" cy="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1. Status of ELBE - SRF Gun II &amp; 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photocathodes</a:t>
            </a:r>
          </a:p>
        </p:txBody>
      </p:sp>
    </p:spTree>
    <p:extLst>
      <p:ext uri="{BB962C8B-B14F-4D97-AF65-F5344CB8AC3E}">
        <p14:creationId xmlns:p14="http://schemas.microsoft.com/office/powerpoint/2010/main" val="2866773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189" y="2996952"/>
            <a:ext cx="4608195" cy="3456147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86091" y="116632"/>
            <a:ext cx="8376656" cy="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1. Status of ELBE - SRF Gun II &amp; 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photocathodes</a:t>
            </a:r>
          </a:p>
        </p:txBody>
      </p:sp>
      <p:sp>
        <p:nvSpPr>
          <p:cNvPr id="16" name="Textfeld 5"/>
          <p:cNvSpPr txBox="1"/>
          <p:nvPr/>
        </p:nvSpPr>
        <p:spPr>
          <a:xfrm>
            <a:off x="246894" y="1499909"/>
            <a:ext cx="4327525" cy="14773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0589C"/>
                </a:solidFill>
              </a:rPr>
              <a:t>GUN</a:t>
            </a:r>
          </a:p>
          <a:p>
            <a:pPr algn="ctr">
              <a:defRPr/>
            </a:pPr>
            <a:endParaRPr lang="de-DE" sz="800" b="1" dirty="0">
              <a:solidFill>
                <a:srgbClr val="00589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de-DE" sz="1600" dirty="0" err="1"/>
              <a:t>E</a:t>
            </a:r>
            <a:r>
              <a:rPr lang="de-DE" sz="1600" baseline="-25000" dirty="0" err="1"/>
              <a:t>acc</a:t>
            </a:r>
            <a:r>
              <a:rPr lang="de-DE" sz="1600" dirty="0"/>
              <a:t> = </a:t>
            </a:r>
            <a:r>
              <a:rPr lang="de-DE" sz="1600" dirty="0" smtClean="0"/>
              <a:t>8 </a:t>
            </a:r>
            <a:r>
              <a:rPr lang="de-DE" sz="1600" dirty="0"/>
              <a:t>MV/m CW </a:t>
            </a:r>
            <a:r>
              <a:rPr lang="de-DE" sz="1600" dirty="0" smtClean="0"/>
              <a:t>(20.5 MV/m </a:t>
            </a:r>
            <a:r>
              <a:rPr lang="de-DE" sz="1600" dirty="0" err="1"/>
              <a:t>peak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de-DE" sz="1600" dirty="0"/>
              <a:t>- 5 kV DC </a:t>
            </a:r>
            <a:r>
              <a:rPr lang="de-DE" sz="1600" dirty="0" err="1"/>
              <a:t>bias</a:t>
            </a:r>
            <a:r>
              <a:rPr lang="de-DE" sz="1600" dirty="0"/>
              <a:t> @ </a:t>
            </a:r>
            <a:r>
              <a:rPr lang="de-DE" sz="1600" dirty="0" err="1"/>
              <a:t>Cathode</a:t>
            </a:r>
            <a:endParaRPr lang="de-DE" sz="16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de-DE" sz="1600" dirty="0" err="1" smtClean="0"/>
              <a:t>dark</a:t>
            </a:r>
            <a:r>
              <a:rPr lang="de-DE" sz="1600" dirty="0" smtClean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in </a:t>
            </a:r>
            <a:r>
              <a:rPr lang="de-DE" sz="1600" dirty="0" smtClean="0"/>
              <a:t>FC</a:t>
            </a:r>
            <a:r>
              <a:rPr lang="de-DE" sz="1600" dirty="0"/>
              <a:t> </a:t>
            </a:r>
            <a:r>
              <a:rPr lang="de-DE" sz="1600" dirty="0" smtClean="0"/>
              <a:t>&lt;100 </a:t>
            </a:r>
            <a:r>
              <a:rPr lang="de-DE" sz="1600" dirty="0" err="1" smtClean="0"/>
              <a:t>nA</a:t>
            </a:r>
            <a:r>
              <a:rPr lang="de-DE" sz="1600" dirty="0" smtClean="0"/>
              <a:t> @8 MV/m  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de-DE" sz="1600" dirty="0">
                <a:latin typeface="Palatino" pitchFamily="18" charset="0"/>
              </a:rPr>
              <a:t>UV </a:t>
            </a:r>
            <a:r>
              <a:rPr lang="de-DE" sz="1600" dirty="0" err="1" smtClean="0">
                <a:latin typeface="Palatino" pitchFamily="18" charset="0"/>
              </a:rPr>
              <a:t>laser</a:t>
            </a:r>
            <a:r>
              <a:rPr lang="de-DE" sz="1600" dirty="0" smtClean="0">
                <a:latin typeface="Palatino" pitchFamily="18" charset="0"/>
              </a:rPr>
              <a:t>: 258 </a:t>
            </a:r>
            <a:r>
              <a:rPr lang="de-DE" sz="1600" dirty="0" err="1">
                <a:latin typeface="Palatino" pitchFamily="18" charset="0"/>
              </a:rPr>
              <a:t>nm</a:t>
            </a:r>
            <a:r>
              <a:rPr lang="de-DE" sz="1600" dirty="0">
                <a:latin typeface="Palatino" pitchFamily="18" charset="0"/>
              </a:rPr>
              <a:t>, 100 </a:t>
            </a:r>
            <a:r>
              <a:rPr lang="de-DE" sz="1600" dirty="0" smtClean="0">
                <a:latin typeface="Palatino" pitchFamily="18" charset="0"/>
              </a:rPr>
              <a:t>kHz, </a:t>
            </a:r>
            <a:r>
              <a:rPr lang="de-DE" sz="1600" dirty="0" err="1" smtClean="0">
                <a:latin typeface="Palatino" pitchFamily="18" charset="0"/>
              </a:rPr>
              <a:t>Gaussian</a:t>
            </a:r>
            <a:endParaRPr lang="de-DE" sz="1600" dirty="0">
              <a:latin typeface="Palatino" pitchFamily="18" charset="0"/>
            </a:endParaRPr>
          </a:p>
        </p:txBody>
      </p:sp>
      <p:sp>
        <p:nvSpPr>
          <p:cNvPr id="17" name="Textfeld 6"/>
          <p:cNvSpPr txBox="1"/>
          <p:nvPr/>
        </p:nvSpPr>
        <p:spPr>
          <a:xfrm>
            <a:off x="4860032" y="1499910"/>
            <a:ext cx="4032448" cy="121571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b="1" dirty="0" smtClean="0">
                <a:solidFill>
                  <a:srgbClr val="00589C"/>
                </a:solidFill>
              </a:rPr>
              <a:t>PHOTOCATHODE</a:t>
            </a:r>
          </a:p>
          <a:p>
            <a:pPr algn="ctr">
              <a:defRPr/>
            </a:pPr>
            <a:endParaRPr lang="de-DE" sz="700" b="1" dirty="0">
              <a:solidFill>
                <a:srgbClr val="00589C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de-DE" sz="1600" dirty="0" err="1"/>
              <a:t>Cu</a:t>
            </a:r>
            <a:r>
              <a:rPr lang="de-DE" sz="1600" dirty="0"/>
              <a:t> </a:t>
            </a:r>
            <a:r>
              <a:rPr lang="de-DE" sz="1600" dirty="0" err="1" smtClean="0"/>
              <a:t>cathode</a:t>
            </a:r>
            <a:r>
              <a:rPr lang="de-DE" sz="1600" dirty="0" smtClean="0"/>
              <a:t> 2 </a:t>
            </a:r>
            <a:r>
              <a:rPr lang="de-DE" sz="1600" dirty="0"/>
              <a:t>x 10</a:t>
            </a:r>
            <a:r>
              <a:rPr lang="de-DE" sz="1600" baseline="30000" dirty="0"/>
              <a:t> -5</a:t>
            </a:r>
            <a:r>
              <a:rPr lang="de-DE" sz="1600" dirty="0"/>
              <a:t>  @ 258 </a:t>
            </a:r>
            <a:r>
              <a:rPr lang="de-DE" sz="1600" dirty="0" err="1"/>
              <a:t>nm</a:t>
            </a:r>
            <a:endParaRPr lang="de-DE" sz="16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the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 experiment of Cs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Te in gun failed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Mg cathode </a:t>
            </a:r>
            <a:endParaRPr lang="de-DE" sz="1600" dirty="0" smtClean="0"/>
          </a:p>
        </p:txBody>
      </p:sp>
      <p:sp>
        <p:nvSpPr>
          <p:cNvPr id="3" name="Rounded Rectangle 2"/>
          <p:cNvSpPr/>
          <p:nvPr/>
        </p:nvSpPr>
        <p:spPr>
          <a:xfrm>
            <a:off x="179512" y="1412776"/>
            <a:ext cx="4464496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ounded Rectangle 18"/>
          <p:cNvSpPr/>
          <p:nvPr/>
        </p:nvSpPr>
        <p:spPr>
          <a:xfrm>
            <a:off x="4796407" y="1412776"/>
            <a:ext cx="4191977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46" y="3286695"/>
            <a:ext cx="3883906" cy="305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732" y="3343875"/>
            <a:ext cx="226857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SRF Gun-II in ELBE hall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63988" y="1566083"/>
            <a:ext cx="4636367" cy="3615461"/>
            <a:chOff x="4463988" y="1566083"/>
            <a:chExt cx="4636367" cy="361546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63988" y="1566083"/>
              <a:ext cx="4636367" cy="3615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6660232" y="3284984"/>
              <a:ext cx="382117" cy="41522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10225"/>
              </p:ext>
            </p:extLst>
          </p:nvPr>
        </p:nvGraphicFramePr>
        <p:xfrm>
          <a:off x="371055" y="1988840"/>
          <a:ext cx="3839719" cy="2247529"/>
        </p:xfrm>
        <a:graphic>
          <a:graphicData uri="http://schemas.openxmlformats.org/drawingml/2006/table">
            <a:tbl>
              <a:tblPr/>
              <a:tblGrid>
                <a:gridCol w="1463455"/>
                <a:gridCol w="1333114"/>
                <a:gridCol w="1043150"/>
              </a:tblGrid>
              <a:tr h="571329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Metal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polycrystalline </a:t>
                      </a:r>
                      <a:r>
                        <a:rPr kumimoji="0" lang="en-GB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QE (%)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ɸ (eV) 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9358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Cu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-6</a:t>
                      </a: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- 10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-5</a:t>
                      </a:r>
                      <a:endParaRPr kumimoji="0" lang="en-GB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4.6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9846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Mg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-6</a:t>
                      </a: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- 10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-4</a:t>
                      </a:r>
                      <a:endParaRPr kumimoji="0" lang="en-GB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3.6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9846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Mo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-6</a:t>
                      </a: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4.5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71214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Nb</a:t>
                      </a:r>
                      <a:endParaRPr kumimoji="0" lang="en-GB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-6</a:t>
                      </a: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en-GB" altLang="de-DE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4.3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231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Pb</a:t>
                      </a:r>
                      <a:endParaRPr kumimoji="0" lang="en-GB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GB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-6</a:t>
                      </a: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4.25</a:t>
                      </a:r>
                    </a:p>
                  </a:txBody>
                  <a:tcPr marL="91461" marR="91461" marT="45700" marB="457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3568" y="119675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b="1" kern="0" dirty="0" smtClean="0">
                <a:solidFill>
                  <a:srgbClr val="003E89"/>
                </a:solidFill>
                <a:latin typeface="Arial" charset="0"/>
              </a:rPr>
              <a:t>Motivation</a:t>
            </a:r>
            <a:r>
              <a:rPr lang="de-DE" altLang="de-DE" kern="0" dirty="0" smtClean="0">
                <a:solidFill>
                  <a:srgbClr val="003E89"/>
                </a:solidFill>
                <a:latin typeface="Arial" charset="0"/>
              </a:rPr>
              <a:t>: </a:t>
            </a:r>
            <a:r>
              <a:rPr lang="de-DE" altLang="de-DE" kern="0" dirty="0" err="1" smtClean="0">
                <a:solidFill>
                  <a:srgbClr val="003E89"/>
                </a:solidFill>
                <a:latin typeface="Arial" charset="0"/>
              </a:rPr>
              <a:t>to</a:t>
            </a:r>
            <a:r>
              <a:rPr lang="de-DE" altLang="de-DE" kern="0" dirty="0" smtClean="0">
                <a:solidFill>
                  <a:srgbClr val="003E89"/>
                </a:solidFill>
                <a:latin typeface="Arial" charset="0"/>
              </a:rPr>
              <a:t> </a:t>
            </a:r>
            <a:r>
              <a:rPr lang="de-DE" altLang="de-DE" kern="0" dirty="0" err="1" smtClean="0">
                <a:solidFill>
                  <a:srgbClr val="003E89"/>
                </a:solidFill>
                <a:latin typeface="Arial" charset="0"/>
              </a:rPr>
              <a:t>search</a:t>
            </a:r>
            <a:r>
              <a:rPr lang="de-DE" altLang="de-DE" kern="0" dirty="0" smtClean="0">
                <a:solidFill>
                  <a:srgbClr val="003E89"/>
                </a:solidFill>
                <a:latin typeface="Arial" charset="0"/>
              </a:rPr>
              <a:t> </a:t>
            </a:r>
            <a:r>
              <a:rPr lang="de-DE" altLang="de-DE" kern="0" dirty="0" err="1" smtClean="0">
                <a:solidFill>
                  <a:srgbClr val="003E89"/>
                </a:solidFill>
                <a:latin typeface="Arial" charset="0"/>
              </a:rPr>
              <a:t>for</a:t>
            </a:r>
            <a:r>
              <a:rPr lang="de-DE" altLang="de-DE" kern="0" dirty="0" smtClean="0">
                <a:solidFill>
                  <a:srgbClr val="003E89"/>
                </a:solidFill>
                <a:latin typeface="Arial" charset="0"/>
              </a:rPr>
              <a:t> a „Clean“</a:t>
            </a:r>
            <a:r>
              <a:rPr lang="en-US" altLang="de-DE" kern="0" dirty="0" smtClean="0">
                <a:solidFill>
                  <a:srgbClr val="003E89"/>
                </a:solidFill>
                <a:latin typeface="Arial" charset="0"/>
              </a:rPr>
              <a:t> (Cs-free) cathode for </a:t>
            </a:r>
            <a:r>
              <a:rPr lang="en-US" altLang="de-DE" kern="0" dirty="0">
                <a:solidFill>
                  <a:srgbClr val="003E89"/>
                </a:solidFill>
                <a:latin typeface="Arial" charset="0"/>
              </a:rPr>
              <a:t>SRF gun </a:t>
            </a:r>
            <a:r>
              <a:rPr lang="de-DE" altLang="de-DE" kern="0" dirty="0">
                <a:solidFill>
                  <a:srgbClr val="003E89"/>
                </a:solidFill>
                <a:latin typeface="Arial" charset="0"/>
              </a:rPr>
              <a:t> </a:t>
            </a:r>
            <a:endParaRPr lang="de-DE" kern="0" dirty="0">
              <a:solidFill>
                <a:srgbClr val="003E89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6015926"/>
            <a:ext cx="6393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Lide</a:t>
            </a:r>
            <a:r>
              <a:rPr lang="en-US" sz="1200" dirty="0"/>
              <a:t>, D. R.. Properties of Solids, in: </a:t>
            </a:r>
            <a:r>
              <a:rPr lang="en-US" sz="1200" i="1" dirty="0"/>
              <a:t>CRC Handbook of Chemistry and Physic, Internet Version 2005</a:t>
            </a:r>
            <a:r>
              <a:rPr lang="en-US" sz="1200" dirty="0"/>
              <a:t>. Boca Raton, FL: CRC Press; 2005, P</a:t>
            </a:r>
            <a:r>
              <a:rPr lang="en-US" sz="1200" dirty="0" smtClean="0"/>
              <a:t>. </a:t>
            </a:r>
            <a:r>
              <a:rPr lang="de-DE" sz="1200" dirty="0" smtClean="0"/>
              <a:t>124</a:t>
            </a:r>
          </a:p>
          <a:p>
            <a:r>
              <a:rPr lang="de-DE" sz="1200" dirty="0" smtClean="0"/>
              <a:t>S. Halas, Materials </a:t>
            </a:r>
            <a:r>
              <a:rPr lang="de-DE" sz="1200" dirty="0"/>
              <a:t>Science-</a:t>
            </a:r>
            <a:r>
              <a:rPr lang="de-DE" sz="1200" dirty="0" err="1"/>
              <a:t>Poland</a:t>
            </a:r>
            <a:r>
              <a:rPr lang="de-DE" sz="1200" dirty="0"/>
              <a:t>, Vol. 24, </a:t>
            </a:r>
            <a:r>
              <a:rPr lang="de-DE" sz="1200" dirty="0" err="1"/>
              <a:t>No</a:t>
            </a:r>
            <a:r>
              <a:rPr lang="de-DE" sz="1200" dirty="0"/>
              <a:t>. 4, 2006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7461" y="46049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Working </a:t>
            </a:r>
            <a:r>
              <a:rPr lang="en-US" b="1" dirty="0">
                <a:solidFill>
                  <a:srgbClr val="0070C0"/>
                </a:solidFill>
              </a:rPr>
              <a:t>plan</a:t>
            </a:r>
            <a:r>
              <a:rPr lang="en-US" dirty="0">
                <a:solidFill>
                  <a:srgbClr val="0070C0"/>
                </a:solidFill>
              </a:rPr>
              <a:t>: </a:t>
            </a:r>
          </a:p>
          <a:p>
            <a:r>
              <a:rPr lang="en-US" dirty="0"/>
              <a:t>- laser cleaning test with 200 </a:t>
            </a:r>
            <a:r>
              <a:rPr lang="en-US" dirty="0" err="1"/>
              <a:t>mW</a:t>
            </a:r>
            <a:r>
              <a:rPr lang="en-US" dirty="0"/>
              <a:t> UV laser </a:t>
            </a:r>
            <a:r>
              <a:rPr lang="en-US" b="1" dirty="0">
                <a:solidFill>
                  <a:srgbClr val="FF0000"/>
                </a:solidFill>
              </a:rPr>
              <a:t>(√)</a:t>
            </a:r>
            <a:r>
              <a:rPr lang="en-US" dirty="0"/>
              <a:t>  - </a:t>
            </a:r>
            <a:r>
              <a:rPr lang="en-US" dirty="0" err="1"/>
              <a:t>Ar</a:t>
            </a:r>
            <a:r>
              <a:rPr lang="en-US" baseline="30000" dirty="0"/>
              <a:t>+</a:t>
            </a:r>
            <a:r>
              <a:rPr lang="en-US" dirty="0"/>
              <a:t> ion beam cleaning </a:t>
            </a:r>
          </a:p>
          <a:p>
            <a:r>
              <a:rPr lang="en-US" dirty="0"/>
              <a:t>- heating cleaning</a:t>
            </a:r>
          </a:p>
        </p:txBody>
      </p:sp>
      <p:sp>
        <p:nvSpPr>
          <p:cNvPr id="10" name="Oval 9"/>
          <p:cNvSpPr/>
          <p:nvPr/>
        </p:nvSpPr>
        <p:spPr>
          <a:xfrm>
            <a:off x="3491880" y="2869757"/>
            <a:ext cx="432048" cy="4152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6346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340768"/>
            <a:ext cx="6480720" cy="4332069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148064" y="4346174"/>
            <a:ext cx="3456384" cy="1296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8895" y="4441989"/>
            <a:ext cx="31644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Intensity threshold  </a:t>
            </a:r>
            <a:r>
              <a:rPr lang="en-US" baseline="30000" dirty="0" smtClean="0"/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Illuminating </a:t>
            </a:r>
            <a:r>
              <a:rPr lang="en-US" dirty="0"/>
              <a:t>duration  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Surface roughness of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Mono-crystal or poly- Mg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093296"/>
            <a:ext cx="393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photoemission in gun </a:t>
            </a:r>
            <a:r>
              <a:rPr lang="de-DE" dirty="0" smtClean="0"/>
              <a:t>0.1-0.2 </a:t>
            </a:r>
            <a:r>
              <a:rPr lang="de-DE" dirty="0"/>
              <a:t>W/mm</a:t>
            </a:r>
            <a:r>
              <a:rPr lang="de-DE" baseline="30000" dirty="0"/>
              <a:t>2</a:t>
            </a:r>
            <a:r>
              <a:rPr lang="de-DE" dirty="0"/>
              <a:t> 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6539421" y="1696740"/>
            <a:ext cx="2569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parameter: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UV: 258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(4.8 eV)</a:t>
            </a:r>
          </a:p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. rate: 100 kHz</a:t>
            </a:r>
          </a:p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unltra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pulse: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power: 100 mW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min. spot: r=30 µm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65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92694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8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sp>
        <p:nvSpPr>
          <p:cNvPr id="7" name="Rectangle 6"/>
          <p:cNvSpPr/>
          <p:nvPr/>
        </p:nvSpPr>
        <p:spPr>
          <a:xfrm>
            <a:off x="734328" y="3784972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/>
              <a:t>chamber with UHV 2×10</a:t>
            </a:r>
            <a:r>
              <a:rPr lang="en-US" baseline="30000" dirty="0"/>
              <a:t>-9</a:t>
            </a:r>
            <a:r>
              <a:rPr lang="en-US" dirty="0"/>
              <a:t> mbar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important: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adjust focusing lens position to search </a:t>
            </a:r>
            <a:r>
              <a:rPr lang="en-US" dirty="0"/>
              <a:t>for the suitable power </a:t>
            </a:r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21895" y="332656"/>
            <a:ext cx="252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in test chamber</a:t>
            </a:r>
            <a:endParaRPr lang="de-DE" dirty="0"/>
          </a:p>
        </p:txBody>
      </p:sp>
      <p:pic>
        <p:nvPicPr>
          <p:cNvPr id="27" name="Grafik 1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12" t="6770" r="10447" b="5567"/>
          <a:stretch/>
        </p:blipFill>
        <p:spPr bwMode="auto">
          <a:xfrm>
            <a:off x="5620569" y="980728"/>
            <a:ext cx="3076575" cy="2300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79512" y="1030439"/>
            <a:ext cx="4827633" cy="3078226"/>
            <a:chOff x="545794" y="940297"/>
            <a:chExt cx="4827633" cy="307822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5794" y="940297"/>
              <a:ext cx="4827633" cy="3078226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415770" y="2204863"/>
              <a:ext cx="1378496" cy="936105"/>
            </a:xfrm>
            <a:prstGeom prst="rect">
              <a:avLst/>
            </a:prstGeom>
            <a:noFill/>
            <a:ln w="508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07504" y="6190130"/>
            <a:ext cx="393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photoemission in gun </a:t>
            </a:r>
            <a:r>
              <a:rPr lang="de-DE" dirty="0" smtClean="0"/>
              <a:t>0.1-0.2 </a:t>
            </a:r>
            <a:r>
              <a:rPr lang="de-DE" dirty="0"/>
              <a:t>W/mm</a:t>
            </a:r>
            <a:r>
              <a:rPr lang="de-DE" baseline="30000" dirty="0"/>
              <a:t>2</a:t>
            </a:r>
            <a:r>
              <a:rPr lang="de-DE" dirty="0"/>
              <a:t> 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179512" y="1030439"/>
            <a:ext cx="5112568" cy="3461997"/>
          </a:xfrm>
          <a:prstGeom prst="roundRect">
            <a:avLst>
              <a:gd name="adj" fmla="val 115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206" y="3429000"/>
            <a:ext cx="3657298" cy="287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1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3351399" y="3952753"/>
            <a:ext cx="2004927" cy="2574526"/>
            <a:chOff x="6252804" y="2992489"/>
            <a:chExt cx="2818708" cy="3648122"/>
          </a:xfrm>
        </p:grpSpPr>
        <p:pic>
          <p:nvPicPr>
            <p:cNvPr id="48" name="Grafik 8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838097" y="3407196"/>
              <a:ext cx="3648122" cy="2818708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7423227" y="5602232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QE mapping</a:t>
              </a:r>
              <a:endParaRPr lang="de-DE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9411" y="3757568"/>
            <a:ext cx="3204420" cy="2404666"/>
            <a:chOff x="146980" y="3757568"/>
            <a:chExt cx="3204420" cy="2404666"/>
          </a:xfrm>
        </p:grpSpPr>
        <p:grpSp>
          <p:nvGrpSpPr>
            <p:cNvPr id="10" name="Group 9"/>
            <p:cNvGrpSpPr/>
            <p:nvPr/>
          </p:nvGrpSpPr>
          <p:grpSpPr>
            <a:xfrm>
              <a:off x="146980" y="3757568"/>
              <a:ext cx="3204420" cy="2404666"/>
              <a:chOff x="448284" y="3755198"/>
              <a:chExt cx="3204420" cy="2404666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284" y="3755198"/>
                <a:ext cx="3204420" cy="240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2460911" y="3893549"/>
                <a:ext cx="1060166" cy="46166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pos.4, x100</a:t>
                </a:r>
              </a:p>
              <a:p>
                <a:r>
                  <a:rPr lang="en-US" sz="1200" dirty="0" smtClean="0"/>
                  <a:t>low QE </a:t>
                </a: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499851" y="5685792"/>
              <a:ext cx="190296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4: low intensity</a:t>
              </a:r>
              <a:endParaRPr lang="de-DE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15816" y="1498424"/>
            <a:ext cx="3443449" cy="2591177"/>
            <a:chOff x="141486" y="2343173"/>
            <a:chExt cx="3657601" cy="2696963"/>
          </a:xfrm>
        </p:grpSpPr>
        <p:grpSp>
          <p:nvGrpSpPr>
            <p:cNvPr id="17" name="Group 16"/>
            <p:cNvGrpSpPr/>
            <p:nvPr/>
          </p:nvGrpSpPr>
          <p:grpSpPr>
            <a:xfrm>
              <a:off x="141486" y="2545510"/>
              <a:ext cx="3657601" cy="2494626"/>
              <a:chOff x="3275856" y="2204864"/>
              <a:chExt cx="3657601" cy="2494626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275856" y="2204864"/>
                <a:ext cx="3657601" cy="24946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Heptagon 21"/>
              <p:cNvSpPr/>
              <p:nvPr/>
            </p:nvSpPr>
            <p:spPr>
              <a:xfrm>
                <a:off x="3882496" y="2216944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1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3" name="Heptagon 22"/>
              <p:cNvSpPr/>
              <p:nvPr/>
            </p:nvSpPr>
            <p:spPr>
              <a:xfrm>
                <a:off x="3647978" y="2839320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2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4" name="Heptagon 23"/>
              <p:cNvSpPr/>
              <p:nvPr/>
            </p:nvSpPr>
            <p:spPr>
              <a:xfrm>
                <a:off x="3624301" y="3476839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3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5" name="Heptagon 24"/>
              <p:cNvSpPr/>
              <p:nvPr/>
            </p:nvSpPr>
            <p:spPr>
              <a:xfrm>
                <a:off x="4438337" y="3933056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4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6" name="Heptagon 25"/>
              <p:cNvSpPr/>
              <p:nvPr/>
            </p:nvSpPr>
            <p:spPr>
              <a:xfrm>
                <a:off x="5868144" y="2564904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5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7" name="Heptagon 26"/>
              <p:cNvSpPr/>
              <p:nvPr/>
            </p:nvSpPr>
            <p:spPr>
              <a:xfrm>
                <a:off x="5957173" y="3115816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6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8" name="Heptagon 27"/>
              <p:cNvSpPr/>
              <p:nvPr/>
            </p:nvSpPr>
            <p:spPr>
              <a:xfrm>
                <a:off x="5772834" y="3834292"/>
                <a:ext cx="457200" cy="457200"/>
              </a:xfrm>
              <a:prstGeom prst="hep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FFFF00"/>
                    </a:solidFill>
                  </a:rPr>
                  <a:t>7</a:t>
                </a:r>
                <a:endParaRPr lang="de-DE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>
                <a:off x="4212832" y="2564904"/>
                <a:ext cx="225505" cy="27441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3995936" y="3067920"/>
                <a:ext cx="329648" cy="11003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V="1">
                <a:off x="3995936" y="3573016"/>
                <a:ext cx="343760" cy="13242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25" idx="6"/>
              </p:cNvCxnSpPr>
              <p:nvPr/>
            </p:nvCxnSpPr>
            <p:spPr>
              <a:xfrm flipV="1">
                <a:off x="4666937" y="3635152"/>
                <a:ext cx="24540" cy="29790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>
                <a:stCxn id="26" idx="4"/>
              </p:cNvCxnSpPr>
              <p:nvPr/>
            </p:nvCxnSpPr>
            <p:spPr>
              <a:xfrm flipH="1">
                <a:off x="5567537" y="2858932"/>
                <a:ext cx="300606" cy="264004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stCxn id="27" idx="4"/>
              </p:cNvCxnSpPr>
              <p:nvPr/>
            </p:nvCxnSpPr>
            <p:spPr>
              <a:xfrm flipH="1">
                <a:off x="5508104" y="3409844"/>
                <a:ext cx="449068" cy="66995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5436096" y="3784104"/>
                <a:ext cx="336738" cy="16892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4820335" y="2564904"/>
                <a:ext cx="7297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</a:t>
                </a:r>
                <a:r>
                  <a:rPr lang="en-US" dirty="0" smtClean="0"/>
                  <a:t>irgin</a:t>
                </a:r>
                <a:endParaRPr lang="de-DE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78203" y="4632138"/>
              <a:ext cx="1378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sample #210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9" name="Heptagon 18"/>
            <p:cNvSpPr/>
            <p:nvPr/>
          </p:nvSpPr>
          <p:spPr>
            <a:xfrm>
              <a:off x="2697485" y="2343173"/>
              <a:ext cx="457200" cy="457200"/>
            </a:xfrm>
            <a:prstGeom prst="hep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8</a:t>
              </a:r>
              <a:endParaRPr lang="de-DE" dirty="0">
                <a:solidFill>
                  <a:srgbClr val="FFFF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415717" y="2681795"/>
              <a:ext cx="281768" cy="437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553775" y="134734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21895" y="332656"/>
            <a:ext cx="252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in test chamber</a:t>
            </a:r>
            <a:endParaRPr lang="de-DE" dirty="0"/>
          </a:p>
        </p:txBody>
      </p:sp>
      <p:grpSp>
        <p:nvGrpSpPr>
          <p:cNvPr id="43" name="Group 42"/>
          <p:cNvGrpSpPr/>
          <p:nvPr/>
        </p:nvGrpSpPr>
        <p:grpSpPr>
          <a:xfrm>
            <a:off x="5607080" y="3792497"/>
            <a:ext cx="3303206" cy="2393848"/>
            <a:chOff x="5607080" y="3895919"/>
            <a:chExt cx="3303206" cy="2393848"/>
          </a:xfrm>
        </p:grpSpPr>
        <p:grpSp>
          <p:nvGrpSpPr>
            <p:cNvPr id="7" name="Group 6"/>
            <p:cNvGrpSpPr/>
            <p:nvPr/>
          </p:nvGrpSpPr>
          <p:grpSpPr>
            <a:xfrm>
              <a:off x="5607080" y="3895919"/>
              <a:ext cx="3303206" cy="2393848"/>
              <a:chOff x="6404819" y="4437471"/>
              <a:chExt cx="2590038" cy="194252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04819" y="4437471"/>
                <a:ext cx="2590038" cy="1942528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436848" y="4483589"/>
                <a:ext cx="2205279" cy="37462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pos.7, x100, molten and </a:t>
                </a:r>
                <a:r>
                  <a:rPr lang="en-US" sz="1200" dirty="0" err="1" smtClean="0"/>
                  <a:t>recondense</a:t>
                </a:r>
                <a:r>
                  <a:rPr lang="en-US" sz="1200" dirty="0" smtClean="0"/>
                  <a:t>.</a:t>
                </a:r>
              </a:p>
              <a:p>
                <a:r>
                  <a:rPr lang="en-US" sz="1200" dirty="0" smtClean="0"/>
                  <a:t>High QE. 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5794293" y="5792902"/>
              <a:ext cx="245011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7: clean, </a:t>
              </a:r>
              <a:r>
                <a:rPr lang="de-DE" dirty="0">
                  <a:solidFill>
                    <a:srgbClr val="00B050"/>
                  </a:solidFill>
                </a:rPr>
                <a:t>2.04 W/mm</a:t>
              </a:r>
              <a:r>
                <a:rPr lang="de-DE" baseline="30000" dirty="0">
                  <a:solidFill>
                    <a:srgbClr val="00B050"/>
                  </a:solidFill>
                </a:rPr>
                <a:t>2 </a:t>
              </a:r>
              <a:endParaRPr lang="de-DE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6005" y="1097396"/>
            <a:ext cx="3112984" cy="2237538"/>
            <a:chOff x="5789965" y="1223010"/>
            <a:chExt cx="3112984" cy="2237538"/>
          </a:xfrm>
        </p:grpSpPr>
        <p:grpSp>
          <p:nvGrpSpPr>
            <p:cNvPr id="4" name="Group 3"/>
            <p:cNvGrpSpPr/>
            <p:nvPr/>
          </p:nvGrpSpPr>
          <p:grpSpPr>
            <a:xfrm>
              <a:off x="5789965" y="1223010"/>
              <a:ext cx="3112984" cy="2237538"/>
              <a:chOff x="3520321" y="906587"/>
              <a:chExt cx="2651467" cy="1988601"/>
            </a:xfrm>
          </p:grpSpPr>
          <p:pic>
            <p:nvPicPr>
              <p:cNvPr id="5" name="Content Placeholder 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20321" y="906587"/>
                <a:ext cx="2651467" cy="198860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724027" y="924397"/>
                <a:ext cx="2316179" cy="410303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pos.1, x50, strong ablation, ~ 6 µm deep</a:t>
                </a:r>
              </a:p>
              <a:p>
                <a:r>
                  <a:rPr lang="en-US" sz="1200" dirty="0" smtClean="0"/>
                  <a:t>low QE</a:t>
                </a: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015732" y="3016359"/>
              <a:ext cx="142741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1: sputtering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76272" y="1066819"/>
            <a:ext cx="2895541" cy="2186979"/>
            <a:chOff x="288456" y="1085304"/>
            <a:chExt cx="2895541" cy="2186979"/>
          </a:xfrm>
        </p:grpSpPr>
        <p:grpSp>
          <p:nvGrpSpPr>
            <p:cNvPr id="14" name="Group 13"/>
            <p:cNvGrpSpPr/>
            <p:nvPr/>
          </p:nvGrpSpPr>
          <p:grpSpPr>
            <a:xfrm>
              <a:off x="288456" y="1085304"/>
              <a:ext cx="2895541" cy="2186979"/>
              <a:chOff x="539552" y="822952"/>
              <a:chExt cx="2895541" cy="2186979"/>
            </a:xfrm>
          </p:grpSpPr>
          <p:pic>
            <p:nvPicPr>
              <p:cNvPr id="11266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552" y="822952"/>
                <a:ext cx="2895541" cy="2186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242758" y="872776"/>
                <a:ext cx="2177456" cy="46166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x100, sputtered </a:t>
                </a:r>
                <a:r>
                  <a:rPr lang="en-US" sz="1200" dirty="0"/>
                  <a:t>droplets, high </a:t>
                </a:r>
                <a:r>
                  <a:rPr lang="en-US" sz="1200" dirty="0" smtClean="0"/>
                  <a:t>QE but very </a:t>
                </a:r>
                <a:r>
                  <a:rPr lang="en-US" sz="1200" dirty="0"/>
                  <a:t>short life </a:t>
                </a:r>
                <a:r>
                  <a:rPr lang="en-US" sz="1200" dirty="0" smtClean="0"/>
                  <a:t>time</a:t>
                </a:r>
                <a:endParaRPr lang="de-DE" sz="1200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34080" y="2867984"/>
              <a:ext cx="15090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1: sputtering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05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552" y="143545"/>
            <a:ext cx="75771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de-DE" sz="2400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altLang="de-DE" sz="2400" b="1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 Unicode MS" pitchFamily="34" charset="-128"/>
                <a:cs typeface="Arial Unicode MS" pitchFamily="34" charset="-128"/>
              </a:rPr>
              <a:t>Laser cleaning for Mg photocathode</a:t>
            </a:r>
          </a:p>
        </p:txBody>
      </p:sp>
      <p:pic>
        <p:nvPicPr>
          <p:cNvPr id="6" name="Grafik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10432"/>
            <a:ext cx="4104456" cy="30963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3676" y="4859868"/>
            <a:ext cx="3610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Photograph </a:t>
            </a:r>
            <a:r>
              <a:rPr lang="en-US" dirty="0"/>
              <a:t>of laser cleaning setup 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6421597" y="341466"/>
            <a:ext cx="252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in transport </a:t>
            </a:r>
            <a:r>
              <a:rPr lang="en-US" dirty="0"/>
              <a:t>chamber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5005748" y="1124744"/>
            <a:ext cx="3814724" cy="2793425"/>
            <a:chOff x="5178771" y="908720"/>
            <a:chExt cx="4032448" cy="3009449"/>
          </a:xfrm>
        </p:grpSpPr>
        <p:pic>
          <p:nvPicPr>
            <p:cNvPr id="13" name="Picture 3" descr="C:\Users\kiefer53\Desktop\Bilder Handy\DSC_094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78771" y="908720"/>
              <a:ext cx="4032448" cy="3009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277929" y="3446861"/>
              <a:ext cx="3819200" cy="3978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dirty="0"/>
                <a:t>accurate </a:t>
              </a:r>
              <a:r>
                <a:rPr lang="en-US" dirty="0" smtClean="0"/>
                <a:t>QE </a:t>
              </a:r>
              <a:r>
                <a:rPr lang="en-US" dirty="0"/>
                <a:t>measurement with LED</a:t>
              </a:r>
              <a:endParaRPr lang="de-DE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005748" y="3967184"/>
            <a:ext cx="3776117" cy="2527298"/>
            <a:chOff x="4975041" y="699828"/>
            <a:chExt cx="3776117" cy="2527298"/>
          </a:xfrm>
        </p:grpSpPr>
        <p:grpSp>
          <p:nvGrpSpPr>
            <p:cNvPr id="10" name="Group 25"/>
            <p:cNvGrpSpPr/>
            <p:nvPr/>
          </p:nvGrpSpPr>
          <p:grpSpPr>
            <a:xfrm>
              <a:off x="4975041" y="699828"/>
              <a:ext cx="3776117" cy="2527298"/>
              <a:chOff x="4975041" y="3789040"/>
              <a:chExt cx="3776117" cy="2527298"/>
            </a:xfrm>
          </p:grpSpPr>
          <p:pic>
            <p:nvPicPr>
              <p:cNvPr id="12" name="Picture 3" descr="C:\Users\kiefer53\Desktop\Kammer\Kammer 01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5748" y="3789040"/>
                <a:ext cx="3745410" cy="25272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TextBox 1"/>
              <p:cNvSpPr txBox="1"/>
              <p:nvPr/>
            </p:nvSpPr>
            <p:spPr>
              <a:xfrm>
                <a:off x="7020272" y="3972418"/>
                <a:ext cx="946862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cathode</a:t>
                </a:r>
                <a:endParaRPr lang="de-DE" dirty="0"/>
              </a:p>
            </p:txBody>
          </p:sp>
          <p:sp>
            <p:nvSpPr>
              <p:cNvPr id="15" name="TextBox 7"/>
              <p:cNvSpPr txBox="1"/>
              <p:nvPr/>
            </p:nvSpPr>
            <p:spPr>
              <a:xfrm>
                <a:off x="5508104" y="4341750"/>
                <a:ext cx="798617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Anode</a:t>
                </a:r>
                <a:endParaRPr lang="de-DE" dirty="0"/>
              </a:p>
            </p:txBody>
          </p:sp>
          <p:sp>
            <p:nvSpPr>
              <p:cNvPr id="16" name="TextBox 8"/>
              <p:cNvSpPr txBox="1"/>
              <p:nvPr/>
            </p:nvSpPr>
            <p:spPr>
              <a:xfrm>
                <a:off x="4975041" y="5367006"/>
                <a:ext cx="932371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window</a:t>
                </a:r>
                <a:endParaRPr lang="de-DE" dirty="0"/>
              </a:p>
            </p:txBody>
          </p:sp>
          <p:cxnSp>
            <p:nvCxnSpPr>
              <p:cNvPr id="17" name="Straight Arrow Connector 10"/>
              <p:cNvCxnSpPr/>
              <p:nvPr/>
            </p:nvCxnSpPr>
            <p:spPr>
              <a:xfrm flipH="1">
                <a:off x="7092279" y="4341750"/>
                <a:ext cx="72009" cy="7109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6"/>
              <p:cNvCxnSpPr/>
              <p:nvPr/>
            </p:nvCxnSpPr>
            <p:spPr>
              <a:xfrm>
                <a:off x="6078699" y="4697219"/>
                <a:ext cx="581533" cy="45997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20"/>
              <p:cNvCxnSpPr>
                <a:stCxn id="16" idx="3"/>
              </p:cNvCxnSpPr>
              <p:nvPr/>
            </p:nvCxnSpPr>
            <p:spPr>
              <a:xfrm>
                <a:off x="5907412" y="5551672"/>
                <a:ext cx="462053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Rectangle 2"/>
            <p:cNvSpPr/>
            <p:nvPr/>
          </p:nvSpPr>
          <p:spPr>
            <a:xfrm>
              <a:off x="6305571" y="2852936"/>
              <a:ext cx="2376264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transport chamber</a:t>
              </a:r>
              <a:endParaRPr lang="de-DE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55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esentation_blau_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esentation_picture_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raesentation_blau_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Praesentation_blau_Master</Template>
  <TotalTime>0</TotalTime>
  <Words>1282</Words>
  <Application>Microsoft Office PowerPoint</Application>
  <PresentationFormat>Bildschirmpräsentation (4:3)</PresentationFormat>
  <Paragraphs>347</Paragraphs>
  <Slides>16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Praesentation_blau_Master</vt:lpstr>
      <vt:lpstr>1_Benutzerdefiniertes Design</vt:lpstr>
      <vt:lpstr>Benutzerdefiniertes Design</vt:lpstr>
      <vt:lpstr>Custom Design</vt:lpstr>
      <vt:lpstr>Presentation_picture_master</vt:lpstr>
      <vt:lpstr>1_Praesentation_blau_Master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Weigl, Anja (FSPR) - 4015</dc:creator>
  <cp:lastModifiedBy>Teichert, Jochen</cp:lastModifiedBy>
  <cp:revision>507</cp:revision>
  <cp:lastPrinted>2015-12-03T16:12:04Z</cp:lastPrinted>
  <dcterms:created xsi:type="dcterms:W3CDTF">2012-01-18T16:30:32Z</dcterms:created>
  <dcterms:modified xsi:type="dcterms:W3CDTF">2016-04-01T06:19:42Z</dcterms:modified>
</cp:coreProperties>
</file>