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64" r:id="rId3"/>
    <p:sldId id="293" r:id="rId4"/>
    <p:sldId id="297" r:id="rId5"/>
    <p:sldId id="294" r:id="rId6"/>
    <p:sldId id="286" r:id="rId7"/>
    <p:sldId id="311" r:id="rId8"/>
    <p:sldId id="332" r:id="rId9"/>
    <p:sldId id="315" r:id="rId10"/>
    <p:sldId id="331" r:id="rId11"/>
    <p:sldId id="298" r:id="rId12"/>
    <p:sldId id="301" r:id="rId13"/>
    <p:sldId id="342" r:id="rId14"/>
    <p:sldId id="343" r:id="rId15"/>
    <p:sldId id="277" r:id="rId16"/>
    <p:sldId id="335" r:id="rId17"/>
    <p:sldId id="320" r:id="rId18"/>
    <p:sldId id="336" r:id="rId19"/>
    <p:sldId id="337" r:id="rId20"/>
    <p:sldId id="270" r:id="rId21"/>
    <p:sldId id="341" r:id="rId22"/>
    <p:sldId id="321" r:id="rId23"/>
    <p:sldId id="339" r:id="rId24"/>
    <p:sldId id="344" r:id="rId25"/>
    <p:sldId id="330" r:id="rId26"/>
    <p:sldId id="307" r:id="rId27"/>
    <p:sldId id="308" r:id="rId28"/>
    <p:sldId id="309" r:id="rId29"/>
    <p:sldId id="303" r:id="rId30"/>
    <p:sldId id="329" r:id="rId31"/>
    <p:sldId id="334" r:id="rId32"/>
    <p:sldId id="324" r:id="rId33"/>
    <p:sldId id="328" r:id="rId34"/>
    <p:sldId id="285" r:id="rId35"/>
    <p:sldId id="318" r:id="rId3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D2D4"/>
    <a:srgbClr val="FF9801"/>
    <a:srgbClr val="FFBDBD"/>
    <a:srgbClr val="30C800"/>
    <a:srgbClr val="C8008F"/>
    <a:srgbClr val="8F00C8"/>
    <a:srgbClr val="1800C8"/>
    <a:srgbClr val="005FC8"/>
    <a:srgbClr val="00C8BE"/>
    <a:srgbClr val="64FF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82" autoAdjust="0"/>
  </p:normalViewPr>
  <p:slideViewPr>
    <p:cSldViewPr>
      <p:cViewPr>
        <p:scale>
          <a:sx n="43" d="100"/>
          <a:sy n="43" d="100"/>
        </p:scale>
        <p:origin x="2602" y="9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02.06.2016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02.06.2016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02.06.2016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02.06.2016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02.06.2016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02.06.2016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pPr/>
              <a:t>02.06.2016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jpeg"/><Relationship Id="rId4" Type="http://schemas.openxmlformats.org/officeDocument/2006/relationships/image" Target="../media/image6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3471" y="-216585"/>
            <a:ext cx="9530941" cy="729117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395536" y="2008857"/>
            <a:ext cx="8352928" cy="2952328"/>
          </a:xfrm>
          <a:prstGeom prst="round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80865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</a:t>
            </a:r>
            <a:r>
              <a:rPr lang="en-US" dirty="0" smtClean="0">
                <a:solidFill>
                  <a:schemeClr val="bg1"/>
                </a:solidFill>
              </a:rPr>
              <a:t>icrowave SQUID multiplexer for the readout of large MMC arrays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36640"/>
            <a:ext cx="6400800" cy="1752600"/>
          </a:xfrm>
        </p:spPr>
        <p:txBody>
          <a:bodyPr>
            <a:normAutofit/>
          </a:bodyPr>
          <a:lstStyle/>
          <a:p>
            <a:r>
              <a:rPr lang="de-DE" sz="2500" dirty="0" smtClean="0">
                <a:solidFill>
                  <a:schemeClr val="bg1"/>
                </a:solidFill>
              </a:rPr>
              <a:t>Mathias Wegner</a:t>
            </a:r>
          </a:p>
          <a:p>
            <a:r>
              <a:rPr lang="de-DE" sz="2500" dirty="0" smtClean="0">
                <a:solidFill>
                  <a:schemeClr val="bg1"/>
                </a:solidFill>
              </a:rPr>
              <a:t>01.06.2016</a:t>
            </a:r>
            <a:endParaRPr lang="en-US" sz="25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Application</a:t>
            </a:r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: The </a:t>
            </a:r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ECHo</a:t>
            </a:r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experiment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2" name="Title 6"/>
          <p:cNvSpPr txBox="1">
            <a:spLocks/>
          </p:cNvSpPr>
          <p:nvPr/>
        </p:nvSpPr>
        <p:spPr>
          <a:xfrm>
            <a:off x="467544" y="1143596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Calorimetric spectrum of </a:t>
            </a:r>
            <a:r>
              <a:rPr kumimoji="0" lang="en-US" sz="2500" b="0" i="0" u="none" strike="noStrike" kern="1200" cap="none" spc="0" normalizeH="0" baseline="3000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163</a:t>
            </a:r>
            <a:r>
              <a:rPr kumimoji="0" lang="en-US" sz="2500" b="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</a:t>
            </a:r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467544" y="5176044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Sub-eV sensitivity for </a:t>
            </a:r>
            <a:r>
              <a:rPr kumimoji="0" lang="en-US" sz="2500" b="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anose="05050102010706020507" pitchFamily="18" charset="2"/>
                <a:ea typeface="+mj-ea"/>
                <a:cs typeface="+mj-cs"/>
              </a:rPr>
              <a:t>n</a:t>
            </a:r>
            <a:r>
              <a:rPr kumimoji="0" lang="en-US" sz="2500" b="0" i="0" u="none" strike="noStrike" kern="1200" cap="none" spc="0" normalizeH="0" baseline="-2500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</a:t>
            </a:r>
            <a:r>
              <a:rPr kumimoji="0" lang="en-US" sz="2500" b="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mass</a:t>
            </a:r>
            <a:r>
              <a:rPr kumimoji="0" lang="en-US" sz="2500" b="0" i="0" u="none" strike="noStrike" kern="1200" cap="none" spc="0" normalizeH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requirements</a:t>
            </a:r>
            <a:endParaRPr kumimoji="0" lang="en-US" sz="2500" b="0" i="0" u="none" strike="noStrike" kern="1200" cap="none" spc="0" normalizeH="0" baseline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435869" y="5867980"/>
            <a:ext cx="83846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Statistics</a:t>
            </a:r>
            <a:r>
              <a:rPr lang="de-DE" dirty="0" smtClean="0"/>
              <a:t>:</a:t>
            </a:r>
            <a:r>
              <a:rPr lang="de-DE" dirty="0"/>
              <a:t> </a:t>
            </a:r>
            <a:r>
              <a:rPr lang="de-DE" i="1" dirty="0" err="1" smtClean="0"/>
              <a:t>N</a:t>
            </a:r>
            <a:r>
              <a:rPr lang="de-DE" baseline="-25000" dirty="0" err="1" smtClean="0"/>
              <a:t>ev</a:t>
            </a:r>
            <a:r>
              <a:rPr lang="de-DE" dirty="0" smtClean="0"/>
              <a:t> &gt; 10</a:t>
            </a:r>
            <a:r>
              <a:rPr lang="de-DE" baseline="30000" dirty="0" smtClean="0"/>
              <a:t>14</a:t>
            </a:r>
            <a:r>
              <a:rPr lang="de-DE" dirty="0" smtClean="0"/>
              <a:t>		</a:t>
            </a:r>
            <a:r>
              <a:rPr lang="de-DE" dirty="0" err="1" smtClean="0"/>
              <a:t>Activity</a:t>
            </a:r>
            <a:r>
              <a:rPr lang="de-DE" dirty="0" smtClean="0"/>
              <a:t>:</a:t>
            </a:r>
            <a:r>
              <a:rPr lang="de-DE" dirty="0"/>
              <a:t> </a:t>
            </a:r>
            <a:r>
              <a:rPr lang="de-DE" i="1" dirty="0" smtClean="0"/>
              <a:t>A</a:t>
            </a:r>
            <a:r>
              <a:rPr lang="de-DE" dirty="0" smtClean="0"/>
              <a:t> ~ 10 </a:t>
            </a:r>
            <a:r>
              <a:rPr lang="de-DE" dirty="0" err="1" smtClean="0"/>
              <a:t>Bq</a:t>
            </a:r>
            <a:r>
              <a:rPr lang="de-DE" dirty="0" smtClean="0"/>
              <a:t> / </a:t>
            </a:r>
            <a:r>
              <a:rPr lang="de-DE" dirty="0" err="1" smtClean="0"/>
              <a:t>pixel</a:t>
            </a:r>
            <a:r>
              <a:rPr lang="de-DE" dirty="0"/>
              <a:t>	 </a:t>
            </a:r>
            <a:r>
              <a:rPr lang="de-DE" dirty="0" smtClean="0"/>
              <a:t>         </a:t>
            </a:r>
            <a:r>
              <a:rPr lang="de-DE" dirty="0" smtClean="0">
                <a:solidFill>
                  <a:srgbClr val="C00000"/>
                </a:solidFill>
              </a:rPr>
              <a:t>Large </a:t>
            </a:r>
            <a:r>
              <a:rPr lang="de-DE" dirty="0" err="1" smtClean="0">
                <a:solidFill>
                  <a:srgbClr val="C00000"/>
                </a:solidFill>
              </a:rPr>
              <a:t>arrays</a:t>
            </a:r>
            <a:r>
              <a:rPr lang="de-DE" dirty="0" smtClean="0">
                <a:solidFill>
                  <a:srgbClr val="C00000"/>
                </a:solidFill>
              </a:rPr>
              <a:t>: </a:t>
            </a:r>
            <a:r>
              <a:rPr lang="de-DE" i="1" dirty="0" err="1" smtClean="0">
                <a:solidFill>
                  <a:srgbClr val="C00000"/>
                </a:solidFill>
              </a:rPr>
              <a:t>N</a:t>
            </a:r>
            <a:r>
              <a:rPr lang="de-DE" baseline="-25000" dirty="0" err="1" smtClean="0">
                <a:solidFill>
                  <a:srgbClr val="C00000"/>
                </a:solidFill>
              </a:rPr>
              <a:t>det</a:t>
            </a:r>
            <a:r>
              <a:rPr lang="de-DE" dirty="0" smtClean="0">
                <a:solidFill>
                  <a:srgbClr val="C00000"/>
                </a:solidFill>
              </a:rPr>
              <a:t> &gt; 10</a:t>
            </a:r>
            <a:r>
              <a:rPr lang="de-DE" baseline="30000" dirty="0" smtClean="0">
                <a:solidFill>
                  <a:srgbClr val="C00000"/>
                </a:solidFill>
              </a:rPr>
              <a:t>5</a:t>
            </a:r>
            <a:endParaRPr lang="de-DE" baseline="30000" dirty="0">
              <a:solidFill>
                <a:srgbClr val="C00000"/>
              </a:solidFill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5307" y="1196752"/>
            <a:ext cx="1071149" cy="1071149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869" y="1574738"/>
            <a:ext cx="6154451" cy="3078398"/>
          </a:xfrm>
          <a:prstGeom prst="rect">
            <a:avLst/>
          </a:prstGeom>
        </p:spPr>
      </p:pic>
      <p:sp>
        <p:nvSpPr>
          <p:cNvPr id="15" name="Rechteck 14"/>
          <p:cNvSpPr/>
          <p:nvPr/>
        </p:nvSpPr>
        <p:spPr>
          <a:xfrm>
            <a:off x="1043608" y="4581128"/>
            <a:ext cx="7138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>
                <a:solidFill>
                  <a:srgbClr val="C00000"/>
                </a:solidFill>
              </a:rPr>
              <a:t>Non-</a:t>
            </a:r>
            <a:r>
              <a:rPr lang="de-DE" dirty="0" err="1" smtClean="0">
                <a:solidFill>
                  <a:srgbClr val="C00000"/>
                </a:solidFill>
              </a:rPr>
              <a:t>vanishing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electron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neutrino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mass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distorts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spectrum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around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endpoint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endParaRPr lang="de-DE" sz="1600" baseline="30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86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Towards</a:t>
            </a:r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 large MMC </a:t>
            </a:r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detector</a:t>
            </a:r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arrays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" name="Textfeld 102"/>
          <p:cNvSpPr txBox="1"/>
          <p:nvPr/>
        </p:nvSpPr>
        <p:spPr>
          <a:xfrm>
            <a:off x="5148063" y="2599744"/>
            <a:ext cx="38164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Single </a:t>
            </a:r>
            <a:r>
              <a:rPr lang="de-DE" dirty="0" err="1" smtClean="0"/>
              <a:t>detector</a:t>
            </a:r>
            <a:r>
              <a:rPr lang="de-DE" dirty="0" smtClean="0"/>
              <a:t> </a:t>
            </a:r>
            <a:r>
              <a:rPr lang="de-DE" dirty="0" err="1" smtClean="0"/>
              <a:t>channel</a:t>
            </a:r>
            <a:r>
              <a:rPr lang="de-DE" dirty="0" smtClean="0"/>
              <a:t> </a:t>
            </a:r>
            <a:r>
              <a:rPr lang="de-DE" dirty="0" err="1" smtClean="0"/>
              <a:t>requires</a:t>
            </a:r>
            <a:r>
              <a:rPr lang="de-DE" dirty="0" smtClean="0"/>
              <a:t>:</a:t>
            </a:r>
          </a:p>
          <a:p>
            <a:endParaRPr lang="de-DE" dirty="0" smtClean="0"/>
          </a:p>
          <a:p>
            <a:r>
              <a:rPr lang="de-DE" dirty="0" smtClean="0"/>
              <a:t>          - 2 SQUIDs</a:t>
            </a:r>
          </a:p>
          <a:p>
            <a:r>
              <a:rPr lang="de-DE" dirty="0"/>
              <a:t> </a:t>
            </a:r>
            <a:r>
              <a:rPr lang="de-DE" dirty="0" smtClean="0"/>
              <a:t>         - </a:t>
            </a:r>
            <a:r>
              <a:rPr lang="de-DE" dirty="0"/>
              <a:t>10 </a:t>
            </a:r>
            <a:r>
              <a:rPr lang="de-DE" dirty="0" err="1" smtClean="0"/>
              <a:t>wires</a:t>
            </a:r>
            <a:endParaRPr lang="de-DE" dirty="0" smtClean="0"/>
          </a:p>
          <a:p>
            <a:r>
              <a:rPr lang="de-DE" dirty="0" smtClean="0"/>
              <a:t>          - </a:t>
            </a:r>
            <a:r>
              <a:rPr lang="de-DE" dirty="0" err="1" smtClean="0"/>
              <a:t>Room</a:t>
            </a:r>
            <a:r>
              <a:rPr lang="de-DE" dirty="0" smtClean="0"/>
              <a:t> </a:t>
            </a:r>
            <a:r>
              <a:rPr lang="de-DE" dirty="0" err="1" smtClean="0"/>
              <a:t>temperature</a:t>
            </a:r>
            <a:r>
              <a:rPr lang="de-DE" dirty="0" smtClean="0"/>
              <a:t> </a:t>
            </a:r>
            <a:r>
              <a:rPr lang="de-DE" dirty="0" err="1" smtClean="0"/>
              <a:t>electronics</a:t>
            </a:r>
            <a:endParaRPr lang="de-DE" sz="2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feld 102"/>
          <p:cNvSpPr txBox="1"/>
          <p:nvPr/>
        </p:nvSpPr>
        <p:spPr>
          <a:xfrm>
            <a:off x="858601" y="4699010"/>
            <a:ext cx="52975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Duplication </a:t>
            </a:r>
            <a:r>
              <a:rPr lang="de-DE" dirty="0" err="1" smtClean="0"/>
              <a:t>of</a:t>
            </a:r>
            <a:r>
              <a:rPr lang="de-DE" dirty="0" smtClean="0"/>
              <a:t> single-</a:t>
            </a:r>
            <a:r>
              <a:rPr lang="de-DE" dirty="0" err="1" smtClean="0"/>
              <a:t>channel</a:t>
            </a:r>
            <a:r>
              <a:rPr lang="de-DE" dirty="0" smtClean="0"/>
              <a:t> </a:t>
            </a:r>
            <a:r>
              <a:rPr lang="de-DE" dirty="0" err="1" smtClean="0"/>
              <a:t>readout</a:t>
            </a:r>
            <a:r>
              <a:rPr lang="de-DE" dirty="0" smtClean="0"/>
              <a:t> not </a:t>
            </a:r>
            <a:r>
              <a:rPr lang="de-DE" dirty="0" err="1" smtClean="0"/>
              <a:t>scalable</a:t>
            </a:r>
            <a:endParaRPr lang="de-DE" dirty="0" smtClean="0"/>
          </a:p>
          <a:p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Number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wires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Parasitic</a:t>
            </a:r>
            <a:r>
              <a:rPr lang="de-DE" dirty="0" smtClean="0"/>
              <a:t> </a:t>
            </a:r>
            <a:r>
              <a:rPr lang="de-DE" dirty="0" err="1" smtClean="0"/>
              <a:t>heat</a:t>
            </a:r>
            <a:r>
              <a:rPr lang="de-DE" dirty="0" smtClean="0"/>
              <a:t> </a:t>
            </a:r>
            <a:r>
              <a:rPr lang="de-DE" dirty="0" err="1" smtClean="0"/>
              <a:t>load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System </a:t>
            </a:r>
            <a:r>
              <a:rPr lang="de-DE" dirty="0" err="1" smtClean="0"/>
              <a:t>complexity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Costs</a:t>
            </a:r>
            <a:endParaRPr lang="de-DE" dirty="0" smtClean="0"/>
          </a:p>
        </p:txBody>
      </p:sp>
      <p:sp>
        <p:nvSpPr>
          <p:cNvPr id="9" name="Textfeld 102"/>
          <p:cNvSpPr txBox="1"/>
          <p:nvPr/>
        </p:nvSpPr>
        <p:spPr>
          <a:xfrm>
            <a:off x="755576" y="1858367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read</a:t>
            </a:r>
            <a:r>
              <a:rPr lang="de-DE" dirty="0" smtClean="0"/>
              <a:t> out such large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detector</a:t>
            </a:r>
            <a:r>
              <a:rPr lang="de-DE" dirty="0" smtClean="0"/>
              <a:t> </a:t>
            </a:r>
            <a:r>
              <a:rPr lang="de-DE" dirty="0" err="1" smtClean="0"/>
              <a:t>channels</a:t>
            </a:r>
            <a:r>
              <a:rPr lang="de-DE" dirty="0" smtClean="0"/>
              <a:t>? </a:t>
            </a:r>
            <a:endParaRPr lang="de-DE" sz="2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Geschweifte Klammer rechts 12"/>
          <p:cNvSpPr/>
          <p:nvPr/>
        </p:nvSpPr>
        <p:spPr>
          <a:xfrm>
            <a:off x="3059832" y="5323275"/>
            <a:ext cx="360040" cy="1054027"/>
          </a:xfrm>
          <a:prstGeom prst="rightBrace">
            <a:avLst>
              <a:gd name="adj1" fmla="val 25762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02"/>
          <p:cNvSpPr txBox="1"/>
          <p:nvPr/>
        </p:nvSpPr>
        <p:spPr>
          <a:xfrm>
            <a:off x="3563888" y="5397023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C00000"/>
                </a:solidFill>
              </a:rPr>
              <a:t>			Multiplexing </a:t>
            </a:r>
            <a:r>
              <a:rPr lang="de-DE" dirty="0" err="1" smtClean="0">
                <a:solidFill>
                  <a:srgbClr val="C00000"/>
                </a:solidFill>
              </a:rPr>
              <a:t>necessary</a:t>
            </a:r>
            <a:endParaRPr lang="de-DE" dirty="0" smtClean="0">
              <a:solidFill>
                <a:srgbClr val="C00000"/>
              </a:solidFill>
            </a:endParaRPr>
          </a:p>
          <a:p>
            <a:r>
              <a:rPr lang="de-DE" dirty="0">
                <a:solidFill>
                  <a:srgbClr val="C00000"/>
                </a:solidFill>
              </a:rPr>
              <a:t>~ </a:t>
            </a:r>
            <a:r>
              <a:rPr lang="de-DE" i="1" dirty="0">
                <a:solidFill>
                  <a:srgbClr val="C00000"/>
                </a:solidFill>
              </a:rPr>
              <a:t>N</a:t>
            </a:r>
            <a:r>
              <a:rPr lang="de-DE" dirty="0">
                <a:solidFill>
                  <a:srgbClr val="C00000"/>
                </a:solidFill>
              </a:rPr>
              <a:t> </a:t>
            </a:r>
            <a:r>
              <a:rPr lang="de-DE" dirty="0" err="1">
                <a:solidFill>
                  <a:srgbClr val="C00000"/>
                </a:solidFill>
              </a:rPr>
              <a:t>of</a:t>
            </a:r>
            <a:r>
              <a:rPr lang="de-DE" dirty="0">
                <a:solidFill>
                  <a:srgbClr val="C00000"/>
                </a:solidFill>
              </a:rPr>
              <a:t> </a:t>
            </a:r>
            <a:r>
              <a:rPr lang="de-DE" dirty="0" err="1">
                <a:solidFill>
                  <a:srgbClr val="C00000"/>
                </a:solidFill>
              </a:rPr>
              <a:t>channels</a:t>
            </a:r>
            <a:r>
              <a:rPr lang="de-DE" dirty="0">
                <a:solidFill>
                  <a:srgbClr val="C00000"/>
                </a:solidFill>
              </a:rPr>
              <a:t> 	</a:t>
            </a:r>
            <a:r>
              <a:rPr lang="de-DE" dirty="0" smtClean="0">
                <a:solidFill>
                  <a:srgbClr val="C00000"/>
                </a:solidFill>
              </a:rPr>
              <a:t>	- time </a:t>
            </a:r>
            <a:r>
              <a:rPr lang="de-DE" dirty="0" err="1" smtClean="0">
                <a:solidFill>
                  <a:srgbClr val="C00000"/>
                </a:solidFill>
              </a:rPr>
              <a:t>domain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</a:p>
          <a:p>
            <a:r>
              <a:rPr lang="de-DE" dirty="0">
                <a:solidFill>
                  <a:srgbClr val="C00000"/>
                </a:solidFill>
              </a:rPr>
              <a:t>	</a:t>
            </a:r>
            <a:r>
              <a:rPr lang="de-DE" dirty="0" smtClean="0">
                <a:solidFill>
                  <a:srgbClr val="C00000"/>
                </a:solidFill>
              </a:rPr>
              <a:t>		- </a:t>
            </a:r>
            <a:r>
              <a:rPr lang="de-DE" dirty="0" err="1" smtClean="0">
                <a:solidFill>
                  <a:srgbClr val="C00000"/>
                </a:solidFill>
              </a:rPr>
              <a:t>freqency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domain</a:t>
            </a:r>
            <a:endParaRPr lang="de-DE" dirty="0" smtClean="0">
              <a:solidFill>
                <a:srgbClr val="C00000"/>
              </a:solidFill>
            </a:endParaRPr>
          </a:p>
          <a:p>
            <a:r>
              <a:rPr lang="de-DE" dirty="0">
                <a:solidFill>
                  <a:srgbClr val="C00000"/>
                </a:solidFill>
              </a:rPr>
              <a:t>	</a:t>
            </a:r>
            <a:r>
              <a:rPr lang="de-DE" dirty="0" smtClean="0">
                <a:solidFill>
                  <a:srgbClr val="C00000"/>
                </a:solidFill>
              </a:rPr>
              <a:t>		- …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506439"/>
            <a:ext cx="4602584" cy="1786657"/>
          </a:xfrm>
          <a:prstGeom prst="rect">
            <a:avLst/>
          </a:prstGeom>
        </p:spPr>
      </p:pic>
      <p:cxnSp>
        <p:nvCxnSpPr>
          <p:cNvPr id="16" name="Gerade Verbindung mit Pfeil 15"/>
          <p:cNvCxnSpPr/>
          <p:nvPr/>
        </p:nvCxnSpPr>
        <p:spPr>
          <a:xfrm flipV="1">
            <a:off x="5481795" y="5834204"/>
            <a:ext cx="458357" cy="104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6"/>
          <p:cNvSpPr txBox="1">
            <a:spLocks/>
          </p:cNvSpPr>
          <p:nvPr/>
        </p:nvSpPr>
        <p:spPr>
          <a:xfrm>
            <a:off x="467544" y="1143596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Why is</a:t>
            </a:r>
            <a:r>
              <a:rPr kumimoji="0" lang="en-US" sz="2500" b="0" i="0" u="none" strike="noStrike" kern="1200" cap="none" spc="0" normalizeH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multiplexing mandatory?</a:t>
            </a:r>
            <a:endParaRPr kumimoji="0" lang="en-US" sz="2500" b="0" i="0" u="none" strike="noStrike" kern="1200" cap="none" spc="0" normalizeH="0" baseline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0386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138" name="Textfeld 102"/>
          <p:cNvSpPr txBox="1"/>
          <p:nvPr/>
        </p:nvSpPr>
        <p:spPr>
          <a:xfrm>
            <a:off x="2411760" y="1835532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/>
              <a:t>Example</a:t>
            </a:r>
            <a:r>
              <a:rPr lang="de-DE" dirty="0" smtClean="0"/>
              <a:t>: Radio </a:t>
            </a:r>
            <a:r>
              <a:rPr lang="de-DE" dirty="0" err="1" smtClean="0"/>
              <a:t>frequencies</a:t>
            </a:r>
            <a:r>
              <a:rPr lang="de-DE" dirty="0" smtClean="0"/>
              <a:t> in Stuttgart</a:t>
            </a:r>
          </a:p>
        </p:txBody>
      </p:sp>
      <p:sp>
        <p:nvSpPr>
          <p:cNvPr id="11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Towards</a:t>
            </a:r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 large MMC </a:t>
            </a:r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detector</a:t>
            </a:r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arrays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0" name="Title 6"/>
          <p:cNvSpPr txBox="1">
            <a:spLocks/>
          </p:cNvSpPr>
          <p:nvPr/>
        </p:nvSpPr>
        <p:spPr>
          <a:xfrm>
            <a:off x="467544" y="1143596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F</a:t>
            </a:r>
            <a:r>
              <a:rPr kumimoji="0" lang="en-US" sz="2500" b="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requency</a:t>
            </a:r>
            <a:r>
              <a:rPr kumimoji="0" lang="en-US" sz="2500" b="0" i="0" u="none" strike="noStrike" kern="1200" cap="none" spc="0" normalizeH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domain multiplexing</a:t>
            </a:r>
            <a:endParaRPr kumimoji="0" lang="en-US" sz="2500" b="0" i="0" u="none" strike="noStrike" kern="1200" cap="none" spc="0" normalizeH="0" baseline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8" name="Textfeld 102"/>
          <p:cNvSpPr txBox="1"/>
          <p:nvPr/>
        </p:nvSpPr>
        <p:spPr>
          <a:xfrm>
            <a:off x="683568" y="5085184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 System </a:t>
            </a:r>
            <a:r>
              <a:rPr lang="de-DE" dirty="0" err="1" smtClean="0"/>
              <a:t>bandwidth</a:t>
            </a:r>
            <a:r>
              <a:rPr lang="de-DE" dirty="0" smtClean="0"/>
              <a:t> </a:t>
            </a:r>
            <a:r>
              <a:rPr lang="de-DE" dirty="0" err="1" smtClean="0"/>
              <a:t>divided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smtClean="0">
                <a:solidFill>
                  <a:srgbClr val="C00000"/>
                </a:solidFill>
              </a:rPr>
              <a:t>non-</a:t>
            </a:r>
            <a:r>
              <a:rPr lang="de-DE" dirty="0" err="1" smtClean="0">
                <a:solidFill>
                  <a:srgbClr val="C00000"/>
                </a:solidFill>
              </a:rPr>
              <a:t>overlapping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frequency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bands</a:t>
            </a:r>
            <a:endParaRPr lang="de-DE" dirty="0" smtClean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 </a:t>
            </a:r>
            <a:r>
              <a:rPr lang="de-DE" dirty="0" smtClean="0">
                <a:solidFill>
                  <a:srgbClr val="C00000"/>
                </a:solidFill>
              </a:rPr>
              <a:t>Modulation </a:t>
            </a:r>
            <a:r>
              <a:rPr lang="de-DE" dirty="0" err="1" smtClean="0">
                <a:solidFill>
                  <a:srgbClr val="C00000"/>
                </a:solidFill>
              </a:rPr>
              <a:t>of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carrier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frequency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low</a:t>
            </a:r>
            <a:r>
              <a:rPr lang="de-DE" dirty="0" smtClean="0"/>
              <a:t>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signal</a:t>
            </a:r>
            <a:r>
              <a:rPr lang="de-DE" dirty="0" smtClean="0"/>
              <a:t> (</a:t>
            </a:r>
            <a:r>
              <a:rPr lang="de-DE" dirty="0" err="1" smtClean="0"/>
              <a:t>amplitude</a:t>
            </a:r>
            <a:r>
              <a:rPr lang="de-DE" dirty="0" smtClean="0"/>
              <a:t>, </a:t>
            </a:r>
            <a:r>
              <a:rPr lang="de-DE" dirty="0" err="1" smtClean="0"/>
              <a:t>frequency</a:t>
            </a:r>
            <a:r>
              <a:rPr lang="de-DE" dirty="0" smtClean="0"/>
              <a:t>,…)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 Advantage: </a:t>
            </a:r>
            <a:r>
              <a:rPr lang="de-DE" dirty="0" err="1" smtClean="0"/>
              <a:t>Simultaneous</a:t>
            </a:r>
            <a:r>
              <a:rPr lang="de-DE" dirty="0" smtClean="0"/>
              <a:t> </a:t>
            </a:r>
            <a:r>
              <a:rPr lang="de-DE" dirty="0" err="1" smtClean="0"/>
              <a:t>signal</a:t>
            </a:r>
            <a:r>
              <a:rPr lang="de-DE" dirty="0" smtClean="0"/>
              <a:t> </a:t>
            </a:r>
            <a:r>
              <a:rPr lang="de-DE" dirty="0" err="1" smtClean="0"/>
              <a:t>transmission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all </a:t>
            </a:r>
            <a:r>
              <a:rPr lang="de-DE" dirty="0" err="1" smtClean="0"/>
              <a:t>channels</a:t>
            </a:r>
            <a:endParaRPr lang="de-DE" dirty="0" smtClean="0">
              <a:solidFill>
                <a:srgbClr val="C00000"/>
              </a:solidFill>
            </a:endParaRPr>
          </a:p>
        </p:txBody>
      </p:sp>
      <p:sp>
        <p:nvSpPr>
          <p:cNvPr id="67" name="Textfeld 66"/>
          <p:cNvSpPr txBox="1"/>
          <p:nvPr/>
        </p:nvSpPr>
        <p:spPr>
          <a:xfrm rot="16200000">
            <a:off x="136258" y="2891645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 smtClean="0"/>
              <a:t>amplitude</a:t>
            </a:r>
            <a:endParaRPr lang="de-DE" sz="2000" dirty="0"/>
          </a:p>
        </p:txBody>
      </p:sp>
      <p:cxnSp>
        <p:nvCxnSpPr>
          <p:cNvPr id="68" name="Gerade Verbindung mit Pfeil 67"/>
          <p:cNvCxnSpPr/>
          <p:nvPr/>
        </p:nvCxnSpPr>
        <p:spPr>
          <a:xfrm flipV="1">
            <a:off x="1015831" y="1988840"/>
            <a:ext cx="2566" cy="21054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mit Pfeil 84"/>
          <p:cNvCxnSpPr/>
          <p:nvPr/>
        </p:nvCxnSpPr>
        <p:spPr>
          <a:xfrm>
            <a:off x="1018397" y="4094263"/>
            <a:ext cx="708589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feld 95"/>
          <p:cNvSpPr txBox="1"/>
          <p:nvPr/>
        </p:nvSpPr>
        <p:spPr>
          <a:xfrm>
            <a:off x="7740352" y="4181018"/>
            <a:ext cx="12344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/>
              <a:t>f</a:t>
            </a:r>
            <a:r>
              <a:rPr lang="de-DE" sz="2000" dirty="0" err="1" smtClean="0"/>
              <a:t>requency</a:t>
            </a:r>
            <a:endParaRPr lang="de-DE" sz="2000" dirty="0"/>
          </a:p>
        </p:txBody>
      </p:sp>
      <p:sp>
        <p:nvSpPr>
          <p:cNvPr id="7" name="Trapezoid 6"/>
          <p:cNvSpPr/>
          <p:nvPr/>
        </p:nvSpPr>
        <p:spPr>
          <a:xfrm>
            <a:off x="1665392" y="2564904"/>
            <a:ext cx="144016" cy="1529359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6" name="Trapezoid 115"/>
          <p:cNvSpPr/>
          <p:nvPr/>
        </p:nvSpPr>
        <p:spPr>
          <a:xfrm>
            <a:off x="2987824" y="2564904"/>
            <a:ext cx="144016" cy="1529359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8" name="Trapezoid 117"/>
          <p:cNvSpPr/>
          <p:nvPr/>
        </p:nvSpPr>
        <p:spPr>
          <a:xfrm>
            <a:off x="4608576" y="2564904"/>
            <a:ext cx="144016" cy="1529359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1" name="Trapezoid 120"/>
          <p:cNvSpPr/>
          <p:nvPr/>
        </p:nvSpPr>
        <p:spPr>
          <a:xfrm>
            <a:off x="6660232" y="2564904"/>
            <a:ext cx="144016" cy="1529359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3" name="Textfeld 102"/>
          <p:cNvSpPr txBox="1"/>
          <p:nvPr/>
        </p:nvSpPr>
        <p:spPr>
          <a:xfrm>
            <a:off x="1187624" y="4149080"/>
            <a:ext cx="1107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89.5 MHz</a:t>
            </a:r>
          </a:p>
          <a:p>
            <a:pPr algn="ctr"/>
            <a:r>
              <a:rPr lang="de-DE" dirty="0" err="1" smtClean="0"/>
              <a:t>BigFM</a:t>
            </a:r>
            <a:endParaRPr lang="de-DE" dirty="0" smtClean="0"/>
          </a:p>
        </p:txBody>
      </p:sp>
      <p:sp>
        <p:nvSpPr>
          <p:cNvPr id="124" name="Textfeld 102"/>
          <p:cNvSpPr txBox="1"/>
          <p:nvPr/>
        </p:nvSpPr>
        <p:spPr>
          <a:xfrm>
            <a:off x="2483768" y="4158224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92.3 MHz</a:t>
            </a:r>
          </a:p>
          <a:p>
            <a:pPr algn="ctr"/>
            <a:r>
              <a:rPr lang="de-DE" dirty="0" smtClean="0"/>
              <a:t>SWR3</a:t>
            </a:r>
          </a:p>
        </p:txBody>
      </p:sp>
      <p:sp>
        <p:nvSpPr>
          <p:cNvPr id="125" name="Textfeld 102"/>
          <p:cNvSpPr txBox="1"/>
          <p:nvPr/>
        </p:nvSpPr>
        <p:spPr>
          <a:xfrm>
            <a:off x="4139952" y="4166224"/>
            <a:ext cx="1115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96.2 MHz</a:t>
            </a:r>
          </a:p>
          <a:p>
            <a:pPr algn="ctr"/>
            <a:r>
              <a:rPr lang="de-DE" dirty="0" smtClean="0"/>
              <a:t>SWR2</a:t>
            </a:r>
          </a:p>
        </p:txBody>
      </p:sp>
      <p:sp>
        <p:nvSpPr>
          <p:cNvPr id="126" name="Textfeld 102"/>
          <p:cNvSpPr txBox="1"/>
          <p:nvPr/>
        </p:nvSpPr>
        <p:spPr>
          <a:xfrm>
            <a:off x="6156176" y="4149080"/>
            <a:ext cx="1224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103.9 MHz</a:t>
            </a:r>
          </a:p>
          <a:p>
            <a:pPr algn="ctr"/>
            <a:r>
              <a:rPr lang="de-DE" dirty="0" smtClean="0"/>
              <a:t>Klassik Radio</a:t>
            </a:r>
          </a:p>
        </p:txBody>
      </p:sp>
    </p:spTree>
    <p:extLst>
      <p:ext uri="{BB962C8B-B14F-4D97-AF65-F5344CB8AC3E}">
        <p14:creationId xmlns:p14="http://schemas.microsoft.com/office/powerpoint/2010/main" val="136622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Towards</a:t>
            </a:r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 large MMC </a:t>
            </a:r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detector</a:t>
            </a:r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arrays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0" name="Title 6"/>
          <p:cNvSpPr txBox="1">
            <a:spLocks/>
          </p:cNvSpPr>
          <p:nvPr/>
        </p:nvSpPr>
        <p:spPr>
          <a:xfrm>
            <a:off x="467544" y="1143596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Components for cryogenic frequency domain multiplexing</a:t>
            </a:r>
            <a:endParaRPr kumimoji="0" lang="en-US" sz="2500" b="0" i="0" u="none" strike="noStrike" kern="1200" cap="none" spc="0" normalizeH="0" baseline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Textfeld 102"/>
          <p:cNvSpPr txBox="1"/>
          <p:nvPr/>
        </p:nvSpPr>
        <p:spPr>
          <a:xfrm>
            <a:off x="5508104" y="565195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rgbClr val="C00000"/>
                </a:solidFill>
              </a:rPr>
              <a:t>Josephson </a:t>
            </a:r>
            <a:r>
              <a:rPr lang="de-DE" dirty="0" err="1" smtClean="0">
                <a:solidFill>
                  <a:srgbClr val="C00000"/>
                </a:solidFill>
              </a:rPr>
              <a:t>junction</a:t>
            </a:r>
            <a:endParaRPr lang="de-DE" dirty="0" smtClean="0">
              <a:solidFill>
                <a:srgbClr val="C00000"/>
              </a:solidFill>
            </a:endParaRPr>
          </a:p>
        </p:txBody>
      </p:sp>
      <p:sp>
        <p:nvSpPr>
          <p:cNvPr id="22" name="Textfeld 102"/>
          <p:cNvSpPr txBox="1"/>
          <p:nvPr/>
        </p:nvSpPr>
        <p:spPr>
          <a:xfrm>
            <a:off x="899592" y="565195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rgbClr val="C00000"/>
                </a:solidFill>
              </a:rPr>
              <a:t>Tank </a:t>
            </a:r>
            <a:r>
              <a:rPr lang="de-DE" dirty="0" err="1" smtClean="0">
                <a:solidFill>
                  <a:srgbClr val="C00000"/>
                </a:solidFill>
              </a:rPr>
              <a:t>circuit</a:t>
            </a:r>
            <a:endParaRPr lang="de-DE" dirty="0" smtClean="0">
              <a:solidFill>
                <a:srgbClr val="C00000"/>
              </a:solidFill>
            </a:endParaRPr>
          </a:p>
        </p:txBody>
      </p:sp>
      <p:sp>
        <p:nvSpPr>
          <p:cNvPr id="29" name="Textfeld 102"/>
          <p:cNvSpPr txBox="1"/>
          <p:nvPr/>
        </p:nvSpPr>
        <p:spPr>
          <a:xfrm>
            <a:off x="458416" y="2276872"/>
            <a:ext cx="3969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Carrier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selection</a:t>
            </a:r>
            <a:endParaRPr lang="de-DE" dirty="0" smtClean="0"/>
          </a:p>
        </p:txBody>
      </p:sp>
      <p:sp>
        <p:nvSpPr>
          <p:cNvPr id="30" name="Textfeld 102"/>
          <p:cNvSpPr txBox="1"/>
          <p:nvPr/>
        </p:nvSpPr>
        <p:spPr>
          <a:xfrm>
            <a:off x="4634880" y="2276872"/>
            <a:ext cx="3969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Non-linear </a:t>
            </a:r>
            <a:r>
              <a:rPr lang="de-DE" dirty="0" err="1" smtClean="0"/>
              <a:t>element</a:t>
            </a:r>
            <a:endParaRPr lang="de-DE" dirty="0" smtClean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388" y="3092446"/>
            <a:ext cx="2183623" cy="2401986"/>
          </a:xfrm>
          <a:prstGeom prst="rect">
            <a:avLst/>
          </a:prstGeom>
        </p:spPr>
      </p:pic>
      <p:grpSp>
        <p:nvGrpSpPr>
          <p:cNvPr id="2" name="Gruppieren 1"/>
          <p:cNvGrpSpPr/>
          <p:nvPr/>
        </p:nvGrpSpPr>
        <p:grpSpPr>
          <a:xfrm>
            <a:off x="4771662" y="3939544"/>
            <a:ext cx="3832786" cy="641584"/>
            <a:chOff x="1867140" y="2086135"/>
            <a:chExt cx="5441164" cy="910817"/>
          </a:xfrm>
        </p:grpSpPr>
        <p:pic>
          <p:nvPicPr>
            <p:cNvPr id="12" name="Grafik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4152"/>
            <a:stretch/>
          </p:blipFill>
          <p:spPr>
            <a:xfrm>
              <a:off x="1867140" y="2086135"/>
              <a:ext cx="5441164" cy="910817"/>
            </a:xfrm>
            <a:prstGeom prst="rect">
              <a:avLst/>
            </a:prstGeom>
          </p:spPr>
        </p:pic>
        <p:sp>
          <p:nvSpPr>
            <p:cNvPr id="13" name="Rechteck 12"/>
            <p:cNvSpPr/>
            <p:nvPr/>
          </p:nvSpPr>
          <p:spPr>
            <a:xfrm>
              <a:off x="2367751" y="2295084"/>
              <a:ext cx="2040747" cy="526840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Rechteck 13"/>
            <p:cNvSpPr/>
            <p:nvPr/>
          </p:nvSpPr>
          <p:spPr>
            <a:xfrm>
              <a:off x="4736512" y="2290038"/>
              <a:ext cx="2040747" cy="526840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5" name="Grafik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1760" y="2348880"/>
              <a:ext cx="1396486" cy="434378"/>
            </a:xfrm>
            <a:prstGeom prst="rect">
              <a:avLst/>
            </a:prstGeom>
          </p:spPr>
        </p:pic>
        <p:pic>
          <p:nvPicPr>
            <p:cNvPr id="16" name="Grafik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20513" y="2348880"/>
              <a:ext cx="1411727" cy="405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1611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The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microwave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SQUID multiplexer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0" name="Title 6"/>
          <p:cNvSpPr txBox="1">
            <a:spLocks/>
          </p:cNvSpPr>
          <p:nvPr/>
        </p:nvSpPr>
        <p:spPr>
          <a:xfrm>
            <a:off x="467544" y="1143596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Superconducting coplanar waveguide </a:t>
            </a:r>
            <a:r>
              <a:rPr lang="en-US" sz="2500" dirty="0" smtClean="0">
                <a:solidFill>
                  <a:srgbClr val="C00000"/>
                </a:solidFill>
                <a:latin typeface="Symbol" panose="05050102010706020507" pitchFamily="18" charset="2"/>
                <a:ea typeface="+mj-ea"/>
                <a:cs typeface="+mj-cs"/>
              </a:rPr>
              <a:t>l</a:t>
            </a:r>
            <a:r>
              <a:rPr lang="en-US" sz="25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/4 resonators</a:t>
            </a:r>
            <a:endParaRPr kumimoji="0" lang="en-US" sz="2500" b="0" i="0" u="none" strike="noStrike" kern="1200" cap="none" spc="0" normalizeH="0" baseline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101840"/>
            <a:ext cx="3422599" cy="2279856"/>
          </a:xfrm>
          <a:prstGeom prst="rect">
            <a:avLst/>
          </a:prstGeom>
        </p:spPr>
      </p:pic>
      <p:grpSp>
        <p:nvGrpSpPr>
          <p:cNvPr id="6" name="Gruppieren 5"/>
          <p:cNvGrpSpPr/>
          <p:nvPr/>
        </p:nvGrpSpPr>
        <p:grpSpPr>
          <a:xfrm>
            <a:off x="3939166" y="2132856"/>
            <a:ext cx="4809298" cy="2248840"/>
            <a:chOff x="4164211" y="2132856"/>
            <a:chExt cx="4728269" cy="2210950"/>
          </a:xfrm>
        </p:grpSpPr>
        <p:pic>
          <p:nvPicPr>
            <p:cNvPr id="25" name="Grafik 24"/>
            <p:cNvPicPr>
              <a:picLocks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356"/>
            <a:stretch/>
          </p:blipFill>
          <p:spPr>
            <a:xfrm>
              <a:off x="4765762" y="2636912"/>
              <a:ext cx="3766678" cy="1195200"/>
            </a:xfrm>
            <a:prstGeom prst="rect">
              <a:avLst/>
            </a:prstGeom>
          </p:spPr>
        </p:pic>
        <p:cxnSp>
          <p:nvCxnSpPr>
            <p:cNvPr id="28" name="Gerade Verbindung mit Pfeil 27"/>
            <p:cNvCxnSpPr/>
            <p:nvPr/>
          </p:nvCxnSpPr>
          <p:spPr>
            <a:xfrm flipV="1">
              <a:off x="4533963" y="2132856"/>
              <a:ext cx="14748" cy="180862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 Verbindung mit Pfeil 31"/>
            <p:cNvCxnSpPr/>
            <p:nvPr/>
          </p:nvCxnSpPr>
          <p:spPr>
            <a:xfrm>
              <a:off x="4521815" y="3941485"/>
              <a:ext cx="437066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feld 40"/>
            <p:cNvSpPr txBox="1"/>
            <p:nvPr/>
          </p:nvSpPr>
          <p:spPr>
            <a:xfrm rot="16200000">
              <a:off x="3662599" y="2901296"/>
              <a:ext cx="13725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/>
                <a:t>transmission</a:t>
              </a:r>
              <a:endParaRPr lang="de-DE" dirty="0"/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7718855" y="3974474"/>
              <a:ext cx="11306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/>
                <a:t>frequency</a:t>
              </a:r>
              <a:endParaRPr lang="de-DE" dirty="0"/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6391718" y="3974474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i="1" dirty="0" err="1" smtClean="0"/>
                <a:t>f</a:t>
              </a:r>
              <a:r>
                <a:rPr lang="de-DE" baseline="-25000" dirty="0" err="1" smtClean="0"/>
                <a:t>r</a:t>
              </a:r>
              <a:endParaRPr lang="de-DE" baseline="-25000" dirty="0"/>
            </a:p>
          </p:txBody>
        </p:sp>
      </p:grpSp>
      <p:sp>
        <p:nvSpPr>
          <p:cNvPr id="46" name="Textfeld 102"/>
          <p:cNvSpPr txBox="1"/>
          <p:nvPr/>
        </p:nvSpPr>
        <p:spPr>
          <a:xfrm>
            <a:off x="458416" y="4869160"/>
            <a:ext cx="82900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Operation at </a:t>
            </a:r>
            <a:r>
              <a:rPr lang="de-DE" dirty="0" err="1" smtClean="0"/>
              <a:t>cryogenic</a:t>
            </a:r>
            <a:r>
              <a:rPr lang="de-DE" dirty="0" smtClean="0"/>
              <a:t> </a:t>
            </a:r>
            <a:r>
              <a:rPr lang="de-DE" dirty="0" err="1" smtClean="0"/>
              <a:t>temperatures</a:t>
            </a:r>
            <a:r>
              <a:rPr lang="de-DE" dirty="0" smtClean="0"/>
              <a:t> </a:t>
            </a:r>
            <a:r>
              <a:rPr lang="de-DE" dirty="0" smtClean="0">
                <a:solidFill>
                  <a:srgbClr val="C00000"/>
                </a:solidFill>
              </a:rPr>
              <a:t>T &lt; 100 </a:t>
            </a:r>
            <a:r>
              <a:rPr lang="de-DE" dirty="0" err="1" smtClean="0">
                <a:solidFill>
                  <a:srgbClr val="C00000"/>
                </a:solidFill>
              </a:rPr>
              <a:t>mK</a:t>
            </a:r>
            <a:endParaRPr lang="de-DE" dirty="0" smtClean="0">
              <a:solidFill>
                <a:srgbClr val="C00000"/>
              </a:solidFill>
            </a:endParaRPr>
          </a:p>
          <a:p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Q</a:t>
            </a:r>
            <a:r>
              <a:rPr lang="de-DE" dirty="0" smtClean="0"/>
              <a:t>uality </a:t>
            </a:r>
            <a:r>
              <a:rPr lang="de-DE" dirty="0" err="1" smtClean="0"/>
              <a:t>factors</a:t>
            </a:r>
            <a:r>
              <a:rPr lang="de-DE" dirty="0" smtClean="0"/>
              <a:t> </a:t>
            </a:r>
            <a:r>
              <a:rPr lang="de-DE" i="1" dirty="0" smtClean="0"/>
              <a:t>Q</a:t>
            </a:r>
            <a:r>
              <a:rPr lang="de-DE" baseline="-25000" dirty="0" smtClean="0"/>
              <a:t>i</a:t>
            </a:r>
            <a:r>
              <a:rPr lang="de-DE" dirty="0" smtClean="0"/>
              <a:t> &gt; 100.000 </a:t>
            </a:r>
            <a:r>
              <a:rPr lang="de-DE" dirty="0" err="1" smtClean="0"/>
              <a:t>possible</a:t>
            </a:r>
            <a:r>
              <a:rPr lang="de-DE" dirty="0"/>
              <a:t>	</a:t>
            </a:r>
            <a:r>
              <a:rPr lang="de-DE" dirty="0" smtClean="0"/>
              <a:t>    </a:t>
            </a:r>
            <a:r>
              <a:rPr lang="de-DE" dirty="0" err="1" smtClean="0">
                <a:solidFill>
                  <a:srgbClr val="C00000"/>
                </a:solidFill>
              </a:rPr>
              <a:t>extremely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low</a:t>
            </a:r>
            <a:r>
              <a:rPr lang="de-DE" dirty="0" smtClean="0">
                <a:solidFill>
                  <a:srgbClr val="C00000"/>
                </a:solidFill>
              </a:rPr>
              <a:t> power </a:t>
            </a:r>
            <a:r>
              <a:rPr lang="de-DE" dirty="0" err="1" smtClean="0">
                <a:solidFill>
                  <a:srgbClr val="C00000"/>
                </a:solidFill>
              </a:rPr>
              <a:t>consumption</a:t>
            </a:r>
            <a:endParaRPr lang="de-DE" dirty="0" smtClean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Resonance</a:t>
            </a:r>
            <a:r>
              <a:rPr lang="de-DE" dirty="0"/>
              <a:t> </a:t>
            </a:r>
            <a:r>
              <a:rPr lang="de-DE" dirty="0" err="1"/>
              <a:t>frequencies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GHz </a:t>
            </a:r>
            <a:r>
              <a:rPr lang="de-DE" dirty="0" err="1"/>
              <a:t>possible</a:t>
            </a:r>
            <a:r>
              <a:rPr lang="de-DE" dirty="0"/>
              <a:t>	    </a:t>
            </a:r>
            <a:r>
              <a:rPr lang="de-DE" dirty="0">
                <a:solidFill>
                  <a:srgbClr val="C00000"/>
                </a:solidFill>
              </a:rPr>
              <a:t>large </a:t>
            </a:r>
            <a:r>
              <a:rPr lang="de-DE" dirty="0" err="1">
                <a:solidFill>
                  <a:srgbClr val="C00000"/>
                </a:solidFill>
              </a:rPr>
              <a:t>bandwidth</a:t>
            </a:r>
            <a:r>
              <a:rPr lang="de-DE" dirty="0">
                <a:solidFill>
                  <a:srgbClr val="C00000"/>
                </a:solidFill>
              </a:rPr>
              <a:t> per </a:t>
            </a:r>
            <a:r>
              <a:rPr lang="de-DE" dirty="0" err="1">
                <a:solidFill>
                  <a:srgbClr val="C00000"/>
                </a:solidFill>
              </a:rPr>
              <a:t>channel</a:t>
            </a:r>
            <a:endParaRPr lang="de-DE" dirty="0">
              <a:solidFill>
                <a:srgbClr val="C00000"/>
              </a:solidFill>
            </a:endParaRPr>
          </a:p>
          <a:p>
            <a:endParaRPr lang="de-DE" dirty="0" smtClean="0"/>
          </a:p>
        </p:txBody>
      </p:sp>
      <p:cxnSp>
        <p:nvCxnSpPr>
          <p:cNvPr id="47" name="Gerade Verbindung mit Pfeil 46"/>
          <p:cNvCxnSpPr/>
          <p:nvPr/>
        </p:nvCxnSpPr>
        <p:spPr>
          <a:xfrm flipV="1">
            <a:off x="4622742" y="5607824"/>
            <a:ext cx="531725" cy="929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 flipV="1">
            <a:off x="4633375" y="6165304"/>
            <a:ext cx="531725" cy="929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210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17"/>
          <p:cNvSpPr/>
          <p:nvPr/>
        </p:nvSpPr>
        <p:spPr>
          <a:xfrm>
            <a:off x="183639" y="99904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7" name="Title 6"/>
          <p:cNvSpPr txBox="1">
            <a:spLocks/>
          </p:cNvSpPr>
          <p:nvPr/>
        </p:nvSpPr>
        <p:spPr>
          <a:xfrm>
            <a:off x="467544" y="1143596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The Josephson junction</a:t>
            </a:r>
            <a:endParaRPr kumimoji="0" lang="en-US" sz="2500" b="0" i="0" u="none" strike="noStrike" kern="1200" cap="none" spc="0" normalizeH="0" baseline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9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The </a:t>
            </a:r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microwave</a:t>
            </a:r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 SQUID multiplexer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7" name="Textfeld 102"/>
          <p:cNvSpPr txBox="1"/>
          <p:nvPr/>
        </p:nvSpPr>
        <p:spPr>
          <a:xfrm>
            <a:off x="3203848" y="4388911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1. Josephson </a:t>
            </a:r>
            <a:r>
              <a:rPr lang="de-DE" dirty="0" err="1" smtClean="0"/>
              <a:t>equation</a:t>
            </a:r>
            <a:r>
              <a:rPr lang="de-DE" dirty="0" smtClean="0"/>
              <a:t>:</a:t>
            </a:r>
          </a:p>
          <a:p>
            <a:endParaRPr lang="de-DE" dirty="0" smtClean="0"/>
          </a:p>
          <a:p>
            <a:r>
              <a:rPr lang="de-DE" dirty="0" smtClean="0"/>
              <a:t>2. Josephson </a:t>
            </a:r>
            <a:r>
              <a:rPr lang="de-DE" dirty="0" err="1" smtClean="0"/>
              <a:t>equation</a:t>
            </a:r>
            <a:r>
              <a:rPr lang="de-DE" dirty="0" smtClean="0"/>
              <a:t>:</a:t>
            </a:r>
            <a:endParaRPr lang="de-DE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de-DE" dirty="0" smtClean="0"/>
          </a:p>
        </p:txBody>
      </p:sp>
      <p:cxnSp>
        <p:nvCxnSpPr>
          <p:cNvPr id="58" name="Gerade Verbindung mit Pfeil 57"/>
          <p:cNvCxnSpPr/>
          <p:nvPr/>
        </p:nvCxnSpPr>
        <p:spPr>
          <a:xfrm>
            <a:off x="3017716" y="5982702"/>
            <a:ext cx="435458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/>
          <p:cNvCxnSpPr/>
          <p:nvPr/>
        </p:nvCxnSpPr>
        <p:spPr>
          <a:xfrm>
            <a:off x="5321972" y="5986604"/>
            <a:ext cx="435458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feld 102"/>
          <p:cNvSpPr txBox="1"/>
          <p:nvPr/>
        </p:nvSpPr>
        <p:spPr>
          <a:xfrm>
            <a:off x="5873841" y="579597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C00000"/>
                </a:solidFill>
              </a:rPr>
              <a:t>Non-linear </a:t>
            </a:r>
            <a:r>
              <a:rPr lang="de-DE" dirty="0" err="1">
                <a:solidFill>
                  <a:srgbClr val="C00000"/>
                </a:solidFill>
              </a:rPr>
              <a:t>i</a:t>
            </a:r>
            <a:r>
              <a:rPr lang="de-DE" dirty="0" err="1" smtClean="0">
                <a:solidFill>
                  <a:srgbClr val="C00000"/>
                </a:solidFill>
              </a:rPr>
              <a:t>nductance</a:t>
            </a:r>
            <a:endParaRPr lang="de-DE" dirty="0" smtClean="0">
              <a:solidFill>
                <a:srgbClr val="C00000"/>
              </a:solidFill>
            </a:endParaRPr>
          </a:p>
        </p:txBody>
      </p:sp>
      <p:pic>
        <p:nvPicPr>
          <p:cNvPr id="83" name="Grafik 8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152"/>
          <a:stretch/>
        </p:blipFill>
        <p:spPr>
          <a:xfrm>
            <a:off x="1867140" y="2086135"/>
            <a:ext cx="5441164" cy="910817"/>
          </a:xfrm>
          <a:prstGeom prst="rect">
            <a:avLst/>
          </a:prstGeom>
        </p:spPr>
      </p:pic>
      <p:sp>
        <p:nvSpPr>
          <p:cNvPr id="28" name="Textfeld 102"/>
          <p:cNvSpPr txBox="1"/>
          <p:nvPr/>
        </p:nvSpPr>
        <p:spPr>
          <a:xfrm>
            <a:off x="3212232" y="3068960"/>
            <a:ext cx="3015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Phase </a:t>
            </a:r>
            <a:r>
              <a:rPr lang="de-DE" dirty="0" err="1" smtClean="0"/>
              <a:t>difference</a:t>
            </a:r>
            <a:r>
              <a:rPr lang="de-DE" dirty="0" smtClean="0"/>
              <a:t>: 	</a:t>
            </a:r>
          </a:p>
          <a:p>
            <a:r>
              <a:rPr lang="de-DE" dirty="0" err="1" smtClean="0"/>
              <a:t>Supercurrent</a:t>
            </a:r>
            <a:r>
              <a:rPr lang="de-DE" dirty="0" smtClean="0"/>
              <a:t>:	</a:t>
            </a:r>
            <a:r>
              <a:rPr lang="de-DE" i="1" dirty="0" err="1" smtClean="0"/>
              <a:t>I</a:t>
            </a:r>
            <a:r>
              <a:rPr lang="de-DE" baseline="-25000" dirty="0" err="1" smtClean="0"/>
              <a:t>s</a:t>
            </a:r>
            <a:endParaRPr lang="de-DE" baseline="-25000" dirty="0" smtClean="0"/>
          </a:p>
          <a:p>
            <a:r>
              <a:rPr lang="de-DE" dirty="0" err="1" smtClean="0"/>
              <a:t>Voltage</a:t>
            </a:r>
            <a:r>
              <a:rPr lang="de-DE" dirty="0" smtClean="0"/>
              <a:t>:		</a:t>
            </a:r>
            <a:r>
              <a:rPr lang="de-DE" i="1" dirty="0" smtClean="0"/>
              <a:t>V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547" y="4437112"/>
            <a:ext cx="1170533" cy="26177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547" y="5002037"/>
            <a:ext cx="975063" cy="244623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26" y="5847254"/>
            <a:ext cx="1584335" cy="270915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601" y="5733256"/>
            <a:ext cx="1615199" cy="516681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2367751" y="2295084"/>
            <a:ext cx="2040747" cy="52684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4736512" y="2290038"/>
            <a:ext cx="2040747" cy="52684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348880"/>
            <a:ext cx="1396486" cy="434378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513" y="2348880"/>
            <a:ext cx="1411727" cy="40580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152119"/>
            <a:ext cx="1256647" cy="20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20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17"/>
          <p:cNvSpPr/>
          <p:nvPr/>
        </p:nvSpPr>
        <p:spPr>
          <a:xfrm>
            <a:off x="183639" y="99904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9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The </a:t>
            </a:r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microwave</a:t>
            </a:r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 SQUID multiplexer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63" name="Grafik 6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847" y="4057416"/>
            <a:ext cx="3854530" cy="553260"/>
          </a:xfrm>
          <a:prstGeom prst="rect">
            <a:avLst/>
          </a:prstGeom>
        </p:spPr>
      </p:pic>
      <p:sp>
        <p:nvSpPr>
          <p:cNvPr id="69" name="Textfeld 102"/>
          <p:cNvSpPr txBox="1"/>
          <p:nvPr/>
        </p:nvSpPr>
        <p:spPr>
          <a:xfrm>
            <a:off x="440939" y="4904000"/>
            <a:ext cx="79474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 Phase </a:t>
            </a:r>
            <a:r>
              <a:rPr lang="de-DE" dirty="0" err="1" smtClean="0"/>
              <a:t>difference</a:t>
            </a:r>
            <a:r>
              <a:rPr lang="de-DE" dirty="0" smtClean="0"/>
              <a:t> </a:t>
            </a:r>
            <a:r>
              <a:rPr lang="de-DE" dirty="0">
                <a:latin typeface="Symbol" panose="05050102010706020507" pitchFamily="18" charset="2"/>
              </a:rPr>
              <a:t>f</a:t>
            </a:r>
            <a:r>
              <a:rPr lang="de-DE" dirty="0" smtClean="0"/>
              <a:t> </a:t>
            </a:r>
            <a:r>
              <a:rPr lang="de-DE" dirty="0" err="1" smtClean="0"/>
              <a:t>given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magnetic</a:t>
            </a:r>
            <a:r>
              <a:rPr lang="de-DE" dirty="0" smtClean="0"/>
              <a:t> </a:t>
            </a:r>
            <a:r>
              <a:rPr lang="de-DE" dirty="0" err="1"/>
              <a:t>flux</a:t>
            </a:r>
            <a:r>
              <a:rPr lang="de-DE" dirty="0"/>
              <a:t> </a:t>
            </a:r>
            <a:r>
              <a:rPr lang="de-DE" dirty="0">
                <a:latin typeface="Symbol" panose="05050102010706020507" pitchFamily="18" charset="2"/>
              </a:rPr>
              <a:t>F</a:t>
            </a:r>
            <a:r>
              <a:rPr lang="de-DE" dirty="0"/>
              <a:t> </a:t>
            </a:r>
            <a:r>
              <a:rPr lang="de-DE" dirty="0" err="1" smtClean="0"/>
              <a:t>through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SQUID </a:t>
            </a:r>
            <a:r>
              <a:rPr lang="de-DE" dirty="0" err="1" smtClean="0"/>
              <a:t>loop</a:t>
            </a:r>
            <a:endParaRPr lang="de-DE" dirty="0" smtClean="0">
              <a:latin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rf</a:t>
            </a:r>
            <a:r>
              <a:rPr lang="de-DE" dirty="0" smtClean="0"/>
              <a:t>-SQUID = </a:t>
            </a:r>
            <a:r>
              <a:rPr lang="de-DE" dirty="0" err="1" smtClean="0">
                <a:solidFill>
                  <a:srgbClr val="C00000"/>
                </a:solidFill>
              </a:rPr>
              <a:t>flux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dependent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inductance</a:t>
            </a:r>
            <a:endParaRPr lang="de-DE" dirty="0" smtClean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 </a:t>
            </a:r>
            <a:r>
              <a:rPr lang="de-DE" dirty="0" err="1" smtClean="0">
                <a:solidFill>
                  <a:srgbClr val="C00000"/>
                </a:solidFill>
              </a:rPr>
              <a:t>Dissipationless</a:t>
            </a:r>
            <a:r>
              <a:rPr lang="de-DE" dirty="0" smtClean="0"/>
              <a:t> </a:t>
            </a:r>
            <a:r>
              <a:rPr lang="de-DE" dirty="0" err="1" smtClean="0"/>
              <a:t>compared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dc-SQUIDs</a:t>
            </a:r>
            <a:endParaRPr lang="de-DE" dirty="0" smtClean="0">
              <a:solidFill>
                <a:srgbClr val="C00000"/>
              </a:solidFill>
            </a:endParaRPr>
          </a:p>
        </p:txBody>
      </p:sp>
      <p:pic>
        <p:nvPicPr>
          <p:cNvPr id="55" name="Grafik 5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2207" r="-4001" b="7263"/>
          <a:stretch/>
        </p:blipFill>
        <p:spPr>
          <a:xfrm>
            <a:off x="1610460" y="1955192"/>
            <a:ext cx="6129892" cy="2030216"/>
          </a:xfrm>
          <a:prstGeom prst="rect">
            <a:avLst/>
          </a:prstGeom>
        </p:spPr>
      </p:pic>
      <p:sp>
        <p:nvSpPr>
          <p:cNvPr id="66" name="Rechteck 65"/>
          <p:cNvSpPr/>
          <p:nvPr/>
        </p:nvSpPr>
        <p:spPr>
          <a:xfrm>
            <a:off x="1883298" y="2631257"/>
            <a:ext cx="4972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dirty="0" smtClean="0">
                <a:latin typeface="Symbol" panose="05050102010706020507" pitchFamily="18" charset="2"/>
              </a:rPr>
              <a:t>F</a:t>
            </a:r>
          </a:p>
        </p:txBody>
      </p:sp>
      <p:sp>
        <p:nvSpPr>
          <p:cNvPr id="68" name="Textfeld 102"/>
          <p:cNvSpPr txBox="1"/>
          <p:nvPr/>
        </p:nvSpPr>
        <p:spPr>
          <a:xfrm>
            <a:off x="2987289" y="2605005"/>
            <a:ext cx="1242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Tank </a:t>
            </a:r>
          </a:p>
          <a:p>
            <a:pPr algn="ctr"/>
            <a:r>
              <a:rPr lang="de-DE" dirty="0" err="1" smtClean="0"/>
              <a:t>circuit</a:t>
            </a:r>
            <a:endParaRPr lang="de-DE" dirty="0" smtClean="0"/>
          </a:p>
        </p:txBody>
      </p:sp>
      <p:sp>
        <p:nvSpPr>
          <p:cNvPr id="72" name="Textfeld 102"/>
          <p:cNvSpPr txBox="1"/>
          <p:nvPr/>
        </p:nvSpPr>
        <p:spPr>
          <a:xfrm>
            <a:off x="1331640" y="2733318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/>
              <a:t>L</a:t>
            </a:r>
            <a:r>
              <a:rPr lang="de-DE" baseline="-25000" dirty="0" smtClean="0"/>
              <a:t>J</a:t>
            </a:r>
          </a:p>
        </p:txBody>
      </p:sp>
      <p:sp>
        <p:nvSpPr>
          <p:cNvPr id="73" name="Textfeld 102"/>
          <p:cNvSpPr txBox="1"/>
          <p:nvPr/>
        </p:nvSpPr>
        <p:spPr>
          <a:xfrm>
            <a:off x="1964637" y="3328044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/>
              <a:t>L</a:t>
            </a:r>
            <a:r>
              <a:rPr lang="de-DE" baseline="-25000" dirty="0" smtClean="0"/>
              <a:t>S</a:t>
            </a:r>
          </a:p>
        </p:txBody>
      </p:sp>
      <p:sp>
        <p:nvSpPr>
          <p:cNvPr id="74" name="Textfeld 102"/>
          <p:cNvSpPr txBox="1"/>
          <p:nvPr/>
        </p:nvSpPr>
        <p:spPr>
          <a:xfrm>
            <a:off x="2602431" y="3409344"/>
            <a:ext cx="384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/>
              <a:t>L</a:t>
            </a:r>
            <a:r>
              <a:rPr lang="de-DE" baseline="-25000" dirty="0" smtClean="0"/>
              <a:t>T</a:t>
            </a:r>
          </a:p>
        </p:txBody>
      </p:sp>
      <p:sp>
        <p:nvSpPr>
          <p:cNvPr id="80" name="Gebogener Pfeil 79"/>
          <p:cNvSpPr/>
          <p:nvPr/>
        </p:nvSpPr>
        <p:spPr>
          <a:xfrm>
            <a:off x="2186126" y="2113200"/>
            <a:ext cx="648293" cy="648293"/>
          </a:xfrm>
          <a:prstGeom prst="circularArrow">
            <a:avLst>
              <a:gd name="adj1" fmla="val 2449"/>
              <a:gd name="adj2" fmla="val 1142319"/>
              <a:gd name="adj3" fmla="val 20457681"/>
              <a:gd name="adj4" fmla="val 10800000"/>
              <a:gd name="adj5" fmla="val 125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82" name="Textfeld 102"/>
          <p:cNvSpPr txBox="1"/>
          <p:nvPr/>
        </p:nvSpPr>
        <p:spPr>
          <a:xfrm>
            <a:off x="2377076" y="1862492"/>
            <a:ext cx="35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/>
              <a:t>k</a:t>
            </a:r>
            <a:endParaRPr lang="de-DE" baseline="-25000" dirty="0" smtClean="0"/>
          </a:p>
        </p:txBody>
      </p:sp>
      <p:sp>
        <p:nvSpPr>
          <p:cNvPr id="86" name="Ellipse 85"/>
          <p:cNvSpPr/>
          <p:nvPr/>
        </p:nvSpPr>
        <p:spPr>
          <a:xfrm>
            <a:off x="4748085" y="4263896"/>
            <a:ext cx="1584292" cy="418788"/>
          </a:xfrm>
          <a:prstGeom prst="ellipse">
            <a:avLst/>
          </a:prstGeom>
          <a:solidFill>
            <a:srgbClr val="C00000">
              <a:alpha val="3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itle 6"/>
          <p:cNvSpPr txBox="1">
            <a:spLocks/>
          </p:cNvSpPr>
          <p:nvPr/>
        </p:nvSpPr>
        <p:spPr>
          <a:xfrm>
            <a:off x="467544" y="1143596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rf</a:t>
            </a:r>
            <a:r>
              <a:rPr lang="en-US" sz="25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-SQUID operation</a:t>
            </a:r>
            <a:endParaRPr kumimoji="0" lang="en-US" sz="2500" b="0" i="0" u="none" strike="noStrike" kern="1200" cap="none" spc="0" normalizeH="0" baseline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9" name="Textfeld 102"/>
          <p:cNvSpPr txBox="1"/>
          <p:nvPr/>
        </p:nvSpPr>
        <p:spPr>
          <a:xfrm>
            <a:off x="6084168" y="2609480"/>
            <a:ext cx="1242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Tank </a:t>
            </a:r>
          </a:p>
          <a:p>
            <a:pPr algn="ctr"/>
            <a:r>
              <a:rPr lang="de-DE" dirty="0" err="1" smtClean="0"/>
              <a:t>circuit</a:t>
            </a:r>
            <a:endParaRPr lang="de-DE" dirty="0" smtClean="0"/>
          </a:p>
        </p:txBody>
      </p:sp>
      <p:cxnSp>
        <p:nvCxnSpPr>
          <p:cNvPr id="30" name="Gerade Verbindung mit Pfeil 29"/>
          <p:cNvCxnSpPr/>
          <p:nvPr/>
        </p:nvCxnSpPr>
        <p:spPr>
          <a:xfrm>
            <a:off x="4847478" y="2943232"/>
            <a:ext cx="435458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102"/>
          <p:cNvSpPr txBox="1"/>
          <p:nvPr/>
        </p:nvSpPr>
        <p:spPr>
          <a:xfrm>
            <a:off x="5148064" y="2492896"/>
            <a:ext cx="1242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i="1" dirty="0" err="1" smtClean="0"/>
              <a:t>L</a:t>
            </a:r>
            <a:r>
              <a:rPr lang="de-DE" baseline="-25000" dirty="0" err="1" smtClean="0"/>
              <a:t>tot</a:t>
            </a:r>
            <a:endParaRPr lang="de-DE" baseline="-25000" dirty="0" smtClean="0"/>
          </a:p>
        </p:txBody>
      </p:sp>
      <p:sp>
        <p:nvSpPr>
          <p:cNvPr id="32" name="Textfeld 102"/>
          <p:cNvSpPr txBox="1"/>
          <p:nvPr/>
        </p:nvSpPr>
        <p:spPr>
          <a:xfrm>
            <a:off x="4211747" y="2939663"/>
            <a:ext cx="424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/>
              <a:t>C</a:t>
            </a:r>
            <a:r>
              <a:rPr lang="de-DE" i="1" baseline="-25000" dirty="0" smtClean="0"/>
              <a:t>T</a:t>
            </a:r>
            <a:endParaRPr lang="de-DE" baseline="-25000" dirty="0" smtClean="0"/>
          </a:p>
        </p:txBody>
      </p:sp>
      <p:sp>
        <p:nvSpPr>
          <p:cNvPr id="2" name="Rechteck 1"/>
          <p:cNvSpPr/>
          <p:nvPr/>
        </p:nvSpPr>
        <p:spPr>
          <a:xfrm>
            <a:off x="2605428" y="1772816"/>
            <a:ext cx="5927012" cy="3024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1964637" y="1862492"/>
            <a:ext cx="918048" cy="609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2267744" y="4057416"/>
            <a:ext cx="792088" cy="5532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9343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7" name="Title 6"/>
          <p:cNvSpPr txBox="1">
            <a:spLocks/>
          </p:cNvSpPr>
          <p:nvPr/>
        </p:nvSpPr>
        <p:spPr>
          <a:xfrm>
            <a:off x="467544" y="1143596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Principle single multiplexer channel</a:t>
            </a:r>
            <a:endParaRPr kumimoji="0" lang="en-US" sz="2500" b="0" i="0" u="none" strike="noStrike" kern="1200" cap="none" spc="0" normalizeH="0" baseline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C:\Users\kip\Desktop\HighRR\Pictures\Muxing_1Kana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27" y="1700808"/>
            <a:ext cx="4013395" cy="4761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eck 1"/>
          <p:cNvSpPr/>
          <p:nvPr/>
        </p:nvSpPr>
        <p:spPr>
          <a:xfrm>
            <a:off x="1353739" y="3943536"/>
            <a:ext cx="897091" cy="931595"/>
          </a:xfrm>
          <a:prstGeom prst="rect">
            <a:avLst/>
          </a:prstGeom>
          <a:solidFill>
            <a:srgbClr val="00B050">
              <a:alpha val="50000"/>
            </a:srgbClr>
          </a:solidFill>
          <a:ln w="12700" cap="sq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80578" y="1700808"/>
            <a:ext cx="4047144" cy="621063"/>
          </a:xfrm>
          <a:prstGeom prst="rect">
            <a:avLst/>
          </a:prstGeom>
          <a:solidFill>
            <a:srgbClr val="0070C0">
              <a:alpha val="50000"/>
            </a:srgbClr>
          </a:solidFill>
          <a:ln w="12700" cap="sq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2327872" y="2597899"/>
            <a:ext cx="613029" cy="2691274"/>
          </a:xfrm>
          <a:prstGeom prst="rect">
            <a:avLst/>
          </a:prstGeom>
          <a:solidFill>
            <a:srgbClr val="C00000">
              <a:alpha val="50000"/>
            </a:srgbClr>
          </a:solidFill>
          <a:ln w="12700" cap="sq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1491752" y="5945147"/>
            <a:ext cx="621064" cy="517146"/>
          </a:xfrm>
          <a:prstGeom prst="rect">
            <a:avLst/>
          </a:prstGeom>
          <a:solidFill>
            <a:srgbClr val="FFC000">
              <a:alpha val="50000"/>
            </a:srgbClr>
          </a:solidFill>
          <a:ln w="12700" cap="sq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C000"/>
              </a:solidFill>
            </a:endParaRPr>
          </a:p>
        </p:txBody>
      </p:sp>
      <p:sp>
        <p:nvSpPr>
          <p:cNvPr id="13" name="Title 6"/>
          <p:cNvSpPr txBox="1">
            <a:spLocks/>
          </p:cNvSpPr>
          <p:nvPr/>
        </p:nvSpPr>
        <p:spPr>
          <a:xfrm>
            <a:off x="3347864" y="2393879"/>
            <a:ext cx="1008111" cy="3870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Feedline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le 6"/>
          <p:cNvSpPr txBox="1">
            <a:spLocks/>
          </p:cNvSpPr>
          <p:nvPr/>
        </p:nvSpPr>
        <p:spPr>
          <a:xfrm>
            <a:off x="2195736" y="6021288"/>
            <a:ext cx="1656184" cy="5040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Single detector</a:t>
            </a:r>
          </a:p>
        </p:txBody>
      </p:sp>
      <p:sp>
        <p:nvSpPr>
          <p:cNvPr id="15" name="Title 6"/>
          <p:cNvSpPr txBox="1">
            <a:spLocks/>
          </p:cNvSpPr>
          <p:nvPr/>
        </p:nvSpPr>
        <p:spPr>
          <a:xfrm>
            <a:off x="467544" y="3573016"/>
            <a:ext cx="1629010" cy="36004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rf</a:t>
            </a:r>
            <a:r>
              <a:rPr lang="en-US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-SQUID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Title 6"/>
          <p:cNvSpPr txBox="1">
            <a:spLocks/>
          </p:cNvSpPr>
          <p:nvPr/>
        </p:nvSpPr>
        <p:spPr>
          <a:xfrm>
            <a:off x="2915816" y="2924944"/>
            <a:ext cx="1854460" cy="9361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Superconducting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quarter-wave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resonator</a:t>
            </a:r>
          </a:p>
        </p:txBody>
      </p:sp>
      <p:sp>
        <p:nvSpPr>
          <p:cNvPr id="17" name="Title 6"/>
          <p:cNvSpPr txBox="1">
            <a:spLocks/>
          </p:cNvSpPr>
          <p:nvPr/>
        </p:nvSpPr>
        <p:spPr>
          <a:xfrm>
            <a:off x="4627722" y="5877274"/>
            <a:ext cx="3904718" cy="43204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Energy deposition in absorber </a:t>
            </a:r>
          </a:p>
        </p:txBody>
      </p:sp>
      <p:sp>
        <p:nvSpPr>
          <p:cNvPr id="18" name="Title 6"/>
          <p:cNvSpPr txBox="1">
            <a:spLocks/>
          </p:cNvSpPr>
          <p:nvPr/>
        </p:nvSpPr>
        <p:spPr>
          <a:xfrm>
            <a:off x="4644008" y="4725146"/>
            <a:ext cx="3904718" cy="64807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Magnetic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flux change in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related temperature sensor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itle 6"/>
          <p:cNvSpPr txBox="1">
            <a:spLocks/>
          </p:cNvSpPr>
          <p:nvPr/>
        </p:nvSpPr>
        <p:spPr>
          <a:xfrm>
            <a:off x="4644008" y="3717033"/>
            <a:ext cx="3904718" cy="64807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Magnetic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flux change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</a:t>
            </a:r>
            <a:r>
              <a:rPr lang="en-US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aseline="0" dirty="0" err="1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rf</a:t>
            </a:r>
            <a:r>
              <a:rPr lang="en-US" baseline="0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-SQUID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Title 6"/>
          <p:cNvSpPr txBox="1">
            <a:spLocks/>
          </p:cNvSpPr>
          <p:nvPr/>
        </p:nvSpPr>
        <p:spPr>
          <a:xfrm>
            <a:off x="4644008" y="2708921"/>
            <a:ext cx="3904718" cy="64807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Shift of resonance frequency of corresponding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resonator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Title 6"/>
          <p:cNvSpPr txBox="1">
            <a:spLocks/>
          </p:cNvSpPr>
          <p:nvPr/>
        </p:nvSpPr>
        <p:spPr>
          <a:xfrm>
            <a:off x="4644008" y="1700809"/>
            <a:ext cx="3904718" cy="64807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Monitoring </a:t>
            </a:r>
            <a:r>
              <a:rPr lang="en-US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resonance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frequency shift</a:t>
            </a:r>
          </a:p>
        </p:txBody>
      </p:sp>
      <p:sp>
        <p:nvSpPr>
          <p:cNvPr id="23" name="Rechteck 22"/>
          <p:cNvSpPr/>
          <p:nvPr/>
        </p:nvSpPr>
        <p:spPr>
          <a:xfrm>
            <a:off x="4932040" y="1700808"/>
            <a:ext cx="3312368" cy="648073"/>
          </a:xfrm>
          <a:prstGeom prst="rect">
            <a:avLst/>
          </a:prstGeom>
          <a:noFill/>
          <a:ln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4932040" y="2708920"/>
            <a:ext cx="3312368" cy="648073"/>
          </a:xfrm>
          <a:prstGeom prst="rect">
            <a:avLst/>
          </a:prstGeom>
          <a:noFill/>
          <a:ln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/>
          <p:cNvSpPr/>
          <p:nvPr/>
        </p:nvSpPr>
        <p:spPr>
          <a:xfrm>
            <a:off x="4932040" y="3717034"/>
            <a:ext cx="3312368" cy="648073"/>
          </a:xfrm>
          <a:prstGeom prst="rect">
            <a:avLst/>
          </a:prstGeom>
          <a:noFill/>
          <a:ln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/>
          <p:cNvSpPr/>
          <p:nvPr/>
        </p:nvSpPr>
        <p:spPr>
          <a:xfrm>
            <a:off x="4932040" y="4725146"/>
            <a:ext cx="3312368" cy="648073"/>
          </a:xfrm>
          <a:prstGeom prst="rect">
            <a:avLst/>
          </a:prstGeom>
          <a:noFill/>
          <a:ln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/>
          <p:cNvSpPr/>
          <p:nvPr/>
        </p:nvSpPr>
        <p:spPr>
          <a:xfrm>
            <a:off x="4932040" y="5733258"/>
            <a:ext cx="3312368" cy="648073"/>
          </a:xfrm>
          <a:prstGeom prst="rect">
            <a:avLst/>
          </a:prstGeom>
          <a:noFill/>
          <a:ln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ight Arrow 15"/>
          <p:cNvSpPr/>
          <p:nvPr/>
        </p:nvSpPr>
        <p:spPr>
          <a:xfrm rot="16200000">
            <a:off x="6408205" y="5409221"/>
            <a:ext cx="360040" cy="288033"/>
          </a:xfrm>
          <a:prstGeom prst="rightArrow">
            <a:avLst>
              <a:gd name="adj1" fmla="val 23545"/>
              <a:gd name="adj2" fmla="val 7645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ight Arrow 15"/>
          <p:cNvSpPr/>
          <p:nvPr/>
        </p:nvSpPr>
        <p:spPr>
          <a:xfrm rot="16200000">
            <a:off x="6408205" y="4401110"/>
            <a:ext cx="360040" cy="288033"/>
          </a:xfrm>
          <a:prstGeom prst="rightArrow">
            <a:avLst>
              <a:gd name="adj1" fmla="val 23545"/>
              <a:gd name="adj2" fmla="val 7645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Arrow 15"/>
          <p:cNvSpPr/>
          <p:nvPr/>
        </p:nvSpPr>
        <p:spPr>
          <a:xfrm rot="16200000">
            <a:off x="6408205" y="3392998"/>
            <a:ext cx="360040" cy="288033"/>
          </a:xfrm>
          <a:prstGeom prst="rightArrow">
            <a:avLst>
              <a:gd name="adj1" fmla="val 23545"/>
              <a:gd name="adj2" fmla="val 7645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ight Arrow 15"/>
          <p:cNvSpPr/>
          <p:nvPr/>
        </p:nvSpPr>
        <p:spPr>
          <a:xfrm rot="16200000">
            <a:off x="6408205" y="2384886"/>
            <a:ext cx="360040" cy="288033"/>
          </a:xfrm>
          <a:prstGeom prst="rightArrow">
            <a:avLst>
              <a:gd name="adj1" fmla="val 23545"/>
              <a:gd name="adj2" fmla="val 7645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The </a:t>
            </a:r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microwave</a:t>
            </a:r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 SQUID multiplexer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1602336" y="5517232"/>
            <a:ext cx="427289" cy="426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4037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  <p:bldP spid="11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3" grpId="0" animBg="1"/>
      <p:bldP spid="25" grpId="0" animBg="1"/>
      <p:bldP spid="26" grpId="0" animBg="1"/>
      <p:bldP spid="27" grpId="0" animBg="1"/>
      <p:bldP spid="28" grpId="0" animBg="1"/>
      <p:bldP spid="30" grpId="0" animBg="1"/>
      <p:bldP spid="33" grpId="0" animBg="1"/>
      <p:bldP spid="34" grpId="0" animBg="1"/>
      <p:bldP spid="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Abgerundetes Rechteck 7"/>
          <p:cNvSpPr/>
          <p:nvPr/>
        </p:nvSpPr>
        <p:spPr>
          <a:xfrm>
            <a:off x="3369361" y="1610436"/>
            <a:ext cx="2261467" cy="1473683"/>
          </a:xfrm>
          <a:prstGeom prst="roundRect">
            <a:avLst/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491" y="3568302"/>
            <a:ext cx="1309091" cy="473050"/>
          </a:xfrm>
          <a:prstGeom prst="rect">
            <a:avLst/>
          </a:prstGeom>
        </p:spPr>
      </p:pic>
      <p:sp>
        <p:nvSpPr>
          <p:cNvPr id="16" name="Rechteck 15"/>
          <p:cNvSpPr/>
          <p:nvPr/>
        </p:nvSpPr>
        <p:spPr>
          <a:xfrm>
            <a:off x="3780725" y="3572894"/>
            <a:ext cx="293044" cy="8766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4073769" y="3399167"/>
            <a:ext cx="216023" cy="10503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/>
        </p:nvSpPr>
        <p:spPr>
          <a:xfrm>
            <a:off x="4289792" y="3456041"/>
            <a:ext cx="936104" cy="9934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547" y="1814227"/>
            <a:ext cx="1828628" cy="1119515"/>
          </a:xfrm>
          <a:prstGeom prst="rect">
            <a:avLst/>
          </a:prstGeom>
          <a:ln w="0">
            <a:noFill/>
          </a:ln>
        </p:spPr>
      </p:pic>
      <p:pic>
        <p:nvPicPr>
          <p:cNvPr id="21" name="Grafik 20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356"/>
          <a:stretch/>
        </p:blipFill>
        <p:spPr>
          <a:xfrm>
            <a:off x="2627019" y="4883096"/>
            <a:ext cx="3766678" cy="1195200"/>
          </a:xfrm>
          <a:prstGeom prst="rect">
            <a:avLst/>
          </a:prstGeom>
        </p:spPr>
      </p:pic>
      <p:pic>
        <p:nvPicPr>
          <p:cNvPr id="22" name="Grafik 21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8" r="54657"/>
          <a:stretch/>
        </p:blipFill>
        <p:spPr>
          <a:xfrm>
            <a:off x="2960946" y="4881042"/>
            <a:ext cx="2966604" cy="1195200"/>
          </a:xfrm>
          <a:prstGeom prst="rect">
            <a:avLst/>
          </a:prstGeom>
          <a:solidFill>
            <a:schemeClr val="bg1">
              <a:alpha val="65000"/>
            </a:schemeClr>
          </a:solidFill>
        </p:spPr>
      </p:pic>
      <p:cxnSp>
        <p:nvCxnSpPr>
          <p:cNvPr id="24" name="Gerade Verbindung mit Pfeil 23"/>
          <p:cNvCxnSpPr/>
          <p:nvPr/>
        </p:nvCxnSpPr>
        <p:spPr>
          <a:xfrm flipV="1">
            <a:off x="2395220" y="4386402"/>
            <a:ext cx="14748" cy="18086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/>
          <p:nvPr/>
        </p:nvCxnSpPr>
        <p:spPr>
          <a:xfrm>
            <a:off x="2383072" y="6195031"/>
            <a:ext cx="437066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feld 25"/>
          <p:cNvSpPr txBox="1"/>
          <p:nvPr/>
        </p:nvSpPr>
        <p:spPr>
          <a:xfrm rot="16200000">
            <a:off x="1523856" y="5154842"/>
            <a:ext cx="1372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transmission</a:t>
            </a:r>
            <a:endParaRPr lang="de-DE" dirty="0"/>
          </a:p>
        </p:txBody>
      </p:sp>
      <p:sp>
        <p:nvSpPr>
          <p:cNvPr id="27" name="Textfeld 26"/>
          <p:cNvSpPr txBox="1"/>
          <p:nvPr/>
        </p:nvSpPr>
        <p:spPr>
          <a:xfrm>
            <a:off x="5580112" y="6228020"/>
            <a:ext cx="113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frequency</a:t>
            </a:r>
            <a:endParaRPr lang="de-DE" dirty="0"/>
          </a:p>
        </p:txBody>
      </p:sp>
      <p:sp>
        <p:nvSpPr>
          <p:cNvPr id="28" name="Ellipse 27"/>
          <p:cNvSpPr/>
          <p:nvPr/>
        </p:nvSpPr>
        <p:spPr>
          <a:xfrm>
            <a:off x="3508616" y="1340768"/>
            <a:ext cx="163037" cy="163037"/>
          </a:xfrm>
          <a:prstGeom prst="ellipse">
            <a:avLst/>
          </a:prstGeom>
          <a:gradFill flip="none" rotWithShape="1">
            <a:gsLst>
              <a:gs pos="6000">
                <a:srgbClr val="C00000"/>
              </a:gs>
              <a:gs pos="100000">
                <a:srgbClr val="FF0000"/>
              </a:gs>
            </a:gsLst>
            <a:lin ang="27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Oval 9"/>
          <p:cNvSpPr>
            <a:spLocks noChangeArrowheads="1"/>
          </p:cNvSpPr>
          <p:nvPr/>
        </p:nvSpPr>
        <p:spPr bwMode="auto">
          <a:xfrm>
            <a:off x="4045553" y="1929734"/>
            <a:ext cx="526098" cy="339397"/>
          </a:xfrm>
          <a:prstGeom prst="ellipse">
            <a:avLst/>
          </a:prstGeom>
          <a:gradFill rotWithShape="0">
            <a:gsLst>
              <a:gs pos="29000">
                <a:srgbClr val="FF3300"/>
              </a:gs>
              <a:gs pos="100000">
                <a:srgbClr val="D0D028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</p:spPr>
        <p:txBody>
          <a:bodyPr wrap="none" anchor="ctr"/>
          <a:lstStyle/>
          <a:p>
            <a:endParaRPr lang="de-DE"/>
          </a:p>
        </p:txBody>
      </p:sp>
      <p:cxnSp>
        <p:nvCxnSpPr>
          <p:cNvPr id="32" name="Gerade Verbindung mit Pfeil 31"/>
          <p:cNvCxnSpPr/>
          <p:nvPr/>
        </p:nvCxnSpPr>
        <p:spPr>
          <a:xfrm flipV="1">
            <a:off x="3712515" y="3503513"/>
            <a:ext cx="1" cy="69783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>
            <a:off x="3708410" y="4190700"/>
            <a:ext cx="17269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 rot="16200000">
            <a:off x="3197131" y="3704647"/>
            <a:ext cx="659155" cy="307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 smtClean="0"/>
              <a:t>signal</a:t>
            </a:r>
            <a:endParaRPr lang="de-DE" sz="1600" dirty="0"/>
          </a:p>
        </p:txBody>
      </p:sp>
      <p:sp>
        <p:nvSpPr>
          <p:cNvPr id="37" name="Textfeld 36"/>
          <p:cNvSpPr txBox="1"/>
          <p:nvPr/>
        </p:nvSpPr>
        <p:spPr>
          <a:xfrm>
            <a:off x="4174065" y="4201344"/>
            <a:ext cx="566181" cy="307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time</a:t>
            </a:r>
            <a:endParaRPr lang="de-DE" sz="1600" dirty="0"/>
          </a:p>
        </p:txBody>
      </p:sp>
      <p:sp>
        <p:nvSpPr>
          <p:cNvPr id="59" name="Textfeld 58"/>
          <p:cNvSpPr txBox="1"/>
          <p:nvPr/>
        </p:nvSpPr>
        <p:spPr>
          <a:xfrm>
            <a:off x="4252975" y="622802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err="1" smtClean="0"/>
              <a:t>f</a:t>
            </a:r>
            <a:r>
              <a:rPr lang="de-DE" baseline="-25000" dirty="0" err="1" smtClean="0"/>
              <a:t>r</a:t>
            </a:r>
            <a:endParaRPr lang="de-DE" baseline="-25000" dirty="0"/>
          </a:p>
        </p:txBody>
      </p:sp>
      <p:sp>
        <p:nvSpPr>
          <p:cNvPr id="63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The </a:t>
            </a:r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microwave</a:t>
            </a:r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 SQUID multiplexer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943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59259E-6 L 0.07761 0.0990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72" y="4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59259E-6 L 0.03975 -2.59259E-6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9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6" dur="4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75 -2.59259E-6 L 2.5E-6 -2.59259E-6 " pathEditMode="relative" rAng="0" ptsTypes="AA">
                                      <p:cBhvr>
                                        <p:cTn id="39" dur="4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7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4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28" grpId="0" animBg="1"/>
      <p:bldP spid="28" grpId="1" animBg="1"/>
      <p:bldP spid="28" grpId="2" animBg="1"/>
      <p:bldP spid="30" grpId="0" animBg="1"/>
      <p:bldP spid="30" grpId="1" animBg="1"/>
      <p:bldP spid="35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3" name="Abgerundetes Rechteck 62"/>
          <p:cNvSpPr/>
          <p:nvPr/>
        </p:nvSpPr>
        <p:spPr>
          <a:xfrm>
            <a:off x="1410549" y="2562419"/>
            <a:ext cx="2261467" cy="1473683"/>
          </a:xfrm>
          <a:prstGeom prst="roundRect">
            <a:avLst/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4" name="Grafik 6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213" y="2743218"/>
            <a:ext cx="1828628" cy="1119515"/>
          </a:xfrm>
          <a:prstGeom prst="rect">
            <a:avLst/>
          </a:prstGeom>
          <a:ln w="0">
            <a:noFill/>
          </a:ln>
        </p:spPr>
      </p:pic>
      <p:pic>
        <p:nvPicPr>
          <p:cNvPr id="65" name="Grafik 6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282" y="4631805"/>
            <a:ext cx="3831672" cy="1315826"/>
          </a:xfrm>
          <a:prstGeom prst="rect">
            <a:avLst/>
          </a:prstGeom>
        </p:spPr>
      </p:pic>
      <p:sp>
        <p:nvSpPr>
          <p:cNvPr id="66" name="Rechteck 65"/>
          <p:cNvSpPr/>
          <p:nvPr/>
        </p:nvSpPr>
        <p:spPr>
          <a:xfrm>
            <a:off x="4883554" y="4518412"/>
            <a:ext cx="3830400" cy="1973283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7" name="Grafik 6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554" y="4631805"/>
            <a:ext cx="3830400" cy="608381"/>
          </a:xfrm>
          <a:prstGeom prst="rect">
            <a:avLst/>
          </a:prstGeom>
        </p:spPr>
      </p:pic>
      <p:pic>
        <p:nvPicPr>
          <p:cNvPr id="68" name="Grafik 6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872" y="3019323"/>
            <a:ext cx="3830400" cy="608381"/>
          </a:xfrm>
          <a:prstGeom prst="rect">
            <a:avLst/>
          </a:prstGeom>
        </p:spPr>
      </p:pic>
      <p:sp>
        <p:nvSpPr>
          <p:cNvPr id="69" name="Rechteck 68"/>
          <p:cNvSpPr/>
          <p:nvPr/>
        </p:nvSpPr>
        <p:spPr>
          <a:xfrm>
            <a:off x="5009871" y="2936637"/>
            <a:ext cx="755547" cy="751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Rechteck 69"/>
          <p:cNvSpPr/>
          <p:nvPr/>
        </p:nvSpPr>
        <p:spPr>
          <a:xfrm>
            <a:off x="5765418" y="2936637"/>
            <a:ext cx="563301" cy="751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Rechteck 70"/>
          <p:cNvSpPr/>
          <p:nvPr/>
        </p:nvSpPr>
        <p:spPr>
          <a:xfrm>
            <a:off x="6328719" y="2936637"/>
            <a:ext cx="2511553" cy="751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2" name="Grafik 71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6" r="50198"/>
          <a:stretch/>
        </p:blipFill>
        <p:spPr>
          <a:xfrm>
            <a:off x="711056" y="4827838"/>
            <a:ext cx="3642852" cy="1195200"/>
          </a:xfrm>
          <a:prstGeom prst="rect">
            <a:avLst/>
          </a:prstGeom>
        </p:spPr>
      </p:pic>
      <p:pic>
        <p:nvPicPr>
          <p:cNvPr id="73" name="Grafik 72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4" r="58822"/>
          <a:stretch/>
        </p:blipFill>
        <p:spPr>
          <a:xfrm>
            <a:off x="1442692" y="4827838"/>
            <a:ext cx="2275027" cy="1195200"/>
          </a:xfrm>
          <a:prstGeom prst="rect">
            <a:avLst/>
          </a:prstGeom>
          <a:solidFill>
            <a:schemeClr val="bg1">
              <a:alpha val="65000"/>
            </a:schemeClr>
          </a:solidFill>
        </p:spPr>
      </p:pic>
      <p:sp>
        <p:nvSpPr>
          <p:cNvPr id="74" name="Ellipse 73"/>
          <p:cNvSpPr/>
          <p:nvPr/>
        </p:nvSpPr>
        <p:spPr>
          <a:xfrm>
            <a:off x="1242827" y="2375238"/>
            <a:ext cx="163037" cy="163037"/>
          </a:xfrm>
          <a:prstGeom prst="ellipse">
            <a:avLst/>
          </a:prstGeom>
          <a:gradFill flip="none" rotWithShape="1">
            <a:gsLst>
              <a:gs pos="6000">
                <a:srgbClr val="C00000"/>
              </a:gs>
              <a:gs pos="100000">
                <a:srgbClr val="FF0000"/>
              </a:gs>
            </a:gsLst>
            <a:lin ang="27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5" name="Oval 9"/>
          <p:cNvSpPr>
            <a:spLocks noChangeArrowheads="1"/>
          </p:cNvSpPr>
          <p:nvPr/>
        </p:nvSpPr>
        <p:spPr bwMode="auto">
          <a:xfrm>
            <a:off x="1961611" y="2850359"/>
            <a:ext cx="526098" cy="339397"/>
          </a:xfrm>
          <a:prstGeom prst="ellipse">
            <a:avLst/>
          </a:prstGeom>
          <a:gradFill rotWithShape="0">
            <a:gsLst>
              <a:gs pos="29000">
                <a:srgbClr val="FF3300"/>
              </a:gs>
              <a:gs pos="100000">
                <a:srgbClr val="D0D028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</p:spPr>
        <p:txBody>
          <a:bodyPr wrap="none" anchor="ctr"/>
          <a:lstStyle/>
          <a:p>
            <a:endParaRPr lang="de-DE"/>
          </a:p>
        </p:txBody>
      </p:sp>
      <p:cxnSp>
        <p:nvCxnSpPr>
          <p:cNvPr id="76" name="Gerade Verbindung mit Pfeil 75"/>
          <p:cNvCxnSpPr/>
          <p:nvPr/>
        </p:nvCxnSpPr>
        <p:spPr>
          <a:xfrm>
            <a:off x="582454" y="6179972"/>
            <a:ext cx="398954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/>
          <p:nvPr/>
        </p:nvCxnSpPr>
        <p:spPr>
          <a:xfrm flipV="1">
            <a:off x="582454" y="4518412"/>
            <a:ext cx="0" cy="16615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mit Pfeil 77"/>
          <p:cNvCxnSpPr/>
          <p:nvPr/>
        </p:nvCxnSpPr>
        <p:spPr>
          <a:xfrm>
            <a:off x="4879096" y="4223065"/>
            <a:ext cx="398954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mit Pfeil 78"/>
          <p:cNvCxnSpPr/>
          <p:nvPr/>
        </p:nvCxnSpPr>
        <p:spPr>
          <a:xfrm flipV="1">
            <a:off x="4883391" y="2568830"/>
            <a:ext cx="0" cy="16615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mit Pfeil 79"/>
          <p:cNvCxnSpPr/>
          <p:nvPr/>
        </p:nvCxnSpPr>
        <p:spPr>
          <a:xfrm>
            <a:off x="4884847" y="6179972"/>
            <a:ext cx="398954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mit Pfeil 80"/>
          <p:cNvCxnSpPr/>
          <p:nvPr/>
        </p:nvCxnSpPr>
        <p:spPr>
          <a:xfrm>
            <a:off x="2555781" y="4518412"/>
            <a:ext cx="0" cy="30942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feld 81"/>
          <p:cNvSpPr txBox="1"/>
          <p:nvPr/>
        </p:nvSpPr>
        <p:spPr>
          <a:xfrm>
            <a:off x="2326070" y="4149080"/>
            <a:ext cx="459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err="1"/>
              <a:t>f</a:t>
            </a:r>
            <a:r>
              <a:rPr lang="de-DE" baseline="-25000" dirty="0" err="1" smtClean="0"/>
              <a:t>exc</a:t>
            </a:r>
            <a:endParaRPr lang="de-DE" baseline="-25000" dirty="0"/>
          </a:p>
        </p:txBody>
      </p:sp>
      <p:sp>
        <p:nvSpPr>
          <p:cNvPr id="83" name="Textfeld 82"/>
          <p:cNvSpPr txBox="1"/>
          <p:nvPr/>
        </p:nvSpPr>
        <p:spPr>
          <a:xfrm>
            <a:off x="6233931" y="4181018"/>
            <a:ext cx="6639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time</a:t>
            </a:r>
            <a:endParaRPr lang="de-DE" sz="2000" dirty="0"/>
          </a:p>
        </p:txBody>
      </p:sp>
      <p:sp>
        <p:nvSpPr>
          <p:cNvPr id="84" name="Textfeld 83"/>
          <p:cNvSpPr txBox="1"/>
          <p:nvPr/>
        </p:nvSpPr>
        <p:spPr>
          <a:xfrm rot="16200000">
            <a:off x="3891299" y="3241178"/>
            <a:ext cx="15061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 smtClean="0"/>
              <a:t>temperature</a:t>
            </a:r>
            <a:endParaRPr lang="de-DE" sz="2000" dirty="0"/>
          </a:p>
        </p:txBody>
      </p:sp>
      <p:sp>
        <p:nvSpPr>
          <p:cNvPr id="85" name="Textfeld 84"/>
          <p:cNvSpPr txBox="1"/>
          <p:nvPr/>
        </p:nvSpPr>
        <p:spPr>
          <a:xfrm rot="16200000">
            <a:off x="-412923" y="5181448"/>
            <a:ext cx="15099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 smtClean="0"/>
              <a:t>transmission</a:t>
            </a:r>
            <a:endParaRPr lang="de-DE" sz="2000" dirty="0"/>
          </a:p>
        </p:txBody>
      </p:sp>
      <p:sp>
        <p:nvSpPr>
          <p:cNvPr id="86" name="Textfeld 85"/>
          <p:cNvSpPr txBox="1"/>
          <p:nvPr/>
        </p:nvSpPr>
        <p:spPr>
          <a:xfrm>
            <a:off x="3067387" y="6194719"/>
            <a:ext cx="12344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 smtClean="0"/>
              <a:t>frequency</a:t>
            </a:r>
            <a:endParaRPr lang="de-DE" sz="2000" dirty="0"/>
          </a:p>
        </p:txBody>
      </p:sp>
      <p:sp>
        <p:nvSpPr>
          <p:cNvPr id="87" name="Textfeld 86"/>
          <p:cNvSpPr txBox="1"/>
          <p:nvPr/>
        </p:nvSpPr>
        <p:spPr>
          <a:xfrm>
            <a:off x="6129664" y="6194719"/>
            <a:ext cx="6639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time</a:t>
            </a:r>
            <a:endParaRPr lang="de-DE" sz="2000" dirty="0"/>
          </a:p>
        </p:txBody>
      </p:sp>
      <p:sp>
        <p:nvSpPr>
          <p:cNvPr id="88" name="Textfeld 87"/>
          <p:cNvSpPr txBox="1"/>
          <p:nvPr/>
        </p:nvSpPr>
        <p:spPr>
          <a:xfrm rot="16200000">
            <a:off x="4002708" y="5225383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 smtClean="0"/>
              <a:t>amplitude</a:t>
            </a:r>
            <a:endParaRPr lang="de-DE" sz="2000" dirty="0"/>
          </a:p>
        </p:txBody>
      </p:sp>
      <p:sp>
        <p:nvSpPr>
          <p:cNvPr id="89" name="Rechteck 88"/>
          <p:cNvSpPr/>
          <p:nvPr/>
        </p:nvSpPr>
        <p:spPr>
          <a:xfrm>
            <a:off x="1488175" y="1324177"/>
            <a:ext cx="2301240" cy="655320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0" name="Gerade Verbindung mit Pfeil 89"/>
          <p:cNvCxnSpPr>
            <a:endCxn id="89" idx="1"/>
          </p:cNvCxnSpPr>
          <p:nvPr/>
        </p:nvCxnSpPr>
        <p:spPr>
          <a:xfrm>
            <a:off x="840224" y="1651837"/>
            <a:ext cx="64795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/>
          <p:cNvCxnSpPr/>
          <p:nvPr/>
        </p:nvCxnSpPr>
        <p:spPr>
          <a:xfrm>
            <a:off x="3789415" y="1651837"/>
            <a:ext cx="64795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feld 91"/>
          <p:cNvSpPr txBox="1"/>
          <p:nvPr/>
        </p:nvSpPr>
        <p:spPr>
          <a:xfrm>
            <a:off x="2014232" y="1467171"/>
            <a:ext cx="1249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multiplexer</a:t>
            </a:r>
            <a:endParaRPr lang="de-DE" dirty="0"/>
          </a:p>
        </p:txBody>
      </p:sp>
      <p:cxnSp>
        <p:nvCxnSpPr>
          <p:cNvPr id="93" name="Gerade Verbindung 32"/>
          <p:cNvCxnSpPr/>
          <p:nvPr/>
        </p:nvCxnSpPr>
        <p:spPr>
          <a:xfrm>
            <a:off x="1725906" y="1979497"/>
            <a:ext cx="0" cy="582922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33"/>
          <p:cNvCxnSpPr/>
          <p:nvPr/>
        </p:nvCxnSpPr>
        <p:spPr>
          <a:xfrm>
            <a:off x="1889390" y="1979497"/>
            <a:ext cx="0" cy="18416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34"/>
          <p:cNvCxnSpPr/>
          <p:nvPr/>
        </p:nvCxnSpPr>
        <p:spPr>
          <a:xfrm>
            <a:off x="2052874" y="1979497"/>
            <a:ext cx="0" cy="18416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35"/>
          <p:cNvCxnSpPr/>
          <p:nvPr/>
        </p:nvCxnSpPr>
        <p:spPr>
          <a:xfrm>
            <a:off x="2216358" y="1979497"/>
            <a:ext cx="0" cy="18416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36"/>
          <p:cNvCxnSpPr/>
          <p:nvPr/>
        </p:nvCxnSpPr>
        <p:spPr>
          <a:xfrm>
            <a:off x="2379842" y="1979497"/>
            <a:ext cx="0" cy="18416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37"/>
          <p:cNvCxnSpPr/>
          <p:nvPr/>
        </p:nvCxnSpPr>
        <p:spPr>
          <a:xfrm>
            <a:off x="2543326" y="1979497"/>
            <a:ext cx="0" cy="18416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Gerade Verbindung 38"/>
          <p:cNvCxnSpPr/>
          <p:nvPr/>
        </p:nvCxnSpPr>
        <p:spPr>
          <a:xfrm>
            <a:off x="2706810" y="1979497"/>
            <a:ext cx="0" cy="18416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Gerade Verbindung 39"/>
          <p:cNvCxnSpPr/>
          <p:nvPr/>
        </p:nvCxnSpPr>
        <p:spPr>
          <a:xfrm>
            <a:off x="2870294" y="1979497"/>
            <a:ext cx="0" cy="18416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40"/>
          <p:cNvCxnSpPr/>
          <p:nvPr/>
        </p:nvCxnSpPr>
        <p:spPr>
          <a:xfrm>
            <a:off x="3033778" y="1979497"/>
            <a:ext cx="0" cy="18416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Gerade Verbindung 41"/>
          <p:cNvCxnSpPr/>
          <p:nvPr/>
        </p:nvCxnSpPr>
        <p:spPr>
          <a:xfrm>
            <a:off x="3360746" y="1979497"/>
            <a:ext cx="0" cy="18416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446577" y="1473005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in</a:t>
            </a:r>
            <a:endParaRPr lang="de-DE" dirty="0"/>
          </a:p>
        </p:txBody>
      </p:sp>
      <p:sp>
        <p:nvSpPr>
          <p:cNvPr id="104" name="Textfeld 103"/>
          <p:cNvSpPr txBox="1"/>
          <p:nvPr/>
        </p:nvSpPr>
        <p:spPr>
          <a:xfrm>
            <a:off x="4448594" y="1473005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out</a:t>
            </a:r>
            <a:endParaRPr lang="de-DE" dirty="0"/>
          </a:p>
        </p:txBody>
      </p:sp>
      <p:sp>
        <p:nvSpPr>
          <p:cNvPr id="105" name="Rechteck 104"/>
          <p:cNvSpPr/>
          <p:nvPr/>
        </p:nvSpPr>
        <p:spPr>
          <a:xfrm>
            <a:off x="5653849" y="4518412"/>
            <a:ext cx="563302" cy="15503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6" name="Rechteck 105"/>
          <p:cNvSpPr/>
          <p:nvPr/>
        </p:nvSpPr>
        <p:spPr>
          <a:xfrm>
            <a:off x="6217150" y="4518413"/>
            <a:ext cx="2511552" cy="16102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7" name="Rechteck 106"/>
          <p:cNvSpPr/>
          <p:nvPr/>
        </p:nvSpPr>
        <p:spPr>
          <a:xfrm>
            <a:off x="4897029" y="4631805"/>
            <a:ext cx="756819" cy="14369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8" name="Gerade Verbindung mit Pfeil 107"/>
          <p:cNvCxnSpPr/>
          <p:nvPr/>
        </p:nvCxnSpPr>
        <p:spPr>
          <a:xfrm flipV="1">
            <a:off x="4882281" y="4518412"/>
            <a:ext cx="0" cy="16615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Gerade Verbindung 48"/>
          <p:cNvCxnSpPr/>
          <p:nvPr/>
        </p:nvCxnSpPr>
        <p:spPr>
          <a:xfrm>
            <a:off x="3200926" y="1984417"/>
            <a:ext cx="0" cy="18416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" name="Textfeld 109"/>
          <p:cNvSpPr txBox="1"/>
          <p:nvPr/>
        </p:nvSpPr>
        <p:spPr>
          <a:xfrm>
            <a:off x="2327572" y="6194719"/>
            <a:ext cx="3497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i="1" dirty="0" smtClean="0"/>
              <a:t>f</a:t>
            </a:r>
            <a:r>
              <a:rPr lang="de-DE" sz="2000" baseline="-25000" dirty="0" smtClean="0"/>
              <a:t>1</a:t>
            </a:r>
            <a:endParaRPr lang="de-DE" sz="2000" baseline="-25000" dirty="0"/>
          </a:p>
        </p:txBody>
      </p:sp>
      <p:sp>
        <p:nvSpPr>
          <p:cNvPr id="111" name="Textfeld 110"/>
          <p:cNvSpPr txBox="1"/>
          <p:nvPr/>
        </p:nvSpPr>
        <p:spPr>
          <a:xfrm>
            <a:off x="1423515" y="1966855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i="1" dirty="0" smtClean="0"/>
              <a:t>f</a:t>
            </a:r>
            <a:r>
              <a:rPr lang="de-DE" sz="1400" baseline="-25000" dirty="0" smtClean="0"/>
              <a:t>1</a:t>
            </a:r>
            <a:endParaRPr lang="de-DE" sz="1400" baseline="-25000" dirty="0"/>
          </a:p>
        </p:txBody>
      </p:sp>
      <p:sp>
        <p:nvSpPr>
          <p:cNvPr id="113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The </a:t>
            </a:r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microwave</a:t>
            </a:r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 SQUID multiplexer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20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2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5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85185E-6 L 0.0974 0.0842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61" y="4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22222E-6 L 0.01996 -2.22222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0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6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7" dur="4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96 -2.22222E-6 L 1.94444E-6 -2.22222E-6 " pathEditMode="relative" rAng="0" ptsTypes="AA">
                                      <p:cBhvr>
                                        <p:cTn id="60" dur="4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7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2" dur="4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4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4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9" grpId="0" animBg="1"/>
      <p:bldP spid="70" grpId="0" animBg="1"/>
      <p:bldP spid="71" grpId="0" animBg="1"/>
      <p:bldP spid="74" grpId="0" animBg="1"/>
      <p:bldP spid="74" grpId="1" animBg="1"/>
      <p:bldP spid="74" grpId="2" animBg="1"/>
      <p:bldP spid="75" grpId="0" animBg="1"/>
      <p:bldP spid="75" grpId="1" animBg="1"/>
      <p:bldP spid="82" grpId="0"/>
      <p:bldP spid="83" grpId="0"/>
      <p:bldP spid="84" grpId="0"/>
      <p:bldP spid="87" grpId="0"/>
      <p:bldP spid="88" grpId="0"/>
      <p:bldP spid="105" grpId="0" animBg="1"/>
      <p:bldP spid="106" grpId="0" animBg="1"/>
      <p:bldP spid="10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11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Contents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3" name="Rechteck 32"/>
          <p:cNvSpPr/>
          <p:nvPr/>
        </p:nvSpPr>
        <p:spPr>
          <a:xfrm>
            <a:off x="899592" y="1628800"/>
            <a:ext cx="5891549" cy="43242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500" dirty="0" smtClean="0"/>
              <a:t>Metallic magnetic calorimeters</a:t>
            </a:r>
          </a:p>
          <a:p>
            <a:pPr marL="342900" lvl="0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sz="2500" dirty="0" smtClean="0"/>
          </a:p>
          <a:p>
            <a:pPr marL="342900" lvl="0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500" dirty="0" smtClean="0"/>
              <a:t>From single detectors to very large arrays</a:t>
            </a:r>
          </a:p>
          <a:p>
            <a:pPr marL="342900" lvl="0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sz="2500" dirty="0" smtClean="0"/>
          </a:p>
          <a:p>
            <a:pPr marL="342900" lvl="0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500" dirty="0" smtClean="0"/>
              <a:t>Microwave SQUID multiplexer</a:t>
            </a:r>
          </a:p>
          <a:p>
            <a:pPr marL="342900" lvl="0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sz="2500" dirty="0" smtClean="0"/>
          </a:p>
          <a:p>
            <a:pPr marL="342900" lvl="0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500" dirty="0" smtClean="0"/>
              <a:t>Multiplexer chip design</a:t>
            </a:r>
          </a:p>
          <a:p>
            <a:pPr marL="342900" lvl="0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sz="2500" dirty="0" smtClean="0"/>
          </a:p>
          <a:p>
            <a:pPr marL="342900" lvl="0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500" dirty="0" smtClean="0"/>
              <a:t>Experimental results</a:t>
            </a:r>
          </a:p>
          <a:p>
            <a:pPr marL="342900" lvl="0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sz="2500" dirty="0" smtClean="0"/>
          </a:p>
          <a:p>
            <a:pPr marL="342900" lvl="0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500" dirty="0" smtClean="0"/>
              <a:t>Summary and outlook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567" y="2105479"/>
            <a:ext cx="6516217" cy="3980559"/>
          </a:xfrm>
          <a:prstGeom prst="rect">
            <a:avLst/>
          </a:prstGeom>
        </p:spPr>
      </p:pic>
      <p:sp>
        <p:nvSpPr>
          <p:cNvPr id="26" name="Rechteck 25"/>
          <p:cNvSpPr/>
          <p:nvPr/>
        </p:nvSpPr>
        <p:spPr>
          <a:xfrm>
            <a:off x="5128471" y="3408239"/>
            <a:ext cx="1459753" cy="87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/>
          <p:cNvSpPr/>
          <p:nvPr/>
        </p:nvSpPr>
        <p:spPr>
          <a:xfrm>
            <a:off x="35496" y="1772816"/>
            <a:ext cx="201622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1500" dirty="0" smtClean="0"/>
              <a:t>Injection of </a:t>
            </a:r>
            <a:endParaRPr lang="en-US" sz="1500" dirty="0"/>
          </a:p>
          <a:p>
            <a:pPr lvl="0" algn="ctr">
              <a:spcBef>
                <a:spcPct val="0"/>
              </a:spcBef>
              <a:defRPr/>
            </a:pPr>
            <a:r>
              <a:rPr lang="en-US" sz="1500" dirty="0" smtClean="0"/>
              <a:t>frequency comb</a:t>
            </a:r>
            <a:endParaRPr lang="en-US" sz="1500" dirty="0">
              <a:solidFill>
                <a:srgbClr val="C00000"/>
              </a:solidFill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7164288" y="1772816"/>
            <a:ext cx="201622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1500" dirty="0" smtClean="0"/>
              <a:t>Extraction of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1500" dirty="0" smtClean="0"/>
              <a:t>amplitude</a:t>
            </a:r>
          </a:p>
        </p:txBody>
      </p:sp>
      <p:sp>
        <p:nvSpPr>
          <p:cNvPr id="35" name="Right Arrow 15"/>
          <p:cNvSpPr/>
          <p:nvPr/>
        </p:nvSpPr>
        <p:spPr>
          <a:xfrm rot="16200000">
            <a:off x="7157737" y="1645905"/>
            <a:ext cx="390287" cy="288032"/>
          </a:xfrm>
          <a:prstGeom prst="rightArrow">
            <a:avLst>
              <a:gd name="adj1" fmla="val 23545"/>
              <a:gd name="adj2" fmla="val 7645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ight Arrow 15"/>
          <p:cNvSpPr/>
          <p:nvPr/>
        </p:nvSpPr>
        <p:spPr>
          <a:xfrm rot="5400000">
            <a:off x="1802857" y="1676697"/>
            <a:ext cx="390287" cy="288032"/>
          </a:xfrm>
          <a:prstGeom prst="rightArrow">
            <a:avLst>
              <a:gd name="adj1" fmla="val 23545"/>
              <a:gd name="adj2" fmla="val 7645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hteck 36"/>
          <p:cNvSpPr/>
          <p:nvPr/>
        </p:nvSpPr>
        <p:spPr>
          <a:xfrm>
            <a:off x="2771800" y="2727582"/>
            <a:ext cx="331581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1500" dirty="0" smtClean="0">
                <a:solidFill>
                  <a:schemeClr val="accent6"/>
                </a:solidFill>
              </a:rPr>
              <a:t>Energy input in channel 3</a:t>
            </a:r>
            <a:endParaRPr lang="en-US" sz="1500" dirty="0">
              <a:solidFill>
                <a:schemeClr val="accent6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4041487" y="3150286"/>
            <a:ext cx="1086984" cy="2935752"/>
          </a:xfrm>
          <a:prstGeom prst="rect">
            <a:avLst/>
          </a:prstGeom>
          <a:noFill/>
          <a:ln w="508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The </a:t>
            </a:r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microwave</a:t>
            </a:r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 SQUID multiplexer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2" name="Title 6"/>
          <p:cNvSpPr txBox="1">
            <a:spLocks/>
          </p:cNvSpPr>
          <p:nvPr/>
        </p:nvSpPr>
        <p:spPr>
          <a:xfrm>
            <a:off x="467544" y="1143596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Principle </a:t>
            </a:r>
            <a:r>
              <a:rPr lang="en-US" sz="2500" i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N</a:t>
            </a:r>
            <a:r>
              <a:rPr lang="en-US" sz="25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multiplexer channels</a:t>
            </a:r>
            <a:endParaRPr kumimoji="0" lang="en-US" sz="2500" b="0" i="0" u="none" strike="noStrike" kern="1200" cap="none" spc="0" normalizeH="0" baseline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Textfeld 102"/>
          <p:cNvSpPr txBox="1"/>
          <p:nvPr/>
        </p:nvSpPr>
        <p:spPr>
          <a:xfrm>
            <a:off x="1187624" y="6156012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C00000"/>
                </a:solidFill>
              </a:rPr>
              <a:t>Two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cables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and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one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amplifier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for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the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readout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of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hundreds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of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channels</a:t>
            </a:r>
            <a:endParaRPr lang="de-DE" dirty="0" smtClean="0">
              <a:solidFill>
                <a:srgbClr val="C00000"/>
              </a:solidFill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2837110" y="3150286"/>
            <a:ext cx="1080120" cy="294301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674" y="1628800"/>
            <a:ext cx="2103302" cy="1188823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628800"/>
            <a:ext cx="2109398" cy="1188823"/>
          </a:xfrm>
          <a:prstGeom prst="rect">
            <a:avLst/>
          </a:prstGeom>
        </p:spPr>
      </p:pic>
      <p:sp>
        <p:nvSpPr>
          <p:cNvPr id="20" name="Rechteck 19"/>
          <p:cNvSpPr/>
          <p:nvPr/>
        </p:nvSpPr>
        <p:spPr>
          <a:xfrm>
            <a:off x="1632733" y="3150286"/>
            <a:ext cx="1080120" cy="2943010"/>
          </a:xfrm>
          <a:prstGeom prst="rect">
            <a:avLst/>
          </a:pr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/>
          <p:cNvSpPr/>
          <p:nvPr/>
        </p:nvSpPr>
        <p:spPr>
          <a:xfrm>
            <a:off x="4048351" y="3150286"/>
            <a:ext cx="1080120" cy="2943010"/>
          </a:xfrm>
          <a:prstGeom prst="rect">
            <a:avLst/>
          </a:prstGeom>
          <a:solidFill>
            <a:schemeClr val="accent6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5972807" y="3150286"/>
            <a:ext cx="1080120" cy="2943010"/>
          </a:xfrm>
          <a:prstGeom prst="rect">
            <a:avLst/>
          </a:prstGeom>
          <a:solidFill>
            <a:schemeClr val="accent4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/>
          <p:cNvSpPr/>
          <p:nvPr/>
        </p:nvSpPr>
        <p:spPr>
          <a:xfrm>
            <a:off x="1652327" y="3151719"/>
            <a:ext cx="56768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1500" i="1" dirty="0" smtClean="0"/>
              <a:t>f</a:t>
            </a:r>
            <a:r>
              <a:rPr lang="en-US" sz="1500" baseline="-25000" dirty="0" smtClean="0"/>
              <a:t>1</a:t>
            </a:r>
            <a:endParaRPr lang="en-US" sz="1500" baseline="-25000" dirty="0"/>
          </a:p>
        </p:txBody>
      </p:sp>
      <p:sp>
        <p:nvSpPr>
          <p:cNvPr id="28" name="Rechteck 27"/>
          <p:cNvSpPr/>
          <p:nvPr/>
        </p:nvSpPr>
        <p:spPr>
          <a:xfrm>
            <a:off x="2839130" y="3154030"/>
            <a:ext cx="56768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1500" i="1" dirty="0" smtClean="0"/>
              <a:t>f</a:t>
            </a:r>
            <a:r>
              <a:rPr lang="en-US" sz="1500" baseline="-25000" dirty="0" smtClean="0"/>
              <a:t>2</a:t>
            </a:r>
            <a:endParaRPr lang="en-US" sz="1500" baseline="-25000" dirty="0"/>
          </a:p>
        </p:txBody>
      </p:sp>
      <p:sp>
        <p:nvSpPr>
          <p:cNvPr id="29" name="Rechteck 28"/>
          <p:cNvSpPr/>
          <p:nvPr/>
        </p:nvSpPr>
        <p:spPr>
          <a:xfrm>
            <a:off x="4056735" y="3154030"/>
            <a:ext cx="56768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1500" i="1" dirty="0" smtClean="0"/>
              <a:t>f</a:t>
            </a:r>
            <a:r>
              <a:rPr lang="en-US" sz="1500" baseline="-25000" dirty="0" smtClean="0"/>
              <a:t>3</a:t>
            </a:r>
            <a:endParaRPr lang="en-US" sz="1500" baseline="-25000" dirty="0"/>
          </a:p>
        </p:txBody>
      </p:sp>
      <p:sp>
        <p:nvSpPr>
          <p:cNvPr id="30" name="Rechteck 29"/>
          <p:cNvSpPr/>
          <p:nvPr/>
        </p:nvSpPr>
        <p:spPr>
          <a:xfrm>
            <a:off x="5979505" y="3160561"/>
            <a:ext cx="56768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1500" i="1" dirty="0" err="1" smtClean="0"/>
              <a:t>f</a:t>
            </a:r>
            <a:r>
              <a:rPr lang="en-US" sz="1500" baseline="-25000" dirty="0" err="1" smtClean="0"/>
              <a:t>N</a:t>
            </a:r>
            <a:endParaRPr lang="en-US" sz="1500" baseline="-25000" dirty="0"/>
          </a:p>
        </p:txBody>
      </p:sp>
    </p:spTree>
    <p:extLst>
      <p:ext uri="{BB962C8B-B14F-4D97-AF65-F5344CB8AC3E}">
        <p14:creationId xmlns:p14="http://schemas.microsoft.com/office/powerpoint/2010/main" val="1463045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 animBg="1"/>
      <p:bldP spid="36" grpId="0" animBg="1"/>
      <p:bldP spid="37" grpId="0"/>
      <p:bldP spid="4" grpId="0" animBg="1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342" name="Gruppieren 341"/>
          <p:cNvGrpSpPr/>
          <p:nvPr/>
        </p:nvGrpSpPr>
        <p:grpSpPr>
          <a:xfrm>
            <a:off x="1835696" y="5221479"/>
            <a:ext cx="1780917" cy="1375873"/>
            <a:chOff x="1835696" y="1700808"/>
            <a:chExt cx="1780917" cy="1375873"/>
          </a:xfrm>
        </p:grpSpPr>
        <p:sp>
          <p:nvSpPr>
            <p:cNvPr id="343" name="Textfeld 342"/>
            <p:cNvSpPr txBox="1"/>
            <p:nvPr/>
          </p:nvSpPr>
          <p:spPr>
            <a:xfrm rot="16200000">
              <a:off x="1731821" y="2123813"/>
              <a:ext cx="53091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500" dirty="0" err="1" smtClean="0"/>
                <a:t>amp</a:t>
              </a:r>
              <a:endParaRPr lang="de-DE" sz="1500" dirty="0"/>
            </a:p>
          </p:txBody>
        </p:sp>
        <p:sp>
          <p:nvSpPr>
            <p:cNvPr id="344" name="Textfeld 343"/>
            <p:cNvSpPr txBox="1"/>
            <p:nvPr/>
          </p:nvSpPr>
          <p:spPr>
            <a:xfrm>
              <a:off x="2179844" y="2753516"/>
              <a:ext cx="66396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500" dirty="0" smtClean="0"/>
                <a:t>[MHz]</a:t>
              </a:r>
              <a:endParaRPr lang="de-DE" sz="1500" dirty="0"/>
            </a:p>
          </p:txBody>
        </p:sp>
        <p:sp>
          <p:nvSpPr>
            <p:cNvPr id="345" name="Textfeld 344"/>
            <p:cNvSpPr txBox="1"/>
            <p:nvPr/>
          </p:nvSpPr>
          <p:spPr>
            <a:xfrm>
              <a:off x="2943205" y="2753516"/>
              <a:ext cx="620683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500" dirty="0" smtClean="0"/>
                <a:t>[GHz]</a:t>
              </a:r>
              <a:endParaRPr lang="de-DE" sz="1500" dirty="0"/>
            </a:p>
          </p:txBody>
        </p:sp>
        <p:cxnSp>
          <p:nvCxnSpPr>
            <p:cNvPr id="346" name="Gerade Verbindung mit Pfeil 345"/>
            <p:cNvCxnSpPr/>
            <p:nvPr/>
          </p:nvCxnSpPr>
          <p:spPr>
            <a:xfrm flipV="1">
              <a:off x="2150863" y="1700808"/>
              <a:ext cx="0" cy="107443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Gerade Verbindung mit Pfeil 346"/>
            <p:cNvCxnSpPr/>
            <p:nvPr/>
          </p:nvCxnSpPr>
          <p:spPr>
            <a:xfrm>
              <a:off x="2961894" y="2775239"/>
              <a:ext cx="65471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Gerade Verbindung mit Pfeil 347"/>
            <p:cNvCxnSpPr/>
            <p:nvPr/>
          </p:nvCxnSpPr>
          <p:spPr>
            <a:xfrm flipV="1">
              <a:off x="2158626" y="2771650"/>
              <a:ext cx="714365" cy="4487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Gerade Verbindung mit Pfeil 348"/>
            <p:cNvCxnSpPr/>
            <p:nvPr/>
          </p:nvCxnSpPr>
          <p:spPr>
            <a:xfrm flipV="1">
              <a:off x="2843069" y="2665177"/>
              <a:ext cx="53993" cy="213817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Gerade Verbindung mit Pfeil 349"/>
            <p:cNvCxnSpPr/>
            <p:nvPr/>
          </p:nvCxnSpPr>
          <p:spPr>
            <a:xfrm flipV="1">
              <a:off x="2930343" y="2665799"/>
              <a:ext cx="53993" cy="213817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1" name="Trapezoid 350"/>
            <p:cNvSpPr/>
            <p:nvPr/>
          </p:nvSpPr>
          <p:spPr>
            <a:xfrm flipH="1">
              <a:off x="2684849" y="1852545"/>
              <a:ext cx="49950" cy="911579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2" name="Trapezoid 351"/>
            <p:cNvSpPr/>
            <p:nvPr/>
          </p:nvSpPr>
          <p:spPr>
            <a:xfrm flipH="1">
              <a:off x="2559539" y="2307142"/>
              <a:ext cx="45719" cy="458734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3" name="Trapezoid 352"/>
            <p:cNvSpPr/>
            <p:nvPr/>
          </p:nvSpPr>
          <p:spPr>
            <a:xfrm flipH="1">
              <a:off x="2415522" y="2064764"/>
              <a:ext cx="46355" cy="701112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4" name="Trapezoid 353"/>
            <p:cNvSpPr/>
            <p:nvPr/>
          </p:nvSpPr>
          <p:spPr>
            <a:xfrm flipH="1">
              <a:off x="2271507" y="2307142"/>
              <a:ext cx="45719" cy="458734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16" name="Gruppieren 315"/>
          <p:cNvGrpSpPr/>
          <p:nvPr/>
        </p:nvGrpSpPr>
        <p:grpSpPr>
          <a:xfrm>
            <a:off x="5224303" y="1700808"/>
            <a:ext cx="1780917" cy="1375873"/>
            <a:chOff x="1835696" y="1700808"/>
            <a:chExt cx="1780917" cy="1375873"/>
          </a:xfrm>
        </p:grpSpPr>
        <p:sp>
          <p:nvSpPr>
            <p:cNvPr id="317" name="Textfeld 316"/>
            <p:cNvSpPr txBox="1"/>
            <p:nvPr/>
          </p:nvSpPr>
          <p:spPr>
            <a:xfrm rot="16200000">
              <a:off x="1731821" y="2123813"/>
              <a:ext cx="53091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500" dirty="0" err="1" smtClean="0"/>
                <a:t>amp</a:t>
              </a:r>
              <a:endParaRPr lang="de-DE" sz="1500" dirty="0"/>
            </a:p>
          </p:txBody>
        </p:sp>
        <p:sp>
          <p:nvSpPr>
            <p:cNvPr id="318" name="Textfeld 317"/>
            <p:cNvSpPr txBox="1"/>
            <p:nvPr/>
          </p:nvSpPr>
          <p:spPr>
            <a:xfrm>
              <a:off x="2179844" y="2753516"/>
              <a:ext cx="66396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500" dirty="0" smtClean="0"/>
                <a:t>[MHz]</a:t>
              </a:r>
              <a:endParaRPr lang="de-DE" sz="1500" dirty="0"/>
            </a:p>
          </p:txBody>
        </p:sp>
        <p:sp>
          <p:nvSpPr>
            <p:cNvPr id="319" name="Textfeld 318"/>
            <p:cNvSpPr txBox="1"/>
            <p:nvPr/>
          </p:nvSpPr>
          <p:spPr>
            <a:xfrm>
              <a:off x="2943205" y="2753516"/>
              <a:ext cx="620683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500" dirty="0" smtClean="0"/>
                <a:t>[GHz]</a:t>
              </a:r>
              <a:endParaRPr lang="de-DE" sz="1500" dirty="0"/>
            </a:p>
          </p:txBody>
        </p:sp>
        <p:cxnSp>
          <p:nvCxnSpPr>
            <p:cNvPr id="320" name="Gerade Verbindung mit Pfeil 319"/>
            <p:cNvCxnSpPr/>
            <p:nvPr/>
          </p:nvCxnSpPr>
          <p:spPr>
            <a:xfrm flipV="1">
              <a:off x="2150863" y="1700808"/>
              <a:ext cx="0" cy="107443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Gerade Verbindung mit Pfeil 320"/>
            <p:cNvCxnSpPr/>
            <p:nvPr/>
          </p:nvCxnSpPr>
          <p:spPr>
            <a:xfrm>
              <a:off x="2961894" y="2775239"/>
              <a:ext cx="65471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Gerade Verbindung mit Pfeil 321"/>
            <p:cNvCxnSpPr/>
            <p:nvPr/>
          </p:nvCxnSpPr>
          <p:spPr>
            <a:xfrm flipV="1">
              <a:off x="2158626" y="2771650"/>
              <a:ext cx="714365" cy="4487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Gerade Verbindung mit Pfeil 322"/>
            <p:cNvCxnSpPr/>
            <p:nvPr/>
          </p:nvCxnSpPr>
          <p:spPr>
            <a:xfrm flipV="1">
              <a:off x="2843069" y="2665177"/>
              <a:ext cx="53993" cy="213817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Gerade Verbindung mit Pfeil 323"/>
            <p:cNvCxnSpPr/>
            <p:nvPr/>
          </p:nvCxnSpPr>
          <p:spPr>
            <a:xfrm flipV="1">
              <a:off x="2930343" y="2665799"/>
              <a:ext cx="53993" cy="213817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5" name="Trapezoid 324"/>
            <p:cNvSpPr/>
            <p:nvPr/>
          </p:nvSpPr>
          <p:spPr>
            <a:xfrm flipH="1">
              <a:off x="3434404" y="2305390"/>
              <a:ext cx="45719" cy="458734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6" name="Trapezoid 325"/>
            <p:cNvSpPr/>
            <p:nvPr/>
          </p:nvSpPr>
          <p:spPr>
            <a:xfrm flipH="1">
              <a:off x="3309093" y="2307142"/>
              <a:ext cx="45719" cy="458734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7" name="Trapezoid 326"/>
            <p:cNvSpPr/>
            <p:nvPr/>
          </p:nvSpPr>
          <p:spPr>
            <a:xfrm flipH="1">
              <a:off x="3165077" y="2307142"/>
              <a:ext cx="45719" cy="458734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8" name="Trapezoid 327"/>
            <p:cNvSpPr/>
            <p:nvPr/>
          </p:nvSpPr>
          <p:spPr>
            <a:xfrm flipH="1">
              <a:off x="3021061" y="2307142"/>
              <a:ext cx="45719" cy="458734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13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The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microwave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SQUID multiplexer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62" name="Title 6"/>
          <p:cNvSpPr txBox="1">
            <a:spLocks/>
          </p:cNvSpPr>
          <p:nvPr/>
        </p:nvSpPr>
        <p:spPr>
          <a:xfrm>
            <a:off x="467544" y="1143596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Software defined radio (in development)</a:t>
            </a:r>
            <a:endParaRPr kumimoji="0" lang="en-US" sz="2500" b="0" i="0" u="none" strike="noStrike" kern="1200" cap="none" spc="0" normalizeH="0" baseline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" name="Rechteck 101"/>
          <p:cNvSpPr/>
          <p:nvPr/>
        </p:nvSpPr>
        <p:spPr>
          <a:xfrm>
            <a:off x="683568" y="3429000"/>
            <a:ext cx="777155" cy="13681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FPGA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5" name="Rechteck 104"/>
          <p:cNvSpPr/>
          <p:nvPr/>
        </p:nvSpPr>
        <p:spPr>
          <a:xfrm>
            <a:off x="2478711" y="3423397"/>
            <a:ext cx="864096" cy="3713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DAC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10" name="Ellipse 109"/>
          <p:cNvSpPr/>
          <p:nvPr/>
        </p:nvSpPr>
        <p:spPr>
          <a:xfrm>
            <a:off x="4499992" y="3423397"/>
            <a:ext cx="371350" cy="37135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1" name="Rechteck 110"/>
          <p:cNvSpPr/>
          <p:nvPr/>
        </p:nvSpPr>
        <p:spPr>
          <a:xfrm>
            <a:off x="2483768" y="4425802"/>
            <a:ext cx="864096" cy="3713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ADC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17" name="Ellipse 116"/>
          <p:cNvSpPr/>
          <p:nvPr/>
        </p:nvSpPr>
        <p:spPr>
          <a:xfrm>
            <a:off x="4501372" y="4425802"/>
            <a:ext cx="371350" cy="37135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9" name="Rechteck 118"/>
          <p:cNvSpPr/>
          <p:nvPr/>
        </p:nvSpPr>
        <p:spPr>
          <a:xfrm>
            <a:off x="5868144" y="3429000"/>
            <a:ext cx="777155" cy="13681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µMUX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197" name="Gerade Verbindung mit Pfeil 196"/>
          <p:cNvCxnSpPr>
            <a:stCxn id="111" idx="1"/>
          </p:cNvCxnSpPr>
          <p:nvPr/>
        </p:nvCxnSpPr>
        <p:spPr>
          <a:xfrm flipH="1">
            <a:off x="1460723" y="4611477"/>
            <a:ext cx="1023045" cy="6526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Gerade Verbindung mit Pfeil 197"/>
          <p:cNvCxnSpPr/>
          <p:nvPr/>
        </p:nvCxnSpPr>
        <p:spPr>
          <a:xfrm flipH="1">
            <a:off x="3342807" y="4609121"/>
            <a:ext cx="1157186" cy="2356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Gerade Verbindung mit Pfeil 199"/>
          <p:cNvCxnSpPr/>
          <p:nvPr/>
        </p:nvCxnSpPr>
        <p:spPr>
          <a:xfrm rot="10800000" flipH="1">
            <a:off x="1461737" y="3606751"/>
            <a:ext cx="1023045" cy="6526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Gerade Verbindung mit Pfeil 200"/>
          <p:cNvCxnSpPr/>
          <p:nvPr/>
        </p:nvCxnSpPr>
        <p:spPr>
          <a:xfrm rot="10800000" flipH="1">
            <a:off x="3343821" y="3604395"/>
            <a:ext cx="1157186" cy="2356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Gerade Verbindung mit Pfeil 201"/>
          <p:cNvCxnSpPr/>
          <p:nvPr/>
        </p:nvCxnSpPr>
        <p:spPr>
          <a:xfrm>
            <a:off x="4860032" y="3595961"/>
            <a:ext cx="1006732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Gerade Verbindung mit Pfeil 206"/>
          <p:cNvCxnSpPr/>
          <p:nvPr/>
        </p:nvCxnSpPr>
        <p:spPr>
          <a:xfrm rot="10800000">
            <a:off x="4860032" y="4609121"/>
            <a:ext cx="1006732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Gerader Verbinder 208"/>
          <p:cNvCxnSpPr>
            <a:stCxn id="110" idx="4"/>
            <a:endCxn id="117" idx="0"/>
          </p:cNvCxnSpPr>
          <p:nvPr/>
        </p:nvCxnSpPr>
        <p:spPr>
          <a:xfrm>
            <a:off x="4685667" y="3794747"/>
            <a:ext cx="1380" cy="631055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Ellipse 117"/>
          <p:cNvSpPr/>
          <p:nvPr/>
        </p:nvSpPr>
        <p:spPr>
          <a:xfrm>
            <a:off x="4496660" y="3921746"/>
            <a:ext cx="371350" cy="3713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10" name="Grafik 20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6368" y="4033221"/>
            <a:ext cx="313898" cy="143566"/>
          </a:xfrm>
          <a:prstGeom prst="rect">
            <a:avLst/>
          </a:prstGeom>
        </p:spPr>
      </p:pic>
      <p:cxnSp>
        <p:nvCxnSpPr>
          <p:cNvPr id="211" name="Gerader Verbinder 210"/>
          <p:cNvCxnSpPr>
            <a:stCxn id="117" idx="7"/>
            <a:endCxn id="117" idx="3"/>
          </p:cNvCxnSpPr>
          <p:nvPr/>
        </p:nvCxnSpPr>
        <p:spPr>
          <a:xfrm flipH="1">
            <a:off x="4555755" y="4480185"/>
            <a:ext cx="262584" cy="262584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Gerader Verbinder 213"/>
          <p:cNvCxnSpPr>
            <a:stCxn id="117" idx="5"/>
            <a:endCxn id="117" idx="1"/>
          </p:cNvCxnSpPr>
          <p:nvPr/>
        </p:nvCxnSpPr>
        <p:spPr>
          <a:xfrm flipH="1" flipV="1">
            <a:off x="4555755" y="4480185"/>
            <a:ext cx="262584" cy="262584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Gerader Verbinder 216"/>
          <p:cNvCxnSpPr>
            <a:stCxn id="110" idx="7"/>
            <a:endCxn id="110" idx="3"/>
          </p:cNvCxnSpPr>
          <p:nvPr/>
        </p:nvCxnSpPr>
        <p:spPr>
          <a:xfrm flipH="1">
            <a:off x="4554375" y="3477780"/>
            <a:ext cx="262584" cy="262584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Gerader Verbinder 217"/>
          <p:cNvCxnSpPr>
            <a:stCxn id="110" idx="5"/>
            <a:endCxn id="110" idx="1"/>
          </p:cNvCxnSpPr>
          <p:nvPr/>
        </p:nvCxnSpPr>
        <p:spPr>
          <a:xfrm flipH="1" flipV="1">
            <a:off x="4554375" y="3477780"/>
            <a:ext cx="262584" cy="262584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Rechteckiger Pfeil 224"/>
          <p:cNvSpPr/>
          <p:nvPr/>
        </p:nvSpPr>
        <p:spPr>
          <a:xfrm>
            <a:off x="971600" y="2132856"/>
            <a:ext cx="813816" cy="868680"/>
          </a:xfrm>
          <a:prstGeom prst="bentArrow">
            <a:avLst>
              <a:gd name="adj1" fmla="val 10700"/>
              <a:gd name="adj2" fmla="val 25000"/>
              <a:gd name="adj3" fmla="val 25000"/>
              <a:gd name="adj4" fmla="val 43750"/>
            </a:avLst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26" name="Pfeil nach rechts 225"/>
          <p:cNvSpPr/>
          <p:nvPr/>
        </p:nvSpPr>
        <p:spPr>
          <a:xfrm>
            <a:off x="3999979" y="2132856"/>
            <a:ext cx="978408" cy="435852"/>
          </a:xfrm>
          <a:prstGeom prst="rightArrow">
            <a:avLst>
              <a:gd name="adj1" fmla="val 15695"/>
              <a:gd name="adj2" fmla="val 43139"/>
            </a:avLst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1" name="Rechteckiger Pfeil 230"/>
          <p:cNvSpPr/>
          <p:nvPr/>
        </p:nvSpPr>
        <p:spPr>
          <a:xfrm rot="5400000">
            <a:off x="7403160" y="2266468"/>
            <a:ext cx="813816" cy="868680"/>
          </a:xfrm>
          <a:prstGeom prst="bentArrow">
            <a:avLst>
              <a:gd name="adj1" fmla="val 10700"/>
              <a:gd name="adj2" fmla="val 25000"/>
              <a:gd name="adj3" fmla="val 25000"/>
              <a:gd name="adj4" fmla="val 43750"/>
            </a:avLst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32" name="Rechteckiger Pfeil 231"/>
          <p:cNvSpPr/>
          <p:nvPr/>
        </p:nvSpPr>
        <p:spPr>
          <a:xfrm rot="10800000">
            <a:off x="7277861" y="5135062"/>
            <a:ext cx="813816" cy="868680"/>
          </a:xfrm>
          <a:prstGeom prst="bentArrow">
            <a:avLst>
              <a:gd name="adj1" fmla="val 10700"/>
              <a:gd name="adj2" fmla="val 25000"/>
              <a:gd name="adj3" fmla="val 25000"/>
              <a:gd name="adj4" fmla="val 43750"/>
            </a:avLst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33" name="Pfeil nach rechts 232"/>
          <p:cNvSpPr/>
          <p:nvPr/>
        </p:nvSpPr>
        <p:spPr>
          <a:xfrm rot="10800000">
            <a:off x="3999979" y="5585435"/>
            <a:ext cx="978408" cy="435852"/>
          </a:xfrm>
          <a:prstGeom prst="rightArrow">
            <a:avLst>
              <a:gd name="adj1" fmla="val 15695"/>
              <a:gd name="adj2" fmla="val 43139"/>
            </a:avLst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4" name="Rechteckiger Pfeil 233"/>
          <p:cNvSpPr/>
          <p:nvPr/>
        </p:nvSpPr>
        <p:spPr>
          <a:xfrm rot="16200000">
            <a:off x="855016" y="4994058"/>
            <a:ext cx="813816" cy="868680"/>
          </a:xfrm>
          <a:prstGeom prst="bentArrow">
            <a:avLst>
              <a:gd name="adj1" fmla="val 10700"/>
              <a:gd name="adj2" fmla="val 25000"/>
              <a:gd name="adj3" fmla="val 25000"/>
              <a:gd name="adj4" fmla="val 43750"/>
            </a:avLst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54" name="Rechteck 253"/>
          <p:cNvSpPr/>
          <p:nvPr/>
        </p:nvSpPr>
        <p:spPr>
          <a:xfrm>
            <a:off x="683568" y="3434603"/>
            <a:ext cx="777155" cy="1368152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bg1">
                    <a:lumMod val="85000"/>
                  </a:schemeClr>
                </a:solidFill>
              </a:rPr>
              <a:t>FPGA</a:t>
            </a:r>
            <a:endParaRPr lang="de-DE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55" name="Rechteck 254"/>
          <p:cNvSpPr/>
          <p:nvPr/>
        </p:nvSpPr>
        <p:spPr>
          <a:xfrm>
            <a:off x="2478711" y="3417690"/>
            <a:ext cx="864096" cy="37135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bg1">
                    <a:lumMod val="85000"/>
                  </a:schemeClr>
                </a:solidFill>
              </a:rPr>
              <a:t>DAC</a:t>
            </a:r>
            <a:endParaRPr lang="de-DE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56" name="Ellipse 255"/>
          <p:cNvSpPr/>
          <p:nvPr/>
        </p:nvSpPr>
        <p:spPr>
          <a:xfrm>
            <a:off x="4499992" y="3429000"/>
            <a:ext cx="371350" cy="37135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57" name="Rechteck 256"/>
          <p:cNvSpPr/>
          <p:nvPr/>
        </p:nvSpPr>
        <p:spPr>
          <a:xfrm>
            <a:off x="2483768" y="4425802"/>
            <a:ext cx="864096" cy="37135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bg1">
                    <a:lumMod val="85000"/>
                  </a:schemeClr>
                </a:solidFill>
              </a:rPr>
              <a:t>ADC</a:t>
            </a:r>
            <a:endParaRPr lang="de-DE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58" name="Ellipse 257"/>
          <p:cNvSpPr/>
          <p:nvPr/>
        </p:nvSpPr>
        <p:spPr>
          <a:xfrm>
            <a:off x="4501372" y="4431405"/>
            <a:ext cx="371350" cy="37135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59" name="Rechteck 258"/>
          <p:cNvSpPr/>
          <p:nvPr/>
        </p:nvSpPr>
        <p:spPr>
          <a:xfrm>
            <a:off x="5868144" y="3434603"/>
            <a:ext cx="777155" cy="1368152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bg1">
                    <a:lumMod val="85000"/>
                  </a:schemeClr>
                </a:solidFill>
              </a:rPr>
              <a:t>µMUX</a:t>
            </a:r>
            <a:endParaRPr lang="de-DE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60" name="Gerade Verbindung mit Pfeil 259"/>
          <p:cNvCxnSpPr>
            <a:stCxn id="257" idx="1"/>
          </p:cNvCxnSpPr>
          <p:nvPr/>
        </p:nvCxnSpPr>
        <p:spPr>
          <a:xfrm flipH="1">
            <a:off x="1460723" y="4611477"/>
            <a:ext cx="1023045" cy="6526"/>
          </a:xfrm>
          <a:prstGeom prst="straightConnector1">
            <a:avLst/>
          </a:prstGeom>
          <a:ln w="22225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Gerade Verbindung mit Pfeil 260"/>
          <p:cNvCxnSpPr/>
          <p:nvPr/>
        </p:nvCxnSpPr>
        <p:spPr>
          <a:xfrm flipH="1">
            <a:off x="3342807" y="4606411"/>
            <a:ext cx="1157186" cy="2356"/>
          </a:xfrm>
          <a:prstGeom prst="straightConnector1">
            <a:avLst/>
          </a:prstGeom>
          <a:ln w="22225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Gerade Verbindung mit Pfeil 261"/>
          <p:cNvCxnSpPr/>
          <p:nvPr/>
        </p:nvCxnSpPr>
        <p:spPr>
          <a:xfrm rot="10800000" flipH="1">
            <a:off x="1461737" y="3604041"/>
            <a:ext cx="1023045" cy="6526"/>
          </a:xfrm>
          <a:prstGeom prst="straightConnector1">
            <a:avLst/>
          </a:prstGeom>
          <a:ln w="22225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Gerade Verbindung mit Pfeil 262"/>
          <p:cNvCxnSpPr/>
          <p:nvPr/>
        </p:nvCxnSpPr>
        <p:spPr>
          <a:xfrm rot="10800000" flipH="1">
            <a:off x="3343821" y="3609998"/>
            <a:ext cx="1157186" cy="2356"/>
          </a:xfrm>
          <a:prstGeom prst="straightConnector1">
            <a:avLst/>
          </a:prstGeom>
          <a:ln w="22225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Gerade Verbindung mit Pfeil 263"/>
          <p:cNvCxnSpPr/>
          <p:nvPr/>
        </p:nvCxnSpPr>
        <p:spPr>
          <a:xfrm>
            <a:off x="4860032" y="3601564"/>
            <a:ext cx="1006732" cy="0"/>
          </a:xfrm>
          <a:prstGeom prst="straightConnector1">
            <a:avLst/>
          </a:prstGeom>
          <a:ln w="22225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Gerade Verbindung mit Pfeil 264"/>
          <p:cNvCxnSpPr/>
          <p:nvPr/>
        </p:nvCxnSpPr>
        <p:spPr>
          <a:xfrm rot="10800000">
            <a:off x="4860032" y="4614724"/>
            <a:ext cx="1006732" cy="0"/>
          </a:xfrm>
          <a:prstGeom prst="straightConnector1">
            <a:avLst/>
          </a:prstGeom>
          <a:ln w="22225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Gerader Verbinder 265"/>
          <p:cNvCxnSpPr>
            <a:stCxn id="256" idx="4"/>
            <a:endCxn id="258" idx="0"/>
          </p:cNvCxnSpPr>
          <p:nvPr/>
        </p:nvCxnSpPr>
        <p:spPr>
          <a:xfrm>
            <a:off x="4685667" y="3800350"/>
            <a:ext cx="1380" cy="631055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7" name="Ellipse 266"/>
          <p:cNvSpPr/>
          <p:nvPr/>
        </p:nvSpPr>
        <p:spPr>
          <a:xfrm>
            <a:off x="4496660" y="3927349"/>
            <a:ext cx="371350" cy="371350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268" name="Grafik 26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6368" y="4038824"/>
            <a:ext cx="313898" cy="143566"/>
          </a:xfrm>
          <a:prstGeom prst="rect">
            <a:avLst/>
          </a:prstGeom>
        </p:spPr>
      </p:pic>
      <p:cxnSp>
        <p:nvCxnSpPr>
          <p:cNvPr id="269" name="Gerader Verbinder 268"/>
          <p:cNvCxnSpPr>
            <a:stCxn id="258" idx="7"/>
            <a:endCxn id="258" idx="3"/>
          </p:cNvCxnSpPr>
          <p:nvPr/>
        </p:nvCxnSpPr>
        <p:spPr>
          <a:xfrm flipH="1">
            <a:off x="4555755" y="4485788"/>
            <a:ext cx="262584" cy="262584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Gerader Verbinder 269"/>
          <p:cNvCxnSpPr>
            <a:stCxn id="258" idx="5"/>
            <a:endCxn id="258" idx="1"/>
          </p:cNvCxnSpPr>
          <p:nvPr/>
        </p:nvCxnSpPr>
        <p:spPr>
          <a:xfrm flipH="1" flipV="1">
            <a:off x="4555755" y="4485788"/>
            <a:ext cx="262584" cy="262584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Gerader Verbinder 270"/>
          <p:cNvCxnSpPr>
            <a:stCxn id="256" idx="7"/>
            <a:endCxn id="256" idx="3"/>
          </p:cNvCxnSpPr>
          <p:nvPr/>
        </p:nvCxnSpPr>
        <p:spPr>
          <a:xfrm flipH="1">
            <a:off x="4554375" y="3483383"/>
            <a:ext cx="262584" cy="262584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Gerader Verbinder 271"/>
          <p:cNvCxnSpPr>
            <a:stCxn id="256" idx="5"/>
            <a:endCxn id="256" idx="1"/>
          </p:cNvCxnSpPr>
          <p:nvPr/>
        </p:nvCxnSpPr>
        <p:spPr>
          <a:xfrm flipH="1" flipV="1">
            <a:off x="4554375" y="3483383"/>
            <a:ext cx="262584" cy="262584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5" name="Rechteck 284"/>
          <p:cNvSpPr/>
          <p:nvPr/>
        </p:nvSpPr>
        <p:spPr>
          <a:xfrm>
            <a:off x="5276222" y="3319685"/>
            <a:ext cx="1514734" cy="158798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89" name="Rechteck 288"/>
          <p:cNvSpPr/>
          <p:nvPr/>
        </p:nvSpPr>
        <p:spPr>
          <a:xfrm>
            <a:off x="605714" y="3316584"/>
            <a:ext cx="4662548" cy="1591088"/>
          </a:xfrm>
          <a:prstGeom prst="rect">
            <a:avLst/>
          </a:prstGeom>
          <a:solidFill>
            <a:srgbClr val="C0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3" name="Rechteck 292"/>
          <p:cNvSpPr/>
          <p:nvPr/>
        </p:nvSpPr>
        <p:spPr>
          <a:xfrm>
            <a:off x="5281201" y="3313024"/>
            <a:ext cx="1514734" cy="1587987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94" name="Rechteck 293"/>
          <p:cNvSpPr/>
          <p:nvPr/>
        </p:nvSpPr>
        <p:spPr>
          <a:xfrm>
            <a:off x="610693" y="3309923"/>
            <a:ext cx="4662548" cy="1591088"/>
          </a:xfrm>
          <a:prstGeom prst="rect">
            <a:avLst/>
          </a:prstGeom>
          <a:solidFill>
            <a:srgbClr val="C00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15" name="Gruppieren 314"/>
          <p:cNvGrpSpPr/>
          <p:nvPr/>
        </p:nvGrpSpPr>
        <p:grpSpPr>
          <a:xfrm>
            <a:off x="1835696" y="1700808"/>
            <a:ext cx="1780917" cy="1375873"/>
            <a:chOff x="1835696" y="1700808"/>
            <a:chExt cx="1780917" cy="1375873"/>
          </a:xfrm>
        </p:grpSpPr>
        <p:sp>
          <p:nvSpPr>
            <p:cNvPr id="52" name="Textfeld 51"/>
            <p:cNvSpPr txBox="1"/>
            <p:nvPr/>
          </p:nvSpPr>
          <p:spPr>
            <a:xfrm rot="16200000">
              <a:off x="1731821" y="2123813"/>
              <a:ext cx="53091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500" dirty="0" err="1" smtClean="0"/>
                <a:t>amp</a:t>
              </a:r>
              <a:endParaRPr lang="de-DE" sz="1500" dirty="0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2179844" y="2753516"/>
              <a:ext cx="66396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500" dirty="0" smtClean="0"/>
                <a:t>[MHz]</a:t>
              </a:r>
              <a:endParaRPr lang="de-DE" sz="1500" dirty="0"/>
            </a:p>
          </p:txBody>
        </p:sp>
        <p:sp>
          <p:nvSpPr>
            <p:cNvPr id="90" name="Textfeld 89"/>
            <p:cNvSpPr txBox="1"/>
            <p:nvPr/>
          </p:nvSpPr>
          <p:spPr>
            <a:xfrm>
              <a:off x="2943205" y="2753516"/>
              <a:ext cx="620683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500" dirty="0" smtClean="0"/>
                <a:t>[GHz]</a:t>
              </a:r>
              <a:endParaRPr lang="de-DE" sz="1500" dirty="0"/>
            </a:p>
          </p:txBody>
        </p:sp>
        <p:cxnSp>
          <p:nvCxnSpPr>
            <p:cNvPr id="53" name="Gerade Verbindung mit Pfeil 52"/>
            <p:cNvCxnSpPr/>
            <p:nvPr/>
          </p:nvCxnSpPr>
          <p:spPr>
            <a:xfrm flipV="1">
              <a:off x="2150863" y="1700808"/>
              <a:ext cx="0" cy="107443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mit Pfeil 54"/>
            <p:cNvCxnSpPr/>
            <p:nvPr/>
          </p:nvCxnSpPr>
          <p:spPr>
            <a:xfrm>
              <a:off x="2961894" y="2775239"/>
              <a:ext cx="65471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Gerade Verbindung mit Pfeil 81"/>
            <p:cNvCxnSpPr/>
            <p:nvPr/>
          </p:nvCxnSpPr>
          <p:spPr>
            <a:xfrm flipV="1">
              <a:off x="2158626" y="2771650"/>
              <a:ext cx="714365" cy="4487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Gerade Verbindung mit Pfeil 82"/>
            <p:cNvCxnSpPr/>
            <p:nvPr/>
          </p:nvCxnSpPr>
          <p:spPr>
            <a:xfrm flipV="1">
              <a:off x="2843069" y="2665177"/>
              <a:ext cx="53993" cy="213817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Gerade Verbindung mit Pfeil 84"/>
            <p:cNvCxnSpPr/>
            <p:nvPr/>
          </p:nvCxnSpPr>
          <p:spPr>
            <a:xfrm flipV="1">
              <a:off x="2930343" y="2665799"/>
              <a:ext cx="53993" cy="213817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rapezoid 92"/>
            <p:cNvSpPr/>
            <p:nvPr/>
          </p:nvSpPr>
          <p:spPr>
            <a:xfrm flipH="1">
              <a:off x="2681087" y="2305390"/>
              <a:ext cx="45719" cy="458734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2" name="Trapezoid 311"/>
            <p:cNvSpPr/>
            <p:nvPr/>
          </p:nvSpPr>
          <p:spPr>
            <a:xfrm flipH="1">
              <a:off x="2555776" y="2307142"/>
              <a:ext cx="45719" cy="458734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3" name="Trapezoid 312"/>
            <p:cNvSpPr/>
            <p:nvPr/>
          </p:nvSpPr>
          <p:spPr>
            <a:xfrm flipH="1">
              <a:off x="2411760" y="2307142"/>
              <a:ext cx="45719" cy="458734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4" name="Trapezoid 313"/>
            <p:cNvSpPr/>
            <p:nvPr/>
          </p:nvSpPr>
          <p:spPr>
            <a:xfrm flipH="1">
              <a:off x="2267744" y="2307142"/>
              <a:ext cx="45719" cy="458734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29" name="Gruppieren 328"/>
          <p:cNvGrpSpPr/>
          <p:nvPr/>
        </p:nvGrpSpPr>
        <p:grpSpPr>
          <a:xfrm>
            <a:off x="5220072" y="5221479"/>
            <a:ext cx="1780917" cy="1375873"/>
            <a:chOff x="1835696" y="1700808"/>
            <a:chExt cx="1780917" cy="1375873"/>
          </a:xfrm>
        </p:grpSpPr>
        <p:sp>
          <p:nvSpPr>
            <p:cNvPr id="330" name="Textfeld 329"/>
            <p:cNvSpPr txBox="1"/>
            <p:nvPr/>
          </p:nvSpPr>
          <p:spPr>
            <a:xfrm rot="16200000">
              <a:off x="1731821" y="2123813"/>
              <a:ext cx="53091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500" dirty="0" err="1" smtClean="0"/>
                <a:t>amp</a:t>
              </a:r>
              <a:endParaRPr lang="de-DE" sz="1500" dirty="0"/>
            </a:p>
          </p:txBody>
        </p:sp>
        <p:sp>
          <p:nvSpPr>
            <p:cNvPr id="331" name="Textfeld 330"/>
            <p:cNvSpPr txBox="1"/>
            <p:nvPr/>
          </p:nvSpPr>
          <p:spPr>
            <a:xfrm>
              <a:off x="2179844" y="2753516"/>
              <a:ext cx="66396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500" dirty="0" smtClean="0"/>
                <a:t>[MHz]</a:t>
              </a:r>
              <a:endParaRPr lang="de-DE" sz="1500" dirty="0"/>
            </a:p>
          </p:txBody>
        </p:sp>
        <p:sp>
          <p:nvSpPr>
            <p:cNvPr id="332" name="Textfeld 331"/>
            <p:cNvSpPr txBox="1"/>
            <p:nvPr/>
          </p:nvSpPr>
          <p:spPr>
            <a:xfrm>
              <a:off x="2943205" y="2753516"/>
              <a:ext cx="620683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500" dirty="0" smtClean="0"/>
                <a:t>[GHz]</a:t>
              </a:r>
              <a:endParaRPr lang="de-DE" sz="1500" dirty="0"/>
            </a:p>
          </p:txBody>
        </p:sp>
        <p:cxnSp>
          <p:nvCxnSpPr>
            <p:cNvPr id="333" name="Gerade Verbindung mit Pfeil 332"/>
            <p:cNvCxnSpPr/>
            <p:nvPr/>
          </p:nvCxnSpPr>
          <p:spPr>
            <a:xfrm flipV="1">
              <a:off x="2150863" y="1700808"/>
              <a:ext cx="0" cy="107443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Gerade Verbindung mit Pfeil 333"/>
            <p:cNvCxnSpPr/>
            <p:nvPr/>
          </p:nvCxnSpPr>
          <p:spPr>
            <a:xfrm>
              <a:off x="2961894" y="2775239"/>
              <a:ext cx="65471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Gerade Verbindung mit Pfeil 334"/>
            <p:cNvCxnSpPr/>
            <p:nvPr/>
          </p:nvCxnSpPr>
          <p:spPr>
            <a:xfrm flipV="1">
              <a:off x="2158626" y="2771650"/>
              <a:ext cx="714365" cy="4487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Gerade Verbindung mit Pfeil 335"/>
            <p:cNvCxnSpPr/>
            <p:nvPr/>
          </p:nvCxnSpPr>
          <p:spPr>
            <a:xfrm flipV="1">
              <a:off x="2843069" y="2665177"/>
              <a:ext cx="53993" cy="213817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Gerade Verbindung mit Pfeil 336"/>
            <p:cNvCxnSpPr/>
            <p:nvPr/>
          </p:nvCxnSpPr>
          <p:spPr>
            <a:xfrm flipV="1">
              <a:off x="2930343" y="2665799"/>
              <a:ext cx="53993" cy="213817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8" name="Trapezoid 337"/>
            <p:cNvSpPr/>
            <p:nvPr/>
          </p:nvSpPr>
          <p:spPr>
            <a:xfrm flipH="1">
              <a:off x="3434403" y="1852545"/>
              <a:ext cx="49950" cy="911579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9" name="Trapezoid 338"/>
            <p:cNvSpPr/>
            <p:nvPr/>
          </p:nvSpPr>
          <p:spPr>
            <a:xfrm flipH="1">
              <a:off x="3309093" y="2307142"/>
              <a:ext cx="45719" cy="458734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0" name="Trapezoid 339"/>
            <p:cNvSpPr/>
            <p:nvPr/>
          </p:nvSpPr>
          <p:spPr>
            <a:xfrm flipH="1">
              <a:off x="3165076" y="2064764"/>
              <a:ext cx="46355" cy="701112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1" name="Trapezoid 340"/>
            <p:cNvSpPr/>
            <p:nvPr/>
          </p:nvSpPr>
          <p:spPr>
            <a:xfrm flipH="1">
              <a:off x="3021061" y="2307142"/>
              <a:ext cx="45719" cy="458734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55" name="Textfeld 354"/>
          <p:cNvSpPr txBox="1"/>
          <p:nvPr/>
        </p:nvSpPr>
        <p:spPr>
          <a:xfrm>
            <a:off x="7092280" y="3676923"/>
            <a:ext cx="162769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e-DE" sz="2400" dirty="0" smtClean="0">
                <a:latin typeface="+mj-lt"/>
              </a:rPr>
              <a:t>Signal </a:t>
            </a:r>
          </a:p>
          <a:p>
            <a:pPr algn="ctr"/>
            <a:r>
              <a:rPr lang="de-DE" sz="2400" dirty="0" err="1">
                <a:latin typeface="+mj-lt"/>
              </a:rPr>
              <a:t>m</a:t>
            </a:r>
            <a:r>
              <a:rPr lang="de-DE" sz="2400" dirty="0" err="1" smtClean="0">
                <a:latin typeface="+mj-lt"/>
              </a:rPr>
              <a:t>odulation</a:t>
            </a:r>
            <a:endParaRPr lang="de-DE" sz="2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2895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nimBg="1"/>
      <p:bldP spid="105" grpId="0" animBg="1"/>
      <p:bldP spid="110" grpId="0" animBg="1"/>
      <p:bldP spid="111" grpId="0" animBg="1"/>
      <p:bldP spid="117" grpId="0" animBg="1"/>
      <p:bldP spid="119" grpId="0" animBg="1"/>
      <p:bldP spid="118" grpId="0" animBg="1"/>
      <p:bldP spid="225" grpId="0" animBg="1"/>
      <p:bldP spid="226" grpId="0" animBg="1"/>
      <p:bldP spid="231" grpId="0" animBg="1"/>
      <p:bldP spid="232" grpId="0" animBg="1"/>
      <p:bldP spid="233" grpId="0" animBg="1"/>
      <p:bldP spid="234" grpId="0" animBg="1"/>
      <p:bldP spid="254" grpId="0" animBg="1"/>
      <p:bldP spid="255" grpId="0" animBg="1"/>
      <p:bldP spid="256" grpId="0" animBg="1"/>
      <p:bldP spid="257" grpId="0" animBg="1"/>
      <p:bldP spid="258" grpId="0" animBg="1"/>
      <p:bldP spid="259" grpId="0" animBg="1"/>
      <p:bldP spid="267" grpId="0" animBg="1"/>
      <p:bldP spid="285" grpId="0" animBg="1"/>
      <p:bldP spid="289" grpId="0" animBg="1"/>
      <p:bldP spid="293" grpId="0" animBg="1"/>
      <p:bldP spid="294" grpId="0" animBg="1"/>
      <p:bldP spid="35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3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The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microwave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SQUID multiplexer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" name="Title 6"/>
          <p:cNvSpPr txBox="1">
            <a:spLocks/>
          </p:cNvSpPr>
          <p:nvPr/>
        </p:nvSpPr>
        <p:spPr>
          <a:xfrm>
            <a:off x="467544" y="1143596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500" dirty="0">
                <a:solidFill>
                  <a:srgbClr val="C00000"/>
                </a:solidFill>
              </a:rPr>
              <a:t>Flux ramp modulation (in development)</a:t>
            </a:r>
          </a:p>
        </p:txBody>
      </p:sp>
      <p:sp>
        <p:nvSpPr>
          <p:cNvPr id="8" name="Textfeld 102"/>
          <p:cNvSpPr txBox="1"/>
          <p:nvPr/>
        </p:nvSpPr>
        <p:spPr>
          <a:xfrm>
            <a:off x="755576" y="1772816"/>
            <a:ext cx="741682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rf-SQUID </a:t>
            </a:r>
            <a:r>
              <a:rPr lang="de-DE" dirty="0" err="1" smtClean="0"/>
              <a:t>output</a:t>
            </a:r>
            <a:r>
              <a:rPr lang="de-DE" dirty="0" smtClean="0"/>
              <a:t> </a:t>
            </a:r>
            <a:r>
              <a:rPr lang="de-DE" dirty="0" err="1" smtClean="0">
                <a:solidFill>
                  <a:srgbClr val="C00000"/>
                </a:solidFill>
              </a:rPr>
              <a:t>strongly</a:t>
            </a:r>
            <a:r>
              <a:rPr lang="de-DE" dirty="0" smtClean="0">
                <a:solidFill>
                  <a:srgbClr val="C00000"/>
                </a:solidFill>
              </a:rPr>
              <a:t> non-linear </a:t>
            </a:r>
            <a:r>
              <a:rPr lang="de-DE" dirty="0" smtClean="0"/>
              <a:t>(</a:t>
            </a:r>
            <a:r>
              <a:rPr lang="de-DE" dirty="0" err="1" smtClean="0"/>
              <a:t>periodic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dc-SQUID)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Linearization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smtClean="0">
                <a:solidFill>
                  <a:srgbClr val="C00000"/>
                </a:solidFill>
              </a:rPr>
              <a:t>FLL </a:t>
            </a:r>
            <a:r>
              <a:rPr lang="de-DE" dirty="0" err="1" smtClean="0">
                <a:solidFill>
                  <a:srgbClr val="C00000"/>
                </a:solidFill>
              </a:rPr>
              <a:t>impossible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/>
              <a:t>for</a:t>
            </a:r>
            <a:r>
              <a:rPr lang="de-DE" dirty="0" smtClean="0"/>
              <a:t> multiplexer (2 </a:t>
            </a:r>
            <a:r>
              <a:rPr lang="de-DE" dirty="0" err="1" smtClean="0"/>
              <a:t>wires</a:t>
            </a:r>
            <a:r>
              <a:rPr lang="de-DE" dirty="0" smtClean="0"/>
              <a:t> per </a:t>
            </a:r>
            <a:r>
              <a:rPr lang="de-DE" dirty="0" err="1" smtClean="0"/>
              <a:t>channel</a:t>
            </a:r>
            <a:r>
              <a:rPr lang="de-DE" dirty="0" smtClean="0"/>
              <a:t>)</a:t>
            </a:r>
            <a:endParaRPr lang="de-DE" sz="2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624" y="2758549"/>
            <a:ext cx="3453568" cy="3550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42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3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The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microwave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SQUID multiplexer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" name="Title 6"/>
          <p:cNvSpPr txBox="1">
            <a:spLocks/>
          </p:cNvSpPr>
          <p:nvPr/>
        </p:nvSpPr>
        <p:spPr>
          <a:xfrm>
            <a:off x="467544" y="1143596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500" dirty="0">
                <a:solidFill>
                  <a:srgbClr val="C00000"/>
                </a:solidFill>
              </a:rPr>
              <a:t>Flux ramp modulation (in development)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2166" y="1715112"/>
            <a:ext cx="7826065" cy="409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0"/>
          <p:cNvSpPr/>
          <p:nvPr/>
        </p:nvSpPr>
        <p:spPr>
          <a:xfrm>
            <a:off x="3093299" y="1554846"/>
            <a:ext cx="2525094" cy="42504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5632099" y="1572896"/>
            <a:ext cx="2593954" cy="42059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13" name="Textfeld 102"/>
          <p:cNvSpPr txBox="1"/>
          <p:nvPr/>
        </p:nvSpPr>
        <p:spPr>
          <a:xfrm>
            <a:off x="731914" y="5776983"/>
            <a:ext cx="80885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 </a:t>
            </a:r>
            <a:r>
              <a:rPr lang="de-DE" dirty="0" err="1" smtClean="0">
                <a:solidFill>
                  <a:srgbClr val="C00000"/>
                </a:solidFill>
              </a:rPr>
              <a:t>Linearization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transducing</a:t>
            </a:r>
            <a:r>
              <a:rPr lang="de-DE" dirty="0" smtClean="0"/>
              <a:t> SQUID </a:t>
            </a:r>
            <a:r>
              <a:rPr lang="de-DE" dirty="0" err="1" smtClean="0"/>
              <a:t>output</a:t>
            </a:r>
            <a:r>
              <a:rPr lang="de-DE" dirty="0" smtClean="0"/>
              <a:t> </a:t>
            </a:r>
            <a:r>
              <a:rPr lang="de-DE" dirty="0" err="1" smtClean="0"/>
              <a:t>signal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a </a:t>
            </a:r>
            <a:r>
              <a:rPr lang="de-DE" dirty="0" err="1" smtClean="0">
                <a:solidFill>
                  <a:srgbClr val="C00000"/>
                </a:solidFill>
              </a:rPr>
              <a:t>phase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shift</a:t>
            </a:r>
            <a:endParaRPr lang="de-DE" dirty="0" smtClean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Simultaneous</a:t>
            </a:r>
            <a:r>
              <a:rPr lang="de-DE" dirty="0" smtClean="0"/>
              <a:t> </a:t>
            </a:r>
            <a:r>
              <a:rPr lang="de-DE" dirty="0" err="1" smtClean="0"/>
              <a:t>linearization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hundreds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of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channels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/>
              <a:t>using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only</a:t>
            </a:r>
            <a:r>
              <a:rPr lang="de-DE" dirty="0" smtClean="0">
                <a:solidFill>
                  <a:srgbClr val="C00000"/>
                </a:solidFill>
              </a:rPr>
              <a:t> 2 </a:t>
            </a:r>
            <a:r>
              <a:rPr lang="de-DE" dirty="0" err="1" smtClean="0">
                <a:solidFill>
                  <a:srgbClr val="C00000"/>
                </a:solidFill>
              </a:rPr>
              <a:t>wires</a:t>
            </a:r>
            <a:endParaRPr lang="de-DE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109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3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The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microwave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SQUID multiplexer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" name="Title 6"/>
          <p:cNvSpPr txBox="1">
            <a:spLocks/>
          </p:cNvSpPr>
          <p:nvPr/>
        </p:nvSpPr>
        <p:spPr>
          <a:xfrm>
            <a:off x="467544" y="1143596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Flux ramp modulation (in development)</a:t>
            </a:r>
            <a:endParaRPr kumimoji="0" lang="en-US" sz="2500" b="0" i="0" u="none" strike="noStrike" kern="1200" cap="none" spc="0" normalizeH="0" baseline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701" y="1700808"/>
            <a:ext cx="3768728" cy="388152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feld 102"/>
          <p:cNvSpPr txBox="1"/>
          <p:nvPr/>
        </p:nvSpPr>
        <p:spPr>
          <a:xfrm>
            <a:off x="731914" y="5776983"/>
            <a:ext cx="80885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 </a:t>
            </a:r>
            <a:r>
              <a:rPr lang="de-DE" dirty="0" err="1" smtClean="0">
                <a:solidFill>
                  <a:srgbClr val="C00000"/>
                </a:solidFill>
              </a:rPr>
              <a:t>Linearization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transducing</a:t>
            </a:r>
            <a:r>
              <a:rPr lang="de-DE" dirty="0" smtClean="0"/>
              <a:t> SQUID </a:t>
            </a:r>
            <a:r>
              <a:rPr lang="de-DE" dirty="0" err="1" smtClean="0"/>
              <a:t>output</a:t>
            </a:r>
            <a:r>
              <a:rPr lang="de-DE" dirty="0" smtClean="0"/>
              <a:t> </a:t>
            </a:r>
            <a:r>
              <a:rPr lang="de-DE" dirty="0" err="1" smtClean="0"/>
              <a:t>signal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a </a:t>
            </a:r>
            <a:r>
              <a:rPr lang="de-DE" dirty="0" err="1" smtClean="0">
                <a:solidFill>
                  <a:srgbClr val="C00000"/>
                </a:solidFill>
              </a:rPr>
              <a:t>phase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shift</a:t>
            </a:r>
            <a:endParaRPr lang="de-DE" dirty="0" smtClean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Simultaneous</a:t>
            </a:r>
            <a:r>
              <a:rPr lang="de-DE" dirty="0" smtClean="0"/>
              <a:t> </a:t>
            </a:r>
            <a:r>
              <a:rPr lang="de-DE" dirty="0" err="1" smtClean="0"/>
              <a:t>linearization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hundreds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of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channels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/>
              <a:t>using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only</a:t>
            </a:r>
            <a:r>
              <a:rPr lang="de-DE" dirty="0" smtClean="0">
                <a:solidFill>
                  <a:srgbClr val="C00000"/>
                </a:solidFill>
              </a:rPr>
              <a:t> 2 </a:t>
            </a:r>
            <a:r>
              <a:rPr lang="de-DE" dirty="0" err="1" smtClean="0">
                <a:solidFill>
                  <a:srgbClr val="C00000"/>
                </a:solidFill>
              </a:rPr>
              <a:t>wires</a:t>
            </a:r>
            <a:endParaRPr lang="de-DE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026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4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The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microwave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SQUID multiplexer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2" name="Textfeld 102"/>
          <p:cNvSpPr txBox="1"/>
          <p:nvPr/>
        </p:nvSpPr>
        <p:spPr>
          <a:xfrm>
            <a:off x="3081130" y="1938450"/>
            <a:ext cx="537930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u="sng" dirty="0" smtClean="0"/>
              <a:t>Multiplexer Chip</a:t>
            </a:r>
          </a:p>
          <a:p>
            <a:endParaRPr lang="de-DE" dirty="0" smtClean="0"/>
          </a:p>
          <a:p>
            <a:r>
              <a:rPr lang="de-DE" dirty="0" smtClean="0"/>
              <a:t>      </a:t>
            </a:r>
            <a:r>
              <a:rPr lang="de-DE" dirty="0" err="1" smtClean="0"/>
              <a:t>Simultaneous</a:t>
            </a:r>
            <a:r>
              <a:rPr lang="de-DE" dirty="0" smtClean="0"/>
              <a:t> </a:t>
            </a:r>
            <a:r>
              <a:rPr lang="de-DE" dirty="0" err="1" smtClean="0"/>
              <a:t>readout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i="1" dirty="0" smtClean="0"/>
              <a:t>N</a:t>
            </a:r>
            <a:r>
              <a:rPr lang="de-DE" dirty="0" smtClean="0"/>
              <a:t> </a:t>
            </a:r>
            <a:r>
              <a:rPr lang="de-DE" dirty="0" err="1" smtClean="0"/>
              <a:t>detector</a:t>
            </a:r>
            <a:r>
              <a:rPr lang="de-DE" dirty="0" smtClean="0"/>
              <a:t> </a:t>
            </a:r>
            <a:r>
              <a:rPr lang="de-DE" dirty="0" err="1" smtClean="0"/>
              <a:t>channels</a:t>
            </a:r>
            <a:endParaRPr lang="de-DE" dirty="0" smtClean="0"/>
          </a:p>
          <a:p>
            <a:r>
              <a:rPr lang="de-DE" dirty="0">
                <a:solidFill>
                  <a:srgbClr val="30C800"/>
                </a:solidFill>
              </a:rPr>
              <a:t> </a:t>
            </a:r>
            <a:r>
              <a:rPr lang="de-DE" dirty="0" smtClean="0">
                <a:solidFill>
                  <a:srgbClr val="30C800"/>
                </a:solidFill>
              </a:rPr>
              <a:t>     </a:t>
            </a:r>
            <a:r>
              <a:rPr lang="de-DE" u="sng" dirty="0" smtClean="0">
                <a:solidFill>
                  <a:srgbClr val="30C800"/>
                </a:solidFill>
              </a:rPr>
              <a:t>First </a:t>
            </a:r>
            <a:r>
              <a:rPr lang="de-DE" u="sng" dirty="0" err="1" smtClean="0">
                <a:solidFill>
                  <a:srgbClr val="30C800"/>
                </a:solidFill>
              </a:rPr>
              <a:t>prototypes</a:t>
            </a:r>
            <a:r>
              <a:rPr lang="de-DE" u="sng" dirty="0" smtClean="0">
                <a:solidFill>
                  <a:srgbClr val="30C800"/>
                </a:solidFill>
              </a:rPr>
              <a:t> </a:t>
            </a:r>
            <a:r>
              <a:rPr lang="de-DE" u="sng" dirty="0" err="1" smtClean="0">
                <a:solidFill>
                  <a:srgbClr val="30C800"/>
                </a:solidFill>
              </a:rPr>
              <a:t>available</a:t>
            </a:r>
            <a:r>
              <a:rPr lang="de-DE" u="sng" dirty="0" smtClean="0">
                <a:solidFill>
                  <a:srgbClr val="30C800"/>
                </a:solidFill>
              </a:rPr>
              <a:t> </a:t>
            </a:r>
            <a:r>
              <a:rPr lang="de-DE" u="sng" dirty="0" err="1" smtClean="0">
                <a:solidFill>
                  <a:srgbClr val="30C800"/>
                </a:solidFill>
              </a:rPr>
              <a:t>and</a:t>
            </a:r>
            <a:r>
              <a:rPr lang="de-DE" u="sng" dirty="0" smtClean="0">
                <a:solidFill>
                  <a:srgbClr val="30C800"/>
                </a:solidFill>
              </a:rPr>
              <a:t> </a:t>
            </a:r>
            <a:r>
              <a:rPr lang="de-DE" u="sng" dirty="0" err="1" smtClean="0">
                <a:solidFill>
                  <a:srgbClr val="30C800"/>
                </a:solidFill>
              </a:rPr>
              <a:t>operationable</a:t>
            </a:r>
            <a:endParaRPr lang="de-DE" u="sng" dirty="0" smtClean="0">
              <a:solidFill>
                <a:srgbClr val="30C800"/>
              </a:solidFill>
            </a:endParaRPr>
          </a:p>
          <a:p>
            <a:r>
              <a:rPr lang="de-DE" dirty="0" smtClean="0"/>
              <a:t> </a:t>
            </a:r>
          </a:p>
          <a:p>
            <a:endParaRPr lang="de-DE" sz="2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3" name="Textfeld 102"/>
          <p:cNvSpPr txBox="1"/>
          <p:nvPr/>
        </p:nvSpPr>
        <p:spPr>
          <a:xfrm>
            <a:off x="3081130" y="3277389"/>
            <a:ext cx="552331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u="sng" dirty="0" smtClean="0"/>
              <a:t>Software </a:t>
            </a:r>
            <a:r>
              <a:rPr lang="de-DE" u="sng" dirty="0" err="1" smtClean="0"/>
              <a:t>Defined</a:t>
            </a:r>
            <a:r>
              <a:rPr lang="de-DE" u="sng" dirty="0" smtClean="0"/>
              <a:t> Radio</a:t>
            </a:r>
          </a:p>
          <a:p>
            <a:r>
              <a:rPr lang="de-DE" dirty="0" smtClean="0"/>
              <a:t>      </a:t>
            </a:r>
          </a:p>
          <a:p>
            <a:r>
              <a:rPr lang="de-DE" dirty="0"/>
              <a:t> </a:t>
            </a:r>
            <a:r>
              <a:rPr lang="de-DE" dirty="0" smtClean="0"/>
              <a:t>     FPGA </a:t>
            </a:r>
            <a:r>
              <a:rPr lang="de-DE" dirty="0" err="1" smtClean="0"/>
              <a:t>based</a:t>
            </a:r>
            <a:r>
              <a:rPr lang="de-DE" dirty="0" smtClean="0"/>
              <a:t> </a:t>
            </a:r>
            <a:r>
              <a:rPr lang="de-DE" dirty="0" err="1" smtClean="0"/>
              <a:t>readout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multiplexer</a:t>
            </a:r>
          </a:p>
          <a:p>
            <a:r>
              <a:rPr lang="de-DE" dirty="0">
                <a:solidFill>
                  <a:srgbClr val="C00000"/>
                </a:solidFill>
              </a:rPr>
              <a:t> </a:t>
            </a:r>
            <a:r>
              <a:rPr lang="de-DE" dirty="0" smtClean="0">
                <a:solidFill>
                  <a:srgbClr val="C00000"/>
                </a:solidFill>
              </a:rPr>
              <a:t>     in </a:t>
            </a:r>
            <a:r>
              <a:rPr lang="de-DE" dirty="0" err="1" smtClean="0">
                <a:solidFill>
                  <a:srgbClr val="C00000"/>
                </a:solidFill>
              </a:rPr>
              <a:t>development</a:t>
            </a:r>
            <a:endParaRPr lang="de-DE" dirty="0" smtClean="0"/>
          </a:p>
          <a:p>
            <a:r>
              <a:rPr lang="de-DE" sz="2000" dirty="0" smtClean="0">
                <a:solidFill>
                  <a:schemeClr val="accent6">
                    <a:lumMod val="75000"/>
                  </a:schemeClr>
                </a:solidFill>
              </a:rPr>
              <a:t>     </a:t>
            </a:r>
          </a:p>
        </p:txBody>
      </p:sp>
      <p:sp>
        <p:nvSpPr>
          <p:cNvPr id="24" name="Textfeld 102"/>
          <p:cNvSpPr txBox="1"/>
          <p:nvPr/>
        </p:nvSpPr>
        <p:spPr>
          <a:xfrm>
            <a:off x="3116830" y="4571836"/>
            <a:ext cx="53436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u="sng" dirty="0" err="1" smtClean="0"/>
              <a:t>Flux</a:t>
            </a:r>
            <a:r>
              <a:rPr lang="de-DE" u="sng" dirty="0" smtClean="0"/>
              <a:t> </a:t>
            </a:r>
            <a:r>
              <a:rPr lang="de-DE" u="sng" dirty="0" err="1" smtClean="0"/>
              <a:t>Ramp</a:t>
            </a:r>
            <a:r>
              <a:rPr lang="de-DE" u="sng" dirty="0" smtClean="0"/>
              <a:t> Modulation</a:t>
            </a:r>
          </a:p>
          <a:p>
            <a:endParaRPr lang="de-DE" dirty="0"/>
          </a:p>
          <a:p>
            <a:r>
              <a:rPr lang="de-DE" dirty="0" smtClean="0"/>
              <a:t>      rf-SQUID </a:t>
            </a:r>
            <a:r>
              <a:rPr lang="de-DE" dirty="0" err="1" smtClean="0"/>
              <a:t>linearization</a:t>
            </a:r>
            <a:endParaRPr lang="de-DE" dirty="0" smtClean="0"/>
          </a:p>
          <a:p>
            <a:r>
              <a:rPr lang="de-DE" dirty="0">
                <a:solidFill>
                  <a:srgbClr val="C00000"/>
                </a:solidFill>
              </a:rPr>
              <a:t> </a:t>
            </a:r>
            <a:r>
              <a:rPr lang="de-DE" dirty="0" smtClean="0">
                <a:solidFill>
                  <a:srgbClr val="C00000"/>
                </a:solidFill>
              </a:rPr>
              <a:t>     in </a:t>
            </a:r>
            <a:r>
              <a:rPr lang="de-DE" dirty="0" err="1" smtClean="0">
                <a:solidFill>
                  <a:srgbClr val="C00000"/>
                </a:solidFill>
              </a:rPr>
              <a:t>development</a:t>
            </a:r>
            <a:endParaRPr lang="de-DE" dirty="0" smtClean="0">
              <a:solidFill>
                <a:srgbClr val="C00000"/>
              </a:solidFill>
            </a:endParaRPr>
          </a:p>
        </p:txBody>
      </p:sp>
      <p:pic>
        <p:nvPicPr>
          <p:cNvPr id="25" name="Grafik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71" y="1943971"/>
            <a:ext cx="2138528" cy="1246970"/>
          </a:xfrm>
          <a:prstGeom prst="rect">
            <a:avLst/>
          </a:prstGeom>
          <a:ln w="22225">
            <a:solidFill>
              <a:schemeClr val="tx1"/>
            </a:solidFill>
          </a:ln>
        </p:spPr>
      </p:pic>
      <p:sp>
        <p:nvSpPr>
          <p:cNvPr id="26" name="Title 6"/>
          <p:cNvSpPr txBox="1">
            <a:spLocks/>
          </p:cNvSpPr>
          <p:nvPr/>
        </p:nvSpPr>
        <p:spPr>
          <a:xfrm>
            <a:off x="467544" y="1196752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Microwave SQUID m</a:t>
            </a:r>
            <a:r>
              <a:rPr kumimoji="0" lang="en-US" sz="2500" b="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ultiplexing components</a:t>
            </a:r>
          </a:p>
        </p:txBody>
      </p:sp>
      <p:sp>
        <p:nvSpPr>
          <p:cNvPr id="29" name="Textfeld 102"/>
          <p:cNvSpPr txBox="1"/>
          <p:nvPr/>
        </p:nvSpPr>
        <p:spPr>
          <a:xfrm>
            <a:off x="755576" y="609329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C00000"/>
                </a:solidFill>
              </a:rPr>
              <a:t>Very large </a:t>
            </a:r>
            <a:r>
              <a:rPr lang="de-DE" dirty="0" err="1" smtClean="0">
                <a:solidFill>
                  <a:srgbClr val="C00000"/>
                </a:solidFill>
              </a:rPr>
              <a:t>bandwidth</a:t>
            </a:r>
            <a:endParaRPr lang="de-DE" sz="2000" dirty="0" smtClean="0">
              <a:solidFill>
                <a:srgbClr val="C00000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3551166" y="6087213"/>
            <a:ext cx="2330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C00000"/>
                </a:solidFill>
              </a:rPr>
              <a:t>Very </a:t>
            </a:r>
            <a:r>
              <a:rPr lang="de-DE" dirty="0" err="1">
                <a:solidFill>
                  <a:srgbClr val="C00000"/>
                </a:solidFill>
              </a:rPr>
              <a:t>low</a:t>
            </a:r>
            <a:r>
              <a:rPr lang="de-DE" dirty="0">
                <a:solidFill>
                  <a:srgbClr val="C00000"/>
                </a:solidFill>
              </a:rPr>
              <a:t> </a:t>
            </a:r>
            <a:r>
              <a:rPr lang="de-DE" dirty="0" err="1">
                <a:solidFill>
                  <a:srgbClr val="C00000"/>
                </a:solidFill>
              </a:rPr>
              <a:t>noise</a:t>
            </a:r>
            <a:r>
              <a:rPr lang="de-DE" dirty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level</a:t>
            </a:r>
            <a:endParaRPr lang="de-DE" dirty="0" smtClean="0">
              <a:solidFill>
                <a:srgbClr val="C00000"/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6444208" y="6087213"/>
            <a:ext cx="19577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C00000"/>
                </a:solidFill>
              </a:rPr>
              <a:t>Linear response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71" y="4614576"/>
            <a:ext cx="2138527" cy="1262696"/>
          </a:xfrm>
          <a:prstGeom prst="rect">
            <a:avLst/>
          </a:prstGeom>
          <a:ln w="22225">
            <a:solidFill>
              <a:schemeClr val="tx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71" y="3253719"/>
            <a:ext cx="2138527" cy="1294157"/>
          </a:xfrm>
          <a:prstGeom prst="rect">
            <a:avLst/>
          </a:prstGeom>
          <a:ln w="222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7717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136" y="2584639"/>
            <a:ext cx="6588224" cy="3868697"/>
          </a:xfrm>
          <a:prstGeom prst="rect">
            <a:avLst/>
          </a:prstGeom>
          <a:ln w="22225">
            <a:solidFill>
              <a:schemeClr val="tx1"/>
            </a:solidFill>
          </a:ln>
        </p:spPr>
      </p:pic>
      <p:sp>
        <p:nvSpPr>
          <p:cNvPr id="64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Multiplexer Chip Prototype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65" name="Rounded Rectangle 32"/>
          <p:cNvSpPr/>
          <p:nvPr/>
        </p:nvSpPr>
        <p:spPr>
          <a:xfrm>
            <a:off x="1547664" y="4394020"/>
            <a:ext cx="1276447" cy="249972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smtClean="0">
                <a:solidFill>
                  <a:schemeClr val="tx1"/>
                </a:solidFill>
              </a:rPr>
              <a:t>On-chip heat bath</a:t>
            </a:r>
            <a:endParaRPr lang="de-DE" sz="1100" dirty="0">
              <a:solidFill>
                <a:schemeClr val="tx1"/>
              </a:solidFill>
            </a:endParaRPr>
          </a:p>
        </p:txBody>
      </p:sp>
      <p:sp>
        <p:nvSpPr>
          <p:cNvPr id="66" name="Rounded Rectangle 35"/>
          <p:cNvSpPr/>
          <p:nvPr/>
        </p:nvSpPr>
        <p:spPr>
          <a:xfrm>
            <a:off x="611560" y="2277990"/>
            <a:ext cx="823758" cy="214906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smtClean="0">
                <a:solidFill>
                  <a:schemeClr val="tx1"/>
                </a:solidFill>
              </a:rPr>
              <a:t>HF </a:t>
            </a:r>
            <a:r>
              <a:rPr lang="de-DE" sz="1100" dirty="0" err="1" smtClean="0">
                <a:solidFill>
                  <a:schemeClr val="tx1"/>
                </a:solidFill>
              </a:rPr>
              <a:t>input</a:t>
            </a:r>
            <a:endParaRPr lang="de-DE" sz="1100" dirty="0">
              <a:solidFill>
                <a:schemeClr val="tx1"/>
              </a:solidFill>
            </a:endParaRPr>
          </a:p>
        </p:txBody>
      </p:sp>
      <p:sp>
        <p:nvSpPr>
          <p:cNvPr id="67" name="Rounded Rectangle 40"/>
          <p:cNvSpPr/>
          <p:nvPr/>
        </p:nvSpPr>
        <p:spPr>
          <a:xfrm>
            <a:off x="6227640" y="4379766"/>
            <a:ext cx="1224680" cy="264226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smtClean="0">
                <a:solidFill>
                  <a:schemeClr val="tx1"/>
                </a:solidFill>
              </a:rPr>
              <a:t>Detector array</a:t>
            </a:r>
            <a:endParaRPr lang="de-DE" sz="1100" dirty="0">
              <a:solidFill>
                <a:schemeClr val="tx1"/>
              </a:solidFill>
            </a:endParaRPr>
          </a:p>
        </p:txBody>
      </p:sp>
      <p:sp>
        <p:nvSpPr>
          <p:cNvPr id="68" name="Rounded Rectangle 35"/>
          <p:cNvSpPr/>
          <p:nvPr/>
        </p:nvSpPr>
        <p:spPr>
          <a:xfrm>
            <a:off x="7636674" y="2276872"/>
            <a:ext cx="823758" cy="214906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smtClean="0">
                <a:solidFill>
                  <a:schemeClr val="tx1"/>
                </a:solidFill>
              </a:rPr>
              <a:t>HF </a:t>
            </a:r>
            <a:r>
              <a:rPr lang="de-DE" sz="1100" dirty="0" err="1" smtClean="0">
                <a:solidFill>
                  <a:schemeClr val="tx1"/>
                </a:solidFill>
              </a:rPr>
              <a:t>output</a:t>
            </a:r>
            <a:endParaRPr lang="de-DE" sz="1100" dirty="0">
              <a:solidFill>
                <a:schemeClr val="tx1"/>
              </a:solidFill>
            </a:endParaRPr>
          </a:p>
        </p:txBody>
      </p:sp>
      <p:sp>
        <p:nvSpPr>
          <p:cNvPr id="69" name="Title 6"/>
          <p:cNvSpPr txBox="1">
            <a:spLocks/>
          </p:cNvSpPr>
          <p:nvPr/>
        </p:nvSpPr>
        <p:spPr>
          <a:xfrm>
            <a:off x="467544" y="1143596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64 MMC pixels with on-chip multiplexer</a:t>
            </a:r>
          </a:p>
        </p:txBody>
      </p:sp>
      <p:cxnSp>
        <p:nvCxnSpPr>
          <p:cNvPr id="71" name="Straight Arrow Connector 53"/>
          <p:cNvCxnSpPr>
            <a:stCxn id="67" idx="1"/>
          </p:cNvCxnSpPr>
          <p:nvPr/>
        </p:nvCxnSpPr>
        <p:spPr>
          <a:xfrm flipH="1" flipV="1">
            <a:off x="5436096" y="4379766"/>
            <a:ext cx="791544" cy="132113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53"/>
          <p:cNvCxnSpPr/>
          <p:nvPr/>
        </p:nvCxnSpPr>
        <p:spPr>
          <a:xfrm>
            <a:off x="2361808" y="3821100"/>
            <a:ext cx="265976" cy="158873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53"/>
          <p:cNvCxnSpPr/>
          <p:nvPr/>
        </p:nvCxnSpPr>
        <p:spPr>
          <a:xfrm flipV="1">
            <a:off x="7452896" y="2265879"/>
            <a:ext cx="0" cy="280737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53"/>
          <p:cNvCxnSpPr/>
          <p:nvPr/>
        </p:nvCxnSpPr>
        <p:spPr>
          <a:xfrm rot="10800000" flipV="1">
            <a:off x="1556808" y="2265879"/>
            <a:ext cx="0" cy="280737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ounded Rectangle 34"/>
          <p:cNvSpPr/>
          <p:nvPr/>
        </p:nvSpPr>
        <p:spPr>
          <a:xfrm>
            <a:off x="1547664" y="3573016"/>
            <a:ext cx="1128559" cy="216024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smtClean="0">
                <a:solidFill>
                  <a:schemeClr val="tx1"/>
                </a:solidFill>
              </a:rPr>
              <a:t>rf-SQUIDs</a:t>
            </a:r>
            <a:endParaRPr lang="de-DE" sz="1100" dirty="0">
              <a:solidFill>
                <a:schemeClr val="tx1"/>
              </a:solidFill>
            </a:endParaRPr>
          </a:p>
        </p:txBody>
      </p:sp>
      <p:sp>
        <p:nvSpPr>
          <p:cNvPr id="82" name="Rounded Rectangle 35"/>
          <p:cNvSpPr/>
          <p:nvPr/>
        </p:nvSpPr>
        <p:spPr>
          <a:xfrm rot="16200000">
            <a:off x="188191" y="3908813"/>
            <a:ext cx="1172297" cy="214906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err="1" smtClean="0">
                <a:solidFill>
                  <a:schemeClr val="tx1"/>
                </a:solidFill>
              </a:rPr>
              <a:t>Detector</a:t>
            </a:r>
            <a:r>
              <a:rPr lang="de-DE" sz="1100" dirty="0" smtClean="0">
                <a:solidFill>
                  <a:schemeClr val="tx1"/>
                </a:solidFill>
              </a:rPr>
              <a:t> </a:t>
            </a:r>
            <a:r>
              <a:rPr lang="de-DE" sz="1100" dirty="0" err="1" smtClean="0">
                <a:solidFill>
                  <a:schemeClr val="tx1"/>
                </a:solidFill>
              </a:rPr>
              <a:t>bias</a:t>
            </a:r>
            <a:endParaRPr lang="de-DE" sz="1100" dirty="0">
              <a:solidFill>
                <a:schemeClr val="tx1"/>
              </a:solidFill>
            </a:endParaRPr>
          </a:p>
        </p:txBody>
      </p:sp>
      <p:cxnSp>
        <p:nvCxnSpPr>
          <p:cNvPr id="83" name="Straight Arrow Connector 53"/>
          <p:cNvCxnSpPr/>
          <p:nvPr/>
        </p:nvCxnSpPr>
        <p:spPr>
          <a:xfrm>
            <a:off x="899597" y="3979973"/>
            <a:ext cx="324539" cy="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53"/>
          <p:cNvCxnSpPr/>
          <p:nvPr/>
        </p:nvCxnSpPr>
        <p:spPr>
          <a:xfrm>
            <a:off x="7956376" y="2546616"/>
            <a:ext cx="0" cy="390672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hteck 87"/>
          <p:cNvSpPr/>
          <p:nvPr/>
        </p:nvSpPr>
        <p:spPr>
          <a:xfrm rot="5400000">
            <a:off x="7848848" y="4356005"/>
            <a:ext cx="62068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 smtClean="0"/>
              <a:t>9.1 mm</a:t>
            </a:r>
            <a:endParaRPr lang="de-DE" sz="1100" dirty="0"/>
          </a:p>
        </p:txBody>
      </p:sp>
      <p:sp>
        <p:nvSpPr>
          <p:cNvPr id="89" name="Rounded Rectangle 34"/>
          <p:cNvSpPr/>
          <p:nvPr/>
        </p:nvSpPr>
        <p:spPr>
          <a:xfrm>
            <a:off x="3707904" y="3286102"/>
            <a:ext cx="1584176" cy="358922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err="1" smtClean="0">
                <a:solidFill>
                  <a:schemeClr val="tx1"/>
                </a:solidFill>
              </a:rPr>
              <a:t>Superconducting</a:t>
            </a:r>
            <a:endParaRPr lang="de-DE" sz="1100" dirty="0" smtClean="0">
              <a:solidFill>
                <a:schemeClr val="tx1"/>
              </a:solidFill>
            </a:endParaRPr>
          </a:p>
          <a:p>
            <a:pPr algn="ctr"/>
            <a:r>
              <a:rPr lang="de-DE" sz="1100" dirty="0" err="1">
                <a:solidFill>
                  <a:schemeClr val="tx1"/>
                </a:solidFill>
              </a:rPr>
              <a:t>m</a:t>
            </a:r>
            <a:r>
              <a:rPr lang="de-DE" sz="1100" dirty="0" err="1" smtClean="0">
                <a:solidFill>
                  <a:schemeClr val="tx1"/>
                </a:solidFill>
              </a:rPr>
              <a:t>icrowave</a:t>
            </a:r>
            <a:r>
              <a:rPr lang="de-DE" sz="1100" dirty="0" smtClean="0">
                <a:solidFill>
                  <a:schemeClr val="tx1"/>
                </a:solidFill>
              </a:rPr>
              <a:t> </a:t>
            </a:r>
            <a:r>
              <a:rPr lang="de-DE" sz="1100" dirty="0" err="1" smtClean="0">
                <a:solidFill>
                  <a:schemeClr val="tx1"/>
                </a:solidFill>
              </a:rPr>
              <a:t>resonators</a:t>
            </a:r>
            <a:endParaRPr lang="de-DE" sz="1100" dirty="0" smtClean="0">
              <a:solidFill>
                <a:schemeClr val="tx1"/>
              </a:solidFill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738385" y="1700808"/>
            <a:ext cx="69781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>
                <a:solidFill>
                  <a:srgbClr val="C00000"/>
                </a:solidFill>
              </a:rPr>
              <a:t>19 </a:t>
            </a:r>
            <a:r>
              <a:rPr lang="de-DE" dirty="0" err="1" smtClean="0">
                <a:solidFill>
                  <a:srgbClr val="C00000"/>
                </a:solidFill>
              </a:rPr>
              <a:t>microfabricated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layers</a:t>
            </a:r>
            <a:r>
              <a:rPr lang="de-DE" dirty="0" smtClean="0">
                <a:solidFill>
                  <a:srgbClr val="C00000"/>
                </a:solidFill>
              </a:rPr>
              <a:t>: </a:t>
            </a:r>
            <a:r>
              <a:rPr lang="de-DE" dirty="0" err="1"/>
              <a:t>s</a:t>
            </a:r>
            <a:r>
              <a:rPr lang="de-DE" dirty="0" err="1" smtClean="0"/>
              <a:t>puttering</a:t>
            </a:r>
            <a:r>
              <a:rPr lang="de-DE" dirty="0" smtClean="0"/>
              <a:t>, </a:t>
            </a:r>
            <a:r>
              <a:rPr lang="de-DE" dirty="0" err="1"/>
              <a:t>w</a:t>
            </a:r>
            <a:r>
              <a:rPr lang="de-DE" dirty="0" err="1" smtClean="0"/>
              <a:t>et</a:t>
            </a:r>
            <a:r>
              <a:rPr lang="de-DE" dirty="0" smtClean="0"/>
              <a:t> &amp; dry </a:t>
            </a:r>
            <a:r>
              <a:rPr lang="de-DE" dirty="0" err="1"/>
              <a:t>e</a:t>
            </a:r>
            <a:r>
              <a:rPr lang="de-DE" dirty="0" err="1" smtClean="0"/>
              <a:t>tching</a:t>
            </a:r>
            <a:r>
              <a:rPr lang="de-DE" dirty="0" smtClean="0"/>
              <a:t>, </a:t>
            </a:r>
            <a:r>
              <a:rPr lang="de-DE" dirty="0" err="1"/>
              <a:t>e</a:t>
            </a:r>
            <a:r>
              <a:rPr lang="de-DE" dirty="0" err="1" smtClean="0"/>
              <a:t>lectroplating</a:t>
            </a:r>
            <a:r>
              <a:rPr lang="de-DE" dirty="0" smtClean="0"/>
              <a:t>…</a:t>
            </a:r>
          </a:p>
        </p:txBody>
      </p:sp>
      <p:grpSp>
        <p:nvGrpSpPr>
          <p:cNvPr id="18" name="Gruppieren 17"/>
          <p:cNvGrpSpPr/>
          <p:nvPr/>
        </p:nvGrpSpPr>
        <p:grpSpPr>
          <a:xfrm>
            <a:off x="2051720" y="2260350"/>
            <a:ext cx="4752527" cy="4208616"/>
            <a:chOff x="2051720" y="2260350"/>
            <a:chExt cx="4752527" cy="4208616"/>
          </a:xfrm>
        </p:grpSpPr>
        <p:pic>
          <p:nvPicPr>
            <p:cNvPr id="3" name="Grafik 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16" r="14401"/>
            <a:stretch/>
          </p:blipFill>
          <p:spPr>
            <a:xfrm>
              <a:off x="2051720" y="2260350"/>
              <a:ext cx="4752527" cy="4208616"/>
            </a:xfrm>
            <a:prstGeom prst="rect">
              <a:avLst/>
            </a:prstGeom>
            <a:ln w="25400">
              <a:solidFill>
                <a:schemeClr val="tx1"/>
              </a:solidFill>
            </a:ln>
          </p:spPr>
        </p:pic>
        <p:sp>
          <p:nvSpPr>
            <p:cNvPr id="22" name="Rounded Rectangle 35"/>
            <p:cNvSpPr/>
            <p:nvPr/>
          </p:nvSpPr>
          <p:spPr>
            <a:xfrm>
              <a:off x="5431092" y="4869160"/>
              <a:ext cx="1334081" cy="404247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tx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 err="1" smtClean="0">
                  <a:solidFill>
                    <a:schemeClr val="tx1"/>
                  </a:solidFill>
                </a:rPr>
                <a:t>Meander-shaped</a:t>
              </a:r>
              <a:endParaRPr lang="de-DE" sz="11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de-DE" sz="1100" dirty="0" err="1">
                  <a:solidFill>
                    <a:schemeClr val="tx1"/>
                  </a:solidFill>
                </a:rPr>
                <a:t>p</a:t>
              </a:r>
              <a:r>
                <a:rPr lang="de-DE" sz="1100" dirty="0" err="1" smtClean="0">
                  <a:solidFill>
                    <a:schemeClr val="tx1"/>
                  </a:solidFill>
                </a:rPr>
                <a:t>ickup</a:t>
              </a:r>
              <a:r>
                <a:rPr lang="de-DE" sz="1100" dirty="0" smtClean="0">
                  <a:solidFill>
                    <a:schemeClr val="tx1"/>
                  </a:solidFill>
                </a:rPr>
                <a:t> </a:t>
              </a:r>
              <a:r>
                <a:rPr lang="de-DE" sz="1100" dirty="0" err="1" smtClean="0">
                  <a:solidFill>
                    <a:schemeClr val="tx1"/>
                  </a:solidFill>
                </a:rPr>
                <a:t>coil</a:t>
              </a:r>
              <a:r>
                <a:rPr lang="de-DE" sz="1100" dirty="0" smtClean="0">
                  <a:solidFill>
                    <a:schemeClr val="tx1"/>
                  </a:solidFill>
                </a:rPr>
                <a:t> </a:t>
              </a:r>
              <a:endParaRPr lang="de-DE" sz="1100" dirty="0">
                <a:solidFill>
                  <a:schemeClr val="tx1"/>
                </a:solidFill>
              </a:endParaRPr>
            </a:p>
          </p:txBody>
        </p:sp>
        <p:cxnSp>
          <p:nvCxnSpPr>
            <p:cNvPr id="23" name="Straight Arrow Connector 53"/>
            <p:cNvCxnSpPr/>
            <p:nvPr/>
          </p:nvCxnSpPr>
          <p:spPr>
            <a:xfrm flipH="1" flipV="1">
              <a:off x="5796136" y="4293096"/>
              <a:ext cx="288033" cy="576064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ounded Rectangle 35"/>
            <p:cNvSpPr/>
            <p:nvPr/>
          </p:nvSpPr>
          <p:spPr>
            <a:xfrm>
              <a:off x="2157070" y="5598421"/>
              <a:ext cx="1334081" cy="260230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tx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 err="1" smtClean="0">
                  <a:solidFill>
                    <a:schemeClr val="tx1"/>
                  </a:solidFill>
                </a:rPr>
                <a:t>Weak</a:t>
              </a:r>
              <a:r>
                <a:rPr lang="de-DE" sz="1100" dirty="0" smtClean="0">
                  <a:solidFill>
                    <a:schemeClr val="tx1"/>
                  </a:solidFill>
                </a:rPr>
                <a:t> thermal link</a:t>
              </a:r>
              <a:endParaRPr lang="de-DE" sz="1100" dirty="0">
                <a:solidFill>
                  <a:schemeClr val="tx1"/>
                </a:solidFill>
              </a:endParaRPr>
            </a:p>
          </p:txBody>
        </p:sp>
        <p:cxnSp>
          <p:nvCxnSpPr>
            <p:cNvPr id="27" name="Straight Arrow Connector 53"/>
            <p:cNvCxnSpPr/>
            <p:nvPr/>
          </p:nvCxnSpPr>
          <p:spPr>
            <a:xfrm flipV="1">
              <a:off x="3491151" y="5301209"/>
              <a:ext cx="193412" cy="297212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ounded Rectangle 35"/>
            <p:cNvSpPr/>
            <p:nvPr/>
          </p:nvSpPr>
          <p:spPr>
            <a:xfrm>
              <a:off x="2076838" y="2281228"/>
              <a:ext cx="1487050" cy="404247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tx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 smtClean="0">
                  <a:solidFill>
                    <a:schemeClr val="tx1"/>
                  </a:solidFill>
                </a:rPr>
                <a:t>Au </a:t>
              </a:r>
              <a:r>
                <a:rPr lang="de-DE" sz="1100" dirty="0" err="1" smtClean="0">
                  <a:solidFill>
                    <a:schemeClr val="tx1"/>
                  </a:solidFill>
                </a:rPr>
                <a:t>absorber</a:t>
              </a:r>
              <a:r>
                <a:rPr lang="de-DE" sz="1100" dirty="0" smtClean="0">
                  <a:solidFill>
                    <a:schemeClr val="tx1"/>
                  </a:solidFill>
                </a:rPr>
                <a:t> on </a:t>
              </a:r>
              <a:r>
                <a:rPr lang="de-DE" sz="1100" dirty="0" err="1" smtClean="0">
                  <a:solidFill>
                    <a:schemeClr val="tx1"/>
                  </a:solidFill>
                </a:rPr>
                <a:t>stems</a:t>
              </a:r>
              <a:r>
                <a:rPr lang="de-DE" sz="1100" dirty="0" smtClean="0">
                  <a:solidFill>
                    <a:schemeClr val="tx1"/>
                  </a:solidFill>
                </a:rPr>
                <a:t> </a:t>
              </a:r>
            </a:p>
            <a:p>
              <a:pPr algn="ctr"/>
              <a:r>
                <a:rPr lang="de-DE" sz="1100" dirty="0" smtClean="0">
                  <a:solidFill>
                    <a:schemeClr val="tx1"/>
                  </a:solidFill>
                </a:rPr>
                <a:t>on Ag</a:t>
              </a:r>
              <a:r>
                <a:rPr lang="de-DE" sz="1100" u="sng" dirty="0" smtClean="0">
                  <a:solidFill>
                    <a:schemeClr val="tx1"/>
                  </a:solidFill>
                </a:rPr>
                <a:t>Er</a:t>
              </a:r>
              <a:r>
                <a:rPr lang="de-DE" sz="1100" baseline="-25000" dirty="0" smtClean="0">
                  <a:solidFill>
                    <a:schemeClr val="tx1"/>
                  </a:solidFill>
                </a:rPr>
                <a:t>300ppm</a:t>
              </a:r>
              <a:r>
                <a:rPr lang="de-DE" sz="1100" dirty="0" smtClean="0">
                  <a:solidFill>
                    <a:schemeClr val="tx1"/>
                  </a:solidFill>
                </a:rPr>
                <a:t> </a:t>
              </a:r>
              <a:r>
                <a:rPr lang="de-DE" sz="1100" dirty="0" err="1" smtClean="0">
                  <a:solidFill>
                    <a:schemeClr val="tx1"/>
                  </a:solidFill>
                </a:rPr>
                <a:t>sensor</a:t>
              </a:r>
              <a:endParaRPr lang="de-DE" sz="1100" dirty="0">
                <a:solidFill>
                  <a:schemeClr val="tx1"/>
                </a:solidFill>
              </a:endParaRPr>
            </a:p>
          </p:txBody>
        </p:sp>
        <p:cxnSp>
          <p:nvCxnSpPr>
            <p:cNvPr id="32" name="Straight Arrow Connector 53"/>
            <p:cNvCxnSpPr>
              <a:stCxn id="31" idx="2"/>
            </p:cNvCxnSpPr>
            <p:nvPr/>
          </p:nvCxnSpPr>
          <p:spPr>
            <a:xfrm>
              <a:off x="2820363" y="2685475"/>
              <a:ext cx="95453" cy="455493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ounded Rectangle 35"/>
            <p:cNvSpPr/>
            <p:nvPr/>
          </p:nvSpPr>
          <p:spPr>
            <a:xfrm>
              <a:off x="5431093" y="2276872"/>
              <a:ext cx="796548" cy="404247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tx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 err="1" smtClean="0">
                  <a:solidFill>
                    <a:schemeClr val="tx1"/>
                  </a:solidFill>
                </a:rPr>
                <a:t>To</a:t>
              </a:r>
              <a:r>
                <a:rPr lang="de-DE" sz="1100" dirty="0" smtClean="0">
                  <a:solidFill>
                    <a:schemeClr val="tx1"/>
                  </a:solidFill>
                </a:rPr>
                <a:t> SQUID</a:t>
              </a:r>
            </a:p>
            <a:p>
              <a:pPr algn="ctr"/>
              <a:r>
                <a:rPr lang="de-DE" sz="1100" dirty="0" err="1">
                  <a:solidFill>
                    <a:schemeClr val="tx1"/>
                  </a:solidFill>
                </a:rPr>
                <a:t>i</a:t>
              </a:r>
              <a:r>
                <a:rPr lang="de-DE" sz="1100" dirty="0" err="1" smtClean="0">
                  <a:solidFill>
                    <a:schemeClr val="tx1"/>
                  </a:solidFill>
                </a:rPr>
                <a:t>nput</a:t>
              </a:r>
              <a:r>
                <a:rPr lang="de-DE" sz="1100" dirty="0" smtClean="0">
                  <a:solidFill>
                    <a:schemeClr val="tx1"/>
                  </a:solidFill>
                </a:rPr>
                <a:t> </a:t>
              </a:r>
              <a:r>
                <a:rPr lang="de-DE" sz="1100" dirty="0" err="1" smtClean="0">
                  <a:solidFill>
                    <a:schemeClr val="tx1"/>
                  </a:solidFill>
                </a:rPr>
                <a:t>coil</a:t>
              </a:r>
              <a:endParaRPr lang="de-DE" sz="1100" dirty="0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Arrow Connector 53"/>
            <p:cNvCxnSpPr>
              <a:stCxn id="37" idx="1"/>
            </p:cNvCxnSpPr>
            <p:nvPr/>
          </p:nvCxnSpPr>
          <p:spPr>
            <a:xfrm flipH="1" flipV="1">
              <a:off x="4423427" y="2373551"/>
              <a:ext cx="1007666" cy="105445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Rounded Rectangle 35"/>
          <p:cNvSpPr/>
          <p:nvPr/>
        </p:nvSpPr>
        <p:spPr>
          <a:xfrm>
            <a:off x="3795129" y="6102723"/>
            <a:ext cx="1334081" cy="260230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smtClean="0">
                <a:solidFill>
                  <a:schemeClr val="tx1"/>
                </a:solidFill>
              </a:rPr>
              <a:t>Thermal </a:t>
            </a:r>
            <a:r>
              <a:rPr lang="de-DE" sz="1100" dirty="0" err="1" smtClean="0">
                <a:solidFill>
                  <a:schemeClr val="tx1"/>
                </a:solidFill>
              </a:rPr>
              <a:t>bath</a:t>
            </a:r>
            <a:endParaRPr lang="de-DE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805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4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Multiplexer Chip 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Prototype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136" y="2584639"/>
            <a:ext cx="6588224" cy="3868697"/>
          </a:xfrm>
          <a:prstGeom prst="rect">
            <a:avLst/>
          </a:prstGeom>
          <a:ln w="22225">
            <a:solidFill>
              <a:schemeClr val="tx1"/>
            </a:solidFill>
          </a:ln>
        </p:spPr>
      </p:pic>
      <p:sp>
        <p:nvSpPr>
          <p:cNvPr id="65" name="Rounded Rectangle 32"/>
          <p:cNvSpPr/>
          <p:nvPr/>
        </p:nvSpPr>
        <p:spPr>
          <a:xfrm>
            <a:off x="1547664" y="4394020"/>
            <a:ext cx="1276447" cy="249972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smtClean="0">
                <a:solidFill>
                  <a:schemeClr val="tx1"/>
                </a:solidFill>
              </a:rPr>
              <a:t>On-chip heat bath</a:t>
            </a:r>
            <a:endParaRPr lang="de-DE" sz="1100" dirty="0">
              <a:solidFill>
                <a:schemeClr val="tx1"/>
              </a:solidFill>
            </a:endParaRPr>
          </a:p>
        </p:txBody>
      </p:sp>
      <p:sp>
        <p:nvSpPr>
          <p:cNvPr id="66" name="Rounded Rectangle 35"/>
          <p:cNvSpPr/>
          <p:nvPr/>
        </p:nvSpPr>
        <p:spPr>
          <a:xfrm>
            <a:off x="611560" y="2277990"/>
            <a:ext cx="823758" cy="214906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smtClean="0">
                <a:solidFill>
                  <a:schemeClr val="tx1"/>
                </a:solidFill>
              </a:rPr>
              <a:t>HF </a:t>
            </a:r>
            <a:r>
              <a:rPr lang="de-DE" sz="1100" dirty="0" err="1" smtClean="0">
                <a:solidFill>
                  <a:schemeClr val="tx1"/>
                </a:solidFill>
              </a:rPr>
              <a:t>input</a:t>
            </a:r>
            <a:endParaRPr lang="de-DE" sz="1100" dirty="0">
              <a:solidFill>
                <a:schemeClr val="tx1"/>
              </a:solidFill>
            </a:endParaRPr>
          </a:p>
        </p:txBody>
      </p:sp>
      <p:sp>
        <p:nvSpPr>
          <p:cNvPr id="67" name="Rounded Rectangle 40"/>
          <p:cNvSpPr/>
          <p:nvPr/>
        </p:nvSpPr>
        <p:spPr>
          <a:xfrm>
            <a:off x="6227640" y="4379766"/>
            <a:ext cx="1224680" cy="264226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smtClean="0">
                <a:solidFill>
                  <a:schemeClr val="tx1"/>
                </a:solidFill>
              </a:rPr>
              <a:t>Detector array</a:t>
            </a:r>
            <a:endParaRPr lang="de-DE" sz="1100" dirty="0">
              <a:solidFill>
                <a:schemeClr val="tx1"/>
              </a:solidFill>
            </a:endParaRPr>
          </a:p>
        </p:txBody>
      </p:sp>
      <p:sp>
        <p:nvSpPr>
          <p:cNvPr id="68" name="Rounded Rectangle 35"/>
          <p:cNvSpPr/>
          <p:nvPr/>
        </p:nvSpPr>
        <p:spPr>
          <a:xfrm>
            <a:off x="7636674" y="2276872"/>
            <a:ext cx="823758" cy="214906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smtClean="0">
                <a:solidFill>
                  <a:schemeClr val="tx1"/>
                </a:solidFill>
              </a:rPr>
              <a:t>HF </a:t>
            </a:r>
            <a:r>
              <a:rPr lang="de-DE" sz="1100" dirty="0" err="1" smtClean="0">
                <a:solidFill>
                  <a:schemeClr val="tx1"/>
                </a:solidFill>
              </a:rPr>
              <a:t>output</a:t>
            </a:r>
            <a:endParaRPr lang="de-DE" sz="1100" dirty="0">
              <a:solidFill>
                <a:schemeClr val="tx1"/>
              </a:solidFill>
            </a:endParaRPr>
          </a:p>
        </p:txBody>
      </p:sp>
      <p:sp>
        <p:nvSpPr>
          <p:cNvPr id="69" name="Title 6"/>
          <p:cNvSpPr txBox="1">
            <a:spLocks/>
          </p:cNvSpPr>
          <p:nvPr/>
        </p:nvSpPr>
        <p:spPr>
          <a:xfrm>
            <a:off x="467544" y="1143596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64 MMC pixels with on-chip multiplexer</a:t>
            </a:r>
          </a:p>
        </p:txBody>
      </p:sp>
      <p:cxnSp>
        <p:nvCxnSpPr>
          <p:cNvPr id="71" name="Straight Arrow Connector 53"/>
          <p:cNvCxnSpPr>
            <a:stCxn id="67" idx="1"/>
          </p:cNvCxnSpPr>
          <p:nvPr/>
        </p:nvCxnSpPr>
        <p:spPr>
          <a:xfrm flipH="1" flipV="1">
            <a:off x="5436096" y="4379766"/>
            <a:ext cx="791544" cy="132113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53"/>
          <p:cNvCxnSpPr/>
          <p:nvPr/>
        </p:nvCxnSpPr>
        <p:spPr>
          <a:xfrm>
            <a:off x="2361808" y="3821100"/>
            <a:ext cx="265976" cy="158873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53"/>
          <p:cNvCxnSpPr/>
          <p:nvPr/>
        </p:nvCxnSpPr>
        <p:spPr>
          <a:xfrm flipV="1">
            <a:off x="7452896" y="2265879"/>
            <a:ext cx="0" cy="280737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53"/>
          <p:cNvCxnSpPr/>
          <p:nvPr/>
        </p:nvCxnSpPr>
        <p:spPr>
          <a:xfrm rot="10800000" flipV="1">
            <a:off x="1556808" y="2265879"/>
            <a:ext cx="0" cy="280737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ounded Rectangle 35"/>
          <p:cNvSpPr/>
          <p:nvPr/>
        </p:nvSpPr>
        <p:spPr>
          <a:xfrm rot="16200000">
            <a:off x="188191" y="3908813"/>
            <a:ext cx="1172297" cy="214906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err="1" smtClean="0">
                <a:solidFill>
                  <a:schemeClr val="tx1"/>
                </a:solidFill>
              </a:rPr>
              <a:t>Detector</a:t>
            </a:r>
            <a:r>
              <a:rPr lang="de-DE" sz="1100" dirty="0" smtClean="0">
                <a:solidFill>
                  <a:schemeClr val="tx1"/>
                </a:solidFill>
              </a:rPr>
              <a:t> </a:t>
            </a:r>
            <a:r>
              <a:rPr lang="de-DE" sz="1100" dirty="0" err="1" smtClean="0">
                <a:solidFill>
                  <a:schemeClr val="tx1"/>
                </a:solidFill>
              </a:rPr>
              <a:t>bias</a:t>
            </a:r>
            <a:endParaRPr lang="de-DE" sz="1100" dirty="0">
              <a:solidFill>
                <a:schemeClr val="tx1"/>
              </a:solidFill>
            </a:endParaRPr>
          </a:p>
        </p:txBody>
      </p:sp>
      <p:cxnSp>
        <p:nvCxnSpPr>
          <p:cNvPr id="83" name="Straight Arrow Connector 53"/>
          <p:cNvCxnSpPr/>
          <p:nvPr/>
        </p:nvCxnSpPr>
        <p:spPr>
          <a:xfrm>
            <a:off x="899597" y="3979973"/>
            <a:ext cx="324539" cy="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53"/>
          <p:cNvCxnSpPr/>
          <p:nvPr/>
        </p:nvCxnSpPr>
        <p:spPr>
          <a:xfrm>
            <a:off x="7956376" y="2546616"/>
            <a:ext cx="0" cy="390672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hteck 87"/>
          <p:cNvSpPr/>
          <p:nvPr/>
        </p:nvSpPr>
        <p:spPr>
          <a:xfrm rot="5400000">
            <a:off x="7848848" y="4356005"/>
            <a:ext cx="62068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 smtClean="0"/>
              <a:t>9.1 mm</a:t>
            </a:r>
            <a:endParaRPr lang="de-DE" sz="1100" dirty="0"/>
          </a:p>
        </p:txBody>
      </p:sp>
      <p:sp>
        <p:nvSpPr>
          <p:cNvPr id="89" name="Rounded Rectangle 34"/>
          <p:cNvSpPr/>
          <p:nvPr/>
        </p:nvSpPr>
        <p:spPr>
          <a:xfrm>
            <a:off x="3707904" y="3286102"/>
            <a:ext cx="1584176" cy="358922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err="1" smtClean="0">
                <a:solidFill>
                  <a:schemeClr val="tx1"/>
                </a:solidFill>
              </a:rPr>
              <a:t>Superconducting</a:t>
            </a:r>
            <a:endParaRPr lang="de-DE" sz="1100" dirty="0" smtClean="0">
              <a:solidFill>
                <a:schemeClr val="tx1"/>
              </a:solidFill>
            </a:endParaRPr>
          </a:p>
          <a:p>
            <a:pPr algn="ctr"/>
            <a:r>
              <a:rPr lang="de-DE" sz="1100" dirty="0" err="1">
                <a:solidFill>
                  <a:schemeClr val="tx1"/>
                </a:solidFill>
              </a:rPr>
              <a:t>m</a:t>
            </a:r>
            <a:r>
              <a:rPr lang="de-DE" sz="1100" dirty="0" err="1" smtClean="0">
                <a:solidFill>
                  <a:schemeClr val="tx1"/>
                </a:solidFill>
              </a:rPr>
              <a:t>icrowave</a:t>
            </a:r>
            <a:r>
              <a:rPr lang="de-DE" sz="1100" dirty="0" smtClean="0">
                <a:solidFill>
                  <a:schemeClr val="tx1"/>
                </a:solidFill>
              </a:rPr>
              <a:t> </a:t>
            </a:r>
            <a:r>
              <a:rPr lang="de-DE" sz="1100" dirty="0" err="1" smtClean="0">
                <a:solidFill>
                  <a:schemeClr val="tx1"/>
                </a:solidFill>
              </a:rPr>
              <a:t>resonators</a:t>
            </a:r>
            <a:endParaRPr lang="de-DE" sz="1100" dirty="0" smtClean="0">
              <a:solidFill>
                <a:schemeClr val="tx1"/>
              </a:solidFill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738385" y="1700808"/>
            <a:ext cx="70985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>
                <a:solidFill>
                  <a:srgbClr val="C00000"/>
                </a:solidFill>
              </a:rPr>
              <a:t>19 </a:t>
            </a:r>
            <a:r>
              <a:rPr lang="de-DE" dirty="0" err="1" smtClean="0">
                <a:solidFill>
                  <a:srgbClr val="C00000"/>
                </a:solidFill>
              </a:rPr>
              <a:t>microfabricated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layers</a:t>
            </a:r>
            <a:r>
              <a:rPr lang="de-DE" dirty="0" smtClean="0">
                <a:solidFill>
                  <a:srgbClr val="C00000"/>
                </a:solidFill>
              </a:rPr>
              <a:t>: </a:t>
            </a:r>
            <a:r>
              <a:rPr lang="de-DE" dirty="0" err="1"/>
              <a:t>s</a:t>
            </a:r>
            <a:r>
              <a:rPr lang="de-DE" dirty="0" err="1" smtClean="0"/>
              <a:t>puttering</a:t>
            </a:r>
            <a:r>
              <a:rPr lang="de-DE" dirty="0" smtClean="0"/>
              <a:t>, </a:t>
            </a:r>
            <a:r>
              <a:rPr lang="de-DE" dirty="0" err="1"/>
              <a:t>w</a:t>
            </a:r>
            <a:r>
              <a:rPr lang="de-DE" dirty="0" err="1" smtClean="0"/>
              <a:t>et</a:t>
            </a:r>
            <a:r>
              <a:rPr lang="de-DE" dirty="0" smtClean="0"/>
              <a:t> &amp; dry </a:t>
            </a:r>
            <a:r>
              <a:rPr lang="de-DE" dirty="0" err="1"/>
              <a:t>e</a:t>
            </a:r>
            <a:r>
              <a:rPr lang="de-DE" dirty="0" err="1" smtClean="0"/>
              <a:t>tching</a:t>
            </a:r>
            <a:r>
              <a:rPr lang="de-DE" dirty="0" smtClean="0"/>
              <a:t>, </a:t>
            </a:r>
            <a:r>
              <a:rPr lang="de-DE" dirty="0" err="1"/>
              <a:t>e</a:t>
            </a:r>
            <a:r>
              <a:rPr lang="de-DE" dirty="0" err="1" smtClean="0"/>
              <a:t>lectroplating</a:t>
            </a:r>
            <a:r>
              <a:rPr lang="de-DE" dirty="0" smtClean="0"/>
              <a:t>…</a:t>
            </a:r>
            <a:endParaRPr lang="de-DE" dirty="0"/>
          </a:p>
        </p:txBody>
      </p:sp>
      <p:sp>
        <p:nvSpPr>
          <p:cNvPr id="46" name="Rounded Rectangle 34"/>
          <p:cNvSpPr/>
          <p:nvPr/>
        </p:nvSpPr>
        <p:spPr>
          <a:xfrm>
            <a:off x="1547664" y="3573016"/>
            <a:ext cx="1128559" cy="216024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smtClean="0">
                <a:solidFill>
                  <a:schemeClr val="tx1"/>
                </a:solidFill>
              </a:rPr>
              <a:t>rf-SQUIDs</a:t>
            </a:r>
            <a:endParaRPr lang="de-DE" sz="1100" dirty="0">
              <a:solidFill>
                <a:schemeClr val="tx1"/>
              </a:solidFill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2339752" y="2445060"/>
            <a:ext cx="4536504" cy="4080284"/>
            <a:chOff x="2123728" y="2013012"/>
            <a:chExt cx="4536504" cy="4080284"/>
          </a:xfrm>
        </p:grpSpPr>
        <p:pic>
          <p:nvPicPr>
            <p:cNvPr id="4" name="Grafik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87" r="15291"/>
            <a:stretch/>
          </p:blipFill>
          <p:spPr>
            <a:xfrm>
              <a:off x="2123728" y="2013012"/>
              <a:ext cx="4536504" cy="4080284"/>
            </a:xfrm>
            <a:prstGeom prst="rect">
              <a:avLst/>
            </a:prstGeom>
            <a:ln w="25400">
              <a:solidFill>
                <a:schemeClr val="tx1"/>
              </a:solidFill>
            </a:ln>
          </p:spPr>
        </p:pic>
        <p:sp>
          <p:nvSpPr>
            <p:cNvPr id="33" name="Rounded Rectangle 35"/>
            <p:cNvSpPr/>
            <p:nvPr/>
          </p:nvSpPr>
          <p:spPr>
            <a:xfrm>
              <a:off x="2942150" y="2060557"/>
              <a:ext cx="1053785" cy="205322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tx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 err="1" smtClean="0">
                  <a:solidFill>
                    <a:schemeClr val="tx1"/>
                  </a:solidFill>
                </a:rPr>
                <a:t>To</a:t>
              </a:r>
              <a:r>
                <a:rPr lang="de-DE" sz="1100" dirty="0" smtClean="0">
                  <a:solidFill>
                    <a:schemeClr val="tx1"/>
                  </a:solidFill>
                </a:rPr>
                <a:t> </a:t>
              </a:r>
              <a:r>
                <a:rPr lang="de-DE" sz="1100" dirty="0" err="1" smtClean="0">
                  <a:solidFill>
                    <a:schemeClr val="tx1"/>
                  </a:solidFill>
                </a:rPr>
                <a:t>resonator</a:t>
              </a:r>
              <a:endParaRPr lang="de-DE" sz="1100" dirty="0">
                <a:solidFill>
                  <a:schemeClr val="tx1"/>
                </a:solidFill>
              </a:endParaRPr>
            </a:p>
          </p:txBody>
        </p:sp>
        <p:cxnSp>
          <p:nvCxnSpPr>
            <p:cNvPr id="34" name="Straight Arrow Connector 53"/>
            <p:cNvCxnSpPr/>
            <p:nvPr/>
          </p:nvCxnSpPr>
          <p:spPr>
            <a:xfrm>
              <a:off x="3995935" y="2169800"/>
              <a:ext cx="324539" cy="0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ounded Rectangle 35"/>
            <p:cNvSpPr/>
            <p:nvPr/>
          </p:nvSpPr>
          <p:spPr>
            <a:xfrm>
              <a:off x="2977652" y="5517232"/>
              <a:ext cx="1053785" cy="205322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tx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 err="1" smtClean="0">
                  <a:solidFill>
                    <a:schemeClr val="tx1"/>
                  </a:solidFill>
                </a:rPr>
                <a:t>To</a:t>
              </a:r>
              <a:r>
                <a:rPr lang="de-DE" sz="1100" dirty="0" smtClean="0">
                  <a:solidFill>
                    <a:schemeClr val="tx1"/>
                  </a:solidFill>
                </a:rPr>
                <a:t> </a:t>
              </a:r>
              <a:r>
                <a:rPr lang="de-DE" sz="1100" dirty="0" err="1" smtClean="0">
                  <a:solidFill>
                    <a:schemeClr val="tx1"/>
                  </a:solidFill>
                </a:rPr>
                <a:t>detector</a:t>
              </a:r>
              <a:endParaRPr lang="de-DE" sz="1100" dirty="0">
                <a:solidFill>
                  <a:schemeClr val="tx1"/>
                </a:solidFill>
              </a:endParaRPr>
            </a:p>
          </p:txBody>
        </p:sp>
        <p:cxnSp>
          <p:nvCxnSpPr>
            <p:cNvPr id="36" name="Straight Arrow Connector 53"/>
            <p:cNvCxnSpPr/>
            <p:nvPr/>
          </p:nvCxnSpPr>
          <p:spPr>
            <a:xfrm>
              <a:off x="4031437" y="5626475"/>
              <a:ext cx="324539" cy="0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ounded Rectangle 35"/>
            <p:cNvSpPr/>
            <p:nvPr/>
          </p:nvSpPr>
          <p:spPr>
            <a:xfrm>
              <a:off x="2186243" y="2400158"/>
              <a:ext cx="1053785" cy="205322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tx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 err="1" smtClean="0">
                  <a:solidFill>
                    <a:schemeClr val="tx1"/>
                  </a:solidFill>
                </a:rPr>
                <a:t>Washer</a:t>
              </a:r>
              <a:r>
                <a:rPr lang="de-DE" sz="1100" dirty="0" smtClean="0">
                  <a:solidFill>
                    <a:schemeClr val="tx1"/>
                  </a:solidFill>
                </a:rPr>
                <a:t> </a:t>
              </a:r>
              <a:r>
                <a:rPr lang="de-DE" sz="1100" dirty="0" err="1" smtClean="0">
                  <a:solidFill>
                    <a:schemeClr val="tx1"/>
                  </a:solidFill>
                </a:rPr>
                <a:t>coil</a:t>
              </a:r>
              <a:endParaRPr lang="de-DE" sz="1100" dirty="0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Arrow Connector 53"/>
            <p:cNvCxnSpPr/>
            <p:nvPr/>
          </p:nvCxnSpPr>
          <p:spPr>
            <a:xfrm>
              <a:off x="3180005" y="2618589"/>
              <a:ext cx="289037" cy="162339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ounded Rectangle 35"/>
            <p:cNvSpPr/>
            <p:nvPr/>
          </p:nvSpPr>
          <p:spPr>
            <a:xfrm>
              <a:off x="5479981" y="2060848"/>
              <a:ext cx="1053785" cy="354413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tx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 smtClean="0">
                  <a:solidFill>
                    <a:schemeClr val="tx1"/>
                  </a:solidFill>
                </a:rPr>
                <a:t>Modulation </a:t>
              </a:r>
              <a:r>
                <a:rPr lang="de-DE" sz="1100" dirty="0" err="1" smtClean="0">
                  <a:solidFill>
                    <a:schemeClr val="tx1"/>
                  </a:solidFill>
                </a:rPr>
                <a:t>coil</a:t>
              </a:r>
              <a:endParaRPr lang="de-DE" sz="1100" dirty="0">
                <a:solidFill>
                  <a:schemeClr val="tx1"/>
                </a:solidFill>
              </a:endParaRPr>
            </a:p>
          </p:txBody>
        </p:sp>
        <p:cxnSp>
          <p:nvCxnSpPr>
            <p:cNvPr id="41" name="Straight Arrow Connector 53"/>
            <p:cNvCxnSpPr/>
            <p:nvPr/>
          </p:nvCxnSpPr>
          <p:spPr>
            <a:xfrm>
              <a:off x="6012160" y="2422375"/>
              <a:ext cx="360040" cy="1398725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ounded Rectangle 35"/>
            <p:cNvSpPr/>
            <p:nvPr/>
          </p:nvSpPr>
          <p:spPr>
            <a:xfrm>
              <a:off x="5483944" y="5340025"/>
              <a:ext cx="1053785" cy="354413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tx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 smtClean="0">
                  <a:solidFill>
                    <a:schemeClr val="tx1"/>
                  </a:solidFill>
                </a:rPr>
                <a:t>Input</a:t>
              </a:r>
            </a:p>
            <a:p>
              <a:pPr algn="ctr"/>
              <a:r>
                <a:rPr lang="de-DE" sz="1100" dirty="0" err="1" smtClean="0">
                  <a:solidFill>
                    <a:schemeClr val="tx1"/>
                  </a:solidFill>
                </a:rPr>
                <a:t>coil</a:t>
              </a:r>
              <a:endParaRPr lang="de-DE" sz="1100" dirty="0">
                <a:solidFill>
                  <a:schemeClr val="tx1"/>
                </a:solidFill>
              </a:endParaRPr>
            </a:p>
          </p:txBody>
        </p:sp>
        <p:cxnSp>
          <p:nvCxnSpPr>
            <p:cNvPr id="45" name="Straight Arrow Connector 53"/>
            <p:cNvCxnSpPr/>
            <p:nvPr/>
          </p:nvCxnSpPr>
          <p:spPr>
            <a:xfrm flipH="1" flipV="1">
              <a:off x="5007743" y="4926718"/>
              <a:ext cx="472238" cy="413307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ounded Rectangle 35"/>
            <p:cNvSpPr/>
            <p:nvPr/>
          </p:nvSpPr>
          <p:spPr>
            <a:xfrm>
              <a:off x="2193836" y="4132397"/>
              <a:ext cx="1053785" cy="354413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tx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 smtClean="0">
                  <a:solidFill>
                    <a:schemeClr val="tx1"/>
                  </a:solidFill>
                </a:rPr>
                <a:t>Josephson</a:t>
              </a:r>
            </a:p>
            <a:p>
              <a:pPr algn="ctr"/>
              <a:r>
                <a:rPr lang="de-DE" sz="1100" dirty="0" err="1" smtClean="0">
                  <a:solidFill>
                    <a:schemeClr val="tx1"/>
                  </a:solidFill>
                </a:rPr>
                <a:t>Junction</a:t>
              </a:r>
              <a:endParaRPr lang="de-DE" sz="1100" dirty="0">
                <a:solidFill>
                  <a:schemeClr val="tx1"/>
                </a:solidFill>
              </a:endParaRPr>
            </a:p>
          </p:txBody>
        </p:sp>
        <p:cxnSp>
          <p:nvCxnSpPr>
            <p:cNvPr id="51" name="Straight Arrow Connector 53"/>
            <p:cNvCxnSpPr/>
            <p:nvPr/>
          </p:nvCxnSpPr>
          <p:spPr>
            <a:xfrm flipV="1">
              <a:off x="3240028" y="3900536"/>
              <a:ext cx="1115948" cy="226146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Ellipse 6"/>
          <p:cNvSpPr/>
          <p:nvPr/>
        </p:nvSpPr>
        <p:spPr>
          <a:xfrm>
            <a:off x="3764414" y="3458794"/>
            <a:ext cx="432047" cy="4320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-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9" name="Ellipse 38"/>
          <p:cNvSpPr/>
          <p:nvPr/>
        </p:nvSpPr>
        <p:spPr>
          <a:xfrm>
            <a:off x="5037312" y="4766157"/>
            <a:ext cx="432047" cy="4320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-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2" name="Ellipse 41"/>
          <p:cNvSpPr/>
          <p:nvPr/>
        </p:nvSpPr>
        <p:spPr>
          <a:xfrm>
            <a:off x="3756665" y="4758407"/>
            <a:ext cx="432047" cy="4320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+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3" name="Ellipse 42"/>
          <p:cNvSpPr/>
          <p:nvPr/>
        </p:nvSpPr>
        <p:spPr>
          <a:xfrm>
            <a:off x="5050543" y="3475494"/>
            <a:ext cx="432047" cy="4320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+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374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39" grpId="0" animBg="1"/>
      <p:bldP spid="39" grpId="1" animBg="1"/>
      <p:bldP spid="42" grpId="0" animBg="1"/>
      <p:bldP spid="42" grpId="1" animBg="1"/>
      <p:bldP spid="43" grpId="0" animBg="1"/>
      <p:bldP spid="43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mtClean="0"/>
              <a:t> </a:t>
            </a:r>
            <a:endParaRPr lang="en-US" dirty="0"/>
          </a:p>
        </p:txBody>
      </p:sp>
      <p:sp>
        <p:nvSpPr>
          <p:cNvPr id="64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Multiplexer Chip 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Prototype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136" y="2584639"/>
            <a:ext cx="6588224" cy="3868697"/>
          </a:xfrm>
          <a:prstGeom prst="rect">
            <a:avLst/>
          </a:prstGeom>
          <a:ln w="22225">
            <a:solidFill>
              <a:schemeClr val="tx1"/>
            </a:solidFill>
          </a:ln>
        </p:spPr>
      </p:pic>
      <p:sp>
        <p:nvSpPr>
          <p:cNvPr id="65" name="Rounded Rectangle 32"/>
          <p:cNvSpPr/>
          <p:nvPr/>
        </p:nvSpPr>
        <p:spPr>
          <a:xfrm>
            <a:off x="1547664" y="4394020"/>
            <a:ext cx="1276447" cy="249972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smtClean="0">
                <a:solidFill>
                  <a:schemeClr val="tx1"/>
                </a:solidFill>
              </a:rPr>
              <a:t>On-chip heat bath</a:t>
            </a:r>
            <a:endParaRPr lang="de-DE" sz="1100" dirty="0">
              <a:solidFill>
                <a:schemeClr val="tx1"/>
              </a:solidFill>
            </a:endParaRPr>
          </a:p>
        </p:txBody>
      </p:sp>
      <p:sp>
        <p:nvSpPr>
          <p:cNvPr id="66" name="Rounded Rectangle 35"/>
          <p:cNvSpPr/>
          <p:nvPr/>
        </p:nvSpPr>
        <p:spPr>
          <a:xfrm>
            <a:off x="611560" y="2277990"/>
            <a:ext cx="823758" cy="214906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smtClean="0">
                <a:solidFill>
                  <a:schemeClr val="tx1"/>
                </a:solidFill>
              </a:rPr>
              <a:t>HF </a:t>
            </a:r>
            <a:r>
              <a:rPr lang="de-DE" sz="1100" dirty="0" err="1" smtClean="0">
                <a:solidFill>
                  <a:schemeClr val="tx1"/>
                </a:solidFill>
              </a:rPr>
              <a:t>input</a:t>
            </a:r>
            <a:endParaRPr lang="de-DE" sz="1100" dirty="0">
              <a:solidFill>
                <a:schemeClr val="tx1"/>
              </a:solidFill>
            </a:endParaRPr>
          </a:p>
        </p:txBody>
      </p:sp>
      <p:sp>
        <p:nvSpPr>
          <p:cNvPr id="67" name="Rounded Rectangle 40"/>
          <p:cNvSpPr/>
          <p:nvPr/>
        </p:nvSpPr>
        <p:spPr>
          <a:xfrm>
            <a:off x="6227640" y="4379766"/>
            <a:ext cx="1224680" cy="264226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smtClean="0">
                <a:solidFill>
                  <a:schemeClr val="tx1"/>
                </a:solidFill>
              </a:rPr>
              <a:t>Detector array</a:t>
            </a:r>
            <a:endParaRPr lang="de-DE" sz="1100" dirty="0">
              <a:solidFill>
                <a:schemeClr val="tx1"/>
              </a:solidFill>
            </a:endParaRPr>
          </a:p>
        </p:txBody>
      </p:sp>
      <p:sp>
        <p:nvSpPr>
          <p:cNvPr id="68" name="Rounded Rectangle 35"/>
          <p:cNvSpPr/>
          <p:nvPr/>
        </p:nvSpPr>
        <p:spPr>
          <a:xfrm>
            <a:off x="7636674" y="2276872"/>
            <a:ext cx="823758" cy="214906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smtClean="0">
                <a:solidFill>
                  <a:schemeClr val="tx1"/>
                </a:solidFill>
              </a:rPr>
              <a:t>HF </a:t>
            </a:r>
            <a:r>
              <a:rPr lang="de-DE" sz="1100" dirty="0" err="1" smtClean="0">
                <a:solidFill>
                  <a:schemeClr val="tx1"/>
                </a:solidFill>
              </a:rPr>
              <a:t>output</a:t>
            </a:r>
            <a:endParaRPr lang="de-DE" sz="1100" dirty="0">
              <a:solidFill>
                <a:schemeClr val="tx1"/>
              </a:solidFill>
            </a:endParaRPr>
          </a:p>
        </p:txBody>
      </p:sp>
      <p:sp>
        <p:nvSpPr>
          <p:cNvPr id="69" name="Title 6"/>
          <p:cNvSpPr txBox="1">
            <a:spLocks/>
          </p:cNvSpPr>
          <p:nvPr/>
        </p:nvSpPr>
        <p:spPr>
          <a:xfrm>
            <a:off x="467544" y="1143596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64 MMC pixels with on-chip multiplexer</a:t>
            </a:r>
          </a:p>
        </p:txBody>
      </p:sp>
      <p:cxnSp>
        <p:nvCxnSpPr>
          <p:cNvPr id="71" name="Straight Arrow Connector 53"/>
          <p:cNvCxnSpPr>
            <a:stCxn id="67" idx="1"/>
          </p:cNvCxnSpPr>
          <p:nvPr/>
        </p:nvCxnSpPr>
        <p:spPr>
          <a:xfrm flipH="1" flipV="1">
            <a:off x="5436096" y="4379766"/>
            <a:ext cx="791544" cy="132113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53"/>
          <p:cNvCxnSpPr/>
          <p:nvPr/>
        </p:nvCxnSpPr>
        <p:spPr>
          <a:xfrm>
            <a:off x="2361808" y="3821100"/>
            <a:ext cx="265976" cy="158873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53"/>
          <p:cNvCxnSpPr/>
          <p:nvPr/>
        </p:nvCxnSpPr>
        <p:spPr>
          <a:xfrm flipV="1">
            <a:off x="7452896" y="2265879"/>
            <a:ext cx="0" cy="280737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53"/>
          <p:cNvCxnSpPr/>
          <p:nvPr/>
        </p:nvCxnSpPr>
        <p:spPr>
          <a:xfrm rot="10800000" flipV="1">
            <a:off x="1556808" y="2265879"/>
            <a:ext cx="0" cy="280737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ounded Rectangle 35"/>
          <p:cNvSpPr/>
          <p:nvPr/>
        </p:nvSpPr>
        <p:spPr>
          <a:xfrm rot="16200000">
            <a:off x="188191" y="3908813"/>
            <a:ext cx="1172297" cy="214906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err="1" smtClean="0">
                <a:solidFill>
                  <a:schemeClr val="tx1"/>
                </a:solidFill>
              </a:rPr>
              <a:t>Detector</a:t>
            </a:r>
            <a:r>
              <a:rPr lang="de-DE" sz="1100" dirty="0" smtClean="0">
                <a:solidFill>
                  <a:schemeClr val="tx1"/>
                </a:solidFill>
              </a:rPr>
              <a:t> </a:t>
            </a:r>
            <a:r>
              <a:rPr lang="de-DE" sz="1100" dirty="0" err="1" smtClean="0">
                <a:solidFill>
                  <a:schemeClr val="tx1"/>
                </a:solidFill>
              </a:rPr>
              <a:t>bias</a:t>
            </a:r>
            <a:endParaRPr lang="de-DE" sz="1100" dirty="0">
              <a:solidFill>
                <a:schemeClr val="tx1"/>
              </a:solidFill>
            </a:endParaRPr>
          </a:p>
        </p:txBody>
      </p:sp>
      <p:cxnSp>
        <p:nvCxnSpPr>
          <p:cNvPr id="83" name="Straight Arrow Connector 53"/>
          <p:cNvCxnSpPr/>
          <p:nvPr/>
        </p:nvCxnSpPr>
        <p:spPr>
          <a:xfrm>
            <a:off x="899597" y="3979973"/>
            <a:ext cx="324539" cy="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53"/>
          <p:cNvCxnSpPr/>
          <p:nvPr/>
        </p:nvCxnSpPr>
        <p:spPr>
          <a:xfrm>
            <a:off x="7956376" y="2546616"/>
            <a:ext cx="0" cy="390672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hteck 87"/>
          <p:cNvSpPr/>
          <p:nvPr/>
        </p:nvSpPr>
        <p:spPr>
          <a:xfrm rot="5400000">
            <a:off x="7848848" y="4356005"/>
            <a:ext cx="62068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 smtClean="0"/>
              <a:t>9.1 mm</a:t>
            </a:r>
            <a:endParaRPr lang="de-DE" sz="1100" dirty="0"/>
          </a:p>
        </p:txBody>
      </p:sp>
      <p:sp>
        <p:nvSpPr>
          <p:cNvPr id="89" name="Rounded Rectangle 34"/>
          <p:cNvSpPr/>
          <p:nvPr/>
        </p:nvSpPr>
        <p:spPr>
          <a:xfrm>
            <a:off x="3707904" y="3286102"/>
            <a:ext cx="1584176" cy="358922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err="1" smtClean="0">
                <a:solidFill>
                  <a:schemeClr val="tx1"/>
                </a:solidFill>
              </a:rPr>
              <a:t>Superconducting</a:t>
            </a:r>
            <a:endParaRPr lang="de-DE" sz="1100" dirty="0" smtClean="0">
              <a:solidFill>
                <a:schemeClr val="tx1"/>
              </a:solidFill>
            </a:endParaRPr>
          </a:p>
          <a:p>
            <a:pPr algn="ctr"/>
            <a:r>
              <a:rPr lang="de-DE" sz="1100" dirty="0" err="1">
                <a:solidFill>
                  <a:schemeClr val="tx1"/>
                </a:solidFill>
              </a:rPr>
              <a:t>m</a:t>
            </a:r>
            <a:r>
              <a:rPr lang="de-DE" sz="1100" dirty="0" err="1" smtClean="0">
                <a:solidFill>
                  <a:schemeClr val="tx1"/>
                </a:solidFill>
              </a:rPr>
              <a:t>icrowave</a:t>
            </a:r>
            <a:r>
              <a:rPr lang="de-DE" sz="1100" dirty="0" smtClean="0">
                <a:solidFill>
                  <a:schemeClr val="tx1"/>
                </a:solidFill>
              </a:rPr>
              <a:t> </a:t>
            </a:r>
            <a:r>
              <a:rPr lang="de-DE" sz="1100" dirty="0" err="1" smtClean="0">
                <a:solidFill>
                  <a:schemeClr val="tx1"/>
                </a:solidFill>
              </a:rPr>
              <a:t>resonators</a:t>
            </a:r>
            <a:endParaRPr lang="de-DE" sz="1100" dirty="0" smtClean="0">
              <a:solidFill>
                <a:schemeClr val="tx1"/>
              </a:solidFill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738385" y="1700808"/>
            <a:ext cx="70985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>
                <a:solidFill>
                  <a:srgbClr val="C00000"/>
                </a:solidFill>
              </a:rPr>
              <a:t>19 </a:t>
            </a:r>
            <a:r>
              <a:rPr lang="de-DE" dirty="0" err="1" smtClean="0">
                <a:solidFill>
                  <a:srgbClr val="C00000"/>
                </a:solidFill>
              </a:rPr>
              <a:t>microfabricated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layers</a:t>
            </a:r>
            <a:r>
              <a:rPr lang="de-DE" dirty="0" smtClean="0">
                <a:solidFill>
                  <a:srgbClr val="C00000"/>
                </a:solidFill>
              </a:rPr>
              <a:t>: </a:t>
            </a:r>
            <a:r>
              <a:rPr lang="de-DE" dirty="0" err="1"/>
              <a:t>s</a:t>
            </a:r>
            <a:r>
              <a:rPr lang="de-DE" dirty="0" err="1" smtClean="0"/>
              <a:t>puttering</a:t>
            </a:r>
            <a:r>
              <a:rPr lang="de-DE" dirty="0" smtClean="0"/>
              <a:t>, </a:t>
            </a:r>
            <a:r>
              <a:rPr lang="de-DE" dirty="0" err="1"/>
              <a:t>w</a:t>
            </a:r>
            <a:r>
              <a:rPr lang="de-DE" dirty="0" err="1" smtClean="0"/>
              <a:t>et</a:t>
            </a:r>
            <a:r>
              <a:rPr lang="de-DE" dirty="0" smtClean="0"/>
              <a:t> &amp; dry </a:t>
            </a:r>
            <a:r>
              <a:rPr lang="de-DE" dirty="0" err="1"/>
              <a:t>e</a:t>
            </a:r>
            <a:r>
              <a:rPr lang="de-DE" dirty="0" err="1" smtClean="0"/>
              <a:t>tching</a:t>
            </a:r>
            <a:r>
              <a:rPr lang="de-DE" dirty="0" smtClean="0"/>
              <a:t>, </a:t>
            </a:r>
            <a:r>
              <a:rPr lang="de-DE" dirty="0" err="1"/>
              <a:t>e</a:t>
            </a:r>
            <a:r>
              <a:rPr lang="de-DE" dirty="0" err="1" smtClean="0"/>
              <a:t>lectroplating</a:t>
            </a:r>
            <a:r>
              <a:rPr lang="de-DE" dirty="0" smtClean="0"/>
              <a:t>…</a:t>
            </a:r>
            <a:endParaRPr lang="de-DE" dirty="0"/>
          </a:p>
        </p:txBody>
      </p:sp>
      <p:sp>
        <p:nvSpPr>
          <p:cNvPr id="29" name="Rounded Rectangle 34"/>
          <p:cNvSpPr/>
          <p:nvPr/>
        </p:nvSpPr>
        <p:spPr>
          <a:xfrm>
            <a:off x="1547664" y="3573016"/>
            <a:ext cx="1128559" cy="216024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smtClean="0">
                <a:solidFill>
                  <a:schemeClr val="tx1"/>
                </a:solidFill>
              </a:rPr>
              <a:t>rf-SQUIDs</a:t>
            </a:r>
            <a:endParaRPr lang="de-DE" sz="1100" dirty="0">
              <a:solidFill>
                <a:schemeClr val="tx1"/>
              </a:solidFill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1944216" y="2805269"/>
            <a:ext cx="5148064" cy="3432043"/>
            <a:chOff x="1944216" y="2805269"/>
            <a:chExt cx="5148064" cy="3432043"/>
          </a:xfrm>
        </p:grpSpPr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4216" y="2805269"/>
              <a:ext cx="5148064" cy="3432043"/>
            </a:xfrm>
            <a:prstGeom prst="rect">
              <a:avLst/>
            </a:prstGeom>
            <a:ln w="25400">
              <a:solidFill>
                <a:schemeClr val="tx1"/>
              </a:solidFill>
            </a:ln>
          </p:spPr>
        </p:pic>
        <p:sp>
          <p:nvSpPr>
            <p:cNvPr id="23" name="Rounded Rectangle 35"/>
            <p:cNvSpPr/>
            <p:nvPr/>
          </p:nvSpPr>
          <p:spPr>
            <a:xfrm>
              <a:off x="1979712" y="5823736"/>
              <a:ext cx="1053785" cy="354413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tx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 err="1" smtClean="0">
                  <a:solidFill>
                    <a:schemeClr val="tx1"/>
                  </a:solidFill>
                </a:rPr>
                <a:t>Coplanar</a:t>
              </a:r>
              <a:endParaRPr lang="de-DE" sz="11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de-DE" sz="1100" dirty="0" err="1" smtClean="0">
                  <a:solidFill>
                    <a:schemeClr val="tx1"/>
                  </a:solidFill>
                </a:rPr>
                <a:t>waveguide</a:t>
              </a:r>
              <a:endParaRPr lang="de-DE" sz="1100" dirty="0">
                <a:solidFill>
                  <a:schemeClr val="tx1"/>
                </a:solidFill>
              </a:endParaRPr>
            </a:p>
          </p:txBody>
        </p:sp>
        <p:cxnSp>
          <p:nvCxnSpPr>
            <p:cNvPr id="24" name="Straight Arrow Connector 53"/>
            <p:cNvCxnSpPr/>
            <p:nvPr/>
          </p:nvCxnSpPr>
          <p:spPr>
            <a:xfrm flipV="1">
              <a:off x="2627784" y="5454394"/>
              <a:ext cx="216024" cy="369342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ounded Rectangle 35"/>
            <p:cNvSpPr/>
            <p:nvPr/>
          </p:nvSpPr>
          <p:spPr>
            <a:xfrm>
              <a:off x="5547606" y="2950583"/>
              <a:ext cx="1053785" cy="256465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tx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 err="1" smtClean="0">
                  <a:solidFill>
                    <a:schemeClr val="tx1"/>
                  </a:solidFill>
                </a:rPr>
                <a:t>Elbow</a:t>
              </a:r>
              <a:r>
                <a:rPr lang="de-DE" sz="1100" dirty="0" smtClean="0">
                  <a:solidFill>
                    <a:schemeClr val="tx1"/>
                  </a:solidFill>
                </a:rPr>
                <a:t> </a:t>
              </a:r>
              <a:r>
                <a:rPr lang="de-DE" sz="1100" dirty="0" err="1" smtClean="0">
                  <a:solidFill>
                    <a:schemeClr val="tx1"/>
                  </a:solidFill>
                </a:rPr>
                <a:t>coupler</a:t>
              </a:r>
              <a:endParaRPr lang="de-DE" sz="1100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Arrow Connector 53"/>
            <p:cNvCxnSpPr>
              <a:stCxn id="27" idx="2"/>
            </p:cNvCxnSpPr>
            <p:nvPr/>
          </p:nvCxnSpPr>
          <p:spPr>
            <a:xfrm flipH="1">
              <a:off x="5940152" y="3207048"/>
              <a:ext cx="134347" cy="614052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ounded Rectangle 35"/>
            <p:cNvSpPr/>
            <p:nvPr/>
          </p:nvSpPr>
          <p:spPr>
            <a:xfrm>
              <a:off x="2132112" y="2930571"/>
              <a:ext cx="1053785" cy="354413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tx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 smtClean="0">
                  <a:solidFill>
                    <a:schemeClr val="tx1"/>
                  </a:solidFill>
                </a:rPr>
                <a:t>Common</a:t>
              </a:r>
            </a:p>
            <a:p>
              <a:pPr algn="ctr"/>
              <a:r>
                <a:rPr lang="de-DE" sz="1100" dirty="0" err="1" smtClean="0">
                  <a:solidFill>
                    <a:schemeClr val="tx1"/>
                  </a:solidFill>
                </a:rPr>
                <a:t>feedline</a:t>
              </a:r>
              <a:endParaRPr lang="de-DE" sz="1100" dirty="0">
                <a:solidFill>
                  <a:schemeClr val="tx1"/>
                </a:solidFill>
              </a:endParaRPr>
            </a:p>
          </p:txBody>
        </p:sp>
        <p:cxnSp>
          <p:nvCxnSpPr>
            <p:cNvPr id="35" name="Straight Arrow Connector 53"/>
            <p:cNvCxnSpPr/>
            <p:nvPr/>
          </p:nvCxnSpPr>
          <p:spPr>
            <a:xfrm>
              <a:off x="2843808" y="3284984"/>
              <a:ext cx="342089" cy="298634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hteck 12"/>
            <p:cNvSpPr/>
            <p:nvPr/>
          </p:nvSpPr>
          <p:spPr>
            <a:xfrm>
              <a:off x="4953937" y="5518973"/>
              <a:ext cx="206633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dirty="0" smtClean="0"/>
                <a:t>HF </a:t>
              </a:r>
              <a:r>
                <a:rPr lang="de-DE" dirty="0" err="1" smtClean="0"/>
                <a:t>range</a:t>
              </a:r>
              <a:r>
                <a:rPr lang="de-DE" dirty="0" smtClean="0"/>
                <a:t> 4 … 8 GHz</a:t>
              </a:r>
            </a:p>
            <a:p>
              <a:r>
                <a:rPr lang="de-DE" dirty="0" err="1" smtClean="0"/>
                <a:t>Bandwidth</a:t>
              </a:r>
              <a:r>
                <a:rPr lang="de-DE" dirty="0"/>
                <a:t> </a:t>
              </a:r>
              <a:r>
                <a:rPr lang="de-DE" dirty="0" smtClean="0"/>
                <a:t>~ 1 MHz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745510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4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Multiplexer </a:t>
            </a:r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Characteristics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69" name="Title 6"/>
          <p:cNvSpPr txBox="1">
            <a:spLocks/>
          </p:cNvSpPr>
          <p:nvPr/>
        </p:nvSpPr>
        <p:spPr>
          <a:xfrm>
            <a:off x="467544" y="1143596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Characterization</a:t>
            </a:r>
            <a:r>
              <a:rPr kumimoji="0" lang="en-US" sz="2500" b="0" i="0" u="none" strike="noStrike" kern="1200" cap="none" spc="0" normalizeH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by means of a vector network analyzer</a:t>
            </a:r>
            <a:endParaRPr kumimoji="0" lang="en-US" sz="2500" b="0" i="0" u="none" strike="noStrike" kern="1200" cap="none" spc="0" normalizeH="0" baseline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1619672" y="5949280"/>
            <a:ext cx="5875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>
                <a:solidFill>
                  <a:srgbClr val="C00000"/>
                </a:solidFill>
              </a:rPr>
              <a:t>Resonance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frequency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shift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/>
              <a:t>by</a:t>
            </a:r>
            <a:r>
              <a:rPr lang="de-DE" dirty="0" smtClean="0"/>
              <a:t> rf-SQUID </a:t>
            </a:r>
            <a:r>
              <a:rPr lang="de-DE" dirty="0" err="1" smtClean="0"/>
              <a:t>close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design </a:t>
            </a:r>
            <a:r>
              <a:rPr lang="de-DE" dirty="0" err="1" smtClean="0"/>
              <a:t>value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9487" y="1916832"/>
            <a:ext cx="5115001" cy="3816426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16833"/>
            <a:ext cx="3744416" cy="3760109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16834"/>
            <a:ext cx="3744416" cy="3760107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9487" y="1916832"/>
            <a:ext cx="5115001" cy="3816425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9487" y="1916832"/>
            <a:ext cx="5115000" cy="3816425"/>
          </a:xfrm>
          <a:prstGeom prst="rect">
            <a:avLst/>
          </a:prstGeom>
        </p:spPr>
      </p:pic>
      <p:sp>
        <p:nvSpPr>
          <p:cNvPr id="12" name="Rechteck 11"/>
          <p:cNvSpPr/>
          <p:nvPr/>
        </p:nvSpPr>
        <p:spPr>
          <a:xfrm>
            <a:off x="827584" y="4705399"/>
            <a:ext cx="15728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i="1" dirty="0" err="1" smtClean="0"/>
              <a:t>I</a:t>
            </a:r>
            <a:r>
              <a:rPr lang="de-DE" sz="1400" baseline="-25000" dirty="0" err="1" smtClean="0"/>
              <a:t>mod</a:t>
            </a:r>
            <a:r>
              <a:rPr lang="de-DE" sz="1400" dirty="0" smtClean="0"/>
              <a:t> = -14 … +12 </a:t>
            </a:r>
            <a:r>
              <a:rPr lang="de-DE" sz="1400" dirty="0" err="1" smtClean="0"/>
              <a:t>uA</a:t>
            </a:r>
            <a:endParaRPr lang="de-DE" sz="1400" dirty="0"/>
          </a:p>
        </p:txBody>
      </p:sp>
      <p:sp>
        <p:nvSpPr>
          <p:cNvPr id="11" name="Rechteck 10"/>
          <p:cNvSpPr/>
          <p:nvPr/>
        </p:nvSpPr>
        <p:spPr>
          <a:xfrm>
            <a:off x="834401" y="4725144"/>
            <a:ext cx="13613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err="1" smtClean="0"/>
              <a:t>fixed</a:t>
            </a:r>
            <a:r>
              <a:rPr lang="de-DE" sz="1400" dirty="0" smtClean="0"/>
              <a:t> SQUID </a:t>
            </a:r>
            <a:r>
              <a:rPr lang="de-DE" sz="1400" dirty="0" err="1" smtClean="0"/>
              <a:t>flux</a:t>
            </a:r>
            <a:endParaRPr lang="de-DE" sz="1400" dirty="0"/>
          </a:p>
        </p:txBody>
      </p:sp>
      <p:sp>
        <p:nvSpPr>
          <p:cNvPr id="13" name="Rechteck 12"/>
          <p:cNvSpPr/>
          <p:nvPr/>
        </p:nvSpPr>
        <p:spPr>
          <a:xfrm>
            <a:off x="6620495" y="4057327"/>
            <a:ext cx="11918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err="1" smtClean="0">
                <a:latin typeface="Symbol" panose="05050102010706020507" pitchFamily="18" charset="2"/>
              </a:rPr>
              <a:t>D</a:t>
            </a:r>
            <a:r>
              <a:rPr lang="de-DE" sz="1400" i="1" dirty="0" err="1" smtClean="0"/>
              <a:t>f</a:t>
            </a:r>
            <a:r>
              <a:rPr lang="de-DE" sz="1400" baseline="-25000" dirty="0" err="1" smtClean="0"/>
              <a:t>max</a:t>
            </a:r>
            <a:r>
              <a:rPr lang="de-DE" sz="1400" dirty="0" smtClean="0"/>
              <a:t> ~ 1 MHz</a:t>
            </a:r>
            <a:endParaRPr lang="de-DE" sz="1400" dirty="0"/>
          </a:p>
        </p:txBody>
      </p:sp>
      <p:cxnSp>
        <p:nvCxnSpPr>
          <p:cNvPr id="14" name="Straight Arrow Connector 53"/>
          <p:cNvCxnSpPr/>
          <p:nvPr/>
        </p:nvCxnSpPr>
        <p:spPr>
          <a:xfrm>
            <a:off x="7331551" y="3429000"/>
            <a:ext cx="0" cy="544231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53"/>
          <p:cNvCxnSpPr/>
          <p:nvPr/>
        </p:nvCxnSpPr>
        <p:spPr>
          <a:xfrm>
            <a:off x="5868144" y="2973507"/>
            <a:ext cx="95453" cy="455493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hteck 18"/>
          <p:cNvSpPr/>
          <p:nvPr/>
        </p:nvSpPr>
        <p:spPr>
          <a:xfrm>
            <a:off x="5589995" y="2689175"/>
            <a:ext cx="5661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i="1" dirty="0" err="1" smtClean="0"/>
              <a:t>f</a:t>
            </a:r>
            <a:r>
              <a:rPr lang="de-DE" sz="1400" baseline="-25000" dirty="0" err="1" smtClean="0"/>
              <a:t>r</a:t>
            </a:r>
            <a:r>
              <a:rPr lang="de-DE" sz="1400" dirty="0" smtClean="0"/>
              <a:t> (</a:t>
            </a:r>
            <a:r>
              <a:rPr lang="de-DE" sz="1400" dirty="0" smtClean="0">
                <a:latin typeface="Symbol" panose="05050102010706020507" pitchFamily="18" charset="2"/>
              </a:rPr>
              <a:t>F</a:t>
            </a:r>
            <a:r>
              <a:rPr lang="de-DE" sz="1400" dirty="0" smtClean="0"/>
              <a:t>)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471167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/>
      <p:bldP spid="13" grpId="1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11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Metallic </a:t>
            </a:r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magnetic</a:t>
            </a:r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calorimeters</a:t>
            </a: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12" name="Gruppieren 11"/>
          <p:cNvGrpSpPr/>
          <p:nvPr/>
        </p:nvGrpSpPr>
        <p:grpSpPr>
          <a:xfrm>
            <a:off x="270564" y="1626431"/>
            <a:ext cx="5386688" cy="4034817"/>
            <a:chOff x="637477" y="1160748"/>
            <a:chExt cx="8327011" cy="6237222"/>
          </a:xfrm>
        </p:grpSpPr>
        <p:pic>
          <p:nvPicPr>
            <p:cNvPr id="18" name="Picture 2" descr="C:\Users\kip\Desktop\maXs-Vortrag\Bilder\MMC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8194" y="1160748"/>
              <a:ext cx="8316294" cy="62372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9"/>
            <p:cNvSpPr txBox="1"/>
            <p:nvPr/>
          </p:nvSpPr>
          <p:spPr>
            <a:xfrm>
              <a:off x="3856670" y="2067646"/>
              <a:ext cx="1494730" cy="4995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500" dirty="0" smtClean="0">
                  <a:latin typeface="+mj-lt"/>
                  <a:cs typeface="Arial" pitchFamily="34" charset="0"/>
                </a:rPr>
                <a:t>Absorber</a:t>
              </a:r>
              <a:endParaRPr lang="en-US" sz="1500" dirty="0">
                <a:latin typeface="+mj-lt"/>
                <a:cs typeface="Arial" pitchFamily="34" charset="0"/>
              </a:endParaRPr>
            </a:p>
          </p:txBody>
        </p:sp>
        <p:sp>
          <p:nvSpPr>
            <p:cNvPr id="20" name="TextBox 11"/>
            <p:cNvSpPr txBox="1"/>
            <p:nvPr/>
          </p:nvSpPr>
          <p:spPr>
            <a:xfrm>
              <a:off x="2066783" y="3293693"/>
              <a:ext cx="1623588" cy="4995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500" dirty="0" smtClean="0">
                  <a:latin typeface="+mj-lt"/>
                  <a:cs typeface="Arial" pitchFamily="34" charset="0"/>
                </a:rPr>
                <a:t>Pickup-coil</a:t>
              </a:r>
              <a:endParaRPr lang="en-US" sz="1500" dirty="0">
                <a:latin typeface="+mj-lt"/>
                <a:cs typeface="Arial" pitchFamily="34" charset="0"/>
              </a:endParaRPr>
            </a:p>
          </p:txBody>
        </p:sp>
        <p:sp>
          <p:nvSpPr>
            <p:cNvPr id="21" name="TextBox 12"/>
            <p:cNvSpPr txBox="1"/>
            <p:nvPr/>
          </p:nvSpPr>
          <p:spPr>
            <a:xfrm>
              <a:off x="1865877" y="3965577"/>
              <a:ext cx="2536879" cy="4995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500" dirty="0" smtClean="0">
                  <a:latin typeface="+mj-lt"/>
                  <a:cs typeface="Arial" pitchFamily="34" charset="0"/>
                </a:rPr>
                <a:t>Weak thermal link</a:t>
              </a:r>
              <a:endParaRPr lang="en-US" sz="1500" dirty="0">
                <a:latin typeface="+mj-lt"/>
                <a:cs typeface="Arial" pitchFamily="34" charset="0"/>
              </a:endParaRPr>
            </a:p>
          </p:txBody>
        </p:sp>
        <p:sp>
          <p:nvSpPr>
            <p:cNvPr id="22" name="TextBox 13"/>
            <p:cNvSpPr txBox="1"/>
            <p:nvPr/>
          </p:nvSpPr>
          <p:spPr>
            <a:xfrm>
              <a:off x="2359322" y="5006820"/>
              <a:ext cx="3608467" cy="4995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500" dirty="0" smtClean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Thermal </a:t>
              </a:r>
              <a:r>
                <a:rPr lang="de-DE" sz="1500" dirty="0" err="1" smtClean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bath</a:t>
              </a:r>
              <a:r>
                <a:rPr lang="de-DE" sz="1500" dirty="0" smtClean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 @ T ~ 30 </a:t>
              </a:r>
              <a:r>
                <a:rPr lang="de-DE" sz="1500" dirty="0" err="1" smtClean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mK</a:t>
              </a:r>
              <a:endParaRPr lang="en-US" sz="1500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25" name="TextBox 14"/>
            <p:cNvSpPr txBox="1"/>
            <p:nvPr/>
          </p:nvSpPr>
          <p:spPr>
            <a:xfrm>
              <a:off x="6352478" y="3293693"/>
              <a:ext cx="1482144" cy="4995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500" dirty="0" err="1" smtClean="0">
                  <a:latin typeface="+mj-lt"/>
                  <a:cs typeface="Arial" pitchFamily="34" charset="0"/>
                </a:rPr>
                <a:t>To</a:t>
              </a:r>
              <a:r>
                <a:rPr lang="de-DE" sz="1500" dirty="0" smtClean="0">
                  <a:latin typeface="+mj-lt"/>
                  <a:cs typeface="Arial" pitchFamily="34" charset="0"/>
                </a:rPr>
                <a:t> SQUID</a:t>
              </a:r>
            </a:p>
          </p:txBody>
        </p:sp>
        <p:sp>
          <p:nvSpPr>
            <p:cNvPr id="26" name="TextBox 20"/>
            <p:cNvSpPr txBox="1"/>
            <p:nvPr/>
          </p:nvSpPr>
          <p:spPr>
            <a:xfrm>
              <a:off x="3859891" y="2875001"/>
              <a:ext cx="1502166" cy="6185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000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Paramagnetic</a:t>
              </a:r>
              <a:endParaRPr lang="de-DE" sz="1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de-DE" sz="10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</a:t>
              </a:r>
              <a:r>
                <a:rPr lang="de-DE" sz="1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ensor</a:t>
              </a:r>
              <a:endParaRPr lang="en-US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7" name="Straight Arrow Connector 2"/>
            <p:cNvCxnSpPr/>
            <p:nvPr/>
          </p:nvCxnSpPr>
          <p:spPr>
            <a:xfrm flipV="1">
              <a:off x="1433473" y="1988840"/>
              <a:ext cx="0" cy="3087052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15"/>
            <p:cNvSpPr txBox="1"/>
            <p:nvPr/>
          </p:nvSpPr>
          <p:spPr>
            <a:xfrm>
              <a:off x="637477" y="5073112"/>
              <a:ext cx="1613677" cy="9039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600" dirty="0" smtClean="0">
                  <a:latin typeface="+mj-lt"/>
                  <a:cs typeface="Arial" pitchFamily="34" charset="0"/>
                </a:rPr>
                <a:t>Magnetic </a:t>
              </a:r>
            </a:p>
            <a:p>
              <a:pPr algn="ctr"/>
              <a:r>
                <a:rPr lang="de-DE" sz="1600" dirty="0" smtClean="0">
                  <a:latin typeface="+mj-lt"/>
                  <a:cs typeface="Arial" pitchFamily="34" charset="0"/>
                </a:rPr>
                <a:t>field</a:t>
              </a:r>
              <a:endParaRPr lang="en-US" sz="1600" dirty="0">
                <a:latin typeface="+mj-lt"/>
                <a:cs typeface="Arial" pitchFamily="34" charset="0"/>
              </a:endParaRPr>
            </a:p>
          </p:txBody>
        </p:sp>
      </p:grpSp>
      <p:pic>
        <p:nvPicPr>
          <p:cNvPr id="13" name="Grafik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473347"/>
            <a:ext cx="3576223" cy="3457285"/>
          </a:xfrm>
          <a:prstGeom prst="rect">
            <a:avLst/>
          </a:prstGeom>
        </p:spPr>
      </p:pic>
      <p:sp>
        <p:nvSpPr>
          <p:cNvPr id="14" name="Textfeld 5"/>
          <p:cNvSpPr txBox="1"/>
          <p:nvPr/>
        </p:nvSpPr>
        <p:spPr>
          <a:xfrm>
            <a:off x="5831196" y="1412776"/>
            <a:ext cx="102624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500" dirty="0" smtClean="0">
                <a:latin typeface="+mj-lt"/>
              </a:rPr>
              <a:t>Signal </a:t>
            </a:r>
            <a:r>
              <a:rPr lang="de-DE" sz="1500" dirty="0" err="1" smtClean="0">
                <a:latin typeface="+mj-lt"/>
              </a:rPr>
              <a:t>rise</a:t>
            </a:r>
            <a:endParaRPr lang="de-DE" sz="1500" dirty="0" smtClean="0">
              <a:latin typeface="+mj-lt"/>
            </a:endParaRPr>
          </a:p>
          <a:p>
            <a:pPr algn="ctr"/>
            <a:r>
              <a:rPr lang="de-DE" sz="1500" dirty="0" smtClean="0">
                <a:latin typeface="Symbol" panose="05050102010706020507" pitchFamily="18" charset="2"/>
              </a:rPr>
              <a:t>t</a:t>
            </a:r>
            <a:r>
              <a:rPr lang="de-DE" sz="1500" baseline="-25000" dirty="0" smtClean="0">
                <a:latin typeface="+mj-lt"/>
              </a:rPr>
              <a:t>0</a:t>
            </a:r>
            <a:r>
              <a:rPr lang="de-DE" sz="1500" dirty="0" smtClean="0">
                <a:latin typeface="+mj-lt"/>
              </a:rPr>
              <a:t> &lt; 100 </a:t>
            </a:r>
            <a:r>
              <a:rPr lang="de-DE" sz="1500" dirty="0" err="1">
                <a:latin typeface="+mj-lt"/>
              </a:rPr>
              <a:t>n</a:t>
            </a:r>
            <a:r>
              <a:rPr lang="de-DE" sz="1500" dirty="0" err="1" smtClean="0">
                <a:latin typeface="+mj-lt"/>
              </a:rPr>
              <a:t>s</a:t>
            </a:r>
            <a:endParaRPr lang="de-DE" sz="1500" dirty="0" smtClean="0">
              <a:latin typeface="+mj-lt"/>
            </a:endParaRPr>
          </a:p>
        </p:txBody>
      </p:sp>
      <p:cxnSp>
        <p:nvCxnSpPr>
          <p:cNvPr id="15" name="Gerader Verbinder 14"/>
          <p:cNvCxnSpPr/>
          <p:nvPr/>
        </p:nvCxnSpPr>
        <p:spPr>
          <a:xfrm>
            <a:off x="6306448" y="2007493"/>
            <a:ext cx="337842" cy="55741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9"/>
          <p:cNvSpPr txBox="1"/>
          <p:nvPr/>
        </p:nvSpPr>
        <p:spPr>
          <a:xfrm>
            <a:off x="7510850" y="2780928"/>
            <a:ext cx="11881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500" dirty="0" smtClean="0">
                <a:latin typeface="+mj-lt"/>
              </a:rPr>
              <a:t>Signal </a:t>
            </a:r>
            <a:r>
              <a:rPr lang="de-DE" sz="1500" dirty="0" err="1" smtClean="0">
                <a:latin typeface="+mj-lt"/>
              </a:rPr>
              <a:t>decay</a:t>
            </a:r>
            <a:endParaRPr lang="de-DE" sz="1500" dirty="0" smtClean="0">
              <a:latin typeface="+mj-lt"/>
            </a:endParaRPr>
          </a:p>
          <a:p>
            <a:pPr algn="ctr"/>
            <a:r>
              <a:rPr lang="de-DE" sz="1500" dirty="0" smtClean="0">
                <a:latin typeface="Symbol" panose="05050102010706020507" pitchFamily="18" charset="2"/>
              </a:rPr>
              <a:t>t</a:t>
            </a:r>
            <a:r>
              <a:rPr lang="de-DE" sz="1500" baseline="-25000" dirty="0" smtClean="0">
                <a:latin typeface="+mj-lt"/>
              </a:rPr>
              <a:t>1</a:t>
            </a:r>
            <a:r>
              <a:rPr lang="de-DE" sz="1500" dirty="0" smtClean="0">
                <a:latin typeface="+mj-lt"/>
              </a:rPr>
              <a:t> &gt; 1 </a:t>
            </a:r>
            <a:r>
              <a:rPr lang="de-DE" sz="1500" dirty="0" err="1" smtClean="0">
                <a:latin typeface="+mj-lt"/>
              </a:rPr>
              <a:t>ms</a:t>
            </a:r>
            <a:endParaRPr lang="de-DE" sz="1500" dirty="0" smtClean="0">
              <a:latin typeface="+mj-lt"/>
            </a:endParaRPr>
          </a:p>
        </p:txBody>
      </p:sp>
      <p:cxnSp>
        <p:nvCxnSpPr>
          <p:cNvPr id="17" name="Gerader Verbinder 16"/>
          <p:cNvCxnSpPr/>
          <p:nvPr/>
        </p:nvCxnSpPr>
        <p:spPr>
          <a:xfrm flipH="1">
            <a:off x="7661649" y="3356992"/>
            <a:ext cx="300983" cy="35062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itle 6"/>
          <p:cNvSpPr txBox="1">
            <a:spLocks/>
          </p:cNvSpPr>
          <p:nvPr/>
        </p:nvSpPr>
        <p:spPr>
          <a:xfrm>
            <a:off x="467544" y="1143596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0" i="0" u="none" strike="noStrike" kern="1200" cap="none" spc="0" normalizeH="0" baseline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Detector principle</a:t>
            </a:r>
          </a:p>
        </p:txBody>
      </p:sp>
      <p:sp>
        <p:nvSpPr>
          <p:cNvPr id="30" name="Title 6"/>
          <p:cNvSpPr txBox="1">
            <a:spLocks/>
          </p:cNvSpPr>
          <p:nvPr/>
        </p:nvSpPr>
        <p:spPr>
          <a:xfrm>
            <a:off x="467544" y="5085184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0" i="0" u="none" strike="noStrike" kern="1200" cap="none" spc="0" normalizeH="0" baseline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Fundamental energy resolution</a:t>
            </a:r>
          </a:p>
        </p:txBody>
      </p:sp>
      <p:pic>
        <p:nvPicPr>
          <p:cNvPr id="31" name="Picture 6" descr="K:\projects\f4\doc\publications\Tagungen\LTD\LTD16\maXs-Vortrag\Formeln\EnergyResolutio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5852381"/>
            <a:ext cx="4120562" cy="528947"/>
          </a:xfrm>
          <a:prstGeom prst="rect">
            <a:avLst/>
          </a:prstGeom>
          <a:noFill/>
        </p:spPr>
      </p:pic>
      <p:sp>
        <p:nvSpPr>
          <p:cNvPr id="32" name="TextBox 15"/>
          <p:cNvSpPr txBox="1"/>
          <p:nvPr/>
        </p:nvSpPr>
        <p:spPr>
          <a:xfrm>
            <a:off x="5403447" y="5745450"/>
            <a:ext cx="33884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2000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Micro</a:t>
            </a:r>
            <a:r>
              <a:rPr lang="de-DE" sz="2000" dirty="0" smtClean="0">
                <a:latin typeface="+mj-lt"/>
                <a:cs typeface="Arial" pitchFamily="34" charset="0"/>
              </a:rPr>
              <a:t> </a:t>
            </a:r>
            <a:r>
              <a:rPr lang="de-DE" sz="2000" dirty="0" err="1" smtClean="0">
                <a:latin typeface="+mj-lt"/>
                <a:cs typeface="Arial" pitchFamily="34" charset="0"/>
              </a:rPr>
              <a:t>calorimeter</a:t>
            </a:r>
            <a:r>
              <a:rPr lang="de-DE" sz="2000" dirty="0" smtClean="0">
                <a:latin typeface="+mj-lt"/>
                <a:cs typeface="Arial" pitchFamily="34" charset="0"/>
              </a:rPr>
              <a:t> </a:t>
            </a:r>
            <a:r>
              <a:rPr lang="de-DE" sz="2000" dirty="0" err="1" smtClean="0">
                <a:latin typeface="+mj-lt"/>
                <a:cs typeface="Arial" pitchFamily="34" charset="0"/>
              </a:rPr>
              <a:t>operated</a:t>
            </a:r>
            <a:r>
              <a:rPr lang="de-DE" sz="2000" dirty="0" smtClean="0">
                <a:latin typeface="+mj-lt"/>
                <a:cs typeface="Arial" pitchFamily="34" charset="0"/>
              </a:rPr>
              <a:t> at </a:t>
            </a:r>
          </a:p>
          <a:p>
            <a:pPr algn="ctr"/>
            <a:r>
              <a:rPr lang="de-DE" sz="2000" dirty="0" err="1" smtClean="0">
                <a:solidFill>
                  <a:srgbClr val="C00000"/>
                </a:solidFill>
                <a:latin typeface="+mj-lt"/>
                <a:cs typeface="Arial" pitchFamily="34" charset="0"/>
              </a:rPr>
              <a:t>low</a:t>
            </a:r>
            <a:r>
              <a:rPr lang="de-DE" sz="2000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rgbClr val="C00000"/>
                </a:solidFill>
                <a:latin typeface="+mj-lt"/>
                <a:cs typeface="Arial" pitchFamily="34" charset="0"/>
              </a:rPr>
              <a:t>temperatures</a:t>
            </a:r>
            <a:r>
              <a:rPr lang="de-DE" sz="2000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 </a:t>
            </a:r>
            <a:r>
              <a:rPr lang="de-DE" sz="2000" i="1" dirty="0" smtClean="0">
                <a:latin typeface="+mj-lt"/>
                <a:cs typeface="Arial" pitchFamily="34" charset="0"/>
              </a:rPr>
              <a:t>T</a:t>
            </a:r>
            <a:r>
              <a:rPr lang="de-DE" sz="2000" dirty="0" smtClean="0">
                <a:latin typeface="+mj-lt"/>
                <a:cs typeface="Arial" pitchFamily="34" charset="0"/>
              </a:rPr>
              <a:t> &lt; 50 </a:t>
            </a:r>
            <a:r>
              <a:rPr lang="de-DE" sz="2000" dirty="0" err="1" smtClean="0">
                <a:latin typeface="+mj-lt"/>
                <a:cs typeface="Arial" pitchFamily="34" charset="0"/>
              </a:rPr>
              <a:t>mK</a:t>
            </a:r>
            <a:r>
              <a:rPr lang="de-DE" sz="2000" dirty="0" smtClean="0">
                <a:latin typeface="+mj-lt"/>
                <a:cs typeface="Arial" pitchFamily="34" charset="0"/>
              </a:rPr>
              <a:t> </a:t>
            </a:r>
            <a:endParaRPr lang="en-US" sz="2000" dirty="0">
              <a:latin typeface="+mj-lt"/>
              <a:cs typeface="Arial" pitchFamily="34" charset="0"/>
            </a:endParaRPr>
          </a:p>
        </p:txBody>
      </p:sp>
      <p:sp>
        <p:nvSpPr>
          <p:cNvPr id="4" name="Ellipse 3"/>
          <p:cNvSpPr/>
          <p:nvPr/>
        </p:nvSpPr>
        <p:spPr>
          <a:xfrm>
            <a:off x="2737552" y="5820894"/>
            <a:ext cx="874899" cy="600955"/>
          </a:xfrm>
          <a:prstGeom prst="ellipse">
            <a:avLst/>
          </a:prstGeom>
          <a:solidFill>
            <a:srgbClr val="C00000">
              <a:alpha val="3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3" name="Gerade Verbindung mit Pfeil 32"/>
          <p:cNvCxnSpPr/>
          <p:nvPr/>
        </p:nvCxnSpPr>
        <p:spPr>
          <a:xfrm flipV="1">
            <a:off x="4788024" y="6167212"/>
            <a:ext cx="458357" cy="104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9869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2" grpId="0"/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4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Multiplexer Performance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467544" y="1143596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First demonstration of multiplexed readout 2016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708920"/>
            <a:ext cx="4896544" cy="3713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hteck 15"/>
          <p:cNvSpPr/>
          <p:nvPr/>
        </p:nvSpPr>
        <p:spPr>
          <a:xfrm>
            <a:off x="611560" y="1700808"/>
            <a:ext cx="743357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Fully analog </a:t>
            </a:r>
            <a:r>
              <a:rPr lang="de-DE" dirty="0" err="1"/>
              <a:t>setup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2 HF </a:t>
            </a:r>
            <a:r>
              <a:rPr lang="de-DE" dirty="0" err="1"/>
              <a:t>signal</a:t>
            </a:r>
            <a:r>
              <a:rPr lang="de-DE" dirty="0"/>
              <a:t> </a:t>
            </a:r>
            <a:r>
              <a:rPr lang="de-DE" dirty="0" err="1"/>
              <a:t>generators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Simultaneous</a:t>
            </a:r>
            <a:r>
              <a:rPr lang="de-DE" dirty="0" smtClean="0"/>
              <a:t> </a:t>
            </a:r>
            <a:r>
              <a:rPr lang="de-DE" dirty="0" err="1" smtClean="0"/>
              <a:t>acquisition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signals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independent</a:t>
            </a:r>
            <a:r>
              <a:rPr lang="de-DE" dirty="0" smtClean="0"/>
              <a:t> MMC </a:t>
            </a:r>
            <a:r>
              <a:rPr lang="de-DE" dirty="0" err="1" smtClean="0"/>
              <a:t>detectors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000" dirty="0" smtClean="0"/>
          </a:p>
        </p:txBody>
      </p:sp>
    </p:spTree>
    <p:extLst>
      <p:ext uri="{BB962C8B-B14F-4D97-AF65-F5344CB8AC3E}">
        <p14:creationId xmlns:p14="http://schemas.microsoft.com/office/powerpoint/2010/main" val="366391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4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Multiplexer Performance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978106"/>
            <a:ext cx="3657298" cy="3467118"/>
          </a:xfrm>
          <a:prstGeom prst="rect">
            <a:avLst/>
          </a:prstGeom>
        </p:spPr>
      </p:pic>
      <p:sp>
        <p:nvSpPr>
          <p:cNvPr id="6" name="Title 6"/>
          <p:cNvSpPr txBox="1">
            <a:spLocks/>
          </p:cNvSpPr>
          <p:nvPr/>
        </p:nvSpPr>
        <p:spPr>
          <a:xfrm>
            <a:off x="467544" y="1143596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Signal size &amp;</a:t>
            </a:r>
            <a:r>
              <a:rPr kumimoji="0" lang="en-US" sz="2500" b="0" i="0" u="none" strike="noStrike" kern="1200" cap="none" spc="0" normalizeH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noise performance</a:t>
            </a:r>
            <a:endParaRPr kumimoji="0" lang="en-US" sz="2500" b="0" i="0" u="none" strike="noStrike" kern="1200" cap="none" spc="0" normalizeH="0" baseline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76193"/>
            <a:ext cx="3635354" cy="3505520"/>
          </a:xfrm>
          <a:prstGeom prst="rect">
            <a:avLst/>
          </a:prstGeom>
        </p:spPr>
      </p:pic>
      <p:sp>
        <p:nvSpPr>
          <p:cNvPr id="9" name="Rectangle 55"/>
          <p:cNvSpPr/>
          <p:nvPr/>
        </p:nvSpPr>
        <p:spPr>
          <a:xfrm>
            <a:off x="323528" y="5589240"/>
            <a:ext cx="820891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smtClean="0"/>
              <a:t>Low pulse </a:t>
            </a:r>
            <a:r>
              <a:rPr lang="de-DE" dirty="0" err="1" smtClean="0"/>
              <a:t>height</a:t>
            </a:r>
            <a:r>
              <a:rPr lang="de-DE" dirty="0" smtClean="0"/>
              <a:t> due </a:t>
            </a:r>
            <a:r>
              <a:rPr lang="de-DE" dirty="0" err="1" smtClean="0"/>
              <a:t>to</a:t>
            </a:r>
            <a:r>
              <a:rPr lang="de-DE" dirty="0" smtClean="0"/>
              <a:t> high </a:t>
            </a:r>
            <a:r>
              <a:rPr lang="de-DE" dirty="0" err="1" smtClean="0"/>
              <a:t>chip</a:t>
            </a:r>
            <a:r>
              <a:rPr lang="de-DE" dirty="0" smtClean="0"/>
              <a:t> </a:t>
            </a:r>
            <a:r>
              <a:rPr lang="de-DE" dirty="0" err="1" smtClean="0"/>
              <a:t>temperature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too</a:t>
            </a:r>
            <a:r>
              <a:rPr lang="de-DE" dirty="0" smtClean="0"/>
              <a:t> </a:t>
            </a:r>
            <a:r>
              <a:rPr lang="de-DE" dirty="0" err="1" smtClean="0"/>
              <a:t>less</a:t>
            </a:r>
            <a:r>
              <a:rPr lang="de-DE" dirty="0" smtClean="0"/>
              <a:t> persistent </a:t>
            </a:r>
            <a:r>
              <a:rPr lang="de-DE" dirty="0" err="1" smtClean="0"/>
              <a:t>current</a:t>
            </a:r>
            <a:endParaRPr lang="de-DE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Increased</a:t>
            </a:r>
            <a:r>
              <a:rPr lang="de-DE" dirty="0" smtClean="0"/>
              <a:t> </a:t>
            </a:r>
            <a:r>
              <a:rPr lang="de-DE" dirty="0" err="1" smtClean="0"/>
              <a:t>flux</a:t>
            </a:r>
            <a:r>
              <a:rPr lang="de-DE" dirty="0" smtClean="0"/>
              <a:t> </a:t>
            </a:r>
            <a:r>
              <a:rPr lang="de-DE" dirty="0" err="1" smtClean="0"/>
              <a:t>noise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r>
              <a:rPr lang="de-DE" dirty="0" smtClean="0"/>
              <a:t> due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low</a:t>
            </a:r>
            <a:r>
              <a:rPr lang="de-DE" dirty="0" smtClean="0"/>
              <a:t> </a:t>
            </a:r>
            <a:r>
              <a:rPr lang="de-DE" dirty="0" err="1" smtClean="0"/>
              <a:t>read</a:t>
            </a:r>
            <a:r>
              <a:rPr lang="de-DE" dirty="0" smtClean="0"/>
              <a:t>-out power </a:t>
            </a:r>
            <a:r>
              <a:rPr lang="de-DE" dirty="0" err="1" smtClean="0"/>
              <a:t>of</a:t>
            </a:r>
            <a:r>
              <a:rPr lang="de-DE" dirty="0" smtClean="0"/>
              <a:t> multiplexer</a:t>
            </a:r>
          </a:p>
        </p:txBody>
      </p:sp>
      <p:sp>
        <p:nvSpPr>
          <p:cNvPr id="10" name="Rectangle 55"/>
          <p:cNvSpPr/>
          <p:nvPr/>
        </p:nvSpPr>
        <p:spPr>
          <a:xfrm>
            <a:off x="1303932" y="4113947"/>
            <a:ext cx="165618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de-DE" sz="1500" dirty="0">
                <a:latin typeface="Symbol" panose="05050102010706020507" pitchFamily="18" charset="2"/>
              </a:rPr>
              <a:t>t</a:t>
            </a:r>
            <a:r>
              <a:rPr lang="de-DE" sz="1500" baseline="-25000" dirty="0" smtClean="0"/>
              <a:t>0</a:t>
            </a:r>
            <a:r>
              <a:rPr lang="de-DE" sz="1500" dirty="0" smtClean="0"/>
              <a:t> ~ 640 </a:t>
            </a:r>
            <a:r>
              <a:rPr lang="de-DE" sz="1500" dirty="0" err="1" smtClean="0"/>
              <a:t>ns</a:t>
            </a:r>
            <a:endParaRPr lang="de-DE" sz="1500" dirty="0" smtClean="0"/>
          </a:p>
        </p:txBody>
      </p:sp>
      <p:sp>
        <p:nvSpPr>
          <p:cNvPr id="11" name="Rectangle 55"/>
          <p:cNvSpPr/>
          <p:nvPr/>
        </p:nvSpPr>
        <p:spPr>
          <a:xfrm>
            <a:off x="2699792" y="2924944"/>
            <a:ext cx="165618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de-DE" sz="1500" dirty="0" smtClean="0">
                <a:latin typeface="Symbol" panose="05050102010706020507" pitchFamily="18" charset="2"/>
              </a:rPr>
              <a:t>t</a:t>
            </a:r>
            <a:r>
              <a:rPr lang="de-DE" sz="1500" baseline="-25000" dirty="0" smtClean="0"/>
              <a:t>1</a:t>
            </a:r>
            <a:r>
              <a:rPr lang="de-DE" sz="1500" dirty="0" smtClean="0"/>
              <a:t> ~ 340 µs</a:t>
            </a:r>
          </a:p>
        </p:txBody>
      </p:sp>
      <p:sp>
        <p:nvSpPr>
          <p:cNvPr id="12" name="Rectangle 55"/>
          <p:cNvSpPr/>
          <p:nvPr/>
        </p:nvSpPr>
        <p:spPr>
          <a:xfrm>
            <a:off x="999308" y="2204795"/>
            <a:ext cx="187220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de-DE" sz="1500" dirty="0" err="1" smtClean="0"/>
              <a:t>T</a:t>
            </a:r>
            <a:r>
              <a:rPr lang="de-DE" sz="1500" baseline="-25000" dirty="0" err="1" smtClean="0"/>
              <a:t>Chip</a:t>
            </a:r>
            <a:r>
              <a:rPr lang="de-DE" sz="1500" dirty="0" smtClean="0"/>
              <a:t> &gt; 50 </a:t>
            </a:r>
            <a:r>
              <a:rPr lang="de-DE" sz="1500" dirty="0" err="1" smtClean="0"/>
              <a:t>mK</a:t>
            </a:r>
            <a:endParaRPr lang="de-DE" sz="1500" dirty="0" smtClean="0"/>
          </a:p>
        </p:txBody>
      </p:sp>
      <p:cxnSp>
        <p:nvCxnSpPr>
          <p:cNvPr id="4" name="Gerader Verbinder 3"/>
          <p:cNvCxnSpPr/>
          <p:nvPr/>
        </p:nvCxnSpPr>
        <p:spPr>
          <a:xfrm>
            <a:off x="5220072" y="3951528"/>
            <a:ext cx="280831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55"/>
          <p:cNvSpPr/>
          <p:nvPr/>
        </p:nvSpPr>
        <p:spPr>
          <a:xfrm>
            <a:off x="4788024" y="3933056"/>
            <a:ext cx="16561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de-DE" sz="1500" dirty="0" smtClean="0"/>
              <a:t>1.6µ</a:t>
            </a:r>
            <a:r>
              <a:rPr lang="de-DE" sz="1500" dirty="0" smtClean="0">
                <a:latin typeface="Symbol" panose="05050102010706020507" pitchFamily="18" charset="2"/>
              </a:rPr>
              <a:t>F</a:t>
            </a:r>
            <a:r>
              <a:rPr lang="de-DE" sz="1500" baseline="-25000" dirty="0" smtClean="0"/>
              <a:t>0</a:t>
            </a:r>
            <a:r>
              <a:rPr lang="de-DE" sz="1500" dirty="0" smtClean="0"/>
              <a:t>/</a:t>
            </a:r>
            <a:r>
              <a:rPr lang="de-DE" sz="1600" dirty="0" smtClean="0"/>
              <a:t>√Hz</a:t>
            </a:r>
            <a:endParaRPr lang="de-DE" sz="1500" dirty="0" smtClean="0"/>
          </a:p>
        </p:txBody>
      </p:sp>
    </p:spTree>
    <p:extLst>
      <p:ext uri="{BB962C8B-B14F-4D97-AF65-F5344CB8AC3E}">
        <p14:creationId xmlns:p14="http://schemas.microsoft.com/office/powerpoint/2010/main" val="72124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4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Multiplexer Performance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651672"/>
            <a:ext cx="3628039" cy="350552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375" y="1638092"/>
            <a:ext cx="3703014" cy="3505520"/>
          </a:xfrm>
          <a:prstGeom prst="rect">
            <a:avLst/>
          </a:prstGeom>
        </p:spPr>
      </p:pic>
      <p:sp>
        <p:nvSpPr>
          <p:cNvPr id="7" name="Rectangle 55"/>
          <p:cNvSpPr/>
          <p:nvPr/>
        </p:nvSpPr>
        <p:spPr>
          <a:xfrm>
            <a:off x="323528" y="5598532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smtClean="0"/>
              <a:t>Energy resolution degraded due to small </a:t>
            </a:r>
            <a:r>
              <a:rPr lang="de-DE" dirty="0" err="1" smtClean="0"/>
              <a:t>signal</a:t>
            </a:r>
            <a:r>
              <a:rPr lang="de-DE" dirty="0" smtClean="0"/>
              <a:t> </a:t>
            </a:r>
            <a:r>
              <a:rPr lang="de-DE" dirty="0" err="1" smtClean="0"/>
              <a:t>size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too</a:t>
            </a:r>
            <a:r>
              <a:rPr lang="de-DE" dirty="0" smtClean="0"/>
              <a:t> high </a:t>
            </a:r>
            <a:r>
              <a:rPr lang="de-DE" dirty="0" err="1" smtClean="0"/>
              <a:t>noise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</p:txBody>
      </p:sp>
      <p:sp>
        <p:nvSpPr>
          <p:cNvPr id="8" name="Rectangle 26"/>
          <p:cNvSpPr/>
          <p:nvPr/>
        </p:nvSpPr>
        <p:spPr>
          <a:xfrm>
            <a:off x="323528" y="6039872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smtClean="0"/>
              <a:t>Different </a:t>
            </a:r>
            <a:r>
              <a:rPr lang="de-DE" dirty="0" err="1" smtClean="0"/>
              <a:t>performance</a:t>
            </a:r>
            <a:r>
              <a:rPr lang="de-DE" dirty="0" smtClean="0"/>
              <a:t> due </a:t>
            </a:r>
            <a:r>
              <a:rPr lang="de-DE" dirty="0" err="1" smtClean="0"/>
              <a:t>to</a:t>
            </a:r>
            <a:r>
              <a:rPr lang="de-DE" dirty="0" smtClean="0"/>
              <a:t> different signal-</a:t>
            </a:r>
            <a:r>
              <a:rPr lang="de-DE" dirty="0" err="1" smtClean="0"/>
              <a:t>to</a:t>
            </a:r>
            <a:r>
              <a:rPr lang="de-DE" dirty="0" smtClean="0"/>
              <a:t>-</a:t>
            </a:r>
            <a:r>
              <a:rPr lang="de-DE" dirty="0" err="1" smtClean="0"/>
              <a:t>noise</a:t>
            </a:r>
            <a:r>
              <a:rPr lang="de-DE" dirty="0" smtClean="0"/>
              <a:t> </a:t>
            </a:r>
            <a:r>
              <a:rPr lang="de-DE" dirty="0" err="1" smtClean="0"/>
              <a:t>ratios</a:t>
            </a:r>
            <a:endParaRPr lang="de-DE" dirty="0" smtClean="0"/>
          </a:p>
        </p:txBody>
      </p:sp>
      <p:sp>
        <p:nvSpPr>
          <p:cNvPr id="9" name="Rectangle 11"/>
          <p:cNvSpPr/>
          <p:nvPr/>
        </p:nvSpPr>
        <p:spPr>
          <a:xfrm>
            <a:off x="1475656" y="5157192"/>
            <a:ext cx="2520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>
                <a:solidFill>
                  <a:srgbClr val="C00000"/>
                </a:solidFill>
                <a:latin typeface="Symbol" panose="05050102010706020507" pitchFamily="18" charset="2"/>
              </a:rPr>
              <a:t>D</a:t>
            </a:r>
            <a:r>
              <a:rPr lang="de-DE" dirty="0" smtClean="0">
                <a:solidFill>
                  <a:srgbClr val="C00000"/>
                </a:solidFill>
              </a:rPr>
              <a:t>E</a:t>
            </a:r>
            <a:r>
              <a:rPr lang="de-DE" baseline="-25000" dirty="0" smtClean="0">
                <a:solidFill>
                  <a:srgbClr val="C00000"/>
                </a:solidFill>
              </a:rPr>
              <a:t>FWHM</a:t>
            </a:r>
            <a:r>
              <a:rPr lang="de-DE" dirty="0" smtClean="0">
                <a:solidFill>
                  <a:srgbClr val="C00000"/>
                </a:solidFill>
              </a:rPr>
              <a:t> = 64 eV @ 6 keV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10" name="Rectangle 15"/>
          <p:cNvSpPr/>
          <p:nvPr/>
        </p:nvSpPr>
        <p:spPr>
          <a:xfrm>
            <a:off x="5618423" y="5157192"/>
            <a:ext cx="2491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 smtClean="0">
                <a:solidFill>
                  <a:srgbClr val="C00000"/>
                </a:solidFill>
                <a:latin typeface="Symbol" panose="05050102010706020507" pitchFamily="18" charset="2"/>
              </a:rPr>
              <a:t>D</a:t>
            </a:r>
            <a:r>
              <a:rPr lang="de-DE" dirty="0" smtClean="0">
                <a:solidFill>
                  <a:srgbClr val="C00000"/>
                </a:solidFill>
              </a:rPr>
              <a:t>E</a:t>
            </a:r>
            <a:r>
              <a:rPr lang="de-DE" baseline="-25000" dirty="0" smtClean="0">
                <a:solidFill>
                  <a:srgbClr val="C00000"/>
                </a:solidFill>
              </a:rPr>
              <a:t>FWHM</a:t>
            </a:r>
            <a:r>
              <a:rPr lang="de-DE" dirty="0" smtClean="0">
                <a:solidFill>
                  <a:srgbClr val="C00000"/>
                </a:solidFill>
              </a:rPr>
              <a:t> = 87 eV @ 6 keV</a:t>
            </a:r>
          </a:p>
        </p:txBody>
      </p:sp>
      <p:sp>
        <p:nvSpPr>
          <p:cNvPr id="11" name="TextBox 16"/>
          <p:cNvSpPr txBox="1"/>
          <p:nvPr/>
        </p:nvSpPr>
        <p:spPr>
          <a:xfrm>
            <a:off x="2123728" y="1412776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C00000"/>
                </a:solidFill>
              </a:rPr>
              <a:t>Channel 1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12" name="TextBox 17"/>
          <p:cNvSpPr txBox="1"/>
          <p:nvPr/>
        </p:nvSpPr>
        <p:spPr>
          <a:xfrm>
            <a:off x="6323485" y="1412776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C00000"/>
                </a:solidFill>
              </a:rPr>
              <a:t>Channel 2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13" name="Rectangle 55"/>
          <p:cNvSpPr/>
          <p:nvPr/>
        </p:nvSpPr>
        <p:spPr>
          <a:xfrm>
            <a:off x="927300" y="1926124"/>
            <a:ext cx="112442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de-DE" sz="1500" baseline="30000" dirty="0" smtClean="0"/>
              <a:t>55</a:t>
            </a:r>
            <a:r>
              <a:rPr lang="de-DE" sz="1500" dirty="0" smtClean="0"/>
              <a:t>Mn</a:t>
            </a:r>
          </a:p>
        </p:txBody>
      </p:sp>
      <p:sp>
        <p:nvSpPr>
          <p:cNvPr id="14" name="Rectangle 55"/>
          <p:cNvSpPr/>
          <p:nvPr/>
        </p:nvSpPr>
        <p:spPr>
          <a:xfrm>
            <a:off x="5004048" y="1926124"/>
            <a:ext cx="112442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de-DE" sz="1500" baseline="30000" dirty="0" smtClean="0"/>
              <a:t>55</a:t>
            </a:r>
            <a:r>
              <a:rPr lang="de-DE" sz="1500" dirty="0" smtClean="0"/>
              <a:t>Mn</a:t>
            </a:r>
          </a:p>
        </p:txBody>
      </p:sp>
    </p:spTree>
    <p:extLst>
      <p:ext uri="{BB962C8B-B14F-4D97-AF65-F5344CB8AC3E}">
        <p14:creationId xmlns:p14="http://schemas.microsoft.com/office/powerpoint/2010/main" val="35885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4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How</a:t>
            </a:r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to</a:t>
            </a:r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improve</a:t>
            </a:r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?</a:t>
            </a: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17" name="Group 38"/>
          <p:cNvGrpSpPr/>
          <p:nvPr/>
        </p:nvGrpSpPr>
        <p:grpSpPr>
          <a:xfrm>
            <a:off x="5995743" y="2708919"/>
            <a:ext cx="2329444" cy="1842035"/>
            <a:chOff x="2771800" y="4221088"/>
            <a:chExt cx="2889338" cy="2196852"/>
          </a:xfrm>
        </p:grpSpPr>
        <p:pic>
          <p:nvPicPr>
            <p:cNvPr id="18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71800" y="4221088"/>
              <a:ext cx="2889338" cy="2196852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miter lim="800000"/>
              <a:headEnd/>
              <a:tailEnd/>
            </a:ln>
          </p:spPr>
        </p:pic>
        <p:pic>
          <p:nvPicPr>
            <p:cNvPr id="19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71800" y="5282927"/>
              <a:ext cx="1488128" cy="1135013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miter lim="800000"/>
              <a:headEnd/>
              <a:tailEnd/>
            </a:ln>
          </p:spPr>
        </p:pic>
        <p:sp>
          <p:nvSpPr>
            <p:cNvPr id="20" name="Rectangle 27"/>
            <p:cNvSpPr/>
            <p:nvPr/>
          </p:nvSpPr>
          <p:spPr>
            <a:xfrm rot="871658">
              <a:off x="4703518" y="4790384"/>
              <a:ext cx="67037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 smtClean="0"/>
                <a:t>200 µm</a:t>
              </a:r>
              <a:endParaRPr lang="en-GB" sz="1200" dirty="0"/>
            </a:p>
          </p:txBody>
        </p:sp>
        <p:cxnSp>
          <p:nvCxnSpPr>
            <p:cNvPr id="21" name="Straight Arrow Connector 28"/>
            <p:cNvCxnSpPr/>
            <p:nvPr/>
          </p:nvCxnSpPr>
          <p:spPr>
            <a:xfrm>
              <a:off x="4644008" y="4941168"/>
              <a:ext cx="576064" cy="144016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feld 13"/>
          <p:cNvSpPr txBox="1"/>
          <p:nvPr/>
        </p:nvSpPr>
        <p:spPr>
          <a:xfrm>
            <a:off x="683568" y="5291916"/>
            <a:ext cx="820891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>
                <a:latin typeface="Arial" pitchFamily="34" charset="0"/>
                <a:cs typeface="Arial" pitchFamily="34" charset="0"/>
              </a:rPr>
              <a:t>Simulations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optimizing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multiplexer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parameters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progress</a:t>
            </a: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1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1257" b="50000"/>
          <a:stretch>
            <a:fillRect/>
          </a:stretch>
        </p:blipFill>
        <p:spPr bwMode="auto">
          <a:xfrm>
            <a:off x="971600" y="3246239"/>
            <a:ext cx="4609844" cy="115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38"/>
          <p:cNvSpPr txBox="1"/>
          <p:nvPr/>
        </p:nvSpPr>
        <p:spPr>
          <a:xfrm>
            <a:off x="683567" y="2124725"/>
            <a:ext cx="523146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Problem: Heat bath very large (1.5 cm)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Solution: Heatsink pixels to </a:t>
            </a:r>
            <a:r>
              <a:rPr lang="en-GB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chip backside</a:t>
            </a:r>
            <a:endParaRPr lang="en-GB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itle 6"/>
          <p:cNvSpPr txBox="1">
            <a:spLocks/>
          </p:cNvSpPr>
          <p:nvPr/>
        </p:nvSpPr>
        <p:spPr>
          <a:xfrm>
            <a:off x="467544" y="1143596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Chip temperature &gt; 50 </a:t>
            </a:r>
            <a:r>
              <a:rPr kumimoji="0" lang="en-US" sz="2500" b="0" i="0" u="none" strike="noStrike" kern="1200" cap="none" spc="0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mK</a:t>
            </a:r>
            <a:endParaRPr kumimoji="0" lang="en-US" sz="2500" b="0" i="0" u="none" strike="noStrike" kern="1200" cap="none" spc="0" normalizeH="0" baseline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0" name="Title 6"/>
          <p:cNvSpPr txBox="1">
            <a:spLocks/>
          </p:cNvSpPr>
          <p:nvPr/>
        </p:nvSpPr>
        <p:spPr>
          <a:xfrm>
            <a:off x="467545" y="4671988"/>
            <a:ext cx="8136904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Rather large noise level</a:t>
            </a:r>
          </a:p>
        </p:txBody>
      </p:sp>
      <p:sp>
        <p:nvSpPr>
          <p:cNvPr id="2" name="Rechteck 1"/>
          <p:cNvSpPr/>
          <p:nvPr/>
        </p:nvSpPr>
        <p:spPr>
          <a:xfrm>
            <a:off x="1720416" y="3102223"/>
            <a:ext cx="76335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Pixel 1</a:t>
            </a:r>
            <a:endParaRPr lang="de-DE" sz="1500" dirty="0"/>
          </a:p>
        </p:txBody>
      </p:sp>
      <p:sp>
        <p:nvSpPr>
          <p:cNvPr id="32" name="Rechteck 31"/>
          <p:cNvSpPr/>
          <p:nvPr/>
        </p:nvSpPr>
        <p:spPr>
          <a:xfrm>
            <a:off x="4096680" y="3102223"/>
            <a:ext cx="76335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Pixel 2</a:t>
            </a:r>
            <a:endParaRPr lang="de-DE" sz="1500" dirty="0"/>
          </a:p>
        </p:txBody>
      </p:sp>
      <p:sp>
        <p:nvSpPr>
          <p:cNvPr id="33" name="Rechteck 32"/>
          <p:cNvSpPr/>
          <p:nvPr/>
        </p:nvSpPr>
        <p:spPr>
          <a:xfrm>
            <a:off x="1187623" y="3570414"/>
            <a:ext cx="69051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5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Wafer</a:t>
            </a:r>
            <a:endParaRPr lang="de-DE" sz="1500" dirty="0">
              <a:solidFill>
                <a:schemeClr val="bg1"/>
              </a:solidFill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3535585" y="3642422"/>
            <a:ext cx="130894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5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Hole with Au</a:t>
            </a:r>
            <a:endParaRPr lang="de-DE" sz="1500" dirty="0">
              <a:solidFill>
                <a:schemeClr val="bg1"/>
              </a:solidFill>
            </a:endParaRPr>
          </a:p>
        </p:txBody>
      </p:sp>
      <p:cxnSp>
        <p:nvCxnSpPr>
          <p:cNvPr id="35" name="Straight Arrow Connector 53"/>
          <p:cNvCxnSpPr/>
          <p:nvPr/>
        </p:nvCxnSpPr>
        <p:spPr>
          <a:xfrm flipH="1" flipV="1">
            <a:off x="3328208" y="3795354"/>
            <a:ext cx="274820" cy="1539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Grafik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743" y="1257171"/>
            <a:ext cx="2329904" cy="1368152"/>
          </a:xfrm>
          <a:prstGeom prst="rect">
            <a:avLst/>
          </a:prstGeom>
          <a:ln w="22225">
            <a:solidFill>
              <a:schemeClr val="tx1"/>
            </a:solidFill>
          </a:ln>
        </p:spPr>
      </p:pic>
      <p:sp>
        <p:nvSpPr>
          <p:cNvPr id="3" name="Rechteck 2"/>
          <p:cNvSpPr/>
          <p:nvPr/>
        </p:nvSpPr>
        <p:spPr>
          <a:xfrm>
            <a:off x="971600" y="6094457"/>
            <a:ext cx="7056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C00000"/>
                </a:solidFill>
              </a:rPr>
              <a:t>Energy</a:t>
            </a:r>
            <a:r>
              <a:rPr lang="de-DE" sz="2000" dirty="0">
                <a:solidFill>
                  <a:srgbClr val="C00000"/>
                </a:solidFill>
              </a:rPr>
              <a:t> </a:t>
            </a:r>
            <a:r>
              <a:rPr lang="de-DE" sz="2000" dirty="0" err="1">
                <a:solidFill>
                  <a:srgbClr val="C00000"/>
                </a:solidFill>
              </a:rPr>
              <a:t>resolution</a:t>
            </a:r>
            <a:r>
              <a:rPr lang="de-DE" sz="2000" dirty="0">
                <a:solidFill>
                  <a:srgbClr val="C00000"/>
                </a:solidFill>
              </a:rPr>
              <a:t> </a:t>
            </a:r>
            <a:r>
              <a:rPr lang="de-DE" sz="2000" dirty="0">
                <a:solidFill>
                  <a:srgbClr val="C00000"/>
                </a:solidFill>
                <a:latin typeface="Symbol" panose="05050102010706020507" pitchFamily="18" charset="2"/>
              </a:rPr>
              <a:t>D</a:t>
            </a:r>
            <a:r>
              <a:rPr lang="de-DE" sz="2000" i="1" dirty="0">
                <a:solidFill>
                  <a:srgbClr val="C00000"/>
                </a:solidFill>
              </a:rPr>
              <a:t>E</a:t>
            </a:r>
            <a:r>
              <a:rPr lang="de-DE" sz="2000" baseline="-25000" dirty="0">
                <a:solidFill>
                  <a:srgbClr val="C00000"/>
                </a:solidFill>
              </a:rPr>
              <a:t>FHWM</a:t>
            </a:r>
            <a:r>
              <a:rPr lang="de-DE" sz="2000" dirty="0">
                <a:solidFill>
                  <a:srgbClr val="C00000"/>
                </a:solidFill>
              </a:rPr>
              <a:t> &lt; 10 </a:t>
            </a:r>
            <a:r>
              <a:rPr lang="de-DE" sz="2000" dirty="0" smtClean="0">
                <a:solidFill>
                  <a:srgbClr val="C00000"/>
                </a:solidFill>
              </a:rPr>
              <a:t>eV </a:t>
            </a:r>
            <a:r>
              <a:rPr lang="de-DE" sz="2000" dirty="0" err="1" smtClean="0">
                <a:solidFill>
                  <a:srgbClr val="C00000"/>
                </a:solidFill>
              </a:rPr>
              <a:t>possible</a:t>
            </a:r>
            <a:r>
              <a:rPr lang="de-DE" sz="2000" dirty="0" smtClean="0">
                <a:solidFill>
                  <a:srgbClr val="C00000"/>
                </a:solidFill>
              </a:rPr>
              <a:t> </a:t>
            </a:r>
            <a:r>
              <a:rPr lang="de-DE" sz="2000" dirty="0">
                <a:solidFill>
                  <a:srgbClr val="C00000"/>
                </a:solidFill>
              </a:rPr>
              <a:t>in </a:t>
            </a:r>
            <a:r>
              <a:rPr lang="de-DE" sz="2000" dirty="0" err="1">
                <a:solidFill>
                  <a:srgbClr val="C00000"/>
                </a:solidFill>
              </a:rPr>
              <a:t>near</a:t>
            </a:r>
            <a:r>
              <a:rPr lang="de-DE" sz="2000" dirty="0">
                <a:solidFill>
                  <a:srgbClr val="C00000"/>
                </a:solidFill>
              </a:rPr>
              <a:t> </a:t>
            </a:r>
            <a:r>
              <a:rPr lang="de-DE" sz="2000" dirty="0" err="1">
                <a:solidFill>
                  <a:srgbClr val="C00000"/>
                </a:solidFill>
              </a:rPr>
              <a:t>future</a:t>
            </a:r>
            <a:endParaRPr lang="de-DE" sz="2000" dirty="0">
              <a:solidFill>
                <a:srgbClr val="C00000"/>
              </a:solidFill>
            </a:endParaRPr>
          </a:p>
        </p:txBody>
      </p:sp>
      <p:cxnSp>
        <p:nvCxnSpPr>
          <p:cNvPr id="5" name="Gerader Verbinder 4"/>
          <p:cNvCxnSpPr/>
          <p:nvPr/>
        </p:nvCxnSpPr>
        <p:spPr>
          <a:xfrm>
            <a:off x="539552" y="5877272"/>
            <a:ext cx="806489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24"/>
          <p:cNvSpPr/>
          <p:nvPr/>
        </p:nvSpPr>
        <p:spPr>
          <a:xfrm>
            <a:off x="1907234" y="4257963"/>
            <a:ext cx="280878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Thermal bath on chip backside</a:t>
            </a:r>
            <a:endParaRPr lang="de-DE" sz="1500" dirty="0"/>
          </a:p>
        </p:txBody>
      </p:sp>
    </p:spTree>
    <p:extLst>
      <p:ext uri="{BB962C8B-B14F-4D97-AF65-F5344CB8AC3E}">
        <p14:creationId xmlns:p14="http://schemas.microsoft.com/office/powerpoint/2010/main" val="141628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323850" y="188913"/>
            <a:ext cx="8820150" cy="557212"/>
          </a:xfrm>
        </p:spPr>
        <p:txBody>
          <a:bodyPr>
            <a:normAutofit/>
          </a:bodyPr>
          <a:lstStyle/>
          <a:p>
            <a:pPr algn="l"/>
            <a:r>
              <a:rPr lang="en-US" sz="3000" dirty="0" smtClean="0"/>
              <a:t>Summary &amp; Outlook</a:t>
            </a:r>
            <a:endParaRPr lang="en-US" sz="3000" dirty="0"/>
          </a:p>
        </p:txBody>
      </p:sp>
      <p:sp>
        <p:nvSpPr>
          <p:cNvPr id="11" name="Textfeld 13"/>
          <p:cNvSpPr txBox="1"/>
          <p:nvPr/>
        </p:nvSpPr>
        <p:spPr>
          <a:xfrm>
            <a:off x="539552" y="1556792"/>
            <a:ext cx="8208912" cy="452431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>
                <a:latin typeface="Arial" pitchFamily="34" charset="0"/>
                <a:cs typeface="Arial" pitchFamily="34" charset="0"/>
              </a:rPr>
              <a:t>Excellent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performance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metallic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magnetic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calorimeters</a:t>
            </a: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Single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channel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readout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not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possible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large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arrays</a:t>
            </a:r>
            <a:endParaRPr lang="de-DE" sz="10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>
                <a:latin typeface="Arial" pitchFamily="34" charset="0"/>
                <a:cs typeface="Arial" pitchFamily="34" charset="0"/>
              </a:rPr>
              <a:t>Microwave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SQUID multiplexer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suited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readout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large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arrays</a:t>
            </a: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First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simultanous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readout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two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detector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channels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demonstrated</a:t>
            </a: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>
                <a:latin typeface="Arial" pitchFamily="34" charset="0"/>
                <a:cs typeface="Arial" pitchFamily="34" charset="0"/>
              </a:rPr>
              <a:t>Detector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performance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degraded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due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High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chip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temperature</a:t>
            </a: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Non-optimal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sensor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magnetization</a:t>
            </a: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err="1" smtClean="0">
                <a:latin typeface="Arial" pitchFamily="34" charset="0"/>
                <a:cs typeface="Arial" pitchFamily="34" charset="0"/>
              </a:rPr>
              <a:t>Rather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high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noise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level</a:t>
            </a:r>
            <a:endParaRPr lang="de-DE" sz="10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>
              <a:latin typeface="Symbol" panose="05050102010706020507" pitchFamily="18" charset="2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New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detector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thermalization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multiplexer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simulations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progress</a:t>
            </a: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>
              <a:latin typeface="Symbol" panose="05050102010706020507" pitchFamily="18" charset="2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Symbol" panose="05050102010706020507" pitchFamily="18" charset="2"/>
                <a:cs typeface="Arial" pitchFamily="34" charset="0"/>
              </a:rPr>
              <a:t>D</a:t>
            </a:r>
            <a:r>
              <a:rPr lang="de-DE" i="1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de-DE" baseline="-25000" dirty="0" smtClean="0">
                <a:latin typeface="Arial" pitchFamily="34" charset="0"/>
                <a:cs typeface="Arial" pitchFamily="34" charset="0"/>
              </a:rPr>
              <a:t>FWHM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&lt; 10 eV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possible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near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future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12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3471" y="-216585"/>
            <a:ext cx="9530941" cy="729117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395536" y="2008857"/>
            <a:ext cx="8352928" cy="1852191"/>
          </a:xfrm>
          <a:prstGeom prst="round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80865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Thank you for your attention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65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7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26782"/>
            <a:ext cx="2993477" cy="2860994"/>
          </a:xfrm>
          <a:prstGeom prst="rect">
            <a:avLst/>
          </a:prstGeom>
        </p:spPr>
      </p:pic>
      <p:sp>
        <p:nvSpPr>
          <p:cNvPr id="42" name="Title 6"/>
          <p:cNvSpPr txBox="1">
            <a:spLocks/>
          </p:cNvSpPr>
          <p:nvPr/>
        </p:nvSpPr>
        <p:spPr>
          <a:xfrm>
            <a:off x="467544" y="1143596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Single</a:t>
            </a:r>
            <a:r>
              <a:rPr kumimoji="0" lang="en-US" sz="2500" b="0" i="0" u="none" strike="noStrike" kern="1200" cap="none" spc="0" normalizeH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channel detector performance</a:t>
            </a:r>
            <a:endParaRPr kumimoji="0" lang="en-US" sz="2500" b="0" i="0" u="none" strike="noStrike" kern="1200" cap="none" spc="0" normalizeH="0" baseline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526141"/>
            <a:ext cx="2852237" cy="2640571"/>
          </a:xfrm>
          <a:prstGeom prst="rect">
            <a:avLst/>
          </a:prstGeom>
        </p:spPr>
      </p:pic>
      <p:sp>
        <p:nvSpPr>
          <p:cNvPr id="7" name="Textfeld 102"/>
          <p:cNvSpPr txBox="1"/>
          <p:nvPr/>
        </p:nvSpPr>
        <p:spPr>
          <a:xfrm>
            <a:off x="3923928" y="2708920"/>
            <a:ext cx="1407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Semiconductor </a:t>
            </a:r>
          </a:p>
          <a:p>
            <a:r>
              <a:rPr lang="de-DE" sz="1200" dirty="0" err="1" smtClean="0">
                <a:solidFill>
                  <a:schemeClr val="bg1">
                    <a:lumMod val="65000"/>
                  </a:schemeClr>
                </a:solidFill>
              </a:rPr>
              <a:t>detector</a:t>
            </a:r>
            <a:endParaRPr lang="de-DE" sz="1200" dirty="0" smtClean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TextBox 28"/>
          <p:cNvSpPr txBox="1"/>
          <p:nvPr/>
        </p:nvSpPr>
        <p:spPr>
          <a:xfrm>
            <a:off x="5292080" y="2592487"/>
            <a:ext cx="86113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500" baseline="30000" dirty="0" smtClean="0"/>
              <a:t>55</a:t>
            </a:r>
            <a:r>
              <a:rPr lang="de-DE" sz="1500" dirty="0" smtClean="0"/>
              <a:t>Mn, K</a:t>
            </a:r>
            <a:r>
              <a:rPr lang="de-DE" sz="1500" baseline="-25000" dirty="0" smtClean="0">
                <a:latin typeface="Symbol" panose="05050102010706020507" pitchFamily="18" charset="2"/>
              </a:rPr>
              <a:t>a</a:t>
            </a:r>
            <a:endParaRPr lang="de-DE" sz="1500" baseline="-25000" dirty="0"/>
          </a:p>
        </p:txBody>
      </p:sp>
      <p:sp>
        <p:nvSpPr>
          <p:cNvPr id="9" name="Rectangle 29"/>
          <p:cNvSpPr/>
          <p:nvPr/>
        </p:nvSpPr>
        <p:spPr>
          <a:xfrm>
            <a:off x="7053896" y="5442805"/>
            <a:ext cx="1643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>
                <a:solidFill>
                  <a:srgbClr val="C00000"/>
                </a:solidFill>
              </a:rPr>
              <a:t>5.9 % @ 60 keV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12" name="Rectangle 32"/>
          <p:cNvSpPr/>
          <p:nvPr/>
        </p:nvSpPr>
        <p:spPr>
          <a:xfrm>
            <a:off x="1114815" y="1922726"/>
            <a:ext cx="2089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Fast signal rise time</a:t>
            </a:r>
            <a:endParaRPr lang="de-DE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Rectangle 33"/>
          <p:cNvSpPr/>
          <p:nvPr/>
        </p:nvSpPr>
        <p:spPr>
          <a:xfrm>
            <a:off x="3491880" y="1916832"/>
            <a:ext cx="29351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Very good </a:t>
            </a:r>
            <a:r>
              <a:rPr lang="de-DE" dirty="0" err="1" smtClean="0"/>
              <a:t>energy</a:t>
            </a:r>
            <a:r>
              <a:rPr lang="de-DE" dirty="0" smtClean="0"/>
              <a:t> resolution</a:t>
            </a:r>
            <a:endParaRPr lang="de-DE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Rectangle 34"/>
          <p:cNvSpPr/>
          <p:nvPr/>
        </p:nvSpPr>
        <p:spPr>
          <a:xfrm>
            <a:off x="6910975" y="1922115"/>
            <a:ext cx="19094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Excellent linearity</a:t>
            </a:r>
            <a:endParaRPr lang="de-DE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Rectangle 35"/>
          <p:cNvSpPr/>
          <p:nvPr/>
        </p:nvSpPr>
        <p:spPr>
          <a:xfrm>
            <a:off x="3775142" y="5448274"/>
            <a:ext cx="2525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>
                <a:solidFill>
                  <a:srgbClr val="C00000"/>
                </a:solidFill>
                <a:latin typeface="Symbol" panose="05050102010706020507" pitchFamily="18" charset="2"/>
              </a:rPr>
              <a:t>D</a:t>
            </a:r>
            <a:r>
              <a:rPr lang="de-DE" i="1" dirty="0" smtClean="0">
                <a:solidFill>
                  <a:srgbClr val="C00000"/>
                </a:solidFill>
              </a:rPr>
              <a:t>E</a:t>
            </a:r>
            <a:r>
              <a:rPr lang="de-DE" baseline="-25000" dirty="0" smtClean="0">
                <a:solidFill>
                  <a:srgbClr val="C00000"/>
                </a:solidFill>
              </a:rPr>
              <a:t>FWHM</a:t>
            </a:r>
            <a:r>
              <a:rPr lang="de-DE" dirty="0" smtClean="0">
                <a:solidFill>
                  <a:srgbClr val="C00000"/>
                </a:solidFill>
              </a:rPr>
              <a:t> = 1.6 eV @ 6 keV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16" name="Rectangle 36"/>
          <p:cNvSpPr/>
          <p:nvPr/>
        </p:nvSpPr>
        <p:spPr>
          <a:xfrm>
            <a:off x="1538770" y="5448274"/>
            <a:ext cx="1233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>
                <a:solidFill>
                  <a:srgbClr val="C00000"/>
                </a:solidFill>
                <a:latin typeface="Symbol" panose="05050102010706020507" pitchFamily="18" charset="2"/>
              </a:rPr>
              <a:t>t</a:t>
            </a:r>
            <a:r>
              <a:rPr lang="de-DE" baseline="-25000" dirty="0" smtClean="0">
                <a:solidFill>
                  <a:srgbClr val="C00000"/>
                </a:solidFill>
              </a:rPr>
              <a:t>0</a:t>
            </a:r>
            <a:r>
              <a:rPr lang="de-DE" dirty="0" smtClean="0">
                <a:solidFill>
                  <a:srgbClr val="C00000"/>
                </a:solidFill>
              </a:rPr>
              <a:t> &lt; 100 ns</a:t>
            </a:r>
            <a:endParaRPr lang="de-DE" dirty="0">
              <a:solidFill>
                <a:srgbClr val="C00000"/>
              </a:solidFill>
            </a:endParaRPr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569" y="2499081"/>
            <a:ext cx="2336903" cy="2664704"/>
          </a:xfrm>
          <a:prstGeom prst="rect">
            <a:avLst/>
          </a:prstGeom>
        </p:spPr>
      </p:pic>
      <p:sp>
        <p:nvSpPr>
          <p:cNvPr id="19" name="Rechteck 18"/>
          <p:cNvSpPr/>
          <p:nvPr/>
        </p:nvSpPr>
        <p:spPr>
          <a:xfrm>
            <a:off x="2344832" y="6021288"/>
            <a:ext cx="47937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>
                <a:solidFill>
                  <a:srgbClr val="C00000"/>
                </a:solidFill>
              </a:rPr>
              <a:t>Three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world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>
                <a:solidFill>
                  <a:srgbClr val="C00000"/>
                </a:solidFill>
              </a:rPr>
              <a:t>records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err="1" smtClean="0"/>
              <a:t>related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microcalorimeters</a:t>
            </a:r>
            <a:endParaRPr lang="de-DE" dirty="0"/>
          </a:p>
        </p:txBody>
      </p:sp>
      <p:sp>
        <p:nvSpPr>
          <p:cNvPr id="20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Metallic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magnetic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calorimeters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58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Metallic </a:t>
            </a:r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magnetic</a:t>
            </a:r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calorimeters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24" name="Picture 4" descr="C:\Users\mwegner\Desktop\Doktor\Präsentationen\HighRR\Pictures\2 Detector Design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0217" y="2020779"/>
            <a:ext cx="3329975" cy="3928501"/>
          </a:xfrm>
          <a:prstGeom prst="rect">
            <a:avLst/>
          </a:prstGeom>
          <a:noFill/>
        </p:spPr>
      </p:pic>
      <p:sp>
        <p:nvSpPr>
          <p:cNvPr id="30" name="Rechteck 29"/>
          <p:cNvSpPr/>
          <p:nvPr/>
        </p:nvSpPr>
        <p:spPr>
          <a:xfrm>
            <a:off x="1095727" y="2164795"/>
            <a:ext cx="1145185" cy="400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000" dirty="0" smtClean="0"/>
              <a:t>Absorber</a:t>
            </a:r>
            <a:endParaRPr lang="en-US" sz="2000" dirty="0"/>
          </a:p>
        </p:txBody>
      </p:sp>
      <p:sp>
        <p:nvSpPr>
          <p:cNvPr id="31" name="Rechteck 30"/>
          <p:cNvSpPr/>
          <p:nvPr/>
        </p:nvSpPr>
        <p:spPr>
          <a:xfrm>
            <a:off x="971600" y="3852918"/>
            <a:ext cx="821507" cy="400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000" dirty="0" smtClean="0"/>
              <a:t>Stems</a:t>
            </a:r>
            <a:endParaRPr lang="en-US" sz="2000" dirty="0"/>
          </a:p>
        </p:txBody>
      </p:sp>
      <p:sp>
        <p:nvSpPr>
          <p:cNvPr id="32" name="Rechteck 31"/>
          <p:cNvSpPr/>
          <p:nvPr/>
        </p:nvSpPr>
        <p:spPr>
          <a:xfrm>
            <a:off x="6331748" y="3180488"/>
            <a:ext cx="2355837" cy="400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000" dirty="0" smtClean="0"/>
              <a:t>Paramagnetic sensor</a:t>
            </a:r>
            <a:endParaRPr lang="en-US" sz="2000" dirty="0"/>
          </a:p>
        </p:txBody>
      </p:sp>
      <p:sp>
        <p:nvSpPr>
          <p:cNvPr id="33" name="Rechteck 32"/>
          <p:cNvSpPr/>
          <p:nvPr/>
        </p:nvSpPr>
        <p:spPr>
          <a:xfrm>
            <a:off x="540474" y="5673442"/>
            <a:ext cx="19784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000" dirty="0" smtClean="0"/>
              <a:t>Meander-shaped</a:t>
            </a:r>
          </a:p>
          <a:p>
            <a:pPr lvl="0">
              <a:spcBef>
                <a:spcPct val="0"/>
              </a:spcBef>
              <a:defRPr/>
            </a:pPr>
            <a:r>
              <a:rPr lang="en-US" sz="2000" dirty="0" smtClean="0"/>
              <a:t>pickup coil</a:t>
            </a:r>
            <a:endParaRPr lang="en-US" sz="2000" dirty="0"/>
          </a:p>
        </p:txBody>
      </p:sp>
      <p:sp>
        <p:nvSpPr>
          <p:cNvPr id="34" name="Rechteck 33"/>
          <p:cNvSpPr/>
          <p:nvPr/>
        </p:nvSpPr>
        <p:spPr>
          <a:xfrm>
            <a:off x="6987460" y="5837203"/>
            <a:ext cx="1184940" cy="400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000" dirty="0" smtClean="0"/>
              <a:t>dc-SQUID</a:t>
            </a:r>
            <a:endParaRPr lang="en-US" sz="2000" dirty="0"/>
          </a:p>
        </p:txBody>
      </p:sp>
      <p:cxnSp>
        <p:nvCxnSpPr>
          <p:cNvPr id="35" name="Gerade Verbindung mit Pfeil 34"/>
          <p:cNvCxnSpPr/>
          <p:nvPr/>
        </p:nvCxnSpPr>
        <p:spPr>
          <a:xfrm>
            <a:off x="2240912" y="2492896"/>
            <a:ext cx="1394984" cy="68759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/>
          <p:cNvCxnSpPr/>
          <p:nvPr/>
        </p:nvCxnSpPr>
        <p:spPr>
          <a:xfrm>
            <a:off x="1854615" y="4053937"/>
            <a:ext cx="1637265" cy="21602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/>
          <p:cNvCxnSpPr/>
          <p:nvPr/>
        </p:nvCxnSpPr>
        <p:spPr>
          <a:xfrm flipH="1">
            <a:off x="5402806" y="3532947"/>
            <a:ext cx="983121" cy="60031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/>
          <p:nvPr/>
        </p:nvCxnSpPr>
        <p:spPr>
          <a:xfrm flipV="1">
            <a:off x="2627784" y="5477163"/>
            <a:ext cx="720080" cy="32810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/>
          <p:cNvCxnSpPr>
            <a:stCxn id="34" idx="1"/>
          </p:cNvCxnSpPr>
          <p:nvPr/>
        </p:nvCxnSpPr>
        <p:spPr>
          <a:xfrm flipH="1" flipV="1">
            <a:off x="6084168" y="5837203"/>
            <a:ext cx="903292" cy="20005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hteck 39"/>
          <p:cNvSpPr/>
          <p:nvPr/>
        </p:nvSpPr>
        <p:spPr>
          <a:xfrm>
            <a:off x="6385927" y="4511615"/>
            <a:ext cx="1888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000" dirty="0" smtClean="0"/>
              <a:t>SQUID input coil</a:t>
            </a:r>
            <a:endParaRPr lang="en-US" sz="2000" dirty="0"/>
          </a:p>
        </p:txBody>
      </p:sp>
      <p:cxnSp>
        <p:nvCxnSpPr>
          <p:cNvPr id="41" name="Gerade Verbindung mit Pfeil 40"/>
          <p:cNvCxnSpPr/>
          <p:nvPr/>
        </p:nvCxnSpPr>
        <p:spPr>
          <a:xfrm flipH="1">
            <a:off x="5402806" y="4829091"/>
            <a:ext cx="983121" cy="57009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itle 6"/>
          <p:cNvSpPr txBox="1">
            <a:spLocks/>
          </p:cNvSpPr>
          <p:nvPr/>
        </p:nvSpPr>
        <p:spPr>
          <a:xfrm>
            <a:off x="467544" y="1143596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Detector geometry</a:t>
            </a:r>
          </a:p>
        </p:txBody>
      </p:sp>
    </p:spTree>
    <p:extLst>
      <p:ext uri="{BB962C8B-B14F-4D97-AF65-F5344CB8AC3E}">
        <p14:creationId xmlns:p14="http://schemas.microsoft.com/office/powerpoint/2010/main" val="91635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4" name="Title 6"/>
          <p:cNvSpPr txBox="1">
            <a:spLocks/>
          </p:cNvSpPr>
          <p:nvPr/>
        </p:nvSpPr>
        <p:spPr>
          <a:xfrm>
            <a:off x="467544" y="1143596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 smtClean="0">
                <a:solidFill>
                  <a:srgbClr val="CC3300"/>
                </a:solidFill>
                <a:latin typeface="+mj-lt"/>
                <a:ea typeface="+mj-ea"/>
                <a:cs typeface="+mj-cs"/>
              </a:rPr>
              <a:t>Why dc-SQUID readout?</a:t>
            </a:r>
            <a:endParaRPr kumimoji="0" lang="en-US" sz="2500" b="0" i="0" u="none" strike="noStrike" kern="1200" cap="none" spc="0" normalizeH="0" baseline="0" dirty="0" smtClean="0">
              <a:ln>
                <a:noFill/>
              </a:ln>
              <a:solidFill>
                <a:srgbClr val="CC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 smtClean="0">
                <a:solidFill>
                  <a:schemeClr val="tx1"/>
                </a:solidFill>
              </a:rPr>
              <a:t>Single </a:t>
            </a:r>
            <a:r>
              <a:rPr lang="de-DE" dirty="0" err="1" smtClean="0">
                <a:solidFill>
                  <a:schemeClr val="tx1"/>
                </a:solidFill>
              </a:rPr>
              <a:t>channel</a:t>
            </a:r>
            <a:r>
              <a:rPr lang="de-DE" dirty="0" smtClean="0">
                <a:solidFill>
                  <a:schemeClr val="tx1"/>
                </a:solidFill>
              </a:rPr>
              <a:t> dc-SQUID </a:t>
            </a:r>
            <a:r>
              <a:rPr lang="de-DE" dirty="0" err="1" smtClean="0">
                <a:solidFill>
                  <a:schemeClr val="tx1"/>
                </a:solidFill>
              </a:rPr>
              <a:t>readout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458" y="3937760"/>
            <a:ext cx="6549268" cy="2160240"/>
          </a:xfrm>
          <a:prstGeom prst="rect">
            <a:avLst/>
          </a:prstGeom>
        </p:spPr>
      </p:pic>
      <p:sp>
        <p:nvSpPr>
          <p:cNvPr id="17" name="Title 6"/>
          <p:cNvSpPr txBox="1">
            <a:spLocks/>
          </p:cNvSpPr>
          <p:nvPr/>
        </p:nvSpPr>
        <p:spPr>
          <a:xfrm>
            <a:off x="467544" y="3140968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 smtClean="0">
                <a:solidFill>
                  <a:srgbClr val="CC3300"/>
                </a:solidFill>
                <a:latin typeface="+mj-lt"/>
                <a:ea typeface="+mj-ea"/>
                <a:cs typeface="+mj-cs"/>
              </a:rPr>
              <a:t>dc-SQUID operation principle</a:t>
            </a:r>
            <a:endParaRPr kumimoji="0" lang="en-US" sz="2500" b="0" i="0" u="none" strike="noStrike" kern="1200" cap="none" spc="0" normalizeH="0" baseline="0" dirty="0" smtClean="0">
              <a:ln>
                <a:noFill/>
              </a:ln>
              <a:solidFill>
                <a:srgbClr val="CC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899593" y="6165304"/>
            <a:ext cx="7416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2000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dc-SQUID = </a:t>
            </a:r>
            <a:r>
              <a:rPr lang="de-DE" sz="2000" dirty="0" err="1" smtClean="0">
                <a:solidFill>
                  <a:srgbClr val="C00000"/>
                </a:solidFill>
                <a:latin typeface="+mj-lt"/>
                <a:cs typeface="Arial" pitchFamily="34" charset="0"/>
              </a:rPr>
              <a:t>periodic</a:t>
            </a:r>
            <a:r>
              <a:rPr lang="de-DE" sz="2000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rgbClr val="C00000"/>
                </a:solidFill>
                <a:latin typeface="+mj-lt"/>
                <a:cs typeface="Arial" pitchFamily="34" charset="0"/>
              </a:rPr>
              <a:t>flux</a:t>
            </a:r>
            <a:r>
              <a:rPr lang="de-DE" sz="2000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rgbClr val="C00000"/>
                </a:solidFill>
                <a:latin typeface="+mj-lt"/>
                <a:cs typeface="Arial" pitchFamily="34" charset="0"/>
              </a:rPr>
              <a:t>to</a:t>
            </a:r>
            <a:r>
              <a:rPr lang="de-DE" sz="2000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rgbClr val="C00000"/>
                </a:solidFill>
                <a:latin typeface="+mj-lt"/>
                <a:cs typeface="Arial" pitchFamily="34" charset="0"/>
              </a:rPr>
              <a:t>voltage</a:t>
            </a:r>
            <a:r>
              <a:rPr lang="de-DE" sz="2000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rgbClr val="C00000"/>
                </a:solidFill>
                <a:latin typeface="+mj-lt"/>
                <a:cs typeface="Arial" pitchFamily="34" charset="0"/>
              </a:rPr>
              <a:t>converter</a:t>
            </a:r>
            <a:endParaRPr lang="en-US" sz="2000" dirty="0">
              <a:latin typeface="+mj-lt"/>
              <a:cs typeface="Arial" pitchFamily="34" charset="0"/>
            </a:endParaRPr>
          </a:p>
        </p:txBody>
      </p:sp>
      <p:sp>
        <p:nvSpPr>
          <p:cNvPr id="19" name="TextBox 15"/>
          <p:cNvSpPr txBox="1"/>
          <p:nvPr/>
        </p:nvSpPr>
        <p:spPr>
          <a:xfrm>
            <a:off x="755402" y="1700808"/>
            <a:ext cx="74169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cs typeface="Arial" pitchFamily="34" charset="0"/>
              </a:rPr>
              <a:t>Operation at very low temperatures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 smtClean="0">
              <a:latin typeface="+mj-lt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cs typeface="Arial" pitchFamily="34" charset="0"/>
              </a:rPr>
              <a:t>Quantum limited noise level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dirty="0" smtClean="0">
                <a:cs typeface="Arial" pitchFamily="34" charset="0"/>
              </a:rPr>
              <a:t>	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 smtClean="0"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cs typeface="Arial" pitchFamily="34" charset="0"/>
              </a:rPr>
              <a:t>Very </a:t>
            </a:r>
            <a:r>
              <a:rPr lang="en-US" sz="2000" dirty="0">
                <a:cs typeface="Arial" pitchFamily="34" charset="0"/>
              </a:rPr>
              <a:t>large bandwidth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 smtClean="0">
              <a:latin typeface="+mj-lt"/>
              <a:cs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362230" y="4761505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i="1" dirty="0" err="1" smtClean="0"/>
              <a:t>I</a:t>
            </a:r>
            <a:r>
              <a:rPr lang="de-DE" sz="1400" baseline="-25000" dirty="0" err="1" smtClean="0"/>
              <a:t>c</a:t>
            </a:r>
            <a:endParaRPr lang="de-DE" sz="1400" baseline="-25000" dirty="0"/>
          </a:p>
        </p:txBody>
      </p:sp>
      <p:sp>
        <p:nvSpPr>
          <p:cNvPr id="29" name="Textfeld 28"/>
          <p:cNvSpPr txBox="1"/>
          <p:nvPr/>
        </p:nvSpPr>
        <p:spPr>
          <a:xfrm>
            <a:off x="2675939" y="4756948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i="1" dirty="0" err="1" smtClean="0"/>
              <a:t>I</a:t>
            </a:r>
            <a:r>
              <a:rPr lang="de-DE" sz="1400" baseline="-25000" dirty="0" err="1" smtClean="0"/>
              <a:t>c</a:t>
            </a:r>
            <a:endParaRPr lang="de-DE" sz="1400" baseline="-25000" dirty="0"/>
          </a:p>
        </p:txBody>
      </p:sp>
    </p:spTree>
    <p:extLst>
      <p:ext uri="{BB962C8B-B14F-4D97-AF65-F5344CB8AC3E}">
        <p14:creationId xmlns:p14="http://schemas.microsoft.com/office/powerpoint/2010/main" val="376883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4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54" y="2742172"/>
            <a:ext cx="7822838" cy="2664000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435291" y="2564904"/>
            <a:ext cx="4058815" cy="2923626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4484940" y="2564904"/>
            <a:ext cx="4223319" cy="2923626"/>
          </a:xfrm>
          <a:prstGeom prst="rect">
            <a:avLst/>
          </a:prstGeom>
          <a:solidFill>
            <a:srgbClr val="C0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itle 6"/>
          <p:cNvSpPr txBox="1">
            <a:spLocks/>
          </p:cNvSpPr>
          <p:nvPr/>
        </p:nvSpPr>
        <p:spPr>
          <a:xfrm>
            <a:off x="467544" y="1143596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 smtClean="0">
                <a:solidFill>
                  <a:srgbClr val="CC3300"/>
                </a:solidFill>
                <a:latin typeface="+mj-lt"/>
                <a:ea typeface="+mj-ea"/>
                <a:cs typeface="+mj-cs"/>
              </a:rPr>
              <a:t>Signal linearization (flux locked loop)</a:t>
            </a:r>
            <a:endParaRPr kumimoji="0" lang="en-US" sz="2500" b="0" i="0" u="none" strike="noStrike" kern="1200" cap="none" spc="0" normalizeH="0" baseline="0" dirty="0" smtClean="0">
              <a:ln>
                <a:noFill/>
              </a:ln>
              <a:solidFill>
                <a:srgbClr val="CC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 smtClean="0">
                <a:solidFill>
                  <a:schemeClr val="tx1"/>
                </a:solidFill>
              </a:rPr>
              <a:t>Single </a:t>
            </a:r>
            <a:r>
              <a:rPr lang="de-DE" dirty="0" err="1" smtClean="0">
                <a:solidFill>
                  <a:schemeClr val="tx1"/>
                </a:solidFill>
              </a:rPr>
              <a:t>channel</a:t>
            </a:r>
            <a:r>
              <a:rPr lang="de-DE" dirty="0" smtClean="0">
                <a:solidFill>
                  <a:schemeClr val="tx1"/>
                </a:solidFill>
              </a:rPr>
              <a:t> dc-SQUID </a:t>
            </a:r>
            <a:r>
              <a:rPr lang="de-DE" dirty="0" err="1" smtClean="0">
                <a:solidFill>
                  <a:schemeClr val="tx1"/>
                </a:solidFill>
              </a:rPr>
              <a:t>readout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899592" y="1988840"/>
            <a:ext cx="7309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2000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Linear </a:t>
            </a:r>
            <a:r>
              <a:rPr lang="de-DE" sz="2000" dirty="0" err="1" smtClean="0">
                <a:solidFill>
                  <a:srgbClr val="C00000"/>
                </a:solidFill>
                <a:latin typeface="+mj-lt"/>
                <a:cs typeface="Arial" pitchFamily="34" charset="0"/>
              </a:rPr>
              <a:t>range</a:t>
            </a:r>
            <a:r>
              <a:rPr lang="de-DE" sz="2000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 </a:t>
            </a:r>
            <a:r>
              <a:rPr lang="de-DE" sz="2000" dirty="0" err="1" smtClean="0">
                <a:latin typeface="+mj-lt"/>
                <a:cs typeface="Arial" pitchFamily="34" charset="0"/>
              </a:rPr>
              <a:t>of</a:t>
            </a:r>
            <a:r>
              <a:rPr lang="de-DE" sz="2000" dirty="0" smtClean="0">
                <a:latin typeface="+mj-lt"/>
                <a:cs typeface="Arial" pitchFamily="34" charset="0"/>
              </a:rPr>
              <a:t> dc-SQUID response </a:t>
            </a:r>
            <a:r>
              <a:rPr lang="de-DE" sz="2000" dirty="0" err="1" smtClean="0">
                <a:solidFill>
                  <a:srgbClr val="C00000"/>
                </a:solidFill>
                <a:latin typeface="+mj-lt"/>
                <a:cs typeface="Arial" pitchFamily="34" charset="0"/>
              </a:rPr>
              <a:t>very</a:t>
            </a:r>
            <a:r>
              <a:rPr lang="de-DE" sz="2000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rgbClr val="C00000"/>
                </a:solidFill>
                <a:latin typeface="+mj-lt"/>
                <a:cs typeface="Arial" pitchFamily="34" charset="0"/>
              </a:rPr>
              <a:t>small</a:t>
            </a:r>
            <a:r>
              <a:rPr lang="de-DE" sz="2000" dirty="0" smtClean="0">
                <a:latin typeface="+mj-lt"/>
                <a:cs typeface="Arial" pitchFamily="34" charset="0"/>
              </a:rPr>
              <a:t> (</a:t>
            </a:r>
            <a:r>
              <a:rPr lang="de-DE" sz="2000" dirty="0" smtClean="0">
                <a:latin typeface="Symbol" panose="05050102010706020507" pitchFamily="18" charset="2"/>
                <a:cs typeface="Arial" pitchFamily="34" charset="0"/>
              </a:rPr>
              <a:t>F</a:t>
            </a:r>
            <a:r>
              <a:rPr lang="de-DE" sz="2000" dirty="0" smtClean="0">
                <a:latin typeface="+mj-lt"/>
                <a:cs typeface="Arial" pitchFamily="34" charset="0"/>
              </a:rPr>
              <a:t> &lt; </a:t>
            </a:r>
            <a:r>
              <a:rPr lang="de-DE" sz="2000" dirty="0" smtClean="0">
                <a:latin typeface="Symbol" panose="05050102010706020507" pitchFamily="18" charset="2"/>
                <a:cs typeface="Arial" pitchFamily="34" charset="0"/>
              </a:rPr>
              <a:t>F</a:t>
            </a:r>
            <a:r>
              <a:rPr lang="de-DE" sz="2000" baseline="-25000" dirty="0" smtClean="0">
                <a:latin typeface="+mj-lt"/>
                <a:cs typeface="Arial" pitchFamily="34" charset="0"/>
              </a:rPr>
              <a:t>0</a:t>
            </a:r>
            <a:r>
              <a:rPr lang="de-DE" sz="2000" dirty="0" smtClean="0">
                <a:latin typeface="+mj-lt"/>
                <a:cs typeface="Arial" pitchFamily="34" charset="0"/>
              </a:rPr>
              <a:t>/4)</a:t>
            </a:r>
            <a:endParaRPr lang="en-US" sz="2000" dirty="0">
              <a:latin typeface="+mj-lt"/>
              <a:cs typeface="Arial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899592" y="5621178"/>
            <a:ext cx="730975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2000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Negative </a:t>
            </a:r>
            <a:r>
              <a:rPr lang="de-DE" sz="2000" dirty="0" err="1" smtClean="0">
                <a:solidFill>
                  <a:srgbClr val="C00000"/>
                </a:solidFill>
                <a:latin typeface="+mj-lt"/>
                <a:cs typeface="Arial" pitchFamily="34" charset="0"/>
              </a:rPr>
              <a:t>flux</a:t>
            </a:r>
            <a:r>
              <a:rPr lang="de-DE" sz="2000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rgbClr val="C00000"/>
                </a:solidFill>
                <a:latin typeface="+mj-lt"/>
                <a:cs typeface="Arial" pitchFamily="34" charset="0"/>
              </a:rPr>
              <a:t>feedback</a:t>
            </a:r>
            <a:r>
              <a:rPr lang="de-DE" sz="2000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 </a:t>
            </a:r>
            <a:r>
              <a:rPr lang="de-DE" sz="2000" dirty="0" err="1" smtClean="0">
                <a:latin typeface="+mj-lt"/>
                <a:cs typeface="Arial" pitchFamily="34" charset="0"/>
              </a:rPr>
              <a:t>for</a:t>
            </a:r>
            <a:r>
              <a:rPr lang="de-DE" sz="2000" dirty="0" smtClean="0">
                <a:latin typeface="+mj-lt"/>
                <a:cs typeface="Arial" pitchFamily="34" charset="0"/>
              </a:rPr>
              <a:t> </a:t>
            </a:r>
            <a:r>
              <a:rPr lang="de-DE" sz="2000" dirty="0" err="1" smtClean="0">
                <a:latin typeface="+mj-lt"/>
                <a:cs typeface="Arial" pitchFamily="34" charset="0"/>
              </a:rPr>
              <a:t>compensation</a:t>
            </a:r>
            <a:r>
              <a:rPr lang="de-DE" sz="2000" dirty="0" smtClean="0">
                <a:latin typeface="+mj-lt"/>
                <a:cs typeface="Arial" pitchFamily="34" charset="0"/>
              </a:rPr>
              <a:t> </a:t>
            </a:r>
            <a:r>
              <a:rPr lang="de-DE" sz="2000" dirty="0" err="1" smtClean="0">
                <a:latin typeface="+mj-lt"/>
                <a:cs typeface="Arial" pitchFamily="34" charset="0"/>
              </a:rPr>
              <a:t>of</a:t>
            </a:r>
            <a:r>
              <a:rPr lang="de-DE" sz="2000" dirty="0" smtClean="0">
                <a:latin typeface="+mj-lt"/>
                <a:cs typeface="Arial" pitchFamily="34" charset="0"/>
              </a:rPr>
              <a:t> initial </a:t>
            </a:r>
            <a:r>
              <a:rPr lang="de-DE" sz="2000" dirty="0" err="1" smtClean="0">
                <a:latin typeface="+mj-lt"/>
                <a:cs typeface="Arial" pitchFamily="34" charset="0"/>
              </a:rPr>
              <a:t>flux</a:t>
            </a:r>
            <a:r>
              <a:rPr lang="de-DE" sz="2000" dirty="0" smtClean="0">
                <a:latin typeface="+mj-lt"/>
                <a:cs typeface="Arial" pitchFamily="34" charset="0"/>
              </a:rPr>
              <a:t> </a:t>
            </a:r>
            <a:r>
              <a:rPr lang="de-DE" sz="2000" dirty="0" err="1" smtClean="0">
                <a:latin typeface="+mj-lt"/>
                <a:cs typeface="Arial" pitchFamily="34" charset="0"/>
              </a:rPr>
              <a:t>change</a:t>
            </a:r>
            <a:endParaRPr lang="de-DE" sz="2000" dirty="0" smtClean="0">
              <a:latin typeface="+mj-lt"/>
              <a:cs typeface="Arial" pitchFamily="34" charset="0"/>
            </a:endParaRPr>
          </a:p>
          <a:p>
            <a:pPr algn="ctr"/>
            <a:endParaRPr lang="de-DE" sz="1000" dirty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37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0" name="Rechteck 19"/>
          <p:cNvSpPr/>
          <p:nvPr/>
        </p:nvSpPr>
        <p:spPr>
          <a:xfrm>
            <a:off x="539552" y="2722463"/>
            <a:ext cx="2145459" cy="3082801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Title 6"/>
          <p:cNvSpPr txBox="1">
            <a:spLocks/>
          </p:cNvSpPr>
          <p:nvPr/>
        </p:nvSpPr>
        <p:spPr>
          <a:xfrm>
            <a:off x="467544" y="1143596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 smtClean="0">
                <a:solidFill>
                  <a:srgbClr val="CC3300"/>
                </a:solidFill>
                <a:latin typeface="+mj-lt"/>
                <a:ea typeface="+mj-ea"/>
                <a:cs typeface="+mj-cs"/>
              </a:rPr>
              <a:t>Double-stage SQUID configuration</a:t>
            </a:r>
            <a:endParaRPr kumimoji="0" lang="en-US" sz="2500" b="0" i="0" u="none" strike="noStrike" kern="1200" cap="none" spc="0" normalizeH="0" baseline="0" dirty="0" smtClean="0">
              <a:ln>
                <a:noFill/>
              </a:ln>
              <a:solidFill>
                <a:srgbClr val="CC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 smtClean="0">
                <a:solidFill>
                  <a:schemeClr val="tx1"/>
                </a:solidFill>
              </a:rPr>
              <a:t>Single </a:t>
            </a:r>
            <a:r>
              <a:rPr lang="de-DE" dirty="0" err="1" smtClean="0">
                <a:solidFill>
                  <a:schemeClr val="tx1"/>
                </a:solidFill>
              </a:rPr>
              <a:t>channel</a:t>
            </a:r>
            <a:r>
              <a:rPr lang="de-DE" dirty="0" smtClean="0">
                <a:solidFill>
                  <a:schemeClr val="tx1"/>
                </a:solidFill>
              </a:rPr>
              <a:t> dc-SQUID </a:t>
            </a:r>
            <a:r>
              <a:rPr lang="de-DE" dirty="0" err="1" smtClean="0">
                <a:solidFill>
                  <a:schemeClr val="tx1"/>
                </a:solidFill>
              </a:rPr>
              <a:t>readout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3568" y="1700808"/>
            <a:ext cx="77145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+mj-lt"/>
                <a:cs typeface="Arial" pitchFamily="34" charset="0"/>
              </a:rPr>
              <a:t>Semiconductor </a:t>
            </a:r>
            <a:r>
              <a:rPr lang="de-DE" sz="2000" dirty="0" err="1" smtClean="0">
                <a:latin typeface="+mj-lt"/>
                <a:cs typeface="Arial" pitchFamily="34" charset="0"/>
              </a:rPr>
              <a:t>amplifiers</a:t>
            </a:r>
            <a:r>
              <a:rPr lang="de-DE" sz="2000" dirty="0" smtClean="0">
                <a:latin typeface="+mj-lt"/>
                <a:cs typeface="Arial" pitchFamily="34" charset="0"/>
              </a:rPr>
              <a:t> </a:t>
            </a:r>
            <a:r>
              <a:rPr lang="de-DE" sz="2000" dirty="0" err="1" smtClean="0">
                <a:latin typeface="+mj-lt"/>
                <a:cs typeface="Arial" pitchFamily="34" charset="0"/>
              </a:rPr>
              <a:t>have</a:t>
            </a:r>
            <a:r>
              <a:rPr lang="de-DE" sz="2000" dirty="0" smtClean="0">
                <a:latin typeface="+mj-lt"/>
                <a:cs typeface="Arial" pitchFamily="34" charset="0"/>
              </a:rPr>
              <a:t> </a:t>
            </a:r>
            <a:r>
              <a:rPr lang="de-DE" sz="2000" dirty="0" err="1" smtClean="0">
                <a:latin typeface="+mj-lt"/>
                <a:cs typeface="Arial" pitchFamily="34" charset="0"/>
              </a:rPr>
              <a:t>much</a:t>
            </a:r>
            <a:r>
              <a:rPr lang="de-DE" sz="2000" dirty="0" smtClean="0">
                <a:latin typeface="+mj-lt"/>
                <a:cs typeface="Arial" pitchFamily="34" charset="0"/>
              </a:rPr>
              <a:t> </a:t>
            </a:r>
            <a:r>
              <a:rPr lang="de-DE" sz="2000" dirty="0" err="1" smtClean="0">
                <a:latin typeface="+mj-lt"/>
                <a:cs typeface="Arial" pitchFamily="34" charset="0"/>
              </a:rPr>
              <a:t>higher</a:t>
            </a:r>
            <a:r>
              <a:rPr lang="de-DE" sz="2000" dirty="0" smtClean="0">
                <a:latin typeface="+mj-lt"/>
                <a:cs typeface="Arial" pitchFamily="34" charset="0"/>
              </a:rPr>
              <a:t> </a:t>
            </a:r>
            <a:r>
              <a:rPr lang="de-DE" sz="2000" dirty="0" err="1" smtClean="0">
                <a:latin typeface="+mj-lt"/>
                <a:cs typeface="Arial" pitchFamily="34" charset="0"/>
              </a:rPr>
              <a:t>noise</a:t>
            </a:r>
            <a:r>
              <a:rPr lang="de-DE" sz="2000" dirty="0" smtClean="0">
                <a:latin typeface="+mj-lt"/>
                <a:cs typeface="Arial" pitchFamily="34" charset="0"/>
              </a:rPr>
              <a:t> </a:t>
            </a:r>
            <a:r>
              <a:rPr lang="de-DE" sz="2000" dirty="0" err="1" smtClean="0">
                <a:latin typeface="+mj-lt"/>
                <a:cs typeface="Arial" pitchFamily="34" charset="0"/>
              </a:rPr>
              <a:t>level</a:t>
            </a:r>
            <a:r>
              <a:rPr lang="de-DE" sz="2000" dirty="0" smtClean="0">
                <a:latin typeface="+mj-lt"/>
                <a:cs typeface="Arial" pitchFamily="34" charset="0"/>
              </a:rPr>
              <a:t> </a:t>
            </a:r>
            <a:r>
              <a:rPr lang="de-DE" sz="2000" dirty="0" err="1" smtClean="0">
                <a:latin typeface="+mj-lt"/>
                <a:cs typeface="Arial" pitchFamily="34" charset="0"/>
              </a:rPr>
              <a:t>than</a:t>
            </a:r>
            <a:r>
              <a:rPr lang="de-DE" sz="2000" dirty="0" smtClean="0">
                <a:latin typeface="+mj-lt"/>
                <a:cs typeface="Arial" pitchFamily="34" charset="0"/>
              </a:rPr>
              <a:t> SQUIDs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1000" dirty="0" smtClean="0"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cs typeface="Arial" pitchFamily="34" charset="0"/>
              </a:rPr>
              <a:t>Making </a:t>
            </a:r>
            <a:r>
              <a:rPr lang="de-DE" sz="2000" dirty="0" err="1">
                <a:cs typeface="Arial" pitchFamily="34" charset="0"/>
              </a:rPr>
              <a:t>use</a:t>
            </a:r>
            <a:r>
              <a:rPr lang="de-DE" sz="2000" dirty="0">
                <a:cs typeface="Arial" pitchFamily="34" charset="0"/>
              </a:rPr>
              <a:t> </a:t>
            </a:r>
            <a:r>
              <a:rPr lang="de-DE" sz="2000" dirty="0" err="1">
                <a:cs typeface="Arial" pitchFamily="34" charset="0"/>
              </a:rPr>
              <a:t>of</a:t>
            </a:r>
            <a:r>
              <a:rPr lang="de-DE" sz="2000" dirty="0">
                <a:cs typeface="Arial" pitchFamily="34" charset="0"/>
              </a:rPr>
              <a:t> a 2nd dc-SQUID </a:t>
            </a:r>
            <a:r>
              <a:rPr lang="de-DE" sz="2000" dirty="0" err="1">
                <a:cs typeface="Arial" pitchFamily="34" charset="0"/>
              </a:rPr>
              <a:t>for</a:t>
            </a:r>
            <a:r>
              <a:rPr lang="de-DE" sz="2000" dirty="0"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rgbClr val="C00000"/>
                </a:solidFill>
                <a:cs typeface="Arial" pitchFamily="34" charset="0"/>
              </a:rPr>
              <a:t>signal</a:t>
            </a:r>
            <a:r>
              <a:rPr lang="de-DE" sz="2000" dirty="0" smtClean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rgbClr val="C00000"/>
                </a:solidFill>
                <a:cs typeface="Arial" pitchFamily="34" charset="0"/>
              </a:rPr>
              <a:t>amplification</a:t>
            </a:r>
            <a:endParaRPr lang="en-US" sz="2000" dirty="0">
              <a:solidFill>
                <a:srgbClr val="C00000"/>
              </a:solidFill>
              <a:cs typeface="Arial" pitchFamily="34" charset="0"/>
            </a:endParaRPr>
          </a:p>
          <a:p>
            <a:endParaRPr lang="en-US" sz="2000" dirty="0">
              <a:latin typeface="+mj-lt"/>
              <a:cs typeface="Arial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539552" y="2722463"/>
            <a:ext cx="4320480" cy="3082801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3" name="Rechteck 22"/>
          <p:cNvSpPr/>
          <p:nvPr/>
        </p:nvSpPr>
        <p:spPr>
          <a:xfrm>
            <a:off x="4860032" y="2722463"/>
            <a:ext cx="3744416" cy="3082801"/>
          </a:xfrm>
          <a:prstGeom prst="rect">
            <a:avLst/>
          </a:prstGeom>
          <a:solidFill>
            <a:srgbClr val="C0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722463"/>
            <a:ext cx="7570566" cy="2938785"/>
          </a:xfrm>
          <a:prstGeom prst="rect">
            <a:avLst/>
          </a:prstGeom>
        </p:spPr>
      </p:pic>
      <p:sp>
        <p:nvSpPr>
          <p:cNvPr id="12" name="TextBox 15"/>
          <p:cNvSpPr txBox="1"/>
          <p:nvPr/>
        </p:nvSpPr>
        <p:spPr>
          <a:xfrm>
            <a:off x="701551" y="6053226"/>
            <a:ext cx="23582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Large bandwidth</a:t>
            </a:r>
            <a:endParaRPr lang="en-US" sz="1000" dirty="0" smtClean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19698" y="6050324"/>
            <a:ext cx="23044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Very low noise</a:t>
            </a:r>
            <a:endParaRPr lang="en-US" sz="1000" dirty="0" smtClean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7" name="TextBox 15"/>
          <p:cNvSpPr txBox="1"/>
          <p:nvPr/>
        </p:nvSpPr>
        <p:spPr>
          <a:xfrm>
            <a:off x="5868144" y="6050324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Low power dissipation</a:t>
            </a:r>
            <a:endParaRPr lang="en-US" sz="1000" dirty="0" smtClean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7562175" y="2771636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C00000"/>
                </a:solidFill>
              </a:rPr>
              <a:t>T = 300 K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611560" y="2780928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2">
                    <a:lumMod val="75000"/>
                  </a:schemeClr>
                </a:solidFill>
              </a:rPr>
              <a:t>T &lt; </a:t>
            </a:r>
            <a:r>
              <a:rPr lang="de-DE" dirty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de-DE" dirty="0" smtClean="0">
                <a:solidFill>
                  <a:schemeClr val="tx2">
                    <a:lumMod val="75000"/>
                  </a:schemeClr>
                </a:solidFill>
              </a:rPr>
              <a:t>00 </a:t>
            </a:r>
            <a:r>
              <a:rPr lang="de-DE" dirty="0" err="1" smtClean="0">
                <a:solidFill>
                  <a:schemeClr val="tx2">
                    <a:lumMod val="75000"/>
                  </a:schemeClr>
                </a:solidFill>
              </a:rPr>
              <a:t>mK</a:t>
            </a:r>
            <a:endParaRPr lang="de-DE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2769318" y="2780928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100 </a:t>
            </a:r>
            <a:r>
              <a:rPr lang="de-DE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mK</a:t>
            </a:r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… 4 K</a:t>
            </a:r>
            <a:endParaRPr lang="de-DE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43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17"/>
          <p:cNvSpPr/>
          <p:nvPr/>
        </p:nvSpPr>
        <p:spPr>
          <a:xfrm>
            <a:off x="162000" y="1035600"/>
            <a:ext cx="8820000" cy="5580000"/>
          </a:xfrm>
          <a:prstGeom prst="roundRect">
            <a:avLst>
              <a:gd name="adj" fmla="val 897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/>
        </p:nvSpPr>
        <p:spPr bwMode="auto">
          <a:xfrm>
            <a:off x="323528" y="116632"/>
            <a:ext cx="7993063" cy="60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Application</a:t>
            </a:r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: The </a:t>
            </a:r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ECHo</a:t>
            </a:r>
            <a:r>
              <a:rPr lang="de-DE" dirty="0" smtClean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" pitchFamily="34" charset="0"/>
              </a:rPr>
              <a:t>experiment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2" name="Title 6"/>
          <p:cNvSpPr txBox="1">
            <a:spLocks/>
          </p:cNvSpPr>
          <p:nvPr/>
        </p:nvSpPr>
        <p:spPr>
          <a:xfrm>
            <a:off x="467544" y="1143596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Electron capture of  </a:t>
            </a:r>
            <a:r>
              <a:rPr kumimoji="0" lang="en-US" sz="2500" b="0" i="0" u="none" strike="noStrike" kern="1200" cap="none" spc="0" normalizeH="0" baseline="3000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163</a:t>
            </a:r>
            <a:r>
              <a:rPr kumimoji="0" lang="en-US" sz="2500" b="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5307" y="1196752"/>
            <a:ext cx="1071149" cy="1071149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068" y="4456132"/>
            <a:ext cx="2721870" cy="1853188"/>
          </a:xfrm>
          <a:prstGeom prst="rect">
            <a:avLst/>
          </a:prstGeom>
        </p:spPr>
      </p:pic>
      <p:cxnSp>
        <p:nvCxnSpPr>
          <p:cNvPr id="26" name="Gerade Verbindung mit Pfeil 25"/>
          <p:cNvCxnSpPr/>
          <p:nvPr/>
        </p:nvCxnSpPr>
        <p:spPr>
          <a:xfrm>
            <a:off x="2468658" y="4564598"/>
            <a:ext cx="544548" cy="25898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788479"/>
            <a:ext cx="3721600" cy="681231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651154"/>
            <a:ext cx="3168352" cy="2001421"/>
          </a:xfrm>
          <a:prstGeom prst="rect">
            <a:avLst/>
          </a:prstGeom>
        </p:spPr>
      </p:pic>
      <p:sp>
        <p:nvSpPr>
          <p:cNvPr id="44" name="Rechteck 43"/>
          <p:cNvSpPr/>
          <p:nvPr/>
        </p:nvSpPr>
        <p:spPr>
          <a:xfrm>
            <a:off x="4383892" y="1484784"/>
            <a:ext cx="292150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000" dirty="0" smtClean="0">
                <a:latin typeface="Symbol" panose="05050102010706020507" pitchFamily="18" charset="2"/>
              </a:rPr>
              <a:t>t</a:t>
            </a:r>
            <a:r>
              <a:rPr lang="en-US" sz="2000" baseline="-25000" dirty="0" smtClean="0"/>
              <a:t>1/2</a:t>
            </a:r>
            <a:r>
              <a:rPr lang="en-US" sz="2000" dirty="0" smtClean="0"/>
              <a:t> = 4570 y</a:t>
            </a:r>
          </a:p>
          <a:p>
            <a:pPr lvl="0">
              <a:spcBef>
                <a:spcPct val="0"/>
              </a:spcBef>
              <a:defRPr/>
            </a:pPr>
            <a:endParaRPr lang="en-US" sz="2000" dirty="0" smtClean="0"/>
          </a:p>
          <a:p>
            <a:pPr lvl="0">
              <a:spcBef>
                <a:spcPct val="0"/>
              </a:spcBef>
              <a:defRPr/>
            </a:pPr>
            <a:r>
              <a:rPr lang="en-US" sz="2000" i="1" dirty="0" smtClean="0"/>
              <a:t>Q</a:t>
            </a:r>
            <a:r>
              <a:rPr lang="en-US" sz="2000" baseline="-25000" dirty="0" smtClean="0"/>
              <a:t>EC</a:t>
            </a:r>
            <a:r>
              <a:rPr lang="en-US" sz="2000" dirty="0" smtClean="0"/>
              <a:t> = 2833(30)</a:t>
            </a:r>
            <a:r>
              <a:rPr lang="en-US" sz="2000" baseline="-25000" dirty="0" smtClean="0"/>
              <a:t>stat</a:t>
            </a:r>
            <a:r>
              <a:rPr lang="en-US" sz="2000" dirty="0" smtClean="0"/>
              <a:t>(15)</a:t>
            </a:r>
            <a:r>
              <a:rPr lang="en-US" sz="2000" baseline="-25000" dirty="0" smtClean="0"/>
              <a:t>sys</a:t>
            </a:r>
            <a:r>
              <a:rPr lang="en-US" sz="2000" dirty="0" smtClean="0"/>
              <a:t> eV</a:t>
            </a:r>
            <a:endParaRPr lang="en-US" sz="2000" dirty="0"/>
          </a:p>
        </p:txBody>
      </p:sp>
      <p:sp>
        <p:nvSpPr>
          <p:cNvPr id="45" name="Title 6"/>
          <p:cNvSpPr txBox="1">
            <a:spLocks/>
          </p:cNvSpPr>
          <p:nvPr/>
        </p:nvSpPr>
        <p:spPr>
          <a:xfrm>
            <a:off x="467544" y="3645024"/>
            <a:ext cx="8820471" cy="5572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Calorimetric measurement of decay spectrum </a:t>
            </a:r>
            <a:endParaRPr kumimoji="0" lang="en-US" sz="2500" b="0" i="0" u="none" strike="noStrike" kern="1200" cap="none" spc="0" normalizeH="0" baseline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6" name="Rechteck 45"/>
          <p:cNvSpPr/>
          <p:nvPr/>
        </p:nvSpPr>
        <p:spPr>
          <a:xfrm>
            <a:off x="5164534" y="4462080"/>
            <a:ext cx="3613810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000" dirty="0" smtClean="0">
                <a:solidFill>
                  <a:srgbClr val="C00000"/>
                </a:solidFill>
              </a:rPr>
              <a:t>Embedded holmium </a:t>
            </a:r>
            <a:r>
              <a:rPr lang="en-US" sz="2000" dirty="0" smtClean="0"/>
              <a:t>in absorber:</a:t>
            </a:r>
          </a:p>
          <a:p>
            <a:pPr lvl="0">
              <a:spcBef>
                <a:spcPct val="0"/>
              </a:spcBef>
              <a:defRPr/>
            </a:pPr>
            <a:endParaRPr lang="en-US" sz="2000" dirty="0"/>
          </a:p>
          <a:p>
            <a:pPr marL="342900" lvl="0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smtClean="0"/>
              <a:t>Quantum efficiency &gt; 99.99%</a:t>
            </a:r>
          </a:p>
          <a:p>
            <a:pPr marL="342900" lvl="0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Measure independent of </a:t>
            </a:r>
            <a:r>
              <a:rPr lang="en-US" sz="2000" dirty="0" smtClean="0"/>
              <a:t>BR</a:t>
            </a:r>
            <a:endParaRPr lang="en-US" sz="2000" dirty="0"/>
          </a:p>
        </p:txBody>
      </p:sp>
      <p:cxnSp>
        <p:nvCxnSpPr>
          <p:cNvPr id="47" name="Gerade Verbindung mit Pfeil 46"/>
          <p:cNvCxnSpPr/>
          <p:nvPr/>
        </p:nvCxnSpPr>
        <p:spPr>
          <a:xfrm flipV="1">
            <a:off x="2260740" y="6050900"/>
            <a:ext cx="480192" cy="28138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>
            <a:stCxn id="28" idx="3"/>
          </p:cNvCxnSpPr>
          <p:nvPr/>
        </p:nvCxnSpPr>
        <p:spPr>
          <a:xfrm flipV="1">
            <a:off x="1585158" y="5365741"/>
            <a:ext cx="1292106" cy="56103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mit Pfeil 50"/>
          <p:cNvCxnSpPr/>
          <p:nvPr/>
        </p:nvCxnSpPr>
        <p:spPr>
          <a:xfrm flipV="1">
            <a:off x="1778798" y="5207725"/>
            <a:ext cx="963885" cy="2149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mit Pfeil 51"/>
          <p:cNvCxnSpPr>
            <a:stCxn id="49" idx="3"/>
          </p:cNvCxnSpPr>
          <p:nvPr/>
        </p:nvCxnSpPr>
        <p:spPr>
          <a:xfrm>
            <a:off x="1983537" y="4918665"/>
            <a:ext cx="893727" cy="22872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24"/>
          <p:cNvSpPr/>
          <p:nvPr/>
        </p:nvSpPr>
        <p:spPr>
          <a:xfrm>
            <a:off x="1287548" y="4253026"/>
            <a:ext cx="1210973" cy="323165"/>
          </a:xfrm>
          <a:prstGeom prst="rect">
            <a:avLst/>
          </a:prstGeom>
          <a:solidFill>
            <a:srgbClr val="FFFF00">
              <a:alpha val="48000"/>
            </a:srgbClr>
          </a:solidFill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500" dirty="0" smtClean="0"/>
              <a:t>Absorber top</a:t>
            </a:r>
            <a:endParaRPr lang="en-US" sz="1500" dirty="0"/>
          </a:p>
        </p:txBody>
      </p:sp>
      <p:sp>
        <p:nvSpPr>
          <p:cNvPr id="27" name="Rechteck 26"/>
          <p:cNvSpPr/>
          <p:nvPr/>
        </p:nvSpPr>
        <p:spPr>
          <a:xfrm>
            <a:off x="251520" y="5261138"/>
            <a:ext cx="1527278" cy="323165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500" dirty="0" smtClean="0"/>
              <a:t>Absorber bottom</a:t>
            </a:r>
            <a:endParaRPr lang="en-US" sz="1500" dirty="0"/>
          </a:p>
        </p:txBody>
      </p:sp>
      <p:sp>
        <p:nvSpPr>
          <p:cNvPr id="28" name="Rechteck 27"/>
          <p:cNvSpPr/>
          <p:nvPr/>
        </p:nvSpPr>
        <p:spPr>
          <a:xfrm>
            <a:off x="467544" y="5765194"/>
            <a:ext cx="1117614" cy="323165"/>
          </a:xfrm>
          <a:prstGeom prst="rect">
            <a:avLst/>
          </a:prstGeom>
          <a:solidFill>
            <a:schemeClr val="accent6">
              <a:lumMod val="75000"/>
              <a:alpha val="50000"/>
            </a:schemeClr>
          </a:solidFill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500" dirty="0" err="1" smtClean="0"/>
              <a:t>AuEr</a:t>
            </a:r>
            <a:r>
              <a:rPr lang="en-US" sz="1500" dirty="0" smtClean="0"/>
              <a:t> sensor</a:t>
            </a:r>
            <a:endParaRPr lang="en-US" sz="1500" dirty="0"/>
          </a:p>
        </p:txBody>
      </p:sp>
      <p:sp>
        <p:nvSpPr>
          <p:cNvPr id="29" name="Rechteck 28"/>
          <p:cNvSpPr/>
          <p:nvPr/>
        </p:nvSpPr>
        <p:spPr>
          <a:xfrm>
            <a:off x="909491" y="6197242"/>
            <a:ext cx="1224887" cy="323165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500" dirty="0" smtClean="0"/>
              <a:t>Detector bias</a:t>
            </a:r>
            <a:endParaRPr lang="en-US" sz="1500" dirty="0"/>
          </a:p>
        </p:txBody>
      </p:sp>
      <p:sp>
        <p:nvSpPr>
          <p:cNvPr id="49" name="Rechteck 48"/>
          <p:cNvSpPr/>
          <p:nvPr/>
        </p:nvSpPr>
        <p:spPr>
          <a:xfrm>
            <a:off x="539552" y="4757082"/>
            <a:ext cx="1443985" cy="323165"/>
          </a:xfrm>
          <a:prstGeom prst="rect">
            <a:avLst/>
          </a:prstGeom>
          <a:solidFill>
            <a:srgbClr val="FF0000">
              <a:alpha val="48000"/>
            </a:srgbClr>
          </a:solidFill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500" dirty="0" smtClean="0"/>
              <a:t>Implanted </a:t>
            </a:r>
            <a:r>
              <a:rPr lang="en-US" sz="1500" baseline="30000" dirty="0" smtClean="0"/>
              <a:t>163</a:t>
            </a:r>
            <a:r>
              <a:rPr lang="en-US" sz="1500" dirty="0" smtClean="0"/>
              <a:t>Ho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4259578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25" grpId="0" animBg="1"/>
      <p:bldP spid="27" grpId="0" animBg="1"/>
      <p:bldP spid="28" grpId="0" animBg="1"/>
      <p:bldP spid="29" grpId="0" animBg="1"/>
      <p:bldP spid="4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1337</Words>
  <Application>Microsoft Office PowerPoint</Application>
  <PresentationFormat>Bildschirmpräsentation (4:3)</PresentationFormat>
  <Paragraphs>440</Paragraphs>
  <Slides>35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35</vt:i4>
      </vt:variant>
    </vt:vector>
  </HeadingPairs>
  <TitlesOfParts>
    <vt:vector size="39" baseType="lpstr">
      <vt:lpstr>Arial</vt:lpstr>
      <vt:lpstr>Calibri</vt:lpstr>
      <vt:lpstr>Symbol</vt:lpstr>
      <vt:lpstr>Office Theme</vt:lpstr>
      <vt:lpstr>Microwave SQUID multiplexer for the readout of large MMC arrays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Summary &amp; Outlook</vt:lpstr>
      <vt:lpstr>Thank you for your attention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Multiplexed readout of metallic magnetic calorimeters</dc:title>
  <dc:creator>mwegner</dc:creator>
  <cp:lastModifiedBy>lk</cp:lastModifiedBy>
  <cp:revision>356</cp:revision>
  <dcterms:created xsi:type="dcterms:W3CDTF">2015-08-18T12:40:14Z</dcterms:created>
  <dcterms:modified xsi:type="dcterms:W3CDTF">2016-06-02T11:03:55Z</dcterms:modified>
</cp:coreProperties>
</file>