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7" r:id="rId2"/>
    <p:sldMasterId id="2147483711" r:id="rId3"/>
  </p:sldMasterIdLst>
  <p:notesMasterIdLst>
    <p:notesMasterId r:id="rId42"/>
  </p:notesMasterIdLst>
  <p:sldIdLst>
    <p:sldId id="257" r:id="rId4"/>
    <p:sldId id="352" r:id="rId5"/>
    <p:sldId id="317" r:id="rId6"/>
    <p:sldId id="274" r:id="rId7"/>
    <p:sldId id="275" r:id="rId8"/>
    <p:sldId id="345" r:id="rId9"/>
    <p:sldId id="285" r:id="rId10"/>
    <p:sldId id="321" r:id="rId11"/>
    <p:sldId id="322" r:id="rId12"/>
    <p:sldId id="323" r:id="rId13"/>
    <p:sldId id="324" r:id="rId14"/>
    <p:sldId id="325" r:id="rId15"/>
    <p:sldId id="329" r:id="rId16"/>
    <p:sldId id="331" r:id="rId17"/>
    <p:sldId id="334" r:id="rId18"/>
    <p:sldId id="348" r:id="rId19"/>
    <p:sldId id="336" r:id="rId20"/>
    <p:sldId id="288" r:id="rId21"/>
    <p:sldId id="346" r:id="rId22"/>
    <p:sldId id="347" r:id="rId23"/>
    <p:sldId id="282" r:id="rId24"/>
    <p:sldId id="307" r:id="rId25"/>
    <p:sldId id="309" r:id="rId26"/>
    <p:sldId id="283" r:id="rId27"/>
    <p:sldId id="265" r:id="rId28"/>
    <p:sldId id="266" r:id="rId29"/>
    <p:sldId id="305" r:id="rId30"/>
    <p:sldId id="284" r:id="rId31"/>
    <p:sldId id="313" r:id="rId32"/>
    <p:sldId id="314" r:id="rId33"/>
    <p:sldId id="269" r:id="rId34"/>
    <p:sldId id="271" r:id="rId35"/>
    <p:sldId id="273" r:id="rId36"/>
    <p:sldId id="320" r:id="rId37"/>
    <p:sldId id="262" r:id="rId38"/>
    <p:sldId id="300" r:id="rId39"/>
    <p:sldId id="354" r:id="rId40"/>
    <p:sldId id="256" r:id="rId41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87C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7C5DF-177E-44DF-ADBC-1E4CB285F862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9988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84835"/>
            <a:ext cx="544957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AB266-FD2F-493B-9DBD-E2B9D141CE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244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fld id="{F6975891-6AC0-48F2-9F4A-5284818BD17E}" type="slidenum">
              <a:rPr lang="en-GB" altLang="en-US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18</a:t>
            </a:fld>
            <a:endParaRPr lang="en-GB" altLang="en-US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81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1038" y="811213"/>
            <a:ext cx="5403850" cy="40528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8B496-59C3-4E26-8423-DFD6DFA700C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637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1038" y="811213"/>
            <a:ext cx="5403850" cy="40528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8B496-59C3-4E26-8423-DFD6DFA700CC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208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7C775-60E4-49FF-8787-E7A98CAC8A47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148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6495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440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25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519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962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671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783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07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1836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561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84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988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529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9262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8258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8310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4087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6814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5482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6325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62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472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2/5/2016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2/5/2016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1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38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5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67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09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1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3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35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837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230424" y="6386014"/>
            <a:ext cx="1962491" cy="365125"/>
          </a:xfrm>
        </p:spPr>
        <p:txBody>
          <a:bodyPr/>
          <a:lstStyle>
            <a:lvl1pPr>
              <a:defRPr sz="1000">
                <a:solidFill>
                  <a:srgbClr val="7F7F7F"/>
                </a:solidFill>
              </a:defRPr>
            </a:lvl1pPr>
          </a:lstStyle>
          <a:p>
            <a:pPr algn="l"/>
            <a:r>
              <a:rPr lang="en-US" altLang="ja-JP" smtClean="0"/>
              <a:t>A. Yamamoto, 15/11/02</a:t>
            </a:r>
            <a:endParaRPr lang="en-US" altLang="ja-JP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669419" y="6389166"/>
            <a:ext cx="1639455" cy="365125"/>
          </a:xfrm>
        </p:spPr>
        <p:txBody>
          <a:bodyPr/>
          <a:lstStyle>
            <a:lvl1pPr algn="ctr">
              <a:defRPr sz="1000">
                <a:solidFill>
                  <a:srgbClr val="7F7F7F"/>
                </a:solidFill>
              </a:defRPr>
            </a:lvl1pPr>
          </a:lstStyle>
          <a:p>
            <a:r>
              <a:rPr lang="en-US" altLang="ja-JP" smtClean="0"/>
              <a:t>ILC Acc. Status and Issues</a:t>
            </a:r>
            <a:endParaRPr lang="en-US" altLang="ja-JP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6843516" y="6398302"/>
            <a:ext cx="2133023" cy="365125"/>
          </a:xfrm>
        </p:spPr>
        <p:txBody>
          <a:bodyPr/>
          <a:lstStyle>
            <a:lvl1pPr algn="r">
              <a:defRPr sz="1000">
                <a:solidFill>
                  <a:srgbClr val="7F7F7F"/>
                </a:solidFill>
              </a:defRPr>
            </a:lvl1pPr>
          </a:lstStyle>
          <a:p>
            <a:fld id="{C52D36FA-D854-2F43-B7F5-49DF092B0D8A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64364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16:9 Arup Title Colour Divider">
    <p:bg>
      <p:bgPr>
        <a:solidFill>
          <a:srgbClr val="0014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4635" y="1390641"/>
            <a:ext cx="8791575" cy="68394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ts val="3000"/>
              </a:lnSpc>
              <a:spcBef>
                <a:spcPts val="0"/>
              </a:spcBef>
              <a:defRPr sz="2850" baseline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76223" y="3822173"/>
            <a:ext cx="8789987" cy="346249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350" baseline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r>
              <a:rPr lang="en-US" sz="1800" dirty="0">
                <a:solidFill>
                  <a:schemeClr val="bg1"/>
                </a:solidFill>
              </a:rPr>
              <a:t>Click to edit master title style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226" y="6418064"/>
            <a:ext cx="671849" cy="27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37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23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8299764" y="6177153"/>
            <a:ext cx="768580" cy="609600"/>
            <a:chOff x="8493185" y="2057400"/>
            <a:chExt cx="768580" cy="609600"/>
          </a:xfrm>
        </p:grpSpPr>
        <p:sp>
          <p:nvSpPr>
            <p:cNvPr id="10" name="Oval 9"/>
            <p:cNvSpPr/>
            <p:nvPr/>
          </p:nvSpPr>
          <p:spPr>
            <a:xfrm>
              <a:off x="8534400" y="2057400"/>
              <a:ext cx="609600" cy="609600"/>
            </a:xfrm>
            <a:prstGeom prst="ellipse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493185" y="2172950"/>
              <a:ext cx="76858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Arial"/>
                </a:rPr>
                <a:t>SMB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79" r:id="rId4"/>
    <p:sldLayoutId id="2147483667" r:id="rId5"/>
    <p:sldLayoutId id="2147483682" r:id="rId6"/>
    <p:sldLayoutId id="2147483683" r:id="rId7"/>
    <p:sldLayoutId id="2147483685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87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615E3-BD29-4634-9D28-A4E548AF27B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E917D-18C3-49FF-93B6-9D45B37863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62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577890/1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10" Type="http://schemas.openxmlformats.org/officeDocument/2006/relationships/image" Target="../media/image12.png"/><Relationship Id="rId4" Type="http://schemas.openxmlformats.org/officeDocument/2006/relationships/image" Target="../media/image7.jpeg"/><Relationship Id="rId9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6.png"/><Relationship Id="rId4" Type="http://schemas.openxmlformats.org/officeDocument/2006/relationships/image" Target="../media/image47.png"/><Relationship Id="rId9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ca.org.uk/library/documents/Efficio_with_Network_Rail_26012016pdf.pdf" TargetMode="External"/><Relationship Id="rId13" Type="http://schemas.openxmlformats.org/officeDocument/2006/relationships/image" Target="../media/image68.jpeg"/><Relationship Id="rId3" Type="http://schemas.openxmlformats.org/officeDocument/2006/relationships/hyperlink" Target="http://www.mca.org.uk/library/documents/Arup_CERN.pdf" TargetMode="External"/><Relationship Id="rId7" Type="http://schemas.openxmlformats.org/officeDocument/2006/relationships/hyperlink" Target="http://www.mca.org.uk/library/documents/Deloitte_with_Phillips.pdf" TargetMode="External"/><Relationship Id="rId12" Type="http://schemas.openxmlformats.org/officeDocument/2006/relationships/image" Target="../media/image67.png"/><Relationship Id="rId2" Type="http://schemas.openxmlformats.org/officeDocument/2006/relationships/hyperlink" Target="http://www.mca.org.uk/library/documents/Arcadis_TfL.pdf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mca.org.uk/library/documents/CSC_Network_Rail_.pdf" TargetMode="External"/><Relationship Id="rId11" Type="http://schemas.openxmlformats.org/officeDocument/2006/relationships/hyperlink" Target="http://www.mca.org.uk/library/documents/North_highland_UK_Sainsburys.pdf" TargetMode="External"/><Relationship Id="rId5" Type="http://schemas.openxmlformats.org/officeDocument/2006/relationships/hyperlink" Target="http://www.mca.org.uk/library/documents/Baringa_with_nationwide.pdf" TargetMode="External"/><Relationship Id="rId10" Type="http://schemas.openxmlformats.org/officeDocument/2006/relationships/hyperlink" Target="http://www.mca.org.uk/library/documents/GE_Healthcare_Health_Education.pdf" TargetMode="External"/><Relationship Id="rId4" Type="http://schemas.openxmlformats.org/officeDocument/2006/relationships/hyperlink" Target="http://www.mca.org.uk/library/documents/Atkins_Department_for_Education_-_Early_Years_Funding.pdf" TargetMode="External"/><Relationship Id="rId9" Type="http://schemas.openxmlformats.org/officeDocument/2006/relationships/hyperlink" Target="http://www.mca.org.uk/library/documents/Elixirr_with_TUI.pdf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image" Target="../media/image9.png"/><Relationship Id="rId7" Type="http://schemas.openxmlformats.org/officeDocument/2006/relationships/image" Target="../media/image7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3.gif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 txBox="1">
            <a:spLocks/>
          </p:cNvSpPr>
          <p:nvPr/>
        </p:nvSpPr>
        <p:spPr>
          <a:xfrm>
            <a:off x="294714" y="948952"/>
            <a:ext cx="8420100" cy="1603373"/>
          </a:xfrm>
          <a:prstGeom prst="rect">
            <a:avLst/>
          </a:prstGeom>
        </p:spPr>
        <p:txBody>
          <a:bodyPr vert="horz" lIns="45720" rIns="45720" anchor="ctr">
            <a:normAutofit fontScale="3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Future Accelerator Studies</a:t>
            </a:r>
            <a:br>
              <a:rPr lang="en-US" sz="1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1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Section</a:t>
            </a:r>
            <a:br>
              <a:rPr lang="en-US" sz="1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1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SMB-SE-FAS</a:t>
            </a:r>
          </a:p>
          <a:p>
            <a:pPr algn="ctr"/>
            <a:endParaRPr lang="en-US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en-US" sz="2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ubtitle 7"/>
          <p:cNvSpPr txBox="1">
            <a:spLocks/>
          </p:cNvSpPr>
          <p:nvPr/>
        </p:nvSpPr>
        <p:spPr>
          <a:xfrm>
            <a:off x="939052" y="3922397"/>
            <a:ext cx="69342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dirty="0" smtClean="0"/>
              <a:t>John Osborne</a:t>
            </a:r>
          </a:p>
          <a:p>
            <a:pPr marL="36576" indent="0" algn="ctr"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Group Meeting 5 Feb 2016</a:t>
            </a:r>
            <a:endParaRPr lang="en-US" dirty="0" smtClean="0"/>
          </a:p>
          <a:p>
            <a:pPr marL="36576" indent="0" algn="ctr">
              <a:buNone/>
            </a:pPr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761564" y="5674997"/>
            <a:ext cx="5486400" cy="411435"/>
          </a:xfrm>
          <a:prstGeom prst="rect">
            <a:avLst/>
          </a:prstGeom>
          <a:noFill/>
        </p:spPr>
        <p:txBody>
          <a:bodyPr/>
          <a:lstStyle/>
          <a:p>
            <a:r>
              <a:rPr lang="en-GB" dirty="0">
                <a:hlinkClick r:id="rId2"/>
              </a:rPr>
              <a:t>https://edms.cern.ch/document/1577890/1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0135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255588" y="6350"/>
            <a:ext cx="8740775" cy="1152525"/>
          </a:xfrm>
        </p:spPr>
        <p:txBody>
          <a:bodyPr lIns="91440" tIns="45720" rIns="91440" bIns="45720" anchor="t">
            <a:normAutofit fontScale="90000"/>
          </a:bodyPr>
          <a:lstStyle/>
          <a:p>
            <a:pPr eaLnBrk="1" hangingPunct="1"/>
            <a:r>
              <a:rPr lang="en-US" altLang="en-US" dirty="0" smtClean="0"/>
              <a:t>The surface works for HL-LHC at Point 5 – Concrete buildings </a:t>
            </a:r>
            <a:endParaRPr lang="en-GB" altLang="en-US" dirty="0" smtClean="0"/>
          </a:p>
        </p:txBody>
      </p:sp>
      <p:pic>
        <p:nvPicPr>
          <p:cNvPr id="19459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66963" y="1371600"/>
            <a:ext cx="4410075" cy="4754563"/>
          </a:xfrm>
        </p:spPr>
      </p:pic>
      <p:sp>
        <p:nvSpPr>
          <p:cNvPr id="10" name="Rectangle 9"/>
          <p:cNvSpPr/>
          <p:nvPr/>
        </p:nvSpPr>
        <p:spPr>
          <a:xfrm rot="20305988">
            <a:off x="5638800" y="2974975"/>
            <a:ext cx="314325" cy="414338"/>
          </a:xfrm>
          <a:prstGeom prst="rect">
            <a:avLst/>
          </a:prstGeom>
          <a:solidFill>
            <a:srgbClr val="0099FF">
              <a:alpha val="39000"/>
            </a:srgbClr>
          </a:solidFill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1273666">
            <a:off x="5727700" y="3887788"/>
            <a:ext cx="342900" cy="407987"/>
          </a:xfrm>
          <a:prstGeom prst="rect">
            <a:avLst/>
          </a:prstGeom>
          <a:solidFill>
            <a:srgbClr val="0099FF">
              <a:alpha val="39000"/>
            </a:srgbClr>
          </a:solidFill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17609250">
            <a:off x="5275263" y="4567237"/>
            <a:ext cx="736600" cy="238125"/>
          </a:xfrm>
          <a:prstGeom prst="rect">
            <a:avLst/>
          </a:prstGeom>
          <a:solidFill>
            <a:srgbClr val="0099FF">
              <a:alpha val="39000"/>
            </a:srgbClr>
          </a:solidFill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16200000">
            <a:off x="7073900" y="1754188"/>
            <a:ext cx="282575" cy="393700"/>
          </a:xfrm>
          <a:prstGeom prst="rect">
            <a:avLst/>
          </a:prstGeom>
          <a:solidFill>
            <a:srgbClr val="0099FF">
              <a:alpha val="39000"/>
            </a:srgbClr>
          </a:solidFill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  <p:sp>
        <p:nvSpPr>
          <p:cNvPr id="19465" name="TextBox 13"/>
          <p:cNvSpPr txBox="1">
            <a:spLocks noChangeArrowheads="1"/>
          </p:cNvSpPr>
          <p:nvPr/>
        </p:nvSpPr>
        <p:spPr bwMode="auto">
          <a:xfrm>
            <a:off x="7408863" y="1809750"/>
            <a:ext cx="1627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200" b="1">
                <a:solidFill>
                  <a:schemeClr val="tx1"/>
                </a:solidFill>
              </a:rPr>
              <a:t>= concrete building</a:t>
            </a:r>
          </a:p>
        </p:txBody>
      </p:sp>
      <p:sp>
        <p:nvSpPr>
          <p:cNvPr id="15" name="Rectangle 14"/>
          <p:cNvSpPr/>
          <p:nvPr/>
        </p:nvSpPr>
        <p:spPr>
          <a:xfrm rot="20305988">
            <a:off x="6021388" y="3551238"/>
            <a:ext cx="111125" cy="182562"/>
          </a:xfrm>
          <a:prstGeom prst="rect">
            <a:avLst/>
          </a:prstGeom>
          <a:solidFill>
            <a:srgbClr val="0099FF">
              <a:alpha val="39000"/>
            </a:srgbClr>
          </a:solidFill>
          <a:ln>
            <a:solidFill>
              <a:srgbClr val="0099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>
            <a:stCxn id="19471" idx="1"/>
          </p:cNvCxnSpPr>
          <p:nvPr/>
        </p:nvCxnSpPr>
        <p:spPr>
          <a:xfrm flipH="1">
            <a:off x="5802313" y="2678113"/>
            <a:ext cx="1401762" cy="4318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6186488" y="3695700"/>
            <a:ext cx="1181100" cy="63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9473" idx="1"/>
          </p:cNvCxnSpPr>
          <p:nvPr/>
        </p:nvCxnSpPr>
        <p:spPr>
          <a:xfrm flipH="1">
            <a:off x="6018213" y="4267200"/>
            <a:ext cx="1255712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9474" idx="1"/>
          </p:cNvCxnSpPr>
          <p:nvPr/>
        </p:nvCxnSpPr>
        <p:spPr>
          <a:xfrm flipH="1" flipV="1">
            <a:off x="5738813" y="4913313"/>
            <a:ext cx="1535112" cy="2222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71" name="TextBox 19"/>
          <p:cNvSpPr txBox="1">
            <a:spLocks noChangeArrowheads="1"/>
          </p:cNvSpPr>
          <p:nvPr/>
        </p:nvSpPr>
        <p:spPr bwMode="auto">
          <a:xfrm>
            <a:off x="7204075" y="2555875"/>
            <a:ext cx="14160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000">
                <a:solidFill>
                  <a:schemeClr val="tx1"/>
                </a:solidFill>
              </a:rPr>
              <a:t>Ventilation Building</a:t>
            </a:r>
          </a:p>
        </p:txBody>
      </p:sp>
      <p:sp>
        <p:nvSpPr>
          <p:cNvPr id="19472" name="TextBox 20"/>
          <p:cNvSpPr txBox="1">
            <a:spLocks noChangeArrowheads="1"/>
          </p:cNvSpPr>
          <p:nvPr/>
        </p:nvSpPr>
        <p:spPr bwMode="auto">
          <a:xfrm>
            <a:off x="7273925" y="3652838"/>
            <a:ext cx="16144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000">
                <a:solidFill>
                  <a:schemeClr val="tx1"/>
                </a:solidFill>
              </a:rPr>
              <a:t>Rectifier Building</a:t>
            </a:r>
          </a:p>
        </p:txBody>
      </p:sp>
      <p:sp>
        <p:nvSpPr>
          <p:cNvPr id="19473" name="TextBox 21"/>
          <p:cNvSpPr txBox="1">
            <a:spLocks noChangeArrowheads="1"/>
          </p:cNvSpPr>
          <p:nvPr/>
        </p:nvSpPr>
        <p:spPr bwMode="auto">
          <a:xfrm>
            <a:off x="7273925" y="4144963"/>
            <a:ext cx="16144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000">
                <a:solidFill>
                  <a:schemeClr val="tx1"/>
                </a:solidFill>
              </a:rPr>
              <a:t>Cooling Towers</a:t>
            </a:r>
          </a:p>
        </p:txBody>
      </p:sp>
      <p:sp>
        <p:nvSpPr>
          <p:cNvPr id="19474" name="TextBox 22"/>
          <p:cNvSpPr txBox="1">
            <a:spLocks noChangeArrowheads="1"/>
          </p:cNvSpPr>
          <p:nvPr/>
        </p:nvSpPr>
        <p:spPr bwMode="auto">
          <a:xfrm>
            <a:off x="7273925" y="4813300"/>
            <a:ext cx="16144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000">
                <a:solidFill>
                  <a:schemeClr val="tx1"/>
                </a:solidFill>
              </a:rPr>
              <a:t>Compressor Building</a:t>
            </a:r>
          </a:p>
        </p:txBody>
      </p:sp>
    </p:spTree>
    <p:extLst>
      <p:ext uri="{BB962C8B-B14F-4D97-AF65-F5344CB8AC3E}">
        <p14:creationId xmlns:p14="http://schemas.microsoft.com/office/powerpoint/2010/main" val="153798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-20508"/>
            <a:ext cx="8226854" cy="940443"/>
          </a:xfrm>
        </p:spPr>
        <p:txBody>
          <a:bodyPr/>
          <a:lstStyle/>
          <a:p>
            <a:pPr eaLnBrk="1" hangingPunct="1"/>
            <a:r>
              <a:rPr lang="en-GB" altLang="en-US" sz="3200" dirty="0" smtClean="0"/>
              <a:t>SF57 - Cooling Towers</a:t>
            </a:r>
          </a:p>
        </p:txBody>
      </p:sp>
      <p:pic>
        <p:nvPicPr>
          <p:cNvPr id="20483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t="7959" r="6688" b="3842"/>
          <a:stretch>
            <a:fillRect/>
          </a:stretch>
        </p:blipFill>
        <p:spPr>
          <a:xfrm>
            <a:off x="755650" y="944563"/>
            <a:ext cx="7804150" cy="5494337"/>
          </a:xfrm>
        </p:spPr>
      </p:pic>
      <p:sp>
        <p:nvSpPr>
          <p:cNvPr id="5" name="Oval 4"/>
          <p:cNvSpPr/>
          <p:nvPr/>
        </p:nvSpPr>
        <p:spPr>
          <a:xfrm>
            <a:off x="5076825" y="5697538"/>
            <a:ext cx="1331913" cy="144462"/>
          </a:xfrm>
          <a:prstGeom prst="ellipse">
            <a:avLst/>
          </a:prstGeom>
          <a:solidFill>
            <a:srgbClr val="FF0000">
              <a:alpha val="23000"/>
            </a:srgbClr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14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255588" y="6350"/>
            <a:ext cx="8740775" cy="1152525"/>
          </a:xfrm>
        </p:spPr>
        <p:txBody>
          <a:bodyPr lIns="91440" tIns="45720" rIns="91440" bIns="45720" anchor="t">
            <a:normAutofit fontScale="90000"/>
          </a:bodyPr>
          <a:lstStyle/>
          <a:p>
            <a:pPr eaLnBrk="1" hangingPunct="1"/>
            <a:r>
              <a:rPr lang="en-US" altLang="en-US" dirty="0" smtClean="0"/>
              <a:t>The surface works for HL-LHC at Point 5 – Steel Buildings</a:t>
            </a:r>
            <a:endParaRPr lang="en-GB" altLang="en-US" dirty="0" smtClean="0"/>
          </a:p>
        </p:txBody>
      </p:sp>
      <p:pic>
        <p:nvPicPr>
          <p:cNvPr id="21507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66963" y="1371600"/>
            <a:ext cx="4410075" cy="4754563"/>
          </a:xfrm>
        </p:spPr>
      </p:pic>
      <p:sp>
        <p:nvSpPr>
          <p:cNvPr id="5" name="Rectangle 4"/>
          <p:cNvSpPr/>
          <p:nvPr/>
        </p:nvSpPr>
        <p:spPr>
          <a:xfrm rot="14923913">
            <a:off x="5871369" y="3183731"/>
            <a:ext cx="234950" cy="439738"/>
          </a:xfrm>
          <a:prstGeom prst="rect">
            <a:avLst/>
          </a:prstGeom>
          <a:solidFill>
            <a:srgbClr val="FF00FF">
              <a:alpha val="38824"/>
            </a:srgbClr>
          </a:solidFill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20192214">
            <a:off x="5913438" y="2876550"/>
            <a:ext cx="139700" cy="401638"/>
          </a:xfrm>
          <a:prstGeom prst="rect">
            <a:avLst/>
          </a:prstGeom>
          <a:solidFill>
            <a:srgbClr val="FF00FF">
              <a:alpha val="38824"/>
            </a:srgbClr>
          </a:solidFill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20192214">
            <a:off x="5478463" y="2546350"/>
            <a:ext cx="165100" cy="423863"/>
          </a:xfrm>
          <a:prstGeom prst="rect">
            <a:avLst/>
          </a:prstGeom>
          <a:solidFill>
            <a:srgbClr val="FF00FF">
              <a:alpha val="38824"/>
            </a:srgbClr>
          </a:solidFill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16200000">
            <a:off x="7137400" y="1481138"/>
            <a:ext cx="282575" cy="393700"/>
          </a:xfrm>
          <a:prstGeom prst="rect">
            <a:avLst/>
          </a:prstGeom>
          <a:solidFill>
            <a:srgbClr val="FF00FF">
              <a:alpha val="39000"/>
            </a:srgbClr>
          </a:solidFill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  <p:sp>
        <p:nvSpPr>
          <p:cNvPr id="21513" name="TextBox 10"/>
          <p:cNvSpPr txBox="1">
            <a:spLocks noChangeArrowheads="1"/>
          </p:cNvSpPr>
          <p:nvPr/>
        </p:nvSpPr>
        <p:spPr bwMode="auto">
          <a:xfrm>
            <a:off x="7513638" y="1536700"/>
            <a:ext cx="1627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200" b="1">
                <a:solidFill>
                  <a:schemeClr val="tx1"/>
                </a:solidFill>
              </a:rPr>
              <a:t>= steel building</a:t>
            </a:r>
          </a:p>
        </p:txBody>
      </p:sp>
      <p:cxnSp>
        <p:nvCxnSpPr>
          <p:cNvPr id="12" name="Straight Arrow Connector 11"/>
          <p:cNvCxnSpPr>
            <a:stCxn id="21517" idx="1"/>
          </p:cNvCxnSpPr>
          <p:nvPr/>
        </p:nvCxnSpPr>
        <p:spPr>
          <a:xfrm flipH="1">
            <a:off x="5651500" y="2198688"/>
            <a:ext cx="1635125" cy="5588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983288" y="3046413"/>
            <a:ext cx="1181100" cy="317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224588" y="3481388"/>
            <a:ext cx="1076325" cy="317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17" name="TextBox 14"/>
          <p:cNvSpPr txBox="1">
            <a:spLocks noChangeArrowheads="1"/>
          </p:cNvSpPr>
          <p:nvPr/>
        </p:nvSpPr>
        <p:spPr bwMode="auto">
          <a:xfrm>
            <a:off x="7286625" y="2076450"/>
            <a:ext cx="14160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000">
                <a:solidFill>
                  <a:schemeClr val="tx1"/>
                </a:solidFill>
              </a:rPr>
              <a:t>Electrical Building</a:t>
            </a:r>
          </a:p>
        </p:txBody>
      </p:sp>
      <p:sp>
        <p:nvSpPr>
          <p:cNvPr id="21518" name="TextBox 15"/>
          <p:cNvSpPr txBox="1">
            <a:spLocks noChangeArrowheads="1"/>
          </p:cNvSpPr>
          <p:nvPr/>
        </p:nvSpPr>
        <p:spPr bwMode="auto">
          <a:xfrm>
            <a:off x="7177088" y="2908300"/>
            <a:ext cx="16144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000">
                <a:solidFill>
                  <a:schemeClr val="tx1"/>
                </a:solidFill>
              </a:rPr>
              <a:t>Helium Liquefier Building</a:t>
            </a:r>
          </a:p>
        </p:txBody>
      </p:sp>
      <p:sp>
        <p:nvSpPr>
          <p:cNvPr id="21519" name="TextBox 16"/>
          <p:cNvSpPr txBox="1">
            <a:spLocks noChangeArrowheads="1"/>
          </p:cNvSpPr>
          <p:nvPr/>
        </p:nvSpPr>
        <p:spPr bwMode="auto">
          <a:xfrm>
            <a:off x="7253288" y="3346450"/>
            <a:ext cx="16144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000">
                <a:solidFill>
                  <a:schemeClr val="tx1"/>
                </a:solidFill>
              </a:rPr>
              <a:t>Head Shaft Building</a:t>
            </a:r>
          </a:p>
        </p:txBody>
      </p:sp>
    </p:spTree>
    <p:extLst>
      <p:ext uri="{BB962C8B-B14F-4D97-AF65-F5344CB8AC3E}">
        <p14:creationId xmlns:p14="http://schemas.microsoft.com/office/powerpoint/2010/main" val="211800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225425"/>
            <a:ext cx="8229600" cy="10652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3200" smtClean="0"/>
              <a:t>Typical sections of </a:t>
            </a:r>
            <a:r>
              <a:rPr lang="en-US" altLang="en-US" sz="3200" smtClean="0"/>
              <a:t>Underground works at Point 5</a:t>
            </a:r>
            <a:endParaRPr lang="en-GB" altLang="en-US" sz="3200" smtClean="0"/>
          </a:p>
        </p:txBody>
      </p:sp>
      <p:pic>
        <p:nvPicPr>
          <p:cNvPr id="25603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8" t="7532" r="4695" b="3842"/>
          <a:stretch>
            <a:fillRect/>
          </a:stretch>
        </p:blipFill>
        <p:spPr>
          <a:xfrm>
            <a:off x="935038" y="1016000"/>
            <a:ext cx="7296150" cy="5156200"/>
          </a:xfrm>
        </p:spPr>
      </p:pic>
    </p:spTree>
    <p:extLst>
      <p:ext uri="{BB962C8B-B14F-4D97-AF65-F5344CB8AC3E}">
        <p14:creationId xmlns:p14="http://schemas.microsoft.com/office/powerpoint/2010/main" val="390489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/>
              <a:t>Typical section of </a:t>
            </a:r>
            <a:r>
              <a:rPr lang="en-US" altLang="en-US" sz="3200" smtClean="0"/>
              <a:t>underground works</a:t>
            </a:r>
            <a:endParaRPr lang="en-GB" altLang="en-US" sz="3200" smtClean="0"/>
          </a:p>
        </p:txBody>
      </p:sp>
      <p:pic>
        <p:nvPicPr>
          <p:cNvPr id="27652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9" t="14507" r="37964" b="9904"/>
          <a:stretch>
            <a:fillRect/>
          </a:stretch>
        </p:blipFill>
        <p:spPr bwMode="auto">
          <a:xfrm>
            <a:off x="1800225" y="1052513"/>
            <a:ext cx="5761038" cy="5429250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47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ctrTitle"/>
          </p:nvPr>
        </p:nvSpPr>
        <p:spPr>
          <a:xfrm>
            <a:off x="4716463" y="1989138"/>
            <a:ext cx="3978275" cy="25066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mtClean="0"/>
              <a:t>Civil Engineering :</a:t>
            </a:r>
            <a:br>
              <a:rPr lang="en-US" altLang="en-US" smtClean="0"/>
            </a:b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>Layouts Point 1</a:t>
            </a:r>
            <a:br>
              <a:rPr lang="en-US" altLang="en-US" smtClean="0"/>
            </a:br>
            <a:r>
              <a:rPr lang="en-US" altLang="en-US" smtClean="0"/>
              <a:t>ATLAS</a:t>
            </a:r>
            <a:br>
              <a:rPr lang="en-US" altLang="en-US" smtClean="0"/>
            </a:br>
            <a:r>
              <a:rPr lang="en-US" altLang="en-US" smtClean="0"/>
              <a:t>Switzerland</a:t>
            </a:r>
            <a:br>
              <a:rPr lang="en-US" altLang="en-US" smtClean="0"/>
            </a:br>
            <a:r>
              <a:rPr lang="en-US" altLang="en-US" sz="3200" smtClean="0"/>
              <a:t>IT-4144/SMB/HL-LHC</a:t>
            </a:r>
            <a:r>
              <a:rPr lang="en-US" altLang="en-US" smtClean="0"/>
              <a:t/>
            </a:r>
            <a:br>
              <a:rPr lang="en-US" altLang="en-US" smtClean="0"/>
            </a:br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54178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79488"/>
          </a:xfrm>
        </p:spPr>
        <p:txBody>
          <a:bodyPr/>
          <a:lstStyle/>
          <a:p>
            <a:pPr eaLnBrk="1" hangingPunct="1"/>
            <a:r>
              <a:rPr lang="en-US" altLang="en-US" sz="2600" smtClean="0"/>
              <a:t>Site Boundary enlargement for civil works : Point 1 ATLAS</a:t>
            </a:r>
            <a:endParaRPr lang="en-GB" altLang="en-US" sz="2600" smtClean="0"/>
          </a:p>
        </p:txBody>
      </p:sp>
      <p:pic>
        <p:nvPicPr>
          <p:cNvPr id="41987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5" t="26160" r="18501" b="14342"/>
          <a:stretch>
            <a:fillRect/>
          </a:stretch>
        </p:blipFill>
        <p:spPr>
          <a:xfrm>
            <a:off x="1116013" y="1484313"/>
            <a:ext cx="6772275" cy="4429125"/>
          </a:xfrm>
        </p:spPr>
      </p:pic>
      <p:sp>
        <p:nvSpPr>
          <p:cNvPr id="8" name="Rectangle 7"/>
          <p:cNvSpPr/>
          <p:nvPr/>
        </p:nvSpPr>
        <p:spPr>
          <a:xfrm rot="1461748">
            <a:off x="2838450" y="2736850"/>
            <a:ext cx="1404938" cy="9779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1990" name="TextBox 8"/>
          <p:cNvSpPr txBox="1">
            <a:spLocks noChangeArrowheads="1"/>
          </p:cNvSpPr>
          <p:nvPr/>
        </p:nvSpPr>
        <p:spPr bwMode="auto">
          <a:xfrm>
            <a:off x="2947988" y="3068638"/>
            <a:ext cx="1187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chemeClr val="tx1"/>
                </a:solidFill>
              </a:rPr>
              <a:t>Worksite area </a:t>
            </a:r>
            <a:r>
              <a:rPr lang="en-GB" altLang="en-US" sz="600">
                <a:solidFill>
                  <a:schemeClr val="tx1"/>
                </a:solidFill>
              </a:rPr>
              <a:t>(approx. 20% increase in ATLAS surface area)</a:t>
            </a:r>
          </a:p>
        </p:txBody>
      </p:sp>
      <p:sp>
        <p:nvSpPr>
          <p:cNvPr id="41991" name="TextBox 10"/>
          <p:cNvSpPr txBox="1">
            <a:spLocks noChangeArrowheads="1"/>
          </p:cNvSpPr>
          <p:nvPr/>
        </p:nvSpPr>
        <p:spPr bwMode="auto">
          <a:xfrm>
            <a:off x="2947988" y="5680075"/>
            <a:ext cx="1030287" cy="230188"/>
          </a:xfrm>
          <a:prstGeom prst="rect">
            <a:avLst/>
          </a:prstGeom>
          <a:solidFill>
            <a:schemeClr val="bg1">
              <a:alpha val="5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900">
                <a:solidFill>
                  <a:srgbClr val="FF0000"/>
                </a:solidFill>
              </a:rPr>
              <a:t>Worksite access 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4291013" y="3170238"/>
            <a:ext cx="1109662" cy="4000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4032250" y="5337175"/>
            <a:ext cx="287338" cy="482600"/>
          </a:xfrm>
          <a:prstGeom prst="line">
            <a:avLst/>
          </a:prstGeom>
          <a:ln>
            <a:solidFill>
              <a:srgbClr val="FF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319588" y="4868863"/>
            <a:ext cx="612775" cy="468312"/>
          </a:xfrm>
          <a:prstGeom prst="line">
            <a:avLst/>
          </a:prstGeom>
          <a:ln>
            <a:solidFill>
              <a:srgbClr val="FF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4572000" y="4292600"/>
            <a:ext cx="341313" cy="576263"/>
          </a:xfrm>
          <a:prstGeom prst="line">
            <a:avLst/>
          </a:prstGeom>
          <a:ln>
            <a:solidFill>
              <a:srgbClr val="FF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573588" y="3570288"/>
            <a:ext cx="827087" cy="725487"/>
          </a:xfrm>
          <a:prstGeom prst="line">
            <a:avLst/>
          </a:prstGeom>
          <a:ln>
            <a:solidFill>
              <a:srgbClr val="FF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918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The Surface Works at HL-LHC at Point 1</a:t>
            </a:r>
            <a:endParaRPr lang="en-GB" altLang="en-US" sz="3200" smtClean="0"/>
          </a:p>
        </p:txBody>
      </p:sp>
      <p:pic>
        <p:nvPicPr>
          <p:cNvPr id="33796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4" t="9669" r="19112" b="6271"/>
          <a:stretch>
            <a:fillRect/>
          </a:stretch>
        </p:blipFill>
        <p:spPr bwMode="auto">
          <a:xfrm>
            <a:off x="1295400" y="1189038"/>
            <a:ext cx="5738813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44463" y="1052513"/>
            <a:ext cx="8855075" cy="3954462"/>
            <a:chOff x="3145" y="1481971"/>
            <a:chExt cx="8855852" cy="3953729"/>
          </a:xfrm>
        </p:grpSpPr>
        <p:cxnSp>
          <p:nvCxnSpPr>
            <p:cNvPr id="6" name="Straight Arrow Connector 5"/>
            <p:cNvCxnSpPr/>
            <p:nvPr/>
          </p:nvCxnSpPr>
          <p:spPr>
            <a:xfrm flipH="1" flipV="1">
              <a:off x="4607299" y="3781832"/>
              <a:ext cx="2637068" cy="36981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1425670" y="4629399"/>
              <a:ext cx="1706712" cy="56028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993832" y="4143715"/>
              <a:ext cx="1962322" cy="13173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 flipV="1">
              <a:off x="4356452" y="4389732"/>
              <a:ext cx="2835524" cy="36188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3959542" y="1727987"/>
              <a:ext cx="785881" cy="76027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803315" y="2658090"/>
              <a:ext cx="960521" cy="83010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3132382" y="2215260"/>
              <a:ext cx="719201" cy="59837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805" name="TextBox 12"/>
            <p:cNvSpPr txBox="1">
              <a:spLocks noChangeArrowheads="1"/>
            </p:cNvSpPr>
            <p:nvPr/>
          </p:nvSpPr>
          <p:spPr bwMode="auto">
            <a:xfrm>
              <a:off x="7205529" y="4014451"/>
              <a:ext cx="141585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>
                  <a:solidFill>
                    <a:schemeClr val="tx1"/>
                  </a:solidFill>
                </a:rPr>
                <a:t>Electrical Building</a:t>
              </a:r>
            </a:p>
          </p:txBody>
        </p:sp>
        <p:sp>
          <p:nvSpPr>
            <p:cNvPr id="33806" name="TextBox 13"/>
            <p:cNvSpPr txBox="1">
              <a:spLocks noChangeArrowheads="1"/>
            </p:cNvSpPr>
            <p:nvPr/>
          </p:nvSpPr>
          <p:spPr bwMode="auto">
            <a:xfrm>
              <a:off x="200444" y="5189479"/>
              <a:ext cx="1415853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>
                  <a:solidFill>
                    <a:schemeClr val="tx1"/>
                  </a:solidFill>
                </a:rPr>
                <a:t>Ventilation Building</a:t>
              </a:r>
            </a:p>
          </p:txBody>
        </p:sp>
        <p:sp>
          <p:nvSpPr>
            <p:cNvPr id="33807" name="TextBox 14"/>
            <p:cNvSpPr txBox="1">
              <a:spLocks noChangeArrowheads="1"/>
            </p:cNvSpPr>
            <p:nvPr/>
          </p:nvSpPr>
          <p:spPr bwMode="auto">
            <a:xfrm>
              <a:off x="3145" y="3900044"/>
              <a:ext cx="141167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>
                  <a:solidFill>
                    <a:schemeClr val="tx1"/>
                  </a:solidFill>
                </a:rPr>
                <a:t>Helium Liquefier Building</a:t>
              </a:r>
            </a:p>
          </p:txBody>
        </p:sp>
        <p:sp>
          <p:nvSpPr>
            <p:cNvPr id="33808" name="TextBox 15"/>
            <p:cNvSpPr txBox="1">
              <a:spLocks noChangeArrowheads="1"/>
            </p:cNvSpPr>
            <p:nvPr/>
          </p:nvSpPr>
          <p:spPr bwMode="auto">
            <a:xfrm>
              <a:off x="7244633" y="4629205"/>
              <a:ext cx="161436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>
                  <a:solidFill>
                    <a:schemeClr val="tx1"/>
                  </a:solidFill>
                </a:rPr>
                <a:t>Head Shaft Building</a:t>
              </a:r>
            </a:p>
          </p:txBody>
        </p:sp>
        <p:sp>
          <p:nvSpPr>
            <p:cNvPr id="33809" name="TextBox 16"/>
            <p:cNvSpPr txBox="1">
              <a:spLocks noChangeArrowheads="1"/>
            </p:cNvSpPr>
            <p:nvPr/>
          </p:nvSpPr>
          <p:spPr bwMode="auto">
            <a:xfrm>
              <a:off x="3044740" y="1481971"/>
              <a:ext cx="161436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>
                  <a:solidFill>
                    <a:schemeClr val="tx1"/>
                  </a:solidFill>
                </a:rPr>
                <a:t>Rectifier Building</a:t>
              </a:r>
            </a:p>
          </p:txBody>
        </p:sp>
        <p:sp>
          <p:nvSpPr>
            <p:cNvPr id="33810" name="TextBox 17"/>
            <p:cNvSpPr txBox="1">
              <a:spLocks noChangeArrowheads="1"/>
            </p:cNvSpPr>
            <p:nvPr/>
          </p:nvSpPr>
          <p:spPr bwMode="auto">
            <a:xfrm>
              <a:off x="38788" y="2328246"/>
              <a:ext cx="161436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>
                  <a:solidFill>
                    <a:schemeClr val="tx1"/>
                  </a:solidFill>
                </a:rPr>
                <a:t>Cooling Towers</a:t>
              </a:r>
            </a:p>
          </p:txBody>
        </p:sp>
        <p:sp>
          <p:nvSpPr>
            <p:cNvPr id="33811" name="TextBox 18"/>
            <p:cNvSpPr txBox="1">
              <a:spLocks noChangeArrowheads="1"/>
            </p:cNvSpPr>
            <p:nvPr/>
          </p:nvSpPr>
          <p:spPr bwMode="auto">
            <a:xfrm>
              <a:off x="1763690" y="1972808"/>
              <a:ext cx="161436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>
                  <a:solidFill>
                    <a:schemeClr val="tx1"/>
                  </a:solidFill>
                </a:rPr>
                <a:t>Compressor Building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077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038" y="1031875"/>
            <a:ext cx="3836987" cy="5400675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4140200" y="6042025"/>
            <a:ext cx="12700" cy="395288"/>
          </a:xfrm>
          <a:prstGeom prst="straightConnector1">
            <a:avLst/>
          </a:prstGeom>
          <a:ln w="44450">
            <a:solidFill>
              <a:srgbClr val="0070C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4130675" y="3813175"/>
            <a:ext cx="12700" cy="222408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09" name="TextBox 16"/>
          <p:cNvSpPr txBox="1">
            <a:spLocks noChangeArrowheads="1"/>
          </p:cNvSpPr>
          <p:nvPr/>
        </p:nvSpPr>
        <p:spPr bwMode="auto">
          <a:xfrm>
            <a:off x="4098925" y="6227763"/>
            <a:ext cx="49053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b="1">
                <a:solidFill>
                  <a:schemeClr val="tx1"/>
                </a:solidFill>
              </a:rPr>
              <a:t>45m</a:t>
            </a:r>
          </a:p>
        </p:txBody>
      </p:sp>
      <p:sp>
        <p:nvSpPr>
          <p:cNvPr id="21510" name="TextBox 17"/>
          <p:cNvSpPr txBox="1">
            <a:spLocks noChangeArrowheads="1"/>
          </p:cNvSpPr>
          <p:nvPr/>
        </p:nvSpPr>
        <p:spPr bwMode="auto">
          <a:xfrm>
            <a:off x="323850" y="3511550"/>
            <a:ext cx="1431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b="1">
                <a:solidFill>
                  <a:schemeClr val="tx1"/>
                </a:solidFill>
              </a:rPr>
              <a:t>0.2 mm/s</a:t>
            </a:r>
          </a:p>
          <a:p>
            <a:r>
              <a:rPr lang="en-GB" altLang="en-US" b="1">
                <a:solidFill>
                  <a:schemeClr val="tx1"/>
                </a:solidFill>
              </a:rPr>
              <a:t>2x10</a:t>
            </a:r>
            <a:r>
              <a:rPr lang="en-GB" altLang="en-US" b="1" baseline="30000">
                <a:solidFill>
                  <a:schemeClr val="tx1"/>
                </a:solidFill>
              </a:rPr>
              <a:t>-4</a:t>
            </a:r>
            <a:r>
              <a:rPr lang="en-GB" altLang="en-US" b="1">
                <a:solidFill>
                  <a:schemeClr val="tx1"/>
                </a:solidFill>
              </a:rPr>
              <a:t> m/s</a:t>
            </a:r>
          </a:p>
          <a:p>
            <a:r>
              <a:rPr lang="en-GB" altLang="en-US" b="1">
                <a:solidFill>
                  <a:schemeClr val="tx1"/>
                </a:solidFill>
              </a:rPr>
              <a:t>200µm/s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1690688" y="3835400"/>
            <a:ext cx="2462212" cy="4763"/>
          </a:xfrm>
          <a:prstGeom prst="straightConnector1">
            <a:avLst/>
          </a:prstGeom>
          <a:ln w="44450">
            <a:solidFill>
              <a:srgbClr val="0070C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12" name="TextBox 12"/>
          <p:cNvSpPr txBox="1">
            <a:spLocks noChangeArrowheads="1"/>
          </p:cNvSpPr>
          <p:nvPr/>
        </p:nvSpPr>
        <p:spPr bwMode="auto">
          <a:xfrm>
            <a:off x="5448300" y="5027931"/>
            <a:ext cx="36449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2000" b="1" dirty="0">
                <a:solidFill>
                  <a:schemeClr val="tx1"/>
                </a:solidFill>
              </a:rPr>
              <a:t>At 45m, tunnelling vibration would give ~200µm/s peak </a:t>
            </a:r>
          </a:p>
          <a:p>
            <a:endParaRPr lang="en-GB" altLang="en-US" sz="2000" b="1" dirty="0">
              <a:solidFill>
                <a:schemeClr val="tx1"/>
              </a:solidFill>
            </a:endParaRPr>
          </a:p>
        </p:txBody>
      </p:sp>
      <p:sp>
        <p:nvSpPr>
          <p:cNvPr id="21513" name="TextBox 18"/>
          <p:cNvSpPr txBox="1">
            <a:spLocks noChangeArrowheads="1"/>
          </p:cNvSpPr>
          <p:nvPr/>
        </p:nvSpPr>
        <p:spPr bwMode="auto">
          <a:xfrm>
            <a:off x="468313" y="96838"/>
            <a:ext cx="453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1400"/>
              <a:t>General Infrastructures Services Department</a:t>
            </a:r>
          </a:p>
        </p:txBody>
      </p:sp>
      <p:sp>
        <p:nvSpPr>
          <p:cNvPr id="21514" name="Title 1"/>
          <p:cNvSpPr>
            <a:spLocks noGrp="1"/>
          </p:cNvSpPr>
          <p:nvPr>
            <p:ph type="title"/>
          </p:nvPr>
        </p:nvSpPr>
        <p:spPr>
          <a:xfrm>
            <a:off x="0" y="1484313"/>
            <a:ext cx="1476375" cy="11525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1400" smtClean="0"/>
              <a:t>Results from Dr Hiller’s (Arup) studies - Vibration from tunnelling</a:t>
            </a:r>
          </a:p>
        </p:txBody>
      </p:sp>
      <p:pic>
        <p:nvPicPr>
          <p:cNvPr id="21515" name="Picture 2" descr="http://img.directindustry.com/images_di/photo-g/roadheader-40142-266456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66713"/>
            <a:ext cx="3186113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6" name="Title 1"/>
          <p:cNvSpPr txBox="1">
            <a:spLocks/>
          </p:cNvSpPr>
          <p:nvPr/>
        </p:nvSpPr>
        <p:spPr bwMode="auto">
          <a:xfrm>
            <a:off x="0" y="96838"/>
            <a:ext cx="92170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 anchor="ctr"/>
          <a:lstStyle>
            <a:lvl1pPr defTabSz="457200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 panose="020B0604020202020204" pitchFamily="34" charset="0"/>
              <a:buChar char="•"/>
              <a:defRPr sz="3200">
                <a:solidFill>
                  <a:srgbClr val="404040"/>
                </a:solidFill>
                <a:latin typeface="Calibri" panose="020F0502020204030204" pitchFamily="34" charset="0"/>
              </a:defRPr>
            </a:lvl1pPr>
            <a:lvl2pPr indent="-228600" defTabSz="457200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 panose="020B0604020202020204" pitchFamily="34" charset="0"/>
              <a:buChar char="•"/>
              <a:defRPr sz="3200">
                <a:solidFill>
                  <a:srgbClr val="404040"/>
                </a:solidFill>
                <a:latin typeface="Calibri" panose="020F0502020204030204" pitchFamily="34" charset="0"/>
              </a:defRPr>
            </a:lvl2pPr>
            <a:lvl3pPr marL="685800" indent="-228600" defTabSz="457200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 panose="020B0604020202020204" pitchFamily="34" charset="0"/>
              <a:buChar char="•"/>
              <a:defRPr sz="2800">
                <a:solidFill>
                  <a:srgbClr val="404040"/>
                </a:solidFill>
                <a:latin typeface="Calibri" panose="020F0502020204030204" pitchFamily="34" charset="0"/>
              </a:defRPr>
            </a:lvl3pPr>
            <a:lvl4pPr marL="914400" indent="-228600" defTabSz="457200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 panose="020B0604020202020204" pitchFamily="34" charset="0"/>
              <a:buChar char="•"/>
              <a:defRPr sz="2800">
                <a:solidFill>
                  <a:srgbClr val="404040"/>
                </a:solidFill>
                <a:latin typeface="Calibri" panose="020F0502020204030204" pitchFamily="34" charset="0"/>
              </a:defRPr>
            </a:lvl4pPr>
            <a:lvl5pPr marL="1143000" indent="-228600" defTabSz="457200">
              <a:lnSpc>
                <a:spcPct val="120000"/>
              </a:lnSpc>
              <a:buClr>
                <a:srgbClr val="7F7F7F"/>
              </a:buClr>
              <a:buSzPct val="90000"/>
              <a:buFont typeface="Arial" panose="020B0604020202020204" pitchFamily="34" charset="0"/>
              <a:buChar char="•"/>
              <a:defRPr sz="2800">
                <a:solidFill>
                  <a:srgbClr val="7F7F7F"/>
                </a:solidFill>
                <a:latin typeface="Calibri" panose="020F0502020204030204" pitchFamily="34" charset="0"/>
              </a:defRPr>
            </a:lvl5pPr>
            <a:lvl6pPr marL="1600200" indent="-228600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7F7F7F"/>
              </a:buClr>
              <a:buSzPct val="90000"/>
              <a:buFont typeface="Arial" panose="020B0604020202020204" pitchFamily="34" charset="0"/>
              <a:buChar char="•"/>
              <a:defRPr sz="2800">
                <a:solidFill>
                  <a:srgbClr val="7F7F7F"/>
                </a:solidFill>
                <a:latin typeface="Calibri" panose="020F0502020204030204" pitchFamily="34" charset="0"/>
              </a:defRPr>
            </a:lvl6pPr>
            <a:lvl7pPr marL="2057400" indent="-228600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7F7F7F"/>
              </a:buClr>
              <a:buSzPct val="90000"/>
              <a:buFont typeface="Arial" panose="020B0604020202020204" pitchFamily="34" charset="0"/>
              <a:buChar char="•"/>
              <a:defRPr sz="2800">
                <a:solidFill>
                  <a:srgbClr val="7F7F7F"/>
                </a:solidFill>
                <a:latin typeface="Calibri" panose="020F0502020204030204" pitchFamily="34" charset="0"/>
              </a:defRPr>
            </a:lvl7pPr>
            <a:lvl8pPr marL="2514600" indent="-228600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7F7F7F"/>
              </a:buClr>
              <a:buSzPct val="90000"/>
              <a:buFont typeface="Arial" panose="020B0604020202020204" pitchFamily="34" charset="0"/>
              <a:buChar char="•"/>
              <a:defRPr sz="2800">
                <a:solidFill>
                  <a:srgbClr val="7F7F7F"/>
                </a:solidFill>
                <a:latin typeface="Calibri" panose="020F0502020204030204" pitchFamily="34" charset="0"/>
              </a:defRPr>
            </a:lvl8pPr>
            <a:lvl9pPr marL="2971800" indent="-228600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7F7F7F"/>
              </a:buClr>
              <a:buSzPct val="90000"/>
              <a:buFont typeface="Arial" panose="020B0604020202020204" pitchFamily="34" charset="0"/>
              <a:buChar char="•"/>
              <a:defRPr sz="2800">
                <a:solidFill>
                  <a:srgbClr val="7F7F7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400"/>
              <a:t>The main ‘vibration’ activities are driving the civil engineering planning</a:t>
            </a:r>
            <a:endParaRPr lang="en-GB" altLang="en-US" sz="2400"/>
          </a:p>
        </p:txBody>
      </p:sp>
      <p:sp>
        <p:nvSpPr>
          <p:cNvPr id="21517" name="TextBox 1"/>
          <p:cNvSpPr txBox="1">
            <a:spLocks noChangeArrowheads="1"/>
          </p:cNvSpPr>
          <p:nvPr/>
        </p:nvSpPr>
        <p:spPr bwMode="auto">
          <a:xfrm>
            <a:off x="6142038" y="5899150"/>
            <a:ext cx="25701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1"/>
                </a:solidFill>
              </a:rPr>
              <a:t>More testing planned with EN/MME</a:t>
            </a:r>
            <a:endParaRPr lang="en-GB" altLang="en-US">
              <a:solidFill>
                <a:schemeClr val="tx1"/>
              </a:solidFill>
            </a:endParaRPr>
          </a:p>
        </p:txBody>
      </p:sp>
      <p:pic>
        <p:nvPicPr>
          <p:cNvPr id="2151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13"/>
          <a:stretch>
            <a:fillRect/>
          </a:stretch>
        </p:blipFill>
        <p:spPr bwMode="auto">
          <a:xfrm>
            <a:off x="5846762" y="2885282"/>
            <a:ext cx="2533650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83225" y="2276475"/>
            <a:ext cx="326072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Roadheaders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will be used for excavation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4259240"/>
            <a:ext cx="2388358" cy="175432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New measurements needed for concrete pump, hydraulic hammer,  </a:t>
            </a:r>
            <a:r>
              <a:rPr lang="en-GB" dirty="0" err="1" smtClean="0"/>
              <a:t>roadheader</a:t>
            </a:r>
            <a:r>
              <a:rPr lang="en-GB" dirty="0" smtClean="0"/>
              <a:t>,</a:t>
            </a:r>
          </a:p>
          <a:p>
            <a:r>
              <a:rPr lang="en-US" dirty="0" smtClean="0"/>
              <a:t>Jumbo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76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4"/>
          <p:cNvSpPr>
            <a:spLocks noGrp="1"/>
          </p:cNvSpPr>
          <p:nvPr>
            <p:ph type="title"/>
          </p:nvPr>
        </p:nvSpPr>
        <p:spPr>
          <a:xfrm>
            <a:off x="215900" y="274638"/>
            <a:ext cx="9144000" cy="928687"/>
          </a:xfrm>
        </p:spPr>
        <p:txBody>
          <a:bodyPr/>
          <a:lstStyle/>
          <a:p>
            <a:pPr eaLnBrk="1" hangingPunct="1"/>
            <a:r>
              <a:rPr lang="en-US" altLang="en-US" sz="3200" smtClean="0"/>
              <a:t>Site Investigations</a:t>
            </a:r>
            <a:endParaRPr lang="en-GB" altLang="en-US" sz="3200" smtClean="0"/>
          </a:p>
        </p:txBody>
      </p:sp>
      <p:sp>
        <p:nvSpPr>
          <p:cNvPr id="60421" name="TextBox 2"/>
          <p:cNvSpPr txBox="1">
            <a:spLocks noChangeArrowheads="1"/>
          </p:cNvSpPr>
          <p:nvPr/>
        </p:nvSpPr>
        <p:spPr bwMode="auto">
          <a:xfrm>
            <a:off x="647700" y="1198563"/>
            <a:ext cx="8137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>
                <a:solidFill>
                  <a:schemeClr val="tx1"/>
                </a:solidFill>
                <a:latin typeface="+mn-lt"/>
              </a:rPr>
              <a:t>In addition to existing geotechnical information from LHC, site investigations were undertaken at Point 1 and Point 5 for HL-LHC.</a:t>
            </a:r>
            <a:endParaRPr lang="en-GB" altLang="en-US" sz="18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2469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014538"/>
            <a:ext cx="281940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1331913" y="5759450"/>
            <a:ext cx="321722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800" dirty="0" smtClean="0">
                <a:solidFill>
                  <a:schemeClr val="tx1"/>
                </a:solidFill>
                <a:latin typeface="+mn-lt"/>
              </a:rPr>
              <a:t>Site investigations at P1</a:t>
            </a:r>
          </a:p>
        </p:txBody>
      </p:sp>
      <p:pic>
        <p:nvPicPr>
          <p:cNvPr id="62471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127250"/>
            <a:ext cx="4283075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5364163" y="5403850"/>
            <a:ext cx="2520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800" dirty="0" smtClean="0">
                <a:solidFill>
                  <a:schemeClr val="tx1"/>
                </a:solidFill>
                <a:latin typeface="+mn-lt"/>
              </a:rPr>
              <a:t>Site investigations at P5</a:t>
            </a:r>
          </a:p>
        </p:txBody>
      </p:sp>
    </p:spTree>
    <p:extLst>
      <p:ext uri="{BB962C8B-B14F-4D97-AF65-F5344CB8AC3E}">
        <p14:creationId xmlns:p14="http://schemas.microsoft.com/office/powerpoint/2010/main" val="182875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321563" y="2708920"/>
            <a:ext cx="3390642" cy="2919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67944" y="2716864"/>
            <a:ext cx="4603284" cy="2919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538145"/>
            <a:ext cx="8496944" cy="1663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9532" y="2696959"/>
            <a:ext cx="2644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prstClr val="white"/>
                </a:solidFill>
              </a:rPr>
              <a:t>Charlie COOK</a:t>
            </a:r>
            <a:endParaRPr lang="en-GB" sz="2400" b="1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31178" y="2649048"/>
            <a:ext cx="2700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prstClr val="white"/>
                </a:solidFill>
              </a:rPr>
              <a:t>Martin MANFREDI </a:t>
            </a:r>
            <a:endParaRPr lang="en-GB" sz="2400" dirty="0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22303" y="2959833"/>
            <a:ext cx="2718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prstClr val="white"/>
                </a:solidFill>
              </a:rPr>
              <a:t>Joanna STANYARD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90310" y="538146"/>
            <a:ext cx="3437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>
                <a:solidFill>
                  <a:prstClr val="white"/>
                </a:solidFill>
              </a:rPr>
              <a:t>Future Accelerator Studies Section (FAS)</a:t>
            </a:r>
          </a:p>
        </p:txBody>
      </p:sp>
      <p:sp>
        <p:nvSpPr>
          <p:cNvPr id="2" name="AutoShape 2" descr="Future Circular Collider Stud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AutoShape 4" descr="Future Circular Collider Study"/>
          <p:cNvSpPr>
            <a:spLocks noChangeAspect="1" noChangeArrowheads="1"/>
          </p:cNvSpPr>
          <p:nvPr/>
        </p:nvSpPr>
        <p:spPr bwMode="auto">
          <a:xfrm>
            <a:off x="307975" y="35744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10" name="AutoShape 16" descr="Future Circular Collider Study"/>
          <p:cNvSpPr>
            <a:spLocks noChangeAspect="1" noChangeArrowheads="1"/>
          </p:cNvSpPr>
          <p:nvPr/>
        </p:nvSpPr>
        <p:spPr bwMode="auto">
          <a:xfrm>
            <a:off x="460375" y="50984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pic>
        <p:nvPicPr>
          <p:cNvPr id="1042" name="Picture 18" descr="slider imag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65" t="1" b="2438"/>
          <a:stretch/>
        </p:blipFill>
        <p:spPr bwMode="auto">
          <a:xfrm>
            <a:off x="1015890" y="3665962"/>
            <a:ext cx="1871394" cy="1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1763688" y="1321523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prstClr val="white"/>
                </a:solidFill>
              </a:rPr>
              <a:t>SL: John OSBORNE</a:t>
            </a:r>
            <a:endParaRPr lang="en-GB" sz="3200" b="1" dirty="0">
              <a:solidFill>
                <a:prstClr val="white"/>
              </a:solidFill>
            </a:endParaRPr>
          </a:p>
        </p:txBody>
      </p:sp>
      <p:pic>
        <p:nvPicPr>
          <p:cNvPr id="1048" name="Picture 24" descr="http://img.yle.fi/uutiset/tiede/article5535874.ece/ALTERNATES/w580/11_02+hiukkaskiihdytin+LHC+Cern+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8"/>
          <a:stretch/>
        </p:blipFill>
        <p:spPr bwMode="auto">
          <a:xfrm>
            <a:off x="7698088" y="4974879"/>
            <a:ext cx="804608" cy="56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ship detector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17"/>
          <a:stretch/>
        </p:blipFill>
        <p:spPr bwMode="auto">
          <a:xfrm>
            <a:off x="4276100" y="4960085"/>
            <a:ext cx="858022" cy="537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TextBox 56"/>
          <p:cNvSpPr txBox="1"/>
          <p:nvPr/>
        </p:nvSpPr>
        <p:spPr>
          <a:xfrm>
            <a:off x="216543" y="2237972"/>
            <a:ext cx="3064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4F81BD">
                    <a:lumMod val="75000"/>
                  </a:srgbClr>
                </a:solidFill>
              </a:rPr>
              <a:t>Engineers</a:t>
            </a:r>
            <a:endParaRPr lang="en-GB" sz="2400" b="1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1031" name="Picture 7" descr="http://www.mathworks.com/cmsimages/65041_wl_91415v00_ilc_fig1_wl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2" r="40193"/>
          <a:stretch/>
        </p:blipFill>
        <p:spPr bwMode="auto">
          <a:xfrm>
            <a:off x="395536" y="1019745"/>
            <a:ext cx="1375424" cy="110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446" y="745550"/>
            <a:ext cx="880026" cy="51267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1500920"/>
            <a:ext cx="720080" cy="69341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683568" y="3284070"/>
            <a:ext cx="2595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prstClr val="white"/>
                </a:solidFill>
              </a:rPr>
              <a:t>Future Circular Collider (FCC)</a:t>
            </a:r>
            <a:endParaRPr lang="en-GB" sz="1600" b="1" dirty="0">
              <a:solidFill>
                <a:prstClr val="white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047532" y="3414086"/>
            <a:ext cx="2704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prstClr val="white"/>
                </a:solidFill>
              </a:rPr>
              <a:t>High Luminosity LHC (HL-LHC)</a:t>
            </a:r>
            <a:endParaRPr lang="en-GB" sz="1600" b="1" dirty="0">
              <a:solidFill>
                <a:prstClr val="white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81224" y="4667102"/>
            <a:ext cx="1026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prstClr val="white"/>
                </a:solidFill>
              </a:rPr>
              <a:t>Laguna</a:t>
            </a:r>
            <a:endParaRPr lang="en-GB" sz="1400" b="1" dirty="0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416226" y="4667102"/>
            <a:ext cx="1026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prstClr val="white"/>
                </a:solidFill>
              </a:rPr>
              <a:t>SHIP</a:t>
            </a:r>
            <a:endParaRPr lang="en-GB" sz="1400" b="1" dirty="0">
              <a:solidFill>
                <a:prstClr val="white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3528" y="682162"/>
            <a:ext cx="2595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prstClr val="white"/>
                </a:solidFill>
              </a:rPr>
              <a:t>Linear Colliders</a:t>
            </a:r>
            <a:endParaRPr lang="en-GB" sz="1600" b="1" dirty="0">
              <a:solidFill>
                <a:prstClr val="white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342854" y="1186218"/>
            <a:ext cx="549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prstClr val="white"/>
                </a:solidFill>
              </a:rPr>
              <a:t>R2E</a:t>
            </a:r>
            <a:endParaRPr lang="en-GB" sz="1600" b="1" dirty="0">
              <a:solidFill>
                <a:prstClr val="white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245151" y="466138"/>
            <a:ext cx="7913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solidFill>
                  <a:prstClr val="white"/>
                </a:solidFill>
              </a:rPr>
              <a:t>LHeC</a:t>
            </a:r>
            <a:endParaRPr lang="en-GB" sz="1600" b="1" dirty="0">
              <a:solidFill>
                <a:prstClr val="white"/>
              </a:solidFill>
            </a:endParaRPr>
          </a:p>
        </p:txBody>
      </p:sp>
      <p:pic>
        <p:nvPicPr>
          <p:cNvPr id="30" name="Picture 29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073" y="3724871"/>
            <a:ext cx="1796231" cy="1866550"/>
          </a:xfrm>
          <a:prstGeom prst="rect">
            <a:avLst/>
          </a:prstGeom>
        </p:spPr>
      </p:pic>
      <p:sp>
        <p:nvSpPr>
          <p:cNvPr id="32" name="Title 1"/>
          <p:cNvSpPr txBox="1">
            <a:spLocks/>
          </p:cNvSpPr>
          <p:nvPr/>
        </p:nvSpPr>
        <p:spPr bwMode="auto">
          <a:xfrm>
            <a:off x="1" y="-295275"/>
            <a:ext cx="9126006" cy="102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6" tIns="42203" rIns="84406" bIns="42203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3323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SMB/SE/FAS : 2015</a:t>
            </a:r>
            <a:endParaRPr lang="en-US" sz="3323" kern="0" dirty="0">
              <a:solidFill>
                <a:schemeClr val="tx2">
                  <a:lumMod val="60000"/>
                  <a:lumOff val="4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4" name="Image 4" descr="bande-01.eps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8299764" y="6177153"/>
            <a:ext cx="768580" cy="609600"/>
            <a:chOff x="8493185" y="2057400"/>
            <a:chExt cx="768580" cy="609600"/>
          </a:xfrm>
        </p:grpSpPr>
        <p:sp>
          <p:nvSpPr>
            <p:cNvPr id="36" name="Oval 35"/>
            <p:cNvSpPr/>
            <p:nvPr/>
          </p:nvSpPr>
          <p:spPr>
            <a:xfrm>
              <a:off x="8534400" y="2057400"/>
              <a:ext cx="609600" cy="609600"/>
            </a:xfrm>
            <a:prstGeom prst="ellipse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493185" y="2172950"/>
              <a:ext cx="76858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Arial"/>
                </a:rPr>
                <a:t>SMB</a:t>
              </a:r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0"/>
          <a:srcRect l="19143" t="17714" r="49357" b="68857"/>
          <a:stretch/>
        </p:blipFill>
        <p:spPr>
          <a:xfrm>
            <a:off x="973501" y="5675748"/>
            <a:ext cx="7071491" cy="1130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19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695325" y="404813"/>
            <a:ext cx="7918450" cy="7191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3200" smtClean="0"/>
              <a:t>Preliminary findings from geotechnical survey</a:t>
            </a:r>
            <a:br>
              <a:rPr lang="en-GB" altLang="en-US" sz="3200" smtClean="0"/>
            </a:br>
            <a:endParaRPr lang="en-GB" altLang="en-US" sz="3200" smtClean="0"/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539750" y="1189038"/>
            <a:ext cx="8451850" cy="53482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/>
            </a:pPr>
            <a:r>
              <a:rPr lang="en-US" altLang="en-US" u="sng" dirty="0" smtClean="0">
                <a:solidFill>
                  <a:schemeClr val="accent5"/>
                </a:solidFill>
              </a:rPr>
              <a:t>Point 5 :</a:t>
            </a:r>
            <a:endParaRPr lang="en-GB" altLang="en-US" u="sng" dirty="0" smtClean="0">
              <a:solidFill>
                <a:schemeClr val="accent5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/>
            </a:pPr>
            <a:r>
              <a:rPr lang="en-GB" altLang="en-US" sz="1800" dirty="0" smtClean="0">
                <a:solidFill>
                  <a:schemeClr val="accent5"/>
                </a:solidFill>
              </a:rPr>
              <a:t>Layer of made ground above glacial formations with a maximum depth of 50m, covering </a:t>
            </a:r>
            <a:r>
              <a:rPr lang="en-GB" altLang="en-US" sz="1800" dirty="0" err="1" smtClean="0">
                <a:solidFill>
                  <a:schemeClr val="accent5"/>
                </a:solidFill>
              </a:rPr>
              <a:t>Molasse</a:t>
            </a:r>
            <a:r>
              <a:rPr lang="en-GB" altLang="en-US" sz="1800" dirty="0" smtClean="0">
                <a:solidFill>
                  <a:schemeClr val="accent5"/>
                </a:solidFill>
              </a:rPr>
              <a:t>. </a:t>
            </a:r>
            <a:endParaRPr lang="en-GB" altLang="en-US" sz="1800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/>
            </a:pPr>
            <a:r>
              <a:rPr lang="en-GB" altLang="en-US" sz="1800" dirty="0">
                <a:solidFill>
                  <a:schemeClr val="accent5"/>
                </a:solidFill>
              </a:rPr>
              <a:t>These conditions are in agreement with </a:t>
            </a:r>
            <a:r>
              <a:rPr lang="en-US" altLang="en-US" sz="1800" dirty="0">
                <a:solidFill>
                  <a:schemeClr val="accent5"/>
                </a:solidFill>
              </a:rPr>
              <a:t>results from existing geotechnical surveys of the area.</a:t>
            </a:r>
          </a:p>
          <a:p>
            <a:pPr eaLnBrk="1" fontAlgn="auto" hangingPunct="1"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/>
            </a:pPr>
            <a:r>
              <a:rPr lang="en-GB" altLang="en-US" sz="1800" dirty="0">
                <a:solidFill>
                  <a:schemeClr val="accent5"/>
                </a:solidFill>
              </a:rPr>
              <a:t>At the new shaft location the depth of the Moraines is approximately 25m.</a:t>
            </a:r>
          </a:p>
          <a:p>
            <a:pPr eaLnBrk="1" fontAlgn="auto" hangingPunct="1"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/>
            </a:pPr>
            <a:endParaRPr lang="en-GB" altLang="en-US" sz="1800" dirty="0">
              <a:solidFill>
                <a:schemeClr val="accent5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/>
            </a:pPr>
            <a:r>
              <a:rPr lang="en-US" altLang="en-US" u="sng" dirty="0">
                <a:solidFill>
                  <a:schemeClr val="accent5"/>
                </a:solidFill>
              </a:rPr>
              <a:t>Point 1 :</a:t>
            </a:r>
          </a:p>
          <a:p>
            <a:pPr eaLnBrk="1" fontAlgn="auto" hangingPunct="1"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/>
            </a:pPr>
            <a:r>
              <a:rPr lang="en-US" altLang="en-US" sz="1800" dirty="0">
                <a:solidFill>
                  <a:schemeClr val="accent5"/>
                </a:solidFill>
              </a:rPr>
              <a:t>A thin layer of made ground above 3 to 10 m </a:t>
            </a:r>
            <a:r>
              <a:rPr lang="en-US" altLang="en-US" sz="1800" dirty="0" smtClean="0">
                <a:solidFill>
                  <a:schemeClr val="accent5"/>
                </a:solidFill>
              </a:rPr>
              <a:t>of moraines</a:t>
            </a:r>
            <a:r>
              <a:rPr lang="en-US" altLang="en-US" sz="1800" dirty="0">
                <a:solidFill>
                  <a:schemeClr val="accent5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/>
            </a:pPr>
            <a:r>
              <a:rPr lang="en-US" altLang="en-US" sz="1800" dirty="0" smtClean="0">
                <a:solidFill>
                  <a:schemeClr val="accent5"/>
                </a:solidFill>
              </a:rPr>
              <a:t>Hydrocarbons </a:t>
            </a:r>
            <a:r>
              <a:rPr lang="en-US" altLang="en-US" sz="1800" dirty="0">
                <a:solidFill>
                  <a:schemeClr val="accent5"/>
                </a:solidFill>
              </a:rPr>
              <a:t>were detected in 3 of the coring </a:t>
            </a:r>
            <a:r>
              <a:rPr lang="en-US" altLang="en-US" sz="1800" dirty="0" smtClean="0">
                <a:solidFill>
                  <a:schemeClr val="accent5"/>
                </a:solidFill>
              </a:rPr>
              <a:t>locations. Lab testing is on-going.</a:t>
            </a:r>
            <a:endParaRPr lang="en-US" altLang="en-US" sz="1800" dirty="0">
              <a:solidFill>
                <a:schemeClr val="accent5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6"/>
              </a:buClr>
              <a:buFont typeface="Arial" panose="020B0604020202020204" pitchFamily="34" charset="0"/>
              <a:buNone/>
              <a:defRPr/>
            </a:pPr>
            <a:endParaRPr lang="en-US" altLang="en-US" sz="1800" dirty="0">
              <a:solidFill>
                <a:schemeClr val="accent5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/>
            </a:pPr>
            <a:r>
              <a:rPr lang="en-US" altLang="en-US" sz="1600" dirty="0">
                <a:solidFill>
                  <a:schemeClr val="tx2">
                    <a:lumMod val="75000"/>
                  </a:schemeClr>
                </a:solidFill>
              </a:rPr>
              <a:t>The full factual report will be provided as soon as it is </a:t>
            </a:r>
            <a:r>
              <a:rPr lang="en-US" altLang="en-US" sz="1600" dirty="0" smtClean="0">
                <a:solidFill>
                  <a:schemeClr val="tx2">
                    <a:lumMod val="75000"/>
                  </a:schemeClr>
                </a:solidFill>
              </a:rPr>
              <a:t>available (most likely March ‘16)</a:t>
            </a:r>
            <a:endParaRPr lang="en-GB" alt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/>
            </a:pPr>
            <a:endParaRPr lang="en-GB" altLang="en-US" sz="18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/>
            </a:pPr>
            <a:endParaRPr lang="en-GB" altLang="en-US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28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057" y="541213"/>
            <a:ext cx="8050734" cy="56012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3208" y="73168"/>
            <a:ext cx="984379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Agreed HL-LHC CE Contract Strategy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848" y="2171050"/>
            <a:ext cx="3168352" cy="160043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Packages 1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1a </a:t>
            </a:r>
            <a:r>
              <a:rPr lang="en-US" sz="1400" dirty="0"/>
              <a:t>: Architect contract for building permit submission (CH)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1b : Consultants for design of underground and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1c : Contractor for underground and surface works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084168" y="2901647"/>
            <a:ext cx="3059832" cy="181588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Packages 2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2a </a:t>
            </a:r>
            <a:r>
              <a:rPr lang="en-US" sz="1400" dirty="0"/>
              <a:t>: Architect contract for building permit submission </a:t>
            </a:r>
            <a:r>
              <a:rPr lang="en-US" sz="1400" dirty="0" smtClean="0"/>
              <a:t>(</a:t>
            </a:r>
            <a:r>
              <a:rPr lang="en-US" sz="1400" dirty="0"/>
              <a:t>F</a:t>
            </a:r>
            <a:r>
              <a:rPr lang="en-US" sz="1400" dirty="0" smtClean="0"/>
              <a:t>)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2b </a:t>
            </a:r>
            <a:r>
              <a:rPr lang="en-US" sz="1400" dirty="0"/>
              <a:t>: Consultants for design of underground and surface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2c </a:t>
            </a:r>
            <a:r>
              <a:rPr lang="en-US" sz="1400" dirty="0"/>
              <a:t>: Contractor for underground and surface works</a:t>
            </a:r>
            <a:endParaRPr lang="en-GB" sz="1400" dirty="0"/>
          </a:p>
          <a:p>
            <a:endParaRPr lang="en-US" sz="1400" u="sng" dirty="0" smtClean="0"/>
          </a:p>
        </p:txBody>
      </p:sp>
    </p:spTree>
    <p:extLst>
      <p:ext uri="{BB962C8B-B14F-4D97-AF65-F5344CB8AC3E}">
        <p14:creationId xmlns:p14="http://schemas.microsoft.com/office/powerpoint/2010/main" val="407961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254000" y="100014"/>
            <a:ext cx="8684054" cy="1073922"/>
          </a:xfrm>
        </p:spPr>
        <p:txBody>
          <a:bodyPr>
            <a:normAutofit/>
          </a:bodyPr>
          <a:lstStyle/>
          <a:p>
            <a:pPr algn="ctr"/>
            <a:r>
              <a:rPr lang="en-US" altLang="en-US" sz="3200" dirty="0" smtClean="0"/>
              <a:t>Agreed Civil engineering planning in Consultants Tender</a:t>
            </a:r>
            <a:endParaRPr lang="en-GB" altLang="en-US" sz="3200" dirty="0" smtClean="0"/>
          </a:p>
        </p:txBody>
      </p:sp>
      <p:pic>
        <p:nvPicPr>
          <p:cNvPr id="57348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3" t="19302" r="14397" b="30139"/>
          <a:stretch>
            <a:fillRect/>
          </a:stretch>
        </p:blipFill>
        <p:spPr bwMode="auto">
          <a:xfrm>
            <a:off x="142875" y="1371600"/>
            <a:ext cx="8778875" cy="389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4000" y="5463402"/>
            <a:ext cx="2830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24hr working for underground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923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3526" y="1851068"/>
            <a:ext cx="3800474" cy="5752395"/>
          </a:xfrm>
        </p:spPr>
        <p:txBody>
          <a:bodyPr/>
          <a:lstStyle/>
          <a:p>
            <a:r>
              <a:rPr lang="en-US" sz="1800" dirty="0" smtClean="0"/>
              <a:t>15 companies attended</a:t>
            </a:r>
          </a:p>
          <a:p>
            <a:r>
              <a:rPr lang="en-US" sz="1800" dirty="0" smtClean="0"/>
              <a:t>46 participants</a:t>
            </a:r>
          </a:p>
          <a:p>
            <a:r>
              <a:rPr lang="en-US" sz="1800" dirty="0" smtClean="0"/>
              <a:t>Deadline for replies extended to 9 March (at CERN)</a:t>
            </a:r>
          </a:p>
          <a:p>
            <a:r>
              <a:rPr lang="en-US" sz="1800" dirty="0" smtClean="0"/>
              <a:t>June FC</a:t>
            </a:r>
          </a:p>
          <a:p>
            <a:r>
              <a:rPr lang="en-US" sz="1800" dirty="0" smtClean="0"/>
              <a:t>Early start in May ?</a:t>
            </a:r>
          </a:p>
          <a:p>
            <a:endParaRPr lang="en-US" sz="1800" dirty="0" smtClean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5737" t="5684" r="55526" b="9684"/>
          <a:stretch/>
        </p:blipFill>
        <p:spPr>
          <a:xfrm>
            <a:off x="0" y="-1"/>
            <a:ext cx="5426522" cy="59930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66556" y="6286571"/>
            <a:ext cx="4285739" cy="34810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662" dirty="0" smtClean="0"/>
              <a:t>HL-LHC Bidders Conference 29 Jan 2016</a:t>
            </a:r>
            <a:endParaRPr lang="en-GB" sz="1662" dirty="0"/>
          </a:p>
        </p:txBody>
      </p:sp>
    </p:spTree>
    <p:extLst>
      <p:ext uri="{BB962C8B-B14F-4D97-AF65-F5344CB8AC3E}">
        <p14:creationId xmlns:p14="http://schemas.microsoft.com/office/powerpoint/2010/main" val="79838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44624"/>
            <a:ext cx="9144000" cy="1648844"/>
            <a:chOff x="0" y="44624"/>
            <a:chExt cx="9144000" cy="1648844"/>
          </a:xfrm>
        </p:grpSpPr>
        <p:sp>
          <p:nvSpPr>
            <p:cNvPr id="6" name="TextBox 5"/>
            <p:cNvSpPr txBox="1"/>
            <p:nvPr/>
          </p:nvSpPr>
          <p:spPr>
            <a:xfrm>
              <a:off x="1996590" y="985582"/>
              <a:ext cx="509569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>
                  <a:solidFill>
                    <a:schemeClr val="tx2">
                      <a:lumMod val="75000"/>
                    </a:schemeClr>
                  </a:solidFill>
                </a:rPr>
                <a:t>Progression of CE Study</a:t>
              </a:r>
            </a:p>
          </p:txBody>
        </p:sp>
        <p:pic>
          <p:nvPicPr>
            <p:cNvPr id="7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ight Arrow 2"/>
          <p:cNvSpPr/>
          <p:nvPr/>
        </p:nvSpPr>
        <p:spPr>
          <a:xfrm>
            <a:off x="107505" y="4316903"/>
            <a:ext cx="8928991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53583" y="5208882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FCC </a:t>
            </a:r>
            <a:r>
              <a:rPr lang="en-GB" dirty="0" smtClean="0"/>
              <a:t>CE Workshop</a:t>
            </a:r>
            <a:endParaRPr lang="en-GB" dirty="0"/>
          </a:p>
          <a:p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789975" y="5570757"/>
            <a:ext cx="20360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CE/Geology and Optimisation Meeting 5</a:t>
            </a:r>
          </a:p>
          <a:p>
            <a:endParaRPr lang="en-GB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968272" y="4661707"/>
            <a:ext cx="3328" cy="5757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4" idx="0"/>
            <a:endCxn id="36" idx="2"/>
          </p:cNvCxnSpPr>
          <p:nvPr/>
        </p:nvCxnSpPr>
        <p:spPr>
          <a:xfrm flipH="1" flipV="1">
            <a:off x="2807807" y="4698610"/>
            <a:ext cx="194" cy="87214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07507" y="1792667"/>
            <a:ext cx="1673577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1916717" y="1786975"/>
            <a:ext cx="1673577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157086" y="1772818"/>
            <a:ext cx="16735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Quasi-circular machine proposed of lengths 80km, 87km, 93km &amp; 100km.</a:t>
            </a:r>
          </a:p>
          <a:p>
            <a:r>
              <a:rPr lang="en-GB" sz="1200" dirty="0"/>
              <a:t>Injection lines studied</a:t>
            </a: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8194" y="2852939"/>
            <a:ext cx="1124435" cy="115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1902670" y="1792669"/>
            <a:ext cx="16735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Narrowed down to four options; 1a (93km), 2a (100km), 1b (93km), 2b (100km)</a:t>
            </a:r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07187" y="2796948"/>
            <a:ext cx="1347135" cy="1279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32901" y="4417370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26/09/14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72431" y="4390833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19/11/14</a:t>
            </a:r>
          </a:p>
        </p:txBody>
      </p:sp>
      <p:sp>
        <p:nvSpPr>
          <p:cNvPr id="4" name="AutoShape 2" descr="https://fcc.web.cern.ch/news/PublishingImages/FCCW2015Announcement.png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AutoShape 6" descr="https://fcc.web.cern.ch/news/PublishingImages/FCCW2015Announcement.png"/>
          <p:cNvSpPr>
            <a:spLocks noChangeAspect="1" noChangeArrowheads="1"/>
          </p:cNvSpPr>
          <p:nvPr/>
        </p:nvSpPr>
        <p:spPr bwMode="auto">
          <a:xfrm>
            <a:off x="307975" y="794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6144" y="3137563"/>
            <a:ext cx="1463259" cy="687856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3704521" y="1789635"/>
            <a:ext cx="1673577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5464938" y="1786975"/>
            <a:ext cx="1673577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3704521" y="1807368"/>
            <a:ext cx="167357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FCC CE study presented at FCC week, Washington 2015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430151" y="1798868"/>
            <a:ext cx="167357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Footprint, positioning and planarity assessed by review panel – Decision taken to focus on 100km FCC machine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076169" y="4379041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25/03/15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724131" y="4390833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11/06/15</a:t>
            </a:r>
            <a:endParaRPr lang="en-GB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3872063" y="5252679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FCC Week, Washington</a:t>
            </a:r>
          </a:p>
          <a:p>
            <a:endParaRPr lang="en-GB" dirty="0"/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4511542" y="4671491"/>
            <a:ext cx="4627" cy="51905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292080" y="5544639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FCC Review Meeting</a:t>
            </a:r>
          </a:p>
          <a:p>
            <a:endParaRPr lang="en-GB" dirty="0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6264188" y="4699043"/>
            <a:ext cx="0" cy="8913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4954" y="2852939"/>
            <a:ext cx="1450932" cy="1190509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7252742" y="1786975"/>
            <a:ext cx="1673577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7190567" y="1767127"/>
            <a:ext cx="176458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Geological profile of the </a:t>
            </a:r>
            <a:r>
              <a:rPr lang="en-GB" sz="1100" dirty="0" err="1"/>
              <a:t>Prealpes</a:t>
            </a:r>
            <a:r>
              <a:rPr lang="en-GB" sz="1100" dirty="0"/>
              <a:t>, upgrades to TOT, general risk assessment and comparison of 100km </a:t>
            </a:r>
            <a:r>
              <a:rPr lang="en-GB" sz="1100" dirty="0" smtClean="0"/>
              <a:t>options</a:t>
            </a:r>
            <a:endParaRPr lang="en-GB" sz="1100" dirty="0"/>
          </a:p>
        </p:txBody>
      </p:sp>
      <p:sp>
        <p:nvSpPr>
          <p:cNvPr id="54" name="TextBox 53"/>
          <p:cNvSpPr txBox="1"/>
          <p:nvPr/>
        </p:nvSpPr>
        <p:spPr>
          <a:xfrm>
            <a:off x="6880875" y="4385467"/>
            <a:ext cx="2164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Up to FCC week, </a:t>
            </a:r>
            <a:r>
              <a:rPr lang="en-GB" sz="1400" dirty="0"/>
              <a:t>A</a:t>
            </a:r>
            <a:r>
              <a:rPr lang="en-GB" sz="1400" dirty="0" smtClean="0"/>
              <a:t>pril 2016</a:t>
            </a:r>
            <a:endParaRPr lang="en-GB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7092280" y="5301210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Study Phase 2</a:t>
            </a:r>
          </a:p>
          <a:p>
            <a:endParaRPr lang="en-GB" dirty="0"/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8048225" y="4713183"/>
            <a:ext cx="4627" cy="51905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Grafik 28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90628" y="2708920"/>
            <a:ext cx="1614611" cy="1368152"/>
          </a:xfrm>
          <a:prstGeom prst="rect">
            <a:avLst/>
          </a:prstGeom>
        </p:spPr>
      </p:pic>
      <p:sp>
        <p:nvSpPr>
          <p:cNvPr id="59" name="Title 1"/>
          <p:cNvSpPr txBox="1">
            <a:spLocks/>
          </p:cNvSpPr>
          <p:nvPr/>
        </p:nvSpPr>
        <p:spPr>
          <a:xfrm>
            <a:off x="893111" y="-195447"/>
            <a:ext cx="8016078" cy="1125415"/>
          </a:xfrm>
          <a:prstGeom prst="rect">
            <a:avLst/>
          </a:prstGeom>
        </p:spPr>
        <p:txBody>
          <a:bodyPr vert="horz" lIns="84406" tIns="42203" rIns="84406" bIns="42203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85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SE-FAS : Future Circular Collider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966556" y="6413571"/>
            <a:ext cx="4285739" cy="34810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662" dirty="0"/>
              <a:t>John Osborne, </a:t>
            </a:r>
            <a:r>
              <a:rPr lang="en-US" sz="1662" dirty="0" smtClean="0"/>
              <a:t>Charlie Cook GS-SE-FAS</a:t>
            </a:r>
            <a:endParaRPr lang="en-GB" sz="1662" dirty="0"/>
          </a:p>
        </p:txBody>
      </p:sp>
    </p:spTree>
    <p:extLst>
      <p:ext uri="{BB962C8B-B14F-4D97-AF65-F5344CB8AC3E}">
        <p14:creationId xmlns:p14="http://schemas.microsoft.com/office/powerpoint/2010/main" val="268886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515601" y="3368030"/>
            <a:ext cx="2304873" cy="276999"/>
            <a:chOff x="6156176" y="3368025"/>
            <a:chExt cx="2363544" cy="276999"/>
          </a:xfrm>
        </p:grpSpPr>
        <p:sp>
          <p:nvSpPr>
            <p:cNvPr id="15" name="TextBox 14"/>
            <p:cNvSpPr txBox="1"/>
            <p:nvPr/>
          </p:nvSpPr>
          <p:spPr>
            <a:xfrm>
              <a:off x="7020272" y="3368025"/>
              <a:ext cx="7581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20,800m</a:t>
              </a:r>
              <a:endParaRPr lang="en-GB" sz="1200" baseline="30000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6156176" y="3506525"/>
              <a:ext cx="936104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7596336" y="3501010"/>
              <a:ext cx="923384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6" y="657352"/>
            <a:ext cx="9102426" cy="45277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98" y="5185136"/>
            <a:ext cx="9139058" cy="54812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5649325" y="669602"/>
            <a:ext cx="3494675" cy="2422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9774" y="950520"/>
            <a:ext cx="698899" cy="21411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8674" y="839986"/>
            <a:ext cx="2245290" cy="22517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9326" y="799248"/>
            <a:ext cx="759348" cy="19168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8517" y="5442588"/>
            <a:ext cx="3515993" cy="135685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Avoids Jura limestone: </a:t>
            </a:r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</a:rPr>
              <a:t>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Max overburden: </a:t>
            </a:r>
            <a:r>
              <a:rPr lang="en-GB" sz="1600" b="1" dirty="0">
                <a:solidFill>
                  <a:schemeClr val="tx2">
                    <a:lumMod val="50000"/>
                  </a:schemeClr>
                </a:solidFill>
              </a:rPr>
              <a:t>650m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Deepest shaft: </a:t>
            </a:r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</a:rPr>
              <a:t>392m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% of tunnel in limestone: </a:t>
            </a:r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</a:rPr>
              <a:t>13.5%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Total shaft depths: 3211m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-5160" y="44267"/>
            <a:ext cx="9149159" cy="593877"/>
            <a:chOff x="-5160" y="44267"/>
            <a:chExt cx="9149159" cy="593877"/>
          </a:xfrm>
        </p:grpSpPr>
        <p:sp>
          <p:nvSpPr>
            <p:cNvPr id="27" name="TextBox 26"/>
            <p:cNvSpPr txBox="1"/>
            <p:nvPr/>
          </p:nvSpPr>
          <p:spPr>
            <a:xfrm>
              <a:off x="2442363" y="96050"/>
              <a:ext cx="39661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chemeClr val="tx2">
                      <a:lumMod val="75000"/>
                    </a:schemeClr>
                  </a:solidFill>
                </a:rPr>
                <a:t>100km Intersecting Option </a:t>
              </a:r>
              <a:endParaRPr lang="en-GB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28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55" y="44267"/>
              <a:ext cx="733237" cy="521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9" name="Straight Connector 28"/>
            <p:cNvCxnSpPr/>
            <p:nvPr/>
          </p:nvCxnSpPr>
          <p:spPr>
            <a:xfrm>
              <a:off x="-5160" y="638144"/>
              <a:ext cx="914915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49324" y="663543"/>
            <a:ext cx="3505332" cy="17644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973595" y="4005064"/>
            <a:ext cx="502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Lake</a:t>
            </a:r>
            <a:r>
              <a:rPr lang="en-GB" sz="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pPr algn="ctr"/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Geneva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947633" y="4012589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Vall</a:t>
            </a:r>
            <a:r>
              <a:rPr lang="en-GB" sz="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é</a:t>
            </a:r>
            <a:r>
              <a:rPr lang="en-GB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</a:t>
            </a:r>
            <a:r>
              <a:rPr lang="en-GB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 </a:t>
            </a:r>
            <a:r>
              <a:rPr lang="en-GB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l‘Arve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92080" y="3429580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Mandallaz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236296" y="4058215"/>
            <a:ext cx="5725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 Rhône</a:t>
            </a:r>
            <a:endParaRPr lang="en-GB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08543" y="5953969"/>
            <a:ext cx="5143393" cy="83261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Challenges: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7.8km tunnelling through Jura limestone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300m-400m deep shafts and caverns in </a:t>
            </a:r>
            <a:r>
              <a:rPr lang="en-GB" sz="1600" dirty="0" err="1" smtClean="0">
                <a:solidFill>
                  <a:schemeClr val="tx2">
                    <a:lumMod val="50000"/>
                  </a:schemeClr>
                </a:solidFill>
              </a:rPr>
              <a:t>molasse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08544" y="5594458"/>
            <a:ext cx="5143392" cy="33921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Point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A Campus: </a:t>
            </a:r>
            <a:r>
              <a:rPr lang="en-GB" sz="1600" dirty="0" err="1" smtClean="0">
                <a:solidFill>
                  <a:schemeClr val="tx2">
                    <a:lumMod val="50000"/>
                  </a:schemeClr>
                </a:solidFill>
              </a:rPr>
              <a:t>Prevessin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 (large potential area) 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23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5160" y="44267"/>
            <a:ext cx="9149159" cy="593877"/>
            <a:chOff x="-5160" y="44267"/>
            <a:chExt cx="9149159" cy="593877"/>
          </a:xfrm>
        </p:grpSpPr>
        <p:sp>
          <p:nvSpPr>
            <p:cNvPr id="12" name="TextBox 11"/>
            <p:cNvSpPr txBox="1"/>
            <p:nvPr/>
          </p:nvSpPr>
          <p:spPr>
            <a:xfrm>
              <a:off x="2273671" y="49978"/>
              <a:ext cx="52645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tx2">
                      <a:lumMod val="75000"/>
                    </a:schemeClr>
                  </a:solidFill>
                </a:rPr>
                <a:t>100km Non-intersecting Option</a:t>
              </a:r>
              <a:endParaRPr lang="en-GB" sz="28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13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55" y="44267"/>
              <a:ext cx="733237" cy="521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-5160" y="638144"/>
              <a:ext cx="914915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8104" y="5335429"/>
            <a:ext cx="3573295" cy="147732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Avoids Jura limestone: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Yes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Max overburden: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1350m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Deepest shaft: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383m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% of tunnel in limestone: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4.4%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Total shaft depths: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3095m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436096" y="666000"/>
            <a:ext cx="3672407" cy="2422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806745" y="3954542"/>
            <a:ext cx="502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Lake</a:t>
            </a:r>
            <a:r>
              <a:rPr lang="en-GB" sz="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pPr algn="ctr"/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Geneva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663387" y="4005644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Vall</a:t>
            </a:r>
            <a:r>
              <a:rPr lang="en-GB" sz="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é</a:t>
            </a:r>
            <a:r>
              <a:rPr lang="en-GB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</a:t>
            </a:r>
            <a:r>
              <a:rPr lang="en-GB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 </a:t>
            </a:r>
            <a:r>
              <a:rPr lang="en-GB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l‘Arve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64088" y="3356992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Mandallaz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08304" y="4077072"/>
            <a:ext cx="5725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 Rhône</a:t>
            </a:r>
            <a:endParaRPr lang="en-GB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12160" y="4021033"/>
            <a:ext cx="52931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</a:t>
            </a:r>
            <a:r>
              <a:rPr lang="en-GB" sz="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Usses</a:t>
            </a:r>
            <a:endParaRPr lang="en-GB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6" y="923012"/>
            <a:ext cx="9149159" cy="394789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5395433" y="923012"/>
            <a:ext cx="3748567" cy="20892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0599" y="923012"/>
            <a:ext cx="3707904" cy="1866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160" y="4824902"/>
            <a:ext cx="9113663" cy="5105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5433" y="1163193"/>
            <a:ext cx="616727" cy="18392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/>
          <a:srcRect l="1289"/>
          <a:stretch/>
        </p:blipFill>
        <p:spPr>
          <a:xfrm>
            <a:off x="6012160" y="1112912"/>
            <a:ext cx="2091592" cy="188954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08104" y="1077080"/>
            <a:ext cx="653175" cy="16487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124187" y="5984677"/>
            <a:ext cx="4974792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Challenges: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1.35km tunnel overburden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300m-400m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deep shafts and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caverns in </a:t>
            </a:r>
            <a:r>
              <a:rPr lang="en-GB" sz="1600" dirty="0" err="1" smtClean="0">
                <a:solidFill>
                  <a:schemeClr val="tx2">
                    <a:lumMod val="50000"/>
                  </a:schemeClr>
                </a:solidFill>
              </a:rPr>
              <a:t>molasse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29554" y="5324450"/>
            <a:ext cx="4969425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Point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A Campus: </a:t>
            </a:r>
            <a:r>
              <a:rPr lang="en-GB" dirty="0" err="1" smtClean="0">
                <a:solidFill>
                  <a:schemeClr val="tx2">
                    <a:lumMod val="50000"/>
                  </a:schemeClr>
                </a:solidFill>
              </a:rPr>
              <a:t>Meyrin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 (small potential area, next to airport) 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3419872" y="3861048"/>
            <a:ext cx="1728192" cy="576064"/>
          </a:xfrm>
          <a:prstGeom prst="ellipse">
            <a:avLst/>
          </a:prstGeom>
          <a:solidFill>
            <a:schemeClr val="bg1">
              <a:lumMod val="6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059832" y="3572436"/>
            <a:ext cx="792088" cy="448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4064" y="3235768"/>
            <a:ext cx="2720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Limestone in this area </a:t>
            </a:r>
          </a:p>
          <a:p>
            <a:r>
              <a:rPr lang="en-GB" dirty="0"/>
              <a:t>i</a:t>
            </a:r>
            <a:r>
              <a:rPr lang="en-GB" dirty="0" smtClean="0"/>
              <a:t>s yet to be included in TOT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049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4624"/>
            <a:ext cx="9144000" cy="792088"/>
            <a:chOff x="0" y="44624"/>
            <a:chExt cx="9144000" cy="792088"/>
          </a:xfrm>
        </p:grpSpPr>
        <p:sp>
          <p:nvSpPr>
            <p:cNvPr id="24" name="TextBox 23"/>
            <p:cNvSpPr txBox="1"/>
            <p:nvPr/>
          </p:nvSpPr>
          <p:spPr>
            <a:xfrm>
              <a:off x="942686" y="86725"/>
              <a:ext cx="78178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solidFill>
                    <a:schemeClr val="tx2">
                      <a:lumMod val="75000"/>
                    </a:schemeClr>
                  </a:solidFill>
                </a:rPr>
                <a:t>Twin Solenoid detector cavern with shaft</a:t>
              </a:r>
              <a:endParaRPr lang="en-GB" sz="3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25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7" name="Straight Connector 26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8" name="Table 27"/>
          <p:cNvGraphicFramePr>
            <a:graphicFrameLocks noGrp="1"/>
          </p:cNvGraphicFramePr>
          <p:nvPr>
            <p:extLst/>
          </p:nvPr>
        </p:nvGraphicFramePr>
        <p:xfrm>
          <a:off x="755576" y="980728"/>
          <a:ext cx="7488832" cy="9572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3421"/>
                <a:gridCol w="920129"/>
                <a:gridCol w="920129"/>
                <a:gridCol w="971247"/>
                <a:gridCol w="1354635"/>
                <a:gridCol w="1073485"/>
                <a:gridCol w="860118"/>
                <a:gridCol w="775668"/>
              </a:tblGrid>
              <a:tr h="57626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</a:rPr>
                        <a:t>Cavern </a:t>
                      </a:r>
                      <a:r>
                        <a:rPr lang="en-GB" sz="1100" b="1" u="none" strike="noStrike" dirty="0">
                          <a:effectLst/>
                        </a:rPr>
                        <a:t>Option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Access solution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</a:rPr>
                        <a:t>Shaft/tunnel diameter</a:t>
                      </a:r>
                      <a:r>
                        <a:rPr lang="en-GB" sz="1100" b="1" u="none" strike="noStrike" baseline="0" dirty="0" smtClean="0">
                          <a:effectLst/>
                        </a:rPr>
                        <a:t> [m]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</a:rPr>
                        <a:t>Detector design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Required dimensions for </a:t>
                      </a:r>
                      <a:r>
                        <a:rPr lang="en-GB" sz="1100" b="1" u="none" strike="noStrike" dirty="0" smtClean="0">
                          <a:effectLst/>
                        </a:rPr>
                        <a:t>installation [m]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Width of </a:t>
                      </a:r>
                      <a:r>
                        <a:rPr lang="en-GB" sz="1100" b="1" u="none" strike="noStrike" dirty="0" smtClean="0">
                          <a:effectLst/>
                        </a:rPr>
                        <a:t>metallic structures [m]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Cavern dimensions (</a:t>
                      </a:r>
                      <a:r>
                        <a:rPr lang="en-GB" sz="1100" b="1" u="none" strike="noStrike" dirty="0" err="1">
                          <a:effectLst/>
                        </a:rPr>
                        <a:t>LxWxH</a:t>
                      </a:r>
                      <a:r>
                        <a:rPr lang="en-GB" sz="1100" b="1" u="none" strike="noStrike" dirty="0" smtClean="0">
                          <a:effectLst/>
                        </a:rPr>
                        <a:t>) [m]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Span </a:t>
                      </a:r>
                      <a:r>
                        <a:rPr lang="en-GB" sz="1100" b="1" u="none" strike="noStrike" dirty="0" smtClean="0">
                          <a:effectLst/>
                        </a:rPr>
                        <a:t>[m]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Option </a:t>
                      </a:r>
                      <a:r>
                        <a:rPr lang="en-GB" sz="1100" b="1" u="none" strike="noStrike" dirty="0" smtClean="0">
                          <a:effectLst/>
                        </a:rPr>
                        <a:t>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Shaft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Twin Solenoid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65x30x36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65x38x36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Option </a:t>
                      </a:r>
                      <a:r>
                        <a:rPr lang="en-GB" sz="1100" b="1" u="none" strike="noStrike" dirty="0" smtClean="0">
                          <a:effectLst/>
                        </a:rPr>
                        <a:t>2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Inclined tunnel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Toroid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86x36x42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86x44x42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683568" y="1772816"/>
            <a:ext cx="7560840" cy="216024"/>
          </a:xfrm>
          <a:prstGeom prst="rect">
            <a:avLst/>
          </a:prstGeom>
          <a:solidFill>
            <a:schemeClr val="accent6">
              <a:lumMod val="75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3" descr="\\cern.ch\dfs\Users\l\lfaisan\Desktop\fcc\FCCag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8" r="20920"/>
          <a:stretch/>
        </p:blipFill>
        <p:spPr bwMode="auto">
          <a:xfrm>
            <a:off x="5364822" y="2206709"/>
            <a:ext cx="3454916" cy="3382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l\lfaisan\Desktop\fcc\FCCa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5" t="7216" r="14324" b="3476"/>
          <a:stretch/>
        </p:blipFill>
        <p:spPr bwMode="auto">
          <a:xfrm>
            <a:off x="232547" y="2265064"/>
            <a:ext cx="4555477" cy="318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>
            <a:off x="1573704" y="2935962"/>
            <a:ext cx="117660" cy="204329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5978292">
            <a:off x="1176306" y="3827648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42 m</a:t>
            </a:r>
            <a:endParaRPr lang="fr-FR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580113" y="3860238"/>
            <a:ext cx="1584175" cy="29798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704077">
            <a:off x="6042862" y="3675048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44 m</a:t>
            </a:r>
            <a:endParaRPr lang="fr-FR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8172400" y="4920173"/>
            <a:ext cx="234971" cy="38103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20975351">
            <a:off x="2384245" y="4321566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86 m</a:t>
            </a:r>
            <a:endParaRPr lang="fr-FR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688370" y="4302237"/>
            <a:ext cx="3756136" cy="6857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8144235">
            <a:off x="7890652" y="4866945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 m</a:t>
            </a:r>
            <a:endParaRPr lang="fr-FR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6702858" y="4609191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13 m</a:t>
            </a:r>
            <a:endParaRPr lang="fr-FR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7157998" y="4506232"/>
            <a:ext cx="6290" cy="57525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3702676" y="4979551"/>
            <a:ext cx="18774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First Draft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449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44624"/>
            <a:ext cx="9144000" cy="792088"/>
            <a:chOff x="0" y="44624"/>
            <a:chExt cx="9144000" cy="792088"/>
          </a:xfrm>
        </p:grpSpPr>
        <p:sp>
          <p:nvSpPr>
            <p:cNvPr id="6" name="TextBox 5"/>
            <p:cNvSpPr txBox="1"/>
            <p:nvPr/>
          </p:nvSpPr>
          <p:spPr>
            <a:xfrm>
              <a:off x="1159851" y="86725"/>
              <a:ext cx="409791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 smtClean="0">
                  <a:solidFill>
                    <a:schemeClr val="tx2">
                      <a:lumMod val="75000"/>
                    </a:schemeClr>
                  </a:solidFill>
                </a:rPr>
                <a:t>FCC Study Phase 2 </a:t>
              </a:r>
              <a:endParaRPr lang="en-GB" sz="4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7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AutoShape 2" descr="https://fcc.web.cern.ch/news/PublishingImages/FCCW2015Announcement.png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AutoShape 6" descr="https://fcc.web.cern.ch/news/PublishingImages/FCCW2015Announcement.png"/>
          <p:cNvSpPr>
            <a:spLocks noChangeAspect="1" noChangeArrowheads="1"/>
          </p:cNvSpPr>
          <p:nvPr/>
        </p:nvSpPr>
        <p:spPr bwMode="auto">
          <a:xfrm>
            <a:off x="307975" y="794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468376" y="901806"/>
            <a:ext cx="3697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FCC Risk Assessment (AMBERG)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5231886" y="895738"/>
            <a:ext cx="3697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FCC Comparison Study (AMBERG)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67840" y="3872702"/>
            <a:ext cx="5513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Geological representation of the </a:t>
            </a:r>
            <a:r>
              <a:rPr lang="en-GB" dirty="0" err="1" smtClean="0"/>
              <a:t>Prealpes</a:t>
            </a:r>
            <a:r>
              <a:rPr lang="en-GB" dirty="0" smtClean="0"/>
              <a:t> (GADZ)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5581290" y="3932210"/>
            <a:ext cx="3021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Upgrades to TOT (ARUP)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576" y="1234103"/>
            <a:ext cx="4176605" cy="2585857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886" y="1234103"/>
            <a:ext cx="3289231" cy="2549153"/>
          </a:xfrm>
          <a:prstGeom prst="rect">
            <a:avLst/>
          </a:prstGeom>
        </p:spPr>
      </p:pic>
      <p:pic>
        <p:nvPicPr>
          <p:cNvPr id="63" name="Grafik 28"/>
          <p:cNvPicPr/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75" y="4294776"/>
            <a:ext cx="3727406" cy="25555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7382" y="4350991"/>
            <a:ext cx="3851813" cy="246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27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" y="369887"/>
            <a:ext cx="9072880" cy="524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47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" y="147708"/>
            <a:ext cx="8579296" cy="940443"/>
          </a:xfrm>
        </p:spPr>
        <p:txBody>
          <a:bodyPr>
            <a:noAutofit/>
          </a:bodyPr>
          <a:lstStyle/>
          <a:p>
            <a:r>
              <a:rPr lang="es-ES_tradnl" sz="3200" dirty="0" smtClean="0"/>
              <a:t>HL-LHC WP17 </a:t>
            </a:r>
            <a:r>
              <a:rPr lang="es-ES_tradnl" sz="3200" dirty="0" err="1" smtClean="0"/>
              <a:t>SubWork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Packages</a:t>
            </a:r>
            <a:endParaRPr lang="es-ES_tradnl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2471" y="3544251"/>
            <a:ext cx="822406" cy="773063"/>
          </a:xfrm>
        </p:spPr>
      </p:pic>
      <p:sp>
        <p:nvSpPr>
          <p:cNvPr id="29" name="Rounded Rectangle 28"/>
          <p:cNvSpPr/>
          <p:nvPr/>
        </p:nvSpPr>
        <p:spPr>
          <a:xfrm>
            <a:off x="1264920" y="1617404"/>
            <a:ext cx="2818800" cy="7200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WP17.1 Civil Engineering</a:t>
            </a:r>
          </a:p>
          <a:p>
            <a:pPr algn="ctr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J. Osborne, </a:t>
            </a:r>
            <a:r>
              <a:rPr lang="en-GB" sz="1600" dirty="0" err="1" smtClean="0">
                <a:solidFill>
                  <a:schemeClr val="tx2">
                    <a:lumMod val="75000"/>
                  </a:schemeClr>
                </a:solidFill>
              </a:rPr>
              <a:t>M.Manfredi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731520" y="2545179"/>
            <a:ext cx="2819400" cy="791297"/>
          </a:xfrm>
          <a:prstGeom prst="roundRect">
            <a:avLst/>
          </a:prstGeom>
          <a:solidFill>
            <a:schemeClr val="accent6">
              <a:lumMod val="60000"/>
              <a:lumOff val="40000"/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WP17.2 Electrical Distribution</a:t>
            </a:r>
          </a:p>
          <a:p>
            <a:pPr algn="ctr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G. </a:t>
            </a:r>
            <a:r>
              <a:rPr lang="en-GB" sz="1600" b="1" dirty="0" err="1" smtClean="0">
                <a:solidFill>
                  <a:schemeClr val="tx2">
                    <a:lumMod val="75000"/>
                  </a:schemeClr>
                </a:solidFill>
              </a:rPr>
              <a:t>Cumer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, N. Dos Santos,      JC. Guillaume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472441" y="3544251"/>
            <a:ext cx="2819400" cy="7200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WP17.3 Cooling &amp; Ventilation</a:t>
            </a:r>
          </a:p>
          <a:p>
            <a:pPr algn="ctr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M. Battistin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, P. </a:t>
            </a:r>
            <a:r>
              <a:rPr lang="en-GB" sz="1600" dirty="0" err="1" smtClean="0">
                <a:solidFill>
                  <a:schemeClr val="tx2">
                    <a:lumMod val="75000"/>
                  </a:schemeClr>
                </a:solidFill>
              </a:rPr>
              <a:t>Pepinster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678181" y="4472026"/>
            <a:ext cx="2819400" cy="7200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WP17.4 Access &amp; Alarms</a:t>
            </a:r>
          </a:p>
          <a:p>
            <a:pPr algn="ctr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T. </a:t>
            </a:r>
            <a:r>
              <a:rPr lang="en-GB" sz="1600" b="1" dirty="0" err="1" smtClean="0">
                <a:solidFill>
                  <a:schemeClr val="tx2">
                    <a:lumMod val="75000"/>
                  </a:schemeClr>
                </a:solidFill>
              </a:rPr>
              <a:t>Hakulinen</a:t>
            </a:r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, P. </a:t>
            </a:r>
            <a:r>
              <a:rPr lang="en-GB" sz="1600" b="1" dirty="0" err="1" smtClean="0">
                <a:solidFill>
                  <a:schemeClr val="tx2">
                    <a:lumMod val="75000"/>
                  </a:schemeClr>
                </a:solidFill>
              </a:rPr>
              <a:t>Ninin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4937761" y="1617404"/>
            <a:ext cx="2819400" cy="7200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WP17.6 Survey &amp; Alignment</a:t>
            </a:r>
          </a:p>
          <a:p>
            <a:pPr algn="ctr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H. </a:t>
            </a:r>
            <a:r>
              <a:rPr lang="en-GB" sz="1600" b="1" dirty="0" err="1" smtClean="0">
                <a:solidFill>
                  <a:schemeClr val="tx2">
                    <a:lumMod val="75000"/>
                  </a:schemeClr>
                </a:solidFill>
              </a:rPr>
              <a:t>Mainaud</a:t>
            </a:r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 Durand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5562601" y="3508602"/>
            <a:ext cx="3299460" cy="7200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WP17.8 </a:t>
            </a:r>
            <a:r>
              <a:rPr lang="en-GB" sz="1600" dirty="0" err="1">
                <a:solidFill>
                  <a:schemeClr val="tx2">
                    <a:lumMod val="75000"/>
                  </a:schemeClr>
                </a:solidFill>
              </a:rPr>
              <a:t>Upgrad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</a:rPr>
              <a:t>. &amp; Cons. of Test/Assembly Facilities for HL-LHC</a:t>
            </a:r>
            <a:endParaRPr lang="en-GB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I. Bejar Alonso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5318761" y="4454201"/>
            <a:ext cx="2819400" cy="7200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WP17.9 Logistics &amp; Storage</a:t>
            </a:r>
          </a:p>
          <a:p>
            <a:pPr algn="ctr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I. Bejar Alonso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4953001" y="5399799"/>
            <a:ext cx="2819400" cy="7200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WP17.10 Operational Safety</a:t>
            </a:r>
          </a:p>
          <a:p>
            <a:pPr algn="ctr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T. </a:t>
            </a:r>
            <a:r>
              <a:rPr lang="en-GB" sz="1600" b="1" dirty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tto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1150622" y="5399799"/>
            <a:ext cx="2819400" cy="7200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WP17.5 Technical monitoring</a:t>
            </a:r>
          </a:p>
          <a:p>
            <a:pPr algn="ctr"/>
            <a:r>
              <a:rPr lang="en-GB" sz="1600" b="1" dirty="0">
                <a:solidFill>
                  <a:schemeClr val="tx2">
                    <a:lumMod val="75000"/>
                  </a:schemeClr>
                </a:solidFill>
              </a:rPr>
              <a:t>T. </a:t>
            </a:r>
            <a:r>
              <a:rPr lang="en-GB" sz="1600" b="1" dirty="0" err="1">
                <a:solidFill>
                  <a:schemeClr val="tx2">
                    <a:lumMod val="75000"/>
                  </a:schemeClr>
                </a:solidFill>
              </a:rPr>
              <a:t>Hakulinen</a:t>
            </a:r>
            <a:r>
              <a:rPr lang="en-GB" sz="1600" b="1" dirty="0">
                <a:solidFill>
                  <a:schemeClr val="tx2">
                    <a:lumMod val="75000"/>
                  </a:schemeClr>
                </a:solidFill>
              </a:rPr>
              <a:t>, P. </a:t>
            </a:r>
            <a:r>
              <a:rPr lang="en-GB" sz="1600" b="1" dirty="0" err="1">
                <a:solidFill>
                  <a:schemeClr val="tx2">
                    <a:lumMod val="75000"/>
                  </a:schemeClr>
                </a:solidFill>
              </a:rPr>
              <a:t>Ninin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5394962" y="2563003"/>
            <a:ext cx="2819400" cy="7200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WP17.7 Transport</a:t>
            </a:r>
          </a:p>
          <a:p>
            <a:pPr algn="ctr"/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</a:rPr>
              <a:t>C. Bertone, B. Feral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43" name="Curved Connector 42"/>
          <p:cNvCxnSpPr>
            <a:stCxn id="6" idx="0"/>
            <a:endCxn id="36" idx="1"/>
          </p:cNvCxnSpPr>
          <p:nvPr/>
        </p:nvCxnSpPr>
        <p:spPr>
          <a:xfrm rot="5400000" flipH="1" flipV="1">
            <a:off x="3887294" y="2493785"/>
            <a:ext cx="1566847" cy="534087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6" idx="2"/>
            <a:endCxn id="39" idx="1"/>
          </p:cNvCxnSpPr>
          <p:nvPr/>
        </p:nvCxnSpPr>
        <p:spPr>
          <a:xfrm rot="16200000" flipH="1">
            <a:off x="3957095" y="4763892"/>
            <a:ext cx="1442485" cy="549327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urved Connector 44"/>
          <p:cNvCxnSpPr>
            <a:endCxn id="37" idx="1"/>
          </p:cNvCxnSpPr>
          <p:nvPr/>
        </p:nvCxnSpPr>
        <p:spPr>
          <a:xfrm>
            <a:off x="4708474" y="3849053"/>
            <a:ext cx="854127" cy="1954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>
            <a:stCxn id="6" idx="0"/>
            <a:endCxn id="41" idx="1"/>
          </p:cNvCxnSpPr>
          <p:nvPr/>
        </p:nvCxnSpPr>
        <p:spPr>
          <a:xfrm rot="5400000" flipH="1" flipV="1">
            <a:off x="4588694" y="2737983"/>
            <a:ext cx="621248" cy="991288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>
            <a:stCxn id="6" idx="3"/>
            <a:endCxn id="38" idx="1"/>
          </p:cNvCxnSpPr>
          <p:nvPr/>
        </p:nvCxnSpPr>
        <p:spPr>
          <a:xfrm>
            <a:off x="4814877" y="3930783"/>
            <a:ext cx="503884" cy="88341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>
            <a:stCxn id="6" idx="0"/>
            <a:endCxn id="33" idx="3"/>
          </p:cNvCxnSpPr>
          <p:nvPr/>
        </p:nvCxnSpPr>
        <p:spPr>
          <a:xfrm rot="16200000" flipV="1">
            <a:off x="3675586" y="2816163"/>
            <a:ext cx="603423" cy="852754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urved Connector 57"/>
          <p:cNvCxnSpPr>
            <a:stCxn id="6" idx="0"/>
            <a:endCxn id="29" idx="3"/>
          </p:cNvCxnSpPr>
          <p:nvPr/>
        </p:nvCxnSpPr>
        <p:spPr>
          <a:xfrm rot="16200000" flipV="1">
            <a:off x="3460274" y="2600851"/>
            <a:ext cx="1566847" cy="319954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>
            <a:stCxn id="6" idx="1"/>
            <a:endCxn id="35" idx="3"/>
          </p:cNvCxnSpPr>
          <p:nvPr/>
        </p:nvCxnSpPr>
        <p:spPr>
          <a:xfrm rot="10800000" flipV="1">
            <a:off x="3497581" y="3930782"/>
            <a:ext cx="494890" cy="90124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urved Connector 59"/>
          <p:cNvCxnSpPr>
            <a:stCxn id="6" idx="1"/>
            <a:endCxn id="34" idx="3"/>
          </p:cNvCxnSpPr>
          <p:nvPr/>
        </p:nvCxnSpPr>
        <p:spPr>
          <a:xfrm rot="10800000">
            <a:off x="3291841" y="3904251"/>
            <a:ext cx="700630" cy="2653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Curved Connector 60"/>
          <p:cNvCxnSpPr>
            <a:endCxn id="40" idx="3"/>
          </p:cNvCxnSpPr>
          <p:nvPr/>
        </p:nvCxnSpPr>
        <p:spPr>
          <a:xfrm rot="5400000">
            <a:off x="3435032" y="4822322"/>
            <a:ext cx="1472467" cy="402486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1214699" y="1556792"/>
            <a:ext cx="2925253" cy="88727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67544" y="96887"/>
            <a:ext cx="4536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General Infrastructures Services Department</a:t>
            </a:r>
            <a:endParaRPr lang="en-GB" sz="1400" dirty="0"/>
          </a:p>
        </p:txBody>
      </p:sp>
      <p:pic>
        <p:nvPicPr>
          <p:cNvPr id="27" name="Picture 2" descr="gs-logo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7261"/>
            <a:ext cx="432504" cy="46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1791" y="0"/>
            <a:ext cx="542209" cy="470214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5496" y="6208508"/>
            <a:ext cx="8984679" cy="60388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662" dirty="0" smtClean="0"/>
              <a:t>From Sept 2015 : Jo Stanyard SE-FAS, Pieter Mattelaer SMB-DI, DOP Section &amp; </a:t>
            </a:r>
          </a:p>
          <a:p>
            <a:r>
              <a:rPr lang="en-US" sz="1662" dirty="0" err="1" smtClean="0"/>
              <a:t>M.Poehler</a:t>
            </a:r>
            <a:r>
              <a:rPr lang="en-US" sz="1662" dirty="0" smtClean="0"/>
              <a:t> for permits/local affairs</a:t>
            </a:r>
            <a:endParaRPr lang="en-GB" sz="1662" dirty="0"/>
          </a:p>
        </p:txBody>
      </p:sp>
    </p:spTree>
    <p:extLst>
      <p:ext uri="{BB962C8B-B14F-4D97-AF65-F5344CB8AC3E}">
        <p14:creationId xmlns:p14="http://schemas.microsoft.com/office/powerpoint/2010/main" val="341628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" y="808037"/>
            <a:ext cx="9072880" cy="524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44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2"/>
          <p:cNvGrpSpPr/>
          <p:nvPr/>
        </p:nvGrpSpPr>
        <p:grpSpPr>
          <a:xfrm>
            <a:off x="0" y="32606"/>
            <a:ext cx="9124266" cy="6818775"/>
            <a:chOff x="-16192" y="-33824"/>
            <a:chExt cx="9124266" cy="6818775"/>
          </a:xfrm>
        </p:grpSpPr>
        <p:pic>
          <p:nvPicPr>
            <p:cNvPr id="3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9820" y="-33824"/>
              <a:ext cx="7018254" cy="681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Line 2"/>
            <p:cNvSpPr>
              <a:spLocks noChangeShapeType="1"/>
            </p:cNvSpPr>
            <p:nvPr/>
          </p:nvSpPr>
          <p:spPr bwMode="auto">
            <a:xfrm>
              <a:off x="4961247" y="1988841"/>
              <a:ext cx="1739428" cy="4185795"/>
            </a:xfrm>
            <a:prstGeom prst="line">
              <a:avLst/>
            </a:prstGeom>
            <a:noFill/>
            <a:ln w="508000">
              <a:solidFill>
                <a:srgbClr val="0000FF">
                  <a:alpha val="4196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defTabSz="9135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grpSp>
          <p:nvGrpSpPr>
            <p:cNvPr id="5" name="Group 6"/>
            <p:cNvGrpSpPr>
              <a:grpSpLocks/>
            </p:cNvGrpSpPr>
            <p:nvPr/>
          </p:nvGrpSpPr>
          <p:grpSpPr bwMode="auto">
            <a:xfrm rot="5400000">
              <a:off x="176350" y="1413426"/>
              <a:ext cx="920262" cy="498231"/>
              <a:chOff x="0" y="0"/>
              <a:chExt cx="892" cy="446"/>
            </a:xfrm>
          </p:grpSpPr>
          <p:sp>
            <p:nvSpPr>
              <p:cNvPr id="8" name="Freeform 3"/>
              <p:cNvSpPr>
                <a:spLocks/>
              </p:cNvSpPr>
              <p:nvPr/>
            </p:nvSpPr>
            <p:spPr bwMode="auto">
              <a:xfrm>
                <a:off x="0" y="40"/>
                <a:ext cx="341" cy="3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9818"/>
                    </a:moveTo>
                    <a:lnTo>
                      <a:pt x="21600" y="21600"/>
                    </a:lnTo>
                    <a:lnTo>
                      <a:pt x="21073" y="0"/>
                    </a:ln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9" name="Line 4"/>
              <p:cNvSpPr>
                <a:spLocks noChangeShapeType="1"/>
              </p:cNvSpPr>
              <p:nvPr/>
            </p:nvSpPr>
            <p:spPr bwMode="auto">
              <a:xfrm>
                <a:off x="512" y="0"/>
                <a:ext cx="1" cy="44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10" name="Line 5"/>
              <p:cNvSpPr>
                <a:spLocks noChangeShapeType="1"/>
              </p:cNvSpPr>
              <p:nvPr/>
            </p:nvSpPr>
            <p:spPr bwMode="auto">
              <a:xfrm flipH="1">
                <a:off x="9" y="204"/>
                <a:ext cx="883" cy="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</p:grpSp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192" y="2261677"/>
              <a:ext cx="2875085" cy="45089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8"/>
            <p:cNvSpPr>
              <a:spLocks/>
            </p:cNvSpPr>
            <p:nvPr/>
          </p:nvSpPr>
          <p:spPr bwMode="auto">
            <a:xfrm>
              <a:off x="1894364" y="4504937"/>
              <a:ext cx="580292" cy="536331"/>
            </a:xfrm>
            <a:prstGeom prst="rect">
              <a:avLst/>
            </a:prstGeom>
            <a:noFill/>
            <a:ln w="254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913579" fontAlgn="base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800">
                <a:solidFill>
                  <a:srgbClr val="000000"/>
                </a:solidFill>
                <a:latin typeface="+mn-lt"/>
                <a:ea typeface="ヒラギノ角ゴ Pro W3" charset="-128"/>
                <a:sym typeface="ヒラギノ角ゴ Pro W3" charset="-128"/>
              </a:endParaRPr>
            </a:p>
          </p:txBody>
        </p:sp>
      </p:grpSp>
      <p:sp>
        <p:nvSpPr>
          <p:cNvPr id="11" name="正方形/長方形 5"/>
          <p:cNvSpPr/>
          <p:nvPr/>
        </p:nvSpPr>
        <p:spPr>
          <a:xfrm>
            <a:off x="-79883" y="1325040"/>
            <a:ext cx="9145160" cy="584703"/>
          </a:xfrm>
          <a:prstGeom prst="rect">
            <a:avLst/>
          </a:prstGeom>
          <a:solidFill>
            <a:srgbClr val="008000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lIns="91364" tIns="45684" rIns="91364" bIns="45684">
            <a:spAutoFit/>
          </a:bodyPr>
          <a:lstStyle/>
          <a:p>
            <a:pPr algn="ctr" defTabSz="913579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3200" dirty="0">
                <a:solidFill>
                  <a:srgbClr val="FFFF66"/>
                </a:solidFill>
                <a:ea typeface="ヒラギノ角ゴ Pro W3" charset="-128"/>
                <a:cs typeface="Arial" panose="020B0604020202020204" pitchFamily="34" charset="0"/>
              </a:rPr>
              <a:t>I</a:t>
            </a:r>
            <a:r>
              <a:rPr lang="en-US" altLang="ja-JP" sz="3200" dirty="0" smtClean="0">
                <a:solidFill>
                  <a:srgbClr val="FFFF66"/>
                </a:solidFill>
                <a:ea typeface="ヒラギノ角ゴ Pro W3" charset="-128"/>
                <a:cs typeface="Arial" panose="020B0604020202020204" pitchFamily="34" charset="0"/>
              </a:rPr>
              <a:t>LC Site Candidate Location in Japan: </a:t>
            </a:r>
            <a:r>
              <a:rPr lang="en-US" altLang="ja-JP" sz="3200" dirty="0" err="1" smtClean="0">
                <a:solidFill>
                  <a:srgbClr val="FFFF66"/>
                </a:solidFill>
                <a:ea typeface="ヒラギノ角ゴ Pro W3" charset="-128"/>
                <a:cs typeface="Arial" panose="020B0604020202020204" pitchFamily="34" charset="0"/>
              </a:rPr>
              <a:t>Kitakami</a:t>
            </a:r>
            <a:endParaRPr lang="en-US" altLang="ja-JP" sz="3200" dirty="0">
              <a:solidFill>
                <a:srgbClr val="FFFF66"/>
              </a:solidFill>
              <a:ea typeface="ヒラギノ角ゴ Pro W3" charset="-128"/>
              <a:cs typeface="Arial" panose="020B0604020202020204" pitchFamily="34" charset="0"/>
            </a:endParaRPr>
          </a:p>
        </p:txBody>
      </p:sp>
      <p:sp>
        <p:nvSpPr>
          <p:cNvPr id="12" name="円/楕円 1"/>
          <p:cNvSpPr/>
          <p:nvPr/>
        </p:nvSpPr>
        <p:spPr>
          <a:xfrm>
            <a:off x="5607337" y="3836832"/>
            <a:ext cx="364815" cy="297220"/>
          </a:xfrm>
          <a:prstGeom prst="ellipse">
            <a:avLst/>
          </a:prstGeom>
          <a:solidFill>
            <a:srgbClr val="FFFF00">
              <a:alpha val="74000"/>
            </a:srgbClr>
          </a:solidFill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13" name="テキスト ボックス 4"/>
          <p:cNvSpPr txBox="1"/>
          <p:nvPr/>
        </p:nvSpPr>
        <p:spPr>
          <a:xfrm>
            <a:off x="3339342" y="2855079"/>
            <a:ext cx="67018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ea typeface="ＭＳ Ｐゴシック"/>
              </a:rPr>
              <a:t>Oshu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4" name="テキスト ボックス 18"/>
          <p:cNvSpPr txBox="1"/>
          <p:nvPr/>
        </p:nvSpPr>
        <p:spPr>
          <a:xfrm>
            <a:off x="3339339" y="4948720"/>
            <a:ext cx="1120579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ea typeface="ＭＳ Ｐゴシック"/>
              </a:rPr>
              <a:t>Ichinoseki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5" name="テキスト ボックス 19"/>
          <p:cNvSpPr txBox="1"/>
          <p:nvPr/>
        </p:nvSpPr>
        <p:spPr>
          <a:xfrm>
            <a:off x="7336283" y="3610604"/>
            <a:ext cx="95996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ea typeface="ＭＳ Ｐゴシック"/>
              </a:rPr>
              <a:t>Ofunato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6" name="テキスト ボックス 20"/>
          <p:cNvSpPr txBox="1"/>
          <p:nvPr/>
        </p:nvSpPr>
        <p:spPr>
          <a:xfrm>
            <a:off x="6858000" y="4776992"/>
            <a:ext cx="1353891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ea typeface="ＭＳ Ｐゴシック"/>
              </a:rPr>
              <a:t>Kesen-numa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8" name="テキスト ボックス 23"/>
          <p:cNvSpPr txBox="1"/>
          <p:nvPr/>
        </p:nvSpPr>
        <p:spPr>
          <a:xfrm>
            <a:off x="867728" y="4948793"/>
            <a:ext cx="81152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smtClean="0">
                <a:solidFill>
                  <a:prstClr val="black"/>
                </a:solidFill>
                <a:ea typeface="ＭＳ Ｐゴシック"/>
              </a:rPr>
              <a:t>Sendai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cxnSp>
        <p:nvCxnSpPr>
          <p:cNvPr id="19" name="直線矢印コネクタ 10"/>
          <p:cNvCxnSpPr/>
          <p:nvPr/>
        </p:nvCxnSpPr>
        <p:spPr>
          <a:xfrm>
            <a:off x="1594842" y="5364741"/>
            <a:ext cx="204817" cy="1846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26"/>
          <p:cNvSpPr txBox="1"/>
          <p:nvPr/>
        </p:nvSpPr>
        <p:spPr>
          <a:xfrm>
            <a:off x="3527660" y="3442718"/>
            <a:ext cx="965037" cy="646258"/>
          </a:xfrm>
          <a:prstGeom prst="rect">
            <a:avLst/>
          </a:prstGeom>
          <a:solidFill>
            <a:srgbClr val="008000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algn="ctr" defTabSz="456788"/>
            <a:r>
              <a:rPr lang="en-US" altLang="ja-JP" dirty="0" smtClean="0">
                <a:solidFill>
                  <a:schemeClr val="bg1"/>
                </a:solidFill>
                <a:ea typeface="ＭＳ Ｐゴシック"/>
              </a:rPr>
              <a:t>Express-</a:t>
            </a:r>
          </a:p>
          <a:p>
            <a:pPr algn="ctr" defTabSz="456788"/>
            <a:r>
              <a:rPr lang="en-US" altLang="ja-JP" dirty="0" smtClean="0">
                <a:solidFill>
                  <a:schemeClr val="bg1"/>
                </a:solidFill>
                <a:ea typeface="ＭＳ Ｐゴシック"/>
              </a:rPr>
              <a:t>Rail</a:t>
            </a:r>
            <a:endParaRPr lang="ja-JP" altLang="en-US" dirty="0">
              <a:solidFill>
                <a:schemeClr val="bg1"/>
              </a:solidFill>
              <a:ea typeface="ＭＳ Ｐゴシック"/>
            </a:endParaRPr>
          </a:p>
        </p:txBody>
      </p:sp>
      <p:sp>
        <p:nvSpPr>
          <p:cNvPr id="23" name="下矢印 30"/>
          <p:cNvSpPr/>
          <p:nvPr/>
        </p:nvSpPr>
        <p:spPr>
          <a:xfrm>
            <a:off x="4643320" y="5991214"/>
            <a:ext cx="148930" cy="74196"/>
          </a:xfrm>
          <a:prstGeom prst="downArrow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24" name="左右矢印 31"/>
          <p:cNvSpPr/>
          <p:nvPr/>
        </p:nvSpPr>
        <p:spPr>
          <a:xfrm>
            <a:off x="4592003" y="6809765"/>
            <a:ext cx="201490" cy="45719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52320" y="3326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0" name="TextBox 29"/>
          <p:cNvSpPr txBox="1"/>
          <p:nvPr/>
        </p:nvSpPr>
        <p:spPr>
          <a:xfrm>
            <a:off x="2286000" y="3224338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35" name="スライド番号プレースホルダー 34"/>
          <p:cNvSpPr>
            <a:spLocks noGrp="1"/>
          </p:cNvSpPr>
          <p:nvPr>
            <p:ph type="sldNum" sz="quarter" idx="4294967295"/>
          </p:nvPr>
        </p:nvSpPr>
        <p:spPr>
          <a:xfrm>
            <a:off x="831273" y="6355773"/>
            <a:ext cx="2133023" cy="365125"/>
          </a:xfrm>
          <a:prstGeom prst="rect">
            <a:avLst/>
          </a:prstGeom>
        </p:spPr>
        <p:txBody>
          <a:bodyPr/>
          <a:lstStyle/>
          <a:p>
            <a:fld id="{DC0A8B60-5C01-C045-B858-59631D469114}" type="slidenum">
              <a:rPr kumimoji="1" lang="ja-JP" altLang="en-US" smtClean="0"/>
              <a:t>31</a:t>
            </a:fld>
            <a:endParaRPr kumimoji="1" lang="ja-JP" altLang="en-US"/>
          </a:p>
        </p:txBody>
      </p:sp>
      <p:sp>
        <p:nvSpPr>
          <p:cNvPr id="37" name="Rectangle 36"/>
          <p:cNvSpPr/>
          <p:nvPr/>
        </p:nvSpPr>
        <p:spPr>
          <a:xfrm>
            <a:off x="-15028" y="-5279"/>
            <a:ext cx="9159027" cy="53319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SE-FAS : 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International Linear Collider ILC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07579" y="6499003"/>
            <a:ext cx="2826937" cy="34810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662" dirty="0"/>
              <a:t>John </a:t>
            </a:r>
            <a:r>
              <a:rPr lang="en-US" sz="1662" dirty="0" smtClean="0"/>
              <a:t>Osborne GS-SE-FAS</a:t>
            </a:r>
            <a:endParaRPr lang="en-GB" sz="1662" dirty="0"/>
          </a:p>
        </p:txBody>
      </p:sp>
      <p:sp>
        <p:nvSpPr>
          <p:cNvPr id="27" name="日付プレースホルダー 1"/>
          <p:cNvSpPr>
            <a:spLocks noGrp="1"/>
          </p:cNvSpPr>
          <p:nvPr>
            <p:ph type="dt" sz="half" idx="4294967295"/>
          </p:nvPr>
        </p:nvSpPr>
        <p:spPr>
          <a:xfrm>
            <a:off x="-31944" y="6587545"/>
            <a:ext cx="1962491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 sz="1200" dirty="0" smtClean="0"/>
              <a:t>A. Yamamoto, 15/11/02</a:t>
            </a:r>
            <a:endParaRPr lang="en-US" altLang="ja-JP" sz="1200" dirty="0"/>
          </a:p>
        </p:txBody>
      </p:sp>
      <p:sp>
        <p:nvSpPr>
          <p:cNvPr id="29" name="フッター プレースホルダー 2"/>
          <p:cNvSpPr>
            <a:spLocks noGrp="1"/>
          </p:cNvSpPr>
          <p:nvPr>
            <p:ph type="ftr" sz="quarter" idx="4294967295"/>
          </p:nvPr>
        </p:nvSpPr>
        <p:spPr>
          <a:xfrm>
            <a:off x="1592077" y="6599909"/>
            <a:ext cx="2167125" cy="302428"/>
          </a:xfrm>
          <a:prstGeom prst="rect">
            <a:avLst/>
          </a:prstGeom>
        </p:spPr>
        <p:txBody>
          <a:bodyPr/>
          <a:lstStyle/>
          <a:p>
            <a:r>
              <a:rPr lang="en-US" altLang="ja-JP" sz="1200" dirty="0" smtClean="0"/>
              <a:t>ILC Acc. Status and Issues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308705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 descr="IMG_1242.JPG"/>
          <p:cNvPicPr>
            <a:picLocks noGrp="1" noChangeAspect="1"/>
          </p:cNvPicPr>
          <p:nvPr>
            <p:ph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72"/>
          <a:stretch/>
        </p:blipFill>
        <p:spPr>
          <a:xfrm rot="5400000">
            <a:off x="321754" y="1349685"/>
            <a:ext cx="3812136" cy="2864680"/>
          </a:xfrm>
        </p:spPr>
      </p:pic>
      <p:pic>
        <p:nvPicPr>
          <p:cNvPr id="9" name="コンテンツ プレースホルダー 8" descr="IMG_1273.JPG"/>
          <p:cNvPicPr>
            <a:picLocks noGrp="1" noChangeAspect="1"/>
          </p:cNvPicPr>
          <p:nvPr>
            <p:ph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4944" y="2587940"/>
            <a:ext cx="4146332" cy="2127282"/>
          </a:xfrm>
        </p:spPr>
      </p:pic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8717" y="235953"/>
            <a:ext cx="8348517" cy="500303"/>
          </a:xfrm>
          <a:solidFill>
            <a:srgbClr val="FFFFFF"/>
          </a:solidFill>
        </p:spPr>
        <p:txBody>
          <a:bodyPr>
            <a:normAutofit/>
          </a:bodyPr>
          <a:lstStyle/>
          <a:p>
            <a:r>
              <a:rPr kumimoji="1" lang="en-US" altLang="ja-JP" dirty="0" smtClean="0"/>
              <a:t>A</a:t>
            </a:r>
            <a:r>
              <a:rPr kumimoji="1" lang="ja-JP" altLang="en-US" dirty="0" smtClean="0"/>
              <a:t> </a:t>
            </a:r>
            <a:r>
              <a:rPr kumimoji="1" lang="en-US" altLang="ja-JP" dirty="0"/>
              <a:t>N</a:t>
            </a:r>
            <a:r>
              <a:rPr kumimoji="1" lang="en-US" altLang="ja-JP" dirty="0" smtClean="0"/>
              <a:t>ew</a:t>
            </a:r>
            <a:r>
              <a:rPr kumimoji="1" lang="ja-JP" altLang="en-US" dirty="0" smtClean="0"/>
              <a:t> </a:t>
            </a:r>
            <a:r>
              <a:rPr kumimoji="1" lang="en-US" altLang="ja-JP" dirty="0"/>
              <a:t>B</a:t>
            </a:r>
            <a:r>
              <a:rPr kumimoji="1" lang="en-US" altLang="ja-JP" dirty="0" smtClean="0"/>
              <a:t>oring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at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a Candidate Interaction Point </a:t>
            </a:r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5"/>
          </p:nvPr>
        </p:nvSpPr>
        <p:spPr>
          <a:xfrm>
            <a:off x="706674" y="6386014"/>
            <a:ext cx="1962491" cy="365125"/>
          </a:xfrm>
        </p:spPr>
        <p:txBody>
          <a:bodyPr/>
          <a:lstStyle/>
          <a:p>
            <a:r>
              <a:rPr lang="en-US" altLang="ja-JP" dirty="0" smtClean="0"/>
              <a:t>A. Yamamoto, 15/11/02</a:t>
            </a:r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6"/>
          </p:nvPr>
        </p:nvSpPr>
        <p:spPr>
          <a:xfrm>
            <a:off x="2118294" y="6410288"/>
            <a:ext cx="2167125" cy="302428"/>
          </a:xfrm>
        </p:spPr>
        <p:txBody>
          <a:bodyPr/>
          <a:lstStyle/>
          <a:p>
            <a:r>
              <a:rPr lang="en-US" altLang="ja-JP" dirty="0" smtClean="0"/>
              <a:t>ILC Acc. Status and Issues</a:t>
            </a:r>
            <a:endParaRPr lang="en-US" altLang="ja-JP" dirty="0"/>
          </a:p>
        </p:txBody>
      </p:sp>
      <p:sp>
        <p:nvSpPr>
          <p:cNvPr id="11" name="左右矢印 11"/>
          <p:cNvSpPr/>
          <p:nvPr/>
        </p:nvSpPr>
        <p:spPr>
          <a:xfrm>
            <a:off x="3474408" y="5912887"/>
            <a:ext cx="316866" cy="127091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pic>
        <p:nvPicPr>
          <p:cNvPr id="12" name="図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983" y="4954265"/>
            <a:ext cx="7640293" cy="1422153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13" name="下矢印 30"/>
          <p:cNvSpPr/>
          <p:nvPr/>
        </p:nvSpPr>
        <p:spPr>
          <a:xfrm>
            <a:off x="5437175" y="5282893"/>
            <a:ext cx="148930" cy="74196"/>
          </a:xfrm>
          <a:prstGeom prst="downArrow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14" name="左右矢印 31"/>
          <p:cNvSpPr/>
          <p:nvPr/>
        </p:nvSpPr>
        <p:spPr>
          <a:xfrm>
            <a:off x="5385858" y="6101444"/>
            <a:ext cx="201490" cy="45719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15" name="テキスト ボックス 7"/>
          <p:cNvSpPr txBox="1"/>
          <p:nvPr/>
        </p:nvSpPr>
        <p:spPr>
          <a:xfrm>
            <a:off x="3490916" y="4661633"/>
            <a:ext cx="2096432" cy="369259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>
                <a:solidFill>
                  <a:prstClr val="black"/>
                </a:solidFill>
                <a:ea typeface="ＭＳ Ｐゴシック"/>
              </a:rPr>
              <a:t>IP </a:t>
            </a:r>
            <a:r>
              <a:rPr lang="en-US" altLang="ja-JP" dirty="0" smtClean="0">
                <a:solidFill>
                  <a:prstClr val="black"/>
                </a:solidFill>
                <a:ea typeface="ＭＳ Ｐゴシック"/>
              </a:rPr>
              <a:t>Region, </a:t>
            </a:r>
            <a:r>
              <a:rPr lang="en-US" altLang="ja-JP" dirty="0">
                <a:solidFill>
                  <a:prstClr val="black"/>
                </a:solidFill>
                <a:ea typeface="ＭＳ Ｐゴシック"/>
              </a:rPr>
              <a:t>c</a:t>
            </a:r>
            <a:r>
              <a:rPr lang="en-US" altLang="ja-JP" dirty="0" smtClean="0">
                <a:solidFill>
                  <a:prstClr val="black"/>
                </a:solidFill>
                <a:ea typeface="ＭＳ Ｐゴシック"/>
              </a:rPr>
              <a:t>andidate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6" name="下矢印 8"/>
          <p:cNvSpPr/>
          <p:nvPr/>
        </p:nvSpPr>
        <p:spPr>
          <a:xfrm>
            <a:off x="4607527" y="5124170"/>
            <a:ext cx="157971" cy="268455"/>
          </a:xfrm>
          <a:prstGeom prst="down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17" name="左右矢印 32"/>
          <p:cNvSpPr/>
          <p:nvPr/>
        </p:nvSpPr>
        <p:spPr>
          <a:xfrm>
            <a:off x="4493539" y="5955527"/>
            <a:ext cx="316866" cy="127091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243200" y="875957"/>
            <a:ext cx="4277296" cy="1569660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A new boring test  progressed  to demonstrate the “vertical access feasibility” for detector hall at IP </a:t>
            </a:r>
            <a:endParaRPr kumimoji="1" lang="ja-JP" altLang="en-US" sz="2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361018" y="3881"/>
            <a:ext cx="178298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Courtesy: </a:t>
            </a:r>
            <a:r>
              <a:rPr kumimoji="1" lang="en-US" altLang="ja-JP" sz="1400" dirty="0"/>
              <a:t> </a:t>
            </a:r>
            <a:r>
              <a:rPr kumimoji="1" lang="en-US" altLang="ja-JP" sz="1400" dirty="0" smtClean="0"/>
              <a:t>T. </a:t>
            </a:r>
            <a:r>
              <a:rPr kumimoji="1" lang="en-US" altLang="ja-JP" sz="1400" dirty="0" err="1" smtClean="0"/>
              <a:t>Sanuki</a:t>
            </a:r>
            <a:endParaRPr kumimoji="1" lang="en-US" altLang="ja-JP" sz="1400" dirty="0" smtClean="0"/>
          </a:p>
        </p:txBody>
      </p:sp>
    </p:spTree>
    <p:extLst>
      <p:ext uri="{BB962C8B-B14F-4D97-AF65-F5344CB8AC3E}">
        <p14:creationId xmlns:p14="http://schemas.microsoft.com/office/powerpoint/2010/main" val="340340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-15028" y="-5279"/>
            <a:ext cx="9159028" cy="95410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SE-FAS : 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CERN/KEK Collaboration to develop TOT for ILC </a:t>
            </a:r>
            <a:r>
              <a:rPr lang="en-US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Optimisation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82" t="1" r="2880" b="43561"/>
          <a:stretch/>
        </p:blipFill>
        <p:spPr>
          <a:xfrm>
            <a:off x="240901" y="1390641"/>
            <a:ext cx="5458728" cy="30745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409" y="3995297"/>
            <a:ext cx="3892801" cy="2767911"/>
          </a:xfrm>
          <a:prstGeom prst="rect">
            <a:avLst/>
          </a:prstGeom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7681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01310" y="6286812"/>
            <a:ext cx="2310770" cy="434663"/>
          </a:xfrm>
          <a:solidFill>
            <a:srgbClr val="FFC000"/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Tunnel </a:t>
            </a:r>
            <a:r>
              <a:rPr lang="en-US" dirty="0" err="1" smtClean="0">
                <a:solidFill>
                  <a:schemeClr val="tx1"/>
                </a:solidFill>
              </a:rPr>
              <a:t>Optimisation</a:t>
            </a:r>
            <a:r>
              <a:rPr lang="en-US" dirty="0" smtClean="0">
                <a:solidFill>
                  <a:schemeClr val="tx1"/>
                </a:solidFill>
              </a:rPr>
              <a:t> Tool (TOT)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21650" y="1210635"/>
            <a:ext cx="352235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104282"/>
                </a:solidFill>
                <a:latin typeface="Arial" panose="020B0604020202020204" pitchFamily="34" charset="0"/>
              </a:rPr>
              <a:t>Digital and Technology</a:t>
            </a:r>
            <a:r>
              <a:rPr lang="en-GB" sz="1600" dirty="0">
                <a:solidFill>
                  <a:srgbClr val="104282"/>
                </a:solidFill>
              </a:rPr>
              <a:t/>
            </a:r>
            <a:br>
              <a:rPr lang="en-GB" sz="1600" dirty="0">
                <a:solidFill>
                  <a:srgbClr val="104282"/>
                </a:solidFill>
              </a:rPr>
            </a:br>
            <a:r>
              <a:rPr lang="en-GB" sz="1600" u="sng" dirty="0" err="1">
                <a:solidFill>
                  <a:srgbClr val="104282"/>
                </a:solidFill>
                <a:latin typeface="Arial" panose="020B0604020202020204" pitchFamily="34" charset="0"/>
                <a:hlinkClick r:id="rId2"/>
              </a:rPr>
              <a:t>Arcadis</a:t>
            </a:r>
            <a:r>
              <a:rPr lang="en-GB" sz="1600" u="sng" dirty="0">
                <a:solidFill>
                  <a:srgbClr val="104282"/>
                </a:solidFill>
                <a:latin typeface="Arial" panose="020B0604020202020204" pitchFamily="34" charset="0"/>
                <a:hlinkClick r:id="rId2"/>
              </a:rPr>
              <a:t> with Transport for London (TfL)</a:t>
            </a:r>
            <a:r>
              <a:rPr lang="en-GB" sz="1600" dirty="0">
                <a:solidFill>
                  <a:srgbClr val="104282"/>
                </a:solidFill>
              </a:rPr>
              <a:t/>
            </a:r>
            <a:br>
              <a:rPr lang="en-GB" sz="1600" dirty="0">
                <a:solidFill>
                  <a:srgbClr val="104282"/>
                </a:solidFill>
              </a:rPr>
            </a:br>
            <a:r>
              <a:rPr lang="en-GB" sz="1600" u="sng" dirty="0">
                <a:solidFill>
                  <a:srgbClr val="FF0000"/>
                </a:solidFill>
                <a:latin typeface="Arial" panose="020B0604020202020204" pitchFamily="34" charset="0"/>
                <a:hlinkClick r:id="rId3"/>
              </a:rPr>
              <a:t>Arup with CERN</a:t>
            </a:r>
            <a:r>
              <a:rPr lang="en-GB" sz="1600" dirty="0">
                <a:solidFill>
                  <a:srgbClr val="104282"/>
                </a:solidFill>
              </a:rPr>
              <a:t/>
            </a:r>
            <a:br>
              <a:rPr lang="en-GB" sz="1600" dirty="0">
                <a:solidFill>
                  <a:srgbClr val="104282"/>
                </a:solidFill>
              </a:rPr>
            </a:br>
            <a:r>
              <a:rPr lang="en-GB" sz="1600" dirty="0">
                <a:solidFill>
                  <a:srgbClr val="104282"/>
                </a:solidFill>
                <a:latin typeface="Arial" panose="020B0604020202020204" pitchFamily="34" charset="0"/>
                <a:hlinkClick r:id="rId4"/>
              </a:rPr>
              <a:t>Atkins with Department for Education</a:t>
            </a:r>
            <a:r>
              <a:rPr lang="en-GB" sz="1600" dirty="0">
                <a:solidFill>
                  <a:srgbClr val="104282"/>
                </a:solidFill>
              </a:rPr>
              <a:t/>
            </a:r>
            <a:br>
              <a:rPr lang="en-GB" sz="1600" dirty="0">
                <a:solidFill>
                  <a:srgbClr val="104282"/>
                </a:solidFill>
              </a:rPr>
            </a:br>
            <a:r>
              <a:rPr lang="en-GB" sz="1600" u="sng" dirty="0" err="1">
                <a:solidFill>
                  <a:srgbClr val="104282"/>
                </a:solidFill>
                <a:latin typeface="Arial" panose="020B0604020202020204" pitchFamily="34" charset="0"/>
                <a:hlinkClick r:id="rId5"/>
              </a:rPr>
              <a:t>Baringa</a:t>
            </a:r>
            <a:r>
              <a:rPr lang="en-GB" sz="1600" u="sng" dirty="0">
                <a:solidFill>
                  <a:srgbClr val="104282"/>
                </a:solidFill>
                <a:latin typeface="Arial" panose="020B0604020202020204" pitchFamily="34" charset="0"/>
                <a:hlinkClick r:id="rId5"/>
              </a:rPr>
              <a:t> Partners with Nationwide</a:t>
            </a:r>
            <a:r>
              <a:rPr lang="en-GB" sz="1600" dirty="0">
                <a:solidFill>
                  <a:srgbClr val="104282"/>
                </a:solidFill>
              </a:rPr>
              <a:t/>
            </a:r>
            <a:br>
              <a:rPr lang="en-GB" sz="1600" dirty="0">
                <a:solidFill>
                  <a:srgbClr val="104282"/>
                </a:solidFill>
              </a:rPr>
            </a:br>
            <a:r>
              <a:rPr lang="en-GB" sz="1600" u="sng" dirty="0">
                <a:solidFill>
                  <a:srgbClr val="104282"/>
                </a:solidFill>
                <a:latin typeface="Arial" panose="020B0604020202020204" pitchFamily="34" charset="0"/>
                <a:hlinkClick r:id="rId6"/>
              </a:rPr>
              <a:t>CSC with Network Rail</a:t>
            </a:r>
            <a:r>
              <a:rPr lang="en-GB" sz="1600" dirty="0">
                <a:solidFill>
                  <a:srgbClr val="104282"/>
                </a:solidFill>
              </a:rPr>
              <a:t/>
            </a:r>
            <a:br>
              <a:rPr lang="en-GB" sz="1600" dirty="0">
                <a:solidFill>
                  <a:srgbClr val="104282"/>
                </a:solidFill>
              </a:rPr>
            </a:br>
            <a:r>
              <a:rPr lang="en-GB" sz="1600" u="sng" dirty="0">
                <a:solidFill>
                  <a:srgbClr val="104282"/>
                </a:solidFill>
                <a:latin typeface="Arial" panose="020B0604020202020204" pitchFamily="34" charset="0"/>
                <a:hlinkClick r:id="rId7"/>
              </a:rPr>
              <a:t>Deloitte with Philips</a:t>
            </a:r>
            <a:r>
              <a:rPr lang="en-GB" sz="1600" dirty="0">
                <a:solidFill>
                  <a:srgbClr val="104282"/>
                </a:solidFill>
              </a:rPr>
              <a:t/>
            </a:r>
            <a:br>
              <a:rPr lang="en-GB" sz="1600" dirty="0">
                <a:solidFill>
                  <a:srgbClr val="104282"/>
                </a:solidFill>
              </a:rPr>
            </a:br>
            <a:r>
              <a:rPr lang="en-GB" sz="1600" u="sng" dirty="0" err="1">
                <a:solidFill>
                  <a:srgbClr val="104282"/>
                </a:solidFill>
                <a:latin typeface="Arial" panose="020B0604020202020204" pitchFamily="34" charset="0"/>
                <a:hlinkClick r:id="rId8"/>
              </a:rPr>
              <a:t>Efficio</a:t>
            </a:r>
            <a:r>
              <a:rPr lang="en-GB" sz="1600" u="sng" dirty="0">
                <a:solidFill>
                  <a:srgbClr val="104282"/>
                </a:solidFill>
                <a:latin typeface="Arial" panose="020B0604020202020204" pitchFamily="34" charset="0"/>
                <a:hlinkClick r:id="rId8"/>
              </a:rPr>
              <a:t> with Network Rail</a:t>
            </a:r>
            <a:r>
              <a:rPr lang="en-GB" sz="1600" dirty="0">
                <a:solidFill>
                  <a:srgbClr val="104282"/>
                </a:solidFill>
              </a:rPr>
              <a:t/>
            </a:r>
            <a:br>
              <a:rPr lang="en-GB" sz="1600" dirty="0">
                <a:solidFill>
                  <a:srgbClr val="104282"/>
                </a:solidFill>
              </a:rPr>
            </a:br>
            <a:r>
              <a:rPr lang="en-GB" sz="1600" u="sng" dirty="0" err="1">
                <a:solidFill>
                  <a:srgbClr val="104282"/>
                </a:solidFill>
                <a:latin typeface="Arial" panose="020B0604020202020204" pitchFamily="34" charset="0"/>
                <a:hlinkClick r:id="rId9"/>
              </a:rPr>
              <a:t>Elixirr</a:t>
            </a:r>
            <a:r>
              <a:rPr lang="en-GB" sz="1600" u="sng" dirty="0">
                <a:solidFill>
                  <a:srgbClr val="104282"/>
                </a:solidFill>
                <a:latin typeface="Arial" panose="020B0604020202020204" pitchFamily="34" charset="0"/>
                <a:hlinkClick r:id="rId9"/>
              </a:rPr>
              <a:t> with TUI Group</a:t>
            </a:r>
            <a:r>
              <a:rPr lang="en-GB" sz="1600" dirty="0">
                <a:solidFill>
                  <a:srgbClr val="104282"/>
                </a:solidFill>
              </a:rPr>
              <a:t/>
            </a:r>
            <a:br>
              <a:rPr lang="en-GB" sz="1600" dirty="0">
                <a:solidFill>
                  <a:srgbClr val="104282"/>
                </a:solidFill>
              </a:rPr>
            </a:br>
            <a:r>
              <a:rPr lang="en-GB" sz="1600" u="sng" dirty="0">
                <a:solidFill>
                  <a:srgbClr val="104282"/>
                </a:solidFill>
                <a:latin typeface="Arial" panose="020B0604020202020204" pitchFamily="34" charset="0"/>
                <a:hlinkClick r:id="rId10"/>
              </a:rPr>
              <a:t>GE Healthcare </a:t>
            </a:r>
            <a:r>
              <a:rPr lang="en-GB" sz="1600" u="sng" dirty="0" err="1">
                <a:solidFill>
                  <a:srgbClr val="104282"/>
                </a:solidFill>
                <a:latin typeface="Arial" panose="020B0604020202020204" pitchFamily="34" charset="0"/>
                <a:hlinkClick r:id="rId10"/>
              </a:rPr>
              <a:t>Finnamore</a:t>
            </a:r>
            <a:r>
              <a:rPr lang="en-GB" sz="1600" u="sng" dirty="0">
                <a:solidFill>
                  <a:srgbClr val="104282"/>
                </a:solidFill>
                <a:latin typeface="Arial" panose="020B0604020202020204" pitchFamily="34" charset="0"/>
                <a:hlinkClick r:id="rId10"/>
              </a:rPr>
              <a:t> with Health Education England</a:t>
            </a:r>
            <a:r>
              <a:rPr lang="en-GB" sz="1600" dirty="0">
                <a:solidFill>
                  <a:srgbClr val="104282"/>
                </a:solidFill>
              </a:rPr>
              <a:t/>
            </a:r>
            <a:br>
              <a:rPr lang="en-GB" sz="1600" dirty="0">
                <a:solidFill>
                  <a:srgbClr val="104282"/>
                </a:solidFill>
              </a:rPr>
            </a:br>
            <a:r>
              <a:rPr lang="en-GB" sz="1600" u="sng" dirty="0">
                <a:solidFill>
                  <a:srgbClr val="104282"/>
                </a:solidFill>
                <a:latin typeface="Arial" panose="020B0604020202020204" pitchFamily="34" charset="0"/>
                <a:hlinkClick r:id="rId11"/>
              </a:rPr>
              <a:t>North Highland UK with Sainsbury's</a:t>
            </a:r>
            <a:endParaRPr lang="en-GB" sz="1600" dirty="0">
              <a:solidFill>
                <a:srgbClr val="10428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2"/>
          <a:srcRect l="14632" t="6738" r="53947" b="9263"/>
          <a:stretch/>
        </p:blipFill>
        <p:spPr>
          <a:xfrm>
            <a:off x="0" y="345257"/>
            <a:ext cx="5621650" cy="5635775"/>
          </a:xfrm>
          <a:prstGeom prst="rect">
            <a:avLst/>
          </a:prstGeom>
        </p:spPr>
      </p:pic>
      <p:pic>
        <p:nvPicPr>
          <p:cNvPr id="1026" name="Picture 2" descr="http://www.mca.org.uk/library/images/The_Times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68" y="4208797"/>
            <a:ext cx="746793" cy="52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ight Arrow 8"/>
          <p:cNvSpPr/>
          <p:nvPr/>
        </p:nvSpPr>
        <p:spPr>
          <a:xfrm rot="10461814">
            <a:off x="7218205" y="1766062"/>
            <a:ext cx="853035" cy="48463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829300" y="5118100"/>
            <a:ext cx="2854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 now being developed for tunnel under Stonehenge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806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" y="85725"/>
            <a:ext cx="9126006" cy="102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6" tIns="42203" rIns="84406" bIns="42203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3323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SE:FAS : Search </a:t>
            </a:r>
            <a:r>
              <a:rPr lang="en-US" sz="3323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 Hidden Particles (</a:t>
            </a:r>
            <a:r>
              <a:rPr lang="en-US" sz="3323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SHiP</a:t>
            </a:r>
            <a:r>
              <a:rPr lang="en-US" sz="3323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" t="13550" r="92552" b="70023"/>
          <a:stretch/>
        </p:blipFill>
        <p:spPr bwMode="auto">
          <a:xfrm>
            <a:off x="8281944" y="5129534"/>
            <a:ext cx="862056" cy="921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2" t="22833" r="49564" b="19833"/>
          <a:stretch/>
        </p:blipFill>
        <p:spPr bwMode="auto">
          <a:xfrm>
            <a:off x="0" y="1295762"/>
            <a:ext cx="6919342" cy="459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93170" y="2770310"/>
            <a:ext cx="2232837" cy="2820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6531" indent="-316531">
              <a:buFont typeface="Wingdings" pitchFamily="2" charset="2"/>
              <a:buChar char="§"/>
            </a:pPr>
            <a:r>
              <a:rPr lang="en-US" sz="1477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Feasibility  </a:t>
            </a:r>
            <a:r>
              <a:rPr lang="en-US" sz="1477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report </a:t>
            </a:r>
            <a:r>
              <a:rPr lang="en-US" sz="1477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(Technical Proposal) issued in 2015</a:t>
            </a:r>
            <a:endParaRPr lang="en-US" sz="1477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16531" indent="-316531">
              <a:buFont typeface="Wingdings" pitchFamily="2" charset="2"/>
              <a:buChar char="§"/>
            </a:pPr>
            <a:endParaRPr lang="en-US" sz="1477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16531" indent="-316531">
              <a:buFont typeface="Wingdings" pitchFamily="2" charset="2"/>
              <a:buChar char="§"/>
            </a:pPr>
            <a:r>
              <a:rPr lang="en-US" sz="1477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Major CE works required in North Area</a:t>
            </a:r>
          </a:p>
          <a:p>
            <a:pPr marL="316531" indent="-316531">
              <a:buFont typeface="Wingdings" pitchFamily="2" charset="2"/>
              <a:buChar char="§"/>
            </a:pPr>
            <a:endParaRPr lang="en-US" sz="1477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16531" indent="-316531">
              <a:buFont typeface="Wingdings" pitchFamily="2" charset="2"/>
              <a:buChar char="§"/>
            </a:pPr>
            <a:endParaRPr lang="en-US" sz="1477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1477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16531" indent="-316531">
              <a:buFont typeface="Wingdings" pitchFamily="2" charset="2"/>
              <a:buChar char="§"/>
            </a:pPr>
            <a:endParaRPr lang="en-US" sz="1477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16531" indent="-316531">
              <a:buFont typeface="Wingdings" pitchFamily="2" charset="2"/>
              <a:buChar char="§"/>
            </a:pPr>
            <a:endParaRPr lang="en-US" sz="1477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66556" y="6413571"/>
            <a:ext cx="4285739" cy="34810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662" dirty="0"/>
              <a:t>John Osborne, Martin Manfredi GS-SE-FAS</a:t>
            </a:r>
            <a:endParaRPr lang="en-GB" sz="1662" dirty="0"/>
          </a:p>
        </p:txBody>
      </p:sp>
    </p:spTree>
    <p:extLst>
      <p:ext uri="{BB962C8B-B14F-4D97-AF65-F5344CB8AC3E}">
        <p14:creationId xmlns:p14="http://schemas.microsoft.com/office/powerpoint/2010/main" val="280651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" y="-295275"/>
            <a:ext cx="9126006" cy="102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6" tIns="42203" rIns="84406" bIns="42203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3323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2016 Outlook</a:t>
            </a:r>
            <a:endParaRPr lang="en-US" sz="3323" kern="0" dirty="0">
              <a:solidFill>
                <a:schemeClr val="tx2">
                  <a:lumMod val="60000"/>
                  <a:lumOff val="4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" y="494951"/>
            <a:ext cx="9126006" cy="5886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HL:LHC </a:t>
            </a:r>
          </a:p>
          <a:p>
            <a:endParaRPr lang="en-US" sz="1200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 smtClean="0"/>
              <a:t>TDR CE Chapter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 smtClean="0"/>
              <a:t>External Independent Engineers appointed and managed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 smtClean="0"/>
              <a:t>Assist in Adjudicator Selection and co-ordination of visits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 smtClean="0"/>
              <a:t>Freeze Layouts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 smtClean="0"/>
              <a:t>Issue Geological reports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/>
              <a:t>Vibration </a:t>
            </a:r>
            <a:r>
              <a:rPr lang="en-US" sz="1050" dirty="0" smtClean="0"/>
              <a:t>measurements</a:t>
            </a:r>
            <a:endParaRPr lang="en-US" sz="1050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/>
              <a:t>Consultants Bid </a:t>
            </a:r>
            <a:r>
              <a:rPr lang="en-US" sz="1050" dirty="0" smtClean="0"/>
              <a:t>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 smtClean="0"/>
              <a:t>Consultants appointment </a:t>
            </a:r>
            <a:r>
              <a:rPr lang="en-US" sz="1050" dirty="0"/>
              <a:t>in June FC, (early start </a:t>
            </a:r>
            <a:r>
              <a:rPr lang="en-US" sz="1050" dirty="0" smtClean="0"/>
              <a:t> may ?), </a:t>
            </a:r>
            <a:r>
              <a:rPr lang="en-US" sz="1050" dirty="0"/>
              <a:t>Preliminary Design to be Completed in </a:t>
            </a:r>
            <a:r>
              <a:rPr lang="en-US" sz="1050" dirty="0" smtClean="0"/>
              <a:t>2016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 smtClean="0"/>
              <a:t>Building Permits submitted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 smtClean="0"/>
              <a:t>Safety Co-</a:t>
            </a:r>
            <a:r>
              <a:rPr lang="en-US" sz="1050" dirty="0" err="1" smtClean="0"/>
              <a:t>ordinators</a:t>
            </a:r>
            <a:r>
              <a:rPr lang="en-US" sz="1050" dirty="0" smtClean="0"/>
              <a:t> MS / IT required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 smtClean="0"/>
              <a:t>Cost and Schedule reviews (April and October)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 smtClean="0"/>
              <a:t>MS for contractors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5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FCC</a:t>
            </a:r>
            <a:r>
              <a:rPr lang="en-US" sz="105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5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 smtClean="0"/>
              <a:t>Single tunnel v double tunnel decision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/>
              <a:t>Tunnel </a:t>
            </a:r>
            <a:r>
              <a:rPr lang="en-US" sz="1050" dirty="0" err="1"/>
              <a:t>Optimisation</a:t>
            </a:r>
            <a:r>
              <a:rPr lang="en-US" sz="1050" dirty="0"/>
              <a:t> Studies on-going using TOT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dirty="0" smtClean="0"/>
              <a:t>   Advising FCC-</a:t>
            </a:r>
            <a:r>
              <a:rPr lang="en-US" sz="1050" dirty="0" err="1" smtClean="0"/>
              <a:t>ee</a:t>
            </a:r>
            <a:r>
              <a:rPr lang="en-US" sz="1050" dirty="0" smtClean="0"/>
              <a:t> lattice design on CE </a:t>
            </a:r>
            <a:r>
              <a:rPr lang="en-US" sz="1050" dirty="0" err="1" smtClean="0"/>
              <a:t>constratints</a:t>
            </a:r>
            <a:endParaRPr lang="en-US" sz="105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 smtClean="0"/>
              <a:t>Cost/Schedule studies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 smtClean="0"/>
              <a:t>Interface with various working groups (</a:t>
            </a:r>
            <a:r>
              <a:rPr lang="en-US" sz="1050" dirty="0" err="1" smtClean="0"/>
              <a:t>hh</a:t>
            </a:r>
            <a:r>
              <a:rPr lang="en-US" sz="1050" dirty="0" smtClean="0"/>
              <a:t>, </a:t>
            </a:r>
            <a:r>
              <a:rPr lang="en-US" sz="1050" dirty="0" err="1" smtClean="0"/>
              <a:t>ee</a:t>
            </a:r>
            <a:r>
              <a:rPr lang="en-US" sz="1050" dirty="0" smtClean="0"/>
              <a:t>, he, I&amp;O, MDI, Injectors)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 smtClean="0"/>
              <a:t>Workshop April 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5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Linear Colliders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5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 smtClean="0"/>
              <a:t>CLIC 	: 	New Baseline Layouts (One detector only, revised energies)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50" dirty="0" smtClean="0"/>
              <a:t>ILC 	: 	TOT fully developed for Japan Site, Change Requests, TDR design refinements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5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5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err="1" smtClean="0"/>
              <a:t>SHiP</a:t>
            </a:r>
            <a:r>
              <a:rPr lang="en-US" sz="1200" b="1" dirty="0" smtClean="0"/>
              <a:t> 	: </a:t>
            </a:r>
            <a:r>
              <a:rPr lang="en-US" sz="1050" dirty="0" smtClean="0"/>
              <a:t>Design developed towards CDR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05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err="1" smtClean="0"/>
              <a:t>LHeC</a:t>
            </a:r>
            <a:r>
              <a:rPr lang="en-US" sz="1200" b="1" dirty="0" smtClean="0"/>
              <a:t> 	: </a:t>
            </a:r>
            <a:r>
              <a:rPr lang="en-US" sz="1050" dirty="0" smtClean="0"/>
              <a:t>Request for Layout studies to continue, especially in relation to FCC</a:t>
            </a:r>
            <a:endParaRPr lang="en-US" sz="1050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05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63659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2272724" y="2699637"/>
            <a:ext cx="4045450" cy="2919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21563" y="2708920"/>
            <a:ext cx="1854321" cy="2919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77356" y="2699637"/>
            <a:ext cx="2320375" cy="2919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538145"/>
            <a:ext cx="8496944" cy="1663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108520" y="2786219"/>
            <a:ext cx="264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prstClr val="white"/>
                </a:solidFill>
              </a:rPr>
              <a:t>Charlie</a:t>
            </a:r>
            <a:r>
              <a:rPr lang="en-GB" b="1" dirty="0" smtClean="0">
                <a:solidFill>
                  <a:prstClr val="white"/>
                </a:solidFill>
              </a:rPr>
              <a:t> COOK</a:t>
            </a:r>
            <a:endParaRPr lang="en-GB" b="1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81080" y="2784484"/>
            <a:ext cx="2285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prstClr val="white"/>
                </a:solidFill>
              </a:rPr>
              <a:t>Martin </a:t>
            </a:r>
            <a:r>
              <a:rPr lang="en-GB" b="1" dirty="0" smtClean="0">
                <a:solidFill>
                  <a:prstClr val="white"/>
                </a:solidFill>
              </a:rPr>
              <a:t>MANFREDI  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75884" y="2775195"/>
            <a:ext cx="2051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prstClr val="white"/>
                </a:solidFill>
              </a:rPr>
              <a:t>Joanna</a:t>
            </a:r>
            <a:r>
              <a:rPr lang="en-GB" b="1" dirty="0" smtClean="0">
                <a:solidFill>
                  <a:prstClr val="white"/>
                </a:solidFill>
              </a:rPr>
              <a:t> STANYARD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90310" y="538146"/>
            <a:ext cx="3437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>
                <a:solidFill>
                  <a:prstClr val="white"/>
                </a:solidFill>
              </a:rPr>
              <a:t>Future Accelerator Studies Section (FAS)</a:t>
            </a:r>
          </a:p>
        </p:txBody>
      </p:sp>
      <p:sp>
        <p:nvSpPr>
          <p:cNvPr id="2" name="AutoShape 2" descr="Future Circular Collider Stud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AutoShape 4" descr="Future Circular Collider Study"/>
          <p:cNvSpPr>
            <a:spLocks noChangeAspect="1" noChangeArrowheads="1"/>
          </p:cNvSpPr>
          <p:nvPr/>
        </p:nvSpPr>
        <p:spPr bwMode="auto">
          <a:xfrm>
            <a:off x="307975" y="35744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10" name="AutoShape 16" descr="Future Circular Collider Study"/>
          <p:cNvSpPr>
            <a:spLocks noChangeAspect="1" noChangeArrowheads="1"/>
          </p:cNvSpPr>
          <p:nvPr/>
        </p:nvSpPr>
        <p:spPr bwMode="auto">
          <a:xfrm>
            <a:off x="460375" y="50984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63688" y="1321523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prstClr val="white"/>
                </a:solidFill>
              </a:rPr>
              <a:t>SL: </a:t>
            </a:r>
            <a:r>
              <a:rPr lang="en-GB" sz="3200" dirty="0" smtClean="0">
                <a:solidFill>
                  <a:prstClr val="white"/>
                </a:solidFill>
              </a:rPr>
              <a:t>John</a:t>
            </a:r>
            <a:r>
              <a:rPr lang="en-GB" sz="3200" b="1" dirty="0" smtClean="0">
                <a:solidFill>
                  <a:prstClr val="white"/>
                </a:solidFill>
              </a:rPr>
              <a:t> OSBORNE</a:t>
            </a:r>
            <a:endParaRPr lang="en-GB" sz="3200" b="1" dirty="0">
              <a:solidFill>
                <a:prstClr val="white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6543" y="2237972"/>
            <a:ext cx="1554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4F81BD">
                    <a:lumMod val="75000"/>
                  </a:srgbClr>
                </a:solidFill>
              </a:rPr>
              <a:t>Engineers</a:t>
            </a:r>
            <a:endParaRPr lang="en-GB" sz="2400" b="1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1031" name="Picture 7" descr="http://www.mathworks.com/cmsimages/65041_wl_91415v00_ilc_fig1_w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2" r="40193"/>
          <a:stretch/>
        </p:blipFill>
        <p:spPr bwMode="auto">
          <a:xfrm>
            <a:off x="395536" y="1019745"/>
            <a:ext cx="1375424" cy="110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438" y="1113351"/>
            <a:ext cx="880026" cy="512676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-85941" y="3307182"/>
            <a:ext cx="2595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prstClr val="white"/>
                </a:solidFill>
              </a:rPr>
              <a:t>Future Circular </a:t>
            </a:r>
          </a:p>
          <a:p>
            <a:pPr algn="ctr"/>
            <a:r>
              <a:rPr lang="en-GB" sz="1600" dirty="0" smtClean="0">
                <a:solidFill>
                  <a:prstClr val="white"/>
                </a:solidFill>
              </a:rPr>
              <a:t>Collider (FCC)</a:t>
            </a:r>
            <a:endParaRPr lang="en-GB" sz="1600" b="1" dirty="0">
              <a:solidFill>
                <a:prstClr val="white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50409" y="3144527"/>
            <a:ext cx="19683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prstClr val="white"/>
                </a:solidFill>
              </a:rPr>
              <a:t>HL-LHC</a:t>
            </a:r>
          </a:p>
          <a:p>
            <a:pPr algn="ctr"/>
            <a:r>
              <a:rPr lang="en-GB" sz="1600" dirty="0" smtClean="0">
                <a:solidFill>
                  <a:prstClr val="white"/>
                </a:solidFill>
              </a:rPr>
              <a:t>Contract preparation and monitoring</a:t>
            </a:r>
            <a:endParaRPr lang="en-GB" sz="1600" b="1" dirty="0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916418" y="3384126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prstClr val="white"/>
                </a:solidFill>
              </a:rPr>
              <a:t>SHIP </a:t>
            </a:r>
            <a:endParaRPr lang="en-GB" sz="1600" b="1" dirty="0">
              <a:solidFill>
                <a:prstClr val="white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3528" y="682162"/>
            <a:ext cx="2595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prstClr val="white"/>
                </a:solidFill>
              </a:rPr>
              <a:t>Linear Colliders</a:t>
            </a:r>
            <a:endParaRPr lang="en-GB" sz="1600" b="1" dirty="0">
              <a:solidFill>
                <a:prstClr val="white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70270" y="2786219"/>
            <a:ext cx="3032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prstClr val="white"/>
                </a:solidFill>
              </a:rPr>
              <a:t>Richard</a:t>
            </a:r>
            <a:r>
              <a:rPr lang="en-GB" b="1" dirty="0">
                <a:solidFill>
                  <a:prstClr val="white"/>
                </a:solidFill>
              </a:rPr>
              <a:t> </a:t>
            </a:r>
            <a:r>
              <a:rPr lang="en-GB" b="1" dirty="0" smtClean="0">
                <a:solidFill>
                  <a:prstClr val="white"/>
                </a:solidFill>
              </a:rPr>
              <a:t>Morton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510531" y="3103756"/>
            <a:ext cx="2188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prstClr val="white"/>
                </a:solidFill>
              </a:rPr>
              <a:t>Vanessa </a:t>
            </a:r>
            <a:r>
              <a:rPr lang="en-GB" b="1" dirty="0" smtClean="0">
                <a:solidFill>
                  <a:prstClr val="white"/>
                </a:solidFill>
              </a:rPr>
              <a:t>Di </a:t>
            </a:r>
            <a:r>
              <a:rPr lang="en-GB" b="1" dirty="0" err="1" smtClean="0">
                <a:solidFill>
                  <a:prstClr val="white"/>
                </a:solidFill>
              </a:rPr>
              <a:t>Murro</a:t>
            </a:r>
            <a:endParaRPr lang="en-GB" b="1" dirty="0" smtClean="0">
              <a:solidFill>
                <a:prstClr val="white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10321" y="3553403"/>
            <a:ext cx="28544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prstClr val="white"/>
                </a:solidFill>
              </a:rPr>
              <a:t>Tunnel Asset Management</a:t>
            </a:r>
            <a:endParaRPr lang="en-GB" sz="1600" b="1" dirty="0">
              <a:solidFill>
                <a:prstClr val="white"/>
              </a:solidFill>
            </a:endParaRPr>
          </a:p>
        </p:txBody>
      </p:sp>
      <p:pic>
        <p:nvPicPr>
          <p:cNvPr id="1026" name="Picture 2" descr="http://ship.web.cern.ch/ship/Admin/SHIP_Logo/SHIP-Full_Black_146x19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494" y="4047342"/>
            <a:ext cx="933913" cy="124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32" y="4365104"/>
            <a:ext cx="1594588" cy="6714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337" y="4149080"/>
            <a:ext cx="1882277" cy="8810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061" y="4168779"/>
            <a:ext cx="1712640" cy="1165717"/>
          </a:xfrm>
          <a:prstGeom prst="rect">
            <a:avLst/>
          </a:prstGeom>
        </p:spPr>
      </p:pic>
      <p:pic>
        <p:nvPicPr>
          <p:cNvPr id="30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8299764" y="6177153"/>
            <a:ext cx="768580" cy="609600"/>
            <a:chOff x="8493185" y="2057400"/>
            <a:chExt cx="768580" cy="609600"/>
          </a:xfrm>
        </p:grpSpPr>
        <p:sp>
          <p:nvSpPr>
            <p:cNvPr id="32" name="Oval 31"/>
            <p:cNvSpPr/>
            <p:nvPr/>
          </p:nvSpPr>
          <p:spPr>
            <a:xfrm>
              <a:off x="8534400" y="2057400"/>
              <a:ext cx="609600" cy="609600"/>
            </a:xfrm>
            <a:prstGeom prst="ellipse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493185" y="2172950"/>
              <a:ext cx="76858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Arial"/>
                </a:rPr>
                <a:t>SMB</a:t>
              </a:r>
            </a:p>
          </p:txBody>
        </p:sp>
      </p:grpSp>
      <p:sp>
        <p:nvSpPr>
          <p:cNvPr id="35" name="Title 1"/>
          <p:cNvSpPr txBox="1">
            <a:spLocks/>
          </p:cNvSpPr>
          <p:nvPr/>
        </p:nvSpPr>
        <p:spPr bwMode="auto">
          <a:xfrm>
            <a:off x="1" y="-295275"/>
            <a:ext cx="9126006" cy="102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6" tIns="42203" rIns="84406" bIns="42203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3323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SMB/SE/FAS : 2016</a:t>
            </a:r>
            <a:endParaRPr lang="en-US" sz="3323" kern="0" dirty="0">
              <a:solidFill>
                <a:schemeClr val="tx2">
                  <a:lumMod val="60000"/>
                  <a:lumOff val="4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6132562" y="2670299"/>
            <a:ext cx="2880360" cy="15162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2293940" y="3183154"/>
            <a:ext cx="1924820" cy="8855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92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92"/>
            <a:ext cx="9144000" cy="94044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SE:FAS HL Underground Works (in red)</a:t>
            </a:r>
            <a:endParaRPr lang="en-GB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026443"/>
            <a:ext cx="7200800" cy="500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6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HL Underground Civil Works at Point 5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96887"/>
            <a:ext cx="4536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General Infrastructures Services Department</a:t>
            </a:r>
            <a:endParaRPr lang="en-GB" sz="1400" dirty="0"/>
          </a:p>
        </p:txBody>
      </p:sp>
      <p:pic>
        <p:nvPicPr>
          <p:cNvPr id="6" name="Picture 2" descr="gs-log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7261"/>
            <a:ext cx="432504" cy="46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1791" y="0"/>
            <a:ext cx="542209" cy="4702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78827"/>
            <a:ext cx="9144000" cy="516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5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>
          <a:xfrm>
            <a:off x="4679950" y="2205038"/>
            <a:ext cx="3978275" cy="25066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mtClean="0"/>
              <a:t>Civil Engineering :</a:t>
            </a:r>
            <a:br>
              <a:rPr lang="en-US" altLang="en-US" smtClean="0"/>
            </a:b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>Layouts Point 5</a:t>
            </a:r>
            <a:br>
              <a:rPr lang="en-US" altLang="en-US" smtClean="0"/>
            </a:br>
            <a:r>
              <a:rPr lang="en-US" altLang="en-US" smtClean="0"/>
              <a:t>CMS</a:t>
            </a:r>
            <a:br>
              <a:rPr lang="en-US" altLang="en-US" smtClean="0"/>
            </a:br>
            <a:r>
              <a:rPr lang="en-US" altLang="en-US" smtClean="0"/>
              <a:t>France</a:t>
            </a:r>
            <a:br>
              <a:rPr lang="en-US" altLang="en-US" smtClean="0"/>
            </a:br>
            <a:r>
              <a:rPr lang="en-US" altLang="en-US" sz="3200" smtClean="0"/>
              <a:t>IT-4155/SMB/HL-LHC</a:t>
            </a: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/>
            </a:r>
            <a:br>
              <a:rPr lang="en-US" altLang="en-US" smtClean="0"/>
            </a:br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66440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250825"/>
            <a:ext cx="9144000" cy="909638"/>
          </a:xfrm>
        </p:spPr>
        <p:txBody>
          <a:bodyPr/>
          <a:lstStyle/>
          <a:p>
            <a:r>
              <a:rPr lang="en-US" altLang="en-US" sz="2600" dirty="0" smtClean="0"/>
              <a:t>Proposed site boundary enlargement for civil works : Point 5 CMS</a:t>
            </a:r>
            <a:endParaRPr lang="en-GB" altLang="en-US" sz="2600" dirty="0" smtClean="0"/>
          </a:p>
        </p:txBody>
      </p:sp>
      <p:pic>
        <p:nvPicPr>
          <p:cNvPr id="13316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22" r="4720" b="5270"/>
          <a:stretch>
            <a:fillRect/>
          </a:stretch>
        </p:blipFill>
        <p:spPr bwMode="auto">
          <a:xfrm>
            <a:off x="0" y="1293813"/>
            <a:ext cx="9144000" cy="479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reeform 12"/>
          <p:cNvSpPr/>
          <p:nvPr/>
        </p:nvSpPr>
        <p:spPr>
          <a:xfrm>
            <a:off x="4629150" y="1771650"/>
            <a:ext cx="2667000" cy="2667000"/>
          </a:xfrm>
          <a:custGeom>
            <a:avLst/>
            <a:gdLst>
              <a:gd name="connsiteX0" fmla="*/ 2286000 w 2667000"/>
              <a:gd name="connsiteY0" fmla="*/ 66675 h 2667000"/>
              <a:gd name="connsiteX1" fmla="*/ 1400175 w 2667000"/>
              <a:gd name="connsiteY1" fmla="*/ 0 h 2667000"/>
              <a:gd name="connsiteX2" fmla="*/ 1400175 w 2667000"/>
              <a:gd name="connsiteY2" fmla="*/ 19050 h 2667000"/>
              <a:gd name="connsiteX3" fmla="*/ 0 w 2667000"/>
              <a:gd name="connsiteY3" fmla="*/ 885825 h 2667000"/>
              <a:gd name="connsiteX4" fmla="*/ 1981200 w 2667000"/>
              <a:gd name="connsiteY4" fmla="*/ 2667000 h 2667000"/>
              <a:gd name="connsiteX5" fmla="*/ 2667000 w 2667000"/>
              <a:gd name="connsiteY5" fmla="*/ 2400300 h 2667000"/>
              <a:gd name="connsiteX6" fmla="*/ 1933575 w 2667000"/>
              <a:gd name="connsiteY6" fmla="*/ 2257425 h 2667000"/>
              <a:gd name="connsiteX7" fmla="*/ 1209675 w 2667000"/>
              <a:gd name="connsiteY7" fmla="*/ 1638300 h 2667000"/>
              <a:gd name="connsiteX8" fmla="*/ 981075 w 2667000"/>
              <a:gd name="connsiteY8" fmla="*/ 847725 h 2667000"/>
              <a:gd name="connsiteX9" fmla="*/ 1076325 w 2667000"/>
              <a:gd name="connsiteY9" fmla="*/ 619125 h 2667000"/>
              <a:gd name="connsiteX10" fmla="*/ 2286000 w 2667000"/>
              <a:gd name="connsiteY10" fmla="*/ 66675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67000" h="2667000">
                <a:moveTo>
                  <a:pt x="2286000" y="66675"/>
                </a:moveTo>
                <a:lnTo>
                  <a:pt x="1400175" y="0"/>
                </a:lnTo>
                <a:lnTo>
                  <a:pt x="1400175" y="19050"/>
                </a:lnTo>
                <a:lnTo>
                  <a:pt x="0" y="885825"/>
                </a:lnTo>
                <a:lnTo>
                  <a:pt x="1981200" y="2667000"/>
                </a:lnTo>
                <a:lnTo>
                  <a:pt x="2667000" y="2400300"/>
                </a:lnTo>
                <a:lnTo>
                  <a:pt x="1933575" y="2257425"/>
                </a:lnTo>
                <a:lnTo>
                  <a:pt x="1209675" y="1638300"/>
                </a:lnTo>
                <a:lnTo>
                  <a:pt x="981075" y="847725"/>
                </a:lnTo>
                <a:lnTo>
                  <a:pt x="1076325" y="619125"/>
                </a:lnTo>
                <a:lnTo>
                  <a:pt x="2286000" y="66675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318" name="TextBox 13"/>
          <p:cNvSpPr txBox="1">
            <a:spLocks noChangeArrowheads="1"/>
          </p:cNvSpPr>
          <p:nvPr/>
        </p:nvSpPr>
        <p:spPr bwMode="auto">
          <a:xfrm>
            <a:off x="4860925" y="2384425"/>
            <a:ext cx="8636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1"/>
                </a:solidFill>
              </a:rPr>
              <a:t>Worksite Area</a:t>
            </a:r>
          </a:p>
          <a:p>
            <a:r>
              <a:rPr lang="en-US" altLang="en-US" sz="500">
                <a:solidFill>
                  <a:schemeClr val="tx1"/>
                </a:solidFill>
              </a:rPr>
              <a:t>(approx. 30% increase in CMS surface area)</a:t>
            </a:r>
            <a:endParaRPr lang="en-GB" altLang="en-US" sz="5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85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73050" y="441325"/>
            <a:ext cx="8740775" cy="914400"/>
          </a:xfrm>
        </p:spPr>
        <p:txBody>
          <a:bodyPr lIns="91440" tIns="45720" rIns="91440" bIns="45720" anchor="t"/>
          <a:lstStyle/>
          <a:p>
            <a:pPr eaLnBrk="1" hangingPunct="1"/>
            <a:r>
              <a:rPr lang="en-US" altLang="en-US" sz="3200" smtClean="0"/>
              <a:t>The Works for HL-LHC at Point 5</a:t>
            </a:r>
            <a:endParaRPr lang="en-GB" altLang="en-US" sz="3200" smtClean="0"/>
          </a:p>
        </p:txBody>
      </p:sp>
      <p:pic>
        <p:nvPicPr>
          <p:cNvPr id="17411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5" t="8659" r="18767" b="5486"/>
          <a:stretch>
            <a:fillRect/>
          </a:stretch>
        </p:blipFill>
        <p:spPr>
          <a:xfrm>
            <a:off x="1692275" y="1196975"/>
            <a:ext cx="5902325" cy="4979988"/>
          </a:xfrm>
        </p:spPr>
      </p:pic>
    </p:spTree>
    <p:extLst>
      <p:ext uri="{BB962C8B-B14F-4D97-AF65-F5344CB8AC3E}">
        <p14:creationId xmlns:p14="http://schemas.microsoft.com/office/powerpoint/2010/main" val="418127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79425" y="417513"/>
            <a:ext cx="8229600" cy="914400"/>
          </a:xfrm>
        </p:spPr>
        <p:txBody>
          <a:bodyPr lIns="91440" tIns="45720" rIns="91440" bIns="45720" anchor="t"/>
          <a:lstStyle/>
          <a:p>
            <a:pPr eaLnBrk="1" hangingPunct="1"/>
            <a:r>
              <a:rPr lang="en-US" altLang="en-US" sz="3200" smtClean="0"/>
              <a:t>The surface works for HL-LHC at Point 5</a:t>
            </a:r>
            <a:endParaRPr lang="en-GB" altLang="en-US" sz="3200" smtClean="0"/>
          </a:p>
        </p:txBody>
      </p:sp>
      <p:pic>
        <p:nvPicPr>
          <p:cNvPr id="18436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7" t="9106" r="28481" b="4268"/>
          <a:stretch>
            <a:fillRect/>
          </a:stretch>
        </p:blipFill>
        <p:spPr bwMode="auto">
          <a:xfrm>
            <a:off x="2339975" y="1296988"/>
            <a:ext cx="45402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" name="Group 29"/>
          <p:cNvGrpSpPr>
            <a:grpSpLocks/>
          </p:cNvGrpSpPr>
          <p:nvPr/>
        </p:nvGrpSpPr>
        <p:grpSpPr bwMode="auto">
          <a:xfrm>
            <a:off x="5651500" y="1876425"/>
            <a:ext cx="3303588" cy="3078163"/>
            <a:chOff x="5652122" y="1877111"/>
            <a:chExt cx="3302759" cy="3078147"/>
          </a:xfrm>
        </p:grpSpPr>
        <p:cxnSp>
          <p:nvCxnSpPr>
            <p:cNvPr id="10" name="Straight Arrow Connector 9"/>
            <p:cNvCxnSpPr>
              <a:stCxn id="18445" idx="1"/>
            </p:cNvCxnSpPr>
            <p:nvPr/>
          </p:nvCxnSpPr>
          <p:spPr>
            <a:xfrm flipH="1">
              <a:off x="5652122" y="2000935"/>
              <a:ext cx="1634715" cy="55721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18446" idx="1"/>
            </p:cNvCxnSpPr>
            <p:nvPr/>
          </p:nvCxnSpPr>
          <p:spPr>
            <a:xfrm flipH="1">
              <a:off x="5867968" y="2574020"/>
              <a:ext cx="1402998" cy="43179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6159995" y="3107418"/>
              <a:ext cx="1180804" cy="3175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6264743" y="3393166"/>
              <a:ext cx="1076055" cy="3175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 flipV="1">
              <a:off x="6159995" y="3672565"/>
              <a:ext cx="1180804" cy="635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8450" idx="1"/>
            </p:cNvCxnSpPr>
            <p:nvPr/>
          </p:nvCxnSpPr>
          <p:spPr>
            <a:xfrm flipH="1">
              <a:off x="6083814" y="4163099"/>
              <a:ext cx="1256984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8451" idx="1"/>
            </p:cNvCxnSpPr>
            <p:nvPr/>
          </p:nvCxnSpPr>
          <p:spPr>
            <a:xfrm flipH="1" flipV="1">
              <a:off x="5806071" y="4809209"/>
              <a:ext cx="1534727" cy="222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445" name="TextBox 17"/>
            <p:cNvSpPr txBox="1">
              <a:spLocks noChangeArrowheads="1"/>
            </p:cNvSpPr>
            <p:nvPr/>
          </p:nvSpPr>
          <p:spPr bwMode="auto">
            <a:xfrm>
              <a:off x="7286920" y="1877111"/>
              <a:ext cx="141585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>
                  <a:solidFill>
                    <a:schemeClr val="tx1"/>
                  </a:solidFill>
                </a:rPr>
                <a:t>Electrical Building</a:t>
              </a:r>
            </a:p>
          </p:txBody>
        </p:sp>
        <p:sp>
          <p:nvSpPr>
            <p:cNvPr id="18446" name="TextBox 23"/>
            <p:cNvSpPr txBox="1">
              <a:spLocks noChangeArrowheads="1"/>
            </p:cNvSpPr>
            <p:nvPr/>
          </p:nvSpPr>
          <p:spPr bwMode="auto">
            <a:xfrm>
              <a:off x="7270947" y="2451357"/>
              <a:ext cx="141585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>
                  <a:solidFill>
                    <a:schemeClr val="tx1"/>
                  </a:solidFill>
                </a:rPr>
                <a:t>Ventilation Building</a:t>
              </a:r>
            </a:p>
          </p:txBody>
        </p:sp>
        <p:sp>
          <p:nvSpPr>
            <p:cNvPr id="18447" name="TextBox 24"/>
            <p:cNvSpPr txBox="1">
              <a:spLocks noChangeArrowheads="1"/>
            </p:cNvSpPr>
            <p:nvPr/>
          </p:nvSpPr>
          <p:spPr bwMode="auto">
            <a:xfrm>
              <a:off x="7278116" y="2967978"/>
              <a:ext cx="161436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>
                  <a:solidFill>
                    <a:schemeClr val="tx1"/>
                  </a:solidFill>
                </a:rPr>
                <a:t>Helium Liquefier Building</a:t>
              </a:r>
            </a:p>
          </p:txBody>
        </p:sp>
        <p:sp>
          <p:nvSpPr>
            <p:cNvPr id="18448" name="TextBox 25"/>
            <p:cNvSpPr txBox="1">
              <a:spLocks noChangeArrowheads="1"/>
            </p:cNvSpPr>
            <p:nvPr/>
          </p:nvSpPr>
          <p:spPr bwMode="auto">
            <a:xfrm>
              <a:off x="7301036" y="3282016"/>
              <a:ext cx="161436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>
                  <a:solidFill>
                    <a:schemeClr val="tx1"/>
                  </a:solidFill>
                </a:rPr>
                <a:t>Head Shaft Building</a:t>
              </a:r>
            </a:p>
          </p:txBody>
        </p:sp>
        <p:sp>
          <p:nvSpPr>
            <p:cNvPr id="18449" name="TextBox 26"/>
            <p:cNvSpPr txBox="1">
              <a:spLocks noChangeArrowheads="1"/>
            </p:cNvSpPr>
            <p:nvPr/>
          </p:nvSpPr>
          <p:spPr bwMode="auto">
            <a:xfrm>
              <a:off x="7340517" y="3549265"/>
              <a:ext cx="161436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>
                  <a:solidFill>
                    <a:schemeClr val="tx1"/>
                  </a:solidFill>
                </a:rPr>
                <a:t>Rectifier Building</a:t>
              </a:r>
            </a:p>
          </p:txBody>
        </p:sp>
        <p:sp>
          <p:nvSpPr>
            <p:cNvPr id="18450" name="TextBox 27"/>
            <p:cNvSpPr txBox="1">
              <a:spLocks noChangeArrowheads="1"/>
            </p:cNvSpPr>
            <p:nvPr/>
          </p:nvSpPr>
          <p:spPr bwMode="auto">
            <a:xfrm>
              <a:off x="7340517" y="4040743"/>
              <a:ext cx="161436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>
                  <a:solidFill>
                    <a:schemeClr val="tx1"/>
                  </a:solidFill>
                </a:rPr>
                <a:t>Cooling Towers</a:t>
              </a:r>
            </a:p>
          </p:txBody>
        </p:sp>
        <p:sp>
          <p:nvSpPr>
            <p:cNvPr id="18451" name="TextBox 31"/>
            <p:cNvSpPr txBox="1">
              <a:spLocks noChangeArrowheads="1"/>
            </p:cNvSpPr>
            <p:nvPr/>
          </p:nvSpPr>
          <p:spPr bwMode="auto">
            <a:xfrm>
              <a:off x="7340517" y="4709037"/>
              <a:ext cx="161436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>
                  <a:solidFill>
                    <a:schemeClr val="tx1"/>
                  </a:solidFill>
                </a:rPr>
                <a:t>Compressor Building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895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7799</TotalTime>
  <Words>1361</Words>
  <Application>Microsoft Office PowerPoint</Application>
  <PresentationFormat>On-screen Show (4:3)</PresentationFormat>
  <Paragraphs>305</Paragraphs>
  <Slides>38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38</vt:i4>
      </vt:variant>
    </vt:vector>
  </HeadingPairs>
  <TitlesOfParts>
    <vt:vector size="49" baseType="lpstr">
      <vt:lpstr>ＭＳ Ｐゴシック</vt:lpstr>
      <vt:lpstr>Arial</vt:lpstr>
      <vt:lpstr>Calibri</vt:lpstr>
      <vt:lpstr>Lucida Grande</vt:lpstr>
      <vt:lpstr>Times New Roman</vt:lpstr>
      <vt:lpstr>Verdana</vt:lpstr>
      <vt:lpstr>Wingdings</vt:lpstr>
      <vt:lpstr>ヒラギノ角ゴ Pro W3</vt:lpstr>
      <vt:lpstr>CERNCorporate4-3</vt:lpstr>
      <vt:lpstr>Office Theme</vt:lpstr>
      <vt:lpstr>2_Office Theme</vt:lpstr>
      <vt:lpstr>PowerPoint Presentation</vt:lpstr>
      <vt:lpstr>PowerPoint Presentation</vt:lpstr>
      <vt:lpstr>HL-LHC WP17 SubWork Packages</vt:lpstr>
      <vt:lpstr>SE:FAS HL Underground Works (in red)</vt:lpstr>
      <vt:lpstr>HL Underground Civil Works at Point 5</vt:lpstr>
      <vt:lpstr>Civil Engineering :  Layouts Point 5 CMS France IT-4155/SMB/HL-LHC  </vt:lpstr>
      <vt:lpstr>Proposed site boundary enlargement for civil works : Point 5 CMS</vt:lpstr>
      <vt:lpstr>The Works for HL-LHC at Point 5</vt:lpstr>
      <vt:lpstr>The surface works for HL-LHC at Point 5</vt:lpstr>
      <vt:lpstr>The surface works for HL-LHC at Point 5 – Concrete buildings </vt:lpstr>
      <vt:lpstr>SF57 - Cooling Towers</vt:lpstr>
      <vt:lpstr>The surface works for HL-LHC at Point 5 – Steel Buildings</vt:lpstr>
      <vt:lpstr>Typical sections of Underground works at Point 5</vt:lpstr>
      <vt:lpstr>Typical section of underground works</vt:lpstr>
      <vt:lpstr>Civil Engineering :  Layouts Point 1 ATLAS Switzerland IT-4144/SMB/HL-LHC </vt:lpstr>
      <vt:lpstr>Site Boundary enlargement for civil works : Point 1 ATLAS</vt:lpstr>
      <vt:lpstr>The Surface Works at HL-LHC at Point 1</vt:lpstr>
      <vt:lpstr>Results from Dr Hiller’s (Arup) studies - Vibration from tunnelling</vt:lpstr>
      <vt:lpstr>Site Investigations</vt:lpstr>
      <vt:lpstr>Preliminary findings from geotechnical survey </vt:lpstr>
      <vt:lpstr>PowerPoint Presentation</vt:lpstr>
      <vt:lpstr>Agreed Civil engineering planning in Consultants Tender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New Boring at a Candidate Interaction Point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Luigi Scibile</dc:creator>
  <cp:lastModifiedBy>Isabelle Cusato</cp:lastModifiedBy>
  <cp:revision>141</cp:revision>
  <cp:lastPrinted>2016-02-03T06:53:36Z</cp:lastPrinted>
  <dcterms:created xsi:type="dcterms:W3CDTF">2015-11-17T15:01:43Z</dcterms:created>
  <dcterms:modified xsi:type="dcterms:W3CDTF">2016-02-05T08:21:26Z</dcterms:modified>
</cp:coreProperties>
</file>