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6"/>
  </p:notesMasterIdLst>
  <p:handoutMasterIdLst>
    <p:handoutMasterId r:id="rId47"/>
  </p:handoutMasterIdLst>
  <p:sldIdLst>
    <p:sldId id="387" r:id="rId5"/>
    <p:sldId id="584" r:id="rId6"/>
    <p:sldId id="585" r:id="rId7"/>
    <p:sldId id="587" r:id="rId8"/>
    <p:sldId id="589" r:id="rId9"/>
    <p:sldId id="613" r:id="rId10"/>
    <p:sldId id="614" r:id="rId11"/>
    <p:sldId id="615" r:id="rId12"/>
    <p:sldId id="616" r:id="rId13"/>
    <p:sldId id="617" r:id="rId14"/>
    <p:sldId id="618" r:id="rId15"/>
    <p:sldId id="619" r:id="rId16"/>
    <p:sldId id="620" r:id="rId17"/>
    <p:sldId id="621" r:id="rId18"/>
    <p:sldId id="622" r:id="rId19"/>
    <p:sldId id="623" r:id="rId20"/>
    <p:sldId id="624" r:id="rId21"/>
    <p:sldId id="625" r:id="rId22"/>
    <p:sldId id="626" r:id="rId23"/>
    <p:sldId id="627" r:id="rId24"/>
    <p:sldId id="628" r:id="rId25"/>
    <p:sldId id="608" r:id="rId26"/>
    <p:sldId id="629" r:id="rId27"/>
    <p:sldId id="630" r:id="rId28"/>
    <p:sldId id="631" r:id="rId29"/>
    <p:sldId id="632" r:id="rId30"/>
    <p:sldId id="633" r:id="rId31"/>
    <p:sldId id="634" r:id="rId32"/>
    <p:sldId id="610" r:id="rId33"/>
    <p:sldId id="638" r:id="rId34"/>
    <p:sldId id="639" r:id="rId35"/>
    <p:sldId id="640" r:id="rId36"/>
    <p:sldId id="641" r:id="rId37"/>
    <p:sldId id="642" r:id="rId38"/>
    <p:sldId id="643" r:id="rId39"/>
    <p:sldId id="644" r:id="rId40"/>
    <p:sldId id="611" r:id="rId41"/>
    <p:sldId id="635" r:id="rId42"/>
    <p:sldId id="636" r:id="rId43"/>
    <p:sldId id="645" r:id="rId44"/>
    <p:sldId id="646" r:id="rId45"/>
  </p:sldIdLst>
  <p:sldSz cx="9906000" cy="6858000" type="A4"/>
  <p:notesSz cx="6811963" cy="9942513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3EF4"/>
    <a:srgbClr val="90B8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5" autoAdjust="0"/>
    <p:restoredTop sz="94607" autoAdjust="0"/>
  </p:normalViewPr>
  <p:slideViewPr>
    <p:cSldViewPr>
      <p:cViewPr varScale="1">
        <p:scale>
          <a:sx n="88" d="100"/>
          <a:sy n="88" d="100"/>
        </p:scale>
        <p:origin x="840" y="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06" y="-108"/>
      </p:cViewPr>
      <p:guideLst>
        <p:guide orient="horz" pos="3132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PE 2015</a:t>
            </a: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dk1">
                      <a:tint val="75000"/>
                      <a:shade val="51000"/>
                      <a:satMod val="130000"/>
                    </a:schemeClr>
                  </a:gs>
                  <a:gs pos="80000">
                    <a:schemeClr val="dk1">
                      <a:tint val="75000"/>
                      <a:shade val="93000"/>
                      <a:satMod val="130000"/>
                    </a:schemeClr>
                  </a:gs>
                  <a:gs pos="100000">
                    <a:schemeClr val="dk1">
                      <a:tint val="75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dk1">
                      <a:tint val="98500"/>
                      <a:shade val="51000"/>
                      <a:satMod val="130000"/>
                    </a:schemeClr>
                  </a:gs>
                  <a:gs pos="80000">
                    <a:schemeClr val="dk1">
                      <a:tint val="98500"/>
                      <a:shade val="93000"/>
                      <a:satMod val="130000"/>
                    </a:schemeClr>
                  </a:gs>
                  <a:gs pos="100000">
                    <a:schemeClr val="dk1">
                      <a:tint val="985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Sheet1!$A$2:$A$3</c:f>
              <c:strCache>
                <c:ptCount val="2"/>
                <c:pt idx="0">
                  <c:v>Others SMB-SE</c:v>
                </c:pt>
                <c:pt idx="1">
                  <c:v>Processes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11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tx2">
            <a:lumMod val="60000"/>
            <a:lumOff val="4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MS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2015</a:t>
            </a: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MS 2015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dk1">
                      <a:tint val="75000"/>
                      <a:shade val="51000"/>
                      <a:satMod val="130000"/>
                    </a:schemeClr>
                  </a:gs>
                  <a:gs pos="80000">
                    <a:schemeClr val="dk1">
                      <a:tint val="75000"/>
                      <a:shade val="93000"/>
                      <a:satMod val="130000"/>
                    </a:schemeClr>
                  </a:gs>
                  <a:gs pos="100000">
                    <a:schemeClr val="dk1">
                      <a:tint val="75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dk1">
                      <a:tint val="98500"/>
                      <a:shade val="51000"/>
                      <a:satMod val="130000"/>
                    </a:schemeClr>
                  </a:gs>
                  <a:gs pos="80000">
                    <a:schemeClr val="dk1">
                      <a:tint val="98500"/>
                      <a:shade val="93000"/>
                      <a:satMod val="130000"/>
                    </a:schemeClr>
                  </a:gs>
                  <a:gs pos="100000">
                    <a:schemeClr val="dk1">
                      <a:tint val="985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Sheet1!$A$2:$A$3</c:f>
              <c:strCache>
                <c:ptCount val="2"/>
                <c:pt idx="0">
                  <c:v>Others SMB-SE</c:v>
                </c:pt>
                <c:pt idx="1">
                  <c:v>Processes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tx2">
            <a:lumMod val="60000"/>
            <a:lumOff val="4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IT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2015</a:t>
            </a: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MS 2015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dk1">
                      <a:tint val="75000"/>
                      <a:shade val="51000"/>
                      <a:satMod val="130000"/>
                    </a:schemeClr>
                  </a:gs>
                  <a:gs pos="80000">
                    <a:schemeClr val="dk1">
                      <a:tint val="75000"/>
                      <a:shade val="93000"/>
                      <a:satMod val="130000"/>
                    </a:schemeClr>
                  </a:gs>
                  <a:gs pos="100000">
                    <a:schemeClr val="dk1">
                      <a:tint val="75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dk1">
                      <a:tint val="98500"/>
                      <a:shade val="51000"/>
                      <a:satMod val="130000"/>
                    </a:schemeClr>
                  </a:gs>
                  <a:gs pos="80000">
                    <a:schemeClr val="dk1">
                      <a:tint val="98500"/>
                      <a:shade val="93000"/>
                      <a:satMod val="130000"/>
                    </a:schemeClr>
                  </a:gs>
                  <a:gs pos="100000">
                    <a:schemeClr val="dk1">
                      <a:tint val="985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Sheet1!$A$2:$A$3</c:f>
              <c:strCache>
                <c:ptCount val="2"/>
                <c:pt idx="0">
                  <c:v>Others SMB-SE</c:v>
                </c:pt>
                <c:pt idx="1">
                  <c:v>Processes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tx2">
            <a:lumMod val="60000"/>
            <a:lumOff val="4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>
                <a:solidFill>
                  <a:schemeClr val="tx1"/>
                </a:solidFill>
              </a:rPr>
              <a:t>Cost estimations + Requests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Buildings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2014*</c:v>
                </c:pt>
                <c:pt idx="1">
                  <c:v>2015</c:v>
                </c:pt>
                <c:pt idx="2">
                  <c:v>Projection 2016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</c:v>
                </c:pt>
                <c:pt idx="1">
                  <c:v>18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CE</c:v>
                </c:pt>
              </c:strCache>
            </c:strRef>
          </c:tx>
          <c:spPr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2014*</c:v>
                </c:pt>
                <c:pt idx="1">
                  <c:v>2015</c:v>
                </c:pt>
                <c:pt idx="2">
                  <c:v>Projection 2016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18</c:v>
                </c:pt>
                <c:pt idx="1">
                  <c:v>35</c:v>
                </c:pt>
                <c:pt idx="2">
                  <c:v>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 Cost Estimations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2014*</c:v>
                </c:pt>
                <c:pt idx="1">
                  <c:v>2015</c:v>
                </c:pt>
                <c:pt idx="2">
                  <c:v>Projection 2016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25</c:v>
                </c:pt>
                <c:pt idx="1">
                  <c:v>53</c:v>
                </c:pt>
                <c:pt idx="2">
                  <c:v>60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Requests</c:v>
                </c:pt>
              </c:strCache>
            </c:strRef>
          </c:tx>
          <c:spPr>
            <a:solidFill>
              <a:srgbClr val="FF0066">
                <a:alpha val="98000"/>
              </a:srgb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2014*</c:v>
                </c:pt>
                <c:pt idx="1">
                  <c:v>2015</c:v>
                </c:pt>
                <c:pt idx="2">
                  <c:v>Projection 2016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15</c:v>
                </c:pt>
                <c:pt idx="1">
                  <c:v>23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8872344"/>
        <c:axId val="248872736"/>
        <c:axId val="0"/>
      </c:bar3DChart>
      <c:catAx>
        <c:axId val="248872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872736"/>
        <c:crosses val="autoZero"/>
        <c:auto val="1"/>
        <c:lblAlgn val="ctr"/>
        <c:lblOffset val="100"/>
        <c:noMultiLvlLbl val="0"/>
      </c:catAx>
      <c:valAx>
        <c:axId val="248872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872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999900994706185E-2"/>
          <c:y val="0.91305296140308045"/>
          <c:w val="0.9220038770473058"/>
          <c:h val="6.62752039715965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>
                <a:solidFill>
                  <a:schemeClr val="tx1"/>
                </a:solidFill>
              </a:rPr>
              <a:t>IPP</a:t>
            </a:r>
            <a:endParaRPr lang="en-GB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09250064600954"/>
          <c:y val="0.14503028206745472"/>
          <c:w val="0.87078423083282264"/>
          <c:h val="0.6272700021024503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CE</c:v>
                </c:pt>
              </c:strCache>
            </c:strRef>
          </c:tx>
          <c:spPr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2014</c:v>
                </c:pt>
                <c:pt idx="1">
                  <c:v>2015</c:v>
                </c:pt>
                <c:pt idx="2">
                  <c:v>Projection 2016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Buildings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2014</c:v>
                </c:pt>
                <c:pt idx="1">
                  <c:v>2015</c:v>
                </c:pt>
                <c:pt idx="2">
                  <c:v>Projection 2016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</c:v>
                </c:pt>
                <c:pt idx="1">
                  <c:v>7</c:v>
                </c:pt>
                <c:pt idx="2">
                  <c:v>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FF3EF4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2014</c:v>
                </c:pt>
                <c:pt idx="1">
                  <c:v>2015</c:v>
                </c:pt>
                <c:pt idx="2">
                  <c:v>Projection 2016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3</c:v>
                </c:pt>
                <c:pt idx="1">
                  <c:v>8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2992280"/>
        <c:axId val="242992672"/>
        <c:axId val="0"/>
      </c:bar3DChart>
      <c:catAx>
        <c:axId val="242992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2992672"/>
        <c:crosses val="autoZero"/>
        <c:auto val="1"/>
        <c:lblAlgn val="ctr"/>
        <c:lblOffset val="100"/>
        <c:noMultiLvlLbl val="0"/>
      </c:catAx>
      <c:valAx>
        <c:axId val="242992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2992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% IPP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MS 2015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dk1">
                      <a:tint val="75000"/>
                      <a:shade val="51000"/>
                      <a:satMod val="130000"/>
                    </a:schemeClr>
                  </a:gs>
                  <a:gs pos="80000">
                    <a:schemeClr val="dk1">
                      <a:tint val="75000"/>
                      <a:shade val="93000"/>
                      <a:satMod val="130000"/>
                    </a:schemeClr>
                  </a:gs>
                  <a:gs pos="100000">
                    <a:schemeClr val="dk1">
                      <a:tint val="75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dk1">
                      <a:tint val="98500"/>
                      <a:shade val="51000"/>
                      <a:satMod val="130000"/>
                    </a:schemeClr>
                  </a:gs>
                  <a:gs pos="80000">
                    <a:schemeClr val="dk1">
                      <a:tint val="98500"/>
                      <a:shade val="93000"/>
                      <a:satMod val="130000"/>
                    </a:schemeClr>
                  </a:gs>
                  <a:gs pos="100000">
                    <a:schemeClr val="dk1">
                      <a:tint val="985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Sheet1!$A$2:$A$3</c:f>
              <c:strCache>
                <c:ptCount val="2"/>
                <c:pt idx="0">
                  <c:v>Others</c:v>
                </c:pt>
                <c:pt idx="1">
                  <c:v>IPP Processes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tx2">
            <a:lumMod val="60000"/>
            <a:lumOff val="4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4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A7E07-C38B-4762-9B27-A6B114C038BF}" type="datetimeFigureOut">
              <a:rPr lang="en-US" smtClean="0"/>
              <a:pPr/>
              <a:t>2/5/2016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3165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C5582-A90A-4655-93D8-A2A1991EAA8E}" type="datetimeFigureOut">
              <a:rPr lang="en-US" smtClean="0"/>
              <a:pPr/>
              <a:t>2/5/2016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63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2" y="4723021"/>
            <a:ext cx="5448939" cy="4473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9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520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243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7264400" cy="792162"/>
          </a:xfrm>
        </p:spPr>
        <p:txBody>
          <a:bodyPr>
            <a:noAutofit/>
          </a:bodyPr>
          <a:lstStyle>
            <a:lvl1pPr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05.01.2016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Scibile SMB-SE  EDMS: XXXXXX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4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9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05.01.2016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Scibile SMB-SE  EDMS: XXXXXX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59700" cy="685800"/>
          </a:xfrm>
        </p:spPr>
        <p:txBody>
          <a:bodyPr>
            <a:normAutofit/>
          </a:bodyPr>
          <a:lstStyle>
            <a:lvl1pPr>
              <a:defRPr sz="37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05.01.2016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Scibile SMB-SE  EDMS: XXXXXX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05.01.2016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Scibile SMB-SE  EDMS: XXXXXX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L. Scibile SMB-SE  EDMS: XXXXXX</a:t>
            </a:r>
            <a:endParaRPr lang="it-IT" dirty="0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M. </a:t>
            </a:r>
            <a:r>
              <a:rPr lang="fr-CH" err="1"/>
              <a:t>Nonis</a:t>
            </a:r>
            <a:r>
              <a:rPr lang="fr-CH"/>
              <a:t> – Réunion Annuelle TS/FM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1611"/>
            <a:ext cx="7924800" cy="639762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05.01.2016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L. Scibile SMB-SE  EDMS: XXXXXX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82550" y="68592"/>
            <a:ext cx="74295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 userDrawn="1"/>
        </p:nvGrpSpPr>
        <p:grpSpPr>
          <a:xfrm>
            <a:off x="9137420" y="76200"/>
            <a:ext cx="768580" cy="609600"/>
            <a:chOff x="8493185" y="2057400"/>
            <a:chExt cx="768580" cy="609600"/>
          </a:xfrm>
        </p:grpSpPr>
        <p:sp>
          <p:nvSpPr>
            <p:cNvPr id="15" name="Oval 14"/>
            <p:cNvSpPr/>
            <p:nvPr/>
          </p:nvSpPr>
          <p:spPr>
            <a:xfrm>
              <a:off x="8534400" y="2057400"/>
              <a:ext cx="609600" cy="6096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93185" y="2172950"/>
              <a:ext cx="76858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b="1" i="0" dirty="0" smtClean="0">
                  <a:solidFill>
                    <a:srgbClr val="FFFFFF"/>
                  </a:solidFill>
                  <a:latin typeface="Arial"/>
                  <a:cs typeface="Arial"/>
                </a:rPr>
                <a:t>SMB</a:t>
              </a:r>
              <a:endParaRPr lang="en-US" sz="1900" b="1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957472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52" indent="-359052" algn="l" defTabSz="9574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45" indent="-299209" algn="l" defTabSz="9574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838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571" indent="-239368" algn="l" defTabSz="9574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307" indent="-239368" algn="l" defTabSz="9574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7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4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2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5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emf"/><Relationship Id="rId11" Type="http://schemas.openxmlformats.org/officeDocument/2006/relationships/image" Target="../media/image22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21.emf"/><Relationship Id="rId4" Type="http://schemas.openxmlformats.org/officeDocument/2006/relationships/image" Target="../media/image18.emf"/><Relationship Id="rId9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6.bin"/><Relationship Id="rId7" Type="http://schemas.openxmlformats.org/officeDocument/2006/relationships/image" Target="../media/image2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6.jpeg"/><Relationship Id="rId4" Type="http://schemas.openxmlformats.org/officeDocument/2006/relationships/image" Target="../media/image23.emf"/><Relationship Id="rId9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7.emf"/><Relationship Id="rId9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31.emf"/><Relationship Id="rId9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hyperlink" Target="http://www.google.com/url?sa=i&amp;rct=j&amp;q=&amp;esrc=s&amp;source=images&amp;cd=&amp;cad=rja&amp;uact=8&amp;ved=0ahUKEwiKsYuUmt_KAhUDCBoKHWhSAfAQjRwIBw&amp;url=http://clipart.me/premium-business-finance/young-engineers-working-on-the-project-silhouettes-290664&amp;psig=AFQjCNE9ut4c91dPQcjCpPvB413NLIECDQ&amp;ust=1454710005045076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hyperlink" Target="http://www.google.com/url?sa=i&amp;rct=j&amp;q=&amp;esrc=s&amp;source=images&amp;cd=&amp;cad=rja&amp;uact=8&amp;ved=0ahUKEwjV4eCx-N7KAhXD2RoKHXNUAj4QjRwIBw&amp;url=http://www.clipartbest.com/picture-of-people-working-together&amp;bvm=bv.113370389,d.d2s&amp;psig=AFQjCNG8fEXlehDyfBnPP5Vtas8BQj8QoQ&amp;ust=1454703808661802" TargetMode="Externa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67.jpeg"/><Relationship Id="rId7" Type="http://schemas.openxmlformats.org/officeDocument/2006/relationships/chart" Target="../charts/chart2.xml"/><Relationship Id="rId2" Type="http://schemas.openxmlformats.org/officeDocument/2006/relationships/hyperlink" Target="http://www.google.com/url?sa=i&amp;rct=j&amp;q=&amp;esrc=s&amp;source=images&amp;cd=&amp;cad=rja&amp;uact=8&amp;ved=0ahUKEwia1Mfclt_KAhUJOxoKHVgWCWwQjRwIBw&amp;url=http://worldartsme.com/stacks/&amp;psig=AFQjCNE9ut4c91dPQcjCpPvB413NLIECDQ&amp;ust=1454710005045076" TargetMode="Externa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1.xml"/><Relationship Id="rId5" Type="http://schemas.openxmlformats.org/officeDocument/2006/relationships/image" Target="../media/image68.jpeg"/><Relationship Id="rId4" Type="http://schemas.openxmlformats.org/officeDocument/2006/relationships/hyperlink" Target="http://www.google.com/url?sa=i&amp;rct=j&amp;q=&amp;esrc=s&amp;source=images&amp;cd=&amp;cad=rja&amp;uact=8&amp;ved=0ahUKEwjVo_-0-t7KAhWBvxoKHcW3A_QQjRwIBw&amp;url=http://www.fotosearch.com/CSP219/k2195829/&amp;bvm=bv.113370389,d.d2s&amp;psig=AFQjCNFKWrFaxifhTw8nvpNiTesn1eA4hA&amp;ust=1454704370832182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2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google.com/url?sa=i&amp;rct=j&amp;q=&amp;esrc=s&amp;source=images&amp;cd=&amp;cad=rja&amp;uact=8&amp;ved=0ahUKEwis2aD7997KAhVCyxoKHRwYDyYQjRwIBw&amp;url=http://www.fotosearch.com/IMZ144/mpg0020/&amp;bvm=bv.113370389,d.d2s&amp;psig=AFQjCNHohqucYZ0iQ6Kcxp1eOJ3911jjPQ&amp;ust=1454703686006503" TargetMode="External"/><Relationship Id="rId5" Type="http://schemas.openxmlformats.org/officeDocument/2006/relationships/image" Target="../media/image71.jpeg"/><Relationship Id="rId4" Type="http://schemas.openxmlformats.org/officeDocument/2006/relationships/hyperlink" Target="http://www.google.com/url?sa=i&amp;rct=j&amp;q=&amp;esrc=s&amp;source=images&amp;cd=&amp;cad=rja&amp;uact=8&amp;ved=0ahUKEwipvsKD-t7KAhVBRBoKHWYQCbEQjRwIBw&amp;url=http://www.fotosearch.com/illustration/engineer.html&amp;bvm=bv.113370389,d.d2s&amp;psig=AFQjCNGKWCsITk6iflBnQ3jrn0fPmlwuPA&amp;ust=1454704272495457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jpeg"/><Relationship Id="rId5" Type="http://schemas.openxmlformats.org/officeDocument/2006/relationships/hyperlink" Target="http://www.google.com/url?sa=i&amp;rct=j&amp;q=&amp;esrc=s&amp;source=images&amp;cd=&amp;cad=rja&amp;uact=8&amp;ved=0ahUKEwiKsYuUmt_KAhUDCBoKHWhSAfAQjRwIBw&amp;url=http://clipart.me/premium-business-finance/young-engineers-working-on-the-project-silhouettes-290664&amp;psig=AFQjCNE9ut4c91dPQcjCpPvB413NLIECDQ&amp;ust=1454710005045076" TargetMode="External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5.jpeg"/><Relationship Id="rId4" Type="http://schemas.openxmlformats.org/officeDocument/2006/relationships/hyperlink" Target="http://www.google.com/url?sa=i&amp;rct=j&amp;q=&amp;esrc=s&amp;source=images&amp;cd=&amp;cad=rja&amp;uact=8&amp;ved=0ahUKEwjXl4bzot_KAhWLOxoKHbpkCGYQjRwIBw&amp;url=http://organicmountainrecords.com/manufacturing-engineer-clipart&amp;psig=AFQjCNEVtv60Rze2EjQElADLI94A5k89MQ&amp;ust=1454714433663829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graph.com/illustration/3d-human-characters-making-graph-of-growth-gg62935651.html" TargetMode="External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jpeg"/><Relationship Id="rId9" Type="http://schemas.openxmlformats.org/officeDocument/2006/relationships/image" Target="../media/image8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2.png"/><Relationship Id="rId7" Type="http://schemas.openxmlformats.org/officeDocument/2006/relationships/image" Target="../media/image88.png"/><Relationship Id="rId12" Type="http://schemas.openxmlformats.org/officeDocument/2006/relationships/image" Target="../media/image93.jp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5" Type="http://schemas.openxmlformats.org/officeDocument/2006/relationships/image" Target="../media/image86.png"/><Relationship Id="rId10" Type="http://schemas.openxmlformats.org/officeDocument/2006/relationships/image" Target="../media/image91.png"/><Relationship Id="rId4" Type="http://schemas.openxmlformats.org/officeDocument/2006/relationships/image" Target="../media/image78.png"/><Relationship Id="rId9" Type="http://schemas.openxmlformats.org/officeDocument/2006/relationships/image" Target="../media/image9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8.pn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emf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42950" y="1981201"/>
            <a:ext cx="8420100" cy="1603373"/>
          </a:xfrm>
        </p:spPr>
        <p:txBody>
          <a:bodyPr>
            <a:normAutofit/>
          </a:bodyPr>
          <a:lstStyle/>
          <a:p>
            <a:r>
              <a:rPr lang="en-US" dirty="0" smtClean="0"/>
              <a:t>SMB-SE-DOP section</a:t>
            </a:r>
            <a:endParaRPr lang="en-US" sz="2200" dirty="0">
              <a:solidFill>
                <a:srgbClr val="1F497D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M. Poehler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4350" y="6447110"/>
            <a:ext cx="3797300" cy="365125"/>
          </a:xfrm>
        </p:spPr>
        <p:txBody>
          <a:bodyPr/>
          <a:lstStyle/>
          <a:p>
            <a:r>
              <a:rPr lang="en-US" dirty="0" smtClean="0"/>
              <a:t>M. Poehler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Distribution of design draftsmen works by section 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505551"/>
              </p:ext>
            </p:extLst>
          </p:nvPr>
        </p:nvGraphicFramePr>
        <p:xfrm>
          <a:off x="1612586" y="1470911"/>
          <a:ext cx="6242364" cy="2160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0314"/>
                <a:gridCol w="1546386"/>
                <a:gridCol w="1855664"/>
              </a:tblGrid>
              <a:tr h="360026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N° </a:t>
                      </a:r>
                      <a:r>
                        <a:rPr kumimoji="0" lang="en-GB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studies</a:t>
                      </a:r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</a:t>
                      </a:r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N° </a:t>
                      </a:r>
                      <a:r>
                        <a:rPr kumimoji="0" lang="en-GB" sz="1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working hours</a:t>
                      </a:r>
                      <a:endParaRPr kumimoji="0" lang="en-GB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026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PROJECTS-DIVERS (DOP)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75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3700</a:t>
                      </a:r>
                      <a:endParaRPr lang="en-GB" sz="1400" dirty="0"/>
                    </a:p>
                  </a:txBody>
                  <a:tcPr/>
                </a:tc>
              </a:tr>
              <a:tr h="360026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GS-SE-CEB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65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2180</a:t>
                      </a:r>
                      <a:endParaRPr lang="en-GB" sz="1400" dirty="0"/>
                    </a:p>
                  </a:txBody>
                  <a:tcPr/>
                </a:tc>
              </a:tr>
              <a:tr h="360026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GS-SE-FAS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1170</a:t>
                      </a:r>
                      <a:endParaRPr lang="en-GB" sz="1400" dirty="0"/>
                    </a:p>
                  </a:txBody>
                  <a:tcPr/>
                </a:tc>
              </a:tr>
              <a:tr h="360026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GS-SE-PO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890</a:t>
                      </a:r>
                      <a:endParaRPr lang="en-GB" sz="1400" dirty="0"/>
                    </a:p>
                  </a:txBody>
                  <a:tcPr/>
                </a:tc>
              </a:tr>
              <a:tr h="360026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INTEGRATION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3</a:t>
                      </a:r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2930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itle 1"/>
          <p:cNvSpPr txBox="1">
            <a:spLocks/>
          </p:cNvSpPr>
          <p:nvPr/>
        </p:nvSpPr>
        <p:spPr>
          <a:xfrm>
            <a:off x="329942" y="3581400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Resources for the main projects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081959"/>
              </p:ext>
            </p:extLst>
          </p:nvPr>
        </p:nvGraphicFramePr>
        <p:xfrm>
          <a:off x="1431768" y="4130040"/>
          <a:ext cx="6604000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02000"/>
                <a:gridCol w="3302000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HL-LHC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Ludovic</a:t>
                      </a:r>
                      <a:r>
                        <a:rPr lang="en-US" sz="1200" dirty="0" smtClean="0"/>
                        <a:t>, Angel, Adrian</a:t>
                      </a:r>
                      <a:endParaRPr lang="fr-CH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Building 107: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Patrick, Martina, Cristo, Oscar, Laurent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Building 311: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Patrick, Pedro, Raul, Laurent</a:t>
                      </a:r>
                      <a:endParaRPr lang="fr-CH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ISR-RWTC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Alexis, Raul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Building 887-Extension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Patrick, Cristo, Laurent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FCC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Angel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PoliChem</a:t>
                      </a:r>
                      <a:r>
                        <a:rPr lang="en-US" sz="1200" dirty="0" smtClean="0"/>
                        <a:t> working group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Raul, Alexis, Oscar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Civil models for Integration</a:t>
                      </a:r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Cristo, Pedro, Maria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773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Internal invoicing jobs (2015)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003317"/>
              </p:ext>
            </p:extLst>
          </p:nvPr>
        </p:nvGraphicFramePr>
        <p:xfrm>
          <a:off x="1786410" y="1447800"/>
          <a:ext cx="5985990" cy="4645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0682"/>
                <a:gridCol w="2275308"/>
              </a:tblGrid>
              <a:tr h="331843"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r>
                        <a:rPr kumimoji="0" lang="fr-CH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(CHF)</a:t>
                      </a:r>
                      <a:endParaRPr kumimoji="0" lang="en-GB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RWTC-ISR</a:t>
                      </a:r>
                      <a:r>
                        <a:rPr lang="fr-CH" sz="1400" baseline="0" dirty="0" smtClean="0"/>
                        <a:t> (</a:t>
                      </a:r>
                      <a:r>
                        <a:rPr lang="en-GB" sz="1400" baseline="0" noProof="0" dirty="0" smtClean="0"/>
                        <a:t>Radioactive Waste Treatment </a:t>
                      </a:r>
                      <a:r>
                        <a:rPr lang="en-GB" sz="1400" baseline="0" noProof="0" dirty="0" err="1" smtClean="0"/>
                        <a:t>Center</a:t>
                      </a:r>
                      <a:r>
                        <a:rPr lang="fr-CH" sz="1400" baseline="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44.000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 smtClean="0"/>
                        <a:t>Consolidation</a:t>
                      </a:r>
                      <a:r>
                        <a:rPr lang="en-GB" sz="1400" baseline="0" noProof="0" dirty="0" smtClean="0"/>
                        <a:t> projects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39.600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Building</a:t>
                      </a:r>
                      <a:r>
                        <a:rPr lang="fr-CH" sz="1400" baseline="0" dirty="0" smtClean="0"/>
                        <a:t> 196 AD-Target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5.500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Building</a:t>
                      </a:r>
                      <a:r>
                        <a:rPr lang="fr-CH" sz="1400" baseline="0" dirty="0" smtClean="0"/>
                        <a:t> 773 IT-Hub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3.300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Building 245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4.950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Building 311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4.950</a:t>
                      </a:r>
                      <a:endParaRPr lang="en-GB" sz="1400" dirty="0" smtClean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Building 887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4.950</a:t>
                      </a:r>
                      <a:endParaRPr lang="en-GB" sz="1400" dirty="0" smtClean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Modification </a:t>
                      </a:r>
                      <a:r>
                        <a:rPr lang="fr-CH" sz="1400" baseline="0" dirty="0" smtClean="0"/>
                        <a:t>CERN entrance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7.975</a:t>
                      </a:r>
                      <a:endParaRPr lang="en-GB" sz="1400" dirty="0" smtClean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FCC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2.475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 smtClean="0"/>
                        <a:t>Building 113_Creation of</a:t>
                      </a:r>
                      <a:r>
                        <a:rPr lang="en-GB" sz="1400" baseline="0" noProof="0" dirty="0" smtClean="0"/>
                        <a:t> a Gas point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2.200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HL-LHC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66.000</a:t>
                      </a:r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</a:tr>
              <a:tr h="331843">
                <a:tc>
                  <a:txBody>
                    <a:bodyPr/>
                    <a:lstStyle/>
                    <a:p>
                      <a:pPr algn="r"/>
                      <a:r>
                        <a:rPr lang="fr-CH" sz="1400" dirty="0" smtClean="0"/>
                        <a:t>Total: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185.900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953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Frame contracts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15328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 smtClean="0">
                <a:solidFill>
                  <a:schemeClr val="tx1"/>
                </a:solidFill>
              </a:rPr>
              <a:t>Civil </a:t>
            </a:r>
            <a:r>
              <a:rPr lang="en-GB" sz="2000" dirty="0">
                <a:solidFill>
                  <a:schemeClr val="tx1"/>
                </a:solidFill>
              </a:rPr>
              <a:t>Engineering and Architectural Consultancy Services 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37426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Design </a:t>
            </a:r>
            <a:r>
              <a:rPr lang="en-US" sz="2000" dirty="0">
                <a:solidFill>
                  <a:schemeClr val="tx1"/>
                </a:solidFill>
              </a:rPr>
              <a:t>services (Draftsmen)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290743"/>
              </p:ext>
            </p:extLst>
          </p:nvPr>
        </p:nvGraphicFramePr>
        <p:xfrm>
          <a:off x="495301" y="2196702"/>
          <a:ext cx="4918736" cy="1460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9391"/>
                <a:gridCol w="1020523"/>
                <a:gridCol w="992940"/>
                <a:gridCol w="956166"/>
                <a:gridCol w="1029716"/>
              </a:tblGrid>
              <a:tr h="449507"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r>
                        <a:rPr lang="fr-CH" sz="900" b="0" kern="1200" baseline="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in KCHF</a:t>
                      </a:r>
                      <a:endParaRPr lang="en-GB" sz="900" b="0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BOMA-BAC (22%)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GEOS (50%) (Architecture)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GEOS (15%) (Engineering)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ATKINS (13%)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0942"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165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0942"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9507"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 (</a:t>
                      </a:r>
                      <a:r>
                        <a:rPr lang="en-GB" sz="9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expected)</a:t>
                      </a:r>
                      <a:endParaRPr lang="en-GB" sz="9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4589" y="2013486"/>
            <a:ext cx="4144711" cy="17673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4230231"/>
            <a:ext cx="504798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buFontTx/>
              <a:buChar char="-"/>
            </a:pPr>
            <a:r>
              <a:rPr lang="en-US" sz="1400" dirty="0"/>
              <a:t>7 persons working on CERN site in the DOP section</a:t>
            </a:r>
          </a:p>
          <a:p>
            <a:pPr marL="742950" lvl="1" indent="-285750">
              <a:buFontTx/>
              <a:buChar char="-"/>
            </a:pPr>
            <a:r>
              <a:rPr lang="en-US" sz="1400" dirty="0"/>
              <a:t>2 persons collaborating in other services (HL-LHC; ALICE)</a:t>
            </a:r>
          </a:p>
          <a:p>
            <a:pPr marL="742950" lvl="1" indent="-285750">
              <a:buFontTx/>
              <a:buChar char="-"/>
            </a:pPr>
            <a:r>
              <a:rPr lang="en-US" sz="1400" dirty="0"/>
              <a:t>Collaborations with different projects:</a:t>
            </a:r>
          </a:p>
          <a:p>
            <a:pPr marL="1200150" lvl="2" indent="-285750">
              <a:buFontTx/>
              <a:buChar char="-"/>
            </a:pPr>
            <a:r>
              <a:rPr lang="en-US" sz="1400" dirty="0"/>
              <a:t>HL-LHC</a:t>
            </a:r>
          </a:p>
          <a:p>
            <a:pPr marL="1200150" lvl="2" indent="-285750">
              <a:buFontTx/>
              <a:buChar char="-"/>
            </a:pPr>
            <a:r>
              <a:rPr lang="en-US" sz="1400" dirty="0" err="1"/>
              <a:t>Catia</a:t>
            </a:r>
            <a:r>
              <a:rPr lang="en-US" sz="1400" dirty="0"/>
              <a:t> Integration models </a:t>
            </a:r>
          </a:p>
          <a:p>
            <a:pPr marL="1200150" lvl="2" indent="-285750">
              <a:buFontTx/>
              <a:buChar char="-"/>
            </a:pPr>
            <a:r>
              <a:rPr lang="en-US" sz="1400" dirty="0"/>
              <a:t>ISR-RWTC (radioactive waste treatment center)</a:t>
            </a:r>
          </a:p>
          <a:p>
            <a:pPr marL="1200150" lvl="2" indent="-285750">
              <a:buFontTx/>
              <a:buChar char="-"/>
            </a:pPr>
            <a:r>
              <a:rPr lang="en-US" sz="1400" dirty="0"/>
              <a:t>FCC</a:t>
            </a:r>
          </a:p>
          <a:p>
            <a:pPr marL="1200150" lvl="2" indent="-285750">
              <a:buFontTx/>
              <a:buChar char="-"/>
            </a:pPr>
            <a:r>
              <a:rPr lang="en-US" sz="1400" dirty="0" smtClean="0"/>
              <a:t>ADAM</a:t>
            </a:r>
          </a:p>
          <a:p>
            <a:pPr marL="1200150" lvl="2" indent="-285750">
              <a:buFontTx/>
              <a:buChar char="-"/>
            </a:pPr>
            <a:r>
              <a:rPr lang="en-US" sz="1400" dirty="0" err="1" smtClean="0"/>
              <a:t>PoliChem</a:t>
            </a:r>
            <a:r>
              <a:rPr lang="en-US" sz="1400" dirty="0" smtClean="0"/>
              <a:t> working group</a:t>
            </a:r>
          </a:p>
          <a:p>
            <a:endParaRPr lang="fr-CH" sz="1400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388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2D </a:t>
            </a:r>
            <a:r>
              <a:rPr lang="en-US" sz="2400" dirty="0">
                <a:solidFill>
                  <a:schemeClr val="tx1"/>
                </a:solidFill>
              </a:rPr>
              <a:t>Drawings – Studies and </a:t>
            </a:r>
            <a:r>
              <a:rPr lang="en-US" sz="2400" dirty="0" smtClean="0">
                <a:solidFill>
                  <a:schemeClr val="tx1"/>
                </a:solidFill>
              </a:rPr>
              <a:t>Projects </a:t>
            </a:r>
            <a:r>
              <a:rPr lang="en-US" sz="1600" dirty="0" smtClean="0">
                <a:solidFill>
                  <a:schemeClr val="tx1"/>
                </a:solidFill>
              </a:rPr>
              <a:t>(~</a:t>
            </a:r>
            <a:r>
              <a:rPr lang="en-US" sz="1600" dirty="0">
                <a:solidFill>
                  <a:schemeClr val="tx1"/>
                </a:solidFill>
              </a:rPr>
              <a:t>150 requests/year)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0908194"/>
              </p:ext>
            </p:extLst>
          </p:nvPr>
        </p:nvGraphicFramePr>
        <p:xfrm>
          <a:off x="7315200" y="3532791"/>
          <a:ext cx="2442137" cy="2712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2" name="Acrobat Document" r:id="rId3" imgW="19507110" imgH="21669120" progId="AcroExch.Document.11">
                  <p:embed/>
                </p:oleObj>
              </mc:Choice>
              <mc:Fallback>
                <p:oleObj name="Acrobat Document" r:id="rId3" imgW="19507110" imgH="2166912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15200" y="3532791"/>
                        <a:ext cx="2442137" cy="2712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744083"/>
              </p:ext>
            </p:extLst>
          </p:nvPr>
        </p:nvGraphicFramePr>
        <p:xfrm>
          <a:off x="4521073" y="3138867"/>
          <a:ext cx="1900333" cy="3134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3" name="Acrobat Document" r:id="rId5" imgW="13134944" imgH="21669120" progId="AcroExch.Document.11">
                  <p:embed/>
                </p:oleObj>
              </mc:Choice>
              <mc:Fallback>
                <p:oleObj name="Acrobat Document" r:id="rId5" imgW="13134944" imgH="2166912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21073" y="3138867"/>
                        <a:ext cx="1900333" cy="3134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964836"/>
              </p:ext>
            </p:extLst>
          </p:nvPr>
        </p:nvGraphicFramePr>
        <p:xfrm>
          <a:off x="245551" y="4122008"/>
          <a:ext cx="4211543" cy="2292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4" name="Acrobat Document" r:id="rId7" imgW="25145865" imgH="13687380" progId="AcroExch.Document.11">
                  <p:embed/>
                </p:oleObj>
              </mc:Choice>
              <mc:Fallback>
                <p:oleObj name="Acrobat Document" r:id="rId7" imgW="25145865" imgH="1368738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5551" y="4122008"/>
                        <a:ext cx="4211543" cy="22922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158612"/>
              </p:ext>
            </p:extLst>
          </p:nvPr>
        </p:nvGraphicFramePr>
        <p:xfrm>
          <a:off x="80880" y="1414384"/>
          <a:ext cx="3670061" cy="2675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5" name="Acrobat Document" r:id="rId9" imgW="12544163" imgH="9143820" progId="AcroExch.Document.11">
                  <p:embed/>
                </p:oleObj>
              </mc:Choice>
              <mc:Fallback>
                <p:oleObj name="Acrobat Document" r:id="rId9" imgW="12544163" imgH="914382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0880" y="1414384"/>
                        <a:ext cx="3670061" cy="26752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4647729" y="1447800"/>
            <a:ext cx="44891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/>
              <a:t>Feasibility studies</a:t>
            </a:r>
          </a:p>
          <a:p>
            <a:pPr algn="r"/>
            <a:r>
              <a:rPr lang="en-US" sz="1600" b="1" dirty="0"/>
              <a:t>Preliminary designs</a:t>
            </a:r>
          </a:p>
          <a:p>
            <a:pPr algn="r"/>
            <a:r>
              <a:rPr lang="en-US" sz="1600" b="1" dirty="0"/>
              <a:t>Construction designs</a:t>
            </a:r>
          </a:p>
          <a:p>
            <a:pPr algn="r"/>
            <a:r>
              <a:rPr lang="en-US" sz="1600" b="1" dirty="0"/>
              <a:t>Tender designs</a:t>
            </a:r>
          </a:p>
          <a:p>
            <a:pPr algn="r"/>
            <a:r>
              <a:rPr lang="fr-CH" sz="1600" b="1" dirty="0"/>
              <a:t>Coordination designs</a:t>
            </a:r>
          </a:p>
          <a:p>
            <a:pPr algn="r"/>
            <a:r>
              <a:rPr lang="en-GB" sz="1600" b="1" dirty="0"/>
              <a:t>Archive drawings research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880" y="1447800"/>
            <a:ext cx="1454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HL-LHC lay-out</a:t>
            </a:r>
          </a:p>
          <a:p>
            <a:r>
              <a:rPr lang="fr-CH" sz="1200" dirty="0"/>
              <a:t>and buildings design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4511555" y="4161194"/>
            <a:ext cx="1678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Bld-311 Building design </a:t>
            </a:r>
          </a:p>
          <a:p>
            <a:r>
              <a:rPr lang="en-GB" sz="1200" dirty="0"/>
              <a:t>(definition d’ouvrage)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24476" y="3151788"/>
            <a:ext cx="1879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Bld-311</a:t>
            </a:r>
            <a:r>
              <a:rPr lang="en-GB" sz="1200" dirty="0"/>
              <a:t> checking drawings </a:t>
            </a:r>
          </a:p>
          <a:p>
            <a:r>
              <a:rPr lang="en-GB" sz="1200" dirty="0"/>
              <a:t>from external consultants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403350" y="4143675"/>
            <a:ext cx="2159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HL-LHC. 2D and 3D models </a:t>
            </a:r>
          </a:p>
          <a:p>
            <a:r>
              <a:rPr lang="en-GB" sz="1200" dirty="0"/>
              <a:t>for underground infrastructures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239" y="1440255"/>
            <a:ext cx="2242037" cy="125906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459128" y="2671553"/>
            <a:ext cx="11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New Entrance A</a:t>
            </a:r>
            <a:endParaRPr lang="en-US" sz="1200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616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526577"/>
              </p:ext>
            </p:extLst>
          </p:nvPr>
        </p:nvGraphicFramePr>
        <p:xfrm>
          <a:off x="76200" y="1498600"/>
          <a:ext cx="5745163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0" name="Acrobat Document" r:id="rId3" imgW="32099115" imgH="22707420" progId="Acrobat.Document.11">
                  <p:embed/>
                </p:oleObj>
              </mc:Choice>
              <mc:Fallback>
                <p:oleObj name="Acrobat Document" r:id="rId3" imgW="32099115" imgH="2270742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" y="1498600"/>
                        <a:ext cx="5745163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4800600" y="1524000"/>
            <a:ext cx="1136650" cy="4352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414" y="1273887"/>
            <a:ext cx="4403527" cy="293017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>
                <a:solidFill>
                  <a:schemeClr val="tx1"/>
                </a:solidFill>
              </a:rPr>
              <a:t>HL-LHC </a:t>
            </a:r>
            <a:r>
              <a:rPr lang="en-GB" sz="2400" dirty="0">
                <a:solidFill>
                  <a:schemeClr val="tx1"/>
                </a:solidFill>
              </a:rPr>
              <a:t>project in point LHC-1 and LHC-5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830650"/>
              </p:ext>
            </p:extLst>
          </p:nvPr>
        </p:nvGraphicFramePr>
        <p:xfrm>
          <a:off x="4876800" y="4142583"/>
          <a:ext cx="2397623" cy="1731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1" name="Acrobat Document" r:id="rId6" imgW="4248015" imgH="3066960" progId="Acrobat.Document.11">
                  <p:embed/>
                </p:oleObj>
              </mc:Choice>
              <mc:Fallback>
                <p:oleObj name="Acrobat Document" r:id="rId6" imgW="4248015" imgH="306696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76800" y="4142583"/>
                        <a:ext cx="2397623" cy="17310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418055"/>
              </p:ext>
            </p:extLst>
          </p:nvPr>
        </p:nvGraphicFramePr>
        <p:xfrm>
          <a:off x="7466928" y="4114800"/>
          <a:ext cx="2269556" cy="1815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2" name="Acrobat Document" r:id="rId8" imgW="11334615" imgH="9067710" progId="Acrobat.Document.11">
                  <p:embed/>
                </p:oleObj>
              </mc:Choice>
              <mc:Fallback>
                <p:oleObj name="Acrobat Document" r:id="rId8" imgW="11334615" imgH="906771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466928" y="4114800"/>
                        <a:ext cx="2269556" cy="18156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1416619" y="5544234"/>
            <a:ext cx="216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/>
              <a:t>General site lay-out.</a:t>
            </a:r>
          </a:p>
          <a:p>
            <a:pPr algn="ctr"/>
            <a:r>
              <a:rPr lang="fr-CH" sz="1200" dirty="0"/>
              <a:t>Implantation of future buildings</a:t>
            </a:r>
          </a:p>
          <a:p>
            <a:pPr algn="ctr"/>
            <a:r>
              <a:rPr lang="fr-CH" sz="1200" dirty="0"/>
              <a:t>Exemple for point LHC-1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7835267" y="1771164"/>
            <a:ext cx="1887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/>
              <a:t>3D model for underground </a:t>
            </a:r>
          </a:p>
          <a:p>
            <a:pPr algn="ctr"/>
            <a:r>
              <a:rPr lang="fr-CH" sz="1200" dirty="0"/>
              <a:t>infrastructure.</a:t>
            </a:r>
          </a:p>
          <a:p>
            <a:pPr algn="ctr"/>
            <a:r>
              <a:rPr lang="fr-CH" sz="1200" dirty="0"/>
              <a:t>Connection to LHC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57262" y="5867400"/>
            <a:ext cx="1788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Conceptual design for the</a:t>
            </a:r>
          </a:p>
          <a:p>
            <a:pPr algn="ctr"/>
            <a:r>
              <a:rPr lang="en-GB" sz="1200" dirty="0"/>
              <a:t>tunnel cross section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81600" y="5715000"/>
            <a:ext cx="1879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Test with a Revit 3D model </a:t>
            </a:r>
          </a:p>
          <a:p>
            <a:pPr algn="ctr"/>
            <a:r>
              <a:rPr lang="en-GB" sz="1200" dirty="0"/>
              <a:t>f</a:t>
            </a:r>
            <a:r>
              <a:rPr lang="fr-CH" sz="1200" dirty="0"/>
              <a:t>or building SHM17</a:t>
            </a:r>
            <a:endParaRPr lang="en-GB" sz="1200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271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2D </a:t>
            </a:r>
            <a:r>
              <a:rPr lang="en-US" sz="2400" dirty="0">
                <a:solidFill>
                  <a:schemeClr val="tx1"/>
                </a:solidFill>
              </a:rPr>
              <a:t>Drawings – Studies and Projects </a:t>
            </a:r>
            <a:r>
              <a:rPr lang="en-US" sz="1600" dirty="0">
                <a:solidFill>
                  <a:schemeClr val="tx1"/>
                </a:solidFill>
              </a:rPr>
              <a:t>(~120 requests/year)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943674"/>
              </p:ext>
            </p:extLst>
          </p:nvPr>
        </p:nvGraphicFramePr>
        <p:xfrm>
          <a:off x="433135" y="3999120"/>
          <a:ext cx="4747130" cy="2311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1" name="Acrobat Document" r:id="rId3" imgW="26012722" imgH="12668130" progId="AcroExch.Document.11">
                  <p:embed/>
                </p:oleObj>
              </mc:Choice>
              <mc:Fallback>
                <p:oleObj name="Acrobat Document" r:id="rId3" imgW="26012722" imgH="1266813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3135" y="3999120"/>
                        <a:ext cx="4747130" cy="23117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049638"/>
              </p:ext>
            </p:extLst>
          </p:nvPr>
        </p:nvGraphicFramePr>
        <p:xfrm>
          <a:off x="7393897" y="2949514"/>
          <a:ext cx="2054903" cy="2961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2" name="Acrobat Document" r:id="rId5" imgW="6962677" imgH="10648800" progId="AcroExch.Document.11">
                  <p:embed/>
                </p:oleObj>
              </mc:Choice>
              <mc:Fallback>
                <p:oleObj name="Acrobat Document" r:id="rId5" imgW="6962677" imgH="1064880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93897" y="2949514"/>
                        <a:ext cx="2054903" cy="29616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713849"/>
              </p:ext>
            </p:extLst>
          </p:nvPr>
        </p:nvGraphicFramePr>
        <p:xfrm>
          <a:off x="2971800" y="1394979"/>
          <a:ext cx="3555852" cy="3035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3" name="Acrobat Document" r:id="rId7" imgW="14325420" imgH="12229920" progId="AcroExch.Document.11">
                  <p:embed/>
                </p:oleObj>
              </mc:Choice>
              <mc:Fallback>
                <p:oleObj name="Acrobat Document" r:id="rId7" imgW="14325420" imgH="1222992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71800" y="1394979"/>
                        <a:ext cx="3555852" cy="30353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393832" y="1557985"/>
            <a:ext cx="2577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Reinforced concrete</a:t>
            </a:r>
          </a:p>
          <a:p>
            <a:pPr>
              <a:lnSpc>
                <a:spcPct val="150000"/>
              </a:lnSpc>
            </a:pPr>
            <a:r>
              <a:rPr lang="en-US" sz="1600" b="1" dirty="0"/>
              <a:t>Steel structure</a:t>
            </a:r>
          </a:p>
          <a:p>
            <a:pPr>
              <a:lnSpc>
                <a:spcPct val="150000"/>
              </a:lnSpc>
            </a:pPr>
            <a:r>
              <a:rPr lang="en-US" sz="1600" b="1" dirty="0"/>
              <a:t>External layouts</a:t>
            </a:r>
          </a:p>
          <a:p>
            <a:pPr>
              <a:lnSpc>
                <a:spcPct val="150000"/>
              </a:lnSpc>
            </a:pPr>
            <a:r>
              <a:rPr lang="en-US" sz="1600" b="1" dirty="0"/>
              <a:t>Architectural design</a:t>
            </a:r>
          </a:p>
          <a:p>
            <a:pPr>
              <a:lnSpc>
                <a:spcPct val="150000"/>
              </a:lnSpc>
            </a:pPr>
            <a:r>
              <a:rPr lang="en-US" sz="1600" b="1" dirty="0"/>
              <a:t>Refurbishment</a:t>
            </a:r>
          </a:p>
          <a:p>
            <a:pPr>
              <a:lnSpc>
                <a:spcPct val="150000"/>
              </a:lnSpc>
            </a:pPr>
            <a:r>
              <a:rPr lang="en-US" sz="1600" b="1" dirty="0"/>
              <a:t>Detailing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81400" y="3733800"/>
            <a:ext cx="2228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Concrete foundation for the new</a:t>
            </a:r>
          </a:p>
          <a:p>
            <a:pPr algn="ctr"/>
            <a:r>
              <a:rPr lang="en-GB" sz="1200" dirty="0"/>
              <a:t>building 312 for </a:t>
            </a:r>
          </a:p>
          <a:p>
            <a:pPr algn="ctr"/>
            <a:r>
              <a:rPr lang="en-GB" sz="1200" dirty="0"/>
              <a:t>asbestos removal facilities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392397" y="5948283"/>
            <a:ext cx="2477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Hydrocarbons measurements chambers example in point 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362200" y="4323999"/>
            <a:ext cx="17739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2D and 3D model on </a:t>
            </a:r>
            <a:r>
              <a:rPr lang="en-US" sz="1200" dirty="0" err="1"/>
              <a:t>Autocad</a:t>
            </a:r>
            <a:r>
              <a:rPr lang="en-US" sz="1200" dirty="0"/>
              <a:t> for the steel structure on the </a:t>
            </a:r>
            <a:r>
              <a:rPr lang="en-US" sz="1200" dirty="0" err="1"/>
              <a:t>Bld</a:t>
            </a:r>
            <a:r>
              <a:rPr lang="en-US" sz="1200" dirty="0"/>
              <a:t> 870-BA3 for CV Equipment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6" r="8379"/>
          <a:stretch/>
        </p:blipFill>
        <p:spPr>
          <a:xfrm>
            <a:off x="7488727" y="1469295"/>
            <a:ext cx="1967017" cy="1461638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594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>
                <a:solidFill>
                  <a:schemeClr val="tx1"/>
                </a:solidFill>
              </a:rPr>
              <a:t>Revit and BIM (</a:t>
            </a:r>
            <a:r>
              <a:rPr lang="en-US" sz="2400" dirty="0">
                <a:solidFill>
                  <a:srgbClr val="FF0000"/>
                </a:solidFill>
              </a:rPr>
              <a:t>B</a:t>
            </a:r>
            <a:r>
              <a:rPr lang="en-US" sz="2400" dirty="0">
                <a:solidFill>
                  <a:schemeClr val="tx1"/>
                </a:solidFill>
              </a:rPr>
              <a:t>uilding </a:t>
            </a:r>
            <a:r>
              <a:rPr lang="en-US" sz="2400" dirty="0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chemeClr val="tx1"/>
                </a:solidFill>
              </a:rPr>
              <a:t>nformation </a:t>
            </a:r>
            <a:r>
              <a:rPr lang="en-US" sz="2400" dirty="0">
                <a:solidFill>
                  <a:srgbClr val="FF0000"/>
                </a:solidFill>
              </a:rPr>
              <a:t>M</a:t>
            </a:r>
            <a:r>
              <a:rPr lang="en-US" sz="2400" dirty="0">
                <a:solidFill>
                  <a:schemeClr val="tx1"/>
                </a:solidFill>
              </a:rPr>
              <a:t>odeling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1600200"/>
            <a:ext cx="7550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600" b="1" dirty="0"/>
              <a:t>New concept for Building design and projects 	-&gt; Project Management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600" b="1" dirty="0"/>
              <a:t>Based on 3D numerical Models 		-&gt; 3D design in Revit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600" b="1" dirty="0"/>
              <a:t>Including all the Information of the building 	-&gt; QMS</a:t>
            </a:r>
            <a:r>
              <a:rPr lang="en-GB" sz="1200" b="1" dirty="0"/>
              <a:t> (quality management system)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0663" y="4563457"/>
            <a:ext cx="513538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b="1" dirty="0"/>
              <a:t>Collaboration with other domains</a:t>
            </a:r>
          </a:p>
          <a:p>
            <a:pPr marL="742950" lvl="1" indent="-285750">
              <a:buFontTx/>
              <a:buChar char="-"/>
            </a:pPr>
            <a:r>
              <a:rPr lang="en-GB" sz="1400" b="1" dirty="0"/>
              <a:t>HVAC, EL, Architecture, VRD, ETC.</a:t>
            </a:r>
          </a:p>
          <a:p>
            <a:pPr marL="742950" lvl="1" indent="-285750">
              <a:buFontTx/>
              <a:buChar char="-"/>
            </a:pPr>
            <a:endParaRPr lang="en-GB" sz="1400" b="1" dirty="0"/>
          </a:p>
          <a:p>
            <a:pPr marL="285750" indent="-285750">
              <a:buFontTx/>
              <a:buChar char="-"/>
            </a:pPr>
            <a:r>
              <a:rPr lang="en-GB" sz="1400" b="1" dirty="0"/>
              <a:t>Consider the lifecycle of the project</a:t>
            </a:r>
          </a:p>
          <a:p>
            <a:pPr marL="742950" lvl="1" indent="-285750">
              <a:buFontTx/>
              <a:buChar char="-"/>
            </a:pPr>
            <a:r>
              <a:rPr lang="en-GB" sz="1400" b="1" dirty="0"/>
              <a:t>Studies, project, construction, maintenance, dismantling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775224" y="1807377"/>
            <a:ext cx="1780809" cy="38472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/>
              <a:t>Start Revit-2015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425256" y="5555854"/>
            <a:ext cx="2480744" cy="38472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fr-CH" dirty="0"/>
              <a:t>Implantation BIM-2017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8763000" y="2286000"/>
            <a:ext cx="21448" cy="3269853"/>
          </a:xfrm>
          <a:prstGeom prst="straightConnector1">
            <a:avLst/>
          </a:prstGeom>
          <a:ln w="98425" cmpd="dbl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80544" y="3307064"/>
            <a:ext cx="26452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5400" b="1" dirty="0"/>
              <a:t>CHANGE</a:t>
            </a:r>
            <a:endParaRPr lang="en-US" sz="5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157822" y="2953941"/>
            <a:ext cx="309488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H" b="1" dirty="0"/>
              <a:t>Software</a:t>
            </a:r>
            <a:endParaRPr lang="en-US" b="1" dirty="0"/>
          </a:p>
          <a:p>
            <a:pPr>
              <a:lnSpc>
                <a:spcPct val="150000"/>
              </a:lnSpc>
            </a:pPr>
            <a:r>
              <a:rPr lang="en-US" b="1" dirty="0"/>
              <a:t>          Standards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                    Procedures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                              Way of work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812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034876"/>
              </p:ext>
            </p:extLst>
          </p:nvPr>
        </p:nvGraphicFramePr>
        <p:xfrm>
          <a:off x="4995217" y="1536341"/>
          <a:ext cx="4940550" cy="3491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0" name="Acrobat Document" r:id="rId3" imgW="8019988" imgH="5667255" progId="AcroExch.Document.11">
                  <p:embed/>
                </p:oleObj>
              </mc:Choice>
              <mc:Fallback>
                <p:oleObj name="Acrobat Document" r:id="rId3" imgW="8019988" imgH="566725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95217" y="1536341"/>
                        <a:ext cx="4940550" cy="34912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17</a:t>
            </a:fld>
            <a:endParaRPr lang="fr-FR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248595"/>
              </p:ext>
            </p:extLst>
          </p:nvPr>
        </p:nvGraphicFramePr>
        <p:xfrm>
          <a:off x="508096" y="1792594"/>
          <a:ext cx="3101643" cy="2191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1" name="Acrobat Document" r:id="rId5" imgW="8019915" imgH="5667285" progId="AcroExch.Document.11">
                  <p:embed/>
                </p:oleObj>
              </mc:Choice>
              <mc:Fallback>
                <p:oleObj name="Acrobat Document" r:id="rId5" imgW="8019915" imgH="566728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8096" y="1792594"/>
                        <a:ext cx="3101643" cy="21917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987663"/>
              </p:ext>
            </p:extLst>
          </p:nvPr>
        </p:nvGraphicFramePr>
        <p:xfrm>
          <a:off x="758639" y="4153087"/>
          <a:ext cx="2840617" cy="2007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2" name="Acrobat Document" r:id="rId7" imgW="8019915" imgH="5667285" progId="AcroExch.Document.11">
                  <p:embed/>
                </p:oleObj>
              </mc:Choice>
              <mc:Fallback>
                <p:oleObj name="Acrobat Document" r:id="rId7" imgW="8019915" imgH="566728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8639" y="4153087"/>
                        <a:ext cx="2840617" cy="20073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itle 3"/>
          <p:cNvSpPr txBox="1">
            <a:spLocks/>
          </p:cNvSpPr>
          <p:nvPr/>
        </p:nvSpPr>
        <p:spPr>
          <a:xfrm>
            <a:off x="2372884" y="1893918"/>
            <a:ext cx="1367946" cy="792809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3D-MODEL</a:t>
            </a:r>
          </a:p>
          <a:p>
            <a:r>
              <a:rPr lang="en-US" sz="1400" dirty="0"/>
              <a:t>(</a:t>
            </a:r>
            <a:r>
              <a:rPr lang="en-US" sz="1400" dirty="0" err="1"/>
              <a:t>bld</a:t>
            </a:r>
            <a:r>
              <a:rPr lang="en-US" sz="1400" dirty="0"/>
              <a:t> 196)</a:t>
            </a:r>
          </a:p>
        </p:txBody>
      </p:sp>
      <p:sp>
        <p:nvSpPr>
          <p:cNvPr id="20" name="Title 3"/>
          <p:cNvSpPr txBox="1">
            <a:spLocks/>
          </p:cNvSpPr>
          <p:nvPr/>
        </p:nvSpPr>
        <p:spPr>
          <a:xfrm>
            <a:off x="5002610" y="2249826"/>
            <a:ext cx="2131458" cy="55697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3D-SECTIONS</a:t>
            </a:r>
          </a:p>
        </p:txBody>
      </p:sp>
      <p:sp>
        <p:nvSpPr>
          <p:cNvPr id="21" name="Title 3"/>
          <p:cNvSpPr txBox="1">
            <a:spLocks/>
          </p:cNvSpPr>
          <p:nvPr/>
        </p:nvSpPr>
        <p:spPr>
          <a:xfrm>
            <a:off x="227906" y="3714095"/>
            <a:ext cx="2131458" cy="55697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3D-VIEWS</a:t>
            </a:r>
          </a:p>
        </p:txBody>
      </p:sp>
      <p:sp>
        <p:nvSpPr>
          <p:cNvPr id="22" name="Title 3"/>
          <p:cNvSpPr txBox="1">
            <a:spLocks/>
          </p:cNvSpPr>
          <p:nvPr/>
        </p:nvSpPr>
        <p:spPr>
          <a:xfrm>
            <a:off x="4809491" y="5468295"/>
            <a:ext cx="2131458" cy="55697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DRAWINGS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>
                <a:solidFill>
                  <a:schemeClr val="tx1"/>
                </a:solidFill>
              </a:rPr>
              <a:t>Revit and BIM (</a:t>
            </a:r>
            <a:r>
              <a:rPr lang="en-US" sz="2400" dirty="0">
                <a:solidFill>
                  <a:srgbClr val="FF0000"/>
                </a:solidFill>
              </a:rPr>
              <a:t>B</a:t>
            </a:r>
            <a:r>
              <a:rPr lang="en-US" sz="2400" dirty="0">
                <a:solidFill>
                  <a:schemeClr val="tx1"/>
                </a:solidFill>
              </a:rPr>
              <a:t>uilding </a:t>
            </a:r>
            <a:r>
              <a:rPr lang="en-US" sz="2400" dirty="0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chemeClr val="tx1"/>
                </a:solidFill>
              </a:rPr>
              <a:t>nformation </a:t>
            </a:r>
            <a:r>
              <a:rPr lang="en-US" sz="2400" dirty="0">
                <a:solidFill>
                  <a:srgbClr val="FF0000"/>
                </a:solidFill>
              </a:rPr>
              <a:t>M</a:t>
            </a:r>
            <a:r>
              <a:rPr lang="en-US" sz="2400" dirty="0">
                <a:solidFill>
                  <a:schemeClr val="tx1"/>
                </a:solidFill>
              </a:rPr>
              <a:t>odeling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329942" y="1304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First step – 3D </a:t>
            </a:r>
            <a:r>
              <a:rPr lang="en-US" sz="2000" dirty="0" smtClean="0">
                <a:solidFill>
                  <a:schemeClr val="tx1"/>
                </a:solidFill>
              </a:rPr>
              <a:t>modeling</a:t>
            </a:r>
            <a:r>
              <a:rPr lang="en-US" sz="2400" dirty="0" smtClean="0">
                <a:solidFill>
                  <a:schemeClr val="tx1"/>
                </a:solidFill>
              </a:rPr>
              <a:t> with Revit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8116" y="4189689"/>
            <a:ext cx="2445577" cy="2052105"/>
          </a:xfrm>
          <a:prstGeom prst="rect">
            <a:avLst/>
          </a:prstGeom>
        </p:spPr>
      </p:pic>
      <p:sp>
        <p:nvSpPr>
          <p:cNvPr id="31" name="Title 3"/>
          <p:cNvSpPr txBox="1">
            <a:spLocks/>
          </p:cNvSpPr>
          <p:nvPr/>
        </p:nvSpPr>
        <p:spPr>
          <a:xfrm>
            <a:off x="6363771" y="5302509"/>
            <a:ext cx="2131458" cy="55697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DRAWINGS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3957752" y="2554789"/>
            <a:ext cx="832982" cy="530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717689" y="3207731"/>
            <a:ext cx="1346684" cy="1126805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270627" y="3928978"/>
            <a:ext cx="265446" cy="901824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384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3D </a:t>
            </a:r>
            <a:r>
              <a:rPr lang="en-US" sz="2400" dirty="0">
                <a:solidFill>
                  <a:schemeClr val="tx1"/>
                </a:solidFill>
              </a:rPr>
              <a:t>Models – Studies and Projects </a:t>
            </a:r>
            <a:r>
              <a:rPr lang="en-US" sz="1600" dirty="0">
                <a:solidFill>
                  <a:schemeClr val="tx1"/>
                </a:solidFill>
              </a:rPr>
              <a:t>(~50 requests/year)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49" t="39447"/>
          <a:stretch/>
        </p:blipFill>
        <p:spPr>
          <a:xfrm>
            <a:off x="495300" y="1505803"/>
            <a:ext cx="4303105" cy="239987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95300" y="3009167"/>
            <a:ext cx="1276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fr-CH" sz="1400" dirty="0"/>
              <a:t>Extension </a:t>
            </a:r>
          </a:p>
          <a:p>
            <a:r>
              <a:rPr lang="fr-CH" sz="1400" dirty="0"/>
              <a:t>of building 887</a:t>
            </a:r>
            <a:endParaRPr lang="en-US" sz="1400" dirty="0"/>
          </a:p>
        </p:txBody>
      </p:sp>
      <p:pic>
        <p:nvPicPr>
          <p:cNvPr id="25" name="Picture 24"/>
          <p:cNvPicPr/>
          <p:nvPr/>
        </p:nvPicPr>
        <p:blipFill rotWithShape="1">
          <a:blip r:embed="rId3"/>
          <a:srcRect l="18497" t="23422" r="11629" b="17768"/>
          <a:stretch/>
        </p:blipFill>
        <p:spPr>
          <a:xfrm>
            <a:off x="329942" y="3858592"/>
            <a:ext cx="4699258" cy="231360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679571" y="5484439"/>
            <a:ext cx="2016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3D CATIA model of the whole</a:t>
            </a:r>
          </a:p>
          <a:p>
            <a:r>
              <a:rPr lang="en-GB" sz="1200" dirty="0">
                <a:solidFill>
                  <a:schemeClr val="bg1"/>
                </a:solidFill>
              </a:rPr>
              <a:t>PS-RING</a:t>
            </a:r>
          </a:p>
        </p:txBody>
      </p:sp>
      <p:pic>
        <p:nvPicPr>
          <p:cNvPr id="27" name="Picture 2" descr="cid:image001.png@01D15353.568BD29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700" y="2965671"/>
            <a:ext cx="4320000" cy="2596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609610" y="5725180"/>
            <a:ext cx="3282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3D CATIA model of Bld-311 for integration.</a:t>
            </a:r>
          </a:p>
          <a:p>
            <a:pPr algn="ctr"/>
            <a:r>
              <a:rPr lang="en-GB" sz="1400" dirty="0"/>
              <a:t>Update with execution drawings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907901" y="1475096"/>
            <a:ext cx="348119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</a:pPr>
            <a:r>
              <a:rPr lang="en-US" sz="2000" dirty="0"/>
              <a:t>New buildings As built</a:t>
            </a:r>
          </a:p>
          <a:p>
            <a:pPr>
              <a:lnSpc>
                <a:spcPct val="170000"/>
              </a:lnSpc>
            </a:pPr>
            <a:r>
              <a:rPr lang="en-US" sz="2000" dirty="0"/>
              <a:t>Feasibility-tender design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031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3D </a:t>
            </a:r>
            <a:r>
              <a:rPr lang="en-US" sz="2400" dirty="0">
                <a:solidFill>
                  <a:schemeClr val="tx1"/>
                </a:solidFill>
              </a:rPr>
              <a:t>Models – Studies and Projects </a:t>
            </a:r>
            <a:r>
              <a:rPr lang="en-US" sz="1600" dirty="0">
                <a:solidFill>
                  <a:schemeClr val="tx1"/>
                </a:solidFill>
              </a:rPr>
              <a:t>(~50 requests/year)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292899"/>
              </p:ext>
            </p:extLst>
          </p:nvPr>
        </p:nvGraphicFramePr>
        <p:xfrm>
          <a:off x="3711723" y="1470745"/>
          <a:ext cx="3896529" cy="2197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8" name="Acrobat Document" r:id="rId3" imgW="13525286" imgH="7629390" progId="AcroExch.Document.11">
                  <p:embed/>
                </p:oleObj>
              </mc:Choice>
              <mc:Fallback>
                <p:oleObj name="Acrobat Document" r:id="rId3" imgW="13525286" imgH="762939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11723" y="1470745"/>
                        <a:ext cx="3896529" cy="21978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859" y="3733800"/>
            <a:ext cx="4320000" cy="2430000"/>
          </a:xfrm>
          <a:prstGeom prst="rect">
            <a:avLst/>
          </a:prstGeom>
        </p:spPr>
      </p:pic>
      <p:pic>
        <p:nvPicPr>
          <p:cNvPr id="16" name="Picture 15" descr="\\cern.ch\dfs\Users\c\cperegri\Desktop\PsRING\DOOR O3 II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7" r="27129"/>
          <a:stretch/>
        </p:blipFill>
        <p:spPr bwMode="auto">
          <a:xfrm>
            <a:off x="441266" y="2510135"/>
            <a:ext cx="2981591" cy="34028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52400" y="5939135"/>
            <a:ext cx="3559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Use of 3D scan in PS To update the models.</a:t>
            </a:r>
          </a:p>
          <a:p>
            <a:pPr algn="ctr"/>
            <a:r>
              <a:rPr lang="en-GB" sz="1200" dirty="0"/>
              <a:t>Example of the fire resistance doors implantation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99153" y="2071521"/>
            <a:ext cx="1457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3D CATIA model of the existing </a:t>
            </a:r>
          </a:p>
          <a:p>
            <a:r>
              <a:rPr lang="en-GB" sz="1200" dirty="0"/>
              <a:t>steel platforms in SPS </a:t>
            </a:r>
            <a:r>
              <a:rPr lang="en-GB" sz="1200" dirty="0" err="1"/>
              <a:t>pt</a:t>
            </a:r>
            <a:r>
              <a:rPr lang="en-GB" sz="1200" dirty="0"/>
              <a:t> 5 (ECX5)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60817" y="6127013"/>
            <a:ext cx="3958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SM18 Cluster-D. 3D models of the steel Platforms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63455" y="1422737"/>
            <a:ext cx="2665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Platforms</a:t>
            </a:r>
          </a:p>
          <a:p>
            <a:r>
              <a:rPr lang="en-US" sz="2000" dirty="0"/>
              <a:t>Detailed studies</a:t>
            </a:r>
          </a:p>
          <a:p>
            <a:r>
              <a:rPr lang="en-US" sz="2000" dirty="0"/>
              <a:t>Scan analysis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604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Section mandate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139825" y="959803"/>
            <a:ext cx="7867650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dirty="0"/>
              <a:t>“The DOP section is responsible for Civil Engineering design, Geographic and Patrimony data in the following categories:</a:t>
            </a:r>
          </a:p>
          <a:p>
            <a:pPr>
              <a:defRPr/>
            </a:pPr>
            <a:r>
              <a:rPr lang="en-US" sz="1200" dirty="0"/>
              <a:t> </a:t>
            </a: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n-US" dirty="0" smtClean="0"/>
              <a:t>the </a:t>
            </a:r>
            <a:r>
              <a:rPr lang="en-US" dirty="0"/>
              <a:t>study and design of Civil Engineering works </a:t>
            </a:r>
            <a:r>
              <a:rPr lang="en-US" dirty="0" smtClean="0"/>
              <a:t>(</a:t>
            </a:r>
            <a:r>
              <a:rPr lang="en-US" dirty="0"/>
              <a:t>underground, surface and special works, piping networks, </a:t>
            </a:r>
            <a:r>
              <a:rPr lang="en-US" dirty="0" smtClean="0"/>
              <a:t>roads </a:t>
            </a:r>
            <a:r>
              <a:rPr lang="en-US" dirty="0"/>
              <a:t>and landscaping); the 2D integration, the modeling of </a:t>
            </a:r>
            <a:r>
              <a:rPr lang="en-US" dirty="0" smtClean="0"/>
              <a:t>structures </a:t>
            </a:r>
            <a:r>
              <a:rPr lang="en-US" dirty="0"/>
              <a:t>in 3D </a:t>
            </a:r>
            <a:r>
              <a:rPr lang="en-US" dirty="0" err="1"/>
              <a:t>Catia</a:t>
            </a:r>
            <a:r>
              <a:rPr lang="en-US" dirty="0"/>
              <a:t>; the support to project manager and work </a:t>
            </a:r>
            <a:r>
              <a:rPr lang="en-US" dirty="0" smtClean="0"/>
              <a:t>requester</a:t>
            </a:r>
            <a:endParaRPr lang="fr-CH" dirty="0"/>
          </a:p>
          <a:p>
            <a:pPr marL="171450" indent="-171450" algn="just">
              <a:buFont typeface="Wingdings" panose="05000000000000000000" pitchFamily="2" charset="2"/>
              <a:buChar char="q"/>
              <a:defRPr/>
            </a:pPr>
            <a:endParaRPr lang="en-US" sz="1000" dirty="0"/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n-US" dirty="0" smtClean="0"/>
              <a:t>the </a:t>
            </a:r>
            <a:r>
              <a:rPr lang="en-US" dirty="0"/>
              <a:t>administration of the CERN Geographic Information 	System (GIS), the update, archive and diffusion of the CERN 	base maps (sites, parcels, roads, networks, buildings, tunnels, 	rooms, …) and the patrimony data; the land surveying activities; </a:t>
            </a:r>
          </a:p>
          <a:p>
            <a:pPr marL="650186" lvl="1" indent="-171450" algn="just">
              <a:buFont typeface="Wingdings" panose="05000000000000000000" pitchFamily="2" charset="2"/>
              <a:buChar char="q"/>
              <a:defRPr/>
            </a:pPr>
            <a:endParaRPr lang="en-US" sz="1000" dirty="0"/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n-US" dirty="0" smtClean="0"/>
              <a:t>The </a:t>
            </a:r>
            <a:r>
              <a:rPr lang="en-US" dirty="0"/>
              <a:t>support for project manager and work requester,  </a:t>
            </a:r>
            <a:r>
              <a:rPr lang="en-US" dirty="0" smtClean="0"/>
              <a:t>for technical specifications</a:t>
            </a:r>
            <a:r>
              <a:rPr lang="en-US" dirty="0"/>
              <a:t>, cost estimations, and </a:t>
            </a:r>
            <a:r>
              <a:rPr lang="en-US" dirty="0" smtClean="0"/>
              <a:t>blanket contract (data </a:t>
            </a:r>
            <a:r>
              <a:rPr lang="en-US" dirty="0"/>
              <a:t>	base of technical specifications and prices)</a:t>
            </a:r>
          </a:p>
          <a:p>
            <a:pPr marL="650186" lvl="1" indent="-171450" algn="just">
              <a:buFont typeface="Wingdings" panose="05000000000000000000" pitchFamily="2" charset="2"/>
              <a:buChar char="q"/>
              <a:defRPr/>
            </a:pPr>
            <a:endParaRPr lang="en-US" sz="1000" dirty="0"/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n-US" dirty="0" smtClean="0"/>
              <a:t>The </a:t>
            </a:r>
            <a:r>
              <a:rPr lang="en-US" dirty="0"/>
              <a:t>management of external relations with the technical offices of </a:t>
            </a:r>
            <a:r>
              <a:rPr lang="en-US" dirty="0" smtClean="0"/>
              <a:t>the </a:t>
            </a:r>
            <a:r>
              <a:rPr lang="en-US" dirty="0"/>
              <a:t>local authorities.</a:t>
            </a:r>
            <a:endParaRPr lang="en-US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20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" y="1295400"/>
            <a:ext cx="8756650" cy="50593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9942" y="1223612"/>
            <a:ext cx="5308858" cy="681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FCC – 2D et 3D design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612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Objectives 2016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3885" y="5486400"/>
            <a:ext cx="6458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/>
              <a:t>Fellow – Civil Engineer Support (Structural calculations, reports, studies)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Technical student (BIM implementation)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Cad </a:t>
            </a:r>
            <a:r>
              <a:rPr lang="en-US" sz="1600" dirty="0"/>
              <a:t>draftsman for HL-LHC support (request to be fulfilled)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23886" y="4503003"/>
            <a:ext cx="2362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/>
              <a:t>1 Civil engineer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5 CAD-Revit draftsmen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4 CATIA draftsmen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1224" y="4749224"/>
            <a:ext cx="1473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Personnel 2015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5609511"/>
            <a:ext cx="12009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Needs 2016</a:t>
            </a:r>
          </a:p>
          <a:p>
            <a:pPr algn="ctr"/>
            <a:r>
              <a:rPr lang="en-US" sz="1600" dirty="0"/>
              <a:t>(in addition)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982" y="1424335"/>
            <a:ext cx="9328964" cy="26007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600" dirty="0"/>
              <a:t>Strengthen support to other section through streamlines/standard procedures/templates.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Service oriented and client satisfaction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Increment </a:t>
            </a:r>
            <a:r>
              <a:rPr lang="en-US" sz="1600" dirty="0"/>
              <a:t>of the number of studies completed and a maximum register of information in EDMS, MTF, CDD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Revit projects (3D models): 2-3 buildings/works per draftsman to be developed in Revit.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Implantation of the first phase of BIM (Working in 3D models, even with external contractors)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Use of service-now to follow the advancement of the studies and register </a:t>
            </a:r>
            <a:r>
              <a:rPr lang="en-US" sz="1600" dirty="0" smtClean="0"/>
              <a:t>them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Increase capacity of design </a:t>
            </a:r>
            <a:r>
              <a:rPr lang="en-GB" sz="1600" dirty="0" smtClean="0"/>
              <a:t>integration</a:t>
            </a:r>
          </a:p>
          <a:p>
            <a:pPr marL="285750" indent="-285750">
              <a:buFontTx/>
              <a:buChar char="-"/>
            </a:pPr>
            <a:r>
              <a:rPr lang="fr-CH" sz="1600" dirty="0" err="1" smtClean="0"/>
              <a:t>Significant</a:t>
            </a:r>
            <a:r>
              <a:rPr lang="fr-CH" sz="1600" dirty="0" smtClean="0"/>
              <a:t> Advanced of the </a:t>
            </a:r>
            <a:r>
              <a:rPr lang="fr-CH" sz="1600" dirty="0" err="1" smtClean="0"/>
              <a:t>quality</a:t>
            </a:r>
            <a:r>
              <a:rPr lang="fr-CH" sz="1600" dirty="0" smtClean="0"/>
              <a:t> </a:t>
            </a:r>
            <a:r>
              <a:rPr lang="fr-CH" sz="1600" dirty="0"/>
              <a:t>plan</a:t>
            </a:r>
            <a:endParaRPr lang="en-GB" sz="1600" dirty="0"/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29942" y="3886200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2016 - Resources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222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SMB-SE DOP Section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Text Placeholder 1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Design office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Patrimony and Site </a:t>
            </a:r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nformation</a:t>
            </a:r>
          </a:p>
          <a:p>
            <a:r>
              <a:rPr lang="en-GB" dirty="0" smtClean="0"/>
              <a:t>CE Processes</a:t>
            </a:r>
          </a:p>
          <a:p>
            <a:r>
              <a:rPr lang="en-US" dirty="0" smtClean="0"/>
              <a:t>External </a:t>
            </a:r>
            <a:r>
              <a:rPr lang="en-US" dirty="0"/>
              <a:t>relations with the technical offices of the local </a:t>
            </a:r>
            <a:r>
              <a:rPr lang="en-US" dirty="0" smtClean="0"/>
              <a:t>authorities</a:t>
            </a:r>
            <a:endParaRPr lang="en-GB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565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- Patrimony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462" y="4527295"/>
            <a:ext cx="8620405" cy="1797305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075888"/>
              </p:ext>
            </p:extLst>
          </p:nvPr>
        </p:nvGraphicFramePr>
        <p:xfrm>
          <a:off x="990600" y="1558170"/>
          <a:ext cx="7448548" cy="2855394"/>
        </p:xfrm>
        <a:graphic>
          <a:graphicData uri="http://schemas.openxmlformats.org/drawingml/2006/table">
            <a:tbl>
              <a:tblPr/>
              <a:tblGrid>
                <a:gridCol w="1575713"/>
                <a:gridCol w="737176"/>
                <a:gridCol w="737176"/>
                <a:gridCol w="737176"/>
                <a:gridCol w="737176"/>
                <a:gridCol w="737176"/>
                <a:gridCol w="737176"/>
                <a:gridCol w="712603"/>
                <a:gridCol w="737176"/>
              </a:tblGrid>
              <a:tr h="184091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Y.Robert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Geomaticien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N.Guilhaudin (Fellow)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F.Villagrassa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S.Zeler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E.Ter laak (C201)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F.Fanjat (C201)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91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(à pourvoir)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 / Web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Foncier - Relations ext.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Topométrie -dessin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DICT- permis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Collecte et intégration de données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Plans Particuliers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1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Archivage et recherches plan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Baraques (location)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Plans d'intérieur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Gestion service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Divers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err="1" smtClean="0">
                <a:solidFill>
                  <a:schemeClr val="tx1"/>
                </a:solidFill>
              </a:rPr>
              <a:t>Tasks</a:t>
            </a:r>
            <a:r>
              <a:rPr lang="fr-CH" sz="2400" dirty="0" smtClean="0">
                <a:solidFill>
                  <a:schemeClr val="tx1"/>
                </a:solidFill>
              </a:rPr>
              <a:t> </a:t>
            </a:r>
            <a:r>
              <a:rPr lang="fr-CH" sz="2400" dirty="0">
                <a:solidFill>
                  <a:schemeClr val="tx1"/>
                </a:solidFill>
              </a:rPr>
              <a:t>and </a:t>
            </a:r>
            <a:r>
              <a:rPr lang="fr-CH" sz="2400" dirty="0" err="1">
                <a:solidFill>
                  <a:schemeClr val="tx1"/>
                </a:solidFill>
              </a:rPr>
              <a:t>resources</a:t>
            </a:r>
            <a:r>
              <a:rPr lang="fr-CH" sz="2400" dirty="0">
                <a:solidFill>
                  <a:schemeClr val="tx1"/>
                </a:solidFill>
              </a:rPr>
              <a:t> 2015 - 2016</a:t>
            </a:r>
            <a:endParaRPr lang="en-GB" sz="2400" dirty="0">
              <a:solidFill>
                <a:schemeClr val="tx1"/>
              </a:solidFill>
            </a:endParaRPr>
          </a:p>
          <a:p>
            <a:pPr algn="l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63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- Patrimony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Main Achievement 2015 -     Topography - Land Survey</a:t>
            </a:r>
          </a:p>
          <a:p>
            <a:pPr algn="l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641080"/>
            <a:ext cx="3354746" cy="250570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774809" y="6115599"/>
            <a:ext cx="30243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accent6">
                    <a:lumMod val="50000"/>
                  </a:schemeClr>
                </a:solidFill>
              </a:rPr>
              <a:t>Ex: 887 building extension : set out of CE </a:t>
            </a:r>
            <a:r>
              <a:rPr lang="fr-CH" sz="1050" dirty="0" err="1">
                <a:solidFill>
                  <a:schemeClr val="accent6">
                    <a:lumMod val="50000"/>
                  </a:schemeClr>
                </a:solidFill>
              </a:rPr>
              <a:t>works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33930" y="1544403"/>
            <a:ext cx="7690870" cy="166489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None/>
            </a:pPr>
            <a:r>
              <a:rPr lang="en-US" sz="1600" dirty="0"/>
              <a:t>The Service is responsible for “surface” civil engineering surveys :</a:t>
            </a:r>
          </a:p>
          <a:p>
            <a:pPr marL="452438" indent="-93663" defTabSz="269875">
              <a:buNone/>
              <a:tabLst>
                <a:tab pos="625475" algn="l"/>
              </a:tabLst>
            </a:pPr>
            <a:r>
              <a:rPr lang="en-US" sz="1600" dirty="0"/>
              <a:t>	-	Land surveys for design office studies and Update of CERN </a:t>
            </a:r>
            <a:r>
              <a:rPr lang="en-US" sz="1200" dirty="0"/>
              <a:t>maps  (100 done in </a:t>
            </a:r>
            <a:r>
              <a:rPr lang="en-US" sz="1200" dirty="0" smtClean="0"/>
              <a:t>2015)</a:t>
            </a:r>
            <a:endParaRPr lang="en-US" sz="1200" dirty="0"/>
          </a:p>
          <a:p>
            <a:pPr marL="619443" lvl="1" indent="-171450">
              <a:buFontTx/>
              <a:buChar char="-"/>
            </a:pPr>
            <a:r>
              <a:rPr lang="en-US" sz="1600" dirty="0"/>
              <a:t>Setting outs of new buildings and networks </a:t>
            </a:r>
            <a:r>
              <a:rPr lang="en-US" sz="1200" dirty="0"/>
              <a:t>(150 done in 2015)</a:t>
            </a:r>
          </a:p>
          <a:p>
            <a:pPr marL="619443" lvl="1" indent="-171450">
              <a:buFontTx/>
              <a:buChar char="-"/>
            </a:pPr>
            <a:r>
              <a:rPr lang="en-US" sz="1600" dirty="0"/>
              <a:t>Monitoring surveys of CE Works when necessary </a:t>
            </a:r>
            <a:r>
              <a:rPr lang="en-US" sz="1200" dirty="0"/>
              <a:t>(4 campaigns in 2015)</a:t>
            </a:r>
          </a:p>
          <a:p>
            <a:pPr marL="619443" lvl="1" indent="-171450">
              <a:buFontTx/>
              <a:buChar char="-"/>
            </a:pPr>
            <a:endParaRPr lang="en-US" sz="1600" u="sng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1" indent="0">
              <a:buNone/>
            </a:pPr>
            <a:r>
              <a:rPr lang="en-US" sz="1200" u="sng" dirty="0"/>
              <a:t>Note: </a:t>
            </a:r>
            <a:r>
              <a:rPr lang="en-US" sz="1200" i="1" dirty="0"/>
              <a:t>high precision surveys, underground surveys, and rail crane surveys are EN/ACE-SU </a:t>
            </a:r>
            <a:r>
              <a:rPr lang="en-US" sz="1200" i="1" dirty="0" smtClean="0"/>
              <a:t>responsibility</a:t>
            </a:r>
            <a:endParaRPr lang="en-US" sz="1200" i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278" y="3641080"/>
            <a:ext cx="3372722" cy="251913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5945475" y="6160212"/>
            <a:ext cx="30243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accent6">
                    <a:lumMod val="50000"/>
                  </a:schemeClr>
                </a:solidFill>
              </a:rPr>
              <a:t>Ex: SM18 : monitoring of CE Works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/>
          <a:srcRect l="11347" r="11603"/>
          <a:stretch/>
        </p:blipFill>
        <p:spPr>
          <a:xfrm>
            <a:off x="4222262" y="4123042"/>
            <a:ext cx="1187938" cy="1541783"/>
          </a:xfrm>
          <a:prstGeom prst="rect">
            <a:avLst/>
          </a:prstGeom>
        </p:spPr>
      </p:pic>
      <p:pic>
        <p:nvPicPr>
          <p:cNvPr id="23" name="Picture 2" descr="http://primmlandsurveying.com/wp-content/uploads/2015/03/Trimble-R8-R10-Systems-with-TSC-3-TSC-2-vertical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04" b="48502"/>
          <a:stretch/>
        </p:blipFill>
        <p:spPr bwMode="auto">
          <a:xfrm>
            <a:off x="8684076" y="1519176"/>
            <a:ext cx="993324" cy="143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primmlandsurveying.com/wp-content/uploads/2015/03/Trimble-R8-R10-Systems-with-TSC-3-TSC-2-vertical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21" r="55729"/>
          <a:stretch/>
        </p:blipFill>
        <p:spPr bwMode="auto">
          <a:xfrm>
            <a:off x="7680502" y="1652169"/>
            <a:ext cx="930098" cy="139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504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- Patrimony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Main Achievement 2015     </a:t>
            </a:r>
          </a:p>
          <a:p>
            <a:pPr algn="l"/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990446" y="1919542"/>
            <a:ext cx="0" cy="35808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935603" y="1981200"/>
            <a:ext cx="2485819" cy="276999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200" b="1" u="sng" dirty="0">
                <a:solidFill>
                  <a:schemeClr val="accent6">
                    <a:lumMod val="50000"/>
                  </a:schemeClr>
                </a:solidFill>
              </a:rPr>
              <a:t>133</a:t>
            </a:r>
            <a:r>
              <a:rPr lang="fr-CH" sz="1200" b="1" u="sng" dirty="0">
                <a:solidFill>
                  <a:schemeClr val="accent6">
                    <a:lumMod val="50000"/>
                  </a:schemeClr>
                </a:solidFill>
              </a:rPr>
              <a:t> SNOW Tickets </a:t>
            </a:r>
            <a:r>
              <a:rPr lang="fr-CH" sz="1200" b="1" u="sng" dirty="0" err="1">
                <a:solidFill>
                  <a:schemeClr val="accent6">
                    <a:lumMod val="50000"/>
                  </a:schemeClr>
                </a:solidFill>
              </a:rPr>
              <a:t>processed</a:t>
            </a:r>
            <a:r>
              <a:rPr lang="fr-CH" sz="1200" b="1" u="sng" dirty="0"/>
              <a:t>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85588" y="3923199"/>
            <a:ext cx="2416896" cy="247760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u="sng" dirty="0"/>
              <a:t>New drawing process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CH" sz="1200" b="1" dirty="0"/>
              <a:t>Lines =&gt; Surfaces</a:t>
            </a:r>
          </a:p>
          <a:p>
            <a:pPr lvl="1">
              <a:spcAft>
                <a:spcPts val="600"/>
              </a:spcAft>
            </a:pPr>
            <a:r>
              <a:rPr lang="fr-CH" sz="1100" b="1" i="1" u="sng" dirty="0" err="1"/>
              <a:t>Advantages</a:t>
            </a:r>
            <a:r>
              <a:rPr lang="fr-CH" sz="1100" b="1" i="1" u="sng" dirty="0"/>
              <a:t>: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1000" b="1" dirty="0" err="1"/>
              <a:t>Each</a:t>
            </a:r>
            <a:r>
              <a:rPr lang="fr-CH" sz="1000" b="1" dirty="0"/>
              <a:t> </a:t>
            </a:r>
            <a:r>
              <a:rPr lang="fr-CH" sz="1000" b="1" dirty="0" err="1"/>
              <a:t>object</a:t>
            </a:r>
            <a:r>
              <a:rPr lang="fr-CH" sz="1000" b="1" dirty="0"/>
              <a:t> (</a:t>
            </a:r>
            <a:r>
              <a:rPr lang="fr-CH" sz="1000" b="1" dirty="0" err="1"/>
              <a:t>door</a:t>
            </a:r>
            <a:r>
              <a:rPr lang="fr-CH" sz="1000" b="1" dirty="0"/>
              <a:t>, </a:t>
            </a:r>
            <a:r>
              <a:rPr lang="fr-CH" sz="1000" b="1" dirty="0" err="1"/>
              <a:t>window</a:t>
            </a:r>
            <a:r>
              <a:rPr lang="fr-CH" sz="1000" b="1" dirty="0"/>
              <a:t>,..) </a:t>
            </a:r>
            <a:r>
              <a:rPr lang="fr-CH" sz="1000" b="1" dirty="0" err="1"/>
              <a:t>is</a:t>
            </a:r>
            <a:r>
              <a:rPr lang="fr-CH" sz="1000" b="1" dirty="0"/>
              <a:t> </a:t>
            </a:r>
            <a:r>
              <a:rPr lang="fr-CH" sz="1000" b="1" dirty="0" err="1"/>
              <a:t>uniquely</a:t>
            </a:r>
            <a:r>
              <a:rPr lang="fr-CH" sz="1000" b="1" dirty="0"/>
              <a:t> </a:t>
            </a:r>
            <a:r>
              <a:rPr lang="fr-CH" sz="1000" b="1" dirty="0" err="1"/>
              <a:t>identified</a:t>
            </a:r>
            <a:r>
              <a:rPr lang="fr-CH" sz="1000" b="1" dirty="0"/>
              <a:t> (=&gt; </a:t>
            </a:r>
            <a:r>
              <a:rPr lang="fr-CH" sz="1000" b="1" dirty="0" err="1"/>
              <a:t>ready</a:t>
            </a:r>
            <a:r>
              <a:rPr lang="fr-CH" sz="1000" b="1" dirty="0"/>
              <a:t> for </a:t>
            </a:r>
            <a:r>
              <a:rPr lang="fr-CH" sz="1000" b="1" dirty="0" err="1"/>
              <a:t>inventory</a:t>
            </a:r>
            <a:r>
              <a:rPr lang="fr-CH" sz="1000" b="1" dirty="0"/>
              <a:t>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1000" b="1" dirty="0" err="1"/>
              <a:t>Drawings</a:t>
            </a:r>
            <a:r>
              <a:rPr lang="fr-CH" sz="1000" b="1" dirty="0"/>
              <a:t> </a:t>
            </a:r>
            <a:r>
              <a:rPr lang="fr-CH" sz="1000" b="1" dirty="0" err="1"/>
              <a:t>ready</a:t>
            </a:r>
            <a:r>
              <a:rPr lang="fr-CH" sz="1000" b="1" dirty="0"/>
              <a:t> for 3D extrusion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1000" b="1" dirty="0"/>
              <a:t>Display speed </a:t>
            </a:r>
            <a:r>
              <a:rPr lang="fr-CH" sz="1000" b="1" dirty="0" err="1"/>
              <a:t>improved</a:t>
            </a:r>
            <a:r>
              <a:rPr lang="fr-CH" sz="1000" b="1" dirty="0"/>
              <a:t> (</a:t>
            </a:r>
            <a:r>
              <a:rPr lang="fr-CH" sz="1000" b="1" dirty="0" err="1"/>
              <a:t>less</a:t>
            </a:r>
            <a:r>
              <a:rPr lang="fr-CH" sz="1000" b="1" dirty="0"/>
              <a:t> </a:t>
            </a:r>
            <a:r>
              <a:rPr lang="fr-CH" sz="1000" b="1" dirty="0" err="1"/>
              <a:t>objects</a:t>
            </a:r>
            <a:r>
              <a:rPr lang="fr-CH" sz="1000" b="1" dirty="0"/>
              <a:t>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1000" b="1" dirty="0" err="1"/>
              <a:t>Improved</a:t>
            </a:r>
            <a:r>
              <a:rPr lang="fr-CH" sz="1000" b="1" dirty="0"/>
              <a:t> «</a:t>
            </a:r>
            <a:r>
              <a:rPr lang="fr-CH" sz="1000" b="1" dirty="0" err="1"/>
              <a:t>aesthetics</a:t>
            </a:r>
            <a:r>
              <a:rPr lang="fr-CH" sz="1000" b="1" dirty="0"/>
              <a:t>»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676" y="4531275"/>
            <a:ext cx="2286129" cy="171683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274" y="1733947"/>
            <a:ext cx="3964925" cy="272433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579" y="4593921"/>
            <a:ext cx="2237620" cy="1770326"/>
          </a:xfrm>
          <a:prstGeom prst="rect">
            <a:avLst/>
          </a:prstGeom>
        </p:spPr>
      </p:pic>
      <p:pic>
        <p:nvPicPr>
          <p:cNvPr id="29" name="Picture 2" descr="https://maps.cern.ch/pdf_ws/img/img_20160202_6a6bf47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2" r="9337"/>
          <a:stretch/>
        </p:blipFill>
        <p:spPr bwMode="auto">
          <a:xfrm>
            <a:off x="5935603" y="2164613"/>
            <a:ext cx="2659529" cy="172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5274683" y="3716179"/>
            <a:ext cx="16279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accent6">
                    <a:lumMod val="50000"/>
                  </a:schemeClr>
                </a:solidFill>
              </a:rPr>
              <a:t>Ex: Building 107 </a:t>
            </a:r>
            <a:r>
              <a:rPr lang="fr-CH" sz="1000" dirty="0" err="1">
                <a:solidFill>
                  <a:schemeClr val="accent6">
                    <a:lumMod val="50000"/>
                  </a:schemeClr>
                </a:solidFill>
              </a:rPr>
              <a:t>floor</a:t>
            </a:r>
            <a:r>
              <a:rPr lang="fr-CH" sz="1000" dirty="0">
                <a:solidFill>
                  <a:schemeClr val="accent6">
                    <a:lumMod val="50000"/>
                  </a:schemeClr>
                </a:solidFill>
              </a:rPr>
              <a:t> R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4800" y="4554379"/>
            <a:ext cx="18870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>
                <a:solidFill>
                  <a:schemeClr val="accent6">
                    <a:lumMod val="50000"/>
                  </a:schemeClr>
                </a:solidFill>
              </a:rPr>
              <a:t>Ex: </a:t>
            </a:r>
            <a:r>
              <a:rPr lang="fr-CH" sz="1000" dirty="0" err="1">
                <a:solidFill>
                  <a:schemeClr val="accent6">
                    <a:lumMod val="50000"/>
                  </a:schemeClr>
                </a:solidFill>
              </a:rPr>
              <a:t>Bld</a:t>
            </a:r>
            <a:r>
              <a:rPr lang="fr-CH" sz="1000" dirty="0">
                <a:solidFill>
                  <a:schemeClr val="accent6">
                    <a:lumMod val="50000"/>
                  </a:schemeClr>
                </a:solidFill>
              </a:rPr>
              <a:t> 66 : SMUR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16192" y="1278465"/>
            <a:ext cx="3872523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 err="1"/>
              <a:t>Modular</a:t>
            </a:r>
            <a:r>
              <a:rPr lang="fr-CH" sz="2800" dirty="0"/>
              <a:t> Building </a:t>
            </a:r>
            <a:r>
              <a:rPr lang="fr-CH" sz="2800" dirty="0" smtClean="0"/>
              <a:t>leasing</a:t>
            </a:r>
            <a:endParaRPr lang="en-GB" sz="1900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195277" y="1269357"/>
            <a:ext cx="3872523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 err="1" smtClean="0"/>
              <a:t>Updated</a:t>
            </a:r>
            <a:r>
              <a:rPr lang="fr-CH" sz="2800" dirty="0" smtClean="0"/>
              <a:t> </a:t>
            </a:r>
            <a:r>
              <a:rPr lang="fr-CH" sz="2800" dirty="0" err="1" smtClean="0"/>
              <a:t>floor</a:t>
            </a:r>
            <a:r>
              <a:rPr lang="fr-CH" sz="2800" dirty="0" smtClean="0"/>
              <a:t> </a:t>
            </a:r>
            <a:r>
              <a:rPr lang="fr-CH" sz="2800" dirty="0" err="1" smtClean="0"/>
              <a:t>maps</a:t>
            </a:r>
            <a:endParaRPr lang="fr-CH" sz="2800" dirty="0" smtClean="0"/>
          </a:p>
          <a:p>
            <a:r>
              <a:rPr lang="fr-CH" sz="1800" dirty="0" smtClean="0"/>
              <a:t>(room </a:t>
            </a:r>
            <a:r>
              <a:rPr lang="fr-CH" sz="1800" dirty="0" err="1" smtClean="0"/>
              <a:t>numbering</a:t>
            </a:r>
            <a:r>
              <a:rPr lang="fr-CH" sz="1800" dirty="0" smtClean="0"/>
              <a:t> and </a:t>
            </a:r>
            <a:r>
              <a:rPr lang="fr-CH" sz="1800" dirty="0" err="1" smtClean="0"/>
              <a:t>door</a:t>
            </a:r>
            <a:r>
              <a:rPr lang="fr-CH" sz="1800" dirty="0" smtClean="0"/>
              <a:t> </a:t>
            </a:r>
            <a:r>
              <a:rPr lang="fr-CH" sz="1800" dirty="0" err="1" smtClean="0"/>
              <a:t>maps</a:t>
            </a:r>
            <a:r>
              <a:rPr lang="fr-CH" sz="1800" dirty="0" smtClean="0"/>
              <a:t>)</a:t>
            </a:r>
            <a:endParaRPr lang="en-GB" sz="1800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457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- Patrimony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Geographic Information System</a:t>
            </a:r>
          </a:p>
          <a:p>
            <a:pPr algn="l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" name="TextBox 9"/>
          <p:cNvSpPr txBox="1">
            <a:spLocks noChangeArrowheads="1"/>
          </p:cNvSpPr>
          <p:nvPr/>
        </p:nvSpPr>
        <p:spPr bwMode="auto">
          <a:xfrm>
            <a:off x="954929" y="1828544"/>
            <a:ext cx="3238642" cy="2031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CH" altLang="en-US" sz="1400" b="1" dirty="0" smtClean="0">
                <a:latin typeface="+mn-lt"/>
              </a:rPr>
              <a:t>7’000 </a:t>
            </a:r>
            <a:r>
              <a:rPr lang="fr-CH" altLang="en-US" sz="1400" dirty="0">
                <a:latin typeface="+mn-lt"/>
              </a:rPr>
              <a:t>clim. unit, </a:t>
            </a:r>
            <a:r>
              <a:rPr lang="fr-CH" altLang="en-US" sz="1400" dirty="0" err="1">
                <a:latin typeface="+mn-lt"/>
              </a:rPr>
              <a:t>lighting</a:t>
            </a:r>
            <a:r>
              <a:rPr lang="fr-CH" altLang="en-US" sz="1400" dirty="0">
                <a:latin typeface="+mn-lt"/>
              </a:rPr>
              <a:t> </a:t>
            </a:r>
            <a:endParaRPr lang="fr-CH" altLang="en-US" sz="1400" dirty="0" smtClean="0">
              <a:latin typeface="+mn-lt"/>
            </a:endParaRPr>
          </a:p>
          <a:p>
            <a:pPr eaLnBrk="1" hangingPunct="1"/>
            <a:r>
              <a:rPr lang="fr-CH" altLang="en-US" sz="1400" b="1" dirty="0" smtClean="0">
                <a:latin typeface="+mn-lt"/>
              </a:rPr>
              <a:t>5’300 </a:t>
            </a:r>
            <a:r>
              <a:rPr lang="fr-CH" altLang="en-US" sz="1400" dirty="0" err="1">
                <a:latin typeface="+mn-lt"/>
              </a:rPr>
              <a:t>Extinguishers</a:t>
            </a:r>
            <a:r>
              <a:rPr lang="fr-CH" altLang="en-US" sz="1400" dirty="0">
                <a:latin typeface="+mn-lt"/>
              </a:rPr>
              <a:t>, RIA</a:t>
            </a:r>
          </a:p>
          <a:p>
            <a:pPr eaLnBrk="1" hangingPunct="1"/>
            <a:r>
              <a:rPr lang="fr-CH" altLang="en-US" sz="1400" b="1" dirty="0" smtClean="0">
                <a:latin typeface="+mn-lt"/>
              </a:rPr>
              <a:t>5’000 </a:t>
            </a:r>
            <a:r>
              <a:rPr lang="fr-CH" altLang="en-US" sz="1400" dirty="0" err="1">
                <a:latin typeface="+mn-lt"/>
              </a:rPr>
              <a:t>doors</a:t>
            </a:r>
            <a:r>
              <a:rPr lang="fr-CH" altLang="en-US" sz="1400" dirty="0">
                <a:latin typeface="+mn-lt"/>
              </a:rPr>
              <a:t>, </a:t>
            </a:r>
            <a:r>
              <a:rPr lang="fr-CH" altLang="en-US" sz="1400" dirty="0" err="1">
                <a:latin typeface="+mn-lt"/>
              </a:rPr>
              <a:t>alarm</a:t>
            </a:r>
            <a:r>
              <a:rPr lang="fr-CH" altLang="en-US" sz="1400" dirty="0">
                <a:latin typeface="+mn-lt"/>
              </a:rPr>
              <a:t> </a:t>
            </a:r>
          </a:p>
          <a:p>
            <a:pPr eaLnBrk="1" hangingPunct="1"/>
            <a:r>
              <a:rPr lang="fr-CH" altLang="en-US" sz="1400" b="1" dirty="0" smtClean="0">
                <a:latin typeface="+mn-lt"/>
              </a:rPr>
              <a:t>7’000 </a:t>
            </a:r>
            <a:r>
              <a:rPr lang="fr-CH" altLang="en-US" sz="1400" dirty="0" err="1">
                <a:latin typeface="+mn-lt"/>
              </a:rPr>
              <a:t>Electrical</a:t>
            </a:r>
            <a:r>
              <a:rPr lang="fr-CH" altLang="en-US" sz="1400" dirty="0">
                <a:latin typeface="+mn-lt"/>
              </a:rPr>
              <a:t> </a:t>
            </a:r>
            <a:r>
              <a:rPr lang="fr-CH" altLang="en-US" sz="1400" dirty="0" err="1">
                <a:latin typeface="+mn-lt"/>
              </a:rPr>
              <a:t>equipment</a:t>
            </a:r>
            <a:r>
              <a:rPr lang="fr-CH" altLang="en-US" sz="1400" dirty="0">
                <a:latin typeface="+mn-lt"/>
              </a:rPr>
              <a:t> </a:t>
            </a:r>
          </a:p>
          <a:p>
            <a:pPr eaLnBrk="1" hangingPunct="1"/>
            <a:r>
              <a:rPr lang="fr-CH" altLang="en-US" sz="1400" b="1" dirty="0" smtClean="0">
                <a:latin typeface="+mn-lt"/>
              </a:rPr>
              <a:t>80’000 </a:t>
            </a:r>
            <a:r>
              <a:rPr lang="fr-CH" altLang="en-US" sz="1400" dirty="0">
                <a:latin typeface="+mn-lt"/>
              </a:rPr>
              <a:t>IT </a:t>
            </a:r>
            <a:r>
              <a:rPr lang="fr-CH" altLang="en-US" sz="1400" dirty="0" err="1">
                <a:latin typeface="+mn-lt"/>
              </a:rPr>
              <a:t>outlets</a:t>
            </a:r>
            <a:r>
              <a:rPr lang="fr-CH" altLang="en-US" sz="1400" dirty="0">
                <a:latin typeface="+mn-lt"/>
              </a:rPr>
              <a:t> </a:t>
            </a:r>
          </a:p>
          <a:p>
            <a:pPr eaLnBrk="1" hangingPunct="1"/>
            <a:r>
              <a:rPr lang="fr-CH" altLang="en-US" sz="1400" b="1" dirty="0" smtClean="0">
                <a:latin typeface="+mn-lt"/>
              </a:rPr>
              <a:t>50’000</a:t>
            </a:r>
            <a:r>
              <a:rPr lang="fr-CH" altLang="en-US" sz="1400" dirty="0" smtClean="0">
                <a:latin typeface="+mn-lt"/>
              </a:rPr>
              <a:t> </a:t>
            </a:r>
            <a:r>
              <a:rPr lang="fr-CH" altLang="en-US" sz="1400" dirty="0" err="1">
                <a:latin typeface="+mn-lt"/>
              </a:rPr>
              <a:t>magnets</a:t>
            </a:r>
            <a:endParaRPr lang="fr-CH" altLang="en-US" sz="1400" dirty="0">
              <a:latin typeface="+mn-lt"/>
            </a:endParaRPr>
          </a:p>
          <a:p>
            <a:pPr eaLnBrk="1" hangingPunct="1"/>
            <a:r>
              <a:rPr lang="en-US" altLang="en-US" sz="1400" b="1" dirty="0" smtClean="0">
                <a:latin typeface="+mn-lt"/>
              </a:rPr>
              <a:t>13’000</a:t>
            </a:r>
            <a:r>
              <a:rPr lang="en-US" altLang="en-US" sz="1400" dirty="0" smtClean="0">
                <a:latin typeface="+mn-lt"/>
              </a:rPr>
              <a:t> </a:t>
            </a:r>
            <a:r>
              <a:rPr lang="en-US" altLang="en-US" sz="1400" dirty="0">
                <a:latin typeface="+mn-lt"/>
              </a:rPr>
              <a:t>Racks</a:t>
            </a:r>
          </a:p>
          <a:p>
            <a:pPr eaLnBrk="1" hangingPunct="1"/>
            <a:r>
              <a:rPr lang="en-US" altLang="en-US" sz="1400" b="1" dirty="0" smtClean="0">
                <a:latin typeface="+mn-lt"/>
              </a:rPr>
              <a:t>25’000</a:t>
            </a:r>
            <a:r>
              <a:rPr lang="en-US" altLang="en-US" sz="1400" dirty="0" smtClean="0">
                <a:latin typeface="+mn-lt"/>
              </a:rPr>
              <a:t> </a:t>
            </a:r>
            <a:r>
              <a:rPr lang="en-US" altLang="en-US" sz="1400" dirty="0">
                <a:latin typeface="+mn-lt"/>
              </a:rPr>
              <a:t>sewage assets (pipes,...</a:t>
            </a:r>
          </a:p>
          <a:p>
            <a:pPr eaLnBrk="1" hangingPunct="1"/>
            <a:r>
              <a:rPr lang="en-US" altLang="en-US" sz="1400" dirty="0">
                <a:latin typeface="+mn-lt"/>
              </a:rPr>
              <a:t>=&gt; </a:t>
            </a:r>
            <a:r>
              <a:rPr lang="en-US" altLang="en-US" sz="1400" b="1" dirty="0">
                <a:solidFill>
                  <a:srgbClr val="FF0000"/>
                </a:solidFill>
                <a:latin typeface="+mn-lt"/>
              </a:rPr>
              <a:t>200 000</a:t>
            </a:r>
            <a:r>
              <a:rPr lang="en-US" altLang="en-US" sz="1400" dirty="0">
                <a:latin typeface="+mn-lt"/>
              </a:rPr>
              <a:t> </a:t>
            </a:r>
            <a:r>
              <a:rPr lang="en-US" altLang="en-US" sz="1400" dirty="0">
                <a:solidFill>
                  <a:srgbClr val="FF0000"/>
                </a:solidFill>
                <a:latin typeface="+mn-lt"/>
              </a:rPr>
              <a:t>assets</a:t>
            </a:r>
            <a:endParaRPr lang="en-GB" altLang="en-US" sz="14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530240" y="1380082"/>
            <a:ext cx="4795513" cy="2801597"/>
            <a:chOff x="3261811" y="1628775"/>
            <a:chExt cx="5618138" cy="3734772"/>
          </a:xfrm>
        </p:grpSpPr>
        <p:pic>
          <p:nvPicPr>
            <p:cNvPr id="20" name="Picture 6" descr="C:\chapi\Tetra\ILS in LHCb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1811" y="1628775"/>
              <a:ext cx="5618138" cy="3734772"/>
            </a:xfrm>
            <a:prstGeom prst="rect">
              <a:avLst/>
            </a:prstGeom>
            <a:noFill/>
            <a:ln w="6350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73770" y="2347264"/>
              <a:ext cx="3418602" cy="2022884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  <p:sp>
          <p:nvSpPr>
            <p:cNvPr id="22" name="Right Arrow 21"/>
            <p:cNvSpPr/>
            <p:nvPr/>
          </p:nvSpPr>
          <p:spPr>
            <a:xfrm rot="1994761">
              <a:off x="4239078" y="2703577"/>
              <a:ext cx="686798" cy="198823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4240783" y="3358706"/>
              <a:ext cx="686798" cy="198823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ight Arrow 23"/>
            <p:cNvSpPr/>
            <p:nvPr/>
          </p:nvSpPr>
          <p:spPr>
            <a:xfrm rot="19605239" flipV="1">
              <a:off x="4340519" y="4077936"/>
              <a:ext cx="686798" cy="198823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ight Arrow 31"/>
            <p:cNvSpPr/>
            <p:nvPr/>
          </p:nvSpPr>
          <p:spPr>
            <a:xfrm rot="19605239" flipH="1">
              <a:off x="7049564" y="2721434"/>
              <a:ext cx="686798" cy="198823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ight Arrow 32"/>
            <p:cNvSpPr/>
            <p:nvPr/>
          </p:nvSpPr>
          <p:spPr>
            <a:xfrm flipH="1">
              <a:off x="7051269" y="3376563"/>
              <a:ext cx="686798" cy="198823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ight Arrow 35"/>
            <p:cNvSpPr/>
            <p:nvPr/>
          </p:nvSpPr>
          <p:spPr>
            <a:xfrm rot="1994761" flipH="1" flipV="1">
              <a:off x="7151005" y="4095793"/>
              <a:ext cx="686798" cy="198823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ight Arrow 36"/>
            <p:cNvSpPr/>
            <p:nvPr/>
          </p:nvSpPr>
          <p:spPr>
            <a:xfrm rot="5400000" flipH="1">
              <a:off x="5947118" y="4270736"/>
              <a:ext cx="446347" cy="198823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ight Arrow 37"/>
            <p:cNvSpPr/>
            <p:nvPr/>
          </p:nvSpPr>
          <p:spPr>
            <a:xfrm rot="16200000" flipH="1" flipV="1">
              <a:off x="5847706" y="2392422"/>
              <a:ext cx="446347" cy="198823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504492" y="1371600"/>
            <a:ext cx="355328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altLang="en-US" dirty="0"/>
              <a:t>180 000 new </a:t>
            </a:r>
            <a:r>
              <a:rPr lang="fr-FR" altLang="en-US" dirty="0" err="1"/>
              <a:t>geotagged</a:t>
            </a:r>
            <a:r>
              <a:rPr lang="fr-FR" altLang="en-US" dirty="0"/>
              <a:t> </a:t>
            </a:r>
            <a:r>
              <a:rPr lang="fr-FR" altLang="en-US" dirty="0" err="1"/>
              <a:t>assets</a:t>
            </a:r>
            <a:r>
              <a:rPr lang="fr-FR" altLang="en-US" dirty="0"/>
              <a:t> 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504492" y="4281458"/>
            <a:ext cx="3169394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Mobile </a:t>
            </a:r>
            <a:r>
              <a:rPr lang="fr-CH" dirty="0" err="1"/>
              <a:t>app</a:t>
            </a:r>
            <a:r>
              <a:rPr lang="fr-CH" dirty="0"/>
              <a:t> for </a:t>
            </a:r>
            <a:r>
              <a:rPr lang="fr-CH" dirty="0" err="1"/>
              <a:t>Fire</a:t>
            </a:r>
            <a:r>
              <a:rPr lang="fr-CH" dirty="0"/>
              <a:t> Brigade</a:t>
            </a:r>
            <a:endParaRPr lang="en-GB" dirty="0"/>
          </a:p>
        </p:txBody>
      </p:sp>
      <p:grpSp>
        <p:nvGrpSpPr>
          <p:cNvPr id="41" name="Group 40"/>
          <p:cNvGrpSpPr/>
          <p:nvPr/>
        </p:nvGrpSpPr>
        <p:grpSpPr>
          <a:xfrm>
            <a:off x="4387670" y="4292139"/>
            <a:ext cx="3231209" cy="1934052"/>
            <a:chOff x="226336" y="1691722"/>
            <a:chExt cx="5938287" cy="4189778"/>
          </a:xfrm>
        </p:grpSpPr>
        <p:pic>
          <p:nvPicPr>
            <p:cNvPr id="42" name="Picture 4" descr="https://s3-us-west-2.amazonaws.com/s.cdpn.io/101702/ipad-air-horizontal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336" y="1691722"/>
              <a:ext cx="5938287" cy="4189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6690" y="1955305"/>
              <a:ext cx="2592353" cy="3648790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98"/>
            <a:stretch/>
          </p:blipFill>
          <p:spPr>
            <a:xfrm>
              <a:off x="733331" y="1955305"/>
              <a:ext cx="2479410" cy="3648790"/>
            </a:xfrm>
            <a:prstGeom prst="rect">
              <a:avLst/>
            </a:prstGeom>
          </p:spPr>
        </p:pic>
      </p:grpSp>
      <p:pic>
        <p:nvPicPr>
          <p:cNvPr id="45" name="Picture 2" descr="http://3.bp.blogspot.com/-xz92bkrbqnc/UylQyJKJUvI/AAAAAAAAKjE/z7i9vJKgRc0/s3200/collector_for_arcgis_deconnected_2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21"/>
          <a:stretch/>
        </p:blipFill>
        <p:spPr bwMode="auto">
          <a:xfrm>
            <a:off x="7953584" y="4360749"/>
            <a:ext cx="1032927" cy="1888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807511" y="4826016"/>
            <a:ext cx="292382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IOS and Android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Possibility to edit items</a:t>
            </a: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956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- Patrimony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Digging authorization</a:t>
            </a:r>
          </a:p>
          <a:p>
            <a:pPr algn="l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7" name="Content Placeholder 3"/>
          <p:cNvSpPr>
            <a:spLocks noGrp="1"/>
          </p:cNvSpPr>
          <p:nvPr>
            <p:ph sz="half" idx="4294967295"/>
          </p:nvPr>
        </p:nvSpPr>
        <p:spPr>
          <a:xfrm>
            <a:off x="627203" y="5899484"/>
            <a:ext cx="4680030" cy="3447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*</a:t>
            </a:r>
            <a:r>
              <a:rPr lang="fr-CH" sz="1400" dirty="0"/>
              <a:t> </a:t>
            </a:r>
            <a:r>
              <a:rPr lang="fr-CH" sz="1200" i="1" dirty="0"/>
              <a:t>Déclaration d’Intention de Commencement de Travaux</a:t>
            </a:r>
            <a:endParaRPr lang="en-GB" sz="1200" i="1" dirty="0"/>
          </a:p>
        </p:txBody>
      </p:sp>
      <p:sp>
        <p:nvSpPr>
          <p:cNvPr id="28" name="Content Placeholder 3"/>
          <p:cNvSpPr txBox="1">
            <a:spLocks/>
          </p:cNvSpPr>
          <p:nvPr/>
        </p:nvSpPr>
        <p:spPr>
          <a:xfrm>
            <a:off x="1278654" y="5782659"/>
            <a:ext cx="2707925" cy="23714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Ex: </a:t>
            </a:r>
            <a:r>
              <a:rPr lang="fr-CH" sz="1100" dirty="0" err="1">
                <a:solidFill>
                  <a:schemeClr val="accent6">
                    <a:lumMod val="50000"/>
                  </a:schemeClr>
                </a:solidFill>
              </a:rPr>
              <a:t>Fieldwork</a:t>
            </a:r>
            <a:r>
              <a:rPr lang="fr-CH" sz="1100" dirty="0">
                <a:solidFill>
                  <a:schemeClr val="accent6">
                    <a:lumMod val="50000"/>
                  </a:schemeClr>
                </a:solidFill>
              </a:rPr>
              <a:t> «Grand frais» : LHC Pt8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15" y="3193569"/>
            <a:ext cx="3756911" cy="254383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30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9907">
            <a:off x="6862042" y="515903"/>
            <a:ext cx="1782423" cy="2516500"/>
          </a:xfrm>
        </p:spPr>
      </p:pic>
      <p:sp>
        <p:nvSpPr>
          <p:cNvPr id="31" name="TextBox 30"/>
          <p:cNvSpPr txBox="1"/>
          <p:nvPr/>
        </p:nvSpPr>
        <p:spPr>
          <a:xfrm>
            <a:off x="775126" y="1342817"/>
            <a:ext cx="3714980" cy="140038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500" b="1" dirty="0" smtClean="0"/>
              <a:t>6</a:t>
            </a:r>
            <a:r>
              <a:rPr lang="en-US" sz="1500" dirty="0" smtClean="0"/>
              <a:t> Digging authorizations next to the tunnel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500" b="1" dirty="0" smtClean="0"/>
              <a:t>10</a:t>
            </a:r>
            <a:r>
              <a:rPr lang="en-US" sz="1500" dirty="0" smtClean="0"/>
              <a:t> Study and authorizations for building permits next to the tunnel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500" b="1" dirty="0" smtClean="0"/>
              <a:t>220</a:t>
            </a:r>
            <a:r>
              <a:rPr lang="en-US" sz="1500" dirty="0" smtClean="0"/>
              <a:t> </a:t>
            </a:r>
            <a:r>
              <a:rPr lang="en-US" sz="1500" b="1" dirty="0" smtClean="0"/>
              <a:t>DICT</a:t>
            </a:r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</a:rPr>
              <a:t>*</a:t>
            </a:r>
            <a:r>
              <a:rPr lang="en-US" sz="1500" dirty="0" smtClean="0"/>
              <a:t> processed ( 97 concerned)</a:t>
            </a:r>
            <a:endParaRPr lang="en-US" sz="15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5007209" y="3009084"/>
            <a:ext cx="4248305" cy="3315516"/>
            <a:chOff x="4626208" y="2740487"/>
            <a:chExt cx="4248305" cy="3315516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61716" y="3054569"/>
              <a:ext cx="4212797" cy="3001434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4626208" y="2740487"/>
              <a:ext cx="1243784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/>
                <a:t>Reminder</a:t>
              </a:r>
              <a:endParaRPr lang="en-GB" dirty="0"/>
            </a:p>
          </p:txBody>
        </p:sp>
      </p:grp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201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- Patrimony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Objectives 2016</a:t>
            </a:r>
          </a:p>
          <a:p>
            <a:pPr algn="l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822" y="1498371"/>
            <a:ext cx="3427356" cy="297801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79367" y="1516333"/>
            <a:ext cx="5892833" cy="487825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b="1" dirty="0" err="1"/>
              <a:t>Improve</a:t>
            </a:r>
            <a:r>
              <a:rPr lang="fr-CH" b="1" dirty="0"/>
              <a:t> </a:t>
            </a:r>
            <a:r>
              <a:rPr lang="fr-CH" b="1" dirty="0" err="1"/>
              <a:t>burried</a:t>
            </a:r>
            <a:r>
              <a:rPr lang="fr-CH" b="1" dirty="0"/>
              <a:t> networks information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i="1" dirty="0" err="1"/>
              <a:t>Digging</a:t>
            </a:r>
            <a:r>
              <a:rPr lang="fr-CH" sz="1400" i="1" dirty="0"/>
              <a:t> permit in AOC…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/>
              <a:t>Attachement of </a:t>
            </a:r>
            <a:r>
              <a:rPr lang="fr-CH" sz="1400" dirty="0" err="1"/>
              <a:t>pictures</a:t>
            </a:r>
            <a:endParaRPr lang="fr-CH" sz="1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CH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b="1" dirty="0" err="1"/>
              <a:t>Increase</a:t>
            </a:r>
            <a:r>
              <a:rPr lang="fr-CH" b="1" dirty="0"/>
              <a:t> the </a:t>
            </a:r>
            <a:r>
              <a:rPr lang="fr-CH" b="1" dirty="0" err="1"/>
              <a:t>quality</a:t>
            </a:r>
            <a:r>
              <a:rPr lang="fr-CH" b="1" dirty="0"/>
              <a:t> of </a:t>
            </a:r>
            <a:r>
              <a:rPr lang="fr-CH" b="1" dirty="0" err="1"/>
              <a:t>floor</a:t>
            </a:r>
            <a:r>
              <a:rPr lang="fr-CH" b="1" dirty="0"/>
              <a:t> </a:t>
            </a:r>
            <a:r>
              <a:rPr lang="fr-CH" b="1" dirty="0" err="1"/>
              <a:t>maps</a:t>
            </a:r>
            <a:endParaRPr lang="fr-CH" b="1" dirty="0"/>
          </a:p>
          <a:p>
            <a:pPr marL="1165225" lvl="2" indent="-266700">
              <a:buFont typeface="Arial" panose="020B0604020202020204" pitchFamily="34" charset="0"/>
              <a:buChar char="•"/>
            </a:pPr>
            <a:r>
              <a:rPr lang="fr-CH" sz="1400" dirty="0"/>
              <a:t>Continue line to surfaces conversion</a:t>
            </a:r>
          </a:p>
          <a:p>
            <a:pPr lvl="2"/>
            <a:endParaRPr lang="fr-CH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b="1" dirty="0" err="1"/>
              <a:t>Consolidate</a:t>
            </a:r>
            <a:r>
              <a:rPr lang="fr-CH" b="1" dirty="0"/>
              <a:t> GIS  IT Infrastructure</a:t>
            </a:r>
          </a:p>
          <a:p>
            <a:pPr marL="1165225" lvl="2" indent="-266700" defTabSz="1165225">
              <a:buFont typeface="Arial" panose="020B0604020202020204" pitchFamily="34" charset="0"/>
              <a:buChar char="•"/>
            </a:pPr>
            <a:r>
              <a:rPr lang="fr-CH" sz="1400" dirty="0"/>
              <a:t>Target 100% </a:t>
            </a:r>
            <a:r>
              <a:rPr lang="fr-CH" sz="1400" dirty="0" err="1"/>
              <a:t>availability</a:t>
            </a:r>
            <a:endParaRPr lang="fr-CH" sz="1400" dirty="0"/>
          </a:p>
          <a:p>
            <a:pPr marL="1165225" lvl="2" indent="-266700" defTabSz="1165225">
              <a:buFont typeface="Arial" panose="020B0604020202020204" pitchFamily="34" charset="0"/>
              <a:buChar char="•"/>
            </a:pPr>
            <a:r>
              <a:rPr lang="fr-CH" sz="1400" dirty="0"/>
              <a:t>Face </a:t>
            </a:r>
            <a:r>
              <a:rPr lang="fr-CH" sz="1400" dirty="0" err="1"/>
              <a:t>growing</a:t>
            </a:r>
            <a:r>
              <a:rPr lang="fr-CH" sz="1400" dirty="0"/>
              <a:t> </a:t>
            </a:r>
            <a:r>
              <a:rPr lang="fr-CH" sz="1400" dirty="0" err="1"/>
              <a:t>amount</a:t>
            </a:r>
            <a:r>
              <a:rPr lang="fr-CH" sz="1400" dirty="0"/>
              <a:t> of data and </a:t>
            </a:r>
            <a:r>
              <a:rPr lang="fr-CH" sz="1400" dirty="0" err="1"/>
              <a:t>users</a:t>
            </a:r>
            <a:endParaRPr lang="fr-CH" sz="1400" dirty="0"/>
          </a:p>
          <a:p>
            <a:pPr marL="1165225" lvl="2" indent="-266700" defTabSz="1165225">
              <a:buFont typeface="Arial" panose="020B0604020202020204" pitchFamily="34" charset="0"/>
              <a:buChar char="•"/>
            </a:pPr>
            <a:r>
              <a:rPr lang="fr-CH" sz="1400" dirty="0" err="1"/>
              <a:t>Improve</a:t>
            </a:r>
            <a:r>
              <a:rPr lang="fr-CH" sz="1400" dirty="0"/>
              <a:t> Gis Portal speed</a:t>
            </a:r>
          </a:p>
          <a:p>
            <a:endParaRPr lang="fr-CH" sz="12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b="1" dirty="0" err="1"/>
              <a:t>Provide</a:t>
            </a:r>
            <a:r>
              <a:rPr lang="fr-CH" b="1" dirty="0"/>
              <a:t> new offline mobile </a:t>
            </a:r>
            <a:r>
              <a:rPr lang="fr-CH" b="1" dirty="0" err="1"/>
              <a:t>apps</a:t>
            </a:r>
            <a:r>
              <a:rPr lang="fr-CH" b="1" dirty="0"/>
              <a:t> </a:t>
            </a:r>
          </a:p>
          <a:p>
            <a:pPr marL="1165225" lvl="2" indent="-266700">
              <a:buFont typeface="Arial" panose="020B0604020202020204" pitchFamily="34" charset="0"/>
              <a:buChar char="•"/>
            </a:pPr>
            <a:r>
              <a:rPr lang="fr-CH" sz="1400" dirty="0"/>
              <a:t>To </a:t>
            </a:r>
            <a:r>
              <a:rPr lang="fr-CH" sz="1400" dirty="0" err="1"/>
              <a:t>acces</a:t>
            </a:r>
            <a:r>
              <a:rPr lang="fr-CH" sz="1400" dirty="0"/>
              <a:t> Gis data on the </a:t>
            </a:r>
            <a:r>
              <a:rPr lang="fr-CH" sz="1400" dirty="0" err="1"/>
              <a:t>field</a:t>
            </a:r>
            <a:endParaRPr lang="fr-CH" sz="1400" dirty="0"/>
          </a:p>
          <a:p>
            <a:pPr marL="1165225" lvl="2" indent="-266700">
              <a:buFont typeface="Arial" panose="020B0604020202020204" pitchFamily="34" charset="0"/>
              <a:buChar char="•"/>
            </a:pPr>
            <a:r>
              <a:rPr lang="fr-CH" sz="1400" dirty="0"/>
              <a:t>To </a:t>
            </a:r>
            <a:r>
              <a:rPr lang="fr-CH" sz="1400" dirty="0" err="1"/>
              <a:t>collect</a:t>
            </a:r>
            <a:r>
              <a:rPr lang="fr-CH" sz="1400" dirty="0"/>
              <a:t> and </a:t>
            </a:r>
            <a:r>
              <a:rPr lang="fr-CH" sz="1400" dirty="0" err="1"/>
              <a:t>edit</a:t>
            </a:r>
            <a:r>
              <a:rPr lang="fr-CH" sz="1400" dirty="0"/>
              <a:t> data and information </a:t>
            </a:r>
            <a:r>
              <a:rPr lang="fr-CH" sz="1400" dirty="0" err="1"/>
              <a:t>with</a:t>
            </a:r>
            <a:r>
              <a:rPr lang="fr-CH" sz="1400" dirty="0"/>
              <a:t> </a:t>
            </a:r>
            <a:r>
              <a:rPr lang="fr-CH" sz="1400" dirty="0" err="1"/>
              <a:t>tablet</a:t>
            </a:r>
            <a:r>
              <a:rPr lang="fr-CH" sz="1400" dirty="0"/>
              <a:t> or smartphone</a:t>
            </a:r>
          </a:p>
          <a:p>
            <a:endParaRPr lang="fr-CH" sz="12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b="1" dirty="0" err="1"/>
              <a:t>Investigate</a:t>
            </a:r>
            <a:r>
              <a:rPr lang="fr-CH" b="1" dirty="0"/>
              <a:t> how to </a:t>
            </a:r>
            <a:r>
              <a:rPr lang="fr-CH" b="1" dirty="0" err="1"/>
              <a:t>add</a:t>
            </a:r>
            <a:r>
              <a:rPr lang="fr-CH" b="1" dirty="0"/>
              <a:t> </a:t>
            </a:r>
            <a:r>
              <a:rPr lang="fr-CH" b="1" dirty="0" err="1"/>
              <a:t>heights</a:t>
            </a:r>
            <a:r>
              <a:rPr lang="fr-CH" b="1" dirty="0"/>
              <a:t> (Z) to 2D data</a:t>
            </a:r>
          </a:p>
          <a:p>
            <a:pPr marL="1165225" lvl="2" indent="-266700">
              <a:buFont typeface="Arial" panose="020B0604020202020204" pitchFamily="34" charset="0"/>
              <a:buChar char="•"/>
            </a:pPr>
            <a:r>
              <a:rPr lang="fr-CH" sz="1400" dirty="0"/>
              <a:t>To </a:t>
            </a:r>
            <a:r>
              <a:rPr lang="fr-CH" sz="1400" dirty="0" err="1"/>
              <a:t>be</a:t>
            </a:r>
            <a:r>
              <a:rPr lang="fr-CH" sz="1400" dirty="0"/>
              <a:t> able to </a:t>
            </a:r>
            <a:r>
              <a:rPr lang="fr-CH" sz="1400" dirty="0" err="1"/>
              <a:t>provide</a:t>
            </a:r>
            <a:r>
              <a:rPr lang="fr-CH" sz="1400" dirty="0"/>
              <a:t> 3D base </a:t>
            </a:r>
            <a:r>
              <a:rPr lang="fr-CH" sz="1400" dirty="0" err="1"/>
              <a:t>drawings</a:t>
            </a:r>
            <a:r>
              <a:rPr lang="fr-CH" sz="1400" dirty="0"/>
              <a:t> to Design Office</a:t>
            </a:r>
          </a:p>
          <a:p>
            <a:pPr marL="1165225" lvl="2" indent="-266700">
              <a:buFont typeface="Arial" panose="020B0604020202020204" pitchFamily="34" charset="0"/>
              <a:buChar char="•"/>
            </a:pPr>
            <a:r>
              <a:rPr lang="fr-CH" sz="1400" dirty="0"/>
              <a:t>To store </a:t>
            </a:r>
            <a:r>
              <a:rPr lang="fr-CH" sz="1400" dirty="0" err="1"/>
              <a:t>height</a:t>
            </a:r>
            <a:r>
              <a:rPr lang="fr-CH" sz="1400" dirty="0"/>
              <a:t> information of </a:t>
            </a:r>
            <a:r>
              <a:rPr lang="fr-CH" sz="1400" dirty="0" err="1"/>
              <a:t>burried</a:t>
            </a:r>
            <a:r>
              <a:rPr lang="fr-CH" sz="1400" dirty="0"/>
              <a:t> networks</a:t>
            </a:r>
          </a:p>
          <a:p>
            <a:pPr marL="1165225" lvl="2" indent="-266700">
              <a:buFont typeface="Arial" panose="020B0604020202020204" pitchFamily="34" charset="0"/>
              <a:buChar char="•"/>
            </a:pPr>
            <a:r>
              <a:rPr lang="fr-CH" sz="1400" dirty="0"/>
              <a:t>To visualise galeries, tunnel, building in 3D in the GIS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031" y="1765401"/>
            <a:ext cx="1875071" cy="1435399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439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SMB-SE DOP Section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8" name="Text Placeholder 1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Design office</a:t>
            </a:r>
          </a:p>
          <a:p>
            <a:r>
              <a:rPr lang="en-GB" dirty="0" smtClean="0"/>
              <a:t>Patrimony and Site </a:t>
            </a:r>
            <a:r>
              <a:rPr lang="en-GB" dirty="0"/>
              <a:t>I</a:t>
            </a:r>
            <a:r>
              <a:rPr lang="en-GB" dirty="0" smtClean="0"/>
              <a:t>nformation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CE Processes</a:t>
            </a:r>
          </a:p>
          <a:p>
            <a:r>
              <a:rPr lang="en-US" dirty="0" smtClean="0"/>
              <a:t>External </a:t>
            </a:r>
            <a:r>
              <a:rPr lang="en-US" dirty="0"/>
              <a:t>relations with the technical offices of the local </a:t>
            </a:r>
            <a:r>
              <a:rPr lang="en-US" dirty="0" smtClean="0"/>
              <a:t>authorities</a:t>
            </a:r>
            <a:endParaRPr lang="en-GB" dirty="0" smtClean="0"/>
          </a:p>
        </p:txBody>
      </p:sp>
      <p:pic>
        <p:nvPicPr>
          <p:cNvPr id="7" name="irc_mi" descr="http://png.clipart.me/graphics/thumbs/156/engineer-and-foreman-working-together-silhouettes_156920261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071" y="1600201"/>
            <a:ext cx="1714500" cy="193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447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Section organigram </a:t>
            </a:r>
            <a:r>
              <a:rPr lang="en-GB" sz="1400" dirty="0" smtClean="0"/>
              <a:t>(01.01.2016)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842232" y="966684"/>
            <a:ext cx="8198389" cy="528841"/>
          </a:xfrm>
          <a:prstGeom prst="rect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Section Leader:  </a:t>
            </a:r>
            <a:r>
              <a:rPr lang="fr-CH" sz="1200" b="1" i="1" dirty="0">
                <a:solidFill>
                  <a:schemeClr val="bg1"/>
                </a:solidFill>
              </a:rPr>
              <a:t>M. Poehler</a:t>
            </a: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Deputy</a:t>
            </a:r>
            <a:r>
              <a:rPr lang="fr-CH" sz="1200" dirty="0">
                <a:solidFill>
                  <a:schemeClr val="bg1"/>
                </a:solidFill>
              </a:rPr>
              <a:t> SL:  </a:t>
            </a:r>
            <a:r>
              <a:rPr lang="fr-CH" sz="1200" b="1" i="1" dirty="0">
                <a:solidFill>
                  <a:schemeClr val="bg1"/>
                </a:solidFill>
              </a:rPr>
              <a:t>E. Perez-Duenas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200" y="2016321"/>
            <a:ext cx="2500300" cy="3758946"/>
          </a:xfrm>
          <a:prstGeom prst="rect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Ingénieur structure</a:t>
            </a:r>
          </a:p>
          <a:p>
            <a:r>
              <a:rPr lang="fr-CH" sz="1200" dirty="0">
                <a:solidFill>
                  <a:schemeClr val="bg1"/>
                </a:solidFill>
              </a:rPr>
              <a:t>Raul FERNANDEZ</a:t>
            </a: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Projeteurs AutoCad-Catia</a:t>
            </a:r>
          </a:p>
          <a:p>
            <a:r>
              <a:rPr lang="fr-CH" sz="1200" dirty="0">
                <a:solidFill>
                  <a:schemeClr val="bg1"/>
                </a:solidFill>
              </a:rPr>
              <a:t>Ludovic BARTHELEMY</a:t>
            </a:r>
          </a:p>
          <a:p>
            <a:r>
              <a:rPr lang="fr-CH" sz="1200" dirty="0">
                <a:solidFill>
                  <a:schemeClr val="bg1"/>
                </a:solidFill>
              </a:rPr>
              <a:t>Laurent FAISANDEL</a:t>
            </a:r>
          </a:p>
          <a:p>
            <a:r>
              <a:rPr lang="fr-CH" sz="1200" dirty="0">
                <a:solidFill>
                  <a:schemeClr val="bg1"/>
                </a:solidFill>
              </a:rPr>
              <a:t>Patrick RIEDO</a:t>
            </a: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Projeteurs contrat cadre</a:t>
            </a:r>
          </a:p>
          <a:p>
            <a:r>
              <a:rPr lang="fr-CH" sz="1200" dirty="0">
                <a:solidFill>
                  <a:schemeClr val="bg1"/>
                </a:solidFill>
              </a:rPr>
              <a:t>Oscar LOPEZ MARTINEZ*</a:t>
            </a:r>
          </a:p>
          <a:p>
            <a:r>
              <a:rPr lang="fr-CH" sz="1200" dirty="0">
                <a:solidFill>
                  <a:schemeClr val="bg1"/>
                </a:solidFill>
              </a:rPr>
              <a:t>Alexis  SANCHEZ MOLINA*</a:t>
            </a:r>
          </a:p>
          <a:p>
            <a:r>
              <a:rPr lang="fr-CH" sz="1200" dirty="0">
                <a:solidFill>
                  <a:schemeClr val="bg1"/>
                </a:solidFill>
              </a:rPr>
              <a:t>Angel NAVASCUES CORNAGO*</a:t>
            </a:r>
          </a:p>
          <a:p>
            <a:r>
              <a:rPr lang="fr-CH" sz="1200" dirty="0">
                <a:solidFill>
                  <a:schemeClr val="bg1"/>
                </a:solidFill>
              </a:rPr>
              <a:t>Adrian VALLEZ ALVAREZ *</a:t>
            </a:r>
          </a:p>
          <a:p>
            <a:r>
              <a:rPr lang="fr-CH" sz="1200" dirty="0">
                <a:solidFill>
                  <a:schemeClr val="bg1"/>
                </a:solidFill>
              </a:rPr>
              <a:t>Maria ALVARADO MARTIN*</a:t>
            </a:r>
          </a:p>
          <a:p>
            <a:r>
              <a:rPr lang="fr-CH" sz="1200" dirty="0">
                <a:solidFill>
                  <a:schemeClr val="bg1"/>
                </a:solidFill>
              </a:rPr>
              <a:t>Pedro LOPEZ VIILLAMARIN*</a:t>
            </a:r>
          </a:p>
          <a:p>
            <a:r>
              <a:rPr lang="fr-CH" sz="1200" dirty="0">
                <a:solidFill>
                  <a:schemeClr val="bg1"/>
                </a:solidFill>
              </a:rPr>
              <a:t>Cristo PEREGRIN*</a:t>
            </a:r>
          </a:p>
          <a:p>
            <a:r>
              <a:rPr lang="fr-CH" sz="1200" dirty="0">
                <a:solidFill>
                  <a:schemeClr val="bg1"/>
                </a:solidFill>
              </a:rPr>
              <a:t>Blanca VAZQUEZ***</a:t>
            </a:r>
          </a:p>
          <a:p>
            <a:r>
              <a:rPr lang="fr-CH" sz="1200" dirty="0" err="1">
                <a:solidFill>
                  <a:schemeClr val="bg1"/>
                </a:solidFill>
              </a:rPr>
              <a:t>Hyo</a:t>
            </a:r>
            <a:r>
              <a:rPr lang="fr-CH" sz="1200" dirty="0">
                <a:solidFill>
                  <a:schemeClr val="bg1"/>
                </a:solidFill>
              </a:rPr>
              <a:t> CHO***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38575" y="2022999"/>
            <a:ext cx="2500300" cy="3752268"/>
          </a:xfrm>
          <a:prstGeom prst="rect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Ingénieur «processes»</a:t>
            </a:r>
          </a:p>
          <a:p>
            <a:r>
              <a:rPr lang="fr-CH" sz="1200" dirty="0">
                <a:solidFill>
                  <a:schemeClr val="bg1"/>
                </a:solidFill>
              </a:rPr>
              <a:t>Eliseo PEREZ-DUEÑAS</a:t>
            </a: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Technicien «processes»</a:t>
            </a:r>
          </a:p>
          <a:p>
            <a:r>
              <a:rPr lang="fr-CH" sz="1200" dirty="0">
                <a:solidFill>
                  <a:schemeClr val="bg1"/>
                </a:solidFill>
              </a:rPr>
              <a:t>Stéphanie RICHARD</a:t>
            </a: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 algn="ctr"/>
            <a:endParaRPr lang="fr-CH" sz="14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08905" y="2026440"/>
            <a:ext cx="2500300" cy="3754827"/>
          </a:xfrm>
          <a:prstGeom prst="rect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Ingénieur Géomètre</a:t>
            </a:r>
          </a:p>
          <a:p>
            <a:r>
              <a:rPr lang="fr-CH" sz="1200" dirty="0">
                <a:solidFill>
                  <a:schemeClr val="bg1"/>
                </a:solidFill>
              </a:rPr>
              <a:t>Youri ROBERT</a:t>
            </a: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Géomaticien</a:t>
            </a:r>
          </a:p>
          <a:p>
            <a:r>
              <a:rPr lang="fr-CH" sz="1200" i="1" dirty="0">
                <a:solidFill>
                  <a:schemeClr val="bg1"/>
                </a:solidFill>
              </a:rPr>
              <a:t>Poste à pourvoir</a:t>
            </a:r>
          </a:p>
          <a:p>
            <a:r>
              <a:rPr lang="fr-CH" sz="1200" dirty="0">
                <a:solidFill>
                  <a:schemeClr val="bg1"/>
                </a:solidFill>
              </a:rPr>
              <a:t>Nicolas GUILHAUDIN**</a:t>
            </a: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Technicien</a:t>
            </a:r>
          </a:p>
          <a:p>
            <a:r>
              <a:rPr lang="fr-CH" sz="1200" dirty="0">
                <a:solidFill>
                  <a:schemeClr val="bg1"/>
                </a:solidFill>
              </a:rPr>
              <a:t>Samuel ZELER </a:t>
            </a:r>
          </a:p>
          <a:p>
            <a:r>
              <a:rPr lang="fr-CH" sz="1200" dirty="0">
                <a:solidFill>
                  <a:schemeClr val="bg1"/>
                </a:solidFill>
              </a:rPr>
              <a:t>Francois VILLAGRASSA</a:t>
            </a:r>
          </a:p>
          <a:p>
            <a:endParaRPr lang="fr-CH" sz="1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i="1" dirty="0">
                <a:solidFill>
                  <a:schemeClr val="bg1"/>
                </a:solidFill>
              </a:rPr>
              <a:t>Technicien contrat cadre</a:t>
            </a:r>
          </a:p>
          <a:p>
            <a:r>
              <a:rPr lang="fr-CH" sz="1200" dirty="0">
                <a:solidFill>
                  <a:schemeClr val="bg1"/>
                </a:solidFill>
              </a:rPr>
              <a:t>Florence FANJAT*</a:t>
            </a:r>
          </a:p>
          <a:p>
            <a:r>
              <a:rPr lang="fr-CH" sz="1200" dirty="0">
                <a:solidFill>
                  <a:schemeClr val="bg1"/>
                </a:solidFill>
              </a:rPr>
              <a:t>Emilie TER-LAAK*</a:t>
            </a:r>
          </a:p>
          <a:p>
            <a:endParaRPr lang="fr-CH" sz="12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endParaRPr lang="fr-CH" sz="12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>
            <a:stCxn id="10" idx="3"/>
            <a:endCxn id="10" idx="3"/>
          </p:cNvCxnSpPr>
          <p:nvPr/>
        </p:nvCxnSpPr>
        <p:spPr>
          <a:xfrm>
            <a:off x="6238875" y="389913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05911" y="5830669"/>
            <a:ext cx="3245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104282"/>
                </a:solidFill>
              </a:rPr>
              <a:t>* Personnel en prestation de service</a:t>
            </a:r>
          </a:p>
          <a:p>
            <a:r>
              <a:rPr lang="fr-CH" sz="1200" dirty="0">
                <a:solidFill>
                  <a:srgbClr val="104282"/>
                </a:solidFill>
              </a:rPr>
              <a:t>***Personnel en prestation de service détaché</a:t>
            </a:r>
          </a:p>
          <a:p>
            <a:r>
              <a:rPr lang="fr-CH" sz="1200" dirty="0">
                <a:solidFill>
                  <a:srgbClr val="104282"/>
                </a:solidFill>
              </a:rPr>
              <a:t>** VIA, </a:t>
            </a:r>
            <a:r>
              <a:rPr lang="fr-CH" sz="1200" dirty="0" err="1">
                <a:solidFill>
                  <a:srgbClr val="104282"/>
                </a:solidFill>
              </a:rPr>
              <a:t>Fellow</a:t>
            </a:r>
            <a:r>
              <a:rPr lang="fr-CH" sz="1200" dirty="0">
                <a:solidFill>
                  <a:srgbClr val="104282"/>
                </a:solidFill>
              </a:rPr>
              <a:t>, stagiaire, COAS ou autres contrats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17608" y="1593388"/>
            <a:ext cx="1149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400" dirty="0">
                <a:solidFill>
                  <a:srgbClr val="104282"/>
                </a:solidFill>
              </a:rPr>
              <a:t>Design Office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677490" y="1485665"/>
            <a:ext cx="23631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400" dirty="0" err="1">
                <a:solidFill>
                  <a:srgbClr val="104282"/>
                </a:solidFill>
              </a:rPr>
              <a:t>Patrimony</a:t>
            </a:r>
            <a:endParaRPr lang="fr-CH" sz="1400" dirty="0">
              <a:solidFill>
                <a:srgbClr val="104282"/>
              </a:solidFill>
            </a:endParaRPr>
          </a:p>
          <a:p>
            <a:pPr algn="ctr"/>
            <a:r>
              <a:rPr lang="fr-CH" sz="1400" dirty="0">
                <a:solidFill>
                  <a:srgbClr val="104282"/>
                </a:solidFill>
              </a:rPr>
              <a:t>and Site Information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427353" y="1593388"/>
            <a:ext cx="112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400" dirty="0">
                <a:solidFill>
                  <a:srgbClr val="104282"/>
                </a:solidFill>
              </a:rPr>
              <a:t>CE Processes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751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clipartbest.com/cliparts/9cz/Ed4/9czEd4yBi.jpe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764" y="2971800"/>
            <a:ext cx="2187236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8566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4788" y="1629502"/>
            <a:ext cx="8950212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/>
              <a:t> </a:t>
            </a:r>
            <a:endParaRPr lang="en-US" sz="2400" dirty="0"/>
          </a:p>
          <a:p>
            <a:pPr>
              <a:buFont typeface="Wingdings" pitchFamily="2" charset="2"/>
              <a:buChar char="q"/>
              <a:defRPr/>
            </a:pPr>
            <a:r>
              <a:rPr lang="en-US" sz="2400" dirty="0"/>
              <a:t>  	collaboration with SE group sections and others Departments </a:t>
            </a:r>
            <a:r>
              <a:rPr lang="en-US" sz="2400" dirty="0" smtClean="0"/>
              <a:t>	for technical </a:t>
            </a:r>
            <a:r>
              <a:rPr lang="en-US" sz="2400" dirty="0"/>
              <a:t>specifications </a:t>
            </a:r>
            <a:r>
              <a:rPr lang="en-US" sz="2400" dirty="0" smtClean="0"/>
              <a:t>(</a:t>
            </a:r>
            <a:r>
              <a:rPr lang="en-US" sz="2400" dirty="0"/>
              <a:t>MS and IT) </a:t>
            </a:r>
            <a:r>
              <a:rPr lang="en-US" sz="2400" dirty="0" smtClean="0"/>
              <a:t>and cost estimates,</a:t>
            </a:r>
            <a:endParaRPr lang="en-US" sz="2400" dirty="0"/>
          </a:p>
          <a:p>
            <a:pPr>
              <a:buFont typeface="Wingdings" pitchFamily="2" charset="2"/>
              <a:buChar char="q"/>
              <a:defRPr/>
            </a:pPr>
            <a:endParaRPr lang="en-US" sz="2400" dirty="0"/>
          </a:p>
          <a:p>
            <a:pPr>
              <a:buFont typeface="Wingdings" pitchFamily="2" charset="2"/>
              <a:buChar char="q"/>
              <a:defRPr/>
            </a:pPr>
            <a:r>
              <a:rPr lang="en-GB" sz="2400" dirty="0"/>
              <a:t> 	to draw up IPPs (Infrastructure Project Proposal</a:t>
            </a:r>
            <a:r>
              <a:rPr lang="en-GB" sz="2400" dirty="0" smtClean="0"/>
              <a:t>),</a:t>
            </a:r>
            <a:endParaRPr lang="en-GB" sz="2400" dirty="0"/>
          </a:p>
          <a:p>
            <a:pPr>
              <a:buFont typeface="Wingdings" pitchFamily="2" charset="2"/>
              <a:buChar char="q"/>
              <a:defRPr/>
            </a:pPr>
            <a:endParaRPr lang="en-US" sz="2400" dirty="0"/>
          </a:p>
          <a:p>
            <a:pPr>
              <a:buFont typeface="Wingdings" pitchFamily="2" charset="2"/>
              <a:buChar char="q"/>
              <a:defRPr/>
            </a:pPr>
            <a:r>
              <a:rPr lang="en-US" sz="2400" dirty="0"/>
              <a:t>	to draw up blanket </a:t>
            </a:r>
            <a:r>
              <a:rPr lang="en-US" sz="2400" dirty="0" smtClean="0"/>
              <a:t>contracts,</a:t>
            </a:r>
            <a:endParaRPr lang="en-US" sz="2400" dirty="0"/>
          </a:p>
          <a:p>
            <a:pPr>
              <a:buFont typeface="Wingdings" pitchFamily="2" charset="2"/>
              <a:buChar char="q"/>
              <a:defRPr/>
            </a:pPr>
            <a:endParaRPr lang="en-US" sz="2400" dirty="0"/>
          </a:p>
          <a:p>
            <a:pPr>
              <a:buFont typeface="Wingdings" pitchFamily="2" charset="2"/>
              <a:buChar char="q"/>
              <a:defRPr/>
            </a:pPr>
            <a:r>
              <a:rPr lang="en-US" sz="2400" dirty="0"/>
              <a:t> 	set up of DB of technical specifications, unit prices and </a:t>
            </a:r>
            <a:r>
              <a:rPr lang="en-US" sz="2400" dirty="0" smtClean="0"/>
              <a:t>firms,</a:t>
            </a: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8229600" cy="89397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 </a:t>
            </a:r>
            <a:r>
              <a:rPr lang="en-US" sz="3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DOP-CE </a:t>
            </a:r>
            <a:r>
              <a:rPr lang="en-US" sz="3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Processes</a:t>
            </a:r>
            <a:endParaRPr lang="fr-CH" sz="34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defPPr>
              <a:defRPr lang="en-US"/>
            </a:defPPr>
            <a:lvl1pPr marL="0" algn="ctr" defTabSz="957472" rtl="0" eaLnBrk="1" latinLnBrk="0" hangingPunct="1">
              <a:defRPr sz="13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873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472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20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494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3675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241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114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2988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pPr algn="ctr"/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725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8566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78" y="1429040"/>
            <a:ext cx="3832435" cy="314296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21299999" rev="0"/>
            </a:camera>
            <a:lightRig rig="threePt" dir="t"/>
          </a:scene3d>
        </p:spPr>
      </p:pic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732100" y="1639232"/>
            <a:ext cx="3956050" cy="36433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1600" dirty="0" err="1">
                <a:solidFill>
                  <a:srgbClr val="0055A0"/>
                </a:solidFill>
              </a:rPr>
              <a:t>Bldg</a:t>
            </a:r>
            <a:r>
              <a:rPr lang="en-US" sz="1600" dirty="0">
                <a:solidFill>
                  <a:srgbClr val="0055A0"/>
                </a:solidFill>
              </a:rPr>
              <a:t> 773</a:t>
            </a:r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5111750" y="1535110"/>
            <a:ext cx="3956050" cy="36433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1600" dirty="0">
                <a:solidFill>
                  <a:srgbClr val="0055A0"/>
                </a:solidFill>
              </a:rPr>
              <a:t>SM-18 CLUSTER-D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3" y="2106499"/>
            <a:ext cx="4392549" cy="213073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171241" y="4787950"/>
            <a:ext cx="7810959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en-US" dirty="0"/>
              <a:t> 	</a:t>
            </a:r>
            <a:r>
              <a:rPr lang="en-US" sz="2000" dirty="0"/>
              <a:t>MS, PE and  IT</a:t>
            </a:r>
          </a:p>
          <a:p>
            <a:pPr lvl="2">
              <a:defRPr/>
            </a:pPr>
            <a:r>
              <a:rPr lang="en-US" sz="2000" dirty="0" smtClean="0"/>
              <a:t>- </a:t>
            </a:r>
            <a:r>
              <a:rPr lang="en-US" sz="2000" dirty="0"/>
              <a:t>more than 15 new documents  (DO-29044, DO-29111, DO-29245, DO-29550, IT-4049, IT-4076, IT-4119, IT-4152,…)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448140"/>
            <a:ext cx="1724059" cy="1724059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29942" y="8470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Technical specifications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8229600" cy="89397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 </a:t>
            </a:r>
            <a:r>
              <a:rPr lang="en-US" sz="3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DOP-CE </a:t>
            </a:r>
            <a:r>
              <a:rPr lang="en-US" sz="3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Processes</a:t>
            </a:r>
            <a:endParaRPr lang="fr-CH" sz="34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defPPr>
              <a:defRPr lang="en-US"/>
            </a:defPPr>
            <a:lvl1pPr marL="0" algn="ctr" defTabSz="957472" rtl="0" eaLnBrk="1" latinLnBrk="0" hangingPunct="1">
              <a:defRPr sz="13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873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472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20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494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3675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241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114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2988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mtClean="0"/>
              <a:t>05.02.2016</a:t>
            </a:r>
            <a:endParaRPr lang="fr-FR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pPr algn="ctr"/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080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rc_mi" descr="http://worldartsme.com/images/systems-engineer-clipart-1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425" y="1148486"/>
            <a:ext cx="2312446" cy="2143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 descr="http://sr.photos2.fotosearch.com/bthumb/CSP/CSP592/k5921988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675" y="1410527"/>
            <a:ext cx="1619250" cy="16192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566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10" name="Chart 9"/>
          <p:cNvGraphicFramePr/>
          <p:nvPr>
            <p:extLst/>
          </p:nvPr>
        </p:nvGraphicFramePr>
        <p:xfrm>
          <a:off x="2991998" y="2172896"/>
          <a:ext cx="4056094" cy="295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Content Placeholder 5"/>
          <p:cNvSpPr txBox="1">
            <a:spLocks/>
          </p:cNvSpPr>
          <p:nvPr/>
        </p:nvSpPr>
        <p:spPr>
          <a:xfrm>
            <a:off x="4227238" y="3137316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>
                <a:solidFill>
                  <a:srgbClr val="0055A0"/>
                </a:solidFill>
              </a:rPr>
              <a:t>27%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5120459" y="3622218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>
                <a:solidFill>
                  <a:srgbClr val="002060"/>
                </a:solidFill>
              </a:rPr>
              <a:t>73%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95444" y="5160632"/>
            <a:ext cx="52610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2/5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67412" y="5221584"/>
            <a:ext cx="64953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4/15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10500" y="5186236"/>
            <a:ext cx="64953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6/10</a:t>
            </a:r>
            <a:endParaRPr lang="fr-CH" dirty="0"/>
          </a:p>
        </p:txBody>
      </p:sp>
      <p:graphicFrame>
        <p:nvGraphicFramePr>
          <p:cNvPr id="21" name="Chart 20"/>
          <p:cNvGraphicFramePr/>
          <p:nvPr>
            <p:extLst/>
          </p:nvPr>
        </p:nvGraphicFramePr>
        <p:xfrm>
          <a:off x="-93948" y="2182995"/>
          <a:ext cx="4056094" cy="295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Content Placeholder 5"/>
          <p:cNvSpPr txBox="1">
            <a:spLocks/>
          </p:cNvSpPr>
          <p:nvPr/>
        </p:nvSpPr>
        <p:spPr>
          <a:xfrm>
            <a:off x="1291562" y="3341174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>
                <a:solidFill>
                  <a:srgbClr val="0055A0"/>
                </a:solidFill>
              </a:rPr>
              <a:t>40%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/>
        </p:nvSpPr>
        <p:spPr>
          <a:xfrm>
            <a:off x="2137504" y="3696538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>
                <a:solidFill>
                  <a:srgbClr val="002060"/>
                </a:solidFill>
              </a:rPr>
              <a:t>60%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graphicFrame>
        <p:nvGraphicFramePr>
          <p:cNvPr id="25" name="Chart 24"/>
          <p:cNvGraphicFramePr/>
          <p:nvPr>
            <p:extLst/>
          </p:nvPr>
        </p:nvGraphicFramePr>
        <p:xfrm>
          <a:off x="6126372" y="2182995"/>
          <a:ext cx="4056094" cy="295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6" name="Content Placeholder 5"/>
          <p:cNvSpPr txBox="1">
            <a:spLocks/>
          </p:cNvSpPr>
          <p:nvPr/>
        </p:nvSpPr>
        <p:spPr>
          <a:xfrm>
            <a:off x="8460037" y="3361826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>
                <a:solidFill>
                  <a:srgbClr val="002060"/>
                </a:solidFill>
              </a:rPr>
              <a:t>40%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27" name="Content Placeholder 5"/>
          <p:cNvSpPr txBox="1">
            <a:spLocks/>
          </p:cNvSpPr>
          <p:nvPr/>
        </p:nvSpPr>
        <p:spPr>
          <a:xfrm>
            <a:off x="7497341" y="3529182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>
                <a:solidFill>
                  <a:srgbClr val="0055A0"/>
                </a:solidFill>
              </a:rPr>
              <a:t>60%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329942" y="847024"/>
            <a:ext cx="9499858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>
                <a:solidFill>
                  <a:schemeClr val="tx1"/>
                </a:solidFill>
              </a:rPr>
              <a:t>SMB-SE </a:t>
            </a:r>
            <a:r>
              <a:rPr lang="en-GB" sz="2400" dirty="0">
                <a:solidFill>
                  <a:schemeClr val="tx1"/>
                </a:solidFill>
              </a:rPr>
              <a:t>Group (HE not included), MS-PE-IT created in 2015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8229600" cy="89397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 </a:t>
            </a:r>
            <a:r>
              <a:rPr lang="en-US" sz="3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DOP-CE </a:t>
            </a:r>
            <a:r>
              <a:rPr lang="en-US" sz="3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Processes</a:t>
            </a:r>
            <a:endParaRPr lang="fr-CH" sz="34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Date Placeholder 3"/>
          <p:cNvSpPr txBox="1">
            <a:spLocks/>
          </p:cNvSpPr>
          <p:nvPr/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defPPr>
              <a:defRPr lang="en-US"/>
            </a:defPPr>
            <a:lvl1pPr marL="0" algn="ctr" defTabSz="957472" rtl="0" eaLnBrk="1" latinLnBrk="0" hangingPunct="1">
              <a:defRPr sz="13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873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472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20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494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3675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241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114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2988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mtClean="0"/>
              <a:t>05.02.2016</a:t>
            </a:r>
            <a:endParaRPr lang="fr-FR" dirty="0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pPr algn="ctr"/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522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8566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3493" y="1464466"/>
            <a:ext cx="3956050" cy="36433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1600" dirty="0"/>
              <a:t>Substation BE2 Bois-</a:t>
            </a:r>
            <a:r>
              <a:rPr lang="en-US" sz="1600" dirty="0" err="1"/>
              <a:t>Tollot</a:t>
            </a:r>
            <a:r>
              <a:rPr lang="en-US" sz="1600" dirty="0"/>
              <a:t>  (EN-EL)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6" y="1834618"/>
            <a:ext cx="4455343" cy="24879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900110"/>
            <a:ext cx="4432176" cy="2484336"/>
          </a:xfrm>
          <a:prstGeom prst="rect">
            <a:avLst/>
          </a:prstGeom>
        </p:spPr>
      </p:pic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5429126" y="1463369"/>
            <a:ext cx="3956050" cy="36433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1600" dirty="0"/>
              <a:t>SVC MEQ59 Site de </a:t>
            </a:r>
            <a:r>
              <a:rPr lang="en-US" sz="1600" dirty="0" err="1"/>
              <a:t>Meyrin</a:t>
            </a:r>
            <a:r>
              <a:rPr lang="en-US" sz="1600" dirty="0"/>
              <a:t>  (TE-EPC)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281278" y="4379723"/>
            <a:ext cx="7810959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en-US" dirty="0"/>
              <a:t> 	Collaboration with others Departments for technical specifications 	(MS and IT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q"/>
              <a:defRPr/>
            </a:pPr>
            <a:endParaRPr lang="en-US" sz="1400" dirty="0"/>
          </a:p>
          <a:p>
            <a:pPr marL="1200150" lvl="2" indent="-285750">
              <a:buFontTx/>
              <a:buChar char="-"/>
              <a:defRPr/>
            </a:pPr>
            <a:r>
              <a:rPr lang="en-US" sz="1400" dirty="0"/>
              <a:t>MS and IT-4072/EN (supply of concrete blocks and beams)</a:t>
            </a:r>
          </a:p>
          <a:p>
            <a:pPr marL="1200150" lvl="2" indent="-285750">
              <a:buFontTx/>
              <a:buChar char="-"/>
              <a:defRPr/>
            </a:pPr>
            <a:r>
              <a:rPr lang="en-US" sz="1400" dirty="0"/>
              <a:t>IT-4030/EN (MEDICIS shielding doors)</a:t>
            </a:r>
          </a:p>
          <a:p>
            <a:pPr marL="1200150" lvl="2" indent="-285750">
              <a:buFontTx/>
              <a:buChar char="-"/>
              <a:defRPr/>
            </a:pPr>
            <a:r>
              <a:rPr lang="en-US" sz="1400" dirty="0"/>
              <a:t>IT-4114/EN (substation BE2)</a:t>
            </a:r>
          </a:p>
          <a:p>
            <a:pPr marL="1200150" lvl="2" indent="-285750">
              <a:buFontTx/>
              <a:buChar char="-"/>
              <a:defRPr/>
            </a:pPr>
            <a:r>
              <a:rPr lang="en-US" sz="1400" dirty="0"/>
              <a:t>Point 1.8 new CV building</a:t>
            </a:r>
          </a:p>
          <a:p>
            <a:pPr marL="1200150" lvl="2" indent="-285750">
              <a:buFontTx/>
              <a:buChar char="-"/>
              <a:defRPr/>
            </a:pPr>
            <a:r>
              <a:rPr lang="en-US" sz="1400" dirty="0"/>
              <a:t>Site de </a:t>
            </a:r>
            <a:r>
              <a:rPr lang="en-US" sz="1400" dirty="0" err="1"/>
              <a:t>Meyrin</a:t>
            </a:r>
            <a:r>
              <a:rPr lang="en-US" sz="1400" dirty="0"/>
              <a:t>, SVC MEQ59 (TE-EPC)…</a:t>
            </a:r>
          </a:p>
          <a:p>
            <a:pPr marL="1200150" lvl="2" indent="-285750">
              <a:buFontTx/>
              <a:buChar char="-"/>
              <a:defRPr/>
            </a:pPr>
            <a:endParaRPr lang="en-US" dirty="0"/>
          </a:p>
          <a:p>
            <a:pPr marL="1200150" lvl="2" indent="-285750">
              <a:buFontTx/>
              <a:buChar char="-"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pic>
        <p:nvPicPr>
          <p:cNvPr id="11" name="Picture 10" descr="http://cdn.grid.fotosearch.com/CSP/CSP991/k12375165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859813"/>
            <a:ext cx="1695993" cy="1316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http://sr.photos2.fotosearch.com/bthumb/CSP/CSP126/k1261388.jp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6" y="4737994"/>
            <a:ext cx="1400174" cy="14379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329942" y="847024"/>
            <a:ext cx="9499858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MS </a:t>
            </a:r>
            <a:r>
              <a:rPr lang="en-US" sz="2400" dirty="0">
                <a:solidFill>
                  <a:schemeClr val="tx1"/>
                </a:solidFill>
              </a:rPr>
              <a:t>and IT </a:t>
            </a:r>
            <a:r>
              <a:rPr lang="en-US" sz="2400" dirty="0" smtClean="0">
                <a:solidFill>
                  <a:schemeClr val="tx1"/>
                </a:solidFill>
              </a:rPr>
              <a:t>in coordination with others </a:t>
            </a:r>
            <a:r>
              <a:rPr lang="en-US" sz="2400" dirty="0">
                <a:solidFill>
                  <a:schemeClr val="tx1"/>
                </a:solidFill>
              </a:rPr>
              <a:t>Departments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8229600" cy="89397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 </a:t>
            </a:r>
            <a:r>
              <a:rPr lang="en-US" sz="3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DOP-CE </a:t>
            </a:r>
            <a:r>
              <a:rPr lang="en-US" sz="3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Processes</a:t>
            </a:r>
            <a:endParaRPr lang="fr-CH" sz="34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40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9859" y="5105400"/>
            <a:ext cx="4376870" cy="639762"/>
          </a:xfrm>
        </p:spPr>
        <p:txBody>
          <a:bodyPr>
            <a:normAutofit fontScale="92500" lnSpcReduction="10000"/>
          </a:bodyPr>
          <a:lstStyle/>
          <a:p>
            <a:endParaRPr lang="fr-CH" sz="900" b="0" dirty="0"/>
          </a:p>
          <a:p>
            <a:endParaRPr lang="fr-CH" sz="900" b="0" dirty="0"/>
          </a:p>
          <a:p>
            <a:endParaRPr lang="fr-CH" sz="900" b="0" dirty="0"/>
          </a:p>
          <a:p>
            <a:r>
              <a:rPr lang="fr-CH" sz="900" b="0" dirty="0"/>
              <a:t>2014*      </a:t>
            </a:r>
            <a:r>
              <a:rPr lang="fr-CH" sz="900" b="0" dirty="0" err="1"/>
              <a:t>from</a:t>
            </a:r>
            <a:r>
              <a:rPr lang="fr-CH" sz="900" b="0" dirty="0"/>
              <a:t> April to </a:t>
            </a:r>
            <a:r>
              <a:rPr lang="fr-CH" sz="900" b="0" dirty="0" err="1"/>
              <a:t>December</a:t>
            </a:r>
            <a:r>
              <a:rPr lang="fr-CH" sz="900" b="0" dirty="0"/>
              <a:t> 2014</a:t>
            </a: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2"/>
            <p:extLst/>
          </p:nvPr>
        </p:nvGraphicFramePr>
        <p:xfrm>
          <a:off x="838200" y="1270001"/>
          <a:ext cx="4040188" cy="368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46729" y="1659731"/>
            <a:ext cx="4378590" cy="3951288"/>
          </a:xfrm>
        </p:spPr>
        <p:txBody>
          <a:bodyPr/>
          <a:lstStyle/>
          <a:p>
            <a:pPr marL="0" indent="0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1600" dirty="0"/>
              <a:t> cost estimations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400" dirty="0"/>
              <a:t>- more than 50 estimations per year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q"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1800" dirty="0"/>
              <a:t> </a:t>
            </a:r>
            <a:r>
              <a:rPr lang="en-US" sz="1600" dirty="0"/>
              <a:t>technical</a:t>
            </a:r>
            <a:r>
              <a:rPr lang="en-US" sz="1800" dirty="0"/>
              <a:t> </a:t>
            </a:r>
            <a:r>
              <a:rPr lang="en-US" sz="1600" dirty="0"/>
              <a:t>requests from all Departments</a:t>
            </a:r>
          </a:p>
          <a:p>
            <a:pPr marL="285750" indent="-285750">
              <a:spcBef>
                <a:spcPts val="0"/>
              </a:spcBef>
              <a:buFontTx/>
              <a:buChar char="-"/>
              <a:defRPr/>
            </a:pPr>
            <a:r>
              <a:rPr lang="en-US" sz="1400" dirty="0"/>
              <a:t>about buildings and civil engineering items,</a:t>
            </a:r>
          </a:p>
          <a:p>
            <a:pPr marL="285750" indent="-285750">
              <a:spcBef>
                <a:spcPts val="0"/>
              </a:spcBef>
              <a:buFontTx/>
              <a:buChar char="-"/>
              <a:defRPr/>
            </a:pPr>
            <a:endParaRPr lang="en-US" sz="1400" dirty="0">
              <a:solidFill>
                <a:srgbClr val="0055A0"/>
              </a:solidFill>
            </a:endParaRPr>
          </a:p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566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3136" y="3441394"/>
            <a:ext cx="2919271" cy="27308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0004" y="876787"/>
            <a:ext cx="1876425" cy="181927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38200" y="-76200"/>
            <a:ext cx="8229600" cy="893977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 </a:t>
            </a:r>
            <a:r>
              <a:rPr lang="en-US" sz="3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DOP-CE Processes</a:t>
            </a:r>
            <a:endParaRPr lang="fr-CH" sz="34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irc_mi" descr="http://png.clipart.me/graphics/thumbs/156/engineer-and-foreman-working-together-silhouettes_156920261.jpg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037957"/>
            <a:ext cx="587808" cy="69076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Date Placeholder 3"/>
          <p:cNvSpPr txBox="1">
            <a:spLocks/>
          </p:cNvSpPr>
          <p:nvPr/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defPPr>
              <a:defRPr lang="en-US"/>
            </a:defPPr>
            <a:lvl1pPr marL="0" algn="ctr" defTabSz="957472" rtl="0" eaLnBrk="1" latinLnBrk="0" hangingPunct="1">
              <a:defRPr sz="13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873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472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20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494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3675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241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114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2988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mtClean="0"/>
              <a:t>05.02.2016</a:t>
            </a:r>
            <a:endParaRPr lang="fr-FR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pPr algn="ctr"/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35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sz="quarter" idx="2"/>
            <p:extLst/>
          </p:nvPr>
        </p:nvGraphicFramePr>
        <p:xfrm>
          <a:off x="715985" y="1511633"/>
          <a:ext cx="4040188" cy="368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566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287555" y="1756844"/>
            <a:ext cx="4572000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Font typeface="Wingdings" pitchFamily="2" charset="2"/>
              <a:buChar char="q"/>
              <a:defRPr/>
            </a:pPr>
            <a:r>
              <a:rPr lang="en-GB" sz="1600" dirty="0"/>
              <a:t> to draw up IPPs (Infrastructure Project Proposal)</a:t>
            </a:r>
          </a:p>
          <a:p>
            <a:pPr lvl="0">
              <a:defRPr/>
            </a:pPr>
            <a:r>
              <a:rPr lang="en-GB" dirty="0"/>
              <a:t> </a:t>
            </a:r>
            <a:r>
              <a:rPr lang="en-US" dirty="0"/>
              <a:t>- </a:t>
            </a:r>
            <a:r>
              <a:rPr lang="en-US" sz="1400" dirty="0"/>
              <a:t>processed 8 proposals in 2015 (total 17)</a:t>
            </a:r>
            <a:endParaRPr lang="en-GB" sz="1400" dirty="0"/>
          </a:p>
        </p:txBody>
      </p:sp>
      <p:graphicFrame>
        <p:nvGraphicFramePr>
          <p:cNvPr id="12" name="Chart 11"/>
          <p:cNvGraphicFramePr/>
          <p:nvPr>
            <p:extLst/>
          </p:nvPr>
        </p:nvGraphicFramePr>
        <p:xfrm>
          <a:off x="5168866" y="2732046"/>
          <a:ext cx="4056094" cy="295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ontent Placeholder 5"/>
          <p:cNvSpPr txBox="1">
            <a:spLocks/>
          </p:cNvSpPr>
          <p:nvPr/>
        </p:nvSpPr>
        <p:spPr>
          <a:xfrm>
            <a:off x="7391400" y="4237289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 smtClean="0">
                <a:solidFill>
                  <a:srgbClr val="002060"/>
                </a:solidFill>
              </a:rPr>
              <a:t>53</a:t>
            </a:r>
            <a:r>
              <a:rPr lang="en-US" sz="1400" dirty="0">
                <a:solidFill>
                  <a:srgbClr val="002060"/>
                </a:solidFill>
              </a:rPr>
              <a:t>%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6561607" y="4038076"/>
            <a:ext cx="607763" cy="334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400" dirty="0" smtClean="0">
                <a:solidFill>
                  <a:srgbClr val="002060"/>
                </a:solidFill>
              </a:rPr>
              <a:t>47%</a:t>
            </a:r>
            <a:endParaRPr lang="en-US" sz="1400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>
              <a:solidFill>
                <a:srgbClr val="0055A0"/>
              </a:solidFill>
            </a:endParaRPr>
          </a:p>
        </p:txBody>
      </p:sp>
      <p:pic>
        <p:nvPicPr>
          <p:cNvPr id="15" name="Picture 14" descr="https://encrypted-tbn3.gstatic.com/images?q=tbn:ANd9GcSftO6WjPEhIWEQVkrAUAN91uVcYgGVIyNQjO0LGLliplqcoLqO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184" y="4404644"/>
            <a:ext cx="2018713" cy="179941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838200" y="-76200"/>
            <a:ext cx="8229600" cy="893977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 </a:t>
            </a:r>
            <a:r>
              <a:rPr lang="en-US" sz="3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DOP-CE Processes</a:t>
            </a:r>
            <a:endParaRPr lang="fr-CH" sz="34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defPPr>
              <a:defRPr lang="en-US"/>
            </a:defPPr>
            <a:lvl1pPr marL="0" algn="ctr" defTabSz="957472" rtl="0" eaLnBrk="1" latinLnBrk="0" hangingPunct="1">
              <a:defRPr sz="13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873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472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20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494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3675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241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114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2988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mtClean="0"/>
              <a:t>05.02.2016</a:t>
            </a:r>
            <a:endParaRPr lang="fr-FR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pPr algn="ctr"/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61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8566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58900" y="2496741"/>
            <a:ext cx="7867650" cy="18466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 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dirty="0"/>
              <a:t>  	closer collaboration with others SMB-SE Sections</a:t>
            </a:r>
          </a:p>
          <a:p>
            <a:pPr>
              <a:buFont typeface="Wingdings" pitchFamily="2" charset="2"/>
              <a:buChar char="q"/>
              <a:defRPr/>
            </a:pPr>
            <a:endParaRPr lang="en-US" dirty="0"/>
          </a:p>
          <a:p>
            <a:pPr>
              <a:buFont typeface="Wingdings" pitchFamily="2" charset="2"/>
              <a:buChar char="q"/>
              <a:defRPr/>
            </a:pPr>
            <a:r>
              <a:rPr lang="en-US" dirty="0"/>
              <a:t>	complete the DB of civil engineering data (pricing, firms, etc.)</a:t>
            </a:r>
          </a:p>
          <a:p>
            <a:pPr>
              <a:defRPr/>
            </a:pPr>
            <a:endParaRPr lang="en-US" dirty="0"/>
          </a:p>
          <a:p>
            <a:pPr>
              <a:buFont typeface="Wingdings" pitchFamily="2" charset="2"/>
              <a:buChar char="q"/>
              <a:defRPr/>
            </a:pPr>
            <a:r>
              <a:rPr lang="en-US" dirty="0"/>
              <a:t>   	</a:t>
            </a:r>
            <a:r>
              <a:rPr lang="en-GB" dirty="0"/>
              <a:t>definitive library of template of MS, PE and IT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964" y="4545181"/>
            <a:ext cx="1856072" cy="1703219"/>
          </a:xfrm>
          <a:prstGeom prst="rect">
            <a:avLst/>
          </a:prstGeom>
        </p:spPr>
      </p:pic>
      <p:pic>
        <p:nvPicPr>
          <p:cNvPr id="10" name="Picture 9" descr="3d human characters making graph of growth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964" y="1371600"/>
            <a:ext cx="1619250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838200" y="-76200"/>
            <a:ext cx="8229600" cy="893977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 </a:t>
            </a:r>
            <a:r>
              <a:rPr lang="en-US" sz="3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DOP-CE Processes</a:t>
            </a:r>
            <a:endParaRPr lang="fr-CH" sz="34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9942" y="847024"/>
            <a:ext cx="9499858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Objectives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defPPr>
              <a:defRPr lang="en-US"/>
            </a:defPPr>
            <a:lvl1pPr marL="0" algn="ctr" defTabSz="957472" rtl="0" eaLnBrk="1" latinLnBrk="0" hangingPunct="1">
              <a:defRPr sz="13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873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472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20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494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3675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241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114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2988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mtClean="0"/>
              <a:t>05.02.2016</a:t>
            </a:r>
            <a:endParaRPr lang="fr-FR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pPr algn="ctr"/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29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SMB-SE DOP Section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8" name="Text Placeholder 1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Design office</a:t>
            </a:r>
          </a:p>
          <a:p>
            <a:r>
              <a:rPr lang="en-GB" dirty="0" smtClean="0"/>
              <a:t>Patrimony and Site </a:t>
            </a:r>
            <a:r>
              <a:rPr lang="en-GB" dirty="0"/>
              <a:t>I</a:t>
            </a:r>
            <a:r>
              <a:rPr lang="en-GB" dirty="0" smtClean="0"/>
              <a:t>nformation</a:t>
            </a:r>
          </a:p>
          <a:p>
            <a:r>
              <a:rPr lang="en-GB" dirty="0" smtClean="0"/>
              <a:t>CE Processes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External </a:t>
            </a:r>
            <a:r>
              <a:rPr lang="en-US" dirty="0">
                <a:solidFill>
                  <a:srgbClr val="FF0000"/>
                </a:solidFill>
              </a:rPr>
              <a:t>relations with the technical offices of the local </a:t>
            </a:r>
            <a:r>
              <a:rPr lang="en-US" dirty="0" smtClean="0">
                <a:solidFill>
                  <a:srgbClr val="FF0000"/>
                </a:solidFill>
              </a:rPr>
              <a:t>authorities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pPr algn="ctr"/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606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1718977"/>
            <a:ext cx="631722" cy="33842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SMB-SE DOP Section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38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532930"/>
              </p:ext>
            </p:extLst>
          </p:nvPr>
        </p:nvGraphicFramePr>
        <p:xfrm>
          <a:off x="381000" y="1691640"/>
          <a:ext cx="89916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86503"/>
                <a:gridCol w="2705097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/>
                        <a:t>Permis</a:t>
                      </a:r>
                      <a:r>
                        <a:rPr lang="en-GB" sz="1800" dirty="0" smtClean="0"/>
                        <a:t> de </a:t>
                      </a:r>
                      <a:r>
                        <a:rPr lang="en-GB" sz="1800" dirty="0" err="1" smtClean="0"/>
                        <a:t>construire</a:t>
                      </a:r>
                      <a:r>
                        <a:rPr lang="en-GB" sz="1800" dirty="0" smtClean="0"/>
                        <a:t> – 12 </a:t>
                      </a:r>
                      <a:r>
                        <a:rPr lang="en-GB" sz="1800" dirty="0" err="1" smtClean="0"/>
                        <a:t>permis</a:t>
                      </a:r>
                      <a:r>
                        <a:rPr lang="en-GB" sz="1800" dirty="0" smtClean="0"/>
                        <a:t> de </a:t>
                      </a:r>
                      <a:r>
                        <a:rPr lang="en-GB" sz="1800" dirty="0" err="1" smtClean="0"/>
                        <a:t>construire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dirty="0" err="1" smtClean="0"/>
                        <a:t>en</a:t>
                      </a:r>
                      <a:r>
                        <a:rPr lang="en-GB" sz="1800" dirty="0" smtClean="0"/>
                        <a:t> 2015 (8)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Comité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Quadri</a:t>
                      </a:r>
                      <a:r>
                        <a:rPr lang="en-US" sz="1800" dirty="0" smtClean="0"/>
                        <a:t>-partite –  </a:t>
                      </a:r>
                      <a:r>
                        <a:rPr lang="en-US" sz="1800" dirty="0" err="1" smtClean="0"/>
                        <a:t>Comité</a:t>
                      </a:r>
                      <a:r>
                        <a:rPr lang="en-US" sz="1800" dirty="0" smtClean="0"/>
                        <a:t> Transport et </a:t>
                      </a:r>
                      <a:r>
                        <a:rPr lang="en-US" sz="1800" dirty="0" err="1" smtClean="0"/>
                        <a:t>environnement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>
                          <a:solidFill>
                            <a:schemeClr val="tx1"/>
                          </a:solidFill>
                        </a:rPr>
                        <a:t>Suivi des </a:t>
                      </a:r>
                      <a:r>
                        <a:rPr lang="fr-CH" sz="1800" dirty="0" err="1" smtClean="0">
                          <a:solidFill>
                            <a:schemeClr val="tx1"/>
                          </a:solidFill>
                        </a:rPr>
                        <a:t>PLUi</a:t>
                      </a:r>
                      <a:endParaRPr lang="en-GB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Nouveau </a:t>
                      </a:r>
                      <a:r>
                        <a:rPr lang="en-US" sz="1800" dirty="0" err="1" smtClean="0"/>
                        <a:t>carrefour</a:t>
                      </a:r>
                      <a:r>
                        <a:rPr lang="en-US" sz="1800" dirty="0" smtClean="0"/>
                        <a:t> de </a:t>
                      </a:r>
                      <a:r>
                        <a:rPr lang="en-US" sz="1800" dirty="0" err="1" smtClean="0"/>
                        <a:t>l’entrée</a:t>
                      </a:r>
                      <a:r>
                        <a:rPr lang="en-US" sz="1800" dirty="0" smtClean="0"/>
                        <a:t> du Site CERN </a:t>
                      </a:r>
                      <a:r>
                        <a:rPr lang="en-US" sz="1800" dirty="0" err="1" smtClean="0"/>
                        <a:t>Prévessin</a:t>
                      </a:r>
                      <a:r>
                        <a:rPr lang="en-US" sz="18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/>
                        <a:t>Piste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dirty="0" err="1" smtClean="0"/>
                        <a:t>cyclable</a:t>
                      </a:r>
                      <a:r>
                        <a:rPr lang="en-GB" sz="1800" dirty="0" smtClean="0"/>
                        <a:t> route de </a:t>
                      </a:r>
                      <a:r>
                        <a:rPr lang="en-GB" sz="1800" dirty="0" err="1" smtClean="0"/>
                        <a:t>l’Europe</a:t>
                      </a:r>
                      <a:r>
                        <a:rPr lang="en-GB" sz="1800" dirty="0" smtClean="0"/>
                        <a:t> – MO Commune de </a:t>
                      </a:r>
                      <a:r>
                        <a:rPr lang="en-GB" sz="1800" dirty="0" err="1" smtClean="0"/>
                        <a:t>Prévessin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Gestion des déblais du Pays de Gex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Prolongation TCMC (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douane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– Saint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Genis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Pouilly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BHNS (Bus à Haut Niveau de Service) Gex –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Ferney</a:t>
                      </a:r>
                      <a:endParaRPr lang="fr-CH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Projet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Hilumi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 - Groupe de travail autorités 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ZAC de </a:t>
                      </a:r>
                      <a:r>
                        <a:rPr lang="en-GB" dirty="0" err="1" smtClean="0"/>
                        <a:t>Ferney</a:t>
                      </a:r>
                      <a:r>
                        <a:rPr lang="en-GB" dirty="0" smtClean="0"/>
                        <a:t> – </a:t>
                      </a:r>
                      <a:r>
                        <a:rPr lang="en-GB" dirty="0" err="1" smtClean="0"/>
                        <a:t>Autorisation</a:t>
                      </a:r>
                      <a:r>
                        <a:rPr lang="en-GB" baseline="0" dirty="0" smtClean="0"/>
                        <a:t> de forage</a:t>
                      </a:r>
                      <a:r>
                        <a:rPr lang="en-GB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External </a:t>
            </a:r>
            <a:r>
              <a:rPr lang="en-US" sz="2400" dirty="0">
                <a:solidFill>
                  <a:schemeClr val="tx1"/>
                </a:solidFill>
              </a:rPr>
              <a:t>relations with the technical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offices </a:t>
            </a:r>
            <a:r>
              <a:rPr lang="en-US" sz="2400" dirty="0">
                <a:solidFill>
                  <a:schemeClr val="tx1"/>
                </a:solidFill>
              </a:rPr>
              <a:t>of the local authorities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071" y="923224"/>
            <a:ext cx="958529" cy="6386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887128"/>
            <a:ext cx="271463" cy="2710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66745" t="21433" r="7362"/>
          <a:stretch/>
        </p:blipFill>
        <p:spPr>
          <a:xfrm>
            <a:off x="7066117" y="2133600"/>
            <a:ext cx="477684" cy="27933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099663"/>
            <a:ext cx="271463" cy="2710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744128"/>
            <a:ext cx="271463" cy="27101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0768" y="2114509"/>
            <a:ext cx="792577" cy="25616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078" y="2074512"/>
            <a:ext cx="631722" cy="33842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225551"/>
            <a:ext cx="271463" cy="27101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3240397"/>
            <a:ext cx="792577" cy="25616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1910" y="3200400"/>
            <a:ext cx="631722" cy="33842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/>
          <a:srcRect l="66745" t="21433" r="7362"/>
          <a:stretch/>
        </p:blipFill>
        <p:spPr>
          <a:xfrm>
            <a:off x="7066116" y="2895600"/>
            <a:ext cx="477684" cy="27933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606551"/>
            <a:ext cx="271463" cy="27101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3621397"/>
            <a:ext cx="792577" cy="25616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1910" y="3581400"/>
            <a:ext cx="631722" cy="33842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/>
          <a:srcRect t="23129" r="3087"/>
          <a:stretch/>
        </p:blipFill>
        <p:spPr>
          <a:xfrm>
            <a:off x="7451623" y="4027862"/>
            <a:ext cx="1866900" cy="29616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/>
          <a:srcRect l="66745" t="21433" r="7362"/>
          <a:stretch/>
        </p:blipFill>
        <p:spPr>
          <a:xfrm>
            <a:off x="7066117" y="4021488"/>
            <a:ext cx="477684" cy="27933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987551"/>
            <a:ext cx="271463" cy="27101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4343400"/>
            <a:ext cx="271463" cy="27101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600" y="4341140"/>
            <a:ext cx="1765043" cy="34015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71356" y="5486400"/>
            <a:ext cx="1197437" cy="105554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37406" y="5477534"/>
            <a:ext cx="2671691" cy="122753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506128"/>
            <a:ext cx="271463" cy="271011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2520974"/>
            <a:ext cx="792577" cy="25616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1910" y="2480977"/>
            <a:ext cx="631722" cy="338423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368" y="4749551"/>
            <a:ext cx="271463" cy="271011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7368" y="4764397"/>
            <a:ext cx="792577" cy="256165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2678" y="4724400"/>
            <a:ext cx="631722" cy="338423"/>
          </a:xfrm>
          <a:prstGeom prst="rect">
            <a:avLst/>
          </a:prstGeom>
        </p:spPr>
      </p:pic>
      <p:sp>
        <p:nvSpPr>
          <p:cNvPr id="3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pPr algn="ctr"/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650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SMB-SE DOP Section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39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127039"/>
              </p:ext>
            </p:extLst>
          </p:nvPr>
        </p:nvGraphicFramePr>
        <p:xfrm>
          <a:off x="381000" y="1691640"/>
          <a:ext cx="8991600" cy="3408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86503"/>
                <a:gridCol w="2705097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/>
                        <a:t>Permis</a:t>
                      </a:r>
                      <a:r>
                        <a:rPr lang="en-GB" sz="1800" dirty="0" smtClean="0"/>
                        <a:t> de </a:t>
                      </a:r>
                      <a:r>
                        <a:rPr lang="en-GB" sz="1800" dirty="0" err="1" smtClean="0"/>
                        <a:t>construire</a:t>
                      </a:r>
                      <a:r>
                        <a:rPr lang="en-GB" sz="1800" dirty="0" smtClean="0"/>
                        <a:t> – 3 </a:t>
                      </a:r>
                      <a:r>
                        <a:rPr lang="en-GB" sz="1800" dirty="0" err="1" smtClean="0"/>
                        <a:t>permis</a:t>
                      </a:r>
                      <a:r>
                        <a:rPr lang="en-GB" sz="1800" dirty="0" smtClean="0"/>
                        <a:t> de </a:t>
                      </a:r>
                      <a:r>
                        <a:rPr lang="en-GB" sz="1800" dirty="0" err="1" smtClean="0"/>
                        <a:t>construire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dirty="0" err="1" smtClean="0"/>
                        <a:t>en</a:t>
                      </a:r>
                      <a:r>
                        <a:rPr lang="en-GB" sz="1800" dirty="0" smtClean="0"/>
                        <a:t> 2015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Forum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Agglo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-Genève – </a:t>
                      </a:r>
                      <a:r>
                        <a:rPr lang="fr-CH" sz="1200" dirty="0" smtClean="0"/>
                        <a:t>F. sur le Grand Genève entre représentants de la société civil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>
                          <a:solidFill>
                            <a:schemeClr val="tx1"/>
                          </a:solidFill>
                        </a:rPr>
                        <a:t>Géothermie 2020</a:t>
                      </a:r>
                      <a:endParaRPr lang="en-GB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Prolongation TCMC (Globe –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douane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GéoFabGG</a:t>
                      </a:r>
                      <a:endParaRPr lang="fr-FR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Recensement architectural du CERN Meyrin - </a:t>
                      </a:r>
                      <a:r>
                        <a:rPr lang="fr-CH" sz="1100" dirty="0" smtClean="0"/>
                        <a:t>Office du Patrimoine</a:t>
                      </a:r>
                      <a:endParaRPr lang="en-US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SITG : -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Présidence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la commission technique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>
                          <a:solidFill>
                            <a:schemeClr val="tx1"/>
                          </a:solidFill>
                        </a:rPr>
                        <a:t>Projet </a:t>
                      </a:r>
                      <a:r>
                        <a:rPr lang="fr-CH" sz="1800" dirty="0" err="1" smtClean="0">
                          <a:solidFill>
                            <a:schemeClr val="tx1"/>
                          </a:solidFill>
                        </a:rPr>
                        <a:t>Hilumi</a:t>
                      </a:r>
                      <a:r>
                        <a:rPr lang="fr-CH" sz="1800" dirty="0" smtClean="0">
                          <a:solidFill>
                            <a:schemeClr val="tx1"/>
                          </a:solidFill>
                        </a:rPr>
                        <a:t> - Groupe de travail autorités 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PACA</a:t>
                      </a:r>
                      <a:r>
                        <a:rPr lang="en-GB" sz="1800" baseline="0" dirty="0" smtClean="0"/>
                        <a:t> </a:t>
                      </a:r>
                      <a:r>
                        <a:rPr lang="en-GB" sz="1100" baseline="0" dirty="0" smtClean="0"/>
                        <a:t>(</a:t>
                      </a:r>
                      <a:r>
                        <a:rPr lang="fr-CH" sz="1100" dirty="0" smtClean="0"/>
                        <a:t>Périmètres d'aménagement coordonné d'agglomération)</a:t>
                      </a:r>
                      <a:r>
                        <a:rPr lang="fr-CH" sz="1800" dirty="0" smtClean="0"/>
                        <a:t> </a:t>
                      </a:r>
                      <a:r>
                        <a:rPr lang="en-GB" sz="1800" baseline="0" dirty="0" smtClean="0"/>
                        <a:t>– </a:t>
                      </a:r>
                      <a:r>
                        <a:rPr lang="en-GB" sz="1800" baseline="0" dirty="0" err="1" smtClean="0"/>
                        <a:t>Cercle</a:t>
                      </a:r>
                      <a:r>
                        <a:rPr lang="en-GB" sz="1800" baseline="0" dirty="0" smtClean="0"/>
                        <a:t> de </a:t>
                      </a:r>
                      <a:r>
                        <a:rPr lang="en-GB" sz="1800" baseline="0" dirty="0" err="1" smtClean="0"/>
                        <a:t>l’innovation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External </a:t>
            </a:r>
            <a:r>
              <a:rPr lang="en-US" sz="2400" dirty="0">
                <a:solidFill>
                  <a:schemeClr val="tx1"/>
                </a:solidFill>
              </a:rPr>
              <a:t>relations with the technical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offices </a:t>
            </a:r>
            <a:r>
              <a:rPr lang="en-US" sz="2400" dirty="0">
                <a:solidFill>
                  <a:schemeClr val="tx1"/>
                </a:solidFill>
              </a:rPr>
              <a:t>of the local authorities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099663"/>
            <a:ext cx="271463" cy="2710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744128"/>
            <a:ext cx="271463" cy="27101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987551"/>
            <a:ext cx="271463" cy="27101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506128"/>
            <a:ext cx="271463" cy="271011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368" y="4749551"/>
            <a:ext cx="271463" cy="271011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6968" y="4764397"/>
            <a:ext cx="792577" cy="256165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2278" y="4724400"/>
            <a:ext cx="631722" cy="3384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906984"/>
            <a:ext cx="662816" cy="6628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1723864"/>
            <a:ext cx="635000" cy="33353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942" y="2099663"/>
            <a:ext cx="1404111" cy="43469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2485864"/>
            <a:ext cx="635000" cy="3335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1279" y="2480158"/>
            <a:ext cx="319088" cy="319088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738" y="2472179"/>
            <a:ext cx="567745" cy="318074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887128"/>
            <a:ext cx="271463" cy="271011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2866864"/>
            <a:ext cx="635000" cy="333536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268128"/>
            <a:ext cx="271463" cy="271011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3247864"/>
            <a:ext cx="635000" cy="33353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649128"/>
            <a:ext cx="271463" cy="27101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0"/>
          <a:srcRect l="1063" r="57162"/>
          <a:stretch/>
        </p:blipFill>
        <p:spPr>
          <a:xfrm>
            <a:off x="7010400" y="3962400"/>
            <a:ext cx="1132606" cy="324486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3628864"/>
            <a:ext cx="635000" cy="333536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4411128"/>
            <a:ext cx="271463" cy="271011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4390864"/>
            <a:ext cx="635000" cy="333536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1200" y="4724400"/>
            <a:ext cx="635000" cy="333536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24800" y="5177672"/>
            <a:ext cx="1219200" cy="1075452"/>
          </a:xfrm>
          <a:prstGeom prst="rect">
            <a:avLst/>
          </a:prstGeom>
        </p:spPr>
      </p:pic>
      <p:sp>
        <p:nvSpPr>
          <p:cNvPr id="30" name="Multiply 29"/>
          <p:cNvSpPr/>
          <p:nvPr/>
        </p:nvSpPr>
        <p:spPr>
          <a:xfrm>
            <a:off x="-457199" y="2041792"/>
            <a:ext cx="7434262" cy="37084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888" y="5235734"/>
            <a:ext cx="1404111" cy="43469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129" y="1528832"/>
            <a:ext cx="6851972" cy="4871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78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SMB-CE DOP Section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0" name="Rounded Rectangle 19"/>
          <p:cNvSpPr/>
          <p:nvPr/>
        </p:nvSpPr>
        <p:spPr>
          <a:xfrm>
            <a:off x="-1" y="3810831"/>
            <a:ext cx="3657601" cy="884541"/>
          </a:xfrm>
          <a:prstGeom prst="roundRect">
            <a:avLst/>
          </a:prstGeom>
          <a:solidFill>
            <a:srgbClr val="FF93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Studies for future accelerators</a:t>
            </a:r>
          </a:p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and existing tunnel structures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676400" y="3029434"/>
            <a:ext cx="8229600" cy="819143"/>
            <a:chOff x="1577649" y="3286753"/>
            <a:chExt cx="7572948" cy="764543"/>
          </a:xfrm>
        </p:grpSpPr>
        <p:sp>
          <p:nvSpPr>
            <p:cNvPr id="22" name="Rounded Rectangle 21"/>
            <p:cNvSpPr/>
            <p:nvPr/>
          </p:nvSpPr>
          <p:spPr>
            <a:xfrm>
              <a:off x="3564466" y="3286753"/>
              <a:ext cx="1634067" cy="394470"/>
            </a:xfrm>
            <a:prstGeom prst="roundRect">
              <a:avLst/>
            </a:prstGeom>
            <a:solidFill>
              <a:srgbClr val="FFC000">
                <a:alpha val="42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ysClr val="windowText" lastClr="000000"/>
                  </a:solidFill>
                </a:rPr>
                <a:t>Mainly machine</a:t>
              </a:r>
              <a:endParaRPr lang="en-US" sz="14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402703" y="3649133"/>
              <a:ext cx="3732830" cy="396632"/>
            </a:xfrm>
            <a:prstGeom prst="roundRect">
              <a:avLst/>
            </a:prstGeom>
            <a:solidFill>
              <a:srgbClr val="FFFF00">
                <a:alpha val="42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ysClr val="windowText" lastClr="000000"/>
                  </a:solidFill>
                </a:rPr>
                <a:t>Mainly tertiary</a:t>
              </a:r>
              <a:endParaRPr lang="en-US" sz="14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577649" y="3292284"/>
              <a:ext cx="7572948" cy="759012"/>
            </a:xfrm>
            <a:prstGeom prst="roundRect">
              <a:avLst/>
            </a:prstGeom>
            <a:solidFill>
              <a:srgbClr val="00B050">
                <a:alpha val="2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ysClr val="windowText" lastClr="000000"/>
                  </a:solidFill>
                </a:rPr>
                <a:t>Project execution</a:t>
              </a:r>
              <a:endParaRPr lang="en-US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5" name="Rounded Rectangle 24"/>
          <p:cNvSpPr/>
          <p:nvPr/>
        </p:nvSpPr>
        <p:spPr>
          <a:xfrm>
            <a:off x="1752600" y="2286416"/>
            <a:ext cx="1981200" cy="875469"/>
          </a:xfrm>
          <a:prstGeom prst="roundRect">
            <a:avLst/>
          </a:prstGeom>
          <a:solidFill>
            <a:srgbClr val="7030A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ysClr val="windowText" lastClr="000000"/>
                </a:solidFill>
              </a:rPr>
              <a:t>Patrimony and  External relations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867400" y="2362616"/>
            <a:ext cx="4038600" cy="531932"/>
          </a:xfrm>
          <a:prstGeom prst="roundRect">
            <a:avLst/>
          </a:prstGeom>
          <a:solidFill>
            <a:srgbClr val="FF40FF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Consolidation program execution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676400" y="3810416"/>
            <a:ext cx="8211127" cy="1218784"/>
            <a:chOff x="1015193" y="4068151"/>
            <a:chExt cx="8120340" cy="1137546"/>
          </a:xfrm>
        </p:grpSpPr>
        <p:sp>
          <p:nvSpPr>
            <p:cNvPr id="28" name="Rounded Rectangle 27"/>
            <p:cNvSpPr/>
            <p:nvPr/>
          </p:nvSpPr>
          <p:spPr>
            <a:xfrm>
              <a:off x="5402703" y="4068151"/>
              <a:ext cx="3732830" cy="1137546"/>
            </a:xfrm>
            <a:prstGeom prst="roundRect">
              <a:avLst/>
            </a:prstGeom>
            <a:solidFill>
              <a:srgbClr val="00B0F0">
                <a:alpha val="42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solidFill>
                    <a:sysClr val="windowText" lastClr="000000"/>
                  </a:solidFill>
                </a:rPr>
                <a:t>Works, Operation </a:t>
              </a:r>
              <a:r>
                <a:rPr lang="en-US" b="1" dirty="0" smtClean="0">
                  <a:solidFill>
                    <a:sysClr val="windowText" lastClr="000000"/>
                  </a:solidFill>
                </a:rPr>
                <a:t>and Maintenance</a:t>
              </a:r>
              <a:endParaRPr lang="en-US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1015193" y="4893733"/>
              <a:ext cx="4530474" cy="307462"/>
            </a:xfrm>
            <a:prstGeom prst="roundRect">
              <a:avLst/>
            </a:prstGeom>
            <a:solidFill>
              <a:srgbClr val="00B0F0">
                <a:alpha val="3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1593"/>
            <a:ext cx="9906000" cy="3694814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406661" y="1213559"/>
            <a:ext cx="3530777" cy="5263171"/>
            <a:chOff x="406661" y="1213559"/>
            <a:chExt cx="3530777" cy="5263171"/>
          </a:xfrm>
        </p:grpSpPr>
        <p:sp>
          <p:nvSpPr>
            <p:cNvPr id="31" name="Oval 30"/>
            <p:cNvSpPr/>
            <p:nvPr/>
          </p:nvSpPr>
          <p:spPr>
            <a:xfrm>
              <a:off x="1575238" y="1213559"/>
              <a:ext cx="2362200" cy="464820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06661" y="5768844"/>
              <a:ext cx="25394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rgbClr val="FF0000"/>
                  </a:solidFill>
                </a:rPr>
                <a:t>Important interaction </a:t>
              </a:r>
              <a:endParaRPr lang="en-GB" sz="2000" b="1" dirty="0">
                <a:solidFill>
                  <a:srgbClr val="FF0000"/>
                </a:solidFill>
              </a:endParaRPr>
            </a:p>
            <a:p>
              <a:pPr algn="ctr"/>
              <a:r>
                <a:rPr lang="en-GB" sz="2000" b="1" dirty="0" smtClean="0">
                  <a:solidFill>
                    <a:srgbClr val="FF0000"/>
                  </a:solidFill>
                </a:rPr>
                <a:t>with other </a:t>
              </a:r>
              <a:r>
                <a:rPr lang="en-GB" sz="2000" b="1" dirty="0">
                  <a:solidFill>
                    <a:srgbClr val="FF0000"/>
                  </a:solidFill>
                </a:rPr>
                <a:t>section</a:t>
              </a:r>
              <a:endParaRPr lang="fr-CH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851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SMB-SE DOP Section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8" name="Text Placeholder 1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Design office</a:t>
            </a:r>
          </a:p>
          <a:p>
            <a:r>
              <a:rPr lang="en-GB" dirty="0" smtClean="0"/>
              <a:t>Patrimony and Site </a:t>
            </a:r>
            <a:r>
              <a:rPr lang="en-GB" dirty="0"/>
              <a:t>I</a:t>
            </a:r>
            <a:r>
              <a:rPr lang="en-GB" dirty="0" smtClean="0"/>
              <a:t>nformation</a:t>
            </a:r>
          </a:p>
          <a:p>
            <a:r>
              <a:rPr lang="en-GB" dirty="0" smtClean="0"/>
              <a:t>CE Processes</a:t>
            </a:r>
          </a:p>
          <a:p>
            <a:r>
              <a:rPr lang="en-US" dirty="0" smtClean="0"/>
              <a:t>External </a:t>
            </a:r>
            <a:r>
              <a:rPr lang="en-US" dirty="0"/>
              <a:t>relations with the technical offices of the local </a:t>
            </a:r>
            <a:r>
              <a:rPr lang="en-US" dirty="0" smtClean="0"/>
              <a:t>authorities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Some projects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pPr algn="ctr"/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428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SMB-SE DOP Section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41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Last projects … </a:t>
            </a:r>
          </a:p>
        </p:txBody>
      </p:sp>
      <p:pic>
        <p:nvPicPr>
          <p:cNvPr id="9" name="Picture 9" descr="G:\Departments\GS\Groups\SEM\CE\Activities and Services\DO\Poehler\mp\Michael\Affaires\BAT 774 - CCR\Architecte\Etudes\20111202-solution 12\renders 02-12-11_Page_2.jpg"/>
          <p:cNvPicPr>
            <a:picLocks noChangeAspect="1" noChangeArrowheads="1"/>
          </p:cNvPicPr>
          <p:nvPr/>
        </p:nvPicPr>
        <p:blipFill>
          <a:blip r:embed="rId2"/>
          <a:srcRect t="15398" b="16032"/>
          <a:stretch>
            <a:fillRect/>
          </a:stretch>
        </p:blipFill>
        <p:spPr bwMode="auto">
          <a:xfrm>
            <a:off x="495300" y="1819832"/>
            <a:ext cx="3584988" cy="1639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6" name="Picture 2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3138302" cy="201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" t="67133" r="19742" b="2222"/>
          <a:stretch/>
        </p:blipFill>
        <p:spPr>
          <a:xfrm>
            <a:off x="337708" y="3981794"/>
            <a:ext cx="5685316" cy="1864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" t="1976" r="19190" b="66887"/>
          <a:stretch/>
        </p:blipFill>
        <p:spPr>
          <a:xfrm>
            <a:off x="0" y="3846120"/>
            <a:ext cx="6416724" cy="21354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76264" y="3514871"/>
            <a:ext cx="2104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Bat 774 – Finally delivered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" y="5895519"/>
            <a:ext cx="4915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Esplanade des </a:t>
            </a:r>
            <a:r>
              <a:rPr lang="en-GB" sz="1400" dirty="0" err="1" smtClean="0"/>
              <a:t>Particules</a:t>
            </a:r>
            <a:r>
              <a:rPr lang="en-GB" sz="1400" dirty="0" smtClean="0"/>
              <a:t> – probability to start end of spring 2016</a:t>
            </a:r>
            <a:endParaRPr lang="en-GB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699" y="966552"/>
            <a:ext cx="4735001" cy="294740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75944" y="3535856"/>
            <a:ext cx="1620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Bat 107 – restarting</a:t>
            </a:r>
            <a:endParaRPr lang="en-GB" sz="1400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pPr algn="ctr"/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782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SMB-SE DOP Section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Text Placeholder 1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Design office</a:t>
            </a:r>
          </a:p>
          <a:p>
            <a:r>
              <a:rPr lang="en-GB" dirty="0" smtClean="0"/>
              <a:t>Patrimony and site information</a:t>
            </a:r>
          </a:p>
          <a:p>
            <a:r>
              <a:rPr lang="en-GB" dirty="0" smtClean="0"/>
              <a:t>CE Processes</a:t>
            </a:r>
          </a:p>
          <a:p>
            <a:r>
              <a:rPr lang="en-US" dirty="0" smtClean="0"/>
              <a:t>External </a:t>
            </a:r>
            <a:r>
              <a:rPr lang="en-US" dirty="0"/>
              <a:t>relations with the technical offices of the local </a:t>
            </a:r>
            <a:r>
              <a:rPr lang="en-US" dirty="0" smtClean="0"/>
              <a:t>authorities</a:t>
            </a:r>
            <a:endParaRPr lang="en-GB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764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/>
                </a:solidFill>
              </a:rPr>
              <a:t>Structural calculations and checks </a:t>
            </a:r>
            <a:r>
              <a:rPr lang="en-US" sz="1800" dirty="0" smtClean="0">
                <a:solidFill>
                  <a:schemeClr val="tx1"/>
                </a:solidFill>
              </a:rPr>
              <a:t>(~300 requests/year)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606525"/>
            <a:ext cx="3206187" cy="227967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en-US" sz="1800" dirty="0"/>
              <a:t>Static verifications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Construction designs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Feasibility studies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Standards requests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Design assessment</a:t>
            </a:r>
          </a:p>
        </p:txBody>
      </p:sp>
      <p:pic>
        <p:nvPicPr>
          <p:cNvPr id="10" name="Picture 9"/>
          <p:cNvPicPr/>
          <p:nvPr/>
        </p:nvPicPr>
        <p:blipFill rotWithShape="1">
          <a:blip r:embed="rId2"/>
          <a:srcRect l="7949" t="12560" r="5425" b="7203"/>
          <a:stretch/>
        </p:blipFill>
        <p:spPr>
          <a:xfrm>
            <a:off x="228600" y="4038600"/>
            <a:ext cx="4352080" cy="177003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 rotWithShape="1">
          <a:blip r:embed="rId3"/>
          <a:srcRect l="9491" t="22776" r="13415" b="11438"/>
          <a:stretch/>
        </p:blipFill>
        <p:spPr>
          <a:xfrm>
            <a:off x="5277636" y="4267200"/>
            <a:ext cx="4074289" cy="15278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720991" y="3189988"/>
            <a:ext cx="171072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Bld-40</a:t>
            </a:r>
          </a:p>
          <a:p>
            <a:pPr algn="ctr"/>
            <a:r>
              <a:rPr lang="en-US" sz="1400" dirty="0"/>
              <a:t>(admissible loads on </a:t>
            </a:r>
          </a:p>
          <a:p>
            <a:pPr algn="ctr"/>
            <a:r>
              <a:rPr lang="en-US" sz="1400" dirty="0" smtClean="0"/>
              <a:t>the </a:t>
            </a:r>
            <a:r>
              <a:rPr lang="en-US" sz="1400" dirty="0"/>
              <a:t>ground floor)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50278" y="5868996"/>
            <a:ext cx="2476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Bld-156</a:t>
            </a:r>
          </a:p>
          <a:p>
            <a:pPr algn="ctr"/>
            <a:r>
              <a:rPr lang="en-US" sz="1400" dirty="0"/>
              <a:t>(deflections under heavy loads)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50026" y="5689389"/>
            <a:ext cx="15231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Bld</a:t>
            </a:r>
            <a:r>
              <a:rPr lang="en-US" sz="1400" dirty="0"/>
              <a:t> BA3-870</a:t>
            </a:r>
          </a:p>
          <a:p>
            <a:pPr algn="ctr"/>
            <a:r>
              <a:rPr lang="en-US" sz="1400" dirty="0"/>
              <a:t>(Steel structure </a:t>
            </a:r>
          </a:p>
          <a:p>
            <a:pPr algn="ctr"/>
            <a:r>
              <a:rPr lang="en-US" sz="1400" dirty="0"/>
              <a:t>for CV Equipment)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74526" t="36965" r="7624" b="14292"/>
          <a:stretch/>
        </p:blipFill>
        <p:spPr>
          <a:xfrm>
            <a:off x="4800600" y="1902714"/>
            <a:ext cx="2700471" cy="2212086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 rotWithShape="1">
          <a:blip r:embed="rId5"/>
          <a:srcRect l="19863" t="16298" r="21126" b="10690"/>
          <a:stretch/>
        </p:blipFill>
        <p:spPr>
          <a:xfrm>
            <a:off x="6587408" y="1497597"/>
            <a:ext cx="2937593" cy="1779003"/>
          </a:xfrm>
          <a:prstGeom prst="rect">
            <a:avLst/>
          </a:prstGeom>
        </p:spPr>
      </p:pic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419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826962"/>
              </p:ext>
            </p:extLst>
          </p:nvPr>
        </p:nvGraphicFramePr>
        <p:xfrm>
          <a:off x="5248809" y="3439281"/>
          <a:ext cx="3829336" cy="28722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6" name="Acrobat Document" r:id="rId3" imgW="31089600" imgH="23317200" progId="AcroExch.Document.11">
                  <p:embed/>
                </p:oleObj>
              </mc:Choice>
              <mc:Fallback>
                <p:oleObj name="Acrobat Document" r:id="rId3" imgW="31089600" imgH="2331720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48809" y="3439281"/>
                        <a:ext cx="3829336" cy="28722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5035550" y="3297940"/>
            <a:ext cx="4438391" cy="749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Structural calculations and checks 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47" b="9899"/>
          <a:stretch/>
        </p:blipFill>
        <p:spPr>
          <a:xfrm>
            <a:off x="958359" y="3352800"/>
            <a:ext cx="3004041" cy="139809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888" y="4553975"/>
            <a:ext cx="2309634" cy="17322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24823"/>
            <a:ext cx="2355703" cy="17667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59"/>
          <a:stretch/>
        </p:blipFill>
        <p:spPr>
          <a:xfrm>
            <a:off x="2667000" y="1447800"/>
            <a:ext cx="1762526" cy="172825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4" name="Title 3"/>
          <p:cNvSpPr txBox="1">
            <a:spLocks/>
          </p:cNvSpPr>
          <p:nvPr/>
        </p:nvSpPr>
        <p:spPr>
          <a:xfrm>
            <a:off x="2427143" y="1471019"/>
            <a:ext cx="2242239" cy="459712"/>
          </a:xfrm>
          <a:prstGeom prst="rect">
            <a:avLst/>
          </a:prstGeom>
        </p:spPr>
        <p:txBody>
          <a:bodyPr vert="horz" lIns="45720" rIns="45720" anchor="ctr">
            <a:normAutofit fontScale="92500" lnSpcReduction="10000"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1400">
                <a:solidFill>
                  <a:srgbClr val="FFC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Structural assessment in </a:t>
            </a:r>
          </a:p>
          <a:p>
            <a:r>
              <a:rPr lang="en-US" dirty="0"/>
              <a:t>BA buildings (SPS):</a:t>
            </a:r>
          </a:p>
        </p:txBody>
      </p:sp>
      <p:pic>
        <p:nvPicPr>
          <p:cNvPr id="35" name="Picture 34"/>
          <p:cNvPicPr/>
          <p:nvPr/>
        </p:nvPicPr>
        <p:blipFill rotWithShape="1">
          <a:blip r:embed="rId9"/>
          <a:srcRect l="57394" t="10362" r="12947" b="18461"/>
          <a:stretch/>
        </p:blipFill>
        <p:spPr bwMode="auto">
          <a:xfrm>
            <a:off x="5369165" y="1431455"/>
            <a:ext cx="3708980" cy="249616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047672"/>
            <a:ext cx="1678896" cy="223852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37" name="Title 3"/>
          <p:cNvSpPr txBox="1">
            <a:spLocks/>
          </p:cNvSpPr>
          <p:nvPr/>
        </p:nvSpPr>
        <p:spPr>
          <a:xfrm>
            <a:off x="2067707" y="5925282"/>
            <a:ext cx="2176382" cy="459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dirty="0">
                <a:solidFill>
                  <a:srgbClr val="FFC000"/>
                </a:solidFill>
              </a:rPr>
              <a:t>New mobile </a:t>
            </a:r>
            <a:r>
              <a:rPr lang="en-US" sz="1400" dirty="0" smtClean="0">
                <a:solidFill>
                  <a:srgbClr val="FFC000"/>
                </a:solidFill>
              </a:rPr>
              <a:t>Phone antenna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38" name="Title 3"/>
          <p:cNvSpPr txBox="1">
            <a:spLocks/>
          </p:cNvSpPr>
          <p:nvPr/>
        </p:nvSpPr>
        <p:spPr>
          <a:xfrm>
            <a:off x="7429500" y="3578888"/>
            <a:ext cx="1882716" cy="459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1400">
                <a:solidFill>
                  <a:srgbClr val="FFC0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Seismic studies</a:t>
            </a:r>
            <a:endParaRPr lang="en-US" dirty="0"/>
          </a:p>
        </p:txBody>
      </p:sp>
      <p:sp>
        <p:nvSpPr>
          <p:cNvPr id="39" name="Title 3"/>
          <p:cNvSpPr txBox="1">
            <a:spLocks/>
          </p:cNvSpPr>
          <p:nvPr/>
        </p:nvSpPr>
        <p:spPr>
          <a:xfrm>
            <a:off x="5062618" y="5913967"/>
            <a:ext cx="2176382" cy="459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New ME91Sub-station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979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Number of request</a:t>
            </a:r>
            <a:endParaRPr lang="en-US" sz="1800" dirty="0">
              <a:solidFill>
                <a:schemeClr val="tx1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492364"/>
              </p:ext>
            </p:extLst>
          </p:nvPr>
        </p:nvGraphicFramePr>
        <p:xfrm>
          <a:off x="1828801" y="1655063"/>
          <a:ext cx="5791199" cy="1375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8324"/>
                <a:gridCol w="1221996"/>
                <a:gridCol w="1253875"/>
                <a:gridCol w="1307004"/>
              </a:tblGrid>
              <a:tr h="45856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58566"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 smtClean="0"/>
                        <a:t>Graphic studies</a:t>
                      </a:r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65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90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180</a:t>
                      </a:r>
                      <a:endParaRPr lang="en-GB" sz="1200" dirty="0"/>
                    </a:p>
                  </a:txBody>
                  <a:tcPr/>
                </a:tc>
              </a:tr>
              <a:tr h="458566">
                <a:tc>
                  <a:txBody>
                    <a:bodyPr/>
                    <a:lstStyle/>
                    <a:p>
                      <a:pPr algn="ctr"/>
                      <a:r>
                        <a:rPr lang="en-GB" sz="1100" noProof="0" dirty="0" smtClean="0"/>
                        <a:t>Structural</a:t>
                      </a:r>
                      <a:r>
                        <a:rPr lang="en-GB" sz="1100" baseline="0" noProof="0" dirty="0" smtClean="0"/>
                        <a:t> studies</a:t>
                      </a:r>
                      <a:endParaRPr lang="en-GB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195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240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300 (*)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895600" y="3062601"/>
            <a:ext cx="345318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(*) 80% complete, 10% ongoing, 10% canceled by requester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t="14073"/>
          <a:stretch/>
        </p:blipFill>
        <p:spPr>
          <a:xfrm>
            <a:off x="4008992" y="3505200"/>
            <a:ext cx="5322286" cy="274881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329942" y="3505200"/>
            <a:ext cx="9143999" cy="123892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Type of studies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(</a:t>
            </a:r>
            <a:r>
              <a:rPr lang="en-US" sz="1000" dirty="0" smtClean="0">
                <a:solidFill>
                  <a:schemeClr val="tx1"/>
                </a:solidFill>
              </a:rPr>
              <a:t>Approx. values)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114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/>
          <a:stretch/>
        </p:blipFill>
        <p:spPr>
          <a:xfrm>
            <a:off x="-76200" y="3822923"/>
            <a:ext cx="5012140" cy="247522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6"/>
          <a:stretch/>
        </p:blipFill>
        <p:spPr>
          <a:xfrm>
            <a:off x="4876800" y="3733800"/>
            <a:ext cx="5029201" cy="264054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DOP – Design Office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05.02.2016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9942" y="923224"/>
            <a:ext cx="9143999" cy="6007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34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err="1" smtClean="0">
                <a:solidFill>
                  <a:schemeClr val="tx1"/>
                </a:solidFill>
              </a:rPr>
              <a:t>PoliChem</a:t>
            </a:r>
            <a:r>
              <a:rPr lang="en-US" sz="2800" dirty="0" smtClean="0">
                <a:solidFill>
                  <a:schemeClr val="tx1"/>
                </a:solidFill>
              </a:rPr>
              <a:t> working group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9940" y="1447800"/>
            <a:ext cx="7889660" cy="2431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Working group for the prevention of liquid and chemical pollution </a:t>
            </a:r>
          </a:p>
          <a:p>
            <a:pPr marL="285750" indent="-285750">
              <a:buFontTx/>
              <a:buChar char="-"/>
            </a:pPr>
            <a:r>
              <a:rPr lang="en-US" dirty="0"/>
              <a:t>Representation of the SMB department for the information and actions on: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Liquid products in the central store 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Petrol stations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Sewage Network (included oil separators and retention basins)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Hydraulic studies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Waste disposal (hazardous products)</a:t>
            </a:r>
          </a:p>
          <a:p>
            <a:pPr marL="285750" indent="-285750">
              <a:buFontTx/>
              <a:buChar char="-"/>
            </a:pPr>
            <a:r>
              <a:rPr lang="en-US" dirty="0"/>
              <a:t>Coordination of the actions and works to solve the risk situations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4495800" y="5054072"/>
            <a:ext cx="762000" cy="482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en-US" dirty="0" smtClean="0"/>
              <a:t>M. Poehler  SMB-SE-DOP  EDMS: </a:t>
            </a:r>
            <a:r>
              <a:rPr lang="en-US" dirty="0" smtClean="0"/>
              <a:t>1578452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018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A549806-FAAB-4268-AEBA-06ACB6437F19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168519</TotalTime>
  <Words>2480</Words>
  <Application>Microsoft Office PowerPoint</Application>
  <PresentationFormat>A4 Paper (210x297 mm)</PresentationFormat>
  <Paragraphs>774</Paragraphs>
  <Slides>41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Verdana</vt:lpstr>
      <vt:lpstr>Wingdings</vt:lpstr>
      <vt:lpstr>Office Theme</vt:lpstr>
      <vt:lpstr>Acrobat Document</vt:lpstr>
      <vt:lpstr>SMB-SE-DOP section</vt:lpstr>
      <vt:lpstr>DOP – Section mandate</vt:lpstr>
      <vt:lpstr>DOP – Section organigram (01.01.2016)</vt:lpstr>
      <vt:lpstr>SMB-CE DOP Section</vt:lpstr>
      <vt:lpstr>SMB-SE DOP Section</vt:lpstr>
      <vt:lpstr>DOP – Design Office</vt:lpstr>
      <vt:lpstr>DOP – Design Office</vt:lpstr>
      <vt:lpstr>DOP – Design Office</vt:lpstr>
      <vt:lpstr>DOP – Design Office</vt:lpstr>
      <vt:lpstr>DOP – Design Office</vt:lpstr>
      <vt:lpstr>DOP – Design Office</vt:lpstr>
      <vt:lpstr>DOP – Design Office</vt:lpstr>
      <vt:lpstr>DOP – Design Office</vt:lpstr>
      <vt:lpstr>DOP – Design Office</vt:lpstr>
      <vt:lpstr>DOP – Design Office</vt:lpstr>
      <vt:lpstr>DOP – Design Office</vt:lpstr>
      <vt:lpstr>DOP – Design Office</vt:lpstr>
      <vt:lpstr>DOP – Design Office</vt:lpstr>
      <vt:lpstr>DOP – Design Office</vt:lpstr>
      <vt:lpstr>DOP – Design Office</vt:lpstr>
      <vt:lpstr>DOP – Design Office</vt:lpstr>
      <vt:lpstr>SMB-SE DOP Section</vt:lpstr>
      <vt:lpstr>DOP - Patrimony</vt:lpstr>
      <vt:lpstr>DOP - Patrimony</vt:lpstr>
      <vt:lpstr>DOP - Patrimony</vt:lpstr>
      <vt:lpstr>DOP - Patrimony</vt:lpstr>
      <vt:lpstr>DOP - Patrimony</vt:lpstr>
      <vt:lpstr>DOP - Patrimony</vt:lpstr>
      <vt:lpstr>SMB-SE DOP Section</vt:lpstr>
      <vt:lpstr> DOP-CE Processes</vt:lpstr>
      <vt:lpstr> DOP-CE Processes</vt:lpstr>
      <vt:lpstr> DOP-CE Processes</vt:lpstr>
      <vt:lpstr> DOP-CE Processes</vt:lpstr>
      <vt:lpstr>PowerPoint Presentation</vt:lpstr>
      <vt:lpstr>PowerPoint Presentation</vt:lpstr>
      <vt:lpstr>PowerPoint Presentation</vt:lpstr>
      <vt:lpstr>SMB-SE DOP Section</vt:lpstr>
      <vt:lpstr>SMB-SE DOP Section</vt:lpstr>
      <vt:lpstr>SMB-SE DOP Section</vt:lpstr>
      <vt:lpstr>SMB-SE DOP Section</vt:lpstr>
      <vt:lpstr>SMB-SE DOP Section</vt:lpstr>
    </vt:vector>
  </TitlesOfParts>
  <Manager/>
  <Company>CERN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Tertiary Energy Strategies</dc:title>
  <dc:subject/>
  <dc:creator>L. Scibile</dc:creator>
  <cp:keywords/>
  <dc:description/>
  <cp:lastModifiedBy>Michael Poehler</cp:lastModifiedBy>
  <cp:revision>621</cp:revision>
  <cp:lastPrinted>2016-02-05T08:51:49Z</cp:lastPrinted>
  <dcterms:created xsi:type="dcterms:W3CDTF">2011-12-19T09:51:43Z</dcterms:created>
  <dcterms:modified xsi:type="dcterms:W3CDTF">2016-02-05T08:53:47Z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