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324" r:id="rId2"/>
    <p:sldId id="256" r:id="rId3"/>
    <p:sldId id="262" r:id="rId4"/>
    <p:sldId id="292" r:id="rId5"/>
    <p:sldId id="285" r:id="rId6"/>
    <p:sldId id="360" r:id="rId7"/>
    <p:sldId id="356" r:id="rId8"/>
    <p:sldId id="361" r:id="rId9"/>
    <p:sldId id="359" r:id="rId10"/>
    <p:sldId id="358" r:id="rId11"/>
    <p:sldId id="362" r:id="rId12"/>
    <p:sldId id="363" r:id="rId13"/>
    <p:sldId id="286" r:id="rId14"/>
    <p:sldId id="302" r:id="rId15"/>
    <p:sldId id="381" r:id="rId16"/>
    <p:sldId id="301" r:id="rId17"/>
    <p:sldId id="384" r:id="rId18"/>
    <p:sldId id="382" r:id="rId19"/>
    <p:sldId id="383" r:id="rId20"/>
    <p:sldId id="385" r:id="rId21"/>
    <p:sldId id="287" r:id="rId22"/>
    <p:sldId id="297" r:id="rId23"/>
    <p:sldId id="299" r:id="rId24"/>
    <p:sldId id="300" r:id="rId25"/>
    <p:sldId id="321" r:id="rId26"/>
    <p:sldId id="298" r:id="rId27"/>
    <p:sldId id="326" r:id="rId28"/>
    <p:sldId id="378" r:id="rId29"/>
    <p:sldId id="376" r:id="rId30"/>
    <p:sldId id="379" r:id="rId31"/>
    <p:sldId id="392" r:id="rId32"/>
    <p:sldId id="365" r:id="rId33"/>
    <p:sldId id="391" r:id="rId34"/>
    <p:sldId id="373" r:id="rId35"/>
    <p:sldId id="374" r:id="rId36"/>
    <p:sldId id="288" r:id="rId37"/>
    <p:sldId id="389" r:id="rId38"/>
    <p:sldId id="388" r:id="rId39"/>
    <p:sldId id="328" r:id="rId40"/>
    <p:sldId id="329" r:id="rId41"/>
    <p:sldId id="330" r:id="rId42"/>
    <p:sldId id="331" r:id="rId43"/>
    <p:sldId id="332" r:id="rId44"/>
    <p:sldId id="333" r:id="rId45"/>
    <p:sldId id="334" r:id="rId46"/>
    <p:sldId id="336" r:id="rId47"/>
    <p:sldId id="337" r:id="rId48"/>
    <p:sldId id="338" r:id="rId49"/>
    <p:sldId id="339" r:id="rId50"/>
    <p:sldId id="340" r:id="rId51"/>
    <p:sldId id="341" r:id="rId52"/>
    <p:sldId id="342" r:id="rId53"/>
    <p:sldId id="343" r:id="rId54"/>
    <p:sldId id="380" r:id="rId55"/>
    <p:sldId id="344" r:id="rId56"/>
    <p:sldId id="335" r:id="rId57"/>
    <p:sldId id="266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99"/>
    <a:srgbClr val="104282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93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aaa-recap%202012-2015%20v2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aaa-recap%202012-2015%20v2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ispra\consommations%20CERN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ispra\conso%20gaz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ispra\conso%20gaz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GS\Groups\SEM\HE\HE-Notes\HE-Energy\ISPRA\consommations%20CERN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e109\2015\E109-suivi%20facturation%20mois%20par%20mois%20-%202015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e109\2015\E109-suivi%20facturation%20mois%20par%20mois%20-%202015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aaa-recap%202012-2015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aaa-recap%202012-2015%20v2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cern\SE-HE\aaa-recap%202012-2015%20v2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Annual pluriannual commitment [kCHF/year]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9525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'e109 evolution'!$C$6:$C$10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'e109 evolution'!$D$6:$D$10</c:f>
              <c:numCache>
                <c:formatCode>General</c:formatCode>
                <c:ptCount val="5"/>
                <c:pt idx="0">
                  <c:v>2465</c:v>
                </c:pt>
                <c:pt idx="1">
                  <c:v>5868</c:v>
                </c:pt>
                <c:pt idx="2">
                  <c:v>5553</c:v>
                </c:pt>
                <c:pt idx="3">
                  <c:v>6627</c:v>
                </c:pt>
                <c:pt idx="4">
                  <c:v>7288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76673728"/>
        <c:axId val="376676080"/>
      </c:barChart>
      <c:catAx>
        <c:axId val="376673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76080"/>
        <c:crosses val="autoZero"/>
        <c:auto val="1"/>
        <c:lblAlgn val="ctr"/>
        <c:lblOffset val="100"/>
        <c:noMultiLvlLbl val="0"/>
      </c:catAx>
      <c:valAx>
        <c:axId val="376676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737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Total annual odms per trade per year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Sheet1!$B$41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Sheet1!$A$42:$A$44</c:f>
              <c:strCache>
                <c:ptCount val="3"/>
                <c:pt idx="0">
                  <c:v>Electricity </c:v>
                </c:pt>
                <c:pt idx="1">
                  <c:v>HVAC</c:v>
                </c:pt>
                <c:pt idx="2">
                  <c:v>Sanitary </c:v>
                </c:pt>
              </c:strCache>
            </c:strRef>
          </c:cat>
          <c:val>
            <c:numRef>
              <c:f>Sheet1!$B$42:$B$44</c:f>
              <c:numCache>
                <c:formatCode>General</c:formatCode>
                <c:ptCount val="3"/>
                <c:pt idx="0">
                  <c:v>3458</c:v>
                </c:pt>
                <c:pt idx="1">
                  <c:v>2713</c:v>
                </c:pt>
                <c:pt idx="2">
                  <c:v>1277</c:v>
                </c:pt>
              </c:numCache>
            </c:numRef>
          </c:val>
        </c:ser>
        <c:ser>
          <c:idx val="1"/>
          <c:order val="1"/>
          <c:tx>
            <c:strRef>
              <c:f>Sheet1!$C$41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Sheet1!$A$42:$A$44</c:f>
              <c:strCache>
                <c:ptCount val="3"/>
                <c:pt idx="0">
                  <c:v>Electricity </c:v>
                </c:pt>
                <c:pt idx="1">
                  <c:v>HVAC</c:v>
                </c:pt>
                <c:pt idx="2">
                  <c:v>Sanitary </c:v>
                </c:pt>
              </c:strCache>
            </c:strRef>
          </c:cat>
          <c:val>
            <c:numRef>
              <c:f>Sheet1!$C$42:$C$44</c:f>
              <c:numCache>
                <c:formatCode>General</c:formatCode>
                <c:ptCount val="3"/>
                <c:pt idx="0">
                  <c:v>3870</c:v>
                </c:pt>
                <c:pt idx="1">
                  <c:v>3673</c:v>
                </c:pt>
                <c:pt idx="2">
                  <c:v>980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593944"/>
        <c:axId val="376600608"/>
      </c:barChart>
      <c:catAx>
        <c:axId val="3765939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00608"/>
        <c:crosses val="autoZero"/>
        <c:auto val="1"/>
        <c:lblAlgn val="ctr"/>
        <c:lblOffset val="100"/>
        <c:noMultiLvlLbl val="0"/>
      </c:catAx>
      <c:valAx>
        <c:axId val="376600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93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Nb</a:t>
            </a:r>
            <a:r>
              <a:rPr lang="en-GB" b="1" baseline="0"/>
              <a:t> of odms per type of intervention</a:t>
            </a:r>
            <a:endParaRPr lang="en-GB" b="1"/>
          </a:p>
        </c:rich>
      </c:tx>
      <c:layout>
        <c:manualLayout>
          <c:xMode val="edge"/>
          <c:yMode val="edge"/>
          <c:x val="0.19838188976377955"/>
          <c:y val="4.166666666666666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Sheet2!$B$27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Sheet2!$A$28:$A$33</c:f>
              <c:strCache>
                <c:ptCount val="6"/>
                <c:pt idx="0">
                  <c:v>EX - Exploitation</c:v>
                </c:pt>
                <c:pt idx="1">
                  <c:v>CD - Correctif</c:v>
                </c:pt>
                <c:pt idx="2">
                  <c:v>PS - Preventif</c:v>
                </c:pt>
                <c:pt idx="3">
                  <c:v>T0 - Travaux</c:v>
                </c:pt>
                <c:pt idx="4">
                  <c:v>T1 - Travaux</c:v>
                </c:pt>
                <c:pt idx="5">
                  <c:v>T2 - Travaux </c:v>
                </c:pt>
              </c:strCache>
            </c:strRef>
          </c:cat>
          <c:val>
            <c:numRef>
              <c:f>Sheet2!$B$28:$B$33</c:f>
              <c:numCache>
                <c:formatCode>General</c:formatCode>
                <c:ptCount val="6"/>
                <c:pt idx="0">
                  <c:v>279</c:v>
                </c:pt>
                <c:pt idx="1">
                  <c:v>2259</c:v>
                </c:pt>
                <c:pt idx="2">
                  <c:v>772</c:v>
                </c:pt>
                <c:pt idx="3">
                  <c:v>68</c:v>
                </c:pt>
                <c:pt idx="4">
                  <c:v>129</c:v>
                </c:pt>
                <c:pt idx="5">
                  <c:v>122</c:v>
                </c:pt>
              </c:numCache>
            </c:numRef>
          </c:val>
        </c:ser>
        <c:ser>
          <c:idx val="1"/>
          <c:order val="1"/>
          <c:tx>
            <c:strRef>
              <c:f>Sheet2!$C$27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Sheet2!$A$28:$A$33</c:f>
              <c:strCache>
                <c:ptCount val="6"/>
                <c:pt idx="0">
                  <c:v>EX - Exploitation</c:v>
                </c:pt>
                <c:pt idx="1">
                  <c:v>CD - Correctif</c:v>
                </c:pt>
                <c:pt idx="2">
                  <c:v>PS - Preventif</c:v>
                </c:pt>
                <c:pt idx="3">
                  <c:v>T0 - Travaux</c:v>
                </c:pt>
                <c:pt idx="4">
                  <c:v>T1 - Travaux</c:v>
                </c:pt>
                <c:pt idx="5">
                  <c:v>T2 - Travaux </c:v>
                </c:pt>
              </c:strCache>
            </c:strRef>
          </c:cat>
          <c:val>
            <c:numRef>
              <c:f>Sheet2!$C$28:$C$33</c:f>
              <c:numCache>
                <c:formatCode>General</c:formatCode>
                <c:ptCount val="6"/>
                <c:pt idx="0">
                  <c:v>546</c:v>
                </c:pt>
                <c:pt idx="1">
                  <c:v>1575</c:v>
                </c:pt>
                <c:pt idx="2">
                  <c:v>261</c:v>
                </c:pt>
                <c:pt idx="3">
                  <c:v>94</c:v>
                </c:pt>
                <c:pt idx="4">
                  <c:v>165</c:v>
                </c:pt>
                <c:pt idx="5">
                  <c:v>72</c:v>
                </c:pt>
              </c:numCache>
            </c:numRef>
          </c:val>
        </c:ser>
        <c:ser>
          <c:idx val="2"/>
          <c:order val="2"/>
          <c:tx>
            <c:strRef>
              <c:f>Sheet2!$D$27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Sheet2!$A$28:$A$33</c:f>
              <c:strCache>
                <c:ptCount val="6"/>
                <c:pt idx="0">
                  <c:v>EX - Exploitation</c:v>
                </c:pt>
                <c:pt idx="1">
                  <c:v>CD - Correctif</c:v>
                </c:pt>
                <c:pt idx="2">
                  <c:v>PS - Preventif</c:v>
                </c:pt>
                <c:pt idx="3">
                  <c:v>T0 - Travaux</c:v>
                </c:pt>
                <c:pt idx="4">
                  <c:v>T1 - Travaux</c:v>
                </c:pt>
                <c:pt idx="5">
                  <c:v>T2 - Travaux </c:v>
                </c:pt>
              </c:strCache>
            </c:strRef>
          </c:cat>
          <c:val>
            <c:numRef>
              <c:f>Sheet2!$D$28:$D$33</c:f>
              <c:numCache>
                <c:formatCode>General</c:formatCode>
                <c:ptCount val="6"/>
                <c:pt idx="0">
                  <c:v>535</c:v>
                </c:pt>
                <c:pt idx="1">
                  <c:v>1776</c:v>
                </c:pt>
                <c:pt idx="2">
                  <c:v>899</c:v>
                </c:pt>
                <c:pt idx="3">
                  <c:v>131</c:v>
                </c:pt>
                <c:pt idx="4">
                  <c:v>190</c:v>
                </c:pt>
                <c:pt idx="5">
                  <c:v>142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76599040"/>
        <c:axId val="376594336"/>
      </c:barChart>
      <c:catAx>
        <c:axId val="3765990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94336"/>
        <c:crosses val="autoZero"/>
        <c:auto val="1"/>
        <c:lblAlgn val="ctr"/>
        <c:lblOffset val="100"/>
        <c:noMultiLvlLbl val="0"/>
      </c:catAx>
      <c:valAx>
        <c:axId val="3765943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990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Nb odm per type of intervention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Sheet2!$I$15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Sheet2!$H$16:$H$21</c:f>
              <c:strCache>
                <c:ptCount val="6"/>
                <c:pt idx="0">
                  <c:v>EX - Exploitation</c:v>
                </c:pt>
                <c:pt idx="1">
                  <c:v>CD - Correctif</c:v>
                </c:pt>
                <c:pt idx="2">
                  <c:v>PS - Preventif</c:v>
                </c:pt>
                <c:pt idx="3">
                  <c:v>T0 - Travaux</c:v>
                </c:pt>
                <c:pt idx="4">
                  <c:v>T1 - Travaux</c:v>
                </c:pt>
                <c:pt idx="5">
                  <c:v>T2 - Travaux </c:v>
                </c:pt>
              </c:strCache>
            </c:strRef>
          </c:cat>
          <c:val>
            <c:numRef>
              <c:f>Sheet2!$I$16:$I$21</c:f>
              <c:numCache>
                <c:formatCode>General</c:formatCode>
                <c:ptCount val="6"/>
                <c:pt idx="0">
                  <c:v>247</c:v>
                </c:pt>
                <c:pt idx="1">
                  <c:v>2762</c:v>
                </c:pt>
                <c:pt idx="2">
                  <c:v>556</c:v>
                </c:pt>
                <c:pt idx="3">
                  <c:v>171</c:v>
                </c:pt>
                <c:pt idx="4">
                  <c:v>207</c:v>
                </c:pt>
                <c:pt idx="5">
                  <c:v>56</c:v>
                </c:pt>
              </c:numCache>
            </c:numRef>
          </c:val>
        </c:ser>
        <c:ser>
          <c:idx val="1"/>
          <c:order val="1"/>
          <c:tx>
            <c:strRef>
              <c:f>Sheet2!$J$15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7777777777777779E-3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1.1111111111111112E-2"/>
                  <c:y val="-6.481481481481481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Sheet2!$H$16:$H$21</c:f>
              <c:strCache>
                <c:ptCount val="6"/>
                <c:pt idx="0">
                  <c:v>EX - Exploitation</c:v>
                </c:pt>
                <c:pt idx="1">
                  <c:v>CD - Correctif</c:v>
                </c:pt>
                <c:pt idx="2">
                  <c:v>PS - Preventif</c:v>
                </c:pt>
                <c:pt idx="3">
                  <c:v>T0 - Travaux</c:v>
                </c:pt>
                <c:pt idx="4">
                  <c:v>T1 - Travaux</c:v>
                </c:pt>
                <c:pt idx="5">
                  <c:v>T2 - Travaux </c:v>
                </c:pt>
              </c:strCache>
            </c:strRef>
          </c:cat>
          <c:val>
            <c:numRef>
              <c:f>Sheet2!$J$16:$J$21</c:f>
              <c:numCache>
                <c:formatCode>General</c:formatCode>
                <c:ptCount val="6"/>
                <c:pt idx="0">
                  <c:v>250</c:v>
                </c:pt>
                <c:pt idx="1">
                  <c:v>2336</c:v>
                </c:pt>
                <c:pt idx="2">
                  <c:v>375</c:v>
                </c:pt>
                <c:pt idx="3">
                  <c:v>160</c:v>
                </c:pt>
                <c:pt idx="4">
                  <c:v>229</c:v>
                </c:pt>
                <c:pt idx="5">
                  <c:v>87</c:v>
                </c:pt>
              </c:numCache>
            </c:numRef>
          </c:val>
        </c:ser>
        <c:ser>
          <c:idx val="2"/>
          <c:order val="2"/>
          <c:tx>
            <c:strRef>
              <c:f>Sheet2!$K$15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3.6111111111111059E-2"/>
                  <c:y val="-9.25925925925925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4.1666666666666664E-2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Sheet2!$H$16:$H$21</c:f>
              <c:strCache>
                <c:ptCount val="6"/>
                <c:pt idx="0">
                  <c:v>EX - Exploitation</c:v>
                </c:pt>
                <c:pt idx="1">
                  <c:v>CD - Correctif</c:v>
                </c:pt>
                <c:pt idx="2">
                  <c:v>PS - Preventif</c:v>
                </c:pt>
                <c:pt idx="3">
                  <c:v>T0 - Travaux</c:v>
                </c:pt>
                <c:pt idx="4">
                  <c:v>T1 - Travaux</c:v>
                </c:pt>
                <c:pt idx="5">
                  <c:v>T2 - Travaux </c:v>
                </c:pt>
              </c:strCache>
            </c:strRef>
          </c:cat>
          <c:val>
            <c:numRef>
              <c:f>Sheet2!$K$16:$K$21</c:f>
              <c:numCache>
                <c:formatCode>General</c:formatCode>
                <c:ptCount val="6"/>
                <c:pt idx="0">
                  <c:v>243</c:v>
                </c:pt>
                <c:pt idx="1">
                  <c:v>2359</c:v>
                </c:pt>
                <c:pt idx="2">
                  <c:v>694</c:v>
                </c:pt>
                <c:pt idx="3">
                  <c:v>178</c:v>
                </c:pt>
                <c:pt idx="4">
                  <c:v>331</c:v>
                </c:pt>
                <c:pt idx="5">
                  <c:v>65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00108640"/>
        <c:axId val="300110992"/>
      </c:barChart>
      <c:catAx>
        <c:axId val="300108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10992"/>
        <c:crosses val="autoZero"/>
        <c:auto val="1"/>
        <c:lblAlgn val="ctr"/>
        <c:lblOffset val="100"/>
        <c:noMultiLvlLbl val="0"/>
      </c:catAx>
      <c:valAx>
        <c:axId val="300110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08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cked"/>
        <c:varyColors val="0"/>
        <c:ser>
          <c:idx val="0"/>
          <c:order val="0"/>
          <c:tx>
            <c:strRef>
              <c:f>elec!$E$12</c:f>
              <c:strCache>
                <c:ptCount val="1"/>
                <c:pt idx="0">
                  <c:v>Cern Meyrin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elec!$F$11:$J$11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elec!$F$12:$J$12</c:f>
              <c:numCache>
                <c:formatCode>General</c:formatCode>
                <c:ptCount val="5"/>
                <c:pt idx="0">
                  <c:v>40</c:v>
                </c:pt>
                <c:pt idx="1">
                  <c:v>30</c:v>
                </c:pt>
                <c:pt idx="2">
                  <c:v>31</c:v>
                </c:pt>
                <c:pt idx="3">
                  <c:v>32</c:v>
                </c:pt>
                <c:pt idx="4">
                  <c:v>31</c:v>
                </c:pt>
              </c:numCache>
            </c:numRef>
          </c:val>
        </c:ser>
        <c:ser>
          <c:idx val="1"/>
          <c:order val="1"/>
          <c:tx>
            <c:strRef>
              <c:f>elec!$E$13</c:f>
              <c:strCache>
                <c:ptCount val="1"/>
                <c:pt idx="0">
                  <c:v>Cern Prevessin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elec!$F$11:$J$11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elec!$F$13:$J$13</c:f>
              <c:numCache>
                <c:formatCode>General</c:formatCode>
                <c:ptCount val="5"/>
                <c:pt idx="0">
                  <c:v>11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00111776"/>
        <c:axId val="300109032"/>
      </c:areaChart>
      <c:catAx>
        <c:axId val="3001117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09032"/>
        <c:crosses val="autoZero"/>
        <c:auto val="1"/>
        <c:lblAlgn val="ctr"/>
        <c:lblOffset val="100"/>
        <c:noMultiLvlLbl val="0"/>
      </c:catAx>
      <c:valAx>
        <c:axId val="300109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117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C00000"/>
                </a:solidFill>
                <a:latin typeface="+mn-lt"/>
                <a:ea typeface="+mn-ea"/>
                <a:cs typeface="+mn-cs"/>
              </a:defRPr>
            </a:pPr>
            <a:r>
              <a:rPr lang="en-GB">
                <a:solidFill>
                  <a:srgbClr val="C00000"/>
                </a:solidFill>
              </a:rPr>
              <a:t>Estimation DJU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C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Sheet3!$C$35</c:f>
              <c:strCache>
                <c:ptCount val="1"/>
                <c:pt idx="0">
                  <c:v>Prévessin - real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Sheet3!$D$34:$I$34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Sheet3!$D$35:$I$35</c:f>
              <c:numCache>
                <c:formatCode>General</c:formatCode>
                <c:ptCount val="6"/>
                <c:pt idx="0">
                  <c:v>15191.8</c:v>
                </c:pt>
                <c:pt idx="1">
                  <c:v>11570</c:v>
                </c:pt>
                <c:pt idx="2">
                  <c:v>13043.6</c:v>
                </c:pt>
                <c:pt idx="3">
                  <c:v>13789.2</c:v>
                </c:pt>
                <c:pt idx="4">
                  <c:v>11098.4</c:v>
                </c:pt>
                <c:pt idx="5">
                  <c:v>7345.9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Sheet3!$C$36</c:f>
              <c:strCache>
                <c:ptCount val="1"/>
                <c:pt idx="0">
                  <c:v>Prévessin - Adjusted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Sheet3!$D$34:$I$34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Sheet3!$D$36:$I$36</c:f>
              <c:numCache>
                <c:formatCode>General</c:formatCode>
                <c:ptCount val="6"/>
                <c:pt idx="0">
                  <c:v>15191.8</c:v>
                </c:pt>
                <c:pt idx="1">
                  <c:v>17579.658861692715</c:v>
                </c:pt>
                <c:pt idx="2">
                  <c:v>16202.993921761352</c:v>
                </c:pt>
                <c:pt idx="3">
                  <c:v>15315.000973164257</c:v>
                </c:pt>
                <c:pt idx="4">
                  <c:v>16144.367524329105</c:v>
                </c:pt>
                <c:pt idx="5">
                  <c:v>13469.226393394276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00108248"/>
        <c:axId val="298132952"/>
      </c:lineChart>
      <c:catAx>
        <c:axId val="300108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132952"/>
        <c:crosses val="autoZero"/>
        <c:auto val="1"/>
        <c:lblAlgn val="ctr"/>
        <c:lblOffset val="100"/>
        <c:noMultiLvlLbl val="0"/>
      </c:catAx>
      <c:valAx>
        <c:axId val="298132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0108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Sheet3!$C$42</c:f>
              <c:strCache>
                <c:ptCount val="1"/>
                <c:pt idx="0">
                  <c:v>MWH/Dju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Sheet3!$D$41:$I$41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Sheet3!$D$42:$I$42</c:f>
              <c:numCache>
                <c:formatCode>0.0</c:formatCode>
                <c:ptCount val="6"/>
                <c:pt idx="0">
                  <c:v>5.6000442347390145</c:v>
                </c:pt>
                <c:pt idx="1">
                  <c:v>3.6856523955147811</c:v>
                </c:pt>
                <c:pt idx="2">
                  <c:v>5.1282091606054649</c:v>
                </c:pt>
                <c:pt idx="3">
                  <c:v>5.0421237384817905</c:v>
                </c:pt>
                <c:pt idx="4">
                  <c:v>3.8497346422005618</c:v>
                </c:pt>
                <c:pt idx="5">
                  <c:v>3.0541742890404127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8133344"/>
        <c:axId val="298133736"/>
      </c:barChart>
      <c:catAx>
        <c:axId val="298133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133736"/>
        <c:crosses val="autoZero"/>
        <c:auto val="1"/>
        <c:lblAlgn val="ctr"/>
        <c:lblOffset val="100"/>
        <c:noMultiLvlLbl val="0"/>
      </c:catAx>
      <c:valAx>
        <c:axId val="2981337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813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Annual drinkable water consumption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[1000 m</a:t>
            </a:r>
            <a:r>
              <a:rPr lang="en-GB" b="1" baseline="30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GB" dirty="0"/>
              <a:t>]</a:t>
            </a:r>
          </a:p>
        </c:rich>
      </c:tx>
      <c:layout>
        <c:manualLayout>
          <c:xMode val="edge"/>
          <c:yMode val="edge"/>
          <c:x val="0.29996866797900262"/>
          <c:y val="0.176231523176206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2246981627296588"/>
          <c:y val="0.16708333333333336"/>
          <c:w val="0.87753018372703417"/>
          <c:h val="0.6149843248760571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'Eau potable'!$C$18</c:f>
              <c:strCache>
                <c:ptCount val="1"/>
                <c:pt idx="0">
                  <c:v>CERN total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'Eau potable'!$D$17:$H$17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'Eau potable'!$D$18:$H$18</c:f>
              <c:numCache>
                <c:formatCode>General</c:formatCode>
                <c:ptCount val="5"/>
                <c:pt idx="0">
                  <c:v>6000</c:v>
                </c:pt>
                <c:pt idx="1">
                  <c:v>5300</c:v>
                </c:pt>
                <c:pt idx="2">
                  <c:v>5000</c:v>
                </c:pt>
                <c:pt idx="3">
                  <c:v>3600</c:v>
                </c:pt>
                <c:pt idx="4">
                  <c:v>3700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1083632"/>
        <c:axId val="366353048"/>
      </c:barChart>
      <c:lineChart>
        <c:grouping val="standard"/>
        <c:varyColors val="0"/>
        <c:ser>
          <c:idx val="1"/>
          <c:order val="1"/>
          <c:tx>
            <c:strRef>
              <c:f>'Eau potable'!$C$19</c:f>
              <c:strCache>
                <c:ptCount val="1"/>
                <c:pt idx="0">
                  <c:v>Meyrin, Prevessin, BA1, BA6, LHC P1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'Eau potable'!$D$17:$H$17</c:f>
              <c:numCache>
                <c:formatCode>General</c:formatCode>
                <c:ptCount val="5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</c:numCache>
            </c:numRef>
          </c:cat>
          <c:val>
            <c:numRef>
              <c:f>'Eau potable'!$D$19:$H$19</c:f>
              <c:numCache>
                <c:formatCode>0</c:formatCode>
                <c:ptCount val="5"/>
                <c:pt idx="0">
                  <c:v>3956.8180000000002</c:v>
                </c:pt>
                <c:pt idx="1">
                  <c:v>3579.473</c:v>
                </c:pt>
                <c:pt idx="2">
                  <c:v>3081.6039999999998</c:v>
                </c:pt>
                <c:pt idx="3">
                  <c:v>3341.5789999999997</c:v>
                </c:pt>
                <c:pt idx="4">
                  <c:v>2700.2330000000002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1083632"/>
        <c:axId val="366353048"/>
      </c:lineChart>
      <c:catAx>
        <c:axId val="2110836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6353048"/>
        <c:crosses val="autoZero"/>
        <c:auto val="1"/>
        <c:lblAlgn val="ctr"/>
        <c:lblOffset val="100"/>
        <c:noMultiLvlLbl val="0"/>
      </c:catAx>
      <c:valAx>
        <c:axId val="366353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0836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477411417322835"/>
          <c:y val="0.84382129717929222"/>
          <c:w val="0.61054425488480601"/>
          <c:h val="4.99263849415272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Recap!$B$81</c:f>
              <c:strCache>
                <c:ptCount val="1"/>
                <c:pt idx="0">
                  <c:v>Exploitation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Recap!$C$80:$Q$80</c:f>
              <c:strCache>
                <c:ptCount val="12"/>
                <c:pt idx="0">
                  <c:v>Janvier</c:v>
                </c:pt>
                <c:pt idx="1">
                  <c:v>Fevrier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Aout</c:v>
                </c:pt>
                <c:pt idx="8">
                  <c:v>Septembre</c:v>
                </c:pt>
                <c:pt idx="9">
                  <c:v>Octobre</c:v>
                </c:pt>
                <c:pt idx="10">
                  <c:v>Novembre</c:v>
                </c:pt>
                <c:pt idx="11">
                  <c:v>Décembre</c:v>
                </c:pt>
              </c:strCache>
            </c:strRef>
          </c:cat>
          <c:val>
            <c:numRef>
              <c:f>Recap!$C$81:$Q$81</c:f>
              <c:numCache>
                <c:formatCode>General</c:formatCode>
                <c:ptCount val="12"/>
                <c:pt idx="0">
                  <c:v>11905.53</c:v>
                </c:pt>
                <c:pt idx="1">
                  <c:v>27891.54</c:v>
                </c:pt>
                <c:pt idx="2">
                  <c:v>27877.32</c:v>
                </c:pt>
                <c:pt idx="3">
                  <c:v>25722.5</c:v>
                </c:pt>
                <c:pt idx="4">
                  <c:v>38540.81</c:v>
                </c:pt>
                <c:pt idx="5">
                  <c:v>29188.639999999999</c:v>
                </c:pt>
                <c:pt idx="6">
                  <c:v>21041.599999999999</c:v>
                </c:pt>
                <c:pt idx="7">
                  <c:v>20012.060000000001</c:v>
                </c:pt>
                <c:pt idx="8">
                  <c:v>21889.040000000001</c:v>
                </c:pt>
                <c:pt idx="9">
                  <c:v>25080.14</c:v>
                </c:pt>
                <c:pt idx="10">
                  <c:v>59912.2</c:v>
                </c:pt>
                <c:pt idx="11">
                  <c:v>36007.94</c:v>
                </c:pt>
              </c:numCache>
            </c:numRef>
          </c:val>
        </c:ser>
        <c:ser>
          <c:idx val="1"/>
          <c:order val="1"/>
          <c:tx>
            <c:strRef>
              <c:f>Recap!$B$82</c:f>
              <c:strCache>
                <c:ptCount val="1"/>
                <c:pt idx="0">
                  <c:v>M. Préventive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Recap!$C$80:$Q$80</c:f>
              <c:strCache>
                <c:ptCount val="12"/>
                <c:pt idx="0">
                  <c:v>Janvier</c:v>
                </c:pt>
                <c:pt idx="1">
                  <c:v>Fevrier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Aout</c:v>
                </c:pt>
                <c:pt idx="8">
                  <c:v>Septembre</c:v>
                </c:pt>
                <c:pt idx="9">
                  <c:v>Octobre</c:v>
                </c:pt>
                <c:pt idx="10">
                  <c:v>Novembre</c:v>
                </c:pt>
                <c:pt idx="11">
                  <c:v>Décembre</c:v>
                </c:pt>
              </c:strCache>
            </c:strRef>
          </c:cat>
          <c:val>
            <c:numRef>
              <c:f>Recap!$C$82:$Q$82</c:f>
              <c:numCache>
                <c:formatCode>General</c:formatCode>
                <c:ptCount val="12"/>
                <c:pt idx="0">
                  <c:v>51623.11</c:v>
                </c:pt>
                <c:pt idx="1">
                  <c:v>29335.559999999998</c:v>
                </c:pt>
                <c:pt idx="2">
                  <c:v>23117.52</c:v>
                </c:pt>
                <c:pt idx="3">
                  <c:v>53648.41</c:v>
                </c:pt>
                <c:pt idx="4">
                  <c:v>19675.059999999998</c:v>
                </c:pt>
                <c:pt idx="5">
                  <c:v>23427.530000000002</c:v>
                </c:pt>
                <c:pt idx="6">
                  <c:v>1573.58</c:v>
                </c:pt>
                <c:pt idx="7">
                  <c:v>2503.29</c:v>
                </c:pt>
                <c:pt idx="8">
                  <c:v>2431.4</c:v>
                </c:pt>
                <c:pt idx="9">
                  <c:v>137124.57</c:v>
                </c:pt>
                <c:pt idx="10">
                  <c:v>12571.88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Recap!$B$83</c:f>
              <c:strCache>
                <c:ptCount val="1"/>
                <c:pt idx="0">
                  <c:v>M. Corrective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Recap!$C$80:$Q$80</c:f>
              <c:strCache>
                <c:ptCount val="12"/>
                <c:pt idx="0">
                  <c:v>Janvier</c:v>
                </c:pt>
                <c:pt idx="1">
                  <c:v>Fevrier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Aout</c:v>
                </c:pt>
                <c:pt idx="8">
                  <c:v>Septembre</c:v>
                </c:pt>
                <c:pt idx="9">
                  <c:v>Octobre</c:v>
                </c:pt>
                <c:pt idx="10">
                  <c:v>Novembre</c:v>
                </c:pt>
                <c:pt idx="11">
                  <c:v>Décembre</c:v>
                </c:pt>
              </c:strCache>
            </c:strRef>
          </c:cat>
          <c:val>
            <c:numRef>
              <c:f>Recap!$C$83:$Q$83</c:f>
              <c:numCache>
                <c:formatCode>General</c:formatCode>
                <c:ptCount val="12"/>
                <c:pt idx="0">
                  <c:v>86204.4</c:v>
                </c:pt>
                <c:pt idx="1">
                  <c:v>87965.35</c:v>
                </c:pt>
                <c:pt idx="2">
                  <c:v>64944.68</c:v>
                </c:pt>
                <c:pt idx="3">
                  <c:v>72336.87999999999</c:v>
                </c:pt>
                <c:pt idx="4">
                  <c:v>60506.500000000007</c:v>
                </c:pt>
                <c:pt idx="5">
                  <c:v>63555.85</c:v>
                </c:pt>
                <c:pt idx="6">
                  <c:v>101963.59</c:v>
                </c:pt>
                <c:pt idx="7">
                  <c:v>58463.94</c:v>
                </c:pt>
                <c:pt idx="8">
                  <c:v>68774.37</c:v>
                </c:pt>
                <c:pt idx="9">
                  <c:v>102463.25</c:v>
                </c:pt>
                <c:pt idx="10">
                  <c:v>75409.09</c:v>
                </c:pt>
                <c:pt idx="11">
                  <c:v>11277.960000000001</c:v>
                </c:pt>
              </c:numCache>
            </c:numRef>
          </c:val>
        </c:ser>
        <c:ser>
          <c:idx val="3"/>
          <c:order val="3"/>
          <c:tx>
            <c:strRef>
              <c:f>Recap!$B$84</c:f>
              <c:strCache>
                <c:ptCount val="1"/>
                <c:pt idx="0">
                  <c:v>Travaux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Recap!$C$80:$Q$80</c:f>
              <c:strCache>
                <c:ptCount val="12"/>
                <c:pt idx="0">
                  <c:v>Janvier</c:v>
                </c:pt>
                <c:pt idx="1">
                  <c:v>Fevrier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Aout</c:v>
                </c:pt>
                <c:pt idx="8">
                  <c:v>Septembre</c:v>
                </c:pt>
                <c:pt idx="9">
                  <c:v>Octobre</c:v>
                </c:pt>
                <c:pt idx="10">
                  <c:v>Novembre</c:v>
                </c:pt>
                <c:pt idx="11">
                  <c:v>Décembre</c:v>
                </c:pt>
              </c:strCache>
            </c:strRef>
          </c:cat>
          <c:val>
            <c:numRef>
              <c:f>Recap!$C$84:$Q$84</c:f>
              <c:numCache>
                <c:formatCode>General</c:formatCode>
                <c:ptCount val="12"/>
                <c:pt idx="0">
                  <c:v>299381.32999999996</c:v>
                </c:pt>
                <c:pt idx="1">
                  <c:v>324784.75</c:v>
                </c:pt>
                <c:pt idx="2">
                  <c:v>146792.87</c:v>
                </c:pt>
                <c:pt idx="3">
                  <c:v>244089.55000000002</c:v>
                </c:pt>
                <c:pt idx="4">
                  <c:v>130298.91</c:v>
                </c:pt>
                <c:pt idx="5">
                  <c:v>398060.28</c:v>
                </c:pt>
                <c:pt idx="6">
                  <c:v>238916.01</c:v>
                </c:pt>
                <c:pt idx="7">
                  <c:v>215813.97999999998</c:v>
                </c:pt>
                <c:pt idx="8">
                  <c:v>392857.57</c:v>
                </c:pt>
                <c:pt idx="9">
                  <c:v>528341.27</c:v>
                </c:pt>
                <c:pt idx="10">
                  <c:v>851656.57000000007</c:v>
                </c:pt>
                <c:pt idx="11">
                  <c:v>15604.06</c:v>
                </c:pt>
              </c:numCache>
            </c:numRef>
          </c:val>
        </c:ser>
        <c:ser>
          <c:idx val="4"/>
          <c:order val="4"/>
          <c:tx>
            <c:strRef>
              <c:f>Recap!$B$85</c:f>
              <c:strCache>
                <c:ptCount val="1"/>
                <c:pt idx="0">
                  <c:v>Divers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Recap!$C$80:$Q$80</c:f>
              <c:strCache>
                <c:ptCount val="12"/>
                <c:pt idx="0">
                  <c:v>Janvier</c:v>
                </c:pt>
                <c:pt idx="1">
                  <c:v>Fevrier</c:v>
                </c:pt>
                <c:pt idx="2">
                  <c:v>Mars</c:v>
                </c:pt>
                <c:pt idx="3">
                  <c:v>Avril</c:v>
                </c:pt>
                <c:pt idx="4">
                  <c:v>Mai</c:v>
                </c:pt>
                <c:pt idx="5">
                  <c:v>Juin</c:v>
                </c:pt>
                <c:pt idx="6">
                  <c:v>Juillet</c:v>
                </c:pt>
                <c:pt idx="7">
                  <c:v>Aout</c:v>
                </c:pt>
                <c:pt idx="8">
                  <c:v>Septembre</c:v>
                </c:pt>
                <c:pt idx="9">
                  <c:v>Octobre</c:v>
                </c:pt>
                <c:pt idx="10">
                  <c:v>Novembre</c:v>
                </c:pt>
                <c:pt idx="11">
                  <c:v>Décembre</c:v>
                </c:pt>
              </c:strCache>
            </c:strRef>
          </c:cat>
          <c:val>
            <c:numRef>
              <c:f>Recap!$C$85:$Q$85</c:f>
              <c:numCache>
                <c:formatCode>General</c:formatCode>
                <c:ptCount val="12"/>
                <c:pt idx="0">
                  <c:v>23165.879999999997</c:v>
                </c:pt>
                <c:pt idx="1">
                  <c:v>21460.85</c:v>
                </c:pt>
                <c:pt idx="2">
                  <c:v>1945.52</c:v>
                </c:pt>
                <c:pt idx="3">
                  <c:v>8388.6400000000012</c:v>
                </c:pt>
                <c:pt idx="4">
                  <c:v>9996.9699999999993</c:v>
                </c:pt>
                <c:pt idx="5">
                  <c:v>28051.700000000004</c:v>
                </c:pt>
                <c:pt idx="6">
                  <c:v>28969</c:v>
                </c:pt>
                <c:pt idx="7">
                  <c:v>10821.68</c:v>
                </c:pt>
                <c:pt idx="8">
                  <c:v>15532.06</c:v>
                </c:pt>
                <c:pt idx="9">
                  <c:v>32435.370000000003</c:v>
                </c:pt>
                <c:pt idx="10">
                  <c:v>24618.73</c:v>
                </c:pt>
                <c:pt idx="11">
                  <c:v>44585.26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6674512"/>
        <c:axId val="376672552"/>
      </c:barChart>
      <c:catAx>
        <c:axId val="3766745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72552"/>
        <c:crosses val="autoZero"/>
        <c:auto val="1"/>
        <c:lblAlgn val="ctr"/>
        <c:lblOffset val="100"/>
        <c:noMultiLvlLbl val="0"/>
      </c:catAx>
      <c:valAx>
        <c:axId val="3766725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745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Recap!$T$81:$T$85</c:f>
              <c:strCache>
                <c:ptCount val="5"/>
                <c:pt idx="0">
                  <c:v>Exploitation</c:v>
                </c:pt>
                <c:pt idx="1">
                  <c:v>M. Préventive</c:v>
                </c:pt>
                <c:pt idx="2">
                  <c:v>M. Corrective</c:v>
                </c:pt>
                <c:pt idx="3">
                  <c:v>Travaux</c:v>
                </c:pt>
                <c:pt idx="4">
                  <c:v>Divers</c:v>
                </c:pt>
              </c:strCache>
            </c:strRef>
          </c:cat>
          <c:val>
            <c:numRef>
              <c:f>Recap!$U$81:$U$85</c:f>
              <c:numCache>
                <c:formatCode>General</c:formatCode>
                <c:ptCount val="5"/>
                <c:pt idx="0">
                  <c:v>345069.32000000007</c:v>
                </c:pt>
                <c:pt idx="1">
                  <c:v>357031.91000000003</c:v>
                </c:pt>
                <c:pt idx="2">
                  <c:v>853865.85999999987</c:v>
                </c:pt>
                <c:pt idx="3">
                  <c:v>3786597.15</c:v>
                </c:pt>
                <c:pt idx="4">
                  <c:v>249971.66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Annual</a:t>
            </a:r>
            <a:r>
              <a:rPr lang="en-GB" b="1" baseline="0"/>
              <a:t> 2015 works budget</a:t>
            </a:r>
          </a:p>
          <a:p>
            <a:pPr>
              <a:defRPr b="1"/>
            </a:pPr>
            <a:r>
              <a:rPr lang="en-GB" b="1" baseline="0"/>
              <a:t> [kCHF/2015]</a:t>
            </a:r>
            <a:endParaRPr lang="en-GB" b="1"/>
          </a:p>
        </c:rich>
      </c:tx>
      <c:layout>
        <c:manualLayout>
          <c:xMode val="edge"/>
          <c:yMode val="edge"/>
          <c:x val="0.29165813597935708"/>
          <c:y val="2.31481481481481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Elec!$B$11:$B$12</c:f>
              <c:strCache>
                <c:ptCount val="2"/>
                <c:pt idx="0">
                  <c:v>Main d'Œuvre</c:v>
                </c:pt>
                <c:pt idx="1">
                  <c:v>Matériel</c:v>
                </c:pt>
              </c:strCache>
            </c:strRef>
          </c:cat>
          <c:val>
            <c:numRef>
              <c:f>Elec!$C$11:$C$12</c:f>
              <c:numCache>
                <c:formatCode>General</c:formatCode>
                <c:ptCount val="2"/>
                <c:pt idx="0">
                  <c:v>983</c:v>
                </c:pt>
                <c:pt idx="1">
                  <c:v>1226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 err="1"/>
              <a:t>Achats</a:t>
            </a:r>
            <a:r>
              <a:rPr lang="en-GB" b="1" dirty="0"/>
              <a:t> de </a:t>
            </a:r>
            <a:r>
              <a:rPr lang="en-GB" b="1" dirty="0" err="1"/>
              <a:t>matériel</a:t>
            </a:r>
            <a:endParaRPr lang="en-GB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4574488991646779"/>
          <c:y val="0.16881616522634191"/>
          <c:w val="0.2665956389033321"/>
          <c:h val="0.4371923606040507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Elec!$B$24:$B$28</c:f>
              <c:strCache>
                <c:ptCount val="5"/>
                <c:pt idx="0">
                  <c:v>Tôlerie</c:v>
                </c:pt>
                <c:pt idx="1">
                  <c:v>DAI [CL]</c:v>
                </c:pt>
                <c:pt idx="2">
                  <c:v>DAI [CA]</c:v>
                </c:pt>
                <c:pt idx="3">
                  <c:v>Coffret EJP &amp; câbles EN/EL</c:v>
                </c:pt>
                <c:pt idx="4">
                  <c:v>Magasin central</c:v>
                </c:pt>
              </c:strCache>
            </c:strRef>
          </c:cat>
          <c:val>
            <c:numRef>
              <c:f>Elec!$C$24:$C$28</c:f>
              <c:numCache>
                <c:formatCode>General</c:formatCode>
                <c:ptCount val="5"/>
                <c:pt idx="0">
                  <c:v>1</c:v>
                </c:pt>
                <c:pt idx="1">
                  <c:v>4</c:v>
                </c:pt>
                <c:pt idx="2">
                  <c:v>24</c:v>
                </c:pt>
                <c:pt idx="3">
                  <c:v>4</c:v>
                </c:pt>
                <c:pt idx="4">
                  <c:v>67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/>
              <a:t>Annual work turnover</a:t>
            </a:r>
            <a:r>
              <a:rPr lang="en-GB" b="1" baseline="0"/>
              <a:t> CB 76628 [kCHF]</a:t>
            </a:r>
            <a:endParaRPr lang="en-GB" b="1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pattFill prst="wdUpDiag">
              <a:fgClr>
                <a:schemeClr val="accent1"/>
              </a:fgClr>
              <a:bgClr>
                <a:schemeClr val="accent2">
                  <a:lumMod val="75000"/>
                </a:schemeClr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cat>
            <c:numRef>
              <c:f>Elec!$B$5:$B$8</c:f>
              <c:numCache>
                <c:formatCode>General</c:formatCode>
                <c:ptCount val="4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</c:numCache>
            </c:numRef>
          </c:cat>
          <c:val>
            <c:numRef>
              <c:f>Elec!$C$5:$C$8</c:f>
              <c:numCache>
                <c:formatCode>General</c:formatCode>
                <c:ptCount val="4"/>
                <c:pt idx="0">
                  <c:v>715</c:v>
                </c:pt>
                <c:pt idx="1">
                  <c:v>1360</c:v>
                </c:pt>
                <c:pt idx="2">
                  <c:v>1550</c:v>
                </c:pt>
                <c:pt idx="3">
                  <c:v>2209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12612384"/>
        <c:axId val="212613168"/>
      </c:barChart>
      <c:catAx>
        <c:axId val="212612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3168"/>
        <c:crosses val="autoZero"/>
        <c:auto val="1"/>
        <c:lblAlgn val="ctr"/>
        <c:lblOffset val="100"/>
        <c:noMultiLvlLbl val="0"/>
      </c:catAx>
      <c:valAx>
        <c:axId val="2126131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2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Consolidation budget [</a:t>
            </a:r>
            <a:r>
              <a:rPr lang="en-GB" b="1" dirty="0" err="1"/>
              <a:t>kCHF</a:t>
            </a:r>
            <a:r>
              <a:rPr lang="en-GB" b="1" dirty="0"/>
              <a:t>/year]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9525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budget!$C$21:$C$26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budget!$D$21:$D$26</c:f>
              <c:numCache>
                <c:formatCode>General</c:formatCode>
                <c:ptCount val="6"/>
                <c:pt idx="0">
                  <c:v>1888</c:v>
                </c:pt>
                <c:pt idx="1">
                  <c:v>2592</c:v>
                </c:pt>
                <c:pt idx="2">
                  <c:v>4040</c:v>
                </c:pt>
                <c:pt idx="3">
                  <c:v>3121</c:v>
                </c:pt>
                <c:pt idx="4">
                  <c:v>3762</c:v>
                </c:pt>
                <c:pt idx="5">
                  <c:v>5113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212611600"/>
        <c:axId val="212613952"/>
      </c:barChart>
      <c:catAx>
        <c:axId val="212611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3952"/>
        <c:crosses val="autoZero"/>
        <c:auto val="1"/>
        <c:lblAlgn val="ctr"/>
        <c:lblOffset val="100"/>
        <c:noMultiLvlLbl val="0"/>
      </c:catAx>
      <c:valAx>
        <c:axId val="212613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116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b="1" dirty="0"/>
              <a:t>Organic </a:t>
            </a:r>
            <a:r>
              <a:rPr lang="en-GB" b="1" dirty="0" smtClean="0"/>
              <a:t>Unit section </a:t>
            </a:r>
            <a:r>
              <a:rPr lang="en-GB" b="1" dirty="0"/>
              <a:t>budget [</a:t>
            </a:r>
            <a:r>
              <a:rPr lang="en-GB" b="1" dirty="0" err="1"/>
              <a:t>kCHF</a:t>
            </a:r>
            <a:r>
              <a:rPr lang="en-GB" b="1" dirty="0"/>
              <a:t>/year]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spc="2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9525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budget!$C$5:$C$10</c:f>
              <c:numCache>
                <c:formatCode>General</c:formatCod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</c:numCache>
            </c:numRef>
          </c:cat>
          <c:val>
            <c:numRef>
              <c:f>budget!$D$5:$D$10</c:f>
              <c:numCache>
                <c:formatCode>General</c:formatCode>
                <c:ptCount val="6"/>
                <c:pt idx="0">
                  <c:v>6270</c:v>
                </c:pt>
                <c:pt idx="1">
                  <c:v>8107</c:v>
                </c:pt>
                <c:pt idx="2">
                  <c:v>9241</c:v>
                </c:pt>
                <c:pt idx="3">
                  <c:v>6710</c:v>
                </c:pt>
                <c:pt idx="4">
                  <c:v>7958</c:v>
                </c:pt>
                <c:pt idx="5">
                  <c:v>8205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76601000"/>
        <c:axId val="376594728"/>
      </c:barChart>
      <c:catAx>
        <c:axId val="3766010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94728"/>
        <c:crosses val="autoZero"/>
        <c:auto val="1"/>
        <c:lblAlgn val="ctr"/>
        <c:lblOffset val="100"/>
        <c:noMultiLvlLbl val="0"/>
      </c:catAx>
      <c:valAx>
        <c:axId val="376594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6010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cap="none" spc="2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 b="1">
                <a:solidFill>
                  <a:schemeClr val="tx1"/>
                </a:solidFill>
              </a:rPr>
              <a:t>Total annual odms / year</a:t>
            </a:r>
          </a:p>
        </c:rich>
      </c:tx>
      <c:layout>
        <c:manualLayout>
          <c:xMode val="edge"/>
          <c:yMode val="edge"/>
          <c:x val="0.29406933508311461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none" spc="2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tint val="50000"/>
                    <a:satMod val="300000"/>
                  </a:schemeClr>
                </a:gs>
                <a:gs pos="35000">
                  <a:schemeClr val="accent1">
                    <a:tint val="37000"/>
                    <a:satMod val="300000"/>
                  </a:schemeClr>
                </a:gs>
                <a:gs pos="100000">
                  <a:schemeClr val="accent1">
                    <a:tint val="15000"/>
                    <a:satMod val="350000"/>
                  </a:schemeClr>
                </a:gs>
              </a:gsLst>
              <a:lin ang="16200000" scaled="1"/>
            </a:gradFill>
            <a:ln w="9525" cap="flat" cmpd="sng" algn="ctr">
              <a:solidFill>
                <a:schemeClr val="accent1">
                  <a:shade val="95000"/>
                </a:schemeClr>
              </a:solidFill>
              <a:round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c:spPr>
          <c:invertIfNegative val="0"/>
          <c:dPt>
            <c:idx val="1"/>
            <c:invertIfNegative val="0"/>
            <c:bubble3D val="0"/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trendline>
            <c:spPr>
              <a:ln w="9525" cap="rnd">
                <a:solidFill>
                  <a:schemeClr val="accent1"/>
                </a:solidFill>
              </a:ln>
              <a:effectLst/>
            </c:spPr>
            <c:trendlineType val="linear"/>
            <c:dispRSqr val="0"/>
            <c:dispEq val="0"/>
          </c:trendline>
          <c:cat>
            <c:numRef>
              <c:f>Sheet1!$B$47:$C$47</c:f>
              <c:numCache>
                <c:formatCode>General</c:formatCode>
                <c:ptCount val="2"/>
                <c:pt idx="0">
                  <c:v>2014</c:v>
                </c:pt>
                <c:pt idx="1">
                  <c:v>2015</c:v>
                </c:pt>
              </c:numCache>
            </c:numRef>
          </c:cat>
          <c:val>
            <c:numRef>
              <c:f>Sheet1!$B$48:$C$48</c:f>
              <c:numCache>
                <c:formatCode>General</c:formatCode>
                <c:ptCount val="2"/>
                <c:pt idx="0">
                  <c:v>7448</c:v>
                </c:pt>
                <c:pt idx="1">
                  <c:v>8523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overlap val="-24"/>
        <c:axId val="376597472"/>
        <c:axId val="376597080"/>
      </c:barChart>
      <c:catAx>
        <c:axId val="37659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97080"/>
        <c:crosses val="autoZero"/>
        <c:auto val="1"/>
        <c:lblAlgn val="ctr"/>
        <c:lblOffset val="100"/>
        <c:noMultiLvlLbl val="0"/>
      </c:catAx>
      <c:valAx>
        <c:axId val="376597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659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6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>
  <cs:dataPoint3D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3D>
  <cs:dataPointLine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158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2">
      <cs:styleClr val="auto"/>
    </cs:fillRef>
    <cs:effectRef idx="1"/>
    <cs:fontRef idx="minor">
      <a:schemeClr val="dk1"/>
    </cs:fontRef>
    <cs:spPr>
      <a:ln w="9525" cap="flat" cmpd="sng" algn="ctr">
        <a:solidFill>
          <a:schemeClr val="phClr">
            <a:shade val="95000"/>
          </a:schemeClr>
        </a:solidFill>
        <a:round/>
      </a:ln>
    </cs:spPr>
  </cs:dataPointMarker>
  <cs:dataPointMarkerLayout symbol="circle" size="4"/>
  <cs:dataPointWirefram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50000"/>
        <a:lumOff val="50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50000"/>
        <a:lumOff val="50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1862" kern="1200" cap="none" spc="20" baseline="0"/>
  </cs:title>
  <cs:trendline>
    <cs:lnRef idx="0">
      <cs:styleClr val="auto"/>
    </cs:lnRef>
    <cs:fillRef idx="2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57A8A-4737-40BC-BDC3-984BECADD607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B7AA51-8016-4A6E-B44B-94252CFC87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375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F9CC9-1349-4B28-B3D7-24A7EBE13CEB}" type="slidenum">
              <a:rPr lang="en-GB" smtClean="0"/>
              <a:t>46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91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F9CC9-1349-4B28-B3D7-24A7EBE13CEB}" type="slidenum">
              <a:rPr lang="en-GB" smtClean="0"/>
              <a:t>56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287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220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9350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8419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001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2347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270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30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632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049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9878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13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743BE-0176-480E-BD2E-FE0D5F4991EF}" type="datetimeFigureOut">
              <a:rPr lang="en-GB" smtClean="0"/>
              <a:t>05/02/2016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C71FC1-DBAA-4E6B-A08A-0DFD40EDA6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997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7" Type="http://schemas.openxmlformats.org/officeDocument/2006/relationships/image" Target="../media/image3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wmf"/><Relationship Id="rId4" Type="http://schemas.openxmlformats.org/officeDocument/2006/relationships/image" Target="../media/image3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jpeg"/><Relationship Id="rId7" Type="http://schemas.openxmlformats.org/officeDocument/2006/relationships/image" Target="../media/image4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png"/><Relationship Id="rId7" Type="http://schemas.openxmlformats.org/officeDocument/2006/relationships/image" Target="../media/image56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11" Type="http://schemas.openxmlformats.org/officeDocument/2006/relationships/image" Target="../media/image60.png"/><Relationship Id="rId5" Type="http://schemas.openxmlformats.org/officeDocument/2006/relationships/image" Target="../media/image54.png"/><Relationship Id="rId10" Type="http://schemas.openxmlformats.org/officeDocument/2006/relationships/image" Target="../media/image59.jpeg"/><Relationship Id="rId4" Type="http://schemas.openxmlformats.org/officeDocument/2006/relationships/image" Target="../media/image53.png"/><Relationship Id="rId9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6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1.emf"/><Relationship Id="rId4" Type="http://schemas.openxmlformats.org/officeDocument/2006/relationships/image" Target="../media/image65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68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jpe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g"/><Relationship Id="rId4" Type="http://schemas.openxmlformats.org/officeDocument/2006/relationships/image" Target="../media/image7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openxmlformats.org/officeDocument/2006/relationships/image" Target="../media/image86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2.JPG"/><Relationship Id="rId4" Type="http://schemas.openxmlformats.org/officeDocument/2006/relationships/image" Target="../media/image91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4.jp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jp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jp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5.jpeg"/><Relationship Id="rId5" Type="http://schemas.openxmlformats.org/officeDocument/2006/relationships/image" Target="../media/image104.jpeg"/><Relationship Id="rId4" Type="http://schemas.openxmlformats.org/officeDocument/2006/relationships/image" Target="../media/image103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jpg"/><Relationship Id="rId5" Type="http://schemas.openxmlformats.org/officeDocument/2006/relationships/image" Target="../media/image108.jpg"/><Relationship Id="rId4" Type="http://schemas.openxmlformats.org/officeDocument/2006/relationships/image" Target="../media/image107.jp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2.jpeg"/><Relationship Id="rId4" Type="http://schemas.openxmlformats.org/officeDocument/2006/relationships/image" Target="../media/image111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emf"/><Relationship Id="rId4" Type="http://schemas.openxmlformats.org/officeDocument/2006/relationships/image" Target="../media/image115.JP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403648" y="3212976"/>
            <a:ext cx="576404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  <a:endParaRPr lang="fr-CH" sz="4000" b="1" dirty="0">
              <a:solidFill>
                <a:srgbClr val="104282"/>
              </a:solidFill>
            </a:endParaRPr>
          </a:p>
          <a:p>
            <a:pPr lvl="1" algn="ctr"/>
            <a:r>
              <a:rPr lang="en-US" sz="4000" b="1" dirty="0">
                <a:solidFill>
                  <a:srgbClr val="104282"/>
                </a:solidFill>
              </a:rPr>
              <a:t>2015 Annual </a:t>
            </a:r>
            <a:r>
              <a:rPr lang="en-US" sz="4000" b="1" dirty="0" smtClean="0">
                <a:solidFill>
                  <a:srgbClr val="104282"/>
                </a:solidFill>
              </a:rPr>
              <a:t>Review</a:t>
            </a:r>
            <a:endParaRPr lang="en-US" sz="4000" b="1" dirty="0">
              <a:solidFill>
                <a:srgbClr val="10428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7884" y="980728"/>
            <a:ext cx="2088232" cy="165095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35896" y="5357954"/>
            <a:ext cx="187435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Edms </a:t>
            </a:r>
            <a:r>
              <a:rPr lang="en-GB" b="1" dirty="0"/>
              <a:t>1578456 v.1</a:t>
            </a:r>
          </a:p>
          <a:p>
            <a:r>
              <a:rPr lang="en-GB" b="1" dirty="0"/>
              <a:t> </a:t>
            </a:r>
          </a:p>
          <a:p>
            <a:r>
              <a:rPr lang="en-GB" b="1" dirty="0"/>
              <a:t> </a:t>
            </a:r>
          </a:p>
          <a:p>
            <a:r>
              <a:rPr lang="en-GB" b="1" dirty="0"/>
              <a:t> 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4351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itre 8"/>
          <p:cNvSpPr txBox="1">
            <a:spLocks/>
          </p:cNvSpPr>
          <p:nvPr/>
        </p:nvSpPr>
        <p:spPr>
          <a:xfrm>
            <a:off x="415604" y="6896"/>
            <a:ext cx="7900811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Section Budget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0169497"/>
              </p:ext>
            </p:extLst>
          </p:nvPr>
        </p:nvGraphicFramePr>
        <p:xfrm>
          <a:off x="395536" y="940443"/>
          <a:ext cx="8064896" cy="5088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173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104282"/>
                </a:solidFill>
              </a:rPr>
              <a:t>	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323528" y="47667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</a:p>
          <a:p>
            <a:pPr lvl="1"/>
            <a:r>
              <a:rPr lang="en-US" sz="4000" b="1" dirty="0" smtClean="0">
                <a:solidFill>
                  <a:srgbClr val="104282"/>
                </a:solidFill>
              </a:rPr>
              <a:t>2015 Annual review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i="1" dirty="0" smtClean="0">
                <a:solidFill>
                  <a:srgbClr val="104282"/>
                </a:solidFill>
              </a:rPr>
              <a:t>1</a:t>
            </a:r>
            <a:r>
              <a:rPr lang="en-US" i="1" baseline="30000" dirty="0" smtClean="0">
                <a:solidFill>
                  <a:srgbClr val="104282"/>
                </a:solidFill>
              </a:rPr>
              <a:t>st</a:t>
            </a:r>
            <a:r>
              <a:rPr lang="en-US" i="1" dirty="0" smtClean="0">
                <a:solidFill>
                  <a:srgbClr val="104282"/>
                </a:solidFill>
              </a:rPr>
              <a:t> February 2016</a:t>
            </a:r>
            <a:endParaRPr lang="en-US" i="1" dirty="0">
              <a:solidFill>
                <a:srgbClr val="104282"/>
              </a:solidFill>
            </a:endParaRPr>
          </a:p>
          <a:p>
            <a:pPr lvl="1"/>
            <a:endParaRPr lang="fr-CH" sz="2400" dirty="0" smtClean="0">
              <a:solidFill>
                <a:srgbClr val="104282"/>
              </a:solidFill>
            </a:endParaRPr>
          </a:p>
          <a:p>
            <a:pPr lvl="1"/>
            <a:endParaRPr lang="fr-CH" sz="2400" dirty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Mandate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Budget</a:t>
            </a:r>
          </a:p>
          <a:p>
            <a:pPr lvl="1"/>
            <a:r>
              <a:rPr lang="fr-CH" sz="3300" b="1" dirty="0">
                <a:solidFill>
                  <a:srgbClr val="FF0000"/>
                </a:solidFill>
              </a:rPr>
              <a:t>Structure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Statistiques</a:t>
            </a:r>
          </a:p>
          <a:p>
            <a:pPr lvl="1"/>
            <a:r>
              <a:rPr lang="fr-CH" sz="3300" b="1" dirty="0" err="1" smtClean="0">
                <a:solidFill>
                  <a:srgbClr val="104282"/>
                </a:solidFill>
              </a:rPr>
              <a:t>Methods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Works </a:t>
            </a:r>
            <a:r>
              <a:rPr lang="fr-CH" sz="3300" b="1" dirty="0" err="1" smtClean="0">
                <a:solidFill>
                  <a:srgbClr val="104282"/>
                </a:solidFill>
              </a:rPr>
              <a:t>pictures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2016 perspectives</a:t>
            </a:r>
            <a:endParaRPr lang="en-US" sz="3300" b="1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46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itre 8"/>
          <p:cNvSpPr txBox="1">
            <a:spLocks/>
          </p:cNvSpPr>
          <p:nvPr/>
        </p:nvSpPr>
        <p:spPr>
          <a:xfrm>
            <a:off x="587765" y="188640"/>
            <a:ext cx="8119172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	  </a:t>
            </a:r>
            <a:r>
              <a:rPr lang="fr-CH" b="1" dirty="0" err="1" smtClean="0">
                <a:solidFill>
                  <a:srgbClr val="104282"/>
                </a:solidFill>
              </a:rPr>
              <a:t>Human</a:t>
            </a:r>
            <a:r>
              <a:rPr lang="fr-CH" b="1" dirty="0" smtClean="0">
                <a:solidFill>
                  <a:srgbClr val="104282"/>
                </a:solidFill>
              </a:rPr>
              <a:t> </a:t>
            </a:r>
            <a:r>
              <a:rPr lang="fr-CH" b="1" dirty="0" err="1" smtClean="0">
                <a:solidFill>
                  <a:srgbClr val="104282"/>
                </a:solidFill>
              </a:rPr>
              <a:t>Resources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144151" y="1132937"/>
            <a:ext cx="154264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10.3 Staffs</a:t>
            </a:r>
          </a:p>
          <a:p>
            <a:pPr algn="r"/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1 </a:t>
            </a:r>
            <a:r>
              <a:rPr lang="fr-CH" b="1" dirty="0" err="1">
                <a:solidFill>
                  <a:schemeClr val="tx2">
                    <a:lumMod val="75000"/>
                  </a:schemeClr>
                </a:solidFill>
              </a:rPr>
              <a:t>F</a:t>
            </a:r>
            <a:r>
              <a:rPr lang="fr-CH" b="1" dirty="0" err="1" smtClean="0">
                <a:solidFill>
                  <a:schemeClr val="tx2">
                    <a:lumMod val="75000"/>
                  </a:schemeClr>
                </a:solidFill>
              </a:rPr>
              <a:t>ellow</a:t>
            </a:r>
            <a:endParaRPr lang="fr-CH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5 </a:t>
            </a:r>
            <a:r>
              <a:rPr lang="fr-CH" b="1" dirty="0" err="1" smtClean="0">
                <a:solidFill>
                  <a:schemeClr val="tx2">
                    <a:lumMod val="75000"/>
                  </a:schemeClr>
                </a:solidFill>
              </a:rPr>
              <a:t>FSU’s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fr-CH" b="1" dirty="0" smtClean="0">
                <a:solidFill>
                  <a:schemeClr val="tx2">
                    <a:lumMod val="75000"/>
                  </a:schemeClr>
                </a:solidFill>
              </a:rPr>
              <a:t>		 </a:t>
            </a:r>
            <a:endParaRPr lang="fr-CH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6762" y="2128206"/>
            <a:ext cx="4660175" cy="230890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136" y="2460113"/>
            <a:ext cx="3084444" cy="197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0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104282"/>
                </a:solidFill>
              </a:rPr>
              <a:t>	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23528" y="47667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</a:p>
          <a:p>
            <a:pPr lvl="1"/>
            <a:r>
              <a:rPr lang="en-US" sz="4000" b="1" dirty="0" smtClean="0">
                <a:solidFill>
                  <a:srgbClr val="104282"/>
                </a:solidFill>
              </a:rPr>
              <a:t>2015 Annual review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i="1" dirty="0" smtClean="0">
                <a:solidFill>
                  <a:srgbClr val="104282"/>
                </a:solidFill>
              </a:rPr>
              <a:t>1</a:t>
            </a:r>
            <a:r>
              <a:rPr lang="en-US" i="1" baseline="30000" dirty="0" smtClean="0">
                <a:solidFill>
                  <a:srgbClr val="104282"/>
                </a:solidFill>
              </a:rPr>
              <a:t>st</a:t>
            </a:r>
            <a:r>
              <a:rPr lang="en-US" i="1" dirty="0" smtClean="0">
                <a:solidFill>
                  <a:srgbClr val="104282"/>
                </a:solidFill>
              </a:rPr>
              <a:t> February 2016</a:t>
            </a:r>
            <a:endParaRPr lang="en-US" i="1" dirty="0">
              <a:solidFill>
                <a:srgbClr val="104282"/>
              </a:solidFill>
            </a:endParaRPr>
          </a:p>
          <a:p>
            <a:pPr lvl="1"/>
            <a:endParaRPr lang="fr-CH" sz="2400" dirty="0" smtClean="0">
              <a:solidFill>
                <a:srgbClr val="104282"/>
              </a:solidFill>
            </a:endParaRPr>
          </a:p>
          <a:p>
            <a:pPr lvl="1"/>
            <a:endParaRPr lang="fr-CH" sz="2400" dirty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Mandate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Budget</a:t>
            </a:r>
          </a:p>
          <a:p>
            <a:pPr lvl="1"/>
            <a:r>
              <a:rPr lang="fr-CH" sz="3300" b="1" dirty="0">
                <a:solidFill>
                  <a:srgbClr val="104282"/>
                </a:solidFill>
              </a:rPr>
              <a:t>Structure</a:t>
            </a:r>
          </a:p>
          <a:p>
            <a:pPr lvl="1"/>
            <a:r>
              <a:rPr lang="fr-CH" sz="3300" b="1" dirty="0" smtClean="0">
                <a:solidFill>
                  <a:srgbClr val="FF0000"/>
                </a:solidFill>
              </a:rPr>
              <a:t>Statistiques</a:t>
            </a:r>
          </a:p>
          <a:p>
            <a:pPr lvl="1"/>
            <a:r>
              <a:rPr lang="fr-CH" sz="3300" b="1" dirty="0" err="1" smtClean="0">
                <a:solidFill>
                  <a:srgbClr val="104282"/>
                </a:solidFill>
              </a:rPr>
              <a:t>Methods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Works </a:t>
            </a:r>
            <a:r>
              <a:rPr lang="fr-CH" sz="3300" b="1" dirty="0" err="1" smtClean="0">
                <a:solidFill>
                  <a:srgbClr val="104282"/>
                </a:solidFill>
              </a:rPr>
              <a:t>pictures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2016 perspectives</a:t>
            </a:r>
            <a:endParaRPr lang="en-US" sz="3300" b="1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849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55" y="1475195"/>
            <a:ext cx="7416824" cy="448367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173066" y="33189"/>
            <a:ext cx="8647406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 2015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32040" y="3717032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45.4%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3851920" y="411535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41.3%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619126" y="2132856"/>
            <a:ext cx="758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11.5%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2648574" y="2780928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1.7%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4461853" y="794897"/>
            <a:ext cx="4327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3200" b="1" dirty="0">
                <a:solidFill>
                  <a:srgbClr val="104282"/>
                </a:solidFill>
              </a:rPr>
              <a:t>HVAC, SANITARY &amp; ELEC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4188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173066" y="33189"/>
            <a:ext cx="8647406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2014 </a:t>
            </a:r>
            <a:r>
              <a:rPr lang="fr-CH" b="1" dirty="0" smtClean="0">
                <a:solidFill>
                  <a:srgbClr val="104282"/>
                </a:solidFill>
              </a:rPr>
              <a:t>vs </a:t>
            </a:r>
            <a:r>
              <a:rPr lang="fr-CH" b="1" dirty="0" smtClean="0">
                <a:solidFill>
                  <a:srgbClr val="104282"/>
                </a:solidFill>
              </a:rPr>
              <a:t>2015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7441620"/>
              </p:ext>
            </p:extLst>
          </p:nvPr>
        </p:nvGraphicFramePr>
        <p:xfrm>
          <a:off x="173066" y="1914633"/>
          <a:ext cx="4192339" cy="2774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5263016"/>
              </p:ext>
            </p:extLst>
          </p:nvPr>
        </p:nvGraphicFramePr>
        <p:xfrm>
          <a:off x="4332537" y="1914633"/>
          <a:ext cx="4572000" cy="31054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23728" y="3717032"/>
            <a:ext cx="6575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Global</a:t>
            </a:r>
          </a:p>
          <a:p>
            <a:r>
              <a:rPr lang="fr-CH" sz="1400" dirty="0" smtClean="0">
                <a:solidFill>
                  <a:srgbClr val="FF0000"/>
                </a:solidFill>
              </a:rPr>
              <a:t>+15%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23435" y="2394318"/>
            <a:ext cx="5854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+12%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40379" y="2449784"/>
            <a:ext cx="58541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+35%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61857" y="3692578"/>
            <a:ext cx="5501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>
                <a:solidFill>
                  <a:srgbClr val="FF0000"/>
                </a:solidFill>
              </a:rPr>
              <a:t>-30%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44008" y="669085"/>
            <a:ext cx="432747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3200" b="1" dirty="0">
                <a:solidFill>
                  <a:srgbClr val="104282"/>
                </a:solidFill>
              </a:rPr>
              <a:t>HVAC, SANITARY &amp; ELEC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71883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0" y="33189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2015 HVAC: 3524 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4777163"/>
              </p:ext>
            </p:extLst>
          </p:nvPr>
        </p:nvGraphicFramePr>
        <p:xfrm>
          <a:off x="629532" y="973632"/>
          <a:ext cx="7758891" cy="4916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199784" y="2060848"/>
            <a:ext cx="19442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rgbClr val="FF0000"/>
                </a:solidFill>
              </a:rPr>
              <a:t>2015 </a:t>
            </a:r>
            <a:r>
              <a:rPr lang="fr-CH" dirty="0" err="1" smtClean="0">
                <a:solidFill>
                  <a:srgbClr val="FF0000"/>
                </a:solidFill>
              </a:rPr>
              <a:t>Backlog</a:t>
            </a:r>
            <a:r>
              <a:rPr lang="fr-CH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fr-CH" dirty="0" smtClean="0">
                <a:solidFill>
                  <a:srgbClr val="FF0000"/>
                </a:solidFill>
              </a:rPr>
              <a:t>Requêtes </a:t>
            </a:r>
            <a:endParaRPr lang="fr-CH" dirty="0" smtClean="0">
              <a:solidFill>
                <a:srgbClr val="FF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2789803"/>
            <a:ext cx="4584589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77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173066" y="33189"/>
            <a:ext cx="8647406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2015 HVAC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6190"/>
            <a:ext cx="9144000" cy="5272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438088" y="5653041"/>
            <a:ext cx="158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/>
              <a:t>TOPS correctifs</a:t>
            </a:r>
            <a:endParaRPr lang="en-GB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572000" y="4387047"/>
            <a:ext cx="45543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333399"/>
                </a:solidFill>
              </a:rPr>
              <a:t>VIP buildings</a:t>
            </a:r>
          </a:p>
          <a:p>
            <a:r>
              <a:rPr lang="fr-CH" dirty="0" smtClean="0">
                <a:solidFill>
                  <a:srgbClr val="333399"/>
                </a:solidFill>
              </a:rPr>
              <a:t>867: new </a:t>
            </a:r>
            <a:r>
              <a:rPr lang="fr-CH" dirty="0" err="1" smtClean="0">
                <a:solidFill>
                  <a:srgbClr val="333399"/>
                </a:solidFill>
              </a:rPr>
              <a:t>safety</a:t>
            </a:r>
            <a:r>
              <a:rPr lang="fr-CH" dirty="0" smtClean="0">
                <a:solidFill>
                  <a:srgbClr val="333399"/>
                </a:solidFill>
              </a:rPr>
              <a:t> </a:t>
            </a:r>
            <a:r>
              <a:rPr lang="fr-CH" dirty="0" err="1" smtClean="0">
                <a:solidFill>
                  <a:srgbClr val="333399"/>
                </a:solidFill>
              </a:rPr>
              <a:t>requirements</a:t>
            </a:r>
            <a:endParaRPr lang="fr-CH" dirty="0" smtClean="0">
              <a:solidFill>
                <a:srgbClr val="333399"/>
              </a:solidFill>
            </a:endParaRPr>
          </a:p>
          <a:p>
            <a:r>
              <a:rPr lang="fr-CH" dirty="0" smtClean="0">
                <a:solidFill>
                  <a:srgbClr val="333399"/>
                </a:solidFill>
              </a:rPr>
              <a:t>774 modifications</a:t>
            </a:r>
          </a:p>
          <a:p>
            <a:r>
              <a:rPr lang="fr-CH" dirty="0" smtClean="0">
                <a:solidFill>
                  <a:srgbClr val="333399"/>
                </a:solidFill>
              </a:rPr>
              <a:t>102 important </a:t>
            </a:r>
            <a:r>
              <a:rPr lang="fr-CH" dirty="0" err="1" smtClean="0">
                <a:solidFill>
                  <a:srgbClr val="333399"/>
                </a:solidFill>
              </a:rPr>
              <a:t>reliability</a:t>
            </a:r>
            <a:r>
              <a:rPr lang="fr-CH" dirty="0" smtClean="0">
                <a:solidFill>
                  <a:srgbClr val="333399"/>
                </a:solidFill>
              </a:rPr>
              <a:t> &amp; </a:t>
            </a:r>
            <a:r>
              <a:rPr lang="fr-CH" dirty="0" err="1" smtClean="0">
                <a:solidFill>
                  <a:srgbClr val="333399"/>
                </a:solidFill>
              </a:rPr>
              <a:t>safety</a:t>
            </a:r>
            <a:r>
              <a:rPr lang="fr-CH" dirty="0" smtClean="0">
                <a:solidFill>
                  <a:srgbClr val="333399"/>
                </a:solidFill>
              </a:rPr>
              <a:t> maintenance</a:t>
            </a:r>
            <a:endParaRPr lang="en-GB" dirty="0">
              <a:solidFill>
                <a:srgbClr val="3333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2780928"/>
            <a:ext cx="13917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800" b="1" smtClean="0"/>
              <a:t>Total annual </a:t>
            </a:r>
            <a:r>
              <a:rPr lang="fr-CH" sz="800" b="1" dirty="0" err="1" smtClean="0"/>
              <a:t>costs</a:t>
            </a:r>
            <a:r>
              <a:rPr lang="fr-CH" sz="800" b="1" dirty="0" smtClean="0"/>
              <a:t> / Building</a:t>
            </a:r>
            <a:endParaRPr lang="en-GB" sz="800" b="1"/>
          </a:p>
        </p:txBody>
      </p:sp>
      <p:sp>
        <p:nvSpPr>
          <p:cNvPr id="13" name="TextBox 12"/>
          <p:cNvSpPr txBox="1"/>
          <p:nvPr/>
        </p:nvSpPr>
        <p:spPr>
          <a:xfrm>
            <a:off x="6153330" y="2780928"/>
            <a:ext cx="1508746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800" b="1" smtClean="0"/>
              <a:t>Total annual </a:t>
            </a:r>
            <a:r>
              <a:rPr lang="fr-CH" sz="800" b="1" dirty="0" err="1" smtClean="0"/>
              <a:t>costs</a:t>
            </a:r>
            <a:r>
              <a:rPr lang="fr-CH" sz="800" b="1" dirty="0" smtClean="0"/>
              <a:t> </a:t>
            </a:r>
            <a:r>
              <a:rPr lang="fr-CH" sz="800" b="1" smtClean="0"/>
              <a:t>/ Equipment</a:t>
            </a:r>
            <a:endParaRPr lang="en-GB" sz="800" b="1"/>
          </a:p>
        </p:txBody>
      </p:sp>
      <p:sp>
        <p:nvSpPr>
          <p:cNvPr id="14" name="TextBox 13"/>
          <p:cNvSpPr txBox="1"/>
          <p:nvPr/>
        </p:nvSpPr>
        <p:spPr>
          <a:xfrm>
            <a:off x="323528" y="10527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755576" y="11247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1196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475656" y="1268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1907704" y="126876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484784"/>
            <a:ext cx="114300" cy="2286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268760"/>
            <a:ext cx="114300" cy="2286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3928" y="1556792"/>
            <a:ext cx="1143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90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0" y="62744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2015 ELEC: 3870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9455785"/>
              </p:ext>
            </p:extLst>
          </p:nvPr>
        </p:nvGraphicFramePr>
        <p:xfrm>
          <a:off x="175331" y="969996"/>
          <a:ext cx="5235105" cy="31354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4275194"/>
            <a:ext cx="9144000" cy="17915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3905862"/>
            <a:ext cx="158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/>
              <a:t>TOPS correctifs</a:t>
            </a:r>
            <a:endParaRPr lang="en-GB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11760" y="1467615"/>
            <a:ext cx="216024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333399"/>
                </a:solidFill>
              </a:rPr>
              <a:t>VIP buildings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333399"/>
                </a:solidFill>
              </a:rPr>
              <a:t>30-112: </a:t>
            </a:r>
            <a:r>
              <a:rPr lang="fr-CH" sz="1600" dirty="0" err="1" smtClean="0">
                <a:solidFill>
                  <a:srgbClr val="333399"/>
                </a:solidFill>
              </a:rPr>
              <a:t>waiting</a:t>
            </a:r>
            <a:r>
              <a:rPr lang="fr-CH" sz="1600" dirty="0" smtClean="0">
                <a:solidFill>
                  <a:srgbClr val="333399"/>
                </a:solidFill>
              </a:rPr>
              <a:t> for </a:t>
            </a:r>
            <a:r>
              <a:rPr lang="fr-CH" sz="1600" dirty="0" err="1" smtClean="0">
                <a:solidFill>
                  <a:srgbClr val="333399"/>
                </a:solidFill>
              </a:rPr>
              <a:t>complete</a:t>
            </a:r>
            <a:r>
              <a:rPr lang="fr-CH" sz="1600" dirty="0" smtClean="0">
                <a:solidFill>
                  <a:srgbClr val="333399"/>
                </a:solidFill>
              </a:rPr>
              <a:t> </a:t>
            </a:r>
            <a:r>
              <a:rPr lang="fr-CH" sz="1600" dirty="0" err="1" smtClean="0">
                <a:solidFill>
                  <a:srgbClr val="333399"/>
                </a:solidFill>
              </a:rPr>
              <a:t>renovation</a:t>
            </a:r>
            <a:endParaRPr lang="fr-CH" sz="1600" dirty="0" smtClean="0">
              <a:solidFill>
                <a:srgbClr val="333399"/>
              </a:solidFill>
            </a:endParaRP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fr-CH" sz="1600" dirty="0" smtClean="0">
                <a:solidFill>
                  <a:srgbClr val="333399"/>
                </a:solidFill>
              </a:rPr>
              <a:t>774 modifications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7023" y="1194233"/>
            <a:ext cx="4369708" cy="2626474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969335" y="2791054"/>
            <a:ext cx="1746681" cy="925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331640" y="472514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115616" y="465313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23528" y="443711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584" y="4653136"/>
            <a:ext cx="114300" cy="2286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1720" y="4869160"/>
            <a:ext cx="114300" cy="2286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6056" y="4509120"/>
            <a:ext cx="1143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94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0" y="33189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2015 SANITARY: 980 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299482"/>
            <a:ext cx="7825195" cy="4699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57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104282"/>
                </a:solidFill>
              </a:rPr>
              <a:t>	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219293" y="955750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</a:p>
          <a:p>
            <a:pPr lvl="1"/>
            <a:r>
              <a:rPr lang="en-US" sz="4000" b="1" dirty="0" smtClean="0">
                <a:solidFill>
                  <a:srgbClr val="104282"/>
                </a:solidFill>
              </a:rPr>
              <a:t>2015 Annual Review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i="1" dirty="0" smtClean="0">
                <a:solidFill>
                  <a:srgbClr val="104282"/>
                </a:solidFill>
              </a:rPr>
              <a:t>5</a:t>
            </a:r>
            <a:r>
              <a:rPr lang="en-US" i="1" baseline="30000" dirty="0" smtClean="0">
                <a:solidFill>
                  <a:srgbClr val="104282"/>
                </a:solidFill>
              </a:rPr>
              <a:t>th</a:t>
            </a:r>
            <a:r>
              <a:rPr lang="en-US" i="1" dirty="0" smtClean="0">
                <a:solidFill>
                  <a:srgbClr val="104282"/>
                </a:solidFill>
              </a:rPr>
              <a:t> February 2016</a:t>
            </a:r>
            <a:endParaRPr lang="en-US" i="1" dirty="0">
              <a:solidFill>
                <a:srgbClr val="104282"/>
              </a:solidFill>
            </a:endParaRPr>
          </a:p>
          <a:p>
            <a:pPr lvl="1"/>
            <a:endParaRPr lang="fr-CH" sz="2400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Mandate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Budget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Structure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Statistiques</a:t>
            </a:r>
          </a:p>
          <a:p>
            <a:pPr lvl="1"/>
            <a:r>
              <a:rPr lang="fr-CH" sz="3300" b="1" dirty="0" err="1" smtClean="0">
                <a:solidFill>
                  <a:srgbClr val="104282"/>
                </a:solidFill>
              </a:rPr>
              <a:t>Methods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Works </a:t>
            </a:r>
            <a:r>
              <a:rPr lang="fr-CH" sz="3300" b="1" dirty="0" err="1" smtClean="0">
                <a:solidFill>
                  <a:srgbClr val="104282"/>
                </a:solidFill>
              </a:rPr>
              <a:t>pictures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2016 Perspectives</a:t>
            </a:r>
            <a:endParaRPr lang="en-US" sz="3300" b="1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6370" y="185649"/>
            <a:ext cx="727974" cy="575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2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173066" y="33189"/>
            <a:ext cx="8647406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2015 SANITARY </a:t>
            </a:r>
            <a:r>
              <a:rPr lang="fr-CH" b="1" dirty="0" err="1" smtClean="0">
                <a:solidFill>
                  <a:srgbClr val="104282"/>
                </a:solidFill>
              </a:rPr>
              <a:t>ODMs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549605"/>
            <a:ext cx="158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/>
              <a:t>TOPS correctifs</a:t>
            </a:r>
            <a:endParaRPr lang="en-GB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879785"/>
            <a:ext cx="4231599" cy="525658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16016" y="1052736"/>
            <a:ext cx="20781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333399"/>
                </a:solidFill>
              </a:rPr>
              <a:t>VIP buildings</a:t>
            </a:r>
          </a:p>
          <a:p>
            <a:r>
              <a:rPr lang="fr-CH" dirty="0" smtClean="0">
                <a:solidFill>
                  <a:srgbClr val="333399"/>
                </a:solidFill>
              </a:rPr>
              <a:t>864, 865, 866, 892: </a:t>
            </a:r>
            <a:r>
              <a:rPr lang="fr-CH" dirty="0" err="1" smtClean="0">
                <a:solidFill>
                  <a:srgbClr val="333399"/>
                </a:solidFill>
              </a:rPr>
              <a:t>waiting</a:t>
            </a:r>
            <a:r>
              <a:rPr lang="fr-CH" dirty="0" smtClean="0">
                <a:solidFill>
                  <a:srgbClr val="333399"/>
                </a:solidFill>
              </a:rPr>
              <a:t> for consolidation</a:t>
            </a:r>
          </a:p>
          <a:p>
            <a:r>
              <a:rPr lang="fr-CH" dirty="0" smtClean="0">
                <a:solidFill>
                  <a:srgbClr val="333399"/>
                </a:solidFill>
              </a:rPr>
              <a:t>774 modifications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07704" y="2708920"/>
            <a:ext cx="1391728" cy="21544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fr-CH" sz="800" b="1" smtClean="0"/>
              <a:t>Total annual </a:t>
            </a:r>
            <a:r>
              <a:rPr lang="fr-CH" sz="800" b="1" dirty="0" err="1" smtClean="0"/>
              <a:t>costs</a:t>
            </a:r>
            <a:r>
              <a:rPr lang="fr-CH" sz="800" b="1" dirty="0" smtClean="0"/>
              <a:t> / Building</a:t>
            </a:r>
            <a:endParaRPr lang="en-GB" sz="800" b="1"/>
          </a:p>
        </p:txBody>
      </p:sp>
      <p:sp>
        <p:nvSpPr>
          <p:cNvPr id="14" name="TextBox 13"/>
          <p:cNvSpPr txBox="1"/>
          <p:nvPr/>
        </p:nvSpPr>
        <p:spPr>
          <a:xfrm>
            <a:off x="1763688" y="1196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Wingdings 2" panose="05020102010507070707" pitchFamily="18" charset="2"/>
              </a:rPr>
              <a:t>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1412776"/>
            <a:ext cx="114300" cy="2286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9592" y="1124744"/>
            <a:ext cx="114300" cy="2286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16" y="1124744"/>
            <a:ext cx="114300" cy="2286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1196752"/>
            <a:ext cx="114300" cy="2286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5736" y="1412776"/>
            <a:ext cx="114300" cy="2286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908720"/>
            <a:ext cx="2195736" cy="28529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1225" y="3429000"/>
            <a:ext cx="2232248" cy="2744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753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104282"/>
                </a:solidFill>
              </a:rPr>
              <a:t>	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47667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</a:p>
          <a:p>
            <a:pPr lvl="1"/>
            <a:r>
              <a:rPr lang="en-US" sz="4000" b="1" dirty="0" smtClean="0">
                <a:solidFill>
                  <a:srgbClr val="104282"/>
                </a:solidFill>
              </a:rPr>
              <a:t>2015 Annual review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i="1" dirty="0" smtClean="0">
                <a:solidFill>
                  <a:srgbClr val="104282"/>
                </a:solidFill>
              </a:rPr>
              <a:t>1</a:t>
            </a:r>
            <a:r>
              <a:rPr lang="en-US" i="1" baseline="30000" dirty="0" smtClean="0">
                <a:solidFill>
                  <a:srgbClr val="104282"/>
                </a:solidFill>
              </a:rPr>
              <a:t>st</a:t>
            </a:r>
            <a:r>
              <a:rPr lang="en-US" i="1" dirty="0" smtClean="0">
                <a:solidFill>
                  <a:srgbClr val="104282"/>
                </a:solidFill>
              </a:rPr>
              <a:t> February 2016</a:t>
            </a:r>
            <a:endParaRPr lang="en-US" i="1" dirty="0">
              <a:solidFill>
                <a:srgbClr val="104282"/>
              </a:solidFill>
            </a:endParaRPr>
          </a:p>
          <a:p>
            <a:pPr lvl="1"/>
            <a:endParaRPr lang="fr-CH" sz="2400" dirty="0" smtClean="0">
              <a:solidFill>
                <a:srgbClr val="104282"/>
              </a:solidFill>
            </a:endParaRPr>
          </a:p>
          <a:p>
            <a:pPr lvl="1"/>
            <a:endParaRPr lang="fr-CH" sz="2400" dirty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Mandate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Budget</a:t>
            </a:r>
          </a:p>
          <a:p>
            <a:pPr lvl="1"/>
            <a:r>
              <a:rPr lang="fr-CH" sz="3300" b="1" dirty="0">
                <a:solidFill>
                  <a:srgbClr val="104282"/>
                </a:solidFill>
              </a:rPr>
              <a:t>Structure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Statistiques</a:t>
            </a:r>
          </a:p>
          <a:p>
            <a:pPr lvl="1"/>
            <a:r>
              <a:rPr lang="fr-CH" sz="3300" b="1" dirty="0" err="1" smtClean="0">
                <a:solidFill>
                  <a:srgbClr val="FF0000"/>
                </a:solidFill>
              </a:rPr>
              <a:t>Methods</a:t>
            </a:r>
            <a:endParaRPr lang="fr-CH" sz="3300" b="1" dirty="0" smtClean="0">
              <a:solidFill>
                <a:srgbClr val="FF0000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Works </a:t>
            </a:r>
            <a:r>
              <a:rPr lang="fr-CH" sz="3300" b="1" dirty="0" err="1" smtClean="0">
                <a:solidFill>
                  <a:srgbClr val="104282"/>
                </a:solidFill>
              </a:rPr>
              <a:t>pictures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2016 perspectives</a:t>
            </a:r>
            <a:endParaRPr lang="en-US" sz="3300" b="1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528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668" y="3792976"/>
            <a:ext cx="3372024" cy="246785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203482" y="18901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 Standards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98142" y="1205143"/>
            <a:ext cx="4656657" cy="4525963"/>
          </a:xfrm>
        </p:spPr>
        <p:txBody>
          <a:bodyPr>
            <a:normAutofit lnSpcReduction="10000"/>
          </a:bodyPr>
          <a:lstStyle/>
          <a:p>
            <a:r>
              <a:rPr lang="fr-FR" u="sng" dirty="0" smtClean="0"/>
              <a:t>Standards</a:t>
            </a:r>
            <a:r>
              <a:rPr lang="fr-FR" dirty="0" smtClean="0"/>
              <a:t>: </a:t>
            </a:r>
            <a:r>
              <a:rPr lang="fr-FR" dirty="0" err="1" smtClean="0"/>
              <a:t>sanitary</a:t>
            </a:r>
            <a:r>
              <a:rPr lang="fr-FR" dirty="0" smtClean="0"/>
              <a:t> </a:t>
            </a:r>
            <a:r>
              <a:rPr lang="fr-FR" dirty="0" err="1" smtClean="0"/>
              <a:t>fittings</a:t>
            </a:r>
            <a:r>
              <a:rPr lang="fr-FR" dirty="0"/>
              <a:t>, PID, DIUO, ahu</a:t>
            </a:r>
            <a:r>
              <a:rPr lang="fr-FR" dirty="0" smtClean="0"/>
              <a:t>, </a:t>
            </a:r>
            <a:r>
              <a:rPr lang="fr-FR" dirty="0" err="1" smtClean="0"/>
              <a:t>heating</a:t>
            </a:r>
            <a:r>
              <a:rPr lang="fr-FR" dirty="0" smtClean="0"/>
              <a:t> </a:t>
            </a:r>
            <a:r>
              <a:rPr lang="fr-FR" dirty="0" err="1" smtClean="0"/>
              <a:t>sub</a:t>
            </a:r>
            <a:r>
              <a:rPr lang="fr-FR" dirty="0" smtClean="0"/>
              <a:t>-station, </a:t>
            </a:r>
            <a:r>
              <a:rPr lang="fr-FR" dirty="0" err="1" smtClean="0"/>
              <a:t>compressed</a:t>
            </a:r>
            <a:r>
              <a:rPr lang="fr-FR" dirty="0" smtClean="0"/>
              <a:t> air </a:t>
            </a:r>
            <a:r>
              <a:rPr lang="fr-FR" dirty="0" err="1" smtClean="0"/>
              <a:t>sub</a:t>
            </a:r>
            <a:r>
              <a:rPr lang="fr-FR" dirty="0" smtClean="0"/>
              <a:t>-station, power </a:t>
            </a:r>
            <a:r>
              <a:rPr lang="fr-FR" dirty="0" err="1" smtClean="0"/>
              <a:t>cubicles</a:t>
            </a:r>
            <a:r>
              <a:rPr lang="fr-FR" dirty="0" smtClean="0"/>
              <a:t>, control </a:t>
            </a:r>
            <a:r>
              <a:rPr lang="fr-FR" dirty="0" err="1" smtClean="0"/>
              <a:t>cubicles</a:t>
            </a:r>
            <a:r>
              <a:rPr lang="fr-FR" dirty="0" smtClean="0"/>
              <a:t>. </a:t>
            </a:r>
          </a:p>
          <a:p>
            <a:endParaRPr lang="fr-FR" dirty="0" smtClean="0"/>
          </a:p>
          <a:p>
            <a:r>
              <a:rPr lang="fr-FR" b="1" dirty="0" smtClean="0"/>
              <a:t>2016: PLC programs, </a:t>
            </a:r>
            <a:r>
              <a:rPr lang="fr-FR" b="1" dirty="0" err="1" smtClean="0"/>
              <a:t>sensors</a:t>
            </a:r>
            <a:r>
              <a:rPr lang="fr-FR" b="1" dirty="0" smtClean="0"/>
              <a:t> and </a:t>
            </a:r>
            <a:r>
              <a:rPr lang="fr-FR" b="1" dirty="0" err="1" smtClean="0"/>
              <a:t>actuators</a:t>
            </a:r>
            <a:r>
              <a:rPr lang="fr-FR" b="1" dirty="0" smtClean="0"/>
              <a:t>.</a:t>
            </a:r>
            <a:endParaRPr lang="fr-FR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257" y="1334422"/>
            <a:ext cx="3149791" cy="222273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2248" y="1485499"/>
            <a:ext cx="3149791" cy="22227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418145" y="1445583"/>
            <a:ext cx="2158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>
                <a:solidFill>
                  <a:schemeClr val="tx2"/>
                </a:solidFill>
              </a:rPr>
              <a:t>Spec</a:t>
            </a:r>
            <a:r>
              <a:rPr lang="fr-CH" i="1" dirty="0" smtClean="0">
                <a:solidFill>
                  <a:schemeClr val="tx2"/>
                </a:solidFill>
              </a:rPr>
              <a:t>, PID, </a:t>
            </a:r>
            <a:r>
              <a:rPr lang="fr-CH" i="1" dirty="0" err="1" smtClean="0">
                <a:solidFill>
                  <a:schemeClr val="tx2"/>
                </a:solidFill>
              </a:rPr>
              <a:t>dwg</a:t>
            </a:r>
            <a:r>
              <a:rPr lang="fr-CH" i="1" dirty="0" smtClean="0">
                <a:solidFill>
                  <a:schemeClr val="tx2"/>
                </a:solidFill>
              </a:rPr>
              <a:t>, DIUO</a:t>
            </a:r>
            <a:endParaRPr lang="en-GB" i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35919" y="980728"/>
            <a:ext cx="1956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smtClean="0">
                <a:solidFill>
                  <a:schemeClr val="tx2"/>
                </a:solidFill>
              </a:rPr>
              <a:t>As </a:t>
            </a:r>
            <a:r>
              <a:rPr lang="fr-CH" i="1" dirty="0" err="1" smtClean="0">
                <a:solidFill>
                  <a:schemeClr val="tx2"/>
                </a:solidFill>
              </a:rPr>
              <a:t>built</a:t>
            </a:r>
            <a:r>
              <a:rPr lang="fr-CH" i="1" dirty="0" smtClean="0">
                <a:solidFill>
                  <a:schemeClr val="tx2"/>
                </a:solidFill>
              </a:rPr>
              <a:t> </a:t>
            </a:r>
            <a:r>
              <a:rPr lang="fr-CH" i="1" dirty="0" err="1" smtClean="0">
                <a:solidFill>
                  <a:schemeClr val="tx2"/>
                </a:solidFill>
              </a:rPr>
              <a:t>detail</a:t>
            </a:r>
            <a:r>
              <a:rPr lang="fr-CH" i="1" dirty="0" smtClean="0">
                <a:solidFill>
                  <a:schemeClr val="tx2"/>
                </a:solidFill>
              </a:rPr>
              <a:t> </a:t>
            </a:r>
            <a:r>
              <a:rPr lang="fr-CH" i="1" dirty="0" err="1" smtClean="0">
                <a:solidFill>
                  <a:schemeClr val="tx2"/>
                </a:solidFill>
              </a:rPr>
              <a:t>level</a:t>
            </a:r>
            <a:endParaRPr lang="en-GB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8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203482" y="18901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</a:t>
            </a:r>
            <a:r>
              <a:rPr lang="fr-CH" b="1" dirty="0" err="1" smtClean="0">
                <a:solidFill>
                  <a:srgbClr val="104282"/>
                </a:solidFill>
              </a:rPr>
              <a:t>Conditional</a:t>
            </a:r>
            <a:r>
              <a:rPr lang="fr-CH" b="1" dirty="0" smtClean="0">
                <a:solidFill>
                  <a:srgbClr val="104282"/>
                </a:solidFill>
              </a:rPr>
              <a:t> &amp; </a:t>
            </a:r>
            <a:r>
              <a:rPr lang="fr-CH" b="1" dirty="0" err="1" smtClean="0">
                <a:solidFill>
                  <a:srgbClr val="104282"/>
                </a:solidFill>
              </a:rPr>
              <a:t>Tele</a:t>
            </a:r>
            <a:r>
              <a:rPr lang="fr-CH" b="1" dirty="0" smtClean="0">
                <a:solidFill>
                  <a:srgbClr val="104282"/>
                </a:solidFill>
              </a:rPr>
              <a:t> Maintenance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43600" cy="4525963"/>
          </a:xfrm>
        </p:spPr>
        <p:txBody>
          <a:bodyPr/>
          <a:lstStyle/>
          <a:p>
            <a:r>
              <a:rPr lang="fr-CH" dirty="0" smtClean="0"/>
              <a:t>Air </a:t>
            </a:r>
            <a:r>
              <a:rPr lang="fr-CH" dirty="0" err="1" smtClean="0"/>
              <a:t>filters</a:t>
            </a:r>
            <a:r>
              <a:rPr lang="fr-CH" dirty="0" smtClean="0"/>
              <a:t> (pressure </a:t>
            </a:r>
            <a:r>
              <a:rPr lang="fr-CH" dirty="0" err="1" smtClean="0"/>
              <a:t>transmitters</a:t>
            </a:r>
            <a:r>
              <a:rPr lang="fr-CH" dirty="0" smtClean="0"/>
              <a:t>, </a:t>
            </a:r>
            <a:r>
              <a:rPr lang="fr-CH" dirty="0" err="1" smtClean="0"/>
              <a:t>two</a:t>
            </a:r>
            <a:r>
              <a:rPr lang="fr-CH" dirty="0"/>
              <a:t> </a:t>
            </a:r>
            <a:r>
              <a:rPr lang="fr-CH" dirty="0" err="1" smtClean="0"/>
              <a:t>thresholds</a:t>
            </a:r>
            <a:r>
              <a:rPr lang="fr-CH" dirty="0" smtClean="0"/>
              <a:t>)</a:t>
            </a:r>
          </a:p>
          <a:p>
            <a:r>
              <a:rPr lang="fr-CH" dirty="0" smtClean="0"/>
              <a:t>Optimisation of the </a:t>
            </a:r>
            <a:r>
              <a:rPr lang="fr-CH" dirty="0" err="1" smtClean="0"/>
              <a:t>prefilter</a:t>
            </a:r>
            <a:r>
              <a:rPr lang="fr-CH" dirty="0" smtClean="0"/>
              <a:t> class (</a:t>
            </a:r>
            <a:r>
              <a:rPr lang="fr-CH" b="1" dirty="0" smtClean="0"/>
              <a:t>F9</a:t>
            </a:r>
            <a:r>
              <a:rPr lang="fr-CH" dirty="0" smtClean="0"/>
              <a:t>+H14, </a:t>
            </a:r>
            <a:r>
              <a:rPr lang="fr-CH" b="1" dirty="0" smtClean="0"/>
              <a:t>F7</a:t>
            </a:r>
            <a:r>
              <a:rPr lang="fr-CH" dirty="0" smtClean="0"/>
              <a:t>+F9)</a:t>
            </a:r>
          </a:p>
          <a:p>
            <a:r>
              <a:rPr lang="fr-CH" dirty="0" err="1" smtClean="0"/>
              <a:t>Two</a:t>
            </a:r>
            <a:r>
              <a:rPr lang="fr-CH" dirty="0" smtClean="0"/>
              <a:t> </a:t>
            </a:r>
            <a:r>
              <a:rPr lang="fr-CH" dirty="0" err="1" smtClean="0"/>
              <a:t>levels</a:t>
            </a:r>
            <a:r>
              <a:rPr lang="fr-CH" dirty="0" smtClean="0"/>
              <a:t> </a:t>
            </a:r>
            <a:r>
              <a:rPr lang="fr-CH" dirty="0" err="1" smtClean="0"/>
              <a:t>remote</a:t>
            </a:r>
            <a:r>
              <a:rPr lang="fr-CH" dirty="0" smtClean="0"/>
              <a:t> </a:t>
            </a:r>
            <a:r>
              <a:rPr lang="fr-CH" dirty="0" err="1" smtClean="0"/>
              <a:t>alarms</a:t>
            </a:r>
            <a:r>
              <a:rPr lang="fr-CH" dirty="0" smtClean="0"/>
              <a:t> </a:t>
            </a:r>
            <a:r>
              <a:rPr lang="fr-CH" dirty="0" err="1" smtClean="0"/>
              <a:t>ambience</a:t>
            </a:r>
            <a:r>
              <a:rPr lang="fr-CH" dirty="0" smtClean="0"/>
              <a:t> </a:t>
            </a:r>
            <a:r>
              <a:rPr lang="fr-CH" dirty="0" err="1"/>
              <a:t>thresholds</a:t>
            </a:r>
            <a:r>
              <a:rPr lang="fr-CH" dirty="0" smtClean="0"/>
              <a:t> (piquet)</a:t>
            </a:r>
          </a:p>
          <a:p>
            <a:r>
              <a:rPr lang="fr-CH" dirty="0" err="1" smtClean="0"/>
              <a:t>Waterless</a:t>
            </a:r>
            <a:r>
              <a:rPr lang="fr-CH" dirty="0" smtClean="0"/>
              <a:t> </a:t>
            </a:r>
            <a:r>
              <a:rPr lang="fr-CH" dirty="0" err="1" smtClean="0"/>
              <a:t>urinals</a:t>
            </a:r>
            <a:r>
              <a:rPr lang="fr-CH" dirty="0" smtClean="0"/>
              <a:t> (</a:t>
            </a:r>
            <a:r>
              <a:rPr lang="fr-CH" dirty="0" err="1" smtClean="0"/>
              <a:t>invest</a:t>
            </a:r>
            <a:r>
              <a:rPr lang="fr-CH" dirty="0" smtClean="0"/>
              <a:t> &lt; 40%+maint+&gt;50000l/</a:t>
            </a:r>
            <a:r>
              <a:rPr lang="fr-CH" dirty="0" err="1" smtClean="0"/>
              <a:t>year</a:t>
            </a:r>
            <a:r>
              <a:rPr lang="fr-CH" dirty="0" smtClean="0"/>
              <a:t>))</a:t>
            </a:r>
            <a:endParaRPr lang="en-GB" dirty="0"/>
          </a:p>
        </p:txBody>
      </p:sp>
      <p:pic>
        <p:nvPicPr>
          <p:cNvPr id="20" name="Picture 19" descr="aIMG_03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4147" y="1582009"/>
            <a:ext cx="1960009" cy="169459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3540" y="4648199"/>
            <a:ext cx="1970617" cy="147796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4148" y="3410742"/>
            <a:ext cx="1980723" cy="115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66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203482" y="18901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             </a:t>
            </a:r>
            <a:r>
              <a:rPr lang="fr-CH" b="1" dirty="0" err="1" smtClean="0">
                <a:solidFill>
                  <a:srgbClr val="104282"/>
                </a:solidFill>
              </a:rPr>
              <a:t>Methods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73066" y="1682287"/>
            <a:ext cx="21380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srgbClr val="0055A0"/>
                </a:solidFill>
              </a:rPr>
              <a:t>Classification</a:t>
            </a:r>
            <a:endParaRPr lang="en-GB" sz="2800" b="1" dirty="0">
              <a:solidFill>
                <a:srgbClr val="0055A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12217" y="692696"/>
            <a:ext cx="19713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srgbClr val="0055A0"/>
                </a:solidFill>
              </a:rPr>
              <a:t>Codification</a:t>
            </a:r>
            <a:endParaRPr lang="en-GB" sz="2800" b="1" dirty="0">
              <a:solidFill>
                <a:srgbClr val="0055A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412217" y="2502680"/>
            <a:ext cx="3605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err="1" smtClean="0">
                <a:solidFill>
                  <a:srgbClr val="0055A0"/>
                </a:solidFill>
              </a:rPr>
              <a:t>Marking</a:t>
            </a:r>
            <a:r>
              <a:rPr lang="fr-CH" sz="2800" b="1" dirty="0" smtClean="0">
                <a:solidFill>
                  <a:srgbClr val="0055A0"/>
                </a:solidFill>
              </a:rPr>
              <a:t> = CAMM code</a:t>
            </a:r>
            <a:endParaRPr lang="en-GB" sz="2800" b="1" dirty="0">
              <a:solidFill>
                <a:srgbClr val="0055A0"/>
              </a:solidFill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2474032"/>
              </p:ext>
            </p:extLst>
          </p:nvPr>
        </p:nvGraphicFramePr>
        <p:xfrm>
          <a:off x="206384" y="2581092"/>
          <a:ext cx="2466020" cy="34401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24023"/>
                <a:gridCol w="641997"/>
              </a:tblGrid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Système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Code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Réseau de chaleur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9000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Chauffage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C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000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Ventilation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V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Refroidissement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R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00B0F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Sanitaire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2D05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Incendie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I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000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Air Comprimé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Distribution de gaz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G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FF0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Electricité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FF0000"/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Multi technique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Restauration</a:t>
                      </a:r>
                      <a:endParaRPr lang="en-GB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T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solidFill>
                      <a:srgbClr val="990000"/>
                    </a:solidFill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144640" y="2123652"/>
            <a:ext cx="2690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Systeme</a:t>
            </a:r>
            <a:r>
              <a:rPr lang="fr-CH" dirty="0" smtClean="0"/>
              <a:t>/parent/</a:t>
            </a:r>
            <a:r>
              <a:rPr lang="fr-CH" dirty="0" err="1" smtClean="0"/>
              <a:t>child</a:t>
            </a:r>
            <a:r>
              <a:rPr lang="fr-CH" dirty="0" smtClean="0"/>
              <a:t>/part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3412217" y="1133085"/>
            <a:ext cx="460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Building /  parent = circuit  / </a:t>
            </a:r>
            <a:r>
              <a:rPr lang="fr-CH" dirty="0" err="1" smtClean="0"/>
              <a:t>child</a:t>
            </a:r>
            <a:r>
              <a:rPr lang="fr-CH" dirty="0" smtClean="0"/>
              <a:t> = component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579" y="1517799"/>
            <a:ext cx="5414851" cy="57178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97601" y="3070056"/>
            <a:ext cx="3371419" cy="12946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6904" y="5259555"/>
            <a:ext cx="1729051" cy="81743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6818" y="2599752"/>
            <a:ext cx="978409" cy="428054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33120" y="3025900"/>
            <a:ext cx="2107397" cy="2899045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3374521" y="4347124"/>
            <a:ext cx="31858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Quality Assurance Plan</a:t>
            </a:r>
          </a:p>
          <a:p>
            <a:r>
              <a:rPr lang="en-GB" b="1" dirty="0" smtClean="0"/>
              <a:t>FX9999QA</a:t>
            </a:r>
            <a:r>
              <a:rPr lang="en-GB" dirty="0" smtClean="0"/>
              <a:t>_510_reperage_V5_F</a:t>
            </a:r>
          </a:p>
          <a:p>
            <a:r>
              <a:rPr lang="fr-CH" dirty="0" err="1" smtClean="0"/>
              <a:t>Edms</a:t>
            </a:r>
            <a:r>
              <a:rPr lang="fr-CH" dirty="0" smtClean="0"/>
              <a:t> </a:t>
            </a:r>
            <a:r>
              <a:rPr lang="en-GB" dirty="0"/>
              <a:t>126675 </a:t>
            </a:r>
            <a:r>
              <a:rPr lang="en-GB" dirty="0" smtClean="0"/>
              <a:t>V5</a:t>
            </a:r>
            <a:r>
              <a:rPr lang="fr-CH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5415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       	                        </a:t>
            </a:r>
            <a:r>
              <a:rPr lang="fr-CH" b="1" dirty="0" err="1" smtClean="0">
                <a:solidFill>
                  <a:srgbClr val="104282"/>
                </a:solidFill>
              </a:rPr>
              <a:t>Methods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3140662" y="803403"/>
            <a:ext cx="5826472" cy="1143000"/>
          </a:xfrm>
        </p:spPr>
        <p:txBody>
          <a:bodyPr>
            <a:normAutofit fontScale="90000"/>
          </a:bodyPr>
          <a:lstStyle/>
          <a:p>
            <a:pPr algn="r"/>
            <a:r>
              <a:rPr lang="fr-CH" b="1" dirty="0" smtClean="0"/>
              <a:t>AUTOCAD GIS &amp; EAM Information</a:t>
            </a:r>
            <a:endParaRPr lang="en-GB" b="1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500" y="4025775"/>
            <a:ext cx="2310702" cy="195385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083" y="4536524"/>
            <a:ext cx="1979841" cy="137924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96819" y="931747"/>
            <a:ext cx="51604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407 ouvrages 1000 étages</a:t>
            </a:r>
          </a:p>
          <a:p>
            <a:endParaRPr lang="fr-CH" b="1" dirty="0" smtClean="0"/>
          </a:p>
          <a:p>
            <a:r>
              <a:rPr lang="fr-CH" b="1" dirty="0" smtClean="0"/>
              <a:t>GIS: master </a:t>
            </a:r>
            <a:r>
              <a:rPr lang="fr-CH" b="1" dirty="0" err="1" smtClean="0"/>
              <a:t>drawing</a:t>
            </a:r>
            <a:r>
              <a:rPr lang="fr-CH" b="1" dirty="0" smtClean="0"/>
              <a:t>: 601 / 3000 </a:t>
            </a:r>
            <a:r>
              <a:rPr lang="fr-CH" b="1" dirty="0" err="1" smtClean="0"/>
              <a:t>drwgs</a:t>
            </a:r>
            <a:endParaRPr lang="en-GB" dirty="0"/>
          </a:p>
          <a:p>
            <a:r>
              <a:rPr lang="fr-CH" b="1" dirty="0" smtClean="0"/>
              <a:t>EAM: 9100/ 27000 records (</a:t>
            </a:r>
            <a:r>
              <a:rPr lang="fr-CH" b="1" dirty="0" err="1" smtClean="0"/>
              <a:t>Hvac</a:t>
            </a:r>
            <a:r>
              <a:rPr lang="fr-CH" b="1" dirty="0" smtClean="0"/>
              <a:t>: 6513, </a:t>
            </a:r>
            <a:r>
              <a:rPr lang="fr-CH" b="1" dirty="0" err="1" smtClean="0"/>
              <a:t>Elec</a:t>
            </a:r>
            <a:r>
              <a:rPr lang="fr-CH" b="1" dirty="0" smtClean="0"/>
              <a:t>: 2663)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1331" y="3175352"/>
            <a:ext cx="1871189" cy="287125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263" y="4510854"/>
            <a:ext cx="1207378" cy="142723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8927976" y="3024146"/>
            <a:ext cx="432048" cy="3107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93290" y="2359294"/>
            <a:ext cx="3424817" cy="20585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1060" y="2317209"/>
            <a:ext cx="3494836" cy="2100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8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203482" y="18901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GIS </a:t>
            </a:r>
            <a:r>
              <a:rPr lang="fr-CH" b="1" dirty="0" err="1" smtClean="0">
                <a:solidFill>
                  <a:srgbClr val="104282"/>
                </a:solidFill>
              </a:rPr>
              <a:t>Integration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22" y="919683"/>
            <a:ext cx="8766777" cy="526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6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       	                        </a:t>
            </a:r>
            <a:r>
              <a:rPr lang="fr-CH" b="1" dirty="0" err="1" smtClean="0">
                <a:solidFill>
                  <a:srgbClr val="104282"/>
                </a:solidFill>
              </a:rPr>
              <a:t>Methods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1028" name="Picture 4" descr="G:\Departments\GS\Groups\SE\HE\HE-Organisation\HE-communication\2013 annual meeting\mlg\B4 etude thermique CLIMAWI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" y="2348880"/>
            <a:ext cx="564624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G:\Departments\GS\Groups\SE\HE\HE-Organisation\HE-communication\2013 annual meeting\mlg\B504 - camera thermique armoire ELE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" y="4149080"/>
            <a:ext cx="290651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:\Departments\GS\Groups\SE\HE\HE-Organisation\HE-communication\2013 annual meeting\mlg\B54 camera thermiqu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149080"/>
            <a:ext cx="3117614" cy="1969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31840" y="22650"/>
            <a:ext cx="2389313" cy="225142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275856" y="177281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156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8144" y="4293096"/>
            <a:ext cx="3185029" cy="179724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40152" y="980728"/>
            <a:ext cx="2808312" cy="3149427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172400" y="414908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771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004048" y="422108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864</a:t>
            </a:r>
            <a:endParaRPr lang="en-GB" dirty="0"/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3066" y="774429"/>
            <a:ext cx="2571470" cy="153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88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590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 smtClean="0">
                <a:solidFill>
                  <a:srgbClr val="0055A0"/>
                </a:solidFill>
              </a:rPr>
              <a:t>Electricity</a:t>
            </a:r>
            <a:r>
              <a:rPr lang="fr-FR" b="1" dirty="0" smtClean="0">
                <a:solidFill>
                  <a:srgbClr val="0055A0"/>
                </a:solidFill>
              </a:rPr>
              <a:t> usage</a:t>
            </a:r>
            <a:endParaRPr lang="fr-FR" b="1" dirty="0">
              <a:solidFill>
                <a:srgbClr val="0055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1981200"/>
            <a:ext cx="4522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</a:rPr>
              <a:t>Monthly operational electrical power [MW]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0" y="1676400"/>
            <a:ext cx="2173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</a:rPr>
              <a:t>Annual electrical </a:t>
            </a:r>
          </a:p>
          <a:p>
            <a:r>
              <a:rPr lang="en-GB" b="1" dirty="0" smtClean="0">
                <a:solidFill>
                  <a:srgbClr val="0055A0"/>
                </a:solidFill>
              </a:rPr>
              <a:t>consumption [MWh]</a:t>
            </a:r>
            <a:endParaRPr lang="en-GB" b="1" dirty="0">
              <a:solidFill>
                <a:srgbClr val="0055A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362200"/>
            <a:ext cx="4578493" cy="274953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8800" y="2362200"/>
            <a:ext cx="3346994" cy="323725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658855" y="1053719"/>
            <a:ext cx="1772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0055A0"/>
                </a:solidFill>
              </a:rPr>
              <a:t>CERN total</a:t>
            </a:r>
            <a:endParaRPr lang="en-GB" sz="2800" b="1" dirty="0">
              <a:solidFill>
                <a:srgbClr val="0055A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Image 2" descr="LOGOfin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23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76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566"/>
            <a:ext cx="8229600" cy="1143000"/>
          </a:xfrm>
        </p:spPr>
        <p:txBody>
          <a:bodyPr/>
          <a:lstStyle/>
          <a:p>
            <a:r>
              <a:rPr lang="fr-FR" b="1" dirty="0" err="1" smtClean="0">
                <a:solidFill>
                  <a:srgbClr val="0055A0"/>
                </a:solidFill>
              </a:rPr>
              <a:t>Energy</a:t>
            </a:r>
            <a:r>
              <a:rPr lang="fr-FR" b="1" dirty="0" smtClean="0">
                <a:solidFill>
                  <a:srgbClr val="0055A0"/>
                </a:solidFill>
              </a:rPr>
              <a:t> </a:t>
            </a:r>
            <a:r>
              <a:rPr lang="fr-FR" b="1" dirty="0" err="1" smtClean="0">
                <a:solidFill>
                  <a:srgbClr val="0055A0"/>
                </a:solidFill>
              </a:rPr>
              <a:t>numbers</a:t>
            </a:r>
            <a:endParaRPr lang="fr-FR" b="1" dirty="0">
              <a:solidFill>
                <a:srgbClr val="0055A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9152" y="2143211"/>
            <a:ext cx="6672487" cy="400704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1835501"/>
            <a:ext cx="1929375" cy="990000"/>
          </a:xfrm>
          <a:prstGeom prst="rect">
            <a:avLst/>
          </a:prstGeom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277956" y="796733"/>
            <a:ext cx="871364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0055A0"/>
                </a:solidFill>
              </a:rPr>
              <a:t>CERN infrastructure not </a:t>
            </a:r>
            <a:r>
              <a:rPr lang="fr-FR" sz="2800" b="1" dirty="0" err="1" smtClean="0">
                <a:solidFill>
                  <a:srgbClr val="0055A0"/>
                </a:solidFill>
              </a:rPr>
              <a:t>linked</a:t>
            </a:r>
            <a:r>
              <a:rPr lang="fr-FR" sz="2800" b="1" dirty="0" smtClean="0">
                <a:solidFill>
                  <a:srgbClr val="0055A0"/>
                </a:solidFill>
              </a:rPr>
              <a:t> to </a:t>
            </a:r>
            <a:r>
              <a:rPr lang="fr-FR" sz="2800" b="1" dirty="0" err="1" smtClean="0">
                <a:solidFill>
                  <a:srgbClr val="0055A0"/>
                </a:solidFill>
              </a:rPr>
              <a:t>accelerator’s</a:t>
            </a:r>
            <a:r>
              <a:rPr lang="fr-FR" sz="2800" b="1" dirty="0" smtClean="0">
                <a:solidFill>
                  <a:srgbClr val="0055A0"/>
                </a:solidFill>
              </a:rPr>
              <a:t> </a:t>
            </a:r>
            <a:r>
              <a:rPr lang="fr-FR" sz="2800" b="1" dirty="0" err="1" smtClean="0">
                <a:solidFill>
                  <a:srgbClr val="0055A0"/>
                </a:solidFill>
              </a:rPr>
              <a:t>operation</a:t>
            </a:r>
            <a:endParaRPr lang="fr-FR" sz="2800" b="1" dirty="0">
              <a:solidFill>
                <a:srgbClr val="0055A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Image 2" descr="LOGOfin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77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976043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en-US" b="1" dirty="0" smtClean="0">
                <a:solidFill>
                  <a:srgbClr val="104282"/>
                </a:solidFill>
              </a:rPr>
              <a:t>SMB/SE-HE</a:t>
            </a:r>
            <a:r>
              <a:rPr lang="en-US" dirty="0" smtClean="0">
                <a:solidFill>
                  <a:srgbClr val="104282"/>
                </a:solidFill>
              </a:rPr>
              <a:t> section is in charge of: </a:t>
            </a:r>
            <a:endParaRPr lang="en-US" sz="1100" dirty="0" smtClean="0">
              <a:solidFill>
                <a:srgbClr val="104282"/>
              </a:solidFill>
            </a:endParaRPr>
          </a:p>
          <a:p>
            <a:pPr lvl="1">
              <a:buNone/>
            </a:pPr>
            <a:endParaRPr lang="en-US" sz="1100" dirty="0" smtClean="0">
              <a:solidFill>
                <a:srgbClr val="104282"/>
              </a:solidFill>
            </a:endParaRPr>
          </a:p>
          <a:p>
            <a:pPr lvl="1">
              <a:buNone/>
            </a:pPr>
            <a:r>
              <a:rPr lang="en-US" dirty="0" smtClean="0">
                <a:solidFill>
                  <a:srgbClr val="104282"/>
                </a:solidFill>
              </a:rPr>
              <a:t>The </a:t>
            </a:r>
            <a:r>
              <a:rPr lang="en-US" b="1" dirty="0" smtClean="0">
                <a:solidFill>
                  <a:srgbClr val="104282"/>
                </a:solidFill>
              </a:rPr>
              <a:t>design</a:t>
            </a:r>
            <a:r>
              <a:rPr lang="en-US" dirty="0" smtClean="0">
                <a:solidFill>
                  <a:srgbClr val="104282"/>
                </a:solidFill>
              </a:rPr>
              <a:t>, </a:t>
            </a:r>
            <a:r>
              <a:rPr lang="en-US" b="1" dirty="0" smtClean="0">
                <a:solidFill>
                  <a:srgbClr val="104282"/>
                </a:solidFill>
              </a:rPr>
              <a:t>operation</a:t>
            </a:r>
            <a:r>
              <a:rPr lang="en-US" dirty="0" smtClean="0">
                <a:solidFill>
                  <a:srgbClr val="104282"/>
                </a:solidFill>
              </a:rPr>
              <a:t>, repairing, </a:t>
            </a:r>
            <a:r>
              <a:rPr lang="en-US" b="1" dirty="0" smtClean="0">
                <a:solidFill>
                  <a:srgbClr val="104282"/>
                </a:solidFill>
              </a:rPr>
              <a:t>maintenance</a:t>
            </a:r>
            <a:r>
              <a:rPr lang="en-US" dirty="0" smtClean="0">
                <a:solidFill>
                  <a:srgbClr val="104282"/>
                </a:solidFill>
              </a:rPr>
              <a:t>,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104282"/>
                </a:solidFill>
              </a:rPr>
              <a:t>works</a:t>
            </a:r>
            <a:r>
              <a:rPr lang="en-US" dirty="0" smtClean="0">
                <a:solidFill>
                  <a:srgbClr val="104282"/>
                </a:solidFill>
              </a:rPr>
              <a:t> </a:t>
            </a:r>
            <a:r>
              <a:rPr lang="en-US" dirty="0" smtClean="0">
                <a:solidFill>
                  <a:srgbClr val="104282"/>
                </a:solidFill>
              </a:rPr>
              <a:t>and special works in the following fields: 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04282"/>
                </a:solidFill>
              </a:rPr>
              <a:t>HVAC</a:t>
            </a:r>
            <a:r>
              <a:rPr lang="en-US" dirty="0" smtClean="0">
                <a:solidFill>
                  <a:srgbClr val="104282"/>
                </a:solidFill>
              </a:rPr>
              <a:t> (Heating, Ventilation, Cooling, air conditioning, specific extraction)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04282"/>
                </a:solidFill>
              </a:rPr>
              <a:t>Fluids</a:t>
            </a:r>
            <a:r>
              <a:rPr lang="en-US" dirty="0" smtClean="0">
                <a:solidFill>
                  <a:srgbClr val="104282"/>
                </a:solidFill>
              </a:rPr>
              <a:t> (water cooling, compressed air, gas, fire fighting, filling)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04282"/>
                </a:solidFill>
              </a:rPr>
              <a:t>Electricity</a:t>
            </a:r>
            <a:r>
              <a:rPr lang="en-US" dirty="0" smtClean="0">
                <a:solidFill>
                  <a:srgbClr val="104282"/>
                </a:solidFill>
              </a:rPr>
              <a:t> (power distribution, lighting, machine powering)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104282"/>
                </a:solidFill>
              </a:rPr>
              <a:t>Sanitary</a:t>
            </a:r>
            <a:r>
              <a:rPr lang="en-US" dirty="0">
                <a:solidFill>
                  <a:srgbClr val="104282"/>
                </a:solidFill>
              </a:rPr>
              <a:t> (drinking </a:t>
            </a:r>
            <a:r>
              <a:rPr lang="en-US" dirty="0" smtClean="0">
                <a:solidFill>
                  <a:srgbClr val="104282"/>
                </a:solidFill>
              </a:rPr>
              <a:t>water</a:t>
            </a:r>
            <a:r>
              <a:rPr lang="en-US" dirty="0">
                <a:solidFill>
                  <a:srgbClr val="104282"/>
                </a:solidFill>
              </a:rPr>
              <a:t>, domestic </a:t>
            </a:r>
            <a:r>
              <a:rPr lang="en-US" dirty="0" smtClean="0">
                <a:solidFill>
                  <a:srgbClr val="104282"/>
                </a:solidFill>
              </a:rPr>
              <a:t>water, solar panels, fountains, safety)</a:t>
            </a:r>
          </a:p>
          <a:p>
            <a:pPr lvl="3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rgbClr val="104282"/>
                </a:solidFill>
              </a:rPr>
              <a:t>Catering</a:t>
            </a:r>
            <a:r>
              <a:rPr lang="en-US" dirty="0" smtClean="0">
                <a:solidFill>
                  <a:srgbClr val="104282"/>
                </a:solidFill>
              </a:rPr>
              <a:t> (catering equipment).</a:t>
            </a:r>
          </a:p>
          <a:p>
            <a:pPr lvl="3">
              <a:buNone/>
            </a:pPr>
            <a:endParaRPr lang="fr-CH" dirty="0" smtClean="0">
              <a:solidFill>
                <a:srgbClr val="104282"/>
              </a:solidFill>
            </a:endParaRPr>
          </a:p>
          <a:p>
            <a:pPr lvl="1">
              <a:buNone/>
            </a:pPr>
            <a:r>
              <a:rPr lang="fr-CH" sz="3600" dirty="0" smtClean="0">
                <a:solidFill>
                  <a:srgbClr val="104282"/>
                </a:solidFill>
              </a:rPr>
              <a:t>For </a:t>
            </a:r>
            <a:r>
              <a:rPr lang="fr-CH" sz="3600" b="1" dirty="0" err="1" smtClean="0">
                <a:solidFill>
                  <a:srgbClr val="FF0000"/>
                </a:solidFill>
              </a:rPr>
              <a:t>tertiary</a:t>
            </a:r>
            <a:r>
              <a:rPr lang="fr-CH" sz="3600" b="1" dirty="0" smtClean="0">
                <a:solidFill>
                  <a:srgbClr val="FF0000"/>
                </a:solidFill>
              </a:rPr>
              <a:t> </a:t>
            </a:r>
            <a:r>
              <a:rPr lang="fr-CH" sz="3600" dirty="0" smtClean="0">
                <a:solidFill>
                  <a:srgbClr val="104282"/>
                </a:solidFill>
              </a:rPr>
              <a:t>buildings</a:t>
            </a:r>
            <a:endParaRPr lang="en-US" sz="3600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795436" y="44030"/>
            <a:ext cx="8169052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           Mandate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13" name="Image 7" descr="Capture d’écran 2014-11-06 à 23.33.30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4281221"/>
            <a:ext cx="2987824" cy="19045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69387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590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 smtClean="0">
                <a:solidFill>
                  <a:srgbClr val="0055A0"/>
                </a:solidFill>
              </a:rPr>
              <a:t>Electricity</a:t>
            </a:r>
            <a:r>
              <a:rPr lang="fr-FR" b="1" dirty="0" smtClean="0">
                <a:solidFill>
                  <a:srgbClr val="0055A0"/>
                </a:solidFill>
              </a:rPr>
              <a:t> usage</a:t>
            </a:r>
            <a:endParaRPr lang="fr-FR" b="1" dirty="0">
              <a:solidFill>
                <a:srgbClr val="0055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00812" y="2360713"/>
            <a:ext cx="21735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55A0"/>
                </a:solidFill>
              </a:rPr>
              <a:t>Annual electrical </a:t>
            </a:r>
          </a:p>
          <a:p>
            <a:r>
              <a:rPr lang="en-GB" b="1" dirty="0" smtClean="0">
                <a:solidFill>
                  <a:srgbClr val="0055A0"/>
                </a:solidFill>
              </a:rPr>
              <a:t>consumption [MWh]</a:t>
            </a:r>
            <a:endParaRPr lang="en-GB" b="1" dirty="0">
              <a:solidFill>
                <a:srgbClr val="0055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9157" y="3173474"/>
            <a:ext cx="3276855" cy="101752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52400" y="2101094"/>
            <a:ext cx="5287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55A0"/>
                </a:solidFill>
              </a:rPr>
              <a:t>Evolution of the annual electrical consumption [MWh]</a:t>
            </a:r>
            <a:endParaRPr lang="en-GB" b="1" dirty="0">
              <a:solidFill>
                <a:srgbClr val="0055A0"/>
              </a:solidFill>
            </a:endParaRPr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/>
          </p:nvPr>
        </p:nvGraphicFramePr>
        <p:xfrm>
          <a:off x="623545" y="2737988"/>
          <a:ext cx="4550557" cy="2532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99357" y="5270130"/>
            <a:ext cx="26465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 smtClean="0">
                <a:solidFill>
                  <a:srgbClr val="0055A0"/>
                </a:solidFill>
              </a:rPr>
              <a:t>Energy</a:t>
            </a:r>
            <a:r>
              <a:rPr lang="fr-CH" i="1" dirty="0" smtClean="0">
                <a:solidFill>
                  <a:srgbClr val="0055A0"/>
                </a:solidFill>
              </a:rPr>
              <a:t> </a:t>
            </a:r>
            <a:r>
              <a:rPr lang="fr-CH" i="1" dirty="0" err="1" smtClean="0">
                <a:solidFill>
                  <a:srgbClr val="0055A0"/>
                </a:solidFill>
              </a:rPr>
              <a:t>saving</a:t>
            </a:r>
            <a:r>
              <a:rPr lang="fr-CH" i="1" dirty="0" smtClean="0">
                <a:solidFill>
                  <a:srgbClr val="0055A0"/>
                </a:solidFill>
              </a:rPr>
              <a:t> not visible: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i="1" dirty="0" smtClean="0">
                <a:solidFill>
                  <a:srgbClr val="0055A0"/>
                </a:solidFill>
              </a:rPr>
              <a:t>New buildings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i="1" dirty="0" smtClean="0">
                <a:solidFill>
                  <a:srgbClr val="0055A0"/>
                </a:solidFill>
              </a:rPr>
              <a:t>New </a:t>
            </a:r>
            <a:r>
              <a:rPr lang="fr-CH" i="1" dirty="0" err="1" smtClean="0">
                <a:solidFill>
                  <a:srgbClr val="0055A0"/>
                </a:solidFill>
              </a:rPr>
              <a:t>processes</a:t>
            </a:r>
            <a:endParaRPr lang="en-GB" i="1" dirty="0">
              <a:solidFill>
                <a:srgbClr val="0055A0"/>
              </a:solidFill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61471" y="66675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0055A0"/>
                </a:solidFill>
              </a:rPr>
              <a:t>CERN non machine buildings</a:t>
            </a:r>
            <a:endParaRPr lang="fr-FR" sz="2800" b="1" dirty="0">
              <a:solidFill>
                <a:srgbClr val="0055A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914400" y="4332455"/>
            <a:ext cx="4038600" cy="31872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Image 2" descr="LOGOfin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2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203482" y="18901"/>
            <a:ext cx="8737035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   </a:t>
            </a:r>
            <a:r>
              <a:rPr lang="fr-CH" b="1" dirty="0" err="1" smtClean="0">
                <a:solidFill>
                  <a:srgbClr val="104282"/>
                </a:solidFill>
              </a:rPr>
              <a:t>Tele</a:t>
            </a:r>
            <a:r>
              <a:rPr lang="fr-CH" b="1" dirty="0" smtClean="0">
                <a:solidFill>
                  <a:srgbClr val="104282"/>
                </a:solidFill>
              </a:rPr>
              <a:t> Maintenance 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10" name="Content Placeholder 2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65354" y="1044329"/>
            <a:ext cx="2701404" cy="1848688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0" y="6248400"/>
            <a:ext cx="9144000" cy="0"/>
          </a:xfrm>
          <a:prstGeom prst="line">
            <a:avLst/>
          </a:prstGeom>
          <a:ln w="9525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5145095" y="3101414"/>
            <a:ext cx="3743624" cy="3092760"/>
            <a:chOff x="3293270" y="1170877"/>
            <a:chExt cx="5393530" cy="5274683"/>
          </a:xfrm>
        </p:grpSpPr>
        <p:pic>
          <p:nvPicPr>
            <p:cNvPr id="14" name="Picture 3" descr="E:\New folder (2)\Images PPT\lumière2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3270" y="3559190"/>
              <a:ext cx="5393530" cy="28863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E:\New folder (2)\Images PPT\lumière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3270" y="1170877"/>
              <a:ext cx="5393530" cy="26187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163" y="896533"/>
            <a:ext cx="1494801" cy="9903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929" y="3089120"/>
            <a:ext cx="2039212" cy="3076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99163" y="1961795"/>
            <a:ext cx="1489556" cy="987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3200" y="1109041"/>
            <a:ext cx="693027" cy="769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667" y="2037256"/>
            <a:ext cx="1321064" cy="8755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94880" y="2602807"/>
            <a:ext cx="1070480" cy="36507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19236" y="2012320"/>
            <a:ext cx="26696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Digital </a:t>
            </a:r>
            <a:r>
              <a:rPr lang="en-GB" b="1" dirty="0"/>
              <a:t>benefits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Individual &amp; </a:t>
            </a:r>
            <a:r>
              <a:rPr lang="en-GB" dirty="0"/>
              <a:t>grouping </a:t>
            </a:r>
            <a:r>
              <a:rPr lang="en-GB" dirty="0" smtClean="0"/>
              <a:t>communication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Changes via </a:t>
            </a:r>
            <a:r>
              <a:rPr lang="en-GB" dirty="0" smtClean="0"/>
              <a:t>software (rooms </a:t>
            </a:r>
            <a:r>
              <a:rPr lang="en-GB" dirty="0" err="1" smtClean="0"/>
              <a:t>config</a:t>
            </a:r>
            <a:r>
              <a:rPr lang="en-GB" dirty="0" smtClean="0"/>
              <a:t>, scenes)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Two-way communication (feedback</a:t>
            </a:r>
            <a:r>
              <a:rPr lang="en-GB" dirty="0" smtClean="0"/>
              <a:t>)</a:t>
            </a:r>
          </a:p>
          <a:p>
            <a:endParaRPr lang="en-GB" b="1" dirty="0" smtClean="0"/>
          </a:p>
          <a:p>
            <a:r>
              <a:rPr lang="en-GB" b="1" dirty="0" smtClean="0"/>
              <a:t>Energy saving (50%)</a:t>
            </a:r>
          </a:p>
          <a:p>
            <a:endParaRPr lang="en-GB" b="1" dirty="0" smtClean="0"/>
          </a:p>
          <a:p>
            <a:r>
              <a:rPr lang="en-GB" b="1" dirty="0" smtClean="0"/>
              <a:t>Predictive maintenance</a:t>
            </a:r>
            <a:endParaRPr lang="en-GB" b="1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Auto </a:t>
            </a:r>
            <a:r>
              <a:rPr lang="en-GB" dirty="0" err="1" smtClean="0"/>
              <a:t>adaptative</a:t>
            </a:r>
            <a:r>
              <a:rPr lang="en-GB" dirty="0" smtClean="0"/>
              <a:t> (flux)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 smtClean="0"/>
              <a:t>Life prediction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875830" y="1508223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*AFE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135367" y="1049712"/>
            <a:ext cx="22367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rgbClr val="0055A0"/>
                </a:solidFill>
              </a:rPr>
              <a:t>Lighting</a:t>
            </a:r>
            <a:r>
              <a:rPr lang="fr-CH" dirty="0" smtClean="0">
                <a:solidFill>
                  <a:srgbClr val="0055A0"/>
                </a:solidFill>
              </a:rPr>
              <a:t> Management</a:t>
            </a:r>
          </a:p>
          <a:p>
            <a:r>
              <a:rPr lang="fr-CH" dirty="0" smtClean="0">
                <a:solidFill>
                  <a:srgbClr val="0055A0"/>
                </a:solidFill>
              </a:rPr>
              <a:t>Dali </a:t>
            </a:r>
            <a:r>
              <a:rPr lang="fr-CH" dirty="0" err="1" smtClean="0">
                <a:solidFill>
                  <a:srgbClr val="0055A0"/>
                </a:solidFill>
              </a:rPr>
              <a:t>protocol</a:t>
            </a:r>
            <a:endParaRPr lang="fr-CH" dirty="0" smtClean="0">
              <a:solidFill>
                <a:srgbClr val="0055A0"/>
              </a:solidFill>
            </a:endParaRPr>
          </a:p>
          <a:p>
            <a:r>
              <a:rPr lang="fr-CH" dirty="0" smtClean="0">
                <a:solidFill>
                  <a:srgbClr val="0055A0"/>
                </a:solidFill>
              </a:rPr>
              <a:t>LED</a:t>
            </a:r>
            <a:endParaRPr lang="en-GB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54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590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err="1" smtClean="0">
                <a:solidFill>
                  <a:srgbClr val="0055A0"/>
                </a:solidFill>
              </a:rPr>
              <a:t>Electricity</a:t>
            </a:r>
            <a:r>
              <a:rPr lang="fr-FR" b="1" dirty="0" smtClean="0">
                <a:solidFill>
                  <a:srgbClr val="0055A0"/>
                </a:solidFill>
              </a:rPr>
              <a:t> optimisation</a:t>
            </a:r>
            <a:endParaRPr lang="fr-FR" b="1" dirty="0">
              <a:solidFill>
                <a:srgbClr val="0055A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245652" y="685800"/>
            <a:ext cx="6464300" cy="879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800" b="1" dirty="0" smtClean="0">
                <a:solidFill>
                  <a:srgbClr val="0055A0"/>
                </a:solidFill>
              </a:rPr>
              <a:t>Office </a:t>
            </a:r>
            <a:r>
              <a:rPr lang="fr-FR" sz="2800" b="1" dirty="0" err="1" smtClean="0">
                <a:solidFill>
                  <a:srgbClr val="0055A0"/>
                </a:solidFill>
              </a:rPr>
              <a:t>lighting</a:t>
            </a:r>
            <a:r>
              <a:rPr lang="fr-FR" sz="2800" b="1" dirty="0" smtClean="0">
                <a:solidFill>
                  <a:srgbClr val="0055A0"/>
                </a:solidFill>
              </a:rPr>
              <a:t> </a:t>
            </a:r>
            <a:r>
              <a:rPr lang="fr-FR" sz="2800" b="1" dirty="0" err="1" smtClean="0">
                <a:solidFill>
                  <a:srgbClr val="0055A0"/>
                </a:solidFill>
              </a:rPr>
              <a:t>example</a:t>
            </a:r>
            <a:endParaRPr lang="fr-FR" sz="2800" b="1" dirty="0">
              <a:solidFill>
                <a:srgbClr val="0055A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4457" y="1465455"/>
            <a:ext cx="2726531" cy="240974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22" y="1463819"/>
            <a:ext cx="3366680" cy="252501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5520" y="1463819"/>
            <a:ext cx="2167657" cy="25563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99013" y="4166677"/>
            <a:ext cx="383897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3 lights (fluo T8 2x58W) </a:t>
            </a:r>
          </a:p>
          <a:p>
            <a:r>
              <a:rPr lang="fr-FR" dirty="0" smtClean="0"/>
              <a:t>Switch command</a:t>
            </a:r>
          </a:p>
          <a:p>
            <a:r>
              <a:rPr lang="fr-FR" dirty="0" err="1" smtClean="0"/>
              <a:t>Installed</a:t>
            </a:r>
            <a:r>
              <a:rPr lang="fr-FR" dirty="0" smtClean="0"/>
              <a:t> </a:t>
            </a:r>
            <a:r>
              <a:rPr lang="fr-FR" dirty="0" err="1" smtClean="0"/>
              <a:t>electrical</a:t>
            </a:r>
            <a:r>
              <a:rPr lang="fr-FR" dirty="0" smtClean="0"/>
              <a:t> power: </a:t>
            </a:r>
          </a:p>
          <a:p>
            <a:endParaRPr lang="fr-FR" dirty="0" smtClean="0"/>
          </a:p>
          <a:p>
            <a:r>
              <a:rPr lang="fr-FR" b="1" dirty="0" smtClean="0"/>
              <a:t>23 W/m²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953000" y="4204375"/>
            <a:ext cx="4052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 smtClean="0"/>
              <a:t>1 vertical light (LED 105W) </a:t>
            </a:r>
          </a:p>
          <a:p>
            <a:pPr algn="r"/>
            <a:r>
              <a:rPr lang="fr-FR" dirty="0" err="1" smtClean="0"/>
              <a:t>Presence</a:t>
            </a:r>
            <a:r>
              <a:rPr lang="fr-FR" dirty="0" smtClean="0"/>
              <a:t> </a:t>
            </a:r>
            <a:r>
              <a:rPr lang="fr-FR" dirty="0" err="1" smtClean="0"/>
              <a:t>lighting</a:t>
            </a:r>
            <a:r>
              <a:rPr lang="fr-FR" dirty="0" smtClean="0"/>
              <a:t> </a:t>
            </a:r>
            <a:r>
              <a:rPr lang="fr-FR" dirty="0" err="1" smtClean="0"/>
              <a:t>regulation</a:t>
            </a:r>
            <a:endParaRPr lang="fr-FR" dirty="0" smtClean="0"/>
          </a:p>
          <a:p>
            <a:pPr algn="r"/>
            <a:r>
              <a:rPr lang="fr-FR" dirty="0" err="1" smtClean="0"/>
              <a:t>Luminosity</a:t>
            </a:r>
            <a:r>
              <a:rPr lang="fr-FR" dirty="0" smtClean="0"/>
              <a:t> </a:t>
            </a:r>
            <a:r>
              <a:rPr lang="fr-FR" dirty="0" err="1"/>
              <a:t>lighting</a:t>
            </a:r>
            <a:r>
              <a:rPr lang="fr-FR" dirty="0"/>
              <a:t> </a:t>
            </a:r>
            <a:r>
              <a:rPr lang="fr-FR" dirty="0" err="1"/>
              <a:t>regulation</a:t>
            </a:r>
            <a:endParaRPr lang="fr-FR" dirty="0"/>
          </a:p>
          <a:p>
            <a:pPr algn="r"/>
            <a:r>
              <a:rPr lang="fr-FR" dirty="0" err="1" smtClean="0"/>
              <a:t>Installed</a:t>
            </a:r>
            <a:r>
              <a:rPr lang="fr-FR" dirty="0" smtClean="0"/>
              <a:t> </a:t>
            </a:r>
            <a:r>
              <a:rPr lang="fr-FR" dirty="0" err="1"/>
              <a:t>electrical</a:t>
            </a:r>
            <a:r>
              <a:rPr lang="fr-FR" dirty="0"/>
              <a:t> </a:t>
            </a:r>
            <a:r>
              <a:rPr lang="fr-FR" dirty="0" smtClean="0"/>
              <a:t>power: </a:t>
            </a:r>
          </a:p>
          <a:p>
            <a:pPr algn="r"/>
            <a:r>
              <a:rPr lang="fr-FR" dirty="0" smtClean="0"/>
              <a:t> </a:t>
            </a:r>
            <a:r>
              <a:rPr lang="fr-FR" b="1" dirty="0" smtClean="0"/>
              <a:t>6 W/m²</a:t>
            </a:r>
            <a:endParaRPr lang="en-GB" b="1" dirty="0"/>
          </a:p>
        </p:txBody>
      </p:sp>
      <p:sp>
        <p:nvSpPr>
          <p:cNvPr id="2" name="Rectangle 1"/>
          <p:cNvSpPr/>
          <p:nvPr/>
        </p:nvSpPr>
        <p:spPr>
          <a:xfrm>
            <a:off x="231544" y="1066800"/>
            <a:ext cx="1967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Typical</a:t>
            </a:r>
            <a:r>
              <a:rPr lang="fr-FR" dirty="0"/>
              <a:t> CERN office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24024" y="1072108"/>
            <a:ext cx="2283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CERN </a:t>
            </a:r>
            <a:r>
              <a:rPr lang="fr-FR" dirty="0" err="1" smtClean="0"/>
              <a:t>renovated</a:t>
            </a:r>
            <a:r>
              <a:rPr lang="fr-FR" dirty="0" smtClean="0"/>
              <a:t> office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3343331" y="4052969"/>
            <a:ext cx="37472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rgbClr val="234080"/>
                </a:solidFill>
              </a:rPr>
              <a:t>Lighting</a:t>
            </a:r>
            <a:r>
              <a:rPr lang="fr-FR" dirty="0" smtClean="0">
                <a:solidFill>
                  <a:srgbClr val="234080"/>
                </a:solidFill>
              </a:rPr>
              <a:t> </a:t>
            </a:r>
            <a:r>
              <a:rPr lang="fr-FR" dirty="0" err="1" smtClean="0">
                <a:solidFill>
                  <a:srgbClr val="234080"/>
                </a:solidFill>
              </a:rPr>
              <a:t>where</a:t>
            </a:r>
            <a:r>
              <a:rPr lang="fr-FR" dirty="0" smtClean="0">
                <a:solidFill>
                  <a:srgbClr val="234080"/>
                </a:solidFill>
              </a:rPr>
              <a:t> </a:t>
            </a:r>
            <a:r>
              <a:rPr lang="fr-FR" dirty="0" err="1" smtClean="0">
                <a:solidFill>
                  <a:srgbClr val="234080"/>
                </a:solidFill>
              </a:rPr>
              <a:t>necessary</a:t>
            </a:r>
            <a:endParaRPr lang="fr-FR" dirty="0" smtClean="0">
              <a:solidFill>
                <a:srgbClr val="23408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>
                <a:solidFill>
                  <a:srgbClr val="234080"/>
                </a:solidFill>
              </a:rPr>
              <a:t>Lighting</a:t>
            </a:r>
            <a:r>
              <a:rPr lang="fr-FR" dirty="0">
                <a:solidFill>
                  <a:srgbClr val="234080"/>
                </a:solidFill>
              </a:rPr>
              <a:t> </a:t>
            </a:r>
            <a:r>
              <a:rPr lang="fr-FR" dirty="0" err="1" smtClean="0">
                <a:solidFill>
                  <a:srgbClr val="234080"/>
                </a:solidFill>
              </a:rPr>
              <a:t>when</a:t>
            </a:r>
            <a:r>
              <a:rPr lang="fr-FR" dirty="0" smtClean="0">
                <a:solidFill>
                  <a:srgbClr val="234080"/>
                </a:solidFill>
              </a:rPr>
              <a:t> </a:t>
            </a:r>
            <a:r>
              <a:rPr lang="fr-FR" dirty="0" err="1">
                <a:solidFill>
                  <a:srgbClr val="234080"/>
                </a:solidFill>
              </a:rPr>
              <a:t>necessary</a:t>
            </a:r>
            <a:endParaRPr lang="fr-FR" dirty="0">
              <a:solidFill>
                <a:srgbClr val="23408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err="1" smtClean="0">
                <a:solidFill>
                  <a:srgbClr val="234080"/>
                </a:solidFill>
              </a:rPr>
              <a:t>Presence</a:t>
            </a:r>
            <a:r>
              <a:rPr lang="fr-FR" dirty="0" smtClean="0">
                <a:solidFill>
                  <a:srgbClr val="234080"/>
                </a:solidFill>
              </a:rPr>
              <a:t> </a:t>
            </a:r>
            <a:r>
              <a:rPr lang="fr-FR" dirty="0" err="1" smtClean="0">
                <a:solidFill>
                  <a:srgbClr val="234080"/>
                </a:solidFill>
              </a:rPr>
              <a:t>detection</a:t>
            </a:r>
            <a:endParaRPr lang="fr-FR" dirty="0" smtClean="0">
              <a:solidFill>
                <a:srgbClr val="23408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fr-FR" dirty="0" smtClean="0">
                <a:solidFill>
                  <a:srgbClr val="234080"/>
                </a:solidFill>
              </a:rPr>
              <a:t>Natural </a:t>
            </a:r>
            <a:r>
              <a:rPr lang="fr-FR" dirty="0" err="1" smtClean="0">
                <a:solidFill>
                  <a:srgbClr val="234080"/>
                </a:solidFill>
              </a:rPr>
              <a:t>luminosity</a:t>
            </a:r>
            <a:endParaRPr lang="fr-FR" dirty="0" smtClean="0">
              <a:solidFill>
                <a:srgbClr val="234080"/>
              </a:solidFill>
            </a:endParaRPr>
          </a:p>
          <a:p>
            <a:endParaRPr lang="fr-FR" b="1" dirty="0">
              <a:solidFill>
                <a:srgbClr val="234080"/>
              </a:solidFill>
            </a:endParaRPr>
          </a:p>
          <a:p>
            <a:endParaRPr lang="fr-FR" dirty="0">
              <a:solidFill>
                <a:srgbClr val="234080"/>
              </a:solidFill>
            </a:endParaRPr>
          </a:p>
          <a:p>
            <a:endParaRPr lang="fr-FR" dirty="0">
              <a:solidFill>
                <a:srgbClr val="23408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3743905" y="5257800"/>
            <a:ext cx="1676400" cy="890729"/>
          </a:xfrm>
          <a:prstGeom prst="rightArrow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800" b="1" dirty="0" smtClean="0"/>
              <a:t>÷ </a:t>
            </a:r>
            <a:r>
              <a:rPr lang="fr-CH" sz="2800" b="1" dirty="0" smtClean="0"/>
              <a:t>4 </a:t>
            </a:r>
            <a:endParaRPr lang="en-GB" sz="2800" b="1" dirty="0"/>
          </a:p>
        </p:txBody>
      </p:sp>
      <p:sp>
        <p:nvSpPr>
          <p:cNvPr id="19" name="Rectangle 18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Image 2" descr="LOGOfin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21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3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56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59052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b="1" dirty="0" smtClean="0">
                <a:solidFill>
                  <a:srgbClr val="0055A0"/>
                </a:solidFill>
              </a:rPr>
              <a:t>Natural </a:t>
            </a:r>
            <a:r>
              <a:rPr lang="fr-FR" b="1" dirty="0" err="1" smtClean="0">
                <a:solidFill>
                  <a:srgbClr val="0055A0"/>
                </a:solidFill>
              </a:rPr>
              <a:t>gas</a:t>
            </a:r>
            <a:endParaRPr lang="fr-FR" b="1" dirty="0">
              <a:solidFill>
                <a:srgbClr val="0055A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39152" y="5199327"/>
            <a:ext cx="4880648" cy="152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dirty="0" smtClean="0">
                <a:solidFill>
                  <a:srgbClr val="0055A0"/>
                </a:solidFill>
              </a:rPr>
              <a:t>CERN </a:t>
            </a:r>
            <a:r>
              <a:rPr lang="fr-FR" sz="1400" dirty="0" err="1" smtClean="0">
                <a:solidFill>
                  <a:srgbClr val="0055A0"/>
                </a:solidFill>
              </a:rPr>
              <a:t>wide</a:t>
            </a:r>
            <a:r>
              <a:rPr lang="fr-FR" sz="1400" dirty="0" smtClean="0">
                <a:solidFill>
                  <a:srgbClr val="0055A0"/>
                </a:solidFill>
              </a:rPr>
              <a:t> </a:t>
            </a:r>
            <a:r>
              <a:rPr lang="fr-FR" sz="1400" dirty="0" err="1" smtClean="0">
                <a:solidFill>
                  <a:srgbClr val="0055A0"/>
                </a:solidFill>
              </a:rPr>
              <a:t>heating</a:t>
            </a:r>
            <a:endParaRPr lang="fr-FR" sz="1400" dirty="0" smtClean="0">
              <a:solidFill>
                <a:srgbClr val="0055A0"/>
              </a:solidFill>
            </a:endParaRPr>
          </a:p>
          <a:p>
            <a:r>
              <a:rPr lang="fr-FR" sz="1400" dirty="0" err="1" smtClean="0">
                <a:solidFill>
                  <a:srgbClr val="0055A0"/>
                </a:solidFill>
              </a:rPr>
              <a:t>Addionnal</a:t>
            </a:r>
            <a:r>
              <a:rPr lang="fr-FR" sz="1400" dirty="0" smtClean="0">
                <a:solidFill>
                  <a:srgbClr val="0055A0"/>
                </a:solidFill>
              </a:rPr>
              <a:t> buildings in 2012 (867, </a:t>
            </a:r>
            <a:r>
              <a:rPr lang="fr-FR" sz="1400" dirty="0" err="1" smtClean="0">
                <a:solidFill>
                  <a:srgbClr val="0055A0"/>
                </a:solidFill>
              </a:rPr>
              <a:t>its</a:t>
            </a:r>
            <a:r>
              <a:rPr lang="fr-FR" sz="1400" dirty="0" smtClean="0">
                <a:solidFill>
                  <a:srgbClr val="0055A0"/>
                </a:solidFill>
              </a:rPr>
              <a:t> annexes, </a:t>
            </a:r>
            <a:r>
              <a:rPr lang="fr-FR" sz="1400" dirty="0" err="1" smtClean="0">
                <a:solidFill>
                  <a:srgbClr val="0055A0"/>
                </a:solidFill>
              </a:rPr>
              <a:t>etc</a:t>
            </a:r>
            <a:r>
              <a:rPr lang="fr-FR" sz="1400" dirty="0" smtClean="0">
                <a:solidFill>
                  <a:srgbClr val="0055A0"/>
                </a:solidFill>
              </a:rPr>
              <a:t>)</a:t>
            </a:r>
          </a:p>
          <a:p>
            <a:r>
              <a:rPr lang="fr-FR" sz="1400" dirty="0" err="1" smtClean="0">
                <a:solidFill>
                  <a:srgbClr val="0055A0"/>
                </a:solidFill>
              </a:rPr>
              <a:t>Heating</a:t>
            </a:r>
            <a:r>
              <a:rPr lang="fr-FR" sz="1400" dirty="0" smtClean="0">
                <a:solidFill>
                  <a:srgbClr val="0055A0"/>
                </a:solidFill>
              </a:rPr>
              <a:t> confort </a:t>
            </a:r>
            <a:r>
              <a:rPr lang="fr-FR" sz="1400" dirty="0" err="1" smtClean="0">
                <a:solidFill>
                  <a:srgbClr val="0055A0"/>
                </a:solidFill>
              </a:rPr>
              <a:t>improved</a:t>
            </a:r>
            <a:r>
              <a:rPr lang="fr-FR" sz="1400" dirty="0" smtClean="0">
                <a:solidFill>
                  <a:srgbClr val="0055A0"/>
                </a:solidFill>
              </a:rPr>
              <a:t> in 2012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75856" y="1411863"/>
            <a:ext cx="3329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Prévessin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smtClean="0">
                <a:solidFill>
                  <a:srgbClr val="0055A0"/>
                </a:solidFill>
              </a:rPr>
              <a:t>gas consumption study</a:t>
            </a:r>
            <a:endParaRPr lang="en-GB" b="1" dirty="0">
              <a:solidFill>
                <a:srgbClr val="0055A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1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04299" y="1921142"/>
            <a:ext cx="3761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Total gas annual consumption </a:t>
            </a:r>
            <a:r>
              <a:rPr lang="en-GB" dirty="0" smtClean="0"/>
              <a:t>[MWh]</a:t>
            </a:r>
            <a:endParaRPr lang="en-GB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8683397"/>
              </p:ext>
            </p:extLst>
          </p:nvPr>
        </p:nvGraphicFramePr>
        <p:xfrm>
          <a:off x="399102" y="229955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9848339"/>
              </p:ext>
            </p:extLst>
          </p:nvPr>
        </p:nvGraphicFramePr>
        <p:xfrm>
          <a:off x="5356552" y="2265551"/>
          <a:ext cx="3330248" cy="2533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2400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349525" y="1945155"/>
          <a:ext cx="6096000" cy="4684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016" y="954621"/>
            <a:ext cx="1790457" cy="15345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1015" y="2743200"/>
            <a:ext cx="1790457" cy="3022600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59052" y="0"/>
            <a:ext cx="8229600" cy="1143000"/>
          </a:xfrm>
        </p:spPr>
        <p:txBody>
          <a:bodyPr/>
          <a:lstStyle/>
          <a:p>
            <a:r>
              <a:rPr lang="fr-FR" b="1" dirty="0" smtClean="0">
                <a:solidFill>
                  <a:srgbClr val="0055A0"/>
                </a:solidFill>
              </a:rPr>
              <a:t>Water usage</a:t>
            </a:r>
            <a:endParaRPr lang="fr-FR" b="1" dirty="0">
              <a:solidFill>
                <a:srgbClr val="0055A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370551" y="1238251"/>
            <a:ext cx="3137467" cy="1155699"/>
          </a:xfrm>
        </p:spPr>
        <p:txBody>
          <a:bodyPr>
            <a:normAutofit fontScale="92500" lnSpcReduction="10000"/>
          </a:bodyPr>
          <a:lstStyle/>
          <a:p>
            <a:r>
              <a:rPr lang="fr-FR" sz="1400" dirty="0" err="1" smtClean="0">
                <a:solidFill>
                  <a:srgbClr val="0055A0"/>
                </a:solidFill>
              </a:rPr>
              <a:t>Drinking</a:t>
            </a:r>
            <a:r>
              <a:rPr lang="fr-FR" sz="1400" dirty="0" smtClean="0">
                <a:solidFill>
                  <a:srgbClr val="0055A0"/>
                </a:solidFill>
              </a:rPr>
              <a:t> water for </a:t>
            </a:r>
            <a:r>
              <a:rPr lang="fr-FR" sz="1400" dirty="0" err="1" smtClean="0">
                <a:solidFill>
                  <a:srgbClr val="0055A0"/>
                </a:solidFill>
              </a:rPr>
              <a:t>sanitary</a:t>
            </a:r>
            <a:r>
              <a:rPr lang="fr-FR" sz="1400" dirty="0" smtClean="0">
                <a:solidFill>
                  <a:srgbClr val="0055A0"/>
                </a:solidFill>
              </a:rPr>
              <a:t> </a:t>
            </a:r>
            <a:r>
              <a:rPr lang="fr-FR" sz="1400" dirty="0" err="1" smtClean="0">
                <a:solidFill>
                  <a:srgbClr val="0055A0"/>
                </a:solidFill>
              </a:rPr>
              <a:t>facilities</a:t>
            </a:r>
            <a:endParaRPr lang="fr-FR" sz="1400" dirty="0" smtClean="0">
              <a:solidFill>
                <a:srgbClr val="0055A0"/>
              </a:solidFill>
            </a:endParaRPr>
          </a:p>
          <a:p>
            <a:r>
              <a:rPr lang="fr-FR" sz="1400" dirty="0" err="1" smtClean="0">
                <a:solidFill>
                  <a:srgbClr val="0055A0"/>
                </a:solidFill>
              </a:rPr>
              <a:t>Demineralised</a:t>
            </a:r>
            <a:r>
              <a:rPr lang="fr-FR" sz="1400" dirty="0" smtClean="0">
                <a:solidFill>
                  <a:srgbClr val="0055A0"/>
                </a:solidFill>
              </a:rPr>
              <a:t> water and </a:t>
            </a:r>
            <a:r>
              <a:rPr lang="fr-FR" sz="1400" dirty="0" err="1" smtClean="0">
                <a:solidFill>
                  <a:srgbClr val="0055A0"/>
                </a:solidFill>
              </a:rPr>
              <a:t>fire</a:t>
            </a:r>
            <a:r>
              <a:rPr lang="fr-FR" sz="1400" dirty="0" smtClean="0">
                <a:solidFill>
                  <a:srgbClr val="0055A0"/>
                </a:solidFill>
              </a:rPr>
              <a:t> </a:t>
            </a:r>
            <a:r>
              <a:rPr lang="fr-FR" sz="1400" dirty="0">
                <a:solidFill>
                  <a:srgbClr val="0055A0"/>
                </a:solidFill>
              </a:rPr>
              <a:t>extinction </a:t>
            </a:r>
            <a:r>
              <a:rPr lang="fr-FR" sz="1400" dirty="0" smtClean="0">
                <a:solidFill>
                  <a:srgbClr val="0055A0"/>
                </a:solidFill>
              </a:rPr>
              <a:t> network </a:t>
            </a:r>
            <a:r>
              <a:rPr lang="fr-FR" sz="1400" dirty="0" err="1" smtClean="0">
                <a:solidFill>
                  <a:srgbClr val="0055A0"/>
                </a:solidFill>
              </a:rPr>
              <a:t>supply</a:t>
            </a:r>
            <a:r>
              <a:rPr lang="fr-FR" sz="1400" dirty="0" smtClean="0">
                <a:solidFill>
                  <a:srgbClr val="0055A0"/>
                </a:solidFill>
              </a:rPr>
              <a:t> </a:t>
            </a:r>
          </a:p>
          <a:p>
            <a:r>
              <a:rPr lang="fr-FR" sz="1400" dirty="0" smtClean="0">
                <a:solidFill>
                  <a:srgbClr val="0055A0"/>
                </a:solidFill>
              </a:rPr>
              <a:t>Compensation of </a:t>
            </a:r>
            <a:r>
              <a:rPr lang="fr-FR" sz="1400" dirty="0" err="1" smtClean="0">
                <a:solidFill>
                  <a:srgbClr val="0055A0"/>
                </a:solidFill>
              </a:rPr>
              <a:t>cooling</a:t>
            </a:r>
            <a:r>
              <a:rPr lang="fr-FR" sz="1400" dirty="0" smtClean="0">
                <a:solidFill>
                  <a:srgbClr val="0055A0"/>
                </a:solidFill>
              </a:rPr>
              <a:t> </a:t>
            </a:r>
            <a:r>
              <a:rPr lang="fr-FR" sz="1400" dirty="0" err="1" smtClean="0">
                <a:solidFill>
                  <a:srgbClr val="0055A0"/>
                </a:solidFill>
              </a:rPr>
              <a:t>towers</a:t>
            </a:r>
            <a:endParaRPr lang="fr-FR" sz="1400" dirty="0" smtClean="0">
              <a:solidFill>
                <a:srgbClr val="0055A0"/>
              </a:solidFill>
            </a:endParaRPr>
          </a:p>
          <a:p>
            <a:r>
              <a:rPr lang="fr-FR" sz="1400" dirty="0" smtClean="0">
                <a:solidFill>
                  <a:srgbClr val="0055A0"/>
                </a:solidFill>
              </a:rPr>
              <a:t>A/C </a:t>
            </a:r>
            <a:r>
              <a:rPr lang="fr-FR" sz="1400" dirty="0" err="1" smtClean="0">
                <a:solidFill>
                  <a:srgbClr val="0055A0"/>
                </a:solidFill>
              </a:rPr>
              <a:t>units</a:t>
            </a:r>
            <a:r>
              <a:rPr lang="fr-FR" sz="1400" dirty="0" smtClean="0">
                <a:solidFill>
                  <a:srgbClr val="0055A0"/>
                </a:solidFill>
              </a:rPr>
              <a:t> </a:t>
            </a:r>
            <a:r>
              <a:rPr lang="fr-FR" sz="1400" dirty="0" err="1" smtClean="0">
                <a:solidFill>
                  <a:srgbClr val="0055A0"/>
                </a:solidFill>
              </a:rPr>
              <a:t>using</a:t>
            </a:r>
            <a:r>
              <a:rPr lang="fr-FR" sz="1400" dirty="0" smtClean="0">
                <a:solidFill>
                  <a:srgbClr val="0055A0"/>
                </a:solidFill>
              </a:rPr>
              <a:t> water as </a:t>
            </a:r>
            <a:r>
              <a:rPr lang="fr-FR" sz="1400" dirty="0" err="1" smtClean="0">
                <a:solidFill>
                  <a:srgbClr val="0055A0"/>
                </a:solidFill>
              </a:rPr>
              <a:t>coolant</a:t>
            </a:r>
            <a:endParaRPr lang="fr-FR" sz="1400" dirty="0" smtClean="0">
              <a:solidFill>
                <a:srgbClr val="0055A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Image 2" descr="LOGOfin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1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17" y="364099"/>
            <a:ext cx="2912907" cy="1951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23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05" y="1014438"/>
            <a:ext cx="2764219" cy="207316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559052" y="0"/>
            <a:ext cx="8229600" cy="1143000"/>
          </a:xfrm>
        </p:spPr>
        <p:txBody>
          <a:bodyPr/>
          <a:lstStyle/>
          <a:p>
            <a:r>
              <a:rPr lang="fr-FR" b="1" dirty="0" smtClean="0">
                <a:solidFill>
                  <a:srgbClr val="0055A0"/>
                </a:solidFill>
              </a:rPr>
              <a:t>Water optimisation</a:t>
            </a:r>
            <a:endParaRPr lang="fr-FR" b="1" dirty="0">
              <a:solidFill>
                <a:srgbClr val="0055A0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0221" y="3197729"/>
            <a:ext cx="8859187" cy="2667000"/>
          </a:xfrm>
        </p:spPr>
        <p:txBody>
          <a:bodyPr>
            <a:normAutofit/>
          </a:bodyPr>
          <a:lstStyle/>
          <a:p>
            <a:r>
              <a:rPr lang="fr-FR" sz="2000" b="1" dirty="0" err="1" smtClean="0">
                <a:solidFill>
                  <a:srgbClr val="0055A0"/>
                </a:solidFill>
              </a:rPr>
              <a:t>Minimalism</a:t>
            </a:r>
            <a:r>
              <a:rPr lang="fr-FR" sz="2000" dirty="0" smtClean="0">
                <a:solidFill>
                  <a:srgbClr val="0055A0"/>
                </a:solidFill>
              </a:rPr>
              <a:t> of the design (</a:t>
            </a:r>
            <a:r>
              <a:rPr lang="fr-FR" sz="2000" dirty="0" err="1" smtClean="0">
                <a:solidFill>
                  <a:srgbClr val="0055A0"/>
                </a:solidFill>
              </a:rPr>
              <a:t>Two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capacities</a:t>
            </a:r>
            <a:r>
              <a:rPr lang="fr-FR" sz="2000" dirty="0" smtClean="0">
                <a:solidFill>
                  <a:srgbClr val="0055A0"/>
                </a:solidFill>
              </a:rPr>
              <a:t> WC, </a:t>
            </a:r>
            <a:r>
              <a:rPr lang="fr-FR" sz="2000" dirty="0" err="1" smtClean="0">
                <a:solidFill>
                  <a:srgbClr val="0055A0"/>
                </a:solidFill>
              </a:rPr>
              <a:t>eco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taps</a:t>
            </a:r>
            <a:r>
              <a:rPr lang="fr-FR" sz="2000" dirty="0" smtClean="0">
                <a:solidFill>
                  <a:srgbClr val="0055A0"/>
                </a:solidFill>
              </a:rPr>
              <a:t>, </a:t>
            </a:r>
            <a:r>
              <a:rPr lang="fr-FR" sz="2000" dirty="0" err="1" smtClean="0">
                <a:solidFill>
                  <a:srgbClr val="0055A0"/>
                </a:solidFill>
              </a:rPr>
              <a:t>etc</a:t>
            </a:r>
            <a:r>
              <a:rPr lang="fr-FR" sz="2000" dirty="0" smtClean="0">
                <a:solidFill>
                  <a:srgbClr val="0055A0"/>
                </a:solidFill>
              </a:rPr>
              <a:t>)</a:t>
            </a:r>
          </a:p>
          <a:p>
            <a:r>
              <a:rPr lang="fr-FR" sz="2000" dirty="0" smtClean="0">
                <a:solidFill>
                  <a:srgbClr val="0055A0"/>
                </a:solidFill>
              </a:rPr>
              <a:t>Water </a:t>
            </a:r>
            <a:r>
              <a:rPr lang="fr-FR" sz="2000" dirty="0" err="1" smtClean="0">
                <a:solidFill>
                  <a:srgbClr val="0055A0"/>
                </a:solidFill>
              </a:rPr>
              <a:t>saving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devices</a:t>
            </a:r>
            <a:r>
              <a:rPr lang="fr-FR" sz="2000" dirty="0" smtClean="0">
                <a:solidFill>
                  <a:srgbClr val="0055A0"/>
                </a:solidFill>
              </a:rPr>
              <a:t> in </a:t>
            </a:r>
            <a:r>
              <a:rPr lang="fr-FR" sz="2000" dirty="0" err="1" smtClean="0">
                <a:solidFill>
                  <a:srgbClr val="0055A0"/>
                </a:solidFill>
              </a:rPr>
              <a:t>showers</a:t>
            </a:r>
            <a:r>
              <a:rPr lang="fr-FR" sz="2000" dirty="0" smtClean="0">
                <a:solidFill>
                  <a:srgbClr val="0055A0"/>
                </a:solidFill>
              </a:rPr>
              <a:t> and </a:t>
            </a:r>
            <a:r>
              <a:rPr lang="fr-FR" sz="2000" dirty="0" err="1" smtClean="0">
                <a:solidFill>
                  <a:srgbClr val="0055A0"/>
                </a:solidFill>
              </a:rPr>
              <a:t>taps</a:t>
            </a:r>
            <a:endParaRPr lang="fr-FR" sz="2000" dirty="0">
              <a:solidFill>
                <a:srgbClr val="0055A0"/>
              </a:solidFill>
            </a:endParaRPr>
          </a:p>
          <a:p>
            <a:r>
              <a:rPr lang="fr-FR" sz="2000" dirty="0" err="1" smtClean="0">
                <a:solidFill>
                  <a:srgbClr val="0055A0"/>
                </a:solidFill>
              </a:rPr>
              <a:t>Waterless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urinals</a:t>
            </a:r>
            <a:r>
              <a:rPr lang="fr-FR" sz="2000" dirty="0" smtClean="0">
                <a:solidFill>
                  <a:srgbClr val="0055A0"/>
                </a:solidFill>
              </a:rPr>
              <a:t> (140 u, 14% of parc, 14 000 m</a:t>
            </a:r>
            <a:r>
              <a:rPr lang="fr-FR" sz="2000" baseline="30000" dirty="0" smtClean="0">
                <a:solidFill>
                  <a:srgbClr val="0055A0"/>
                </a:solidFill>
              </a:rPr>
              <a:t>3</a:t>
            </a:r>
            <a:r>
              <a:rPr lang="fr-FR" sz="2000" dirty="0" smtClean="0">
                <a:solidFill>
                  <a:srgbClr val="0055A0"/>
                </a:solidFill>
              </a:rPr>
              <a:t>/</a:t>
            </a:r>
            <a:r>
              <a:rPr lang="fr-FR" sz="2000" dirty="0" err="1" smtClean="0">
                <a:solidFill>
                  <a:srgbClr val="0055A0"/>
                </a:solidFill>
              </a:rPr>
              <a:t>year</a:t>
            </a:r>
            <a:r>
              <a:rPr lang="fr-FR" sz="2000" dirty="0" smtClean="0">
                <a:solidFill>
                  <a:srgbClr val="0055A0"/>
                </a:solidFill>
              </a:rPr>
              <a:t>, 0.5 % of </a:t>
            </a:r>
            <a:r>
              <a:rPr lang="fr-FR" sz="2000" dirty="0" err="1" smtClean="0">
                <a:solidFill>
                  <a:srgbClr val="0055A0"/>
                </a:solidFill>
              </a:rPr>
              <a:t>consumption</a:t>
            </a:r>
            <a:r>
              <a:rPr lang="fr-FR" sz="2000" dirty="0" smtClean="0">
                <a:solidFill>
                  <a:srgbClr val="0055A0"/>
                </a:solidFill>
              </a:rPr>
              <a:t>)</a:t>
            </a:r>
            <a:endParaRPr lang="fr-FR" sz="2000" dirty="0">
              <a:solidFill>
                <a:srgbClr val="0055A0"/>
              </a:solidFill>
            </a:endParaRPr>
          </a:p>
          <a:p>
            <a:r>
              <a:rPr lang="fr-FR" sz="2000" dirty="0" smtClean="0">
                <a:solidFill>
                  <a:srgbClr val="0055A0"/>
                </a:solidFill>
              </a:rPr>
              <a:t>112 </a:t>
            </a:r>
            <a:r>
              <a:rPr lang="fr-FR" sz="2000" dirty="0" err="1" smtClean="0">
                <a:solidFill>
                  <a:srgbClr val="0055A0"/>
                </a:solidFill>
              </a:rPr>
              <a:t>ovens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cooling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project</a:t>
            </a:r>
            <a:r>
              <a:rPr lang="fr-FR" sz="2000" dirty="0" smtClean="0">
                <a:solidFill>
                  <a:srgbClr val="0055A0"/>
                </a:solidFill>
              </a:rPr>
              <a:t> (2% of Meyrin </a:t>
            </a:r>
            <a:r>
              <a:rPr lang="fr-FR" sz="2000" dirty="0" err="1" smtClean="0">
                <a:solidFill>
                  <a:srgbClr val="0055A0"/>
                </a:solidFill>
              </a:rPr>
              <a:t>annual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consumption</a:t>
            </a:r>
            <a:r>
              <a:rPr lang="fr-FR" sz="2000" dirty="0" smtClean="0">
                <a:solidFill>
                  <a:srgbClr val="0055A0"/>
                </a:solidFill>
              </a:rPr>
              <a:t>).</a:t>
            </a:r>
          </a:p>
          <a:p>
            <a:r>
              <a:rPr lang="fr-FR" sz="2000" dirty="0" smtClean="0">
                <a:solidFill>
                  <a:srgbClr val="0055A0"/>
                </a:solidFill>
              </a:rPr>
              <a:t>Suppression of </a:t>
            </a:r>
            <a:r>
              <a:rPr lang="fr-FR" sz="2000" dirty="0" err="1" smtClean="0">
                <a:solidFill>
                  <a:srgbClr val="0055A0"/>
                </a:solidFill>
              </a:rPr>
              <a:t>drinking</a:t>
            </a:r>
            <a:r>
              <a:rPr lang="fr-FR" sz="2000" dirty="0" smtClean="0">
                <a:solidFill>
                  <a:srgbClr val="0055A0"/>
                </a:solidFill>
              </a:rPr>
              <a:t> water </a:t>
            </a:r>
            <a:r>
              <a:rPr lang="fr-FR" sz="2000" dirty="0" err="1" smtClean="0">
                <a:solidFill>
                  <a:srgbClr val="0055A0"/>
                </a:solidFill>
              </a:rPr>
              <a:t>leakages</a:t>
            </a:r>
            <a:r>
              <a:rPr lang="fr-FR" sz="2000" dirty="0" smtClean="0">
                <a:solidFill>
                  <a:srgbClr val="0055A0"/>
                </a:solidFill>
              </a:rPr>
              <a:t> (</a:t>
            </a:r>
            <a:r>
              <a:rPr lang="fr-FR" sz="2000" dirty="0" err="1" smtClean="0">
                <a:solidFill>
                  <a:srgbClr val="0055A0"/>
                </a:solidFill>
              </a:rPr>
              <a:t>renovation</a:t>
            </a:r>
            <a:r>
              <a:rPr lang="fr-FR" sz="2000" dirty="0" smtClean="0">
                <a:solidFill>
                  <a:srgbClr val="0055A0"/>
                </a:solidFill>
              </a:rPr>
              <a:t>)</a:t>
            </a:r>
          </a:p>
          <a:p>
            <a:r>
              <a:rPr lang="fr-FR" sz="2000" dirty="0">
                <a:solidFill>
                  <a:srgbClr val="0055A0"/>
                </a:solidFill>
              </a:rPr>
              <a:t>Suppression of </a:t>
            </a:r>
            <a:r>
              <a:rPr lang="fr-FR" sz="2000" dirty="0" smtClean="0">
                <a:solidFill>
                  <a:srgbClr val="0055A0"/>
                </a:solidFill>
              </a:rPr>
              <a:t>district </a:t>
            </a:r>
            <a:r>
              <a:rPr lang="fr-FR" sz="2000" dirty="0" err="1" smtClean="0">
                <a:solidFill>
                  <a:srgbClr val="0055A0"/>
                </a:solidFill>
              </a:rPr>
              <a:t>heating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leakages</a:t>
            </a:r>
            <a:r>
              <a:rPr lang="fr-FR" sz="2000" dirty="0" smtClean="0">
                <a:solidFill>
                  <a:srgbClr val="0055A0"/>
                </a:solidFill>
              </a:rPr>
              <a:t> (</a:t>
            </a:r>
            <a:r>
              <a:rPr lang="fr-FR" sz="2000" dirty="0" err="1" smtClean="0">
                <a:solidFill>
                  <a:srgbClr val="0055A0"/>
                </a:solidFill>
              </a:rPr>
              <a:t>from</a:t>
            </a:r>
            <a:r>
              <a:rPr lang="fr-FR" sz="2000" dirty="0" smtClean="0">
                <a:solidFill>
                  <a:srgbClr val="0055A0"/>
                </a:solidFill>
              </a:rPr>
              <a:t> 10 to </a:t>
            </a:r>
            <a:r>
              <a:rPr lang="fr-FR" sz="2000" dirty="0">
                <a:solidFill>
                  <a:srgbClr val="0055A0"/>
                </a:solidFill>
              </a:rPr>
              <a:t>5 </a:t>
            </a:r>
            <a:r>
              <a:rPr lang="fr-FR" sz="2000" dirty="0" smtClean="0">
                <a:solidFill>
                  <a:srgbClr val="0055A0"/>
                </a:solidFill>
              </a:rPr>
              <a:t>m</a:t>
            </a:r>
            <a:r>
              <a:rPr lang="fr-FR" sz="2000" baseline="30000" dirty="0" smtClean="0">
                <a:solidFill>
                  <a:srgbClr val="0055A0"/>
                </a:solidFill>
              </a:rPr>
              <a:t>3</a:t>
            </a:r>
            <a:r>
              <a:rPr lang="fr-FR" sz="2000" dirty="0" smtClean="0">
                <a:solidFill>
                  <a:srgbClr val="0055A0"/>
                </a:solidFill>
              </a:rPr>
              <a:t>/</a:t>
            </a:r>
            <a:r>
              <a:rPr lang="fr-FR" sz="2000" dirty="0" err="1" smtClean="0">
                <a:solidFill>
                  <a:srgbClr val="0055A0"/>
                </a:solidFill>
              </a:rPr>
              <a:t>day</a:t>
            </a:r>
            <a:r>
              <a:rPr lang="fr-FR" sz="2000" dirty="0" smtClean="0">
                <a:solidFill>
                  <a:srgbClr val="0055A0"/>
                </a:solidFill>
              </a:rPr>
              <a:t>, rénovation</a:t>
            </a:r>
            <a:r>
              <a:rPr lang="fr-FR" sz="2000" dirty="0">
                <a:solidFill>
                  <a:srgbClr val="0055A0"/>
                </a:solidFill>
              </a:rPr>
              <a:t>)</a:t>
            </a:r>
          </a:p>
          <a:p>
            <a:r>
              <a:rPr lang="fr-FR" sz="2000" dirty="0" smtClean="0">
                <a:solidFill>
                  <a:srgbClr val="0055A0"/>
                </a:solidFill>
              </a:rPr>
              <a:t>Regular </a:t>
            </a:r>
            <a:r>
              <a:rPr lang="fr-FR" sz="2000" dirty="0" err="1" smtClean="0">
                <a:solidFill>
                  <a:srgbClr val="0055A0"/>
                </a:solidFill>
              </a:rPr>
              <a:t>dismantling</a:t>
            </a:r>
            <a:r>
              <a:rPr lang="fr-FR" sz="2000" dirty="0" smtClean="0">
                <a:solidFill>
                  <a:srgbClr val="0055A0"/>
                </a:solidFill>
              </a:rPr>
              <a:t> of </a:t>
            </a:r>
            <a:r>
              <a:rPr lang="fr-FR" sz="2000" dirty="0" err="1" smtClean="0">
                <a:solidFill>
                  <a:srgbClr val="0055A0"/>
                </a:solidFill>
              </a:rPr>
              <a:t>old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chillers</a:t>
            </a:r>
            <a:r>
              <a:rPr lang="fr-FR" sz="2000" dirty="0" smtClean="0">
                <a:solidFill>
                  <a:srgbClr val="0055A0"/>
                </a:solidFill>
              </a:rPr>
              <a:t> </a:t>
            </a:r>
            <a:r>
              <a:rPr lang="fr-FR" sz="2000" dirty="0" err="1" smtClean="0">
                <a:solidFill>
                  <a:srgbClr val="0055A0"/>
                </a:solidFill>
              </a:rPr>
              <a:t>using</a:t>
            </a:r>
            <a:r>
              <a:rPr lang="fr-FR" sz="2000" dirty="0" smtClean="0">
                <a:solidFill>
                  <a:srgbClr val="0055A0"/>
                </a:solidFill>
              </a:rPr>
              <a:t> water as </a:t>
            </a:r>
            <a:r>
              <a:rPr lang="fr-FR" sz="2000" dirty="0" err="1" smtClean="0">
                <a:solidFill>
                  <a:srgbClr val="0055A0"/>
                </a:solidFill>
              </a:rPr>
              <a:t>coolant</a:t>
            </a:r>
            <a:endParaRPr lang="fr-FR" sz="2000" dirty="0" smtClean="0">
              <a:solidFill>
                <a:srgbClr val="0055A0"/>
              </a:solidFill>
            </a:endParaRPr>
          </a:p>
          <a:p>
            <a:endParaRPr lang="fr-FR" sz="2000" dirty="0">
              <a:solidFill>
                <a:srgbClr val="0055A0"/>
              </a:solidFill>
            </a:endParaRPr>
          </a:p>
          <a:p>
            <a:endParaRPr lang="fr-FR" sz="2000" dirty="0">
              <a:solidFill>
                <a:srgbClr val="0055A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118" y="1014438"/>
            <a:ext cx="1851038" cy="24680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211" y="1014438"/>
            <a:ext cx="4247208" cy="1546281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Image 2" descr="LOGOfin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1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8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104282"/>
                </a:solidFill>
              </a:rPr>
              <a:t>	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47667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</a:p>
          <a:p>
            <a:pPr lvl="1"/>
            <a:r>
              <a:rPr lang="en-US" sz="4000" b="1" dirty="0" smtClean="0">
                <a:solidFill>
                  <a:srgbClr val="104282"/>
                </a:solidFill>
              </a:rPr>
              <a:t>2015 Annual review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i="1" dirty="0" smtClean="0">
                <a:solidFill>
                  <a:srgbClr val="104282"/>
                </a:solidFill>
              </a:rPr>
              <a:t>1</a:t>
            </a:r>
            <a:r>
              <a:rPr lang="en-US" i="1" baseline="30000" dirty="0" smtClean="0">
                <a:solidFill>
                  <a:srgbClr val="104282"/>
                </a:solidFill>
              </a:rPr>
              <a:t>st</a:t>
            </a:r>
            <a:r>
              <a:rPr lang="en-US" i="1" dirty="0" smtClean="0">
                <a:solidFill>
                  <a:srgbClr val="104282"/>
                </a:solidFill>
              </a:rPr>
              <a:t> February 2016</a:t>
            </a:r>
            <a:endParaRPr lang="en-US" i="1" dirty="0">
              <a:solidFill>
                <a:srgbClr val="104282"/>
              </a:solidFill>
            </a:endParaRPr>
          </a:p>
          <a:p>
            <a:pPr lvl="1"/>
            <a:endParaRPr lang="fr-CH" sz="2400" dirty="0" smtClean="0">
              <a:solidFill>
                <a:srgbClr val="104282"/>
              </a:solidFill>
            </a:endParaRPr>
          </a:p>
          <a:p>
            <a:pPr lvl="1"/>
            <a:endParaRPr lang="fr-CH" sz="2400" dirty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Mandate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Budget</a:t>
            </a:r>
          </a:p>
          <a:p>
            <a:pPr lvl="1"/>
            <a:r>
              <a:rPr lang="fr-CH" sz="3300" b="1" dirty="0">
                <a:solidFill>
                  <a:srgbClr val="104282"/>
                </a:solidFill>
              </a:rPr>
              <a:t>Structure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Statistiques</a:t>
            </a:r>
          </a:p>
          <a:p>
            <a:pPr lvl="1"/>
            <a:r>
              <a:rPr lang="fr-CH" sz="3300" b="1" dirty="0" err="1" smtClean="0">
                <a:solidFill>
                  <a:srgbClr val="104282"/>
                </a:solidFill>
              </a:rPr>
              <a:t>Methods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FF0000"/>
                </a:solidFill>
              </a:rPr>
              <a:t>Works </a:t>
            </a:r>
            <a:r>
              <a:rPr lang="fr-CH" sz="3300" b="1" dirty="0" err="1" smtClean="0">
                <a:solidFill>
                  <a:srgbClr val="FF0000"/>
                </a:solidFill>
              </a:rPr>
              <a:t>pictures</a:t>
            </a:r>
            <a:endParaRPr lang="fr-CH" sz="3300" b="1" dirty="0" smtClean="0">
              <a:solidFill>
                <a:srgbClr val="FF0000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2016 perspectives</a:t>
            </a:r>
            <a:endParaRPr lang="en-US" sz="3300" b="1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33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206747" y="2615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				            SAFETY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7886" y="988452"/>
            <a:ext cx="4906340" cy="3751907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73066" y="1015647"/>
            <a:ext cx="4656657" cy="4525963"/>
          </a:xfrm>
        </p:spPr>
        <p:txBody>
          <a:bodyPr>
            <a:normAutofit/>
          </a:bodyPr>
          <a:lstStyle/>
          <a:p>
            <a:r>
              <a:rPr lang="fr-FR" sz="2000" b="1" u="sng" dirty="0" smtClean="0"/>
              <a:t>E109</a:t>
            </a:r>
            <a:r>
              <a:rPr lang="fr-FR" sz="2000" dirty="0" smtClean="0"/>
              <a:t>: </a:t>
            </a:r>
            <a:r>
              <a:rPr lang="fr-FR" sz="2000" b="1" dirty="0" smtClean="0"/>
              <a:t>DALKIA </a:t>
            </a:r>
          </a:p>
          <a:p>
            <a:pPr lvl="1"/>
            <a:r>
              <a:rPr lang="fr-FR" sz="1600" dirty="0" smtClean="0"/>
              <a:t>No accident &gt; 500 </a:t>
            </a:r>
            <a:r>
              <a:rPr lang="fr-FR" sz="1600" dirty="0" err="1" smtClean="0"/>
              <a:t>days</a:t>
            </a:r>
            <a:endParaRPr lang="fr-FR" sz="1600" dirty="0" smtClean="0"/>
          </a:p>
          <a:p>
            <a:pPr lvl="1"/>
            <a:r>
              <a:rPr lang="fr-FR" sz="1600" dirty="0" smtClean="0"/>
              <a:t>6/10/2014: in Meyrin </a:t>
            </a:r>
            <a:r>
              <a:rPr lang="fr-FR" sz="1600" dirty="0" err="1" smtClean="0"/>
              <a:t>gallery</a:t>
            </a:r>
            <a:r>
              <a:rPr lang="fr-FR" sz="1600" dirty="0" smtClean="0"/>
              <a:t>.</a:t>
            </a:r>
          </a:p>
          <a:p>
            <a:pPr lvl="1"/>
            <a:r>
              <a:rPr lang="fr-FR" sz="1600" dirty="0" err="1" smtClean="0"/>
              <a:t>Alert</a:t>
            </a:r>
            <a:r>
              <a:rPr lang="fr-FR" sz="1600" dirty="0" smtClean="0"/>
              <a:t> </a:t>
            </a:r>
            <a:r>
              <a:rPr lang="fr-FR" sz="1600" dirty="0" err="1" smtClean="0"/>
              <a:t>forms</a:t>
            </a:r>
            <a:r>
              <a:rPr lang="fr-FR" sz="1600" dirty="0" smtClean="0"/>
              <a:t> </a:t>
            </a:r>
            <a:r>
              <a:rPr lang="fr-FR" sz="1600" dirty="0" err="1" smtClean="0"/>
              <a:t>follow</a:t>
            </a:r>
            <a:r>
              <a:rPr lang="fr-FR" sz="1600" dirty="0" smtClean="0"/>
              <a:t> up.</a:t>
            </a:r>
          </a:p>
          <a:p>
            <a:pPr marL="0" indent="0">
              <a:buNone/>
            </a:pPr>
            <a:endParaRPr lang="fr-FR" sz="2000" dirty="0" smtClean="0"/>
          </a:p>
          <a:p>
            <a:r>
              <a:rPr lang="fr-FR" sz="2000" u="sng" dirty="0" smtClean="0"/>
              <a:t>FSU GS-03</a:t>
            </a:r>
            <a:r>
              <a:rPr lang="fr-FR" sz="2000" dirty="0" smtClean="0"/>
              <a:t>:  </a:t>
            </a:r>
            <a:r>
              <a:rPr lang="fr-FR" sz="2000" b="1" dirty="0" smtClean="0"/>
              <a:t>SOTEB ALTEAD</a:t>
            </a:r>
          </a:p>
          <a:p>
            <a:pPr marL="685800" lvl="1"/>
            <a:r>
              <a:rPr lang="fr-FR" sz="1600" dirty="0"/>
              <a:t>No accident &gt; </a:t>
            </a:r>
            <a:r>
              <a:rPr lang="fr-FR" sz="1600" dirty="0" smtClean="0"/>
              <a:t>75 </a:t>
            </a:r>
            <a:r>
              <a:rPr lang="fr-FR" sz="1600" dirty="0" err="1"/>
              <a:t>days</a:t>
            </a:r>
            <a:endParaRPr lang="fr-FR" sz="1600" dirty="0"/>
          </a:p>
          <a:p>
            <a:pPr marL="685800" lvl="1"/>
            <a:r>
              <a:rPr lang="fr-FR" sz="1600" dirty="0" smtClean="0"/>
              <a:t>19/11/2015: </a:t>
            </a:r>
            <a:r>
              <a:rPr lang="fr-FR" sz="1600" dirty="0" err="1" smtClean="0"/>
              <a:t>without</a:t>
            </a:r>
            <a:r>
              <a:rPr lang="fr-FR" sz="1600" dirty="0" smtClean="0"/>
              <a:t> stop</a:t>
            </a:r>
          </a:p>
          <a:p>
            <a:pPr marL="685800" lvl="1"/>
            <a:r>
              <a:rPr lang="fr-FR" sz="1600" dirty="0" smtClean="0"/>
              <a:t>Training, car changes</a:t>
            </a:r>
          </a:p>
          <a:p>
            <a:pPr marL="0" indent="0">
              <a:buNone/>
            </a:pPr>
            <a:endParaRPr lang="fr-FR" sz="2000" dirty="0"/>
          </a:p>
          <a:p>
            <a:pPr marL="285750" indent="-285750"/>
            <a:r>
              <a:rPr lang="fr-FR" sz="2000" u="sng" dirty="0"/>
              <a:t>SMB/SE-HE section</a:t>
            </a:r>
            <a:r>
              <a:rPr lang="fr-FR" sz="2000" dirty="0" smtClean="0"/>
              <a:t>: </a:t>
            </a:r>
            <a:r>
              <a:rPr lang="fr-FR" sz="2000" b="1" dirty="0" smtClean="0"/>
              <a:t>CERN</a:t>
            </a:r>
            <a:endParaRPr lang="fr-FR" sz="2000" b="1" dirty="0"/>
          </a:p>
          <a:p>
            <a:pPr lvl="1"/>
            <a:r>
              <a:rPr lang="fr-FR" sz="1600" dirty="0"/>
              <a:t>Habilitations updates</a:t>
            </a:r>
          </a:p>
          <a:p>
            <a:pPr lvl="1"/>
            <a:r>
              <a:rPr lang="fr-FR" sz="1600" dirty="0"/>
              <a:t>New RP </a:t>
            </a:r>
            <a:r>
              <a:rPr lang="fr-FR" sz="1600" dirty="0" err="1"/>
              <a:t>procedures</a:t>
            </a:r>
            <a:endParaRPr lang="fr-FR" sz="1600" dirty="0"/>
          </a:p>
          <a:p>
            <a:pPr lvl="1"/>
            <a:r>
              <a:rPr lang="fr-FR" sz="1600" dirty="0"/>
              <a:t>Active </a:t>
            </a:r>
            <a:r>
              <a:rPr lang="fr-FR" sz="1600" dirty="0" err="1"/>
              <a:t>dosimeter</a:t>
            </a:r>
            <a:r>
              <a:rPr lang="fr-FR" sz="1600" dirty="0"/>
              <a:t> </a:t>
            </a:r>
            <a:r>
              <a:rPr lang="fr-FR" sz="1600" dirty="0" err="1"/>
              <a:t>underway</a:t>
            </a:r>
            <a:endParaRPr lang="fr-FR" sz="1600" dirty="0"/>
          </a:p>
          <a:p>
            <a:pPr marL="0" indent="0">
              <a:buNone/>
            </a:pPr>
            <a:endParaRPr lang="fr-FR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1012" y="2694732"/>
            <a:ext cx="1485335" cy="23040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9349" y="4437112"/>
            <a:ext cx="1623387" cy="1708409"/>
          </a:xfrm>
          <a:prstGeom prst="rect">
            <a:avLst/>
          </a:prstGeom>
        </p:spPr>
      </p:pic>
      <p:pic>
        <p:nvPicPr>
          <p:cNvPr id="14" name="Image 11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9769" y="4490270"/>
            <a:ext cx="2609665" cy="16239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097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  </a:t>
            </a:r>
            <a:r>
              <a:rPr lang="fr-CH" dirty="0" smtClean="0">
                <a:solidFill>
                  <a:srgbClr val="104282"/>
                </a:solidFill>
              </a:rPr>
              <a:t>Maintenance </a:t>
            </a:r>
            <a:r>
              <a:rPr lang="fr-CH" dirty="0" err="1" smtClean="0">
                <a:solidFill>
                  <a:srgbClr val="104282"/>
                </a:solidFill>
              </a:rPr>
              <a:t>with</a:t>
            </a:r>
            <a:r>
              <a:rPr lang="fr-CH" dirty="0" smtClean="0">
                <a:solidFill>
                  <a:srgbClr val="104282"/>
                </a:solidFill>
              </a:rPr>
              <a:t> </a:t>
            </a:r>
            <a:r>
              <a:rPr lang="fr-CH" dirty="0" err="1">
                <a:solidFill>
                  <a:srgbClr val="104282"/>
                </a:solidFill>
              </a:rPr>
              <a:t>a</a:t>
            </a:r>
            <a:r>
              <a:rPr lang="fr-CH" dirty="0" err="1" smtClean="0">
                <a:solidFill>
                  <a:srgbClr val="104282"/>
                </a:solidFill>
              </a:rPr>
              <a:t>bsestos</a:t>
            </a:r>
            <a:r>
              <a:rPr lang="fr-CH" dirty="0" smtClean="0">
                <a:solidFill>
                  <a:srgbClr val="104282"/>
                </a:solidFill>
              </a:rPr>
              <a:t> </a:t>
            </a:r>
            <a:r>
              <a:rPr lang="fr-CH" dirty="0" err="1" smtClean="0">
                <a:solidFill>
                  <a:srgbClr val="104282"/>
                </a:solidFill>
              </a:rPr>
              <a:t>presence</a:t>
            </a:r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81" y="736316"/>
            <a:ext cx="5885160" cy="542897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535" y="736322"/>
            <a:ext cx="4048465" cy="5428976"/>
          </a:xfrm>
          <a:prstGeom prst="rect">
            <a:avLst/>
          </a:prstGeom>
        </p:spPr>
      </p:pic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7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6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     </a:t>
            </a:r>
            <a:r>
              <a:rPr lang="fr-CH" dirty="0" smtClean="0">
                <a:solidFill>
                  <a:srgbClr val="104282"/>
                </a:solidFill>
              </a:rPr>
              <a:t>Maintenance </a:t>
            </a:r>
            <a:r>
              <a:rPr lang="fr-CH" dirty="0" err="1" smtClean="0">
                <a:solidFill>
                  <a:srgbClr val="104282"/>
                </a:solidFill>
              </a:rPr>
              <a:t>with</a:t>
            </a:r>
            <a:r>
              <a:rPr lang="fr-CH" dirty="0" smtClean="0">
                <a:solidFill>
                  <a:srgbClr val="104282"/>
                </a:solidFill>
              </a:rPr>
              <a:t> water </a:t>
            </a:r>
            <a:r>
              <a:rPr lang="fr-CH" dirty="0" err="1" smtClean="0">
                <a:solidFill>
                  <a:srgbClr val="104282"/>
                </a:solidFill>
              </a:rPr>
              <a:t>presence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2966990" cy="53285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836712"/>
            <a:ext cx="2997802" cy="53285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806787"/>
            <a:ext cx="3131840" cy="537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699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Espace réservé du titre 8"/>
          <p:cNvSpPr txBox="1">
            <a:spLocks/>
          </p:cNvSpPr>
          <p:nvPr/>
        </p:nvSpPr>
        <p:spPr>
          <a:xfrm>
            <a:off x="270" y="93749"/>
            <a:ext cx="914373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                    Parc</a:t>
            </a:r>
            <a:endParaRPr lang="en-US" b="1" dirty="0">
              <a:solidFill>
                <a:srgbClr val="104282"/>
              </a:solidFill>
            </a:endParaRPr>
          </a:p>
        </p:txBody>
      </p:sp>
      <p:pic>
        <p:nvPicPr>
          <p:cNvPr id="13" name="Picture 2" descr="https://mediastream.cern.ch/MediaArchive/Photo/Public/2011/1102095/1102095_01/1102095_01-A5-at-72-dp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43200"/>
            <a:ext cx="2132267" cy="1828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0" y="6248400"/>
            <a:ext cx="9144000" cy="0"/>
          </a:xfrm>
          <a:prstGeom prst="line">
            <a:avLst/>
          </a:prstGeom>
          <a:ln w="9525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2"/>
          <p:cNvSpPr txBox="1">
            <a:spLocks noGrp="1"/>
          </p:cNvSpPr>
          <p:nvPr>
            <p:ph idx="1"/>
          </p:nvPr>
        </p:nvSpPr>
        <p:spPr>
          <a:xfrm>
            <a:off x="2148330" y="1073660"/>
            <a:ext cx="2898469" cy="52142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fr-CH" sz="1400" dirty="0" smtClean="0">
                <a:solidFill>
                  <a:srgbClr val="0055A0"/>
                </a:solidFill>
              </a:rPr>
              <a:t>407 buildings, 75 </a:t>
            </a:r>
            <a:r>
              <a:rPr lang="fr-CH" sz="1400" dirty="0" err="1" smtClean="0">
                <a:solidFill>
                  <a:srgbClr val="0055A0"/>
                </a:solidFill>
              </a:rPr>
              <a:t>technical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galleries</a:t>
            </a:r>
            <a:endParaRPr lang="fr-CH" sz="1400" dirty="0" smtClean="0">
              <a:solidFill>
                <a:srgbClr val="0055A0"/>
              </a:solidFill>
            </a:endParaRPr>
          </a:p>
          <a:p>
            <a:pPr algn="l" eaLnBrk="0" fontAlgn="base" hangingPunct="0">
              <a:lnSpc>
                <a:spcPct val="100000"/>
              </a:lnSpc>
              <a:spcAft>
                <a:spcPts val="100"/>
              </a:spcAft>
            </a:pPr>
            <a:r>
              <a:rPr lang="fr-CH" sz="1400" dirty="0" smtClean="0">
                <a:solidFill>
                  <a:srgbClr val="0055A0"/>
                </a:solidFill>
              </a:rPr>
              <a:t>1 </a:t>
            </a:r>
            <a:r>
              <a:rPr lang="fr-CH" sz="1400" dirty="0" err="1" smtClean="0">
                <a:solidFill>
                  <a:srgbClr val="0055A0"/>
                </a:solidFill>
              </a:rPr>
              <a:t>children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school</a:t>
            </a:r>
            <a:r>
              <a:rPr lang="fr-CH" sz="1400" dirty="0" smtClean="0">
                <a:solidFill>
                  <a:srgbClr val="0055A0"/>
                </a:solidFill>
              </a:rPr>
              <a:t>, </a:t>
            </a:r>
            <a:r>
              <a:rPr lang="fr-CH" sz="1400" dirty="0">
                <a:solidFill>
                  <a:srgbClr val="0055A0"/>
                </a:solidFill>
              </a:rPr>
              <a:t>3 </a:t>
            </a:r>
            <a:r>
              <a:rPr lang="fr-CH" sz="1400" dirty="0" smtClean="0">
                <a:solidFill>
                  <a:srgbClr val="0055A0"/>
                </a:solidFill>
              </a:rPr>
              <a:t>restaurants,         3 </a:t>
            </a:r>
            <a:r>
              <a:rPr lang="fr-CH" sz="1400" dirty="0" err="1" smtClean="0">
                <a:solidFill>
                  <a:srgbClr val="0055A0"/>
                </a:solidFill>
              </a:rPr>
              <a:t>hotels</a:t>
            </a:r>
            <a:r>
              <a:rPr lang="fr-CH" sz="1400" dirty="0" smtClean="0">
                <a:solidFill>
                  <a:srgbClr val="0055A0"/>
                </a:solidFill>
              </a:rPr>
              <a:t> (495 </a:t>
            </a:r>
            <a:r>
              <a:rPr lang="fr-CH" sz="1400" dirty="0" err="1" smtClean="0">
                <a:solidFill>
                  <a:srgbClr val="0055A0"/>
                </a:solidFill>
              </a:rPr>
              <a:t>rooms</a:t>
            </a:r>
            <a:r>
              <a:rPr lang="fr-CH" sz="1400" dirty="0" smtClean="0">
                <a:solidFill>
                  <a:srgbClr val="0055A0"/>
                </a:solidFill>
              </a:rPr>
              <a:t>), </a:t>
            </a:r>
            <a:r>
              <a:rPr lang="fr-CH" sz="1400" dirty="0">
                <a:solidFill>
                  <a:srgbClr val="0055A0"/>
                </a:solidFill>
              </a:rPr>
              <a:t>10 cafeterias, </a:t>
            </a:r>
            <a:endParaRPr lang="fr-CH" sz="1400" dirty="0" smtClean="0">
              <a:solidFill>
                <a:srgbClr val="0055A0"/>
              </a:solidFill>
            </a:endParaRPr>
          </a:p>
          <a:p>
            <a:pPr algn="l">
              <a:spcBef>
                <a:spcPts val="0"/>
              </a:spcBef>
            </a:pPr>
            <a:r>
              <a:rPr lang="fr-CH" sz="1400" dirty="0" smtClean="0">
                <a:solidFill>
                  <a:srgbClr val="0055A0"/>
                </a:solidFill>
              </a:rPr>
              <a:t>150 </a:t>
            </a:r>
            <a:r>
              <a:rPr lang="fr-CH" sz="1400" dirty="0">
                <a:solidFill>
                  <a:srgbClr val="0055A0"/>
                </a:solidFill>
              </a:rPr>
              <a:t>meeting </a:t>
            </a:r>
            <a:r>
              <a:rPr lang="fr-CH" sz="1400" dirty="0" smtClean="0">
                <a:solidFill>
                  <a:srgbClr val="0055A0"/>
                </a:solidFill>
              </a:rPr>
              <a:t>&amp; </a:t>
            </a:r>
            <a:r>
              <a:rPr lang="fr-CH" sz="1400" dirty="0" err="1" smtClean="0">
                <a:solidFill>
                  <a:srgbClr val="0055A0"/>
                </a:solidFill>
              </a:rPr>
              <a:t>conference</a:t>
            </a:r>
            <a:r>
              <a:rPr lang="fr-CH" sz="1400" dirty="0" smtClean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rooms</a:t>
            </a:r>
            <a:r>
              <a:rPr lang="fr-CH" sz="1400" dirty="0" smtClean="0">
                <a:solidFill>
                  <a:srgbClr val="0055A0"/>
                </a:solidFill>
              </a:rPr>
              <a:t>,</a:t>
            </a:r>
          </a:p>
          <a:p>
            <a:pPr algn="l">
              <a:spcBef>
                <a:spcPts val="0"/>
              </a:spcBef>
            </a:pPr>
            <a:r>
              <a:rPr lang="fr-CH" sz="1400" dirty="0" smtClean="0">
                <a:solidFill>
                  <a:srgbClr val="0055A0"/>
                </a:solidFill>
              </a:rPr>
              <a:t>100 </a:t>
            </a:r>
            <a:r>
              <a:rPr lang="fr-CH" sz="1400" dirty="0">
                <a:solidFill>
                  <a:srgbClr val="0055A0"/>
                </a:solidFill>
              </a:rPr>
              <a:t>workshops</a:t>
            </a:r>
            <a:r>
              <a:rPr lang="fr-CH" sz="1400" dirty="0" smtClean="0">
                <a:solidFill>
                  <a:srgbClr val="0055A0"/>
                </a:solidFill>
              </a:rPr>
              <a:t>, </a:t>
            </a:r>
            <a:r>
              <a:rPr lang="fr-CH" sz="1400" dirty="0">
                <a:solidFill>
                  <a:srgbClr val="0055A0"/>
                </a:solidFill>
              </a:rPr>
              <a:t>400 </a:t>
            </a:r>
            <a:r>
              <a:rPr lang="fr-CH" sz="1400" dirty="0" err="1" smtClean="0">
                <a:solidFill>
                  <a:srgbClr val="0055A0"/>
                </a:solidFill>
              </a:rPr>
              <a:t>labs</a:t>
            </a:r>
            <a:r>
              <a:rPr lang="fr-CH" sz="1400" dirty="0" smtClean="0">
                <a:solidFill>
                  <a:srgbClr val="0055A0"/>
                </a:solidFill>
              </a:rPr>
              <a:t>, &gt; 30 </a:t>
            </a:r>
            <a:r>
              <a:rPr lang="fr-CH" sz="1400" dirty="0">
                <a:solidFill>
                  <a:srgbClr val="0055A0"/>
                </a:solidFill>
              </a:rPr>
              <a:t>clean </a:t>
            </a:r>
            <a:r>
              <a:rPr lang="fr-CH" sz="1400" dirty="0" err="1" smtClean="0">
                <a:solidFill>
                  <a:srgbClr val="0055A0"/>
                </a:solidFill>
              </a:rPr>
              <a:t>rooms</a:t>
            </a:r>
            <a:r>
              <a:rPr lang="fr-CH" sz="1400" dirty="0" smtClean="0">
                <a:solidFill>
                  <a:srgbClr val="0055A0"/>
                </a:solidFill>
              </a:rPr>
              <a:t>, </a:t>
            </a:r>
            <a:r>
              <a:rPr lang="fr-CH" sz="1400" dirty="0">
                <a:solidFill>
                  <a:srgbClr val="0055A0"/>
                </a:solidFill>
              </a:rPr>
              <a:t>20 RP areas and 40 source </a:t>
            </a:r>
            <a:r>
              <a:rPr lang="fr-CH" sz="1400" dirty="0" err="1" smtClean="0">
                <a:solidFill>
                  <a:srgbClr val="0055A0"/>
                </a:solidFill>
              </a:rPr>
              <a:t>labs</a:t>
            </a:r>
            <a:r>
              <a:rPr lang="fr-CH" sz="1400" dirty="0" smtClean="0">
                <a:solidFill>
                  <a:srgbClr val="0055A0"/>
                </a:solidFill>
              </a:rPr>
              <a:t>. </a:t>
            </a:r>
            <a:endParaRPr lang="fr-CH" sz="1400" dirty="0">
              <a:solidFill>
                <a:srgbClr val="0055A0"/>
              </a:solidFill>
            </a:endParaRPr>
          </a:p>
          <a:p>
            <a:pPr algn="l">
              <a:spcBef>
                <a:spcPts val="0"/>
              </a:spcBef>
            </a:pPr>
            <a:endParaRPr lang="fr-CH" sz="1400" dirty="0">
              <a:solidFill>
                <a:srgbClr val="0055A0"/>
              </a:solidFill>
            </a:endParaRPr>
          </a:p>
          <a:p>
            <a:pPr algn="l">
              <a:spcBef>
                <a:spcPts val="0"/>
              </a:spcBef>
            </a:pPr>
            <a:endParaRPr lang="en-GB" sz="1400" dirty="0" smtClean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algn="l">
              <a:spcBef>
                <a:spcPts val="0"/>
              </a:spcBef>
            </a:pP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2 </a:t>
            </a:r>
            <a:r>
              <a:rPr lang="en-GB" sz="1400" dirty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heating 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plants, 27 </a:t>
            </a:r>
            <a:r>
              <a:rPr lang="en-GB" sz="1400" dirty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km 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district 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heating. </a:t>
            </a:r>
            <a:endParaRPr lang="en-GB" sz="1400" dirty="0" smtClean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endParaRPr lang="en-GB" sz="1400" dirty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endParaRPr lang="en-GB" sz="1400" dirty="0" smtClean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endParaRPr lang="en-GB" sz="1400" dirty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lvl="0"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200 </a:t>
            </a:r>
            <a:r>
              <a:rPr lang="en-GB" sz="1400" dirty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radiators 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circuits</a:t>
            </a:r>
          </a:p>
          <a:p>
            <a:pPr lvl="0"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&gt; 100 </a:t>
            </a: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000 </a:t>
            </a:r>
            <a:r>
              <a:rPr lang="fr-CH" sz="1400" dirty="0" err="1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lighting</a:t>
            </a: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 points</a:t>
            </a:r>
            <a:endParaRPr lang="en-GB" sz="1400" dirty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&gt; 500 </a:t>
            </a:r>
            <a:r>
              <a:rPr lang="fr-CH" sz="1400" dirty="0" err="1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AHUs</a:t>
            </a: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, </a:t>
            </a: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&gt; 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350 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extraction fans</a:t>
            </a:r>
            <a:endParaRPr lang="en-GB" sz="1400" dirty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52 </a:t>
            </a:r>
            <a:r>
              <a:rPr lang="fr-CH" sz="1400" dirty="0" err="1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chillers</a:t>
            </a: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, &gt;</a:t>
            </a:r>
            <a:r>
              <a:rPr lang="en-GB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300 </a:t>
            </a:r>
            <a:r>
              <a:rPr lang="en-GB" sz="1400" dirty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split systems</a:t>
            </a:r>
            <a:endParaRPr lang="fr-CH" sz="1400" dirty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fr-CH" sz="1400" dirty="0" smtClean="0">
                <a:solidFill>
                  <a:srgbClr val="0055A0"/>
                </a:solidFill>
              </a:rPr>
              <a:t>&gt; 3000 </a:t>
            </a:r>
            <a:r>
              <a:rPr lang="fr-CH" sz="1400" dirty="0" err="1">
                <a:solidFill>
                  <a:srgbClr val="0055A0"/>
                </a:solidFill>
              </a:rPr>
              <a:t>electric</a:t>
            </a:r>
            <a:r>
              <a:rPr lang="fr-CH" sz="1400" dirty="0">
                <a:solidFill>
                  <a:srgbClr val="0055A0"/>
                </a:solidFill>
              </a:rPr>
              <a:t> </a:t>
            </a:r>
            <a:r>
              <a:rPr lang="fr-CH" sz="1400" dirty="0" err="1" smtClean="0">
                <a:solidFill>
                  <a:srgbClr val="0055A0"/>
                </a:solidFill>
              </a:rPr>
              <a:t>boards</a:t>
            </a:r>
            <a:r>
              <a:rPr lang="fr-CH" sz="1400" dirty="0" smtClean="0">
                <a:solidFill>
                  <a:srgbClr val="0055A0"/>
                </a:solidFill>
              </a:rPr>
              <a:t>, </a:t>
            </a:r>
          </a:p>
          <a:p>
            <a:pPr algn="l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100"/>
              </a:spcAft>
            </a:pP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220 </a:t>
            </a:r>
            <a:r>
              <a:rPr lang="fr-CH" sz="1400" dirty="0" err="1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PLCs</a:t>
            </a:r>
            <a:r>
              <a:rPr lang="fr-CH" sz="1400" dirty="0" smtClean="0">
                <a:solidFill>
                  <a:srgbClr val="0055A0"/>
                </a:solidFill>
                <a:ea typeface="Times New Roman" pitchFamily="18" charset="0"/>
                <a:cs typeface="Arial" pitchFamily="34" charset="0"/>
              </a:rPr>
              <a:t>.</a:t>
            </a:r>
            <a:endParaRPr lang="fr-CH" sz="1400" dirty="0">
              <a:solidFill>
                <a:srgbClr val="0055A0"/>
              </a:solidFill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6" name="Picture 8" descr="AerialLH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4656" y="1143000"/>
            <a:ext cx="4079344" cy="2398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1808"/>
            <a:ext cx="2141209" cy="1605907"/>
          </a:xfrm>
          <a:prstGeom prst="rect">
            <a:avLst/>
          </a:prstGeom>
        </p:spPr>
      </p:pic>
      <p:pic>
        <p:nvPicPr>
          <p:cNvPr id="18" name="Image 7" descr="Capture d’écran 2014-11-06 à 23.33.30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298" y="3581400"/>
            <a:ext cx="4085702" cy="26043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486" y="1073660"/>
            <a:ext cx="2143196" cy="1607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4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	                      </a:t>
            </a:r>
            <a:r>
              <a:rPr lang="fr-CH" dirty="0" smtClean="0">
                <a:solidFill>
                  <a:srgbClr val="104282"/>
                </a:solidFill>
              </a:rPr>
              <a:t>HVAC </a:t>
            </a:r>
            <a:r>
              <a:rPr lang="fr-CH" dirty="0" smtClean="0">
                <a:solidFill>
                  <a:srgbClr val="104282"/>
                </a:solidFill>
              </a:rPr>
              <a:t>&amp; ELEC </a:t>
            </a:r>
            <a:r>
              <a:rPr lang="fr-CH" dirty="0" err="1" smtClean="0">
                <a:solidFill>
                  <a:srgbClr val="104282"/>
                </a:solidFill>
              </a:rPr>
              <a:t>regulation</a:t>
            </a:r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176" y="1484784"/>
            <a:ext cx="3523320" cy="46977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5" y="1484784"/>
            <a:ext cx="5649916" cy="468052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012160" y="1124744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201 heating plant - </a:t>
            </a:r>
            <a:r>
              <a:rPr lang="en-GB" b="1" dirty="0" err="1" smtClean="0"/>
              <a:t>autocontrol</a:t>
            </a:r>
            <a:endParaRPr lang="en-GB" dirty="0"/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61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2776"/>
            <a:ext cx="6984776" cy="473892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	                </a:t>
            </a:r>
            <a:r>
              <a:rPr lang="fr-CH" dirty="0" smtClean="0">
                <a:solidFill>
                  <a:srgbClr val="104282"/>
                </a:solidFill>
              </a:rPr>
              <a:t>      </a:t>
            </a:r>
            <a:r>
              <a:rPr lang="fr-CH" dirty="0" smtClean="0">
                <a:solidFill>
                  <a:srgbClr val="104282"/>
                </a:solidFill>
              </a:rPr>
              <a:t>HVAC &amp; ELEC </a:t>
            </a:r>
            <a:r>
              <a:rPr lang="fr-CH" dirty="0" err="1" smtClean="0">
                <a:solidFill>
                  <a:srgbClr val="104282"/>
                </a:solidFill>
              </a:rPr>
              <a:t>regulation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27709" y="249289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Energy </a:t>
            </a:r>
            <a:r>
              <a:rPr lang="en-GB" b="1" dirty="0" err="1" smtClean="0">
                <a:solidFill>
                  <a:srgbClr val="104282"/>
                </a:solidFill>
              </a:rPr>
              <a:t>savinSMB</a:t>
            </a:r>
            <a:endParaRPr lang="en-GB" dirty="0">
              <a:solidFill>
                <a:srgbClr val="10428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852936"/>
            <a:ext cx="3168352" cy="1955478"/>
          </a:xfrm>
          <a:prstGeom prst="rect">
            <a:avLst/>
          </a:prstGeom>
          <a:ln w="22225"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4644008" y="1052736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774 heating monitoring</a:t>
            </a:r>
            <a:endParaRPr lang="en-GB" dirty="0">
              <a:solidFill>
                <a:srgbClr val="104282"/>
              </a:solidFill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31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    </a:t>
            </a:r>
            <a:r>
              <a:rPr lang="fr-CH" sz="4100" dirty="0" smtClean="0">
                <a:solidFill>
                  <a:srgbClr val="104282"/>
                </a:solidFill>
              </a:rPr>
              <a:t>New </a:t>
            </a:r>
            <a:r>
              <a:rPr lang="fr-CH" sz="4100" dirty="0" smtClean="0">
                <a:solidFill>
                  <a:srgbClr val="104282"/>
                </a:solidFill>
              </a:rPr>
              <a:t>central </a:t>
            </a:r>
            <a:r>
              <a:rPr lang="fr-CH" sz="4100" dirty="0" err="1" smtClean="0">
                <a:solidFill>
                  <a:srgbClr val="104282"/>
                </a:solidFill>
              </a:rPr>
              <a:t>cooling</a:t>
            </a:r>
            <a:r>
              <a:rPr lang="fr-CH" sz="4100" dirty="0" smtClean="0">
                <a:solidFill>
                  <a:srgbClr val="104282"/>
                </a:solidFill>
              </a:rPr>
              <a:t> production  30-112</a:t>
            </a:r>
            <a:endParaRPr lang="en-US" sz="4100" dirty="0">
              <a:solidFill>
                <a:srgbClr val="104282"/>
              </a:solidFill>
            </a:endParaRPr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9144000" cy="5145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3573016"/>
            <a:ext cx="4464769" cy="253655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04248" y="4869160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Reliable cooling</a:t>
            </a:r>
          </a:p>
          <a:p>
            <a:r>
              <a:rPr lang="en-GB" b="1" dirty="0" err="1" smtClean="0">
                <a:solidFill>
                  <a:schemeClr val="bg1"/>
                </a:solidFill>
              </a:rPr>
              <a:t>Evolutive</a:t>
            </a:r>
            <a:r>
              <a:rPr lang="en-GB" b="1" dirty="0" smtClean="0">
                <a:solidFill>
                  <a:schemeClr val="bg1"/>
                </a:solidFill>
              </a:rPr>
              <a:t> concept</a:t>
            </a:r>
          </a:p>
          <a:p>
            <a:r>
              <a:rPr lang="en-GB" b="1" dirty="0" smtClean="0">
                <a:solidFill>
                  <a:schemeClr val="bg1"/>
                </a:solidFill>
              </a:rPr>
              <a:t>Natural refrigerant</a:t>
            </a:r>
          </a:p>
          <a:p>
            <a:r>
              <a:rPr lang="fr-CH" b="1" dirty="0" err="1" smtClean="0">
                <a:solidFill>
                  <a:schemeClr val="bg1"/>
                </a:solidFill>
              </a:rPr>
              <a:t>Sustainable</a:t>
            </a:r>
            <a:r>
              <a:rPr lang="fr-CH" b="1" dirty="0" smtClean="0">
                <a:solidFill>
                  <a:schemeClr val="bg1"/>
                </a:solidFill>
              </a:rPr>
              <a:t> </a:t>
            </a:r>
            <a:r>
              <a:rPr lang="fr-CH" b="1" dirty="0" err="1" smtClean="0">
                <a:solidFill>
                  <a:schemeClr val="bg1"/>
                </a:solidFill>
              </a:rPr>
              <a:t>cooling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4088" y="4797152"/>
            <a:ext cx="1388979" cy="130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75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2050" name="Picture 3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8680"/>
            <a:ext cx="7200800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25810"/>
            <a:ext cx="3851920" cy="51519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4513" y="1052736"/>
            <a:ext cx="3129487" cy="5129808"/>
          </a:xfrm>
          <a:prstGeom prst="rect">
            <a:avLst/>
          </a:prstGeom>
        </p:spPr>
      </p:pic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                                         375-ISR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573016"/>
            <a:ext cx="3503374" cy="262753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067944" y="587727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Machine powering</a:t>
            </a:r>
            <a:endParaRPr lang="en-GB" dirty="0">
              <a:solidFill>
                <a:srgbClr val="10428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63688" y="10527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Electrical renovation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36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          </a:t>
            </a:r>
            <a:r>
              <a:rPr lang="fr-CH" dirty="0" err="1" smtClean="0">
                <a:solidFill>
                  <a:srgbClr val="104282"/>
                </a:solidFill>
              </a:rPr>
              <a:t>Renovated</a:t>
            </a:r>
            <a:r>
              <a:rPr lang="fr-CH" dirty="0" smtClean="0">
                <a:solidFill>
                  <a:srgbClr val="104282"/>
                </a:solidFill>
              </a:rPr>
              <a:t> </a:t>
            </a:r>
            <a:r>
              <a:rPr lang="fr-CH" dirty="0" err="1" smtClean="0">
                <a:solidFill>
                  <a:srgbClr val="104282"/>
                </a:solidFill>
              </a:rPr>
              <a:t>lighting</a:t>
            </a:r>
            <a:r>
              <a:rPr lang="fr-CH" dirty="0" smtClean="0">
                <a:solidFill>
                  <a:srgbClr val="104282"/>
                </a:solidFill>
              </a:rPr>
              <a:t> – 867 hall</a:t>
            </a:r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08720"/>
            <a:ext cx="9144000" cy="5256584"/>
          </a:xfrm>
          <a:prstGeom prst="rect">
            <a:avLst/>
          </a:prstGeom>
        </p:spPr>
      </p:pic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708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</a:t>
            </a:r>
            <a:r>
              <a:rPr lang="fr-CH" dirty="0">
                <a:solidFill>
                  <a:srgbClr val="104282"/>
                </a:solidFill>
              </a:rPr>
              <a:t> </a:t>
            </a:r>
            <a:r>
              <a:rPr lang="fr-CH" dirty="0" smtClean="0">
                <a:solidFill>
                  <a:srgbClr val="104282"/>
                </a:solidFill>
              </a:rPr>
              <a:t>Meyrin </a:t>
            </a:r>
            <a:r>
              <a:rPr lang="fr-CH" dirty="0" smtClean="0">
                <a:solidFill>
                  <a:srgbClr val="104282"/>
                </a:solidFill>
              </a:rPr>
              <a:t>new district </a:t>
            </a:r>
            <a:r>
              <a:rPr lang="fr-CH" dirty="0" err="1" smtClean="0">
                <a:solidFill>
                  <a:srgbClr val="104282"/>
                </a:solidFill>
              </a:rPr>
              <a:t>heating</a:t>
            </a:r>
            <a:r>
              <a:rPr lang="fr-CH" dirty="0" smtClean="0">
                <a:solidFill>
                  <a:srgbClr val="104282"/>
                </a:solidFill>
              </a:rPr>
              <a:t> </a:t>
            </a:r>
            <a:r>
              <a:rPr lang="fr-CH" dirty="0" err="1" smtClean="0">
                <a:solidFill>
                  <a:srgbClr val="104282"/>
                </a:solidFill>
              </a:rPr>
              <a:t>link</a:t>
            </a:r>
            <a:r>
              <a:rPr lang="fr-CH" dirty="0" smtClean="0">
                <a:solidFill>
                  <a:srgbClr val="104282"/>
                </a:solidFill>
              </a:rPr>
              <a:t> 53-503 </a:t>
            </a:r>
            <a:endParaRPr lang="en-US" dirty="0">
              <a:solidFill>
                <a:srgbClr val="104282"/>
              </a:solidFill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76872"/>
            <a:ext cx="7632848" cy="367240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Straight Connector 3"/>
          <p:cNvCxnSpPr/>
          <p:nvPr/>
        </p:nvCxnSpPr>
        <p:spPr>
          <a:xfrm>
            <a:off x="5364088" y="1052736"/>
            <a:ext cx="2592288" cy="25922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al 4"/>
          <p:cNvSpPr/>
          <p:nvPr/>
        </p:nvSpPr>
        <p:spPr>
          <a:xfrm>
            <a:off x="7884368" y="3573016"/>
            <a:ext cx="216024" cy="14401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84784"/>
            <a:ext cx="2642903" cy="46977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764704"/>
            <a:ext cx="4752528" cy="3564396"/>
          </a:xfrm>
          <a:prstGeom prst="rect">
            <a:avLst/>
          </a:prstGeom>
          <a:solidFill>
            <a:schemeClr val="bg1"/>
          </a:solidFill>
          <a:ln w="22225" cmpd="sng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31597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9012"/>
            <a:ext cx="9144000" cy="621164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chemeClr val="bg1"/>
                </a:solidFill>
              </a:rPr>
              <a:t>   SMB/SE-HE	                    Globe </a:t>
            </a:r>
            <a:r>
              <a:rPr lang="fr-CH" dirty="0" err="1" smtClean="0">
                <a:solidFill>
                  <a:schemeClr val="bg1"/>
                </a:solidFill>
              </a:rPr>
              <a:t>Smoke</a:t>
            </a:r>
            <a:r>
              <a:rPr lang="fr-CH" dirty="0" smtClean="0">
                <a:solidFill>
                  <a:schemeClr val="bg1"/>
                </a:solidFill>
              </a:rPr>
              <a:t> Test - 80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84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" y="0"/>
            <a:ext cx="9133466" cy="612853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  <a:solidFill>
            <a:schemeClr val="bg1"/>
          </a:solidFill>
          <a:effectLst>
            <a:outerShdw blurRad="50800" dist="50800" dir="5400000" sx="1000" sy="1000" algn="ctr" rotWithShape="0">
              <a:schemeClr val="bg1"/>
            </a:outerShdw>
          </a:effectLst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                          LIGHTING 184-ISR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1052736"/>
            <a:ext cx="332764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LED </a:t>
            </a:r>
            <a:r>
              <a:rPr lang="fr-CH" dirty="0" err="1" smtClean="0"/>
              <a:t>execution</a:t>
            </a:r>
            <a:endParaRPr lang="fr-CH" dirty="0" smtClean="0"/>
          </a:p>
          <a:p>
            <a:r>
              <a:rPr lang="fr-CH" dirty="0" smtClean="0"/>
              <a:t>70% </a:t>
            </a:r>
            <a:r>
              <a:rPr lang="fr-CH" dirty="0" err="1" smtClean="0"/>
              <a:t>instaled</a:t>
            </a:r>
            <a:r>
              <a:rPr lang="fr-CH" dirty="0" smtClean="0"/>
              <a:t> power </a:t>
            </a:r>
            <a:r>
              <a:rPr lang="fr-CH" dirty="0" err="1" smtClean="0"/>
              <a:t>reduction</a:t>
            </a:r>
            <a:endParaRPr lang="fr-CH" dirty="0" smtClean="0"/>
          </a:p>
          <a:p>
            <a:r>
              <a:rPr lang="fr-CH" dirty="0" smtClean="0"/>
              <a:t>No </a:t>
            </a:r>
            <a:r>
              <a:rPr lang="fr-CH" dirty="0" err="1" smtClean="0"/>
              <a:t>delay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switcing</a:t>
            </a:r>
            <a:r>
              <a:rPr lang="fr-CH" dirty="0" smtClean="0"/>
              <a:t> on</a:t>
            </a:r>
          </a:p>
          <a:p>
            <a:r>
              <a:rPr lang="fr-CH" dirty="0" smtClean="0"/>
              <a:t>Instant </a:t>
            </a:r>
            <a:r>
              <a:rPr lang="fr-CH" dirty="0" err="1" smtClean="0"/>
              <a:t>lighting</a:t>
            </a:r>
            <a:r>
              <a:rPr lang="fr-CH" dirty="0" smtClean="0"/>
              <a:t> </a:t>
            </a:r>
            <a:r>
              <a:rPr lang="fr-CH" dirty="0" err="1" smtClean="0"/>
              <a:t>start</a:t>
            </a:r>
            <a:endParaRPr lang="fr-CH" dirty="0" smtClean="0"/>
          </a:p>
          <a:p>
            <a:r>
              <a:rPr lang="fr-CH" dirty="0" smtClean="0"/>
              <a:t>Life time: 50000 </a:t>
            </a:r>
            <a:r>
              <a:rPr lang="fr-CH" dirty="0" err="1" smtClean="0"/>
              <a:t>hours</a:t>
            </a:r>
            <a:endParaRPr lang="fr-CH" dirty="0" smtClean="0"/>
          </a:p>
          <a:p>
            <a:r>
              <a:rPr lang="en-GB" dirty="0" smtClean="0"/>
              <a:t>20% level </a:t>
            </a:r>
            <a:r>
              <a:rPr lang="en-GB" dirty="0"/>
              <a:t>of </a:t>
            </a:r>
            <a:r>
              <a:rPr lang="en-GB" dirty="0" smtClean="0"/>
              <a:t>illumination increase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225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188640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                              </a:t>
            </a:r>
            <a:r>
              <a:rPr lang="fr-CH" dirty="0" err="1" smtClean="0">
                <a:solidFill>
                  <a:srgbClr val="104282"/>
                </a:solidFill>
              </a:rPr>
              <a:t>Outdoor</a:t>
            </a:r>
            <a:r>
              <a:rPr lang="fr-CH" dirty="0" smtClean="0">
                <a:solidFill>
                  <a:srgbClr val="104282"/>
                </a:solidFill>
              </a:rPr>
              <a:t> </a:t>
            </a:r>
            <a:r>
              <a:rPr lang="fr-CH" dirty="0" err="1" smtClean="0">
                <a:solidFill>
                  <a:srgbClr val="104282"/>
                </a:solidFill>
              </a:rPr>
              <a:t>lighting</a:t>
            </a:r>
            <a:endParaRPr lang="fr-CH" dirty="0" smtClean="0">
              <a:solidFill>
                <a:srgbClr val="104282"/>
              </a:solidFill>
            </a:endParaRPr>
          </a:p>
          <a:p>
            <a:pPr algn="l"/>
            <a:r>
              <a:rPr lang="fr-CH" dirty="0" smtClean="0">
                <a:solidFill>
                  <a:srgbClr val="104282"/>
                </a:solidFill>
              </a:rPr>
              <a:t>							                 LED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4904"/>
            <a:ext cx="4427984" cy="351536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-36512" y="220486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ISR area</a:t>
            </a:r>
            <a:endParaRPr lang="en-GB" dirty="0">
              <a:solidFill>
                <a:srgbClr val="104282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084" y="2564904"/>
            <a:ext cx="4614916" cy="35401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812360" y="2204864"/>
            <a:ext cx="1619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4-5 Parking</a:t>
            </a:r>
            <a:endParaRPr lang="en-GB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35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                                       156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43454"/>
            <a:ext cx="5652120" cy="42390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2120" y="1916832"/>
            <a:ext cx="3491880" cy="427407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07504" y="155679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Open space arrangement – HVAC &amp; Elec.</a:t>
            </a:r>
            <a:endParaRPr lang="en-GB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03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8054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45706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104282"/>
                </a:solidFill>
              </a:rPr>
              <a:t>	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23528" y="476672"/>
            <a:ext cx="8229600" cy="5400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CH" sz="4000" b="1" dirty="0" smtClean="0">
                <a:solidFill>
                  <a:srgbClr val="104282"/>
                </a:solidFill>
              </a:rPr>
              <a:t>SMB/SE-HE </a:t>
            </a:r>
          </a:p>
          <a:p>
            <a:pPr lvl="1"/>
            <a:r>
              <a:rPr lang="en-US" sz="4000" b="1" dirty="0" smtClean="0">
                <a:solidFill>
                  <a:srgbClr val="104282"/>
                </a:solidFill>
              </a:rPr>
              <a:t>2015 Annual review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i="1" dirty="0" smtClean="0">
                <a:solidFill>
                  <a:srgbClr val="104282"/>
                </a:solidFill>
              </a:rPr>
              <a:t>1</a:t>
            </a:r>
            <a:r>
              <a:rPr lang="en-US" i="1" baseline="30000" dirty="0" smtClean="0">
                <a:solidFill>
                  <a:srgbClr val="104282"/>
                </a:solidFill>
              </a:rPr>
              <a:t>st</a:t>
            </a:r>
            <a:r>
              <a:rPr lang="en-US" i="1" dirty="0" smtClean="0">
                <a:solidFill>
                  <a:srgbClr val="104282"/>
                </a:solidFill>
              </a:rPr>
              <a:t> February 2016</a:t>
            </a:r>
            <a:endParaRPr lang="en-US" i="1" dirty="0">
              <a:solidFill>
                <a:srgbClr val="104282"/>
              </a:solidFill>
            </a:endParaRPr>
          </a:p>
          <a:p>
            <a:pPr lvl="1"/>
            <a:endParaRPr lang="fr-CH" sz="2400" dirty="0" smtClean="0">
              <a:solidFill>
                <a:srgbClr val="104282"/>
              </a:solidFill>
            </a:endParaRPr>
          </a:p>
          <a:p>
            <a:pPr lvl="1"/>
            <a:endParaRPr lang="fr-CH" sz="2400" dirty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Mandate</a:t>
            </a:r>
          </a:p>
          <a:p>
            <a:pPr lvl="1"/>
            <a:r>
              <a:rPr lang="fr-CH" sz="3300" b="1" dirty="0" smtClean="0">
                <a:solidFill>
                  <a:srgbClr val="FF0000"/>
                </a:solidFill>
              </a:rPr>
              <a:t>Budget</a:t>
            </a:r>
          </a:p>
          <a:p>
            <a:pPr lvl="1"/>
            <a:r>
              <a:rPr lang="fr-CH" sz="3300" b="1" dirty="0">
                <a:solidFill>
                  <a:srgbClr val="104282"/>
                </a:solidFill>
              </a:rPr>
              <a:t>Structure</a:t>
            </a: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Statistiques</a:t>
            </a:r>
          </a:p>
          <a:p>
            <a:pPr lvl="1"/>
            <a:r>
              <a:rPr lang="fr-CH" sz="3300" b="1" dirty="0" err="1" smtClean="0">
                <a:solidFill>
                  <a:srgbClr val="104282"/>
                </a:solidFill>
              </a:rPr>
              <a:t>Methods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Works </a:t>
            </a:r>
            <a:r>
              <a:rPr lang="fr-CH" sz="3300" b="1" dirty="0" err="1" smtClean="0">
                <a:solidFill>
                  <a:srgbClr val="104282"/>
                </a:solidFill>
              </a:rPr>
              <a:t>pictures</a:t>
            </a:r>
            <a:endParaRPr lang="fr-CH" sz="3300" b="1" dirty="0" smtClean="0">
              <a:solidFill>
                <a:srgbClr val="104282"/>
              </a:solidFill>
            </a:endParaRPr>
          </a:p>
          <a:p>
            <a:pPr lvl="1"/>
            <a:r>
              <a:rPr lang="fr-CH" sz="3300" b="1" dirty="0" smtClean="0">
                <a:solidFill>
                  <a:srgbClr val="104282"/>
                </a:solidFill>
              </a:rPr>
              <a:t>2016 perspectives</a:t>
            </a:r>
            <a:endParaRPr lang="en-US" sz="3300" b="1" dirty="0" smtClean="0">
              <a:solidFill>
                <a:srgbClr val="104282"/>
              </a:solidFill>
            </a:endParaRPr>
          </a:p>
          <a:p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505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                                       </a:t>
            </a:r>
            <a:r>
              <a:rPr lang="fr-CH" dirty="0" err="1" smtClean="0">
                <a:solidFill>
                  <a:srgbClr val="104282"/>
                </a:solidFill>
              </a:rPr>
              <a:t>Hotel</a:t>
            </a:r>
            <a:r>
              <a:rPr lang="fr-CH" dirty="0" smtClean="0">
                <a:solidFill>
                  <a:srgbClr val="104282"/>
                </a:solidFill>
              </a:rPr>
              <a:t>  38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68760"/>
            <a:ext cx="5508104" cy="489654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84" y="1268760"/>
            <a:ext cx="3685416" cy="49138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1268760"/>
            <a:ext cx="2298425" cy="165850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638" y="980728"/>
            <a:ext cx="190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Roof ventilation</a:t>
            </a:r>
            <a:endParaRPr lang="en-GB" dirty="0">
              <a:solidFill>
                <a:srgbClr val="10428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0" y="980728"/>
            <a:ext cx="190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Monitoring</a:t>
            </a:r>
            <a:endParaRPr lang="en-GB" dirty="0">
              <a:solidFill>
                <a:srgbClr val="10428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08304" y="971436"/>
            <a:ext cx="19010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New bathroom</a:t>
            </a:r>
            <a:endParaRPr lang="en-GB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2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Laser </a:t>
            </a:r>
            <a:r>
              <a:rPr lang="fr-CH" dirty="0" err="1" smtClean="0">
                <a:solidFill>
                  <a:srgbClr val="104282"/>
                </a:solidFill>
              </a:rPr>
              <a:t>welding</a:t>
            </a:r>
            <a:r>
              <a:rPr lang="fr-CH" dirty="0" smtClean="0">
                <a:solidFill>
                  <a:srgbClr val="104282"/>
                </a:solidFill>
              </a:rPr>
              <a:t> workshop -100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52936"/>
            <a:ext cx="4499992" cy="3331959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73731"/>
            <a:ext cx="4694691" cy="350652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36712"/>
            <a:ext cx="2936776" cy="222346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836712"/>
            <a:ext cx="2936776" cy="219351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940152" y="1556792"/>
            <a:ext cx="43204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4282"/>
                </a:solidFill>
              </a:rPr>
              <a:t>Fine tuning regulation</a:t>
            </a:r>
          </a:p>
          <a:p>
            <a:r>
              <a:rPr lang="fr-CH" b="1" dirty="0" err="1" smtClean="0">
                <a:solidFill>
                  <a:srgbClr val="104282"/>
                </a:solidFill>
              </a:rPr>
              <a:t>Dehumidifcation</a:t>
            </a:r>
            <a:r>
              <a:rPr lang="fr-CH" b="1" dirty="0" smtClean="0">
                <a:solidFill>
                  <a:srgbClr val="104282"/>
                </a:solidFill>
              </a:rPr>
              <a:t> control.</a:t>
            </a:r>
          </a:p>
          <a:p>
            <a:r>
              <a:rPr lang="fr-CH" b="1" dirty="0" err="1" smtClean="0">
                <a:solidFill>
                  <a:srgbClr val="104282"/>
                </a:solidFill>
              </a:rPr>
              <a:t>Vapour</a:t>
            </a:r>
            <a:r>
              <a:rPr lang="fr-CH" b="1" dirty="0" smtClean="0">
                <a:solidFill>
                  <a:srgbClr val="104282"/>
                </a:solidFill>
              </a:rPr>
              <a:t> humidification control</a:t>
            </a:r>
            <a:endParaRPr lang="en-GB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209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179512" y="0"/>
            <a:ext cx="9144000" cy="1844824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SMB/SE-HE</a:t>
            </a:r>
            <a:r>
              <a:rPr lang="fr-CH" dirty="0" smtClean="0">
                <a:solidFill>
                  <a:srgbClr val="104282"/>
                </a:solidFill>
              </a:rPr>
              <a:t>	  </a:t>
            </a:r>
            <a:endParaRPr lang="fr-CH" dirty="0" smtClean="0">
              <a:solidFill>
                <a:srgbClr val="104282"/>
              </a:solidFill>
            </a:endParaRPr>
          </a:p>
          <a:p>
            <a:pPr algn="l"/>
            <a:r>
              <a:rPr lang="fr-CH" dirty="0" err="1" smtClean="0">
                <a:solidFill>
                  <a:srgbClr val="104282"/>
                </a:solidFill>
              </a:rPr>
              <a:t>Safety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116632"/>
            <a:ext cx="1905000" cy="60677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916832"/>
            <a:ext cx="3849216" cy="426819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20072" y="19168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dirty="0" smtClean="0">
                <a:solidFill>
                  <a:srgbClr val="104282"/>
                </a:solidFill>
              </a:rPr>
              <a:t>167 </a:t>
            </a:r>
            <a:r>
              <a:rPr lang="fr-CH" b="1" dirty="0" err="1" smtClean="0">
                <a:solidFill>
                  <a:srgbClr val="104282"/>
                </a:solidFill>
              </a:rPr>
              <a:t>gas</a:t>
            </a:r>
            <a:r>
              <a:rPr lang="fr-CH" b="1" dirty="0" smtClean="0">
                <a:solidFill>
                  <a:srgbClr val="104282"/>
                </a:solidFill>
              </a:rPr>
              <a:t> point</a:t>
            </a:r>
            <a:endParaRPr lang="en-GB" dirty="0">
              <a:solidFill>
                <a:srgbClr val="10428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99784" y="18864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dirty="0" smtClean="0">
                <a:solidFill>
                  <a:schemeClr val="bg1"/>
                </a:solidFill>
              </a:rPr>
              <a:t>860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6832"/>
            <a:ext cx="3419872" cy="428673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7544" y="1916832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dirty="0" smtClean="0">
                <a:solidFill>
                  <a:srgbClr val="104282"/>
                </a:solidFill>
              </a:rPr>
              <a:t>252 new </a:t>
            </a:r>
            <a:r>
              <a:rPr lang="fr-CH" b="1" dirty="0" err="1" smtClean="0">
                <a:solidFill>
                  <a:srgbClr val="104282"/>
                </a:solidFill>
              </a:rPr>
              <a:t>smoke</a:t>
            </a:r>
            <a:r>
              <a:rPr lang="fr-CH" b="1" dirty="0" smtClean="0">
                <a:solidFill>
                  <a:srgbClr val="104282"/>
                </a:solidFill>
              </a:rPr>
              <a:t> vent</a:t>
            </a:r>
            <a:endParaRPr lang="en-GB" dirty="0">
              <a:solidFill>
                <a:srgbClr val="104282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16632"/>
            <a:ext cx="2406684" cy="180020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563888" y="116632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dirty="0" smtClean="0">
                <a:solidFill>
                  <a:schemeClr val="bg1"/>
                </a:solidFill>
              </a:rPr>
              <a:t>118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18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New ventilation cafeteria 6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836712"/>
            <a:ext cx="7128792" cy="534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31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New ventilation glass box 501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4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601" y="3068960"/>
            <a:ext cx="3851920" cy="2877051"/>
          </a:xfr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6602" y="878290"/>
            <a:ext cx="3851919" cy="223164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4957" y="1530813"/>
            <a:ext cx="5156515" cy="385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SMB/SE-HE	  New ventilation restaurant 3</a:t>
            </a:r>
            <a:endParaRPr lang="en-US" dirty="0">
              <a:solidFill>
                <a:srgbClr val="104282"/>
              </a:solidFill>
            </a:endParaRPr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998730"/>
            <a:ext cx="691276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4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4629753" cy="61685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0"/>
            <a:ext cx="4644008" cy="618805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2" descr="LOGOfin.ep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13" name="Espace réservé du titre 8"/>
          <p:cNvSpPr txBox="1">
            <a:spLocks/>
          </p:cNvSpPr>
          <p:nvPr/>
        </p:nvSpPr>
        <p:spPr>
          <a:xfrm>
            <a:off x="0" y="3196"/>
            <a:ext cx="914400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dirty="0" smtClean="0">
                <a:solidFill>
                  <a:srgbClr val="104282"/>
                </a:solidFill>
              </a:rPr>
              <a:t>   </a:t>
            </a:r>
            <a:r>
              <a:rPr lang="fr-CH" dirty="0" smtClean="0">
                <a:solidFill>
                  <a:schemeClr val="bg1"/>
                </a:solidFill>
              </a:rPr>
              <a:t>SMB/SE-HE	</a:t>
            </a:r>
            <a:r>
              <a:rPr lang="fr-CH" dirty="0" smtClean="0">
                <a:solidFill>
                  <a:srgbClr val="104282"/>
                </a:solidFill>
              </a:rPr>
              <a:t>                    New Globe </a:t>
            </a:r>
            <a:r>
              <a:rPr lang="fr-CH" dirty="0" err="1" smtClean="0">
                <a:solidFill>
                  <a:srgbClr val="104282"/>
                </a:solidFill>
              </a:rPr>
              <a:t>Lighting</a:t>
            </a:r>
            <a:r>
              <a:rPr lang="fr-CH" dirty="0" smtClean="0">
                <a:solidFill>
                  <a:srgbClr val="104282"/>
                </a:solidFill>
              </a:rPr>
              <a:t> – 80 </a:t>
            </a:r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79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 txBox="1">
            <a:spLocks/>
          </p:cNvSpPr>
          <p:nvPr/>
        </p:nvSpPr>
        <p:spPr>
          <a:xfrm>
            <a:off x="251520" y="22123"/>
            <a:ext cx="8640960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2016 Perspectives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115616" y="1008516"/>
            <a:ext cx="8614792" cy="5058252"/>
          </a:xfrm>
        </p:spPr>
        <p:txBody>
          <a:bodyPr>
            <a:normAutofit fontScale="77500" lnSpcReduction="20000"/>
          </a:bodyPr>
          <a:lstStyle/>
          <a:p>
            <a:pPr lvl="1"/>
            <a:r>
              <a:rPr lang="en-US" dirty="0" smtClean="0">
                <a:solidFill>
                  <a:srgbClr val="FF0000"/>
                </a:solidFill>
              </a:rPr>
              <a:t>Continuous efficiency (+10%, +15%, +35%, +42%)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Continuous </a:t>
            </a:r>
            <a:r>
              <a:rPr lang="en-US" dirty="0">
                <a:solidFill>
                  <a:srgbClr val="FF0000"/>
                </a:solidFill>
              </a:rPr>
              <a:t>increasing work load (works, safety, </a:t>
            </a:r>
            <a:r>
              <a:rPr lang="en-US" dirty="0" err="1">
                <a:solidFill>
                  <a:srgbClr val="FF0000"/>
                </a:solidFill>
              </a:rPr>
              <a:t>etc</a:t>
            </a:r>
            <a:r>
              <a:rPr lang="en-US" dirty="0">
                <a:solidFill>
                  <a:srgbClr val="FF0000"/>
                </a:solidFill>
              </a:rPr>
              <a:t>) 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Important forthcoming staff turnover in the section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dirty="0">
                <a:solidFill>
                  <a:srgbClr val="104282"/>
                </a:solidFill>
              </a:rPr>
              <a:t>Safety campaigns (restaurants, </a:t>
            </a:r>
            <a:r>
              <a:rPr lang="en-US" dirty="0" smtClean="0">
                <a:solidFill>
                  <a:srgbClr val="104282"/>
                </a:solidFill>
              </a:rPr>
              <a:t>halls, </a:t>
            </a:r>
            <a:r>
              <a:rPr lang="en-US" dirty="0" err="1">
                <a:solidFill>
                  <a:srgbClr val="104282"/>
                </a:solidFill>
              </a:rPr>
              <a:t>etc</a:t>
            </a:r>
            <a:r>
              <a:rPr lang="en-US" dirty="0">
                <a:solidFill>
                  <a:srgbClr val="104282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rgbClr val="104282"/>
                </a:solidFill>
              </a:rPr>
              <a:t>Preventive maintenance </a:t>
            </a:r>
            <a:r>
              <a:rPr lang="en-US" dirty="0" smtClean="0">
                <a:solidFill>
                  <a:srgbClr val="104282"/>
                </a:solidFill>
              </a:rPr>
              <a:t>plan</a:t>
            </a: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Site remediation (R22, water </a:t>
            </a:r>
            <a:r>
              <a:rPr lang="en-US" dirty="0" err="1" smtClean="0">
                <a:solidFill>
                  <a:srgbClr val="104282"/>
                </a:solidFill>
              </a:rPr>
              <a:t>pipeworks</a:t>
            </a:r>
            <a:r>
              <a:rPr lang="en-US" dirty="0" smtClean="0">
                <a:solidFill>
                  <a:srgbClr val="104282"/>
                </a:solidFill>
              </a:rPr>
              <a:t>, compressed air, </a:t>
            </a:r>
            <a:r>
              <a:rPr lang="en-US" dirty="0" err="1" smtClean="0">
                <a:solidFill>
                  <a:srgbClr val="104282"/>
                </a:solidFill>
              </a:rPr>
              <a:t>etc</a:t>
            </a:r>
            <a:r>
              <a:rPr lang="en-US" dirty="0" smtClean="0">
                <a:solidFill>
                  <a:srgbClr val="104282"/>
                </a:solidFill>
              </a:rPr>
              <a:t>)</a:t>
            </a: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Energy efficiency (gas, water and electricity)</a:t>
            </a:r>
          </a:p>
          <a:p>
            <a:pPr lvl="1"/>
            <a:endParaRPr lang="en-US" dirty="0" smtClean="0">
              <a:solidFill>
                <a:srgbClr val="104282"/>
              </a:solidFill>
            </a:endParaRP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Radioactive storage in the ISRs</a:t>
            </a: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101 coating lab renovation</a:t>
            </a:r>
          </a:p>
          <a:p>
            <a:pPr lvl="1"/>
            <a:r>
              <a:rPr lang="en-US" dirty="0">
                <a:solidFill>
                  <a:srgbClr val="104282"/>
                </a:solidFill>
              </a:rPr>
              <a:t>112-30 cooling production (natural fluid)</a:t>
            </a: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156 extension and hall arrangement</a:t>
            </a: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167, 186, 904 ALICE &amp; CMS clean rooms</a:t>
            </a:r>
          </a:p>
          <a:p>
            <a:pPr lvl="1"/>
            <a:r>
              <a:rPr lang="en-US" dirty="0" smtClean="0">
                <a:solidFill>
                  <a:srgbClr val="104282"/>
                </a:solidFill>
              </a:rPr>
              <a:t>771 </a:t>
            </a:r>
            <a:r>
              <a:rPr lang="en-US" dirty="0">
                <a:solidFill>
                  <a:srgbClr val="104282"/>
                </a:solidFill>
              </a:rPr>
              <a:t>HVAC, </a:t>
            </a:r>
            <a:r>
              <a:rPr lang="en-US" dirty="0" err="1">
                <a:solidFill>
                  <a:srgbClr val="104282"/>
                </a:solidFill>
              </a:rPr>
              <a:t>elec</a:t>
            </a:r>
            <a:r>
              <a:rPr lang="en-US" dirty="0">
                <a:solidFill>
                  <a:srgbClr val="104282"/>
                </a:solidFill>
              </a:rPr>
              <a:t> &amp; sanitary construction</a:t>
            </a:r>
          </a:p>
          <a:p>
            <a:pPr marL="457200" lvl="1" indent="0">
              <a:buNone/>
            </a:pPr>
            <a:endParaRPr lang="en-US" dirty="0" smtClean="0">
              <a:solidFill>
                <a:srgbClr val="104282"/>
              </a:solidFill>
            </a:endParaRPr>
          </a:p>
          <a:p>
            <a:pPr lvl="1">
              <a:buNone/>
            </a:pPr>
            <a:endParaRPr lang="en-US" dirty="0">
              <a:solidFill>
                <a:srgbClr val="10428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82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itre 8"/>
          <p:cNvSpPr txBox="1">
            <a:spLocks/>
          </p:cNvSpPr>
          <p:nvPr/>
        </p:nvSpPr>
        <p:spPr>
          <a:xfrm>
            <a:off x="683568" y="181920"/>
            <a:ext cx="8460432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2400" b="1" dirty="0" smtClean="0">
                <a:solidFill>
                  <a:srgbClr val="104282"/>
                </a:solidFill>
              </a:rPr>
              <a:t>SMB/SE-HE	                    	       </a:t>
            </a:r>
            <a:r>
              <a:rPr lang="fr-CH" sz="2400" b="1" dirty="0" smtClean="0">
                <a:solidFill>
                  <a:srgbClr val="104282"/>
                </a:solidFill>
              </a:rPr>
              <a:t>		E109 </a:t>
            </a:r>
            <a:r>
              <a:rPr lang="fr-CH" sz="2400" b="1" dirty="0">
                <a:solidFill>
                  <a:srgbClr val="104282"/>
                </a:solidFill>
              </a:rPr>
              <a:t>DALKIA </a:t>
            </a:r>
            <a:r>
              <a:rPr lang="fr-CH" sz="2400" b="1" dirty="0" smtClean="0">
                <a:solidFill>
                  <a:srgbClr val="104282"/>
                </a:solidFill>
              </a:rPr>
              <a:t>Budget</a:t>
            </a:r>
          </a:p>
          <a:p>
            <a:pPr algn="l"/>
            <a:r>
              <a:rPr lang="fr-CH" sz="2400" b="1" dirty="0" smtClean="0">
                <a:solidFill>
                  <a:srgbClr val="104282"/>
                </a:solidFill>
              </a:rPr>
              <a:t>						HVAC </a:t>
            </a:r>
            <a:r>
              <a:rPr lang="fr-CH" sz="2400" b="1" dirty="0">
                <a:solidFill>
                  <a:srgbClr val="104282"/>
                </a:solidFill>
              </a:rPr>
              <a:t>&amp; SANITARY</a:t>
            </a:r>
            <a:endParaRPr lang="fr-CH" sz="2400" b="1" dirty="0" smtClean="0">
              <a:solidFill>
                <a:srgbClr val="104282"/>
              </a:solidFill>
            </a:endParaRPr>
          </a:p>
          <a:p>
            <a:pPr algn="l"/>
            <a:r>
              <a:rPr lang="fr-CH" sz="2400" b="1" dirty="0" smtClean="0">
                <a:solidFill>
                  <a:srgbClr val="104282"/>
                </a:solidFill>
              </a:rPr>
              <a:t>	   </a:t>
            </a:r>
            <a:r>
              <a:rPr lang="fr-CH" sz="2400" b="1" dirty="0" smtClean="0">
                <a:solidFill>
                  <a:srgbClr val="104282"/>
                </a:solidFill>
              </a:rPr>
              <a:t>				 	Maintenance </a:t>
            </a:r>
            <a:r>
              <a:rPr lang="fr-CH" sz="2400" b="1" dirty="0" smtClean="0">
                <a:solidFill>
                  <a:srgbClr val="104282"/>
                </a:solidFill>
              </a:rPr>
              <a:t>&amp; Works</a:t>
            </a:r>
            <a:endParaRPr lang="en-US" sz="2400" b="1" dirty="0">
              <a:solidFill>
                <a:srgbClr val="10428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736502"/>
              </p:ext>
            </p:extLst>
          </p:nvPr>
        </p:nvGraphicFramePr>
        <p:xfrm>
          <a:off x="899592" y="1268760"/>
          <a:ext cx="7560840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63888" y="1871059"/>
            <a:ext cx="2701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rgbClr val="FF0000"/>
                </a:solidFill>
              </a:rPr>
              <a:t>Average</a:t>
            </a:r>
            <a:r>
              <a:rPr lang="fr-CH" b="1" smtClean="0">
                <a:solidFill>
                  <a:srgbClr val="FF0000"/>
                </a:solidFill>
              </a:rPr>
              <a:t> Trend: +10%/</a:t>
            </a:r>
            <a:r>
              <a:rPr lang="fr-CH" b="1" dirty="0" err="1" smtClean="0">
                <a:solidFill>
                  <a:srgbClr val="FF0000"/>
                </a:solidFill>
              </a:rPr>
              <a:t>year</a:t>
            </a:r>
            <a:endParaRPr lang="en-GB" b="1">
              <a:solidFill>
                <a:srgbClr val="FF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812360" y="1872051"/>
            <a:ext cx="1331640" cy="40482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968" y="1626419"/>
            <a:ext cx="2837514" cy="160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05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Espace réservé du titre 8"/>
          <p:cNvSpPr txBox="1">
            <a:spLocks/>
          </p:cNvSpPr>
          <p:nvPr/>
        </p:nvSpPr>
        <p:spPr>
          <a:xfrm>
            <a:off x="899592" y="0"/>
            <a:ext cx="7285784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                    E109 2015 Budget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8941" y="904798"/>
            <a:ext cx="419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Monthly</a:t>
            </a:r>
            <a:r>
              <a:rPr lang="fr-CH" b="1" dirty="0" smtClean="0"/>
              <a:t> </a:t>
            </a:r>
            <a:r>
              <a:rPr lang="fr-CH" b="1" dirty="0" err="1" smtClean="0"/>
              <a:t>amount</a:t>
            </a:r>
            <a:r>
              <a:rPr lang="fr-CH" b="1" dirty="0" smtClean="0"/>
              <a:t> per intervention type [€]</a:t>
            </a:r>
            <a:endParaRPr lang="en-GB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423" y="5182860"/>
            <a:ext cx="9131645" cy="917927"/>
          </a:xfrm>
          <a:prstGeom prst="rect">
            <a:avLst/>
          </a:prstGeom>
        </p:spPr>
      </p:pic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3986630"/>
              </p:ext>
            </p:extLst>
          </p:nvPr>
        </p:nvGraphicFramePr>
        <p:xfrm>
          <a:off x="199488" y="1569534"/>
          <a:ext cx="4572000" cy="3371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82589761"/>
              </p:ext>
            </p:extLst>
          </p:nvPr>
        </p:nvGraphicFramePr>
        <p:xfrm>
          <a:off x="4644008" y="1614715"/>
          <a:ext cx="4572000" cy="3326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5537981" y="879077"/>
            <a:ext cx="25403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dirty="0" err="1" smtClean="0"/>
              <a:t>Annual</a:t>
            </a:r>
            <a:r>
              <a:rPr lang="fr-CH" b="1" dirty="0" smtClean="0"/>
              <a:t> </a:t>
            </a:r>
            <a:r>
              <a:rPr lang="fr-CH" b="1" dirty="0" err="1" smtClean="0"/>
              <a:t>repartition</a:t>
            </a:r>
            <a:r>
              <a:rPr lang="fr-CH" b="1" dirty="0" smtClean="0"/>
              <a:t> </a:t>
            </a:r>
          </a:p>
          <a:p>
            <a:pPr algn="ctr"/>
            <a:r>
              <a:rPr lang="fr-CH" b="1" dirty="0" smtClean="0"/>
              <a:t>per intervention type [€]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818395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464450"/>
              </p:ext>
            </p:extLst>
          </p:nvPr>
        </p:nvGraphicFramePr>
        <p:xfrm>
          <a:off x="17523" y="1285590"/>
          <a:ext cx="41370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space réservé du titre 8"/>
          <p:cNvSpPr txBox="1">
            <a:spLocks/>
          </p:cNvSpPr>
          <p:nvPr/>
        </p:nvSpPr>
        <p:spPr>
          <a:xfrm>
            <a:off x="625294" y="82118"/>
            <a:ext cx="7979153" cy="940443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             FSU- GS-03 2015 					   </a:t>
            </a:r>
            <a:r>
              <a:rPr lang="fr-CH" b="1" dirty="0" err="1" smtClean="0">
                <a:solidFill>
                  <a:srgbClr val="104282"/>
                </a:solidFill>
              </a:rPr>
              <a:t>Electrical</a:t>
            </a:r>
            <a:r>
              <a:rPr lang="fr-CH" b="1" dirty="0" smtClean="0">
                <a:solidFill>
                  <a:srgbClr val="104282"/>
                </a:solidFill>
              </a:rPr>
              <a:t> </a:t>
            </a:r>
            <a:r>
              <a:rPr lang="fr-CH" b="1" dirty="0" smtClean="0">
                <a:solidFill>
                  <a:srgbClr val="104282"/>
                </a:solidFill>
              </a:rPr>
              <a:t>Works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2071797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55%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3030513"/>
            <a:ext cx="583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45%</a:t>
            </a:r>
            <a:endParaRPr lang="en-GB" dirty="0"/>
          </a:p>
        </p:txBody>
      </p:sp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176407"/>
              </p:ext>
            </p:extLst>
          </p:nvPr>
        </p:nvGraphicFramePr>
        <p:xfrm>
          <a:off x="175607" y="3966000"/>
          <a:ext cx="3332969" cy="2032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4698431"/>
              </p:ext>
            </p:extLst>
          </p:nvPr>
        </p:nvGraphicFramePr>
        <p:xfrm>
          <a:off x="4032447" y="12228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7164288" y="3286155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+42%</a:t>
            </a:r>
            <a:endParaRPr lang="en-GB" sz="1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01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itre 8"/>
          <p:cNvSpPr txBox="1">
            <a:spLocks/>
          </p:cNvSpPr>
          <p:nvPr/>
        </p:nvSpPr>
        <p:spPr>
          <a:xfrm>
            <a:off x="388858" y="44624"/>
            <a:ext cx="8431614" cy="1152116"/>
          </a:xfrm>
          <a:prstGeom prst="rect">
            <a:avLst/>
          </a:prstGeom>
        </p:spPr>
        <p:txBody>
          <a:bodyPr vert="horz" lIns="45720" tIns="45720" rIns="4572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b="1" dirty="0" smtClean="0">
                <a:solidFill>
                  <a:srgbClr val="104282"/>
                </a:solidFill>
              </a:rPr>
              <a:t>SMB/SE-HE	        	2015 Consolidation Budget</a:t>
            </a:r>
          </a:p>
          <a:p>
            <a:pPr algn="l"/>
            <a:r>
              <a:rPr lang="fr-CH" b="1" dirty="0" smtClean="0">
                <a:solidFill>
                  <a:srgbClr val="104282"/>
                </a:solidFill>
              </a:rPr>
              <a:t>			                HVAC, SANITARY &amp; ELEC</a:t>
            </a:r>
            <a:endParaRPr lang="en-US" b="1" dirty="0">
              <a:solidFill>
                <a:srgbClr val="10428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6165304"/>
            <a:ext cx="9144000" cy="692696"/>
          </a:xfrm>
          <a:prstGeom prst="rect">
            <a:avLst/>
          </a:prstGeom>
          <a:solidFill>
            <a:srgbClr val="1042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2" descr="LOGOfin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066" y="6237312"/>
            <a:ext cx="438494" cy="548668"/>
          </a:xfrm>
          <a:prstGeom prst="rect">
            <a:avLst/>
          </a:prstGeom>
          <a:ln>
            <a:noFill/>
          </a:ln>
        </p:spPr>
      </p:pic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chemeClr val="bg1"/>
                </a:solidFill>
              </a:rPr>
              <a:pPr/>
              <a:t>2/5/2016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>
                <a:solidFill>
                  <a:schemeClr val="bg1"/>
                </a:solidFill>
              </a:rPr>
              <a:t>SMB/SE-HE 2015 Annual Review meeting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451107"/>
              </p:ext>
            </p:extLst>
          </p:nvPr>
        </p:nvGraphicFramePr>
        <p:xfrm>
          <a:off x="899592" y="1268760"/>
          <a:ext cx="763284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48264" y="4475247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+35%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4437112"/>
            <a:ext cx="5854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+20%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7329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1553</TotalTime>
  <Words>1605</Words>
  <Application>Microsoft Office PowerPoint</Application>
  <PresentationFormat>On-screen Show (4:3)</PresentationFormat>
  <Paragraphs>580</Paragraphs>
  <Slides>57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63" baseType="lpstr">
      <vt:lpstr>Arial</vt:lpstr>
      <vt:lpstr>Calibri</vt:lpstr>
      <vt:lpstr>Times New Roman</vt:lpstr>
      <vt:lpstr>Wingdings</vt:lpstr>
      <vt:lpstr>Wingdings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AUTOCAD GIS &amp; EAM Information</vt:lpstr>
      <vt:lpstr>PowerPoint Presentation</vt:lpstr>
      <vt:lpstr>PowerPoint Presentation</vt:lpstr>
      <vt:lpstr>PowerPoint Presentation</vt:lpstr>
      <vt:lpstr>Energy numbers</vt:lpstr>
      <vt:lpstr>PowerPoint Presentation</vt:lpstr>
      <vt:lpstr>PowerPoint Presentation</vt:lpstr>
      <vt:lpstr>PowerPoint Presentation</vt:lpstr>
      <vt:lpstr>PowerPoint Presentation</vt:lpstr>
      <vt:lpstr>Water usage</vt:lpstr>
      <vt:lpstr>Water optimisation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 Martel</dc:creator>
  <cp:lastModifiedBy>Christophe Martel</cp:lastModifiedBy>
  <cp:revision>354</cp:revision>
  <cp:lastPrinted>2013-12-16T08:45:33Z</cp:lastPrinted>
  <dcterms:created xsi:type="dcterms:W3CDTF">2013-12-13T06:38:06Z</dcterms:created>
  <dcterms:modified xsi:type="dcterms:W3CDTF">2016-02-05T09:17:50Z</dcterms:modified>
</cp:coreProperties>
</file>