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rgbClr val="FF0000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rgbClr val="FF0000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rgbClr val="FF0000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rgbClr val="FF0000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rgbClr val="FF0000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rgbClr val="FF0000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rgbClr val="FF0000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rgbClr val="FF0000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rgbClr val="FF0000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1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028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06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2413" y="193675"/>
            <a:ext cx="2022475" cy="605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193675"/>
            <a:ext cx="5916613" cy="605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050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4800" y="193675"/>
            <a:ext cx="5780088" cy="603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60463"/>
            <a:ext cx="3962400" cy="50879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60463"/>
            <a:ext cx="3962400" cy="50879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539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4800" y="193675"/>
            <a:ext cx="5780088" cy="603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60463"/>
            <a:ext cx="3962400" cy="50879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160463"/>
            <a:ext cx="3962400" cy="50879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025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536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8093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60463"/>
            <a:ext cx="3962400" cy="50879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60463"/>
            <a:ext cx="3962400" cy="50879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87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157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110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9160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7485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5737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44800" y="193675"/>
            <a:ext cx="5780088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60463"/>
            <a:ext cx="8077200" cy="508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936625"/>
            <a:ext cx="8077200" cy="130175"/>
          </a:xfrm>
          <a:prstGeom prst="rect">
            <a:avLst/>
          </a:prstGeom>
          <a:gradFill rotWithShape="0">
            <a:gsLst>
              <a:gs pos="0">
                <a:srgbClr val="FF66FF"/>
              </a:gs>
              <a:gs pos="100000">
                <a:srgbClr val="FF66FF">
                  <a:gamma/>
                  <a:shade val="89804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5886450" y="6021388"/>
            <a:ext cx="288607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endParaRPr lang="en-US" sz="1200">
              <a:solidFill>
                <a:schemeClr val="tx1"/>
              </a:solidFill>
              <a:latin typeface="Helvetica" charset="0"/>
            </a:endParaRPr>
          </a:p>
          <a:p>
            <a:endParaRPr lang="en-US" sz="1200">
              <a:solidFill>
                <a:schemeClr val="tx1"/>
              </a:solidFill>
              <a:latin typeface="Helvetica" charset="0"/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842125" y="6156325"/>
            <a:ext cx="1841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sz="1600">
              <a:solidFill>
                <a:schemeClr val="accent2"/>
              </a:solidFill>
              <a:ea typeface="+mn-ea"/>
              <a:cs typeface="+mn-cs"/>
            </a:endParaRP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2514600" y="6553200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sz="1400">
              <a:solidFill>
                <a:schemeClr val="tx1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00000"/>
        <a:buFont typeface="Wingdings" charset="0"/>
        <a:buChar char=""/>
        <a:defRPr sz="3200">
          <a:solidFill>
            <a:srgbClr val="0000FF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60000"/>
        <a:buFont typeface="Zapf Dingbats" charset="0"/>
        <a:buChar char=""/>
        <a:defRPr sz="2800">
          <a:solidFill>
            <a:srgbClr val="FF00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60000"/>
        <a:buFont typeface="Zapf Dingbats" charset="0"/>
        <a:buChar char=""/>
        <a:defRPr sz="2400">
          <a:solidFill>
            <a:srgbClr val="66FF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–"/>
        <a:defRPr sz="2000">
          <a:solidFill>
            <a:srgbClr val="FA00FA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 PDF discussion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J. Huston</a:t>
            </a:r>
          </a:p>
          <a:p>
            <a:r>
              <a:rPr lang="en-US" dirty="0" smtClean="0"/>
              <a:t>PDF4LHC meeting</a:t>
            </a:r>
          </a:p>
          <a:p>
            <a:r>
              <a:rPr lang="en-US" dirty="0" smtClean="0"/>
              <a:t>March 14,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612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58156" y="193675"/>
            <a:ext cx="5780088" cy="603250"/>
          </a:xfrm>
        </p:spPr>
        <p:txBody>
          <a:bodyPr/>
          <a:lstStyle/>
          <a:p>
            <a:r>
              <a:rPr lang="en-US" dirty="0" smtClean="0"/>
              <a:t>The story so far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533400" y="1024996"/>
            <a:ext cx="7797800" cy="5087937"/>
          </a:xfrm>
        </p:spPr>
        <p:txBody>
          <a:bodyPr/>
          <a:lstStyle/>
          <a:p>
            <a:r>
              <a:rPr lang="en-US" sz="2000" dirty="0" smtClean="0"/>
              <a:t>There has been a great deal of progress in adding processes at NLO to ME+PS programs</a:t>
            </a:r>
          </a:p>
          <a:p>
            <a:r>
              <a:rPr lang="en-US" sz="2000" dirty="0" smtClean="0"/>
              <a:t>Such programs automatically require NLO PDFs, and the uncertainties are given by the NLO PDF uncertainty bands</a:t>
            </a:r>
          </a:p>
          <a:p>
            <a:r>
              <a:rPr lang="en-US" sz="2000" dirty="0" smtClean="0"/>
              <a:t>However, there is still substantial use of LO MC programs such as </a:t>
            </a:r>
            <a:r>
              <a:rPr lang="en-US" sz="2000" dirty="0" err="1" smtClean="0"/>
              <a:t>Pythia</a:t>
            </a:r>
            <a:r>
              <a:rPr lang="en-US" sz="2000" dirty="0" smtClean="0"/>
              <a:t>, especially for exotic processes</a:t>
            </a:r>
          </a:p>
          <a:p>
            <a:r>
              <a:rPr lang="en-US" sz="2000" dirty="0" smtClean="0"/>
              <a:t>Such programs have substantially greater theoretical uncertainties associated with them</a:t>
            </a:r>
          </a:p>
          <a:p>
            <a:r>
              <a:rPr lang="en-US" sz="2000" dirty="0" smtClean="0"/>
              <a:t>In the past, it has been canonical wisdom to use LO PDFs with such programs</a:t>
            </a:r>
          </a:p>
          <a:p>
            <a:r>
              <a:rPr lang="en-US" sz="2000" dirty="0" smtClean="0"/>
              <a:t>…but there are significant differences between LO and NLO PDFs driven not by matrix element differences for collider processes, but by matrix differences for DIS production</a:t>
            </a:r>
          </a:p>
          <a:p>
            <a:r>
              <a:rPr lang="en-US" sz="2000" dirty="0" smtClean="0"/>
              <a:t>So from the perspective of LHC physics, LO PDFs are poorly defined</a:t>
            </a:r>
          </a:p>
          <a:p>
            <a:r>
              <a:rPr lang="en-US" sz="2000" dirty="0" smtClean="0"/>
              <a:t>LO PDF uncertainties are (poorly defined)</a:t>
            </a:r>
            <a:r>
              <a:rPr lang="en-US" sz="2000" baseline="30000" dirty="0" smtClean="0"/>
              <a:t>2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036979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7" y="193675"/>
            <a:ext cx="5780088" cy="603250"/>
          </a:xfrm>
        </p:spPr>
        <p:txBody>
          <a:bodyPr/>
          <a:lstStyle/>
          <a:p>
            <a:r>
              <a:rPr lang="en-US" dirty="0" smtClean="0"/>
              <a:t>…for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60464"/>
            <a:ext cx="8091488" cy="1548870"/>
          </a:xfrm>
        </p:spPr>
        <p:txBody>
          <a:bodyPr/>
          <a:lstStyle/>
          <a:p>
            <a:r>
              <a:rPr lang="en-US" sz="2000" dirty="0" smtClean="0"/>
              <a:t>NLO uncertainty bands for up quark and gluon PDFs are reasonably small, as would be expected</a:t>
            </a:r>
          </a:p>
          <a:p>
            <a:r>
              <a:rPr lang="en-US" sz="2000" dirty="0" smtClean="0"/>
              <a:t>…and entirely unlike the behavior of the corresponding LO PDFs</a:t>
            </a:r>
          </a:p>
          <a:p>
            <a:r>
              <a:rPr lang="en-US" sz="2000" dirty="0" smtClean="0"/>
              <a:t>Can the uncertainty bands for LO PDFs adequately reflect the fact that the LO PDFs for the most part are just wrong?</a:t>
            </a:r>
            <a:endParaRPr lang="en-US" sz="2000" dirty="0"/>
          </a:p>
        </p:txBody>
      </p:sp>
      <p:pic>
        <p:nvPicPr>
          <p:cNvPr id="5" name="Picture 4" descr="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76118"/>
            <a:ext cx="8314267" cy="388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78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66" y="193675"/>
            <a:ext cx="5780088" cy="603250"/>
          </a:xfrm>
        </p:spPr>
        <p:txBody>
          <a:bodyPr/>
          <a:lstStyle/>
          <a:p>
            <a:r>
              <a:rPr lang="en-US" dirty="0" smtClean="0"/>
              <a:t>NLO PDFs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60463"/>
            <a:ext cx="8091488" cy="2446337"/>
          </a:xfrm>
        </p:spPr>
        <p:txBody>
          <a:bodyPr/>
          <a:lstStyle/>
          <a:p>
            <a:r>
              <a:rPr lang="en-US" sz="2000" dirty="0" smtClean="0"/>
              <a:t>For many processes, using NLO PDFs with LO ME’s produces the right shape (if not normalization)</a:t>
            </a:r>
            <a:endParaRPr lang="en-US" sz="2000" dirty="0"/>
          </a:p>
        </p:txBody>
      </p:sp>
      <p:pic>
        <p:nvPicPr>
          <p:cNvPr id="5" name="Picture 4" descr="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6267"/>
            <a:ext cx="6129866" cy="49617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81600" y="2218267"/>
            <a:ext cx="3777559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 are some situations where</a:t>
            </a:r>
          </a:p>
          <a:p>
            <a:r>
              <a:rPr lang="en-US" dirty="0"/>
              <a:t>t</a:t>
            </a:r>
            <a:r>
              <a:rPr lang="en-US" dirty="0" smtClean="0"/>
              <a:t>he use of NLO PDFs leads to</a:t>
            </a:r>
          </a:p>
          <a:p>
            <a:r>
              <a:rPr lang="en-US" dirty="0"/>
              <a:t>p</a:t>
            </a:r>
            <a:r>
              <a:rPr lang="en-US" dirty="0" smtClean="0"/>
              <a:t>redictions that are worse…but</a:t>
            </a:r>
          </a:p>
          <a:p>
            <a:r>
              <a:rPr lang="en-US" dirty="0"/>
              <a:t>n</a:t>
            </a:r>
            <a:r>
              <a:rPr lang="en-US" dirty="0" smtClean="0"/>
              <a:t>ot as many. </a:t>
            </a:r>
          </a:p>
          <a:p>
            <a:endParaRPr lang="en-US" dirty="0"/>
          </a:p>
          <a:p>
            <a:r>
              <a:rPr lang="en-US" dirty="0" smtClean="0"/>
              <a:t>Modified LO PDFs were developed </a:t>
            </a:r>
          </a:p>
          <a:p>
            <a:r>
              <a:rPr lang="en-US" dirty="0"/>
              <a:t>t</a:t>
            </a:r>
            <a:r>
              <a:rPr lang="en-US" dirty="0" smtClean="0"/>
              <a:t>o try to remove the worst of the </a:t>
            </a:r>
          </a:p>
          <a:p>
            <a:r>
              <a:rPr lang="en-US" dirty="0" smtClean="0"/>
              <a:t>LO PDF problems, but they </a:t>
            </a:r>
          </a:p>
          <a:p>
            <a:r>
              <a:rPr lang="en-US" dirty="0"/>
              <a:t>h</a:t>
            </a:r>
            <a:r>
              <a:rPr lang="en-US" dirty="0" smtClean="0"/>
              <a:t>ave their own problems, and have</a:t>
            </a:r>
          </a:p>
          <a:p>
            <a:r>
              <a:rPr lang="en-US" dirty="0"/>
              <a:t>b</a:t>
            </a:r>
            <a:r>
              <a:rPr lang="en-US" dirty="0" smtClean="0"/>
              <a:t>asically disappeared from the </a:t>
            </a:r>
          </a:p>
          <a:p>
            <a:r>
              <a:rPr lang="en-US" dirty="0" smtClean="0"/>
              <a:t>scene.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387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733" y="193675"/>
            <a:ext cx="7541155" cy="603250"/>
          </a:xfrm>
        </p:spPr>
        <p:txBody>
          <a:bodyPr/>
          <a:lstStyle/>
          <a:p>
            <a:r>
              <a:rPr lang="en-US" dirty="0" err="1" smtClean="0"/>
              <a:t>Torbjorn</a:t>
            </a:r>
            <a:r>
              <a:rPr lang="en-US" dirty="0" smtClean="0"/>
              <a:t> doesn’t like NLO PDFs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The underlying event at the LHC probes small x and Q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values, where the NLO gluon distribution can (for some </a:t>
            </a:r>
            <a:r>
              <a:rPr lang="en-US" sz="2400" dirty="0" err="1" smtClean="0"/>
              <a:t>parametrizations</a:t>
            </a:r>
            <a:r>
              <a:rPr lang="en-US" sz="2400" dirty="0" smtClean="0"/>
              <a:t>) become negative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ot all PDFs allow this</a:t>
            </a:r>
          </a:p>
          <a:p>
            <a:r>
              <a:rPr lang="en-US" sz="2400" dirty="0" smtClean="0"/>
              <a:t>This creates a problem for the MC programs</a:t>
            </a:r>
          </a:p>
          <a:p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dirty="0" smtClean="0"/>
              <a:t>It’s possible in </a:t>
            </a:r>
            <a:r>
              <a:rPr lang="en-US" sz="2400" dirty="0" err="1" smtClean="0"/>
              <a:t>Pythia</a:t>
            </a:r>
            <a:r>
              <a:rPr lang="en-US" sz="2400" dirty="0" smtClean="0"/>
              <a:t> to separate the functions of the UE (LO PDFs) and of the matrix element evaluation (NLO PDFS with their uncertainty bands)</a:t>
            </a:r>
          </a:p>
          <a:p>
            <a:r>
              <a:rPr lang="en-US" sz="2400" dirty="0" smtClean="0"/>
              <a:t>If one wants to use NLO PDFs, this is </a:t>
            </a:r>
            <a:r>
              <a:rPr lang="en-US" sz="2400" dirty="0" err="1" smtClean="0"/>
              <a:t>Torbjorn’s</a:t>
            </a:r>
            <a:r>
              <a:rPr lang="en-US" sz="2400" dirty="0" smtClean="0"/>
              <a:t> suggestion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167467" y="5367867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 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545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267" y="234950"/>
            <a:ext cx="8957733" cy="603250"/>
          </a:xfrm>
        </p:spPr>
        <p:txBody>
          <a:bodyPr/>
          <a:lstStyle/>
          <a:p>
            <a:r>
              <a:rPr lang="en-US" sz="2800" dirty="0" smtClean="0"/>
              <a:t>Quoting </a:t>
            </a:r>
            <a:r>
              <a:rPr lang="en-US" sz="2800" dirty="0" err="1" smtClean="0"/>
              <a:t>Inigo</a:t>
            </a:r>
            <a:r>
              <a:rPr lang="en-US" sz="2800" dirty="0" smtClean="0"/>
              <a:t> Montoya regarding leading order PDF uncertainties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60463"/>
            <a:ext cx="8102600" cy="5087937"/>
          </a:xfrm>
        </p:spPr>
        <p:txBody>
          <a:bodyPr/>
          <a:lstStyle/>
          <a:p>
            <a:r>
              <a:rPr lang="en-US" dirty="0" smtClean="0"/>
              <a:t>“You keep using those words. I do not think they mean what you think they mean.”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01333" y="2641601"/>
            <a:ext cx="4575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Now to start the discussion.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730100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y_tal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y_tal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_tal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_tal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_tal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_tal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_tal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_tal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1108</TotalTime>
  <Words>396</Words>
  <Application>Microsoft Macintosh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Theme</vt:lpstr>
      <vt:lpstr>LO PDF discussion</vt:lpstr>
      <vt:lpstr>The story so far</vt:lpstr>
      <vt:lpstr>…for example</vt:lpstr>
      <vt:lpstr>NLO PDFs</vt:lpstr>
      <vt:lpstr>Torbjorn doesn’t like NLO PDFs</vt:lpstr>
      <vt:lpstr>Quoting Inigo Montoya regarding leading order PDF uncertainties</vt:lpstr>
    </vt:vector>
  </TitlesOfParts>
  <Company>Michigan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 PDF discussion</dc:title>
  <dc:creator>Office 2004 Test Drive User</dc:creator>
  <cp:lastModifiedBy>Office 2004 Test Drive User</cp:lastModifiedBy>
  <cp:revision>7</cp:revision>
  <dcterms:created xsi:type="dcterms:W3CDTF">2016-03-13T19:44:02Z</dcterms:created>
  <dcterms:modified xsi:type="dcterms:W3CDTF">2016-03-14T14:12:49Z</dcterms:modified>
</cp:coreProperties>
</file>