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2" r:id="rId2"/>
    <p:sldMasterId id="2147483692" r:id="rId3"/>
    <p:sldMasterId id="2147483702" r:id="rId4"/>
  </p:sldMasterIdLst>
  <p:notesMasterIdLst>
    <p:notesMasterId r:id="rId12"/>
  </p:notesMasterIdLst>
  <p:sldIdLst>
    <p:sldId id="256" r:id="rId5"/>
    <p:sldId id="257" r:id="rId6"/>
    <p:sldId id="258" r:id="rId7"/>
    <p:sldId id="259" r:id="rId8"/>
    <p:sldId id="261" r:id="rId9"/>
    <p:sldId id="260" r:id="rId10"/>
    <p:sldId id="263" r:id="rId11"/>
  </p:sldIdLst>
  <p:sldSz cx="9144000" cy="5143500" type="screen16x9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mon Baird" initials="SB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055A0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432" autoAdjust="0"/>
  </p:normalViewPr>
  <p:slideViewPr>
    <p:cSldViewPr snapToGrid="0" snapToObjects="1">
      <p:cViewPr varScale="1">
        <p:scale>
          <a:sx n="95" d="100"/>
          <a:sy n="95" d="100"/>
        </p:scale>
        <p:origin x="226" y="53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3-03T17:56:47.777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F368535-C8E4-4C6A-BAC5-C1474ADD6AD0}" type="datetimeFigureOut">
              <a:rPr lang="en-GB" smtClean="0"/>
              <a:t>06/09/2016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E5E6281-EEB2-47FD-AC7D-171115F4E8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4909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Welcome you all to this seminar</a:t>
            </a:r>
            <a:r>
              <a:rPr lang="en-US" baseline="0" dirty="0" smtClean="0"/>
              <a:t> workshop? And especially those from outside of CERN I would like to welcome you to CERN</a:t>
            </a:r>
          </a:p>
          <a:p>
            <a:r>
              <a:rPr lang="en-US" baseline="0" dirty="0" smtClean="0"/>
              <a:t>And thank you all for coming </a:t>
            </a:r>
          </a:p>
          <a:p>
            <a:r>
              <a:rPr lang="en-US" baseline="0" dirty="0" smtClean="0"/>
              <a:t>Thanks to Andre and his team for setting up such an interesting and varied program</a:t>
            </a:r>
          </a:p>
          <a:p>
            <a:endParaRPr lang="en-US" baseline="0" dirty="0" smtClean="0"/>
          </a:p>
          <a:p>
            <a:r>
              <a:rPr lang="en-US" baseline="0" dirty="0" smtClean="0"/>
              <a:t>Start by giving you a very short introduction to safety at CERN</a:t>
            </a:r>
          </a:p>
          <a:p>
            <a:r>
              <a:rPr lang="en-US" baseline="0" dirty="0" smtClean="0"/>
              <a:t>Followed by a few words on Cryogenic activities,</a:t>
            </a:r>
          </a:p>
          <a:p>
            <a:endParaRPr lang="en-US" baseline="0" dirty="0" smtClean="0"/>
          </a:p>
          <a:p>
            <a:r>
              <a:rPr lang="en-US" baseline="0" dirty="0" smtClean="0"/>
              <a:t>It will be short for 2 reasons You have a very full program and I am sure you do not want to listen to me and two I certainly not an expert</a:t>
            </a:r>
          </a:p>
          <a:p>
            <a:endParaRPr lang="en-US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5E6281-EEB2-47FD-AC7D-171115F4E81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884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Now Cryogenics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5E6281-EEB2-47FD-AC7D-171115F4E81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894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</a:t>
            </a:r>
            <a:r>
              <a:rPr lang="en-GB" baseline="0" dirty="0" smtClean="0"/>
              <a:t> LHC at CERN is the largest cryogenic installation in the world and that brings very special safety concerns </a:t>
            </a:r>
          </a:p>
          <a:p>
            <a:r>
              <a:rPr lang="en-GB" baseline="0" smtClean="0"/>
              <a:t>People plus &gt;100 </a:t>
            </a:r>
            <a:r>
              <a:rPr lang="en-GB" baseline="0" dirty="0" smtClean="0"/>
              <a:t>tons liquid Helium in a confined underground space</a:t>
            </a:r>
          </a:p>
          <a:p>
            <a:r>
              <a:rPr lang="en-GB" baseline="0" dirty="0" smtClean="0"/>
              <a:t>Pressure vessels Electrical power Industrial compressor plants </a:t>
            </a:r>
            <a:r>
              <a:rPr lang="en-GB" baseline="0" dirty="0" err="1" smtClean="0"/>
              <a:t>etc</a:t>
            </a:r>
            <a:r>
              <a:rPr lang="en-GB" baseline="0" dirty="0" smtClean="0"/>
              <a:t>… plus all the risks associate with cryogenic liquids cold gases </a:t>
            </a:r>
            <a:r>
              <a:rPr lang="en-GB" baseline="0" dirty="0" err="1" smtClean="0"/>
              <a:t>etc</a:t>
            </a:r>
            <a:r>
              <a:rPr lang="en-GB" baseline="0" dirty="0" smtClean="0"/>
              <a:t>…</a:t>
            </a:r>
          </a:p>
          <a:p>
            <a:r>
              <a:rPr lang="en-GB" baseline="0" dirty="0" smtClean="0"/>
              <a:t>Also equipment safety is a major concern when things go wrong 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this becomes this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5E6281-EEB2-47FD-AC7D-171115F4E81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1944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One sub-standard</a:t>
            </a:r>
            <a:r>
              <a:rPr lang="en-GB" baseline="0" dirty="0" smtClean="0"/>
              <a:t> braise between 2 copper bars = </a:t>
            </a:r>
            <a:r>
              <a:rPr lang="en-GB" dirty="0" smtClean="0"/>
              <a:t>A strong reminder that this is still very much cutting edge research and personnel and equipment safety are of the utmost importance</a:t>
            </a:r>
          </a:p>
          <a:p>
            <a:r>
              <a:rPr lang="en-GB" dirty="0" smtClean="0"/>
              <a:t>This kind</a:t>
            </a:r>
            <a:r>
              <a:rPr lang="en-GB" baseline="0" dirty="0" smtClean="0"/>
              <a:t> of </a:t>
            </a:r>
            <a:r>
              <a:rPr lang="en-GB" dirty="0" smtClean="0"/>
              <a:t>Safety = technological  development R&amp;D electronic QPS system development, measurements, safety</a:t>
            </a:r>
            <a:r>
              <a:rPr lang="en-GB" baseline="0" dirty="0" smtClean="0"/>
              <a:t> valves, energy extraction….</a:t>
            </a:r>
            <a:endParaRPr lang="en-GB" dirty="0" smtClean="0"/>
          </a:p>
          <a:p>
            <a:r>
              <a:rPr lang="en-GB" dirty="0" smtClean="0"/>
              <a:t>as well</a:t>
            </a:r>
            <a:r>
              <a:rPr lang="en-GB" baseline="0" dirty="0" smtClean="0"/>
              <a:t> as rules, regulations, procedures training, personal protective equipment </a:t>
            </a:r>
            <a:r>
              <a:rPr lang="en-GB" baseline="0" dirty="0" err="1" smtClean="0"/>
              <a:t>etc</a:t>
            </a:r>
            <a:r>
              <a:rPr lang="en-GB" baseline="0" dirty="0" smtClean="0"/>
              <a:t>… 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This R&amp;D is what you will discuss over the next 3 days to learn from each other, pool our ideas,  set up collaborations and learn from what others are doing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5E6281-EEB2-47FD-AC7D-171115F4E81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4793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dirty="0" smtClean="0"/>
              <a:t>CERN is</a:t>
            </a:r>
            <a:r>
              <a:rPr lang="en-GB" baseline="0" dirty="0" smtClean="0"/>
              <a:t> not just LHC CERN </a:t>
            </a:r>
            <a:r>
              <a:rPr lang="en-GB" dirty="0" smtClean="0"/>
              <a:t>has many small</a:t>
            </a:r>
            <a:r>
              <a:rPr lang="en-GB" baseline="0" dirty="0" smtClean="0"/>
              <a:t> standalone </a:t>
            </a:r>
            <a:r>
              <a:rPr lang="en-GB" baseline="0" dirty="0" err="1" smtClean="0"/>
              <a:t>cryo</a:t>
            </a:r>
            <a:r>
              <a:rPr lang="en-GB" baseline="0" dirty="0" smtClean="0"/>
              <a:t> genic installations from HIE ISOLDE superconducting LINAC to AD experiment.</a:t>
            </a:r>
          </a:p>
          <a:p>
            <a:pPr algn="l"/>
            <a:r>
              <a:rPr lang="en-GB" baseline="0" dirty="0" smtClean="0"/>
              <a:t>Although I am not really 100% sure what they are cooling here</a:t>
            </a:r>
          </a:p>
          <a:p>
            <a:pPr algn="l"/>
            <a:endParaRPr lang="en-GB" baseline="0" dirty="0" smtClean="0"/>
          </a:p>
          <a:p>
            <a:pPr algn="l"/>
            <a:r>
              <a:rPr lang="en-GB" baseline="0" dirty="0" smtClean="0"/>
              <a:t>For smaller installations many of the risks are the same but there are a number of additional challenges concerning safety</a:t>
            </a:r>
          </a:p>
          <a:p>
            <a:pPr algn="l"/>
            <a:r>
              <a:rPr lang="en-GB" baseline="0" dirty="0" smtClean="0"/>
              <a:t>Small teams mean it is more difficult to have expert knowledge, less resources to devote to online </a:t>
            </a:r>
            <a:r>
              <a:rPr lang="en-GB" baseline="0" dirty="0" err="1" smtClean="0"/>
              <a:t>sophicticated</a:t>
            </a:r>
            <a:r>
              <a:rPr lang="en-GB" baseline="0" dirty="0" smtClean="0"/>
              <a:t> safety systems, more things done manually</a:t>
            </a:r>
          </a:p>
          <a:p>
            <a:pPr algn="l"/>
            <a:endParaRPr lang="en-GB" baseline="0" dirty="0" smtClean="0"/>
          </a:p>
          <a:p>
            <a:pPr algn="l"/>
            <a:r>
              <a:rPr lang="en-GB" baseline="0" dirty="0" smtClean="0"/>
              <a:t>But the message is the same</a:t>
            </a:r>
          </a:p>
          <a:p>
            <a:pPr algn="l"/>
            <a:endParaRPr lang="en-GB" baseline="0" dirty="0" smtClean="0"/>
          </a:p>
          <a:p>
            <a:pPr algn="l"/>
            <a:r>
              <a:rPr lang="en-GB" baseline="0" dirty="0" smtClean="0"/>
              <a:t>Cryogenics is now an essential part of research programs at many institutions across the world, and the technology is evolving </a:t>
            </a:r>
          </a:p>
          <a:p>
            <a:pPr algn="l"/>
            <a:endParaRPr lang="en-GB" baseline="0" dirty="0" smtClean="0"/>
          </a:p>
          <a:p>
            <a:pPr algn="l"/>
            <a:r>
              <a:rPr lang="en-GB" baseline="0" dirty="0" smtClean="0"/>
              <a:t>Therefore Cryogenic Safety is also a vital part of these programs</a:t>
            </a:r>
          </a:p>
          <a:p>
            <a:pPr algn="l"/>
            <a:r>
              <a:rPr lang="en-GB" baseline="0" dirty="0" smtClean="0"/>
              <a:t>For both people and equipment and Cryogenic safety too must evolve to keep </a:t>
            </a:r>
            <a:r>
              <a:rPr lang="en-GB" baseline="0" smtClean="0"/>
              <a:t>up with </a:t>
            </a:r>
            <a:r>
              <a:rPr lang="en-GB" baseline="0" dirty="0" smtClean="0"/>
              <a:t>the new technological developments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5E6281-EEB2-47FD-AC7D-171115F4E81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992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9/6/2016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9/6/2016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9/6/2016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878681"/>
            <a:ext cx="7886700" cy="1753791"/>
          </a:xfrm>
        </p:spPr>
        <p:txBody>
          <a:bodyPr anchor="b">
            <a:normAutofit/>
          </a:bodyPr>
          <a:lstStyle>
            <a:lvl1pPr algn="l">
              <a:defRPr sz="345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8650" y="2701528"/>
            <a:ext cx="7886700" cy="124182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3310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199800" y="878682"/>
            <a:ext cx="8731800" cy="361369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489774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659423"/>
            <a:ext cx="7886700" cy="1905183"/>
          </a:xfrm>
        </p:spPr>
        <p:txBody>
          <a:bodyPr anchor="b">
            <a:normAutofit/>
          </a:bodyPr>
          <a:lstStyle>
            <a:lvl1pPr>
              <a:defRPr sz="3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258484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6621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994172"/>
            <a:ext cx="4514850" cy="35222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994172"/>
            <a:ext cx="4514850" cy="35222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1666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" y="634499"/>
            <a:ext cx="449818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" y="1268999"/>
            <a:ext cx="4498181" cy="324121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634499"/>
            <a:ext cx="451485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268999"/>
            <a:ext cx="4514850" cy="324121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7855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241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6304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40569"/>
            <a:ext cx="2949178" cy="802481"/>
          </a:xfrm>
        </p:spPr>
        <p:txBody>
          <a:bodyPr anchor="b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1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500">
                <a:solidFill>
                  <a:schemeClr val="tx1"/>
                </a:solidFill>
              </a:defRPr>
            </a:lvl4pPr>
            <a:lvl5pPr>
              <a:defRPr sz="1500">
                <a:solidFill>
                  <a:schemeClr val="tx1"/>
                </a:solidFill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6386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40569"/>
            <a:ext cx="2949178" cy="802481"/>
          </a:xfrm>
        </p:spPr>
        <p:txBody>
          <a:bodyPr anchor="b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722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878681"/>
            <a:ext cx="7886700" cy="1753791"/>
          </a:xfrm>
        </p:spPr>
        <p:txBody>
          <a:bodyPr anchor="b">
            <a:normAutofit/>
          </a:bodyPr>
          <a:lstStyle>
            <a:lvl1pPr algn="l">
              <a:defRPr sz="345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8650" y="2701528"/>
            <a:ext cx="7886700" cy="124182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8704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199800" y="878682"/>
            <a:ext cx="8731800" cy="361369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300257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659423"/>
            <a:ext cx="7886700" cy="1905183"/>
          </a:xfrm>
        </p:spPr>
        <p:txBody>
          <a:bodyPr anchor="b">
            <a:normAutofit/>
          </a:bodyPr>
          <a:lstStyle>
            <a:lvl1pPr>
              <a:defRPr sz="3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258484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6478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994172"/>
            <a:ext cx="4514850" cy="35222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994172"/>
            <a:ext cx="4514850" cy="35222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6577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" y="634499"/>
            <a:ext cx="449818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" y="1268999"/>
            <a:ext cx="4498181" cy="324121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634499"/>
            <a:ext cx="451485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268999"/>
            <a:ext cx="4514850" cy="324121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5006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9216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938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40569"/>
            <a:ext cx="2949178" cy="802481"/>
          </a:xfrm>
        </p:spPr>
        <p:txBody>
          <a:bodyPr anchor="b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1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500">
                <a:solidFill>
                  <a:schemeClr val="tx1"/>
                </a:solidFill>
              </a:defRPr>
            </a:lvl4pPr>
            <a:lvl5pPr>
              <a:defRPr sz="1500">
                <a:solidFill>
                  <a:schemeClr val="tx1"/>
                </a:solidFill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1609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40569"/>
            <a:ext cx="2949178" cy="802481"/>
          </a:xfrm>
        </p:spPr>
        <p:txBody>
          <a:bodyPr anchor="b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7238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878681"/>
            <a:ext cx="7886700" cy="1753791"/>
          </a:xfrm>
        </p:spPr>
        <p:txBody>
          <a:bodyPr anchor="b">
            <a:normAutofit/>
          </a:bodyPr>
          <a:lstStyle>
            <a:lvl1pPr algn="l">
              <a:defRPr sz="345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8650" y="2701528"/>
            <a:ext cx="7886700" cy="124182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9413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199800" y="878682"/>
            <a:ext cx="8731800" cy="361369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333487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659423"/>
            <a:ext cx="7886700" cy="1905183"/>
          </a:xfrm>
        </p:spPr>
        <p:txBody>
          <a:bodyPr anchor="b">
            <a:normAutofit/>
          </a:bodyPr>
          <a:lstStyle>
            <a:lvl1pPr>
              <a:defRPr sz="3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258484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6019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994172"/>
            <a:ext cx="4514850" cy="35222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994172"/>
            <a:ext cx="4514850" cy="35222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287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" y="634499"/>
            <a:ext cx="449818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" y="1268999"/>
            <a:ext cx="4498181" cy="324121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634499"/>
            <a:ext cx="451485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268999"/>
            <a:ext cx="4514850" cy="324121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9542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2714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9825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40569"/>
            <a:ext cx="2949178" cy="802481"/>
          </a:xfrm>
        </p:spPr>
        <p:txBody>
          <a:bodyPr anchor="b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1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500">
                <a:solidFill>
                  <a:schemeClr val="tx1"/>
                </a:solidFill>
              </a:defRPr>
            </a:lvl4pPr>
            <a:lvl5pPr>
              <a:defRPr sz="1500">
                <a:solidFill>
                  <a:schemeClr val="tx1"/>
                </a:solidFill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418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40569"/>
            <a:ext cx="2949178" cy="802481"/>
          </a:xfrm>
        </p:spPr>
        <p:txBody>
          <a:bodyPr anchor="b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741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9/6/2016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9/6/2016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9/6/2016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9/6/2016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image" Target="../media/image5.jpeg"/><Relationship Id="rId5" Type="http://schemas.openxmlformats.org/officeDocument/2006/relationships/slideLayout" Target="../slideLayouts/slideLayout1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image" Target="../media/image5.jpeg"/><Relationship Id="rId5" Type="http://schemas.openxmlformats.org/officeDocument/2006/relationships/slideLayout" Target="../slideLayouts/slideLayout27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image" Target="../media/image5.jpeg"/><Relationship Id="rId5" Type="http://schemas.openxmlformats.org/officeDocument/2006/relationships/slideLayout" Target="../slideLayouts/slideLayout36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HSE: Challenges &amp; Objectives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19740"/>
            <a:ext cx="9144000" cy="883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4508188"/>
            <a:ext cx="9144000" cy="6353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65" y="4587186"/>
            <a:ext cx="482557" cy="47731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0346" y="1"/>
            <a:ext cx="8730465" cy="6344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0150" y="4696727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14700" y="469672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696727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00346" y="878682"/>
            <a:ext cx="8730465" cy="3629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8150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45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19740"/>
            <a:ext cx="9144000" cy="883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4508188"/>
            <a:ext cx="9144000" cy="6353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65" y="4587186"/>
            <a:ext cx="482557" cy="47731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0346" y="1"/>
            <a:ext cx="8730465" cy="6344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0150" y="4696727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14700" y="469672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696727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00346" y="878682"/>
            <a:ext cx="8730465" cy="3629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6758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45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19740"/>
            <a:ext cx="9144000" cy="883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4508188"/>
            <a:ext cx="9144000" cy="6353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65" y="4587186"/>
            <a:ext cx="482557" cy="47731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0346" y="1"/>
            <a:ext cx="8730465" cy="6344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0150" y="4696727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06/09/2016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14700" y="469672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696727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00346" y="878682"/>
            <a:ext cx="8730465" cy="3629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7633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45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Cryogenic safety - HSE </a:t>
            </a:r>
            <a:r>
              <a:rPr lang="en-US" dirty="0" smtClean="0"/>
              <a:t>workshop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CERN 21</a:t>
            </a:r>
            <a:r>
              <a:rPr lang="en-US" baseline="30000" dirty="0" smtClean="0"/>
              <a:t>st</a:t>
            </a:r>
            <a:r>
              <a:rPr lang="en-US" dirty="0" smtClean="0"/>
              <a:t> to 23</a:t>
            </a:r>
            <a:r>
              <a:rPr lang="en-US" baseline="30000" dirty="0" smtClean="0"/>
              <a:t>rd</a:t>
            </a:r>
            <a:r>
              <a:rPr lang="en-US" dirty="0" smtClean="0"/>
              <a:t> September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21/9/2016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3125849"/>
            <a:ext cx="2743200" cy="314740"/>
          </a:xfrm>
        </p:spPr>
        <p:txBody>
          <a:bodyPr/>
          <a:lstStyle/>
          <a:p>
            <a:r>
              <a:rPr lang="en-US" dirty="0" smtClean="0"/>
              <a:t>Simon Baird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316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Safety @ CERN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 smtClean="0"/>
              <a:t>Safety policy is under the responsibility of the DG and aims to</a:t>
            </a:r>
          </a:p>
          <a:p>
            <a:pPr lvl="1"/>
            <a:r>
              <a:rPr lang="en-GB" dirty="0" smtClean="0"/>
              <a:t>Ensure the best </a:t>
            </a:r>
            <a:r>
              <a:rPr lang="en-GB" dirty="0"/>
              <a:t>possible protection of all persons on site and in the vicinity</a:t>
            </a:r>
          </a:p>
          <a:p>
            <a:pPr lvl="1"/>
            <a:r>
              <a:rPr lang="en-GB" dirty="0"/>
              <a:t>Limit the Organisation’s impact on the environment</a:t>
            </a:r>
          </a:p>
          <a:p>
            <a:pPr lvl="1"/>
            <a:r>
              <a:rPr lang="en-GB" dirty="0" smtClean="0"/>
              <a:t>Guarantee best practice in matters of Safety</a:t>
            </a:r>
            <a:endParaRPr lang="en-GB" dirty="0"/>
          </a:p>
          <a:p>
            <a:r>
              <a:rPr lang="en-GB" dirty="0" smtClean="0"/>
              <a:t>CERN establishes safety rules applicable to the Organisation’s activities, taking into account Host State and EU regulations</a:t>
            </a:r>
          </a:p>
          <a:p>
            <a:r>
              <a:rPr lang="en-GB" dirty="0" smtClean="0"/>
              <a:t>HSE is </a:t>
            </a:r>
            <a:r>
              <a:rPr lang="en-GB" dirty="0"/>
              <a:t>CERN’s centre of competence in matters of </a:t>
            </a:r>
            <a:r>
              <a:rPr lang="en-GB" dirty="0" smtClean="0"/>
              <a:t>Safety and, as such</a:t>
            </a:r>
          </a:p>
          <a:p>
            <a:pPr lvl="1"/>
            <a:r>
              <a:rPr lang="en-GB" dirty="0" smtClean="0"/>
              <a:t>Ensures implementation of the CERN Safety Policy</a:t>
            </a:r>
          </a:p>
          <a:p>
            <a:pPr lvl="1"/>
            <a:r>
              <a:rPr lang="en-GB" dirty="0" smtClean="0"/>
              <a:t>Provides support to all parts of the Organisation in matters of Safety</a:t>
            </a:r>
          </a:p>
          <a:p>
            <a:pPr lvl="1"/>
            <a:r>
              <a:rPr lang="en-GB" dirty="0" smtClean="0"/>
              <a:t>Establishes and updates CERN Safety rules as required</a:t>
            </a:r>
          </a:p>
          <a:p>
            <a:pPr lvl="1"/>
            <a:r>
              <a:rPr lang="en-GB" dirty="0" smtClean="0"/>
              <a:t>Provides a fire and rescue service</a:t>
            </a:r>
          </a:p>
          <a:p>
            <a:pPr lvl="1"/>
            <a:r>
              <a:rPr lang="en-GB" dirty="0" smtClean="0"/>
              <a:t>Provides a medical service for occupational health</a:t>
            </a:r>
          </a:p>
          <a:p>
            <a:pPr lvl="1"/>
            <a:r>
              <a:rPr lang="en-GB" dirty="0" smtClean="0"/>
              <a:t>Grants authorisations for the operation of installations with major safety implications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323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73" y="127246"/>
            <a:ext cx="2888227" cy="19335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097" y="1915622"/>
            <a:ext cx="2914546" cy="23899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135" y="241796"/>
            <a:ext cx="2968882" cy="22148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233" y="2150889"/>
            <a:ext cx="3148123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556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535" y="1997921"/>
            <a:ext cx="4075447" cy="22913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931" y="218688"/>
            <a:ext cx="4961368" cy="37210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42" y="1403153"/>
            <a:ext cx="4451033" cy="2967355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LHC start-up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0575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73" y="2200276"/>
            <a:ext cx="3753832" cy="21035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002" y="2174611"/>
            <a:ext cx="3385232" cy="2129227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474133"/>
            <a:ext cx="8229600" cy="372321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Cryogenics at CERN is not just LHC</a:t>
            </a:r>
          </a:p>
          <a:p>
            <a:pPr lvl="1"/>
            <a:r>
              <a:rPr lang="en-GB" dirty="0" smtClean="0"/>
              <a:t>Many smaller users</a:t>
            </a:r>
          </a:p>
          <a:p>
            <a:pPr lvl="1"/>
            <a:r>
              <a:rPr lang="en-GB" dirty="0" smtClean="0"/>
              <a:t>AD…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2932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50" y="208068"/>
            <a:ext cx="3462897" cy="4155478"/>
          </a:xfrm>
        </p:spPr>
      </p:pic>
      <p:sp>
        <p:nvSpPr>
          <p:cNvPr id="9" name="TextBox 8"/>
          <p:cNvSpPr txBox="1"/>
          <p:nvPr/>
        </p:nvSpPr>
        <p:spPr>
          <a:xfrm>
            <a:off x="3852720" y="849995"/>
            <a:ext cx="49247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Have an interesting workshop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46138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F60A83D-447A-49C7-876B-6B71216A6B98}" vid="{24760AF7-FD7B-4771-B19B-1B64AEDE4164}"/>
    </a:ext>
  </a:extLst>
</a:theme>
</file>

<file path=ppt/theme/theme3.xml><?xml version="1.0" encoding="utf-8"?>
<a:theme xmlns:a="http://schemas.openxmlformats.org/drawingml/2006/main" name="1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F60A83D-447A-49C7-876B-6B71216A6B98}" vid="{24760AF7-FD7B-4771-B19B-1B64AEDE4164}"/>
    </a:ext>
  </a:extLst>
</a:theme>
</file>

<file path=ppt/theme/theme4.xml><?xml version="1.0" encoding="utf-8"?>
<a:theme xmlns:a="http://schemas.openxmlformats.org/drawingml/2006/main" name="2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F60A83D-447A-49C7-876B-6B71216A6B98}" vid="{24760AF7-FD7B-4771-B19B-1B64AEDE4164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5362</TotalTime>
  <Words>581</Words>
  <Application>Microsoft Office PowerPoint</Application>
  <PresentationFormat>On-screen Show (16:9)</PresentationFormat>
  <Paragraphs>78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Calibri</vt:lpstr>
      <vt:lpstr>Optima</vt:lpstr>
      <vt:lpstr>PT Sans</vt:lpstr>
      <vt:lpstr>Trebuchet MS</vt:lpstr>
      <vt:lpstr>CERNCorporate16-9</vt:lpstr>
      <vt:lpstr>AIS_CERNCorporate16-9</vt:lpstr>
      <vt:lpstr>1_AIS_CERNCorporate16-9</vt:lpstr>
      <vt:lpstr>2_AIS_CERNCorporate16-9</vt:lpstr>
      <vt:lpstr>PowerPoint Presentation</vt:lpstr>
      <vt:lpstr>Cryogenic safety - HSE workshop CERN 21st to 23rd September</vt:lpstr>
      <vt:lpstr>Safety @ CERN 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Rachelle Decreuse-Michaud</cp:lastModifiedBy>
  <cp:revision>169</cp:revision>
  <cp:lastPrinted>2016-03-07T12:54:07Z</cp:lastPrinted>
  <dcterms:created xsi:type="dcterms:W3CDTF">2012-11-30T11:04:26Z</dcterms:created>
  <dcterms:modified xsi:type="dcterms:W3CDTF">2016-09-06T10:31:19Z</dcterms:modified>
</cp:coreProperties>
</file>