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6" r:id="rId2"/>
    <p:sldId id="258" r:id="rId3"/>
    <p:sldId id="267" r:id="rId4"/>
    <p:sldId id="268" r:id="rId5"/>
    <p:sldId id="269" r:id="rId6"/>
    <p:sldId id="260" r:id="rId7"/>
    <p:sldId id="261" r:id="rId8"/>
    <p:sldId id="265" r:id="rId9"/>
    <p:sldId id="262" r:id="rId10"/>
    <p:sldId id="257" r:id="rId11"/>
    <p:sldId id="263" r:id="rId12"/>
    <p:sldId id="264" r:id="rId13"/>
    <p:sldId id="266" r:id="rId14"/>
    <p:sldId id="25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6" autoAdjust="0"/>
    <p:restoredTop sz="94660"/>
  </p:normalViewPr>
  <p:slideViewPr>
    <p:cSldViewPr snapToGrid="0" snapToObjects="1">
      <p:cViewPr varScale="1">
        <p:scale>
          <a:sx n="132" d="100"/>
          <a:sy n="132" d="100"/>
        </p:scale>
        <p:origin x="87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73917E-AABC-4F4C-8E47-987DD60BD7A1}" type="datetimeFigureOut">
              <a:rPr lang="en-GB" smtClean="0"/>
              <a:t>21/09/2016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821F87-EFBE-4171-A2A2-71EF8C0AE0BC}" type="slidenum">
              <a:rPr lang="en-GB" smtClean="0"/>
              <a:t>‹#›</a:t>
            </a:fld>
            <a:endParaRPr lang="en-GB"/>
          </a:p>
        </p:txBody>
      </p:sp>
    </p:spTree>
    <p:extLst>
      <p:ext uri="{BB962C8B-B14F-4D97-AF65-F5344CB8AC3E}">
        <p14:creationId xmlns:p14="http://schemas.microsoft.com/office/powerpoint/2010/main" val="2773709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821F87-EFBE-4171-A2A2-71EF8C0AE0BC}" type="slidenum">
              <a:rPr lang="en-GB" smtClean="0"/>
              <a:t>2</a:t>
            </a:fld>
            <a:endParaRPr lang="en-GB" dirty="0"/>
          </a:p>
        </p:txBody>
      </p:sp>
    </p:spTree>
    <p:extLst>
      <p:ext uri="{BB962C8B-B14F-4D97-AF65-F5344CB8AC3E}">
        <p14:creationId xmlns:p14="http://schemas.microsoft.com/office/powerpoint/2010/main" val="2498278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age 1">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End page 1">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End page 2">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page 2">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Slide Number Placeholder 4"/>
          <p:cNvSpPr>
            <a:spLocks noGrp="1"/>
          </p:cNvSpPr>
          <p:nvPr>
            <p:ph type="sldNum" sz="quarter" idx="13"/>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5" name="Espace réservé du contenu 4"/>
          <p:cNvSpPr>
            <a:spLocks noGrp="1"/>
          </p:cNvSpPr>
          <p:nvPr>
            <p:ph sz="quarter" idx="2"/>
          </p:nvPr>
        </p:nvSpPr>
        <p:spPr>
          <a:xfrm>
            <a:off x="457200" y="1269777"/>
            <a:ext cx="4040188" cy="468017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468017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8EC15AE-0B98-4F3F-AA9F-55F752F96FDA}" type="datetime5">
              <a:rPr lang="en-US" smtClean="0"/>
              <a:t>21-Sep-16</a:t>
            </a:fld>
            <a:endParaRPr lang="en-US" dirty="0"/>
          </a:p>
        </p:txBody>
      </p:sp>
      <p:sp>
        <p:nvSpPr>
          <p:cNvPr id="8" name="Footer Placeholder 7"/>
          <p:cNvSpPr>
            <a:spLocks noGrp="1"/>
          </p:cNvSpPr>
          <p:nvPr>
            <p:ph type="ftr" sz="quarter" idx="11"/>
          </p:nvPr>
        </p:nvSpPr>
        <p:spPr/>
        <p:txBody>
          <a:bodyPr/>
          <a:lstStyle/>
          <a:p>
            <a:r>
              <a:rPr lang="en-US" smtClean="0"/>
              <a:t>EDMS no:</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28374163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3748" userDrawn="1">
          <p15:clr>
            <a:srgbClr val="FBAE40"/>
          </p15:clr>
        </p15:guide>
        <p15:guide id="2"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37333B-4316-41E8-948F-7FDD4F1856CC}" type="datetime5">
              <a:rPr lang="en-US" smtClean="0"/>
              <a:t>21-Sep-16</a:t>
            </a:fld>
            <a:endParaRPr lang="en-US" dirty="0"/>
          </a:p>
        </p:txBody>
      </p:sp>
      <p:sp>
        <p:nvSpPr>
          <p:cNvPr id="8" name="Footer Placeholder 7"/>
          <p:cNvSpPr>
            <a:spLocks noGrp="1"/>
          </p:cNvSpPr>
          <p:nvPr>
            <p:ph type="ftr" sz="quarter" idx="11"/>
          </p:nvPr>
        </p:nvSpPr>
        <p:spPr/>
        <p:txBody>
          <a:bodyPr/>
          <a:lstStyle/>
          <a:p>
            <a:r>
              <a:rPr lang="en-US" smtClean="0"/>
              <a:t>EDMS no:</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56FE2BE-3038-4261-B75E-67C373D89655}" type="datetime5">
              <a:rPr lang="en-US" smtClean="0"/>
              <a:t>21-Sep-16</a:t>
            </a:fld>
            <a:endParaRPr lang="en-US" dirty="0"/>
          </a:p>
        </p:txBody>
      </p:sp>
      <p:sp>
        <p:nvSpPr>
          <p:cNvPr id="6" name="Footer Placeholder 5"/>
          <p:cNvSpPr>
            <a:spLocks noGrp="1"/>
          </p:cNvSpPr>
          <p:nvPr>
            <p:ph type="ftr" sz="quarter" idx="11"/>
          </p:nvPr>
        </p:nvSpPr>
        <p:spPr/>
        <p:txBody>
          <a:bodyPr/>
          <a:lstStyle/>
          <a:p>
            <a:r>
              <a:rPr lang="en-US" smtClean="0"/>
              <a:t>EDMS no:</a:t>
            </a:r>
            <a:endParaRPr lang="en-US" dirty="0"/>
          </a:p>
        </p:txBody>
      </p:sp>
      <p:sp>
        <p:nvSpPr>
          <p:cNvPr id="7" name="Slide Number Placeholder 6"/>
          <p:cNvSpPr>
            <a:spLocks noGrp="1"/>
          </p:cNvSpPr>
          <p:nvPr>
            <p:ph type="sldNum" sz="quarter" idx="12"/>
          </p:nvPr>
        </p:nvSpPr>
        <p:spPr/>
        <p:txBody>
          <a:body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295"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re 1"/>
          <p:cNvSpPr>
            <a:spLocks noGrp="1"/>
          </p:cNvSpPr>
          <p:nvPr>
            <p:ph type="title"/>
          </p:nvPr>
        </p:nvSpPr>
        <p:spPr>
          <a:xfrm>
            <a:off x="5999352" y="2028337"/>
            <a:ext cx="2611246"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477021" y="2024875"/>
            <a:ext cx="5400000" cy="3960000"/>
          </a:xfrm>
          <a:prstGeom prst="rect">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999354" y="3321393"/>
            <a:ext cx="2611244"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130873E-CDAD-4138-ADC8-C54AE9B7775D}" type="datetime5">
              <a:rPr lang="en-US" smtClean="0"/>
              <a:t>21-Sep-16</a:t>
            </a:fld>
            <a:endParaRPr lang="en-US" dirty="0"/>
          </a:p>
        </p:txBody>
      </p:sp>
      <p:sp>
        <p:nvSpPr>
          <p:cNvPr id="6" name="Footer Placeholder 5"/>
          <p:cNvSpPr>
            <a:spLocks noGrp="1"/>
          </p:cNvSpPr>
          <p:nvPr>
            <p:ph type="ftr" sz="quarter" idx="11"/>
          </p:nvPr>
        </p:nvSpPr>
        <p:spPr/>
        <p:txBody>
          <a:bodyPr/>
          <a:lstStyle/>
          <a:p>
            <a:r>
              <a:rPr lang="en-US" smtClean="0"/>
              <a:t>EDMS no:</a:t>
            </a:r>
            <a:endParaRPr lang="en-US" dirty="0"/>
          </a:p>
        </p:txBody>
      </p:sp>
      <p:sp>
        <p:nvSpPr>
          <p:cNvPr id="7" name="Slide Number Placeholder 6"/>
          <p:cNvSpPr>
            <a:spLocks noGrp="1"/>
          </p:cNvSpPr>
          <p:nvPr>
            <p:ph type="sldNum" sz="quarter" idx="12"/>
          </p:nvPr>
        </p:nvSpPr>
        <p:spPr/>
        <p:txBody>
          <a:body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4"/>
          <p:cNvGrpSpPr>
            <a:grpSpLocks noChangeAspect="1"/>
          </p:cNvGrpSpPr>
          <p:nvPr userDrawn="1"/>
        </p:nvGrpSpPr>
        <p:grpSpPr bwMode="auto">
          <a:xfrm>
            <a:off x="0" y="6156326"/>
            <a:ext cx="9159875" cy="715962"/>
            <a:chOff x="0" y="3878"/>
            <a:chExt cx="5770" cy="451"/>
          </a:xfrm>
        </p:grpSpPr>
        <p:sp>
          <p:nvSpPr>
            <p:cNvPr id="10" name="AutoShape 3"/>
            <p:cNvSpPr>
              <a:spLocks noChangeAspect="1" noChangeArrowheads="1" noTextEdit="1"/>
            </p:cNvSpPr>
            <p:nvPr userDrawn="1"/>
          </p:nvSpPr>
          <p:spPr bwMode="auto">
            <a:xfrm>
              <a:off x="0" y="3879"/>
              <a:ext cx="5760" cy="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5"/>
            <p:cNvSpPr>
              <a:spLocks/>
            </p:cNvSpPr>
            <p:nvPr userDrawn="1"/>
          </p:nvSpPr>
          <p:spPr bwMode="auto">
            <a:xfrm>
              <a:off x="0" y="3878"/>
              <a:ext cx="5770" cy="451"/>
            </a:xfrm>
            <a:custGeom>
              <a:avLst/>
              <a:gdLst>
                <a:gd name="T0" fmla="*/ 0 w 9826"/>
                <a:gd name="T1" fmla="*/ 0 h 758"/>
                <a:gd name="T2" fmla="*/ 0 w 9826"/>
                <a:gd name="T3" fmla="*/ 0 h 758"/>
                <a:gd name="T4" fmla="*/ 9826 w 9826"/>
                <a:gd name="T5" fmla="*/ 0 h 758"/>
                <a:gd name="T6" fmla="*/ 9826 w 9826"/>
                <a:gd name="T7" fmla="*/ 758 h 758"/>
                <a:gd name="T8" fmla="*/ 0 w 9826"/>
                <a:gd name="T9" fmla="*/ 758 h 758"/>
                <a:gd name="T10" fmla="*/ 0 w 9826"/>
                <a:gd name="T11" fmla="*/ 0 h 758"/>
              </a:gdLst>
              <a:ahLst/>
              <a:cxnLst>
                <a:cxn ang="0">
                  <a:pos x="T0" y="T1"/>
                </a:cxn>
                <a:cxn ang="0">
                  <a:pos x="T2" y="T3"/>
                </a:cxn>
                <a:cxn ang="0">
                  <a:pos x="T4" y="T5"/>
                </a:cxn>
                <a:cxn ang="0">
                  <a:pos x="T6" y="T7"/>
                </a:cxn>
                <a:cxn ang="0">
                  <a:pos x="T8" y="T9"/>
                </a:cxn>
                <a:cxn ang="0">
                  <a:pos x="T10" y="T11"/>
                </a:cxn>
              </a:cxnLst>
              <a:rect l="0" t="0" r="r" b="b"/>
              <a:pathLst>
                <a:path w="9826" h="758">
                  <a:moveTo>
                    <a:pt x="0" y="0"/>
                  </a:moveTo>
                  <a:lnTo>
                    <a:pt x="0" y="0"/>
                  </a:lnTo>
                  <a:lnTo>
                    <a:pt x="9826" y="0"/>
                  </a:lnTo>
                  <a:lnTo>
                    <a:pt x="9826" y="758"/>
                  </a:lnTo>
                  <a:lnTo>
                    <a:pt x="0" y="758"/>
                  </a:lnTo>
                  <a:lnTo>
                    <a:pt x="0" y="0"/>
                  </a:lnTo>
                  <a:close/>
                </a:path>
              </a:pathLst>
            </a:custGeom>
            <a:solidFill>
              <a:srgbClr val="1E5AA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3787141" y="6362377"/>
            <a:ext cx="131579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FAC8B4-776B-4A71-945D-89D1254441CB}" type="datetime5">
              <a:rPr lang="en-US" smtClean="0"/>
              <a:t>21-Sep-16</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 no:</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2" name="Picture 11"/>
          <p:cNvPicPr>
            <a:picLocks noChangeAspect="1"/>
          </p:cNvPicPr>
          <p:nvPr userDrawn="1"/>
        </p:nvPicPr>
        <p:blipFill>
          <a:blip r:embed="rId13" cstate="email">
            <a:extLst>
              <a:ext uri="{28A0092B-C50C-407E-A947-70E740481C1C}">
                <a14:useLocalDpi xmlns:a14="http://schemas.microsoft.com/office/drawing/2010/main" val="0"/>
              </a:ext>
            </a:extLst>
          </a:blip>
          <a:stretch>
            <a:fillRect/>
          </a:stretch>
        </p:blipFill>
        <p:spPr>
          <a:xfrm>
            <a:off x="-145727" y="6009929"/>
            <a:ext cx="3338102" cy="104400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81" r:id="rId3"/>
    <p:sldLayoutId id="2147483679" r:id="rId4"/>
    <p:sldLayoutId id="2147483682" r:id="rId5"/>
    <p:sldLayoutId id="2147483665" r:id="rId6"/>
    <p:sldLayoutId id="2147483667" r:id="rId7"/>
    <p:sldLayoutId id="2147483668" r:id="rId8"/>
    <p:sldLayoutId id="2147483669" r:id="rId9"/>
    <p:sldLayoutId id="2147483677" r:id="rId10"/>
    <p:sldLayoutId id="2147483678" r:id="rId11"/>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77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CERN</a:t>
            </a:r>
            <a:endParaRPr lang="en-GB" dirty="0"/>
          </a:p>
        </p:txBody>
      </p:sp>
      <p:sp>
        <p:nvSpPr>
          <p:cNvPr id="3" name="Content Placeholder 2"/>
          <p:cNvSpPr>
            <a:spLocks noGrp="1"/>
          </p:cNvSpPr>
          <p:nvPr>
            <p:ph idx="1"/>
          </p:nvPr>
        </p:nvSpPr>
        <p:spPr/>
        <p:txBody>
          <a:bodyPr>
            <a:normAutofit fontScale="92500" lnSpcReduction="10000"/>
          </a:bodyPr>
          <a:lstStyle/>
          <a:p>
            <a:r>
              <a:rPr lang="en-GB" dirty="0"/>
              <a:t>2302 pressure vessels, of which 1286 </a:t>
            </a:r>
            <a:r>
              <a:rPr lang="en-GB" dirty="0" smtClean="0"/>
              <a:t>are considered cryogenic</a:t>
            </a:r>
          </a:p>
          <a:p>
            <a:r>
              <a:rPr lang="en-GB" dirty="0"/>
              <a:t>In accordance with its intergovernmental status, CERN establishes and updates Safety Rules to implement its Safety </a:t>
            </a:r>
            <a:r>
              <a:rPr lang="en-GB" dirty="0" smtClean="0"/>
              <a:t>Policy</a:t>
            </a:r>
          </a:p>
          <a:p>
            <a:r>
              <a:rPr lang="en-GB" dirty="0" smtClean="0"/>
              <a:t>Inspection </a:t>
            </a:r>
            <a:r>
              <a:rPr lang="en-GB" dirty="0"/>
              <a:t>and testing requirements for cryogenic equipment given by Safety Rule </a:t>
            </a:r>
            <a:r>
              <a:rPr lang="en-GB" dirty="0" smtClean="0"/>
              <a:t>GSI-M-4</a:t>
            </a:r>
          </a:p>
          <a:p>
            <a:r>
              <a:rPr lang="en-GB" dirty="0" smtClean="0"/>
              <a:t>Inspection intervals pushed out compared to previous rules, based on assessment of experience and risk</a:t>
            </a:r>
            <a:endParaRPr lang="en-GB" dirty="0"/>
          </a:p>
          <a:p>
            <a:endParaRPr lang="en-GB" dirty="0" smtClean="0"/>
          </a:p>
          <a:p>
            <a:endParaRPr lang="en-GB"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1951370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CERN Inspection Requirements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Fixed cryogenic pressure equipment</a:t>
            </a:r>
          </a:p>
          <a:p>
            <a:pPr lvl="1"/>
            <a:r>
              <a:rPr lang="en-GB" dirty="0" smtClean="0"/>
              <a:t>External visual inspection, including safety accessories, at 5 year interval</a:t>
            </a:r>
          </a:p>
          <a:p>
            <a:pPr lvl="1"/>
            <a:r>
              <a:rPr lang="en-GB" dirty="0" smtClean="0"/>
              <a:t>No additional requalification tests, unless under management of change</a:t>
            </a:r>
          </a:p>
          <a:p>
            <a:r>
              <a:rPr lang="en-GB" dirty="0" smtClean="0"/>
              <a:t>Transportable </a:t>
            </a:r>
            <a:r>
              <a:rPr lang="en-GB" dirty="0"/>
              <a:t>cryogenic pressure </a:t>
            </a:r>
            <a:r>
              <a:rPr lang="en-GB" dirty="0" smtClean="0"/>
              <a:t>equipment</a:t>
            </a:r>
          </a:p>
          <a:p>
            <a:pPr lvl="1"/>
            <a:r>
              <a:rPr lang="en-GB" dirty="0" smtClean="0"/>
              <a:t>External </a:t>
            </a:r>
            <a:r>
              <a:rPr lang="en-GB" dirty="0"/>
              <a:t>visual inspection, including safety accessories, at 5 year </a:t>
            </a:r>
            <a:r>
              <a:rPr lang="en-GB" dirty="0" smtClean="0"/>
              <a:t>interval</a:t>
            </a:r>
          </a:p>
          <a:p>
            <a:pPr lvl="1"/>
            <a:r>
              <a:rPr lang="en-GB" dirty="0" smtClean="0"/>
              <a:t>Pressure and leak-tightness test at 90% maximum allowable pressure (PS), at 10 year interval</a:t>
            </a:r>
          </a:p>
          <a:p>
            <a:r>
              <a:rPr lang="en-GB" dirty="0" smtClean="0"/>
              <a:t>Cryogenic pressure equipment liable to have major safety implications</a:t>
            </a:r>
          </a:p>
          <a:p>
            <a:pPr lvl="1"/>
            <a:r>
              <a:rPr lang="en-GB" dirty="0"/>
              <a:t>External visual inspection, including safety accessories, at </a:t>
            </a:r>
            <a:r>
              <a:rPr lang="en-GB" dirty="0" smtClean="0"/>
              <a:t>3 </a:t>
            </a:r>
            <a:r>
              <a:rPr lang="en-GB" dirty="0"/>
              <a:t>year </a:t>
            </a:r>
            <a:r>
              <a:rPr lang="en-GB" dirty="0" smtClean="0"/>
              <a:t>interval</a:t>
            </a:r>
          </a:p>
          <a:p>
            <a:pPr lvl="1"/>
            <a:r>
              <a:rPr lang="en-GB" dirty="0"/>
              <a:t>No additional requalification tests, unless under management of change</a:t>
            </a:r>
          </a:p>
          <a:p>
            <a:pPr lvl="2"/>
            <a:endParaRPr lang="en-GB" dirty="0"/>
          </a:p>
          <a:p>
            <a:pPr lvl="2"/>
            <a:endParaRPr lang="en-GB" dirty="0" smtClean="0"/>
          </a:p>
          <a:p>
            <a:pPr lvl="1"/>
            <a:endParaRPr lang="en-GB" dirty="0" smtClean="0"/>
          </a:p>
          <a:p>
            <a:pPr lvl="2"/>
            <a:endParaRPr lang="en-GB" dirty="0"/>
          </a:p>
          <a:p>
            <a:pPr lvl="2"/>
            <a:endParaRPr lang="en-GB" dirty="0" smtClean="0"/>
          </a:p>
          <a:p>
            <a:pPr lvl="2"/>
            <a:endParaRPr lang="en-GB" dirty="0" smtClean="0"/>
          </a:p>
          <a:p>
            <a:pPr lvl="1"/>
            <a:endParaRPr lang="en-GB"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1333835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CERN Inspection </a:t>
            </a:r>
            <a:r>
              <a:rPr lang="en-GB" dirty="0" smtClean="0"/>
              <a:t>Requirements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Safety Valves</a:t>
            </a:r>
          </a:p>
          <a:p>
            <a:pPr lvl="1"/>
            <a:r>
              <a:rPr lang="en-GB" dirty="0" smtClean="0"/>
              <a:t>Functional test 5 year interval </a:t>
            </a:r>
          </a:p>
          <a:p>
            <a:pPr lvl="2"/>
            <a:r>
              <a:rPr lang="en-GB" dirty="0" smtClean="0"/>
              <a:t>Inert fluids in ‘non-fouling’ situations</a:t>
            </a:r>
          </a:p>
          <a:p>
            <a:pPr lvl="1"/>
            <a:r>
              <a:rPr lang="en-GB" dirty="0" smtClean="0"/>
              <a:t>Functional test 3 year interval </a:t>
            </a:r>
          </a:p>
          <a:p>
            <a:pPr lvl="2"/>
            <a:r>
              <a:rPr lang="en-GB" dirty="0" smtClean="0"/>
              <a:t>‘Fouling’ situations</a:t>
            </a:r>
          </a:p>
          <a:p>
            <a:pPr lvl="2"/>
            <a:r>
              <a:rPr lang="en-GB" dirty="0" smtClean="0"/>
              <a:t>Flammable or oxidising cryogenic fluids</a:t>
            </a:r>
          </a:p>
          <a:p>
            <a:pPr lvl="2"/>
            <a:r>
              <a:rPr lang="en-GB" dirty="0" smtClean="0"/>
              <a:t>Pilot-operated valves</a:t>
            </a:r>
          </a:p>
          <a:p>
            <a:pPr lvl="2"/>
            <a:r>
              <a:rPr lang="en-GB" dirty="0" smtClean="0"/>
              <a:t>Valves protecting cryogenic equipment liable to have major safety implications</a:t>
            </a:r>
          </a:p>
          <a:p>
            <a:r>
              <a:rPr lang="en-GB" dirty="0" smtClean="0"/>
              <a:t>Rupture discs</a:t>
            </a:r>
          </a:p>
          <a:p>
            <a:pPr lvl="1"/>
            <a:r>
              <a:rPr lang="en-GB" dirty="0" smtClean="0"/>
              <a:t>Replaced at manufacturer-defined intervals</a:t>
            </a:r>
          </a:p>
          <a:p>
            <a:pPr lvl="1"/>
            <a:r>
              <a:rPr lang="en-GB" dirty="0"/>
              <a:t>Replaced </a:t>
            </a:r>
            <a:r>
              <a:rPr lang="en-GB" dirty="0" smtClean="0"/>
              <a:t>if any signs of damage</a:t>
            </a:r>
          </a:p>
          <a:p>
            <a:pPr lvl="1"/>
            <a:r>
              <a:rPr lang="en-GB" dirty="0" smtClean="0"/>
              <a:t>Replaced after 10 years at the latest</a:t>
            </a:r>
          </a:p>
          <a:p>
            <a:pPr lvl="2"/>
            <a:endParaRPr lang="en-GB" dirty="0" smtClean="0"/>
          </a:p>
          <a:p>
            <a:pPr lvl="1"/>
            <a:endParaRPr lang="en-GB"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2114813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p:txBody>
          <a:bodyPr>
            <a:normAutofit lnSpcReduction="10000"/>
          </a:bodyPr>
          <a:lstStyle/>
          <a:p>
            <a:r>
              <a:rPr lang="en-GB" dirty="0" smtClean="0"/>
              <a:t>RBI, done properly, can be considered a robust component of pressure equipment integrity management</a:t>
            </a:r>
          </a:p>
          <a:p>
            <a:r>
              <a:rPr lang="en-GB" dirty="0" smtClean="0"/>
              <a:t>Despite the issue of determining degradation mechanisms, elements of the RBI process can be applied with validity to ensuring integrity of cryogenic equipment by evaluating and documenting risk, and assisting in promoting and maintaining safety in operation.</a:t>
            </a:r>
            <a:endParaRPr lang="en-GB" dirty="0"/>
          </a:p>
        </p:txBody>
      </p:sp>
      <p:sp>
        <p:nvSpPr>
          <p:cNvPr id="4" name="Slide Number Placeholder 3"/>
          <p:cNvSpPr>
            <a:spLocks noGrp="1"/>
          </p:cNvSpPr>
          <p:nvPr>
            <p:ph type="sldNum" sz="quarter" idx="12"/>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2034578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0" y="6362700"/>
            <a:ext cx="1314450" cy="365125"/>
          </a:xfrm>
        </p:spPr>
        <p:txBody>
          <a:bodyPr/>
          <a:lstStyle/>
          <a:p>
            <a:fld id="{7F2DDADE-8581-4867-A6B1-4F1C984063C5}" type="datetime5">
              <a:rPr lang="en-US" smtClean="0"/>
              <a:t>21-Sep-16</a:t>
            </a:fld>
            <a:endParaRPr lang="en-US" dirty="0"/>
          </a:p>
        </p:txBody>
      </p:sp>
      <p:sp>
        <p:nvSpPr>
          <p:cNvPr id="5" name="Footer Placeholder 4"/>
          <p:cNvSpPr>
            <a:spLocks noGrp="1"/>
          </p:cNvSpPr>
          <p:nvPr>
            <p:ph type="ftr" sz="quarter" idx="4294967295"/>
          </p:nvPr>
        </p:nvSpPr>
        <p:spPr>
          <a:xfrm>
            <a:off x="6248400" y="6356350"/>
            <a:ext cx="2895600" cy="365125"/>
          </a:xfrm>
        </p:spPr>
        <p:txBody>
          <a:bodyPr/>
          <a:lstStyle/>
          <a:p>
            <a:r>
              <a:rPr lang="en-US" smtClean="0"/>
              <a:t>EDMS no:</a:t>
            </a:r>
            <a:endParaRPr lang="en-US" dirty="0"/>
          </a:p>
        </p:txBody>
      </p:sp>
      <p:sp>
        <p:nvSpPr>
          <p:cNvPr id="6" name="Slide Number Placeholder 5"/>
          <p:cNvSpPr>
            <a:spLocks noGrp="1"/>
          </p:cNvSpPr>
          <p:nvPr>
            <p:ph type="sldNum" sz="quarter" idx="4294967295"/>
          </p:nvPr>
        </p:nvSpPr>
        <p:spPr>
          <a:xfrm>
            <a:off x="8642350" y="6356350"/>
            <a:ext cx="501650" cy="365125"/>
          </a:xfrm>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023481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444814"/>
            <a:ext cx="8425543" cy="940443"/>
          </a:xfrm>
        </p:spPr>
        <p:txBody>
          <a:bodyPr>
            <a:normAutofit fontScale="90000"/>
          </a:bodyPr>
          <a:lstStyle/>
          <a:p>
            <a:r>
              <a:rPr lang="en-GB" dirty="0" smtClean="0"/>
              <a:t>Application of Risk-Based Inspection for Cryogenic Equipment</a:t>
            </a:r>
            <a:endParaRPr lang="en-GB" dirty="0"/>
          </a:p>
        </p:txBody>
      </p:sp>
      <p:sp>
        <p:nvSpPr>
          <p:cNvPr id="3" name="Text Placeholder 2"/>
          <p:cNvSpPr>
            <a:spLocks noGrp="1"/>
          </p:cNvSpPr>
          <p:nvPr>
            <p:ph type="body" idx="10"/>
          </p:nvPr>
        </p:nvSpPr>
        <p:spPr/>
        <p:txBody>
          <a:bodyPr/>
          <a:lstStyle/>
          <a:p>
            <a:r>
              <a:rPr lang="en-GB" dirty="0" smtClean="0"/>
              <a:t>Simon Marsh HSE-SEE-XP</a:t>
            </a:r>
            <a:endParaRPr lang="en-GB" dirty="0"/>
          </a:p>
        </p:txBody>
      </p:sp>
      <p:sp>
        <p:nvSpPr>
          <p:cNvPr id="6" name="Slide Number Placeholder 5"/>
          <p:cNvSpPr>
            <a:spLocks noGrp="1"/>
          </p:cNvSpPr>
          <p:nvPr>
            <p:ph type="sldNum" sz="quarter" idx="13"/>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2677309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Equipment Integrity</a:t>
            </a:r>
            <a:endParaRPr lang="en-GB" dirty="0"/>
          </a:p>
        </p:txBody>
      </p:sp>
      <p:sp>
        <p:nvSpPr>
          <p:cNvPr id="6" name="Content Placeholder 5"/>
          <p:cNvSpPr>
            <a:spLocks noGrp="1"/>
          </p:cNvSpPr>
          <p:nvPr>
            <p:ph idx="1"/>
          </p:nvPr>
        </p:nvSpPr>
        <p:spPr/>
        <p:txBody>
          <a:bodyPr>
            <a:normAutofit/>
          </a:bodyPr>
          <a:lstStyle/>
          <a:p>
            <a:r>
              <a:rPr lang="en-GB" dirty="0"/>
              <a:t>Operating units need to be able to demonstrate </a:t>
            </a:r>
            <a:r>
              <a:rPr lang="en-GB" dirty="0" smtClean="0"/>
              <a:t>proper management of pressure </a:t>
            </a:r>
            <a:r>
              <a:rPr lang="en-GB" dirty="0"/>
              <a:t>equipment integrity </a:t>
            </a:r>
            <a:endParaRPr lang="en-GB" dirty="0" smtClean="0"/>
          </a:p>
          <a:p>
            <a:pPr lvl="1"/>
            <a:r>
              <a:rPr lang="en-GB" dirty="0" smtClean="0"/>
              <a:t>Legal </a:t>
            </a:r>
            <a:r>
              <a:rPr lang="en-GB" dirty="0" smtClean="0"/>
              <a:t>and moral requirement</a:t>
            </a:r>
          </a:p>
          <a:p>
            <a:pPr lvl="2"/>
            <a:r>
              <a:rPr lang="en-GB" dirty="0" smtClean="0"/>
              <a:t>“</a:t>
            </a:r>
            <a:r>
              <a:rPr lang="en-GB" i="1" dirty="0" smtClean="0"/>
              <a:t>Our assets are safe, and we know it</a:t>
            </a:r>
            <a:r>
              <a:rPr lang="en-GB" dirty="0" smtClean="0"/>
              <a:t>”</a:t>
            </a:r>
          </a:p>
          <a:p>
            <a:pPr lvl="2"/>
            <a:r>
              <a:rPr lang="en-GB" dirty="0" smtClean="0"/>
              <a:t>Continued safe operation is ‘good business’</a:t>
            </a:r>
          </a:p>
          <a:p>
            <a:pPr marL="749808" lvl="2" indent="0">
              <a:buNone/>
            </a:pPr>
            <a:endParaRPr lang="en-GB" dirty="0"/>
          </a:p>
          <a:p>
            <a:endParaRPr lang="en-GB" dirty="0"/>
          </a:p>
        </p:txBody>
      </p:sp>
      <p:sp>
        <p:nvSpPr>
          <p:cNvPr id="4" name="Slide Number Placeholder 3"/>
          <p:cNvSpPr>
            <a:spLocks noGrp="1"/>
          </p:cNvSpPr>
          <p:nvPr>
            <p:ph type="sldNum" sz="quarter" idx="12"/>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7614273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6971" y="2254249"/>
            <a:ext cx="5159829" cy="3869872"/>
          </a:xfrm>
          <a:prstGeom prst="rect">
            <a:avLst/>
          </a:prstGeom>
        </p:spPr>
      </p:pic>
      <p:sp>
        <p:nvSpPr>
          <p:cNvPr id="4" name="Slide Number Placeholder 3"/>
          <p:cNvSpPr>
            <a:spLocks noGrp="1"/>
          </p:cNvSpPr>
          <p:nvPr>
            <p:ph type="sldNum" sz="quarter" idx="12"/>
          </p:nvPr>
        </p:nvSpPr>
        <p:spPr/>
        <p:txBody>
          <a:bodyPr/>
          <a:lstStyle/>
          <a:p>
            <a:fld id="{17918391-D411-FE40-AAD7-861AE5233E0E}" type="slidenum">
              <a:rPr lang="en-US" smtClean="0"/>
              <a:pPr/>
              <a:t>4</a:t>
            </a:fld>
            <a:endParaRPr lang="en-US" dirty="0"/>
          </a:p>
        </p:txBody>
      </p:sp>
      <p:pic>
        <p:nvPicPr>
          <p:cNvPr id="5" name="Picture 4"/>
          <p:cNvPicPr>
            <a:picLocks noChangeAspect="1" noChangeArrowheads="1"/>
          </p:cNvPicPr>
          <p:nvPr/>
        </p:nvPicPr>
        <p:blipFill>
          <a:blip r:embed="rId3" cstate="print"/>
          <a:srcRect b="14852"/>
          <a:stretch>
            <a:fillRect/>
          </a:stretch>
        </p:blipFill>
        <p:spPr bwMode="auto">
          <a:xfrm>
            <a:off x="273956" y="204770"/>
            <a:ext cx="4130507" cy="2589229"/>
          </a:xfrm>
          <a:prstGeom prst="rect">
            <a:avLst/>
          </a:prstGeom>
          <a:noFill/>
          <a:ln w="9525">
            <a:noFill/>
            <a:miter lim="800000"/>
            <a:headEnd/>
            <a:tailEnd/>
          </a:ln>
        </p:spPr>
      </p:pic>
    </p:spTree>
    <p:extLst>
      <p:ext uri="{BB962C8B-B14F-4D97-AF65-F5344CB8AC3E}">
        <p14:creationId xmlns:p14="http://schemas.microsoft.com/office/powerpoint/2010/main" val="730190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Equipment Integrity</a:t>
            </a:r>
          </a:p>
        </p:txBody>
      </p:sp>
      <p:sp>
        <p:nvSpPr>
          <p:cNvPr id="4" name="Content Placeholder 3"/>
          <p:cNvSpPr>
            <a:spLocks noGrp="1"/>
          </p:cNvSpPr>
          <p:nvPr>
            <p:ph idx="1"/>
          </p:nvPr>
        </p:nvSpPr>
        <p:spPr/>
        <p:txBody>
          <a:bodyPr/>
          <a:lstStyle/>
          <a:p>
            <a:r>
              <a:rPr lang="en-GB" dirty="0"/>
              <a:t>Starts with sound designs, materials selection, adequate quality assurance and quality control during manufacture, appropriate consideration of safety aspects, correct commissioning, operating within design limits… </a:t>
            </a:r>
          </a:p>
          <a:p>
            <a:r>
              <a:rPr lang="en-GB" dirty="0"/>
              <a:t>…and continued verification that the equipment is still safe to operate</a:t>
            </a:r>
          </a:p>
          <a:p>
            <a:endParaRPr lang="en-GB" dirty="0"/>
          </a:p>
        </p:txBody>
      </p:sp>
      <p:sp>
        <p:nvSpPr>
          <p:cNvPr id="2" name="Slide Number Placeholder 1"/>
          <p:cNvSpPr>
            <a:spLocks noGrp="1"/>
          </p:cNvSpPr>
          <p:nvPr>
            <p:ph type="sldNum" sz="quarter" idx="12"/>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3813717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use Risk-Based Inspection?</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An RBI approach can be a significant part of pressure equipment integrity management</a:t>
            </a:r>
          </a:p>
          <a:p>
            <a:r>
              <a:rPr lang="en-GB" dirty="0" smtClean="0"/>
              <a:t>Periodic </a:t>
            </a:r>
            <a:r>
              <a:rPr lang="en-GB" dirty="0"/>
              <a:t>inspection </a:t>
            </a:r>
            <a:r>
              <a:rPr lang="en-GB" dirty="0" smtClean="0"/>
              <a:t>conditions and requirements </a:t>
            </a:r>
            <a:r>
              <a:rPr lang="en-GB" dirty="0"/>
              <a:t>vary between countries </a:t>
            </a:r>
          </a:p>
          <a:p>
            <a:pPr lvl="1"/>
            <a:r>
              <a:rPr lang="en-GB" dirty="0" smtClean="0"/>
              <a:t>Inspection </a:t>
            </a:r>
            <a:r>
              <a:rPr lang="en-GB" dirty="0"/>
              <a:t>periods are often a legal </a:t>
            </a:r>
            <a:r>
              <a:rPr lang="en-GB" dirty="0" smtClean="0"/>
              <a:t>requirement</a:t>
            </a:r>
          </a:p>
          <a:p>
            <a:pPr lvl="1"/>
            <a:r>
              <a:rPr lang="en-GB" dirty="0" smtClean="0"/>
              <a:t>In </a:t>
            </a:r>
            <a:r>
              <a:rPr lang="en-GB" dirty="0"/>
              <a:t>some countries exclusions or extensions based on RBI are possible</a:t>
            </a:r>
          </a:p>
          <a:p>
            <a:pPr lvl="1"/>
            <a:r>
              <a:rPr lang="en-GB" dirty="0"/>
              <a:t>Other countries fully recognise </a:t>
            </a:r>
            <a:r>
              <a:rPr lang="en-GB" dirty="0" smtClean="0"/>
              <a:t>RBI as the inspection basis in pressure equipment integrity management</a:t>
            </a:r>
          </a:p>
          <a:p>
            <a:r>
              <a:rPr lang="en-GB" dirty="0" smtClean="0"/>
              <a:t>Potential cost savings</a:t>
            </a:r>
          </a:p>
          <a:p>
            <a:pPr lvl="1"/>
            <a:r>
              <a:rPr lang="en-GB" dirty="0" smtClean="0"/>
              <a:t>Allows inspection effort to be focused on critical items, and using appropriate inspection techniques</a:t>
            </a:r>
          </a:p>
          <a:p>
            <a:pPr lvl="1"/>
            <a:r>
              <a:rPr lang="en-GB" dirty="0" smtClean="0"/>
              <a:t>Assists in achieving lowest lifecycle costs by avoiding unnecessary inspection</a:t>
            </a:r>
            <a:endParaRPr lang="en-GB"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389298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is Risk-Based </a:t>
            </a:r>
            <a:r>
              <a:rPr lang="en-GB" dirty="0"/>
              <a:t>Inspection?</a:t>
            </a:r>
          </a:p>
        </p:txBody>
      </p:sp>
      <p:sp>
        <p:nvSpPr>
          <p:cNvPr id="3" name="Content Placeholder 2"/>
          <p:cNvSpPr>
            <a:spLocks noGrp="1"/>
          </p:cNvSpPr>
          <p:nvPr>
            <p:ph idx="1"/>
          </p:nvPr>
        </p:nvSpPr>
        <p:spPr/>
        <p:txBody>
          <a:bodyPr>
            <a:normAutofit fontScale="55000" lnSpcReduction="20000"/>
          </a:bodyPr>
          <a:lstStyle/>
          <a:p>
            <a:r>
              <a:rPr lang="en-GB" dirty="0"/>
              <a:t>RBI focus is on maintaining mechanical integrity of pressure equipment items and minimising loss of containment due to deterioration</a:t>
            </a:r>
          </a:p>
          <a:p>
            <a:pPr lvl="1"/>
            <a:r>
              <a:rPr lang="en-GB" dirty="0"/>
              <a:t>Complementary technique to PHA, HAZOP, etc.</a:t>
            </a:r>
          </a:p>
          <a:p>
            <a:r>
              <a:rPr lang="en-GB" dirty="0" smtClean="0"/>
              <a:t>Inspection </a:t>
            </a:r>
            <a:r>
              <a:rPr lang="en-GB" dirty="0"/>
              <a:t>periods and inspection techniques are set according to the probability of failure and consequence of failure of the equipment (i.e. set according to the risk</a:t>
            </a:r>
            <a:r>
              <a:rPr lang="en-GB" dirty="0" smtClean="0"/>
              <a:t>)</a:t>
            </a:r>
          </a:p>
          <a:p>
            <a:pPr lvl="1"/>
            <a:r>
              <a:rPr lang="en-GB" dirty="0" smtClean="0"/>
              <a:t>Usually involving a facilitated multidisciplinary team </a:t>
            </a:r>
          </a:p>
          <a:p>
            <a:r>
              <a:rPr lang="en-GB" dirty="0" smtClean="0"/>
              <a:t>Systematic evaluation of each potential degradation mechanism and estimation of probability of failure (</a:t>
            </a:r>
            <a:r>
              <a:rPr lang="en-GB" dirty="0" err="1" smtClean="0"/>
              <a:t>PoF</a:t>
            </a:r>
            <a:r>
              <a:rPr lang="en-GB" dirty="0" smtClean="0"/>
              <a:t>)</a:t>
            </a:r>
          </a:p>
          <a:p>
            <a:pPr lvl="1"/>
            <a:r>
              <a:rPr lang="en-GB" dirty="0" smtClean="0"/>
              <a:t>In RBI, this is not only a function of time but also of ‘knowledge’ of the equipment and inspection effectiveness</a:t>
            </a:r>
          </a:p>
          <a:p>
            <a:r>
              <a:rPr lang="en-GB" dirty="0" smtClean="0"/>
              <a:t>Determination of possible and credible consequences (harm to people, environment, asset losses) in case of equipment failure (</a:t>
            </a:r>
            <a:r>
              <a:rPr lang="en-GB" dirty="0" err="1" smtClean="0"/>
              <a:t>CoF</a:t>
            </a:r>
            <a:r>
              <a:rPr lang="en-GB" dirty="0" smtClean="0"/>
              <a:t>) resulting from the degradation mechanism</a:t>
            </a:r>
          </a:p>
          <a:p>
            <a:r>
              <a:rPr lang="en-GB" dirty="0" smtClean="0"/>
              <a:t>The combination of </a:t>
            </a:r>
            <a:r>
              <a:rPr lang="en-GB" dirty="0" err="1" smtClean="0"/>
              <a:t>PoF</a:t>
            </a:r>
            <a:r>
              <a:rPr lang="en-GB" dirty="0" smtClean="0"/>
              <a:t> and </a:t>
            </a:r>
            <a:r>
              <a:rPr lang="en-GB" dirty="0" err="1" smtClean="0"/>
              <a:t>CoF</a:t>
            </a:r>
            <a:r>
              <a:rPr lang="en-GB" dirty="0" smtClean="0"/>
              <a:t> defines the risk, typically depicted on a risk matrix, and from which an inspection interval factor is set</a:t>
            </a:r>
          </a:p>
          <a:p>
            <a:r>
              <a:rPr lang="en-GB" dirty="0" smtClean="0"/>
              <a:t>Based on the inspection interval factor and the remnant life (or design life for new facilities), the next inspection date is determined</a:t>
            </a:r>
          </a:p>
          <a:p>
            <a:r>
              <a:rPr lang="en-GB" dirty="0" smtClean="0"/>
              <a:t>The appropriate inspection technique and inspection coverage for the degradation mechanism is determined</a:t>
            </a:r>
          </a:p>
          <a:p>
            <a:endParaRPr lang="en-GB"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214879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RBI Challenge with Cryogenics</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RBI assessments are usually done per degradation mechanism</a:t>
            </a:r>
          </a:p>
          <a:p>
            <a:pPr lvl="1"/>
            <a:r>
              <a:rPr lang="en-GB" dirty="0" smtClean="0"/>
              <a:t>General thinning, local thinning, pitting, environmental cracking,…</a:t>
            </a:r>
          </a:p>
          <a:p>
            <a:r>
              <a:rPr lang="en-GB" dirty="0" smtClean="0"/>
              <a:t>Cryogenic equipment operating at cold effectively have no degradation mechanisms</a:t>
            </a:r>
          </a:p>
          <a:p>
            <a:pPr lvl="1"/>
            <a:r>
              <a:rPr lang="en-GB" dirty="0" smtClean="0"/>
              <a:t>Provided that original materials selection and mechanical design were fit-for-purpose</a:t>
            </a:r>
          </a:p>
          <a:p>
            <a:pPr lvl="1"/>
            <a:r>
              <a:rPr lang="en-GB" dirty="0" smtClean="0"/>
              <a:t>Provided operated as per original design intent, within design temperature and pressure operating window</a:t>
            </a:r>
          </a:p>
          <a:p>
            <a:pPr lvl="1"/>
            <a:r>
              <a:rPr lang="en-GB" dirty="0" smtClean="0"/>
              <a:t>Provided not subject to unexpected upsets or external influences</a:t>
            </a:r>
          </a:p>
          <a:p>
            <a:r>
              <a:rPr lang="en-GB" dirty="0" smtClean="0"/>
              <a:t>However, because the consequences of failure can be very high, some operating units want to do “something” in terms of inspection</a:t>
            </a:r>
          </a:p>
          <a:p>
            <a:pPr lvl="1"/>
            <a:r>
              <a:rPr lang="en-GB" dirty="0" smtClean="0"/>
              <a:t>For example, defaulting to an intrusive inspection at the maximum inspection interval generated by RBI </a:t>
            </a:r>
            <a:r>
              <a:rPr lang="en-GB" dirty="0"/>
              <a:t>(e.g. 80%) as </a:t>
            </a:r>
            <a:r>
              <a:rPr lang="en-GB" dirty="0" smtClean="0"/>
              <a:t>a proportion of the original unit design life</a:t>
            </a:r>
          </a:p>
          <a:p>
            <a:pPr lvl="1"/>
            <a:r>
              <a:rPr lang="en-GB" dirty="0" smtClean="0"/>
              <a:t>But must be balanced against risk of doing the inspection itself and associated safety aspects</a:t>
            </a:r>
          </a:p>
          <a:p>
            <a:pPr lvl="2"/>
            <a:r>
              <a:rPr lang="en-GB" dirty="0" smtClean="0"/>
              <a:t>For example, controlling moisture ingress and ice formation on cooldown </a:t>
            </a:r>
            <a:endParaRPr lang="en-GB" dirty="0"/>
          </a:p>
        </p:txBody>
      </p:sp>
      <p:sp>
        <p:nvSpPr>
          <p:cNvPr id="4" name="Slide Number Placeholder 3"/>
          <p:cNvSpPr>
            <a:spLocks noGrp="1"/>
          </p:cNvSpPr>
          <p:nvPr>
            <p:ph type="sldNum" sz="quarter" idx="12"/>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749326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Risk-Based Approach </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Elements of RBI can be used nevertheless in the integrity management of cryogenic equipment</a:t>
            </a:r>
          </a:p>
          <a:p>
            <a:pPr lvl="1"/>
            <a:r>
              <a:rPr lang="en-GB" dirty="0" smtClean="0"/>
              <a:t>Multidisciplinary assessment of risk</a:t>
            </a:r>
          </a:p>
          <a:p>
            <a:pPr lvl="2"/>
            <a:r>
              <a:rPr lang="en-GB" dirty="0" smtClean="0"/>
              <a:t>Documented, traceable and defendable </a:t>
            </a:r>
          </a:p>
          <a:p>
            <a:pPr lvl="1"/>
            <a:r>
              <a:rPr lang="en-GB" dirty="0"/>
              <a:t>Control of management of change</a:t>
            </a:r>
          </a:p>
          <a:p>
            <a:pPr lvl="1"/>
            <a:r>
              <a:rPr lang="en-GB" dirty="0" smtClean="0"/>
              <a:t>Ensuring that residual risk factors for loss of containment are understood and mitigated, including consequential effects from/on neighbouring equipment</a:t>
            </a:r>
          </a:p>
          <a:p>
            <a:pPr lvl="2"/>
            <a:r>
              <a:rPr lang="en-GB" dirty="0" smtClean="0"/>
              <a:t>Assists to put appropriate compensatory measures in place</a:t>
            </a:r>
          </a:p>
          <a:p>
            <a:pPr lvl="1"/>
            <a:r>
              <a:rPr lang="en-GB" dirty="0" smtClean="0"/>
              <a:t>API RP 581 </a:t>
            </a:r>
            <a:r>
              <a:rPr lang="en-GB" i="1" dirty="0" smtClean="0"/>
              <a:t>Risk-Based Inspection </a:t>
            </a:r>
            <a:r>
              <a:rPr lang="en-GB" dirty="0" smtClean="0"/>
              <a:t>defines standard “release hole diameters” for assessing </a:t>
            </a:r>
            <a:r>
              <a:rPr lang="en-GB" dirty="0" err="1" smtClean="0"/>
              <a:t>PoF</a:t>
            </a:r>
            <a:r>
              <a:rPr lang="en-GB" dirty="0" smtClean="0"/>
              <a:t> and </a:t>
            </a:r>
            <a:r>
              <a:rPr lang="en-GB" dirty="0" err="1" smtClean="0"/>
              <a:t>CoF</a:t>
            </a:r>
            <a:endParaRPr lang="en-GB" dirty="0" smtClean="0"/>
          </a:p>
          <a:p>
            <a:pPr lvl="2"/>
            <a:r>
              <a:rPr lang="en-GB" dirty="0" smtClean="0"/>
              <a:t>“Small” – d=6.4 mm up to “Rupture” d = min [D, 406] mm</a:t>
            </a:r>
          </a:p>
          <a:p>
            <a:pPr lvl="3"/>
            <a:r>
              <a:rPr lang="en-GB" dirty="0" smtClean="0"/>
              <a:t>Such an approach can be used to standardise and compare release scenarios</a:t>
            </a:r>
          </a:p>
          <a:p>
            <a:pPr marL="36576" indent="0">
              <a:buNone/>
            </a:pPr>
            <a:endParaRPr lang="en-GB"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1381871955"/>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CERNCobranding4-3</Template>
  <TotalTime>752</TotalTime>
  <Words>922</Words>
  <Application>Microsoft Office PowerPoint</Application>
  <PresentationFormat>On-screen Show (4:3)</PresentationFormat>
  <Paragraphs>103</Paragraphs>
  <Slides>14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CERNCorporate4-3</vt:lpstr>
      <vt:lpstr>PowerPoint Presentation</vt:lpstr>
      <vt:lpstr>Application of Risk-Based Inspection for Cryogenic Equipment</vt:lpstr>
      <vt:lpstr>Equipment Integrity</vt:lpstr>
      <vt:lpstr>PowerPoint Presentation</vt:lpstr>
      <vt:lpstr>Equipment Integrity</vt:lpstr>
      <vt:lpstr>Why use Risk-Based Inspection?</vt:lpstr>
      <vt:lpstr>What is Risk-Based Inspection?</vt:lpstr>
      <vt:lpstr>RBI Challenge with Cryogenics</vt:lpstr>
      <vt:lpstr>A Risk-Based Approach </vt:lpstr>
      <vt:lpstr>CERN</vt:lpstr>
      <vt:lpstr>CERN Inspection Requirements</vt:lpstr>
      <vt:lpstr>CERN Inspection Requirements</vt:lpstr>
      <vt:lpstr>Summary</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Rachelle Decreuse-Michaud</dc:creator>
  <cp:lastModifiedBy>Simon Robert Marsh</cp:lastModifiedBy>
  <cp:revision>56</cp:revision>
  <dcterms:created xsi:type="dcterms:W3CDTF">2016-06-08T08:25:38Z</dcterms:created>
  <dcterms:modified xsi:type="dcterms:W3CDTF">2016-09-21T16:28:47Z</dcterms:modified>
</cp:coreProperties>
</file>