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57" r:id="rId4"/>
    <p:sldId id="260" r:id="rId5"/>
    <p:sldId id="263" r:id="rId6"/>
    <p:sldId id="264" r:id="rId7"/>
    <p:sldId id="265" r:id="rId8"/>
    <p:sldId id="261" r:id="rId9"/>
    <p:sldId id="262" r:id="rId10"/>
    <p:sldId id="266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6" autoAdjust="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8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3917E-AABC-4F4C-8E47-987DD60BD7A1}" type="datetimeFigureOut">
              <a:rPr lang="en-GB" smtClean="0"/>
              <a:t>21/09/2016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21F87-EFBE-4171-A2A2-71EF8C0AE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709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27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 1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page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787141" y="6362377"/>
            <a:ext cx="1315794" cy="365125"/>
          </a:xfrm>
          <a:prstGeom prst="rect">
            <a:avLst/>
          </a:prstGeom>
        </p:spPr>
        <p:txBody>
          <a:bodyPr/>
          <a:lstStyle/>
          <a:p>
            <a:fld id="{98EC15AE-0B98-4F3F-AA9F-55F752F96FDA}" type="datetime5">
              <a:rPr lang="en-US" smtClean="0"/>
              <a:t>21-Sep-16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74163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748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787141" y="6362377"/>
            <a:ext cx="1315794" cy="365125"/>
          </a:xfrm>
          <a:prstGeom prst="rect">
            <a:avLst/>
          </a:prstGeom>
        </p:spPr>
        <p:txBody>
          <a:bodyPr/>
          <a:lstStyle/>
          <a:p>
            <a:fld id="{0237333B-4316-41E8-948F-7FDD4F1856CC}" type="datetime5">
              <a:rPr lang="en-US" smtClean="0"/>
              <a:t>21-Sep-16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87141" y="6362377"/>
            <a:ext cx="1315794" cy="365125"/>
          </a:xfrm>
          <a:prstGeom prst="rect">
            <a:avLst/>
          </a:prstGeom>
        </p:spPr>
        <p:txBody>
          <a:bodyPr/>
          <a:lstStyle/>
          <a:p>
            <a:fld id="{656FE2BE-3038-4261-B75E-67C373D89655}" type="datetime5">
              <a:rPr lang="en-US" smtClean="0"/>
              <a:t>21-Sep-16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9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99352" y="2028337"/>
            <a:ext cx="2611246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77021" y="2024875"/>
            <a:ext cx="5400000" cy="39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99354" y="3321393"/>
            <a:ext cx="2611244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787141" y="6362377"/>
            <a:ext cx="1315794" cy="365125"/>
          </a:xfrm>
          <a:prstGeom prst="rect">
            <a:avLst/>
          </a:prstGeom>
        </p:spPr>
        <p:txBody>
          <a:bodyPr/>
          <a:lstStyle/>
          <a:p>
            <a:fld id="{4130873E-CDAD-4138-ADC8-C54AE9B7775D}" type="datetime5">
              <a:rPr lang="en-US" smtClean="0"/>
              <a:t>21-Sep-16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0" y="6156326"/>
            <a:ext cx="9159875" cy="715962"/>
            <a:chOff x="0" y="3878"/>
            <a:chExt cx="5770" cy="45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879"/>
              <a:ext cx="5760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0" y="3878"/>
              <a:ext cx="5770" cy="451"/>
            </a:xfrm>
            <a:custGeom>
              <a:avLst/>
              <a:gdLst>
                <a:gd name="T0" fmla="*/ 0 w 9826"/>
                <a:gd name="T1" fmla="*/ 0 h 758"/>
                <a:gd name="T2" fmla="*/ 0 w 9826"/>
                <a:gd name="T3" fmla="*/ 0 h 758"/>
                <a:gd name="T4" fmla="*/ 9826 w 9826"/>
                <a:gd name="T5" fmla="*/ 0 h 758"/>
                <a:gd name="T6" fmla="*/ 9826 w 9826"/>
                <a:gd name="T7" fmla="*/ 758 h 758"/>
                <a:gd name="T8" fmla="*/ 0 w 9826"/>
                <a:gd name="T9" fmla="*/ 758 h 758"/>
                <a:gd name="T10" fmla="*/ 0 w 9826"/>
                <a:gd name="T11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26" h="758">
                  <a:moveTo>
                    <a:pt x="0" y="0"/>
                  </a:moveTo>
                  <a:lnTo>
                    <a:pt x="0" y="0"/>
                  </a:lnTo>
                  <a:lnTo>
                    <a:pt x="9826" y="0"/>
                  </a:lnTo>
                  <a:lnTo>
                    <a:pt x="9826" y="758"/>
                  </a:lnTo>
                  <a:lnTo>
                    <a:pt x="0" y="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727" y="6009929"/>
            <a:ext cx="3338102" cy="1044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79" r:id="rId4"/>
    <p:sldLayoutId id="2147483682" r:id="rId5"/>
    <p:sldLayoutId id="2147483665" r:id="rId6"/>
    <p:sldLayoutId id="2147483667" r:id="rId7"/>
    <p:sldLayoutId id="2147483668" r:id="rId8"/>
    <p:sldLayoutId id="2147483669" r:id="rId9"/>
    <p:sldLayoutId id="2147483677" r:id="rId10"/>
    <p:sldLayoutId id="2147483678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77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Safety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Safety Guideline SG-M-4-0-2 </a:t>
            </a:r>
            <a:r>
              <a:rPr lang="en-GB" i="1" dirty="0"/>
              <a:t>Oxygen Deficiency Hazards</a:t>
            </a:r>
            <a:r>
              <a:rPr lang="en-GB" dirty="0"/>
              <a:t> to be published </a:t>
            </a:r>
            <a:r>
              <a:rPr lang="en-GB" dirty="0" smtClean="0"/>
              <a:t>soon</a:t>
            </a:r>
          </a:p>
          <a:p>
            <a:r>
              <a:rPr lang="en-GB" dirty="0" smtClean="0"/>
              <a:t>Provides </a:t>
            </a:r>
            <a:r>
              <a:rPr lang="en-GB" dirty="0"/>
              <a:t>guidance on the following aspects:</a:t>
            </a:r>
          </a:p>
          <a:p>
            <a:pPr lvl="1"/>
            <a:r>
              <a:rPr lang="en-GB" dirty="0"/>
              <a:t>Risk assessment methodology and aspects to consider</a:t>
            </a:r>
          </a:p>
          <a:p>
            <a:pPr lvl="1"/>
            <a:r>
              <a:rPr lang="en-GB" dirty="0"/>
              <a:t>Control and mitigation measures</a:t>
            </a:r>
          </a:p>
          <a:p>
            <a:pPr lvl="1"/>
            <a:r>
              <a:rPr lang="en-GB" dirty="0" smtClean="0"/>
              <a:t>Effects </a:t>
            </a:r>
            <a:r>
              <a:rPr lang="en-GB" dirty="0" smtClean="0"/>
              <a:t>of exposure to oxygen deficient </a:t>
            </a:r>
            <a:r>
              <a:rPr lang="en-GB" dirty="0" smtClean="0"/>
              <a:t>atmospheres</a:t>
            </a:r>
          </a:p>
          <a:p>
            <a:pPr lvl="1"/>
            <a:r>
              <a:rPr lang="en-GB" dirty="0" smtClean="0"/>
              <a:t>Definition of evacuation time</a:t>
            </a:r>
            <a:endParaRPr lang="en-GB" dirty="0" smtClean="0"/>
          </a:p>
          <a:p>
            <a:r>
              <a:rPr lang="en-GB" dirty="0" smtClean="0"/>
              <a:t>Will </a:t>
            </a:r>
            <a:r>
              <a:rPr lang="en-GB" dirty="0" smtClean="0"/>
              <a:t>be made available </a:t>
            </a:r>
            <a:r>
              <a:rPr lang="en-GB" dirty="0"/>
              <a:t>on the CERN Safety Rules website: www.cern.ch/safety-rules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71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1314450" cy="365125"/>
          </a:xfrm>
          <a:prstGeom prst="rect">
            <a:avLst/>
          </a:prstGeom>
        </p:spPr>
        <p:txBody>
          <a:bodyPr/>
          <a:lstStyle/>
          <a:p>
            <a:fld id="{7F2DDADE-8581-4867-A6B1-4F1C984063C5}" type="datetime5">
              <a:rPr lang="en-US" smtClean="0"/>
              <a:t>21-Sep-16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48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Cryogenic Safety Rules and Guidelines at CERN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Simon Marsh HSE-SEE-XP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30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GSI-M-4 Cryogenic Equipment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In accordance with its intergovernmental status, CERN establishes and updates Safety Rules to implement its Safety Policy</a:t>
            </a:r>
          </a:p>
          <a:p>
            <a:r>
              <a:rPr lang="en-GB" dirty="0" smtClean="0"/>
              <a:t>Prior to 2015, pressurised cryogenic equipment was covered by the General Safety Instruction for pressure equipment</a:t>
            </a:r>
          </a:p>
          <a:p>
            <a:r>
              <a:rPr lang="en-GB" dirty="0" smtClean="0"/>
              <a:t>In the June 2015 refresh of the mechanical safety rules General Safety Instruction GSI-M-4 was released, as </a:t>
            </a:r>
            <a:r>
              <a:rPr lang="en-GB" dirty="0"/>
              <a:t>a response to the specific needs of cryogenic equipment at </a:t>
            </a:r>
            <a:r>
              <a:rPr lang="en-GB" dirty="0" smtClean="0"/>
              <a:t>CERN</a:t>
            </a:r>
          </a:p>
          <a:p>
            <a:r>
              <a:rPr lang="en-GB" dirty="0" smtClean="0"/>
              <a:t>Available on the CERN Safety Rules website: www.cern.ch/safety-rules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37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GSI-M-4 Cryogenic Equipment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Defines the minimum safety requirements related to the life cycle of cryogenic equipment </a:t>
            </a:r>
          </a:p>
          <a:p>
            <a:pPr lvl="1"/>
            <a:r>
              <a:rPr lang="en-GB" dirty="0"/>
              <a:t>Cradle to grave </a:t>
            </a:r>
            <a:r>
              <a:rPr lang="en-GB" dirty="0" smtClean="0"/>
              <a:t>approach</a:t>
            </a:r>
            <a:endParaRPr lang="en-GB" dirty="0"/>
          </a:p>
          <a:p>
            <a:r>
              <a:rPr lang="en-GB" dirty="0" smtClean="0"/>
              <a:t>Pressurised and non-pressurised equipment used at a temperature equal to or lower than 123.15 K</a:t>
            </a:r>
          </a:p>
          <a:p>
            <a:r>
              <a:rPr lang="en-GB" dirty="0" smtClean="0"/>
              <a:t>Valid for all new equipment and equipment brought onto the CERN site from elsewhere</a:t>
            </a:r>
          </a:p>
          <a:p>
            <a:pPr lvl="1"/>
            <a:r>
              <a:rPr lang="en-GB" dirty="0" smtClean="0"/>
              <a:t>Cryogenic equipment already present on the CERN site when GSI-M-4 came into force requires implementing its provisions by June 2017</a:t>
            </a:r>
          </a:p>
          <a:p>
            <a:r>
              <a:rPr lang="en-GB" dirty="0" smtClean="0"/>
              <a:t>Defines and requires an equipment “Safety File”</a:t>
            </a:r>
          </a:p>
          <a:p>
            <a:r>
              <a:rPr lang="en-GB" dirty="0" smtClean="0"/>
              <a:t>Aligned, as far as possible, to existing standards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4855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GSI-M-4 Cryogenic Equipment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Design, manufacture and procurement</a:t>
            </a:r>
          </a:p>
          <a:p>
            <a:pPr lvl="1"/>
            <a:r>
              <a:rPr lang="en-GB" dirty="0" smtClean="0"/>
              <a:t>Primarily based on European Directives for pressure equipment and transportable pressure equipment</a:t>
            </a:r>
          </a:p>
          <a:p>
            <a:pPr lvl="1"/>
            <a:r>
              <a:rPr lang="en-GB" dirty="0" smtClean="0"/>
              <a:t>Use of harmonised European standards</a:t>
            </a:r>
          </a:p>
          <a:p>
            <a:pPr lvl="2"/>
            <a:r>
              <a:rPr lang="en-GB" dirty="0" smtClean="0"/>
              <a:t>Use of other technical standards is subject to approval by HSE Unit</a:t>
            </a:r>
          </a:p>
          <a:p>
            <a:pPr lvl="1"/>
            <a:r>
              <a:rPr lang="en-GB" dirty="0" smtClean="0"/>
              <a:t>CE marking</a:t>
            </a:r>
          </a:p>
          <a:p>
            <a:pPr lvl="1"/>
            <a:r>
              <a:rPr lang="en-GB" dirty="0" smtClean="0"/>
              <a:t>Declaration of conformity</a:t>
            </a:r>
          </a:p>
          <a:p>
            <a:pPr lvl="1"/>
            <a:r>
              <a:rPr lang="en-GB" dirty="0" smtClean="0"/>
              <a:t>Factory acceptance tests, where applicable</a:t>
            </a:r>
          </a:p>
          <a:p>
            <a:pPr lvl="1"/>
            <a:r>
              <a:rPr lang="en-GB" dirty="0" smtClean="0"/>
              <a:t>Instruction manual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5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GSI-M-4 Cryogenic Equipment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Installation, acceptance, commissioning and use</a:t>
            </a:r>
          </a:p>
          <a:p>
            <a:pPr lvl="1"/>
            <a:r>
              <a:rPr lang="en-GB" dirty="0" smtClean="0"/>
              <a:t>Protection by safety devices against overpressure</a:t>
            </a:r>
          </a:p>
          <a:p>
            <a:pPr lvl="1"/>
            <a:r>
              <a:rPr lang="en-GB" dirty="0" smtClean="0"/>
              <a:t>Risk assessment for oxygen deficiency hazards</a:t>
            </a:r>
          </a:p>
          <a:p>
            <a:pPr lvl="2"/>
            <a:r>
              <a:rPr lang="en-GB" dirty="0" smtClean="0"/>
              <a:t>Compensatory measures in place before use</a:t>
            </a:r>
          </a:p>
          <a:p>
            <a:pPr lvl="1"/>
            <a:r>
              <a:rPr lang="en-GB" dirty="0" smtClean="0"/>
              <a:t>Checks and proof tests </a:t>
            </a:r>
          </a:p>
          <a:p>
            <a:pPr lvl="2"/>
            <a:r>
              <a:rPr lang="en-GB" dirty="0" smtClean="0"/>
              <a:t>By HSE Unit if maximum allowable pressure PS &gt; 0.5 bar</a:t>
            </a:r>
          </a:p>
          <a:p>
            <a:pPr lvl="2"/>
            <a:r>
              <a:rPr lang="en-GB" dirty="0" smtClean="0"/>
              <a:t>By owning organic unit for others</a:t>
            </a:r>
          </a:p>
          <a:p>
            <a:pPr lvl="1"/>
            <a:r>
              <a:rPr lang="en-GB" dirty="0" smtClean="0"/>
              <a:t>Allocation of a CERN identification number</a:t>
            </a:r>
          </a:p>
          <a:p>
            <a:pPr lvl="1"/>
            <a:r>
              <a:rPr lang="en-GB" dirty="0" smtClean="0"/>
              <a:t>Operating procedures in compliance with the instruction manual and with emergency procedures</a:t>
            </a:r>
          </a:p>
          <a:p>
            <a:pPr lvl="1"/>
            <a:r>
              <a:rPr lang="en-GB" dirty="0" smtClean="0"/>
              <a:t>Use by authorised, competent and trained persons only</a:t>
            </a:r>
          </a:p>
          <a:p>
            <a:pPr lvl="1"/>
            <a:r>
              <a:rPr lang="en-GB" dirty="0" smtClean="0"/>
              <a:t>Operated within its normal operating parameters and within its next inspection/requalification date</a:t>
            </a:r>
          </a:p>
          <a:p>
            <a:pPr lvl="1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6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GSI-M-4 Cryogenic Equipment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Periodic inspections</a:t>
            </a:r>
          </a:p>
          <a:p>
            <a:pPr lvl="1"/>
            <a:r>
              <a:rPr lang="en-GB" dirty="0" smtClean="0"/>
              <a:t>External visual inspection</a:t>
            </a:r>
          </a:p>
          <a:p>
            <a:pPr lvl="1"/>
            <a:r>
              <a:rPr lang="en-GB" dirty="0" smtClean="0"/>
              <a:t>Requalification for transportable pressurised cryogenic equipment</a:t>
            </a:r>
          </a:p>
          <a:p>
            <a:pPr lvl="1"/>
            <a:r>
              <a:rPr lang="en-GB" dirty="0" smtClean="0"/>
              <a:t>Functional test of safety valves</a:t>
            </a:r>
          </a:p>
          <a:p>
            <a:pPr lvl="2"/>
            <a:r>
              <a:rPr lang="en-GB" dirty="0" smtClean="0"/>
              <a:t>Test-bench verification of set pressure and leak tightness</a:t>
            </a:r>
          </a:p>
          <a:p>
            <a:pPr lvl="2"/>
            <a:r>
              <a:rPr lang="en-GB" dirty="0" smtClean="0"/>
              <a:t>3 or 5 year interval depending on fluid, external fouling, flammability, type of equipment that is being protected, type of relief valve.</a:t>
            </a:r>
          </a:p>
          <a:p>
            <a:r>
              <a:rPr lang="en-GB" dirty="0" smtClean="0"/>
              <a:t>Maintenance</a:t>
            </a:r>
          </a:p>
          <a:p>
            <a:r>
              <a:rPr lang="en-GB" dirty="0" smtClean="0"/>
              <a:t>Recommissioning</a:t>
            </a:r>
          </a:p>
          <a:p>
            <a:pPr lvl="1"/>
            <a:r>
              <a:rPr lang="en-GB" dirty="0" smtClean="0"/>
              <a:t>Part of Management of Change</a:t>
            </a:r>
          </a:p>
          <a:p>
            <a:r>
              <a:rPr lang="en-GB" dirty="0" smtClean="0"/>
              <a:t>Decommissioning / dismantling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94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Major Safety Implications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Specialists from the HSE Unit can decide to specifically define equipment and installations as being ‘liable to have major safety implications</a:t>
            </a:r>
            <a:r>
              <a:rPr lang="en-GB" dirty="0" smtClean="0"/>
              <a:t>’ </a:t>
            </a:r>
            <a:endParaRPr lang="en-GB" dirty="0"/>
          </a:p>
          <a:p>
            <a:pPr lvl="1"/>
            <a:r>
              <a:rPr lang="en-GB" dirty="0"/>
              <a:t>This decision cannot be made by the Departments </a:t>
            </a:r>
            <a:r>
              <a:rPr lang="en-GB" dirty="0" smtClean="0"/>
              <a:t>themselves</a:t>
            </a:r>
            <a:endParaRPr lang="en-GB" dirty="0"/>
          </a:p>
          <a:p>
            <a:r>
              <a:rPr lang="en-GB" dirty="0" smtClean="0"/>
              <a:t>May include </a:t>
            </a:r>
            <a:r>
              <a:rPr lang="en-GB" dirty="0"/>
              <a:t>c</a:t>
            </a:r>
            <a:r>
              <a:rPr lang="en-GB" dirty="0" smtClean="0"/>
              <a:t>ryogenic equipment</a:t>
            </a:r>
          </a:p>
          <a:p>
            <a:pPr lvl="1"/>
            <a:r>
              <a:rPr lang="en-GB" dirty="0" smtClean="0"/>
              <a:t>Not </a:t>
            </a:r>
            <a:r>
              <a:rPr lang="en-GB" dirty="0"/>
              <a:t>compliant with the applicable European directives, or </a:t>
            </a:r>
          </a:p>
          <a:p>
            <a:pPr lvl="1"/>
            <a:r>
              <a:rPr lang="en-GB" dirty="0" smtClean="0"/>
              <a:t>of </a:t>
            </a:r>
            <a:r>
              <a:rPr lang="en-GB" dirty="0"/>
              <a:t>a highly complex design, or </a:t>
            </a:r>
          </a:p>
          <a:p>
            <a:pPr lvl="1"/>
            <a:r>
              <a:rPr lang="en-GB" dirty="0" smtClean="0"/>
              <a:t>using </a:t>
            </a:r>
            <a:r>
              <a:rPr lang="en-GB" dirty="0"/>
              <a:t>reduced safety factors, or </a:t>
            </a:r>
          </a:p>
          <a:p>
            <a:pPr lvl="1"/>
            <a:r>
              <a:rPr lang="en-GB" dirty="0" smtClean="0"/>
              <a:t>requiring </a:t>
            </a:r>
            <a:r>
              <a:rPr lang="en-GB" dirty="0"/>
              <a:t>special conditions of use, or </a:t>
            </a:r>
          </a:p>
          <a:p>
            <a:pPr lvl="1"/>
            <a:r>
              <a:rPr lang="en-GB" dirty="0" smtClean="0"/>
              <a:t>using </a:t>
            </a:r>
            <a:r>
              <a:rPr lang="en-GB" dirty="0"/>
              <a:t>unconventional materials or manufacturing technologies, or </a:t>
            </a:r>
          </a:p>
          <a:p>
            <a:pPr lvl="1"/>
            <a:r>
              <a:rPr lang="en-GB" dirty="0" smtClean="0"/>
              <a:t>presenting </a:t>
            </a:r>
            <a:r>
              <a:rPr lang="en-GB" dirty="0"/>
              <a:t>a high-level hazard for people, the environment or other installations in the event of failure. </a:t>
            </a:r>
            <a:endParaRPr lang="en-GB" dirty="0" smtClean="0"/>
          </a:p>
          <a:p>
            <a:r>
              <a:rPr lang="en-GB" dirty="0" smtClean="0"/>
              <a:t>Requires HSE Unit approval for each stage of the lifecycle and specific safety checks</a:t>
            </a:r>
          </a:p>
          <a:p>
            <a:r>
              <a:rPr lang="en-GB" dirty="0" smtClean="0"/>
              <a:t>HSE Unit can define additional safety requirements in collaboration with the owning organic unit</a:t>
            </a:r>
          </a:p>
          <a:p>
            <a:r>
              <a:rPr lang="en-GB" dirty="0" smtClean="0"/>
              <a:t>Requires formal Safety Clearance from the HSE Unit prior to operation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46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Guidelines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Safety Guideline SG-M-4-0-1 </a:t>
            </a:r>
            <a:r>
              <a:rPr lang="en-GB" i="1" dirty="0" smtClean="0"/>
              <a:t>Cryogenic Equipment </a:t>
            </a:r>
            <a:r>
              <a:rPr lang="en-GB" dirty="0" smtClean="0"/>
              <a:t>issued in August 2016 to support GSI-M-4</a:t>
            </a:r>
          </a:p>
          <a:p>
            <a:r>
              <a:rPr lang="en-GB" dirty="0" smtClean="0"/>
              <a:t>Provides guidance on the following aspects:</a:t>
            </a:r>
          </a:p>
          <a:p>
            <a:pPr lvl="1"/>
            <a:r>
              <a:rPr lang="en-GB" dirty="0" smtClean="0"/>
              <a:t>Cryogenic hazards</a:t>
            </a:r>
          </a:p>
          <a:p>
            <a:pPr lvl="2"/>
            <a:r>
              <a:rPr lang="en-GB" dirty="0" smtClean="0"/>
              <a:t>Personal safety</a:t>
            </a:r>
          </a:p>
          <a:p>
            <a:pPr lvl="3"/>
            <a:r>
              <a:rPr lang="en-GB" dirty="0" smtClean="0"/>
              <a:t>Asphyxiation</a:t>
            </a:r>
          </a:p>
          <a:p>
            <a:pPr lvl="3"/>
            <a:r>
              <a:rPr lang="en-GB" dirty="0" smtClean="0"/>
              <a:t>Effect of cold temperatures</a:t>
            </a:r>
          </a:p>
          <a:p>
            <a:pPr lvl="2"/>
            <a:r>
              <a:rPr lang="en-GB" dirty="0" smtClean="0"/>
              <a:t>Process safety and asset integrity </a:t>
            </a:r>
          </a:p>
          <a:p>
            <a:pPr lvl="3"/>
            <a:r>
              <a:rPr lang="en-GB" dirty="0" smtClean="0"/>
              <a:t>Overpressure</a:t>
            </a:r>
          </a:p>
          <a:p>
            <a:pPr lvl="3"/>
            <a:r>
              <a:rPr lang="en-GB" dirty="0" smtClean="0"/>
              <a:t>Brittle fracture</a:t>
            </a:r>
          </a:p>
          <a:p>
            <a:pPr lvl="3"/>
            <a:r>
              <a:rPr lang="en-GB" dirty="0" smtClean="0"/>
              <a:t>Icing</a:t>
            </a:r>
          </a:p>
          <a:p>
            <a:pPr lvl="3"/>
            <a:r>
              <a:rPr lang="en-GB" dirty="0" smtClean="0"/>
              <a:t>Oxygen enrichment</a:t>
            </a:r>
          </a:p>
          <a:p>
            <a:pPr lvl="1"/>
            <a:r>
              <a:rPr lang="en-GB" dirty="0" smtClean="0"/>
              <a:t>Risk assessment</a:t>
            </a:r>
          </a:p>
          <a:p>
            <a:pPr lvl="1"/>
            <a:r>
              <a:rPr lang="en-GB" dirty="0" smtClean="0"/>
              <a:t>Prevention / protection</a:t>
            </a:r>
          </a:p>
          <a:p>
            <a:pPr lvl="1"/>
            <a:r>
              <a:rPr lang="en-GB" dirty="0" smtClean="0"/>
              <a:t>Equipment compliance</a:t>
            </a:r>
          </a:p>
          <a:p>
            <a:r>
              <a:rPr lang="en-GB" dirty="0"/>
              <a:t>Available on the CERN Safety Rules website: </a:t>
            </a:r>
            <a:r>
              <a:rPr lang="en-GB" dirty="0" smtClean="0"/>
              <a:t>www.cern.ch/safety-rules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45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311</TotalTime>
  <Words>634</Words>
  <Application>Microsoft Office PowerPoint</Application>
  <PresentationFormat>On-screen Show (4:3)</PresentationFormat>
  <Paragraphs>98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CERNCorporate4-3</vt:lpstr>
      <vt:lpstr>PowerPoint Presentation</vt:lpstr>
      <vt:lpstr>Cryogenic Safety Rules and Guidelines at CERN</vt:lpstr>
      <vt:lpstr>GSI-M-4 Cryogenic Equipment</vt:lpstr>
      <vt:lpstr>GSI-M-4 Cryogenic Equipment</vt:lpstr>
      <vt:lpstr>GSI-M-4 Cryogenic Equipment</vt:lpstr>
      <vt:lpstr>GSI-M-4 Cryogenic Equipment</vt:lpstr>
      <vt:lpstr>GSI-M-4 Cryogenic Equipment</vt:lpstr>
      <vt:lpstr>Major Safety Implications</vt:lpstr>
      <vt:lpstr>Safety Guidelines</vt:lpstr>
      <vt:lpstr>Safety Guidelines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Rachelle Decreuse-Michaud</dc:creator>
  <cp:lastModifiedBy>Simon Marsh</cp:lastModifiedBy>
  <cp:revision>35</cp:revision>
  <dcterms:created xsi:type="dcterms:W3CDTF">2016-06-08T08:25:38Z</dcterms:created>
  <dcterms:modified xsi:type="dcterms:W3CDTF">2016-09-21T16:24:51Z</dcterms:modified>
</cp:coreProperties>
</file>