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4" r:id="rId2"/>
    <p:sldId id="265" r:id="rId3"/>
    <p:sldId id="267" r:id="rId4"/>
    <p:sldId id="274" r:id="rId5"/>
    <p:sldId id="276" r:id="rId6"/>
    <p:sldId id="284" r:id="rId7"/>
    <p:sldId id="277" r:id="rId8"/>
    <p:sldId id="278" r:id="rId9"/>
    <p:sldId id="268" r:id="rId10"/>
    <p:sldId id="279" r:id="rId11"/>
    <p:sldId id="285" r:id="rId12"/>
    <p:sldId id="270" r:id="rId13"/>
    <p:sldId id="289" r:id="rId14"/>
    <p:sldId id="294" r:id="rId15"/>
    <p:sldId id="296" r:id="rId16"/>
    <p:sldId id="297" r:id="rId17"/>
    <p:sldId id="298" r:id="rId18"/>
    <p:sldId id="299" r:id="rId19"/>
    <p:sldId id="300" r:id="rId20"/>
    <p:sldId id="295" r:id="rId21"/>
    <p:sldId id="266" r:id="rId22"/>
    <p:sldId id="283" r:id="rId23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6EB4"/>
    <a:srgbClr val="A01E28"/>
    <a:srgbClr val="A00078"/>
    <a:srgbClr val="82BE3C"/>
    <a:srgbClr val="DCA01E"/>
    <a:srgbClr val="A08232"/>
    <a:srgbClr val="50AAE6"/>
    <a:srgbClr val="FA8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4" autoAdjust="0"/>
    <p:restoredTop sz="95438" autoAdjust="0"/>
  </p:normalViewPr>
  <p:slideViewPr>
    <p:cSldViewPr>
      <p:cViewPr varScale="1">
        <p:scale>
          <a:sx n="89" d="100"/>
          <a:sy n="89" d="100"/>
        </p:scale>
        <p:origin x="957" y="6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006"/>
    </p:cViewPr>
  </p:sorter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60775" y="468313"/>
            <a:ext cx="27590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</a:defRPr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41338" y="8532813"/>
            <a:ext cx="3103562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de-DE" sz="800" dirty="0"/>
              <a:t>KIT – </a:t>
            </a:r>
            <a:r>
              <a:rPr lang="en-US" altLang="de-DE" sz="800" dirty="0" smtClean="0"/>
              <a:t>The Research University  in the </a:t>
            </a:r>
            <a:r>
              <a:rPr lang="en-US" altLang="de-DE" sz="800" dirty="0"/>
              <a:t>Helmholtz Association</a:t>
            </a:r>
          </a:p>
        </p:txBody>
      </p:sp>
      <p:pic>
        <p:nvPicPr>
          <p:cNvPr id="9223" name="Picture 11" descr="KIT-Logo-rgb_d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188913"/>
            <a:ext cx="1008063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579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de-DE" altLang="de-DE"/>
              <a:t>Prof. Dr. Max Mustermann | </a:t>
            </a:r>
            <a:br>
              <a:rPr lang="de-DE" altLang="de-DE"/>
            </a:br>
            <a:r>
              <a:rPr lang="de-DE" altLang="de-DE"/>
              <a:t>Name of Faculty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970BCF3-701C-4E03-9023-30B55021831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32367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smtClean="0"/>
              <a:t>Prof. Dr. Max Mustermann | </a:t>
            </a:r>
            <a:br>
              <a:rPr lang="de-DE" altLang="de-DE" smtClean="0"/>
            </a:br>
            <a:r>
              <a:rPr lang="de-DE" altLang="de-DE" smtClean="0"/>
              <a:t>Name of Faculty</a:t>
            </a:r>
            <a:endParaRPr lang="de-DE" alt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70BCF3-701C-4E03-9023-30B550218318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7791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smtClean="0"/>
              <a:t>Prof. Dr. Max Mustermann | </a:t>
            </a:r>
            <a:br>
              <a:rPr lang="de-DE" altLang="de-DE" smtClean="0"/>
            </a:br>
            <a:r>
              <a:rPr lang="de-DE" altLang="de-DE" smtClean="0"/>
              <a:t>Name of Faculty</a:t>
            </a:r>
            <a:endParaRPr lang="de-DE" alt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70BCF3-701C-4E03-9023-30B550218318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257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Andre:</a:t>
            </a:r>
          </a:p>
          <a:p>
            <a:r>
              <a:rPr lang="en-US" dirty="0" smtClean="0"/>
              <a:t>-Ok</a:t>
            </a:r>
            <a:r>
              <a:rPr lang="en-US" baseline="0" dirty="0" smtClean="0"/>
              <a:t> for the topics to present 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smtClean="0"/>
              <a:t>Prof. Dr. Max Mustermann | </a:t>
            </a:r>
            <a:br>
              <a:rPr lang="de-DE" altLang="de-DE" smtClean="0"/>
            </a:br>
            <a:r>
              <a:rPr lang="de-DE" altLang="de-DE" smtClean="0"/>
              <a:t>Name of Faculty</a:t>
            </a:r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70BCF3-701C-4E03-9023-30B550218318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786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 smtClean="0"/>
          </a:p>
          <a:p>
            <a:pPr marL="628650" lvl="1" indent="-171450">
              <a:buFontTx/>
              <a:buChar char="-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smtClean="0"/>
              <a:t>Prof. Dr. Max Mustermann | </a:t>
            </a:r>
            <a:br>
              <a:rPr lang="de-DE" altLang="de-DE" smtClean="0"/>
            </a:br>
            <a:r>
              <a:rPr lang="de-DE" altLang="de-DE" smtClean="0"/>
              <a:t>Name of Faculty</a:t>
            </a:r>
            <a:endParaRPr lang="de-DE" alt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70BCF3-701C-4E03-9023-30B55021831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2776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Tx/>
              <a:buNone/>
            </a:pPr>
            <a:endParaRPr lang="en-GB" dirty="0" smtClean="0"/>
          </a:p>
          <a:p>
            <a:pPr marL="457200" lvl="1" indent="0">
              <a:buFontTx/>
              <a:buNone/>
            </a:pPr>
            <a:endParaRPr lang="en-GB" dirty="0" smtClean="0"/>
          </a:p>
          <a:p>
            <a:pPr marL="457200" lvl="1" indent="0">
              <a:buFontTx/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smtClean="0"/>
              <a:t>Prof. Dr. Max Mustermann | </a:t>
            </a:r>
            <a:br>
              <a:rPr lang="de-DE" altLang="de-DE" smtClean="0"/>
            </a:br>
            <a:r>
              <a:rPr lang="de-DE" altLang="de-DE" smtClean="0"/>
              <a:t>Name of Faculty</a:t>
            </a:r>
            <a:endParaRPr lang="de-DE" alt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70BCF3-701C-4E03-9023-30B550218318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228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smtClean="0"/>
              <a:t>Prof. Dr. Max Mustermann | </a:t>
            </a:r>
            <a:br>
              <a:rPr lang="de-DE" altLang="de-DE" smtClean="0"/>
            </a:br>
            <a:r>
              <a:rPr lang="de-DE" altLang="de-DE" smtClean="0"/>
              <a:t>Name of Faculty</a:t>
            </a:r>
            <a:endParaRPr lang="de-DE" alt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70BCF3-701C-4E03-9023-30B550218318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83152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smtClean="0"/>
              <a:t>Prof. Dr. Max Mustermann | </a:t>
            </a:r>
            <a:br>
              <a:rPr lang="de-DE" altLang="de-DE" smtClean="0"/>
            </a:br>
            <a:r>
              <a:rPr lang="de-DE" altLang="de-DE" smtClean="0"/>
              <a:t>Name of Faculty</a:t>
            </a:r>
            <a:endParaRPr lang="de-DE" alt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70BCF3-701C-4E03-9023-30B550218318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5647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smtClean="0"/>
              <a:t>Prof. Dr. Max Mustermann | </a:t>
            </a:r>
            <a:br>
              <a:rPr lang="de-DE" altLang="de-DE" smtClean="0"/>
            </a:br>
            <a:r>
              <a:rPr lang="de-DE" altLang="de-DE" smtClean="0"/>
              <a:t>Name of Faculty</a:t>
            </a:r>
            <a:endParaRPr lang="de-DE" alt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70BCF3-701C-4E03-9023-30B550218318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5718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smtClean="0"/>
              <a:t>Prof. Dr. Max Mustermann | </a:t>
            </a:r>
            <a:br>
              <a:rPr lang="de-DE" altLang="de-DE" smtClean="0"/>
            </a:br>
            <a:r>
              <a:rPr lang="de-DE" altLang="de-DE" smtClean="0"/>
              <a:t>Name of Faculty</a:t>
            </a:r>
            <a:endParaRPr lang="de-DE" alt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70BCF3-701C-4E03-9023-30B550218318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362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EN ISO 4126: Safety devices for protection against excessive pressure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(2013)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American Petroleum Institute: API Standard 520 -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Sizing, Selection, and Installation of Pressure-relieving Devices (2014)</a:t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</a:br>
            <a:r>
              <a:rPr lang="en-US" dirty="0" smtClean="0"/>
              <a:t>ASME PTC 25: 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Pressure Relief Devices</a:t>
            </a:r>
            <a:r>
              <a:rPr lang="en-US" dirty="0" smtClean="0"/>
              <a:t> (2014)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de-DE" smtClean="0"/>
              <a:t>Prof. Dr. Max Mustermann | </a:t>
            </a:r>
            <a:br>
              <a:rPr lang="de-DE" altLang="de-DE" smtClean="0"/>
            </a:br>
            <a:r>
              <a:rPr lang="de-DE" altLang="de-DE" smtClean="0"/>
              <a:t>Name of Faculty</a:t>
            </a:r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70BCF3-701C-4E03-9023-30B550218318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4524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Picture 9" descr="II_rahmen_neu_tit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6875" y="6598800"/>
            <a:ext cx="3670300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de-DE" sz="800" dirty="0"/>
              <a:t>KIT – </a:t>
            </a:r>
            <a:r>
              <a:rPr lang="en-US" altLang="de-DE" sz="800" dirty="0" smtClean="0"/>
              <a:t> The Research University in the </a:t>
            </a:r>
            <a:r>
              <a:rPr lang="en-US" altLang="de-DE" sz="800" dirty="0"/>
              <a:t>Helmholtz Association</a:t>
            </a:r>
            <a:r>
              <a:rPr lang="de-DE" altLang="de-DE" sz="800" dirty="0"/>
              <a:t> </a:t>
            </a:r>
            <a:endParaRPr lang="en-US" altLang="de-DE" sz="800" dirty="0"/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385763" y="3289400"/>
            <a:ext cx="483430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de-DE" sz="1000" dirty="0" smtClean="0">
                <a:solidFill>
                  <a:schemeClr val="bg1"/>
                </a:solidFill>
              </a:rPr>
              <a:t>INSTITUTE OF TECHNICAL PHYSICS (ITEP)</a:t>
            </a:r>
          </a:p>
          <a:p>
            <a:pPr eaLnBrk="1" hangingPunct="1"/>
            <a:r>
              <a:rPr lang="de-DE" altLang="de-DE" sz="1000" dirty="0" smtClean="0">
                <a:solidFill>
                  <a:schemeClr val="bg1"/>
                </a:solidFill>
              </a:rPr>
              <a:t>INSTITUTE OF TECHNICAL THERMODYNAMICS AND REFRIGERATION (ITTK)</a:t>
            </a:r>
            <a:endParaRPr lang="de-DE" altLang="de-DE" sz="1000" dirty="0">
              <a:solidFill>
                <a:schemeClr val="bg1"/>
              </a:solidFill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>
                <a:solidFill>
                  <a:schemeClr val="bg1"/>
                </a:solidFill>
                <a:latin typeface="Arial" charset="0"/>
              </a:rPr>
              <a:t>www.kit.edu</a:t>
            </a:r>
          </a:p>
        </p:txBody>
      </p:sp>
      <p:pic>
        <p:nvPicPr>
          <p:cNvPr id="26640" name="Picture 13" descr="KIT-Logo-rgb_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200" y="6382800"/>
            <a:ext cx="468000" cy="468000"/>
          </a:xfrm>
          <a:prstGeom prst="rect">
            <a:avLst/>
          </a:prstGeom>
        </p:spPr>
      </p:pic>
      <p:pic>
        <p:nvPicPr>
          <p:cNvPr id="10" name="Inhaltsplatzhalter 4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19"/>
          <a:stretch/>
        </p:blipFill>
        <p:spPr>
          <a:xfrm>
            <a:off x="4018564" y="3827387"/>
            <a:ext cx="1939633" cy="2340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933256"/>
            <a:ext cx="1272083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365104"/>
            <a:ext cx="1272852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5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95288" y="3825104"/>
            <a:ext cx="3281281" cy="23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3908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3" y="333375"/>
            <a:ext cx="2089150" cy="57594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33375"/>
            <a:ext cx="6116638" cy="57594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3593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4033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5522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0326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850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4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9466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3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893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793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9676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add text</a:t>
            </a:r>
          </a:p>
          <a:p>
            <a:pPr lvl="1"/>
            <a:r>
              <a:rPr lang="en-US" altLang="de-DE" smtClean="0"/>
              <a:t>Second level</a:t>
            </a:r>
          </a:p>
          <a:p>
            <a:pPr lvl="2"/>
            <a:r>
              <a:rPr lang="en-US" altLang="de-DE" smtClean="0"/>
              <a:t>Third level</a:t>
            </a:r>
          </a:p>
          <a:p>
            <a:pPr lvl="3"/>
            <a:r>
              <a:rPr lang="en-US" altLang="de-DE" smtClean="0"/>
              <a:t>Fourth level</a:t>
            </a:r>
          </a:p>
          <a:p>
            <a:pPr lvl="4"/>
            <a:r>
              <a:rPr lang="en-US" altLang="de-DE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5841936" y="6453188"/>
            <a:ext cx="290677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de-DE" sz="900" dirty="0" smtClean="0"/>
              <a:t>Institute of Technical Physics</a:t>
            </a:r>
            <a:r>
              <a:rPr lang="en-US" altLang="de-DE" sz="900" dirty="0"/>
              <a:t/>
            </a:r>
            <a:br>
              <a:rPr lang="en-US" altLang="de-DE" sz="900" dirty="0"/>
            </a:br>
            <a:r>
              <a:rPr lang="en-US" altLang="de-DE" sz="900" dirty="0" smtClean="0"/>
              <a:t>Institute</a:t>
            </a:r>
            <a:r>
              <a:rPr lang="en-US" altLang="de-DE" sz="900" baseline="0" dirty="0" smtClean="0"/>
              <a:t> of Technical Thermodynamics and Refrigeration</a:t>
            </a:r>
            <a:endParaRPr lang="en-US" altLang="de-DE" sz="900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A2177219-4D79-4D82-A800-567BDD8316C6}" type="slidenum">
              <a:rPr lang="de-DE" sz="900" b="1">
                <a:latin typeface="Arial" charset="0"/>
              </a:rPr>
              <a:pPr>
                <a:spcBef>
                  <a:spcPct val="50000"/>
                </a:spcBef>
                <a:defRPr/>
              </a:pPr>
              <a:t>‹Nr.›</a:t>
            </a:fld>
            <a:endParaRPr lang="de-DE" sz="900" b="1">
              <a:latin typeface="Arial" charset="0"/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01800" y="6445250"/>
            <a:ext cx="4094336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r>
              <a:rPr lang="en-US" altLang="de-DE" smtClean="0"/>
              <a:t>S. Grohmann - European standardization activities</a:t>
            </a:r>
            <a:endParaRPr lang="en-US" altLang="de-DE" dirty="0"/>
          </a:p>
        </p:txBody>
      </p:sp>
      <p:pic>
        <p:nvPicPr>
          <p:cNvPr id="1037" name="Picture 9" descr="KITlogo_4c_frutig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41313"/>
            <a:ext cx="108426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21.09.2016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0575" indent="-314325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>
          <a:solidFill>
            <a:schemeClr val="tx1"/>
          </a:solidFill>
          <a:latin typeface="+mn-lt"/>
        </a:defRPr>
      </a:lvl2pPr>
      <a:lvl3pPr marL="1209675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3pPr>
      <a:lvl4pPr marL="165735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9550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cen.eu/dyn/www/f?p=204:7:0::::FSP_ORG_ID:6249&amp;cs=172C7ABB5878BDDA737ED75C120F556C1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hyperlink" Target="mailto:steffen.grohmann@kit.edu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395288" y="1412875"/>
            <a:ext cx="83899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1pPr>
            <a:lvl2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2pPr>
            <a:lvl3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3pPr>
            <a:lvl4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4pPr>
            <a:lvl5pPr eaLnBrk="0" hangingPunct="0">
              <a:defRPr sz="2400" b="1">
                <a:solidFill>
                  <a:schemeClr val="tx2"/>
                </a:solidFill>
                <a:latin typeface="Arial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de-DE" sz="2600" dirty="0"/>
              <a:t>European standardization activities on </a:t>
            </a:r>
            <a:r>
              <a:rPr lang="en-US" altLang="de-DE" sz="2600" dirty="0" smtClean="0"/>
              <a:t/>
            </a:r>
            <a:br>
              <a:rPr lang="en-US" altLang="de-DE" sz="2600" dirty="0" smtClean="0"/>
            </a:br>
            <a:r>
              <a:rPr lang="en-US" altLang="de-DE" sz="2600" dirty="0" smtClean="0"/>
              <a:t>safety </a:t>
            </a:r>
            <a:r>
              <a:rPr lang="en-US" altLang="de-DE" sz="2600" dirty="0"/>
              <a:t>of liquid helium cryostats</a:t>
            </a:r>
            <a:endParaRPr lang="en-US" altLang="de-DE" sz="2200" dirty="0"/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396875" y="2349500"/>
            <a:ext cx="8370888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ctr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ctr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ctr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ctr" eaLnBrk="0" hangingPunct="0">
              <a:spcBef>
                <a:spcPct val="20000"/>
              </a:spcBef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de-DE" sz="1600" dirty="0" smtClean="0">
                <a:solidFill>
                  <a:srgbClr val="000000"/>
                </a:solidFill>
              </a:rPr>
              <a:t>Steffen Grohmann</a:t>
            </a:r>
            <a:endParaRPr lang="en-US" altLang="de-DE" sz="1600" dirty="0">
              <a:solidFill>
                <a:srgbClr val="000000"/>
              </a:solidFill>
            </a:endParaRPr>
          </a:p>
          <a:p>
            <a:pPr algn="l" eaLnBrk="1" hangingPunct="1">
              <a:spcBef>
                <a:spcPct val="0"/>
              </a:spcBef>
            </a:pPr>
            <a:r>
              <a:rPr lang="en-US" altLang="de-DE" sz="1600" dirty="0" smtClean="0">
                <a:solidFill>
                  <a:srgbClr val="000000"/>
                </a:solidFill>
              </a:rPr>
              <a:t>Cryogenic Safety Seminar, CERN, September 21-23, 2016</a:t>
            </a:r>
            <a:endParaRPr lang="en-US" altLang="de-DE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57122"/>
              </p:ext>
            </p:extLst>
          </p:nvPr>
        </p:nvGraphicFramePr>
        <p:xfrm>
          <a:off x="392113" y="1198563"/>
          <a:ext cx="8352000" cy="48384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880000"/>
                <a:gridCol w="5472000"/>
              </a:tblGrid>
              <a:tr h="345600">
                <a:tc gridSpan="2">
                  <a:txBody>
                    <a:bodyPr/>
                    <a:lstStyle/>
                    <a:p>
                      <a:r>
                        <a:rPr lang="en-US" sz="1600" b="1" dirty="0" smtClean="0"/>
                        <a:t>Industry</a:t>
                      </a:r>
                      <a:endParaRPr lang="en-US" sz="16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Blum, Lars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Linde Kryotechnik AG</a:t>
                      </a:r>
                      <a:endParaRPr lang="en-US" sz="1600" dirty="0"/>
                    </a:p>
                  </a:txBody>
                  <a:tcPr anchor="ctr"/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16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Otte</a:t>
                      </a:r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Wolfgang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Air Liquide Deutschland GmbH</a:t>
                      </a:r>
                      <a:endParaRPr lang="en-US" sz="1600" dirty="0"/>
                    </a:p>
                  </a:txBody>
                  <a:tcPr anchor="ctr"/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Reinhardt, Matthias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Herose</a:t>
                      </a:r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GmbH</a:t>
                      </a:r>
                      <a:endParaRPr lang="en-US" sz="1600" dirty="0"/>
                    </a:p>
                  </a:txBody>
                  <a:tcPr anchor="ctr"/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16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Schulenberg</a:t>
                      </a:r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Olaf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Goetze</a:t>
                      </a:r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KG </a:t>
                      </a:r>
                      <a:r>
                        <a:rPr lang="en-US" sz="16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Armaturen</a:t>
                      </a:r>
                      <a:endParaRPr lang="en-US" sz="1600" dirty="0"/>
                    </a:p>
                  </a:txBody>
                  <a:tcPr anchor="ctr"/>
                </a:tc>
              </a:tr>
              <a:tr h="345600">
                <a:tc gridSpan="2">
                  <a:txBody>
                    <a:bodyPr/>
                    <a:lstStyle/>
                    <a:p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Universities and Research Centers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Grohmann, Steffen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Karlsruhe Institute of Technology</a:t>
                      </a:r>
                      <a:endParaRPr lang="en-US" sz="1600" dirty="0"/>
                    </a:p>
                  </a:txBody>
                  <a:tcPr anchor="ctr"/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16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Haberstroh</a:t>
                      </a:r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Christoph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Technical University Dresden</a:t>
                      </a:r>
                      <a:endParaRPr lang="en-US" sz="1600" dirty="0"/>
                    </a:p>
                  </a:txBody>
                  <a:tcPr anchor="ctr"/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Heidt, Carolin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Karlsruhe Institute of Technology</a:t>
                      </a:r>
                      <a:endParaRPr lang="en-US" sz="1600" dirty="0"/>
                    </a:p>
                  </a:txBody>
                  <a:tcPr anchor="ctr"/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16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Raccanelli</a:t>
                      </a:r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Andrea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Research Center </a:t>
                      </a:r>
                      <a:r>
                        <a:rPr lang="en-US" sz="16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Jülich</a:t>
                      </a:r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GmbH</a:t>
                      </a:r>
                      <a:endParaRPr lang="en-US" sz="1600" dirty="0"/>
                    </a:p>
                  </a:txBody>
                  <a:tcPr anchor="ctr"/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16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Schröder</a:t>
                      </a:r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Claus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GSI Gesellschaft für Schwerionenforschung mbH</a:t>
                      </a:r>
                      <a:endParaRPr lang="en-US" sz="1600" dirty="0"/>
                    </a:p>
                  </a:txBody>
                  <a:tcPr anchor="ctr"/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1600" u="non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Süßer</a:t>
                      </a:r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Manfred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Karlsruhe Institute of Technology</a:t>
                      </a:r>
                      <a:endParaRPr lang="en-US" sz="1600" dirty="0"/>
                    </a:p>
                  </a:txBody>
                  <a:tcPr anchor="ctr"/>
                </a:tc>
              </a:tr>
              <a:tr h="345600">
                <a:tc gridSpan="2">
                  <a:txBody>
                    <a:bodyPr/>
                    <a:lstStyle/>
                    <a:p>
                      <a:r>
                        <a:rPr lang="en-US" sz="16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Organization</a:t>
                      </a:r>
                      <a:endParaRPr 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</a:tr>
              <a:tr h="345600"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Lau, Markus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German Institute for Standardization (DIN)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34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Workout of a DIN SPEC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Technical </a:t>
            </a:r>
            <a:r>
              <a:rPr lang="en-US" sz="2200" b="1" dirty="0" smtClean="0"/>
              <a:t>guideline </a:t>
            </a:r>
            <a:r>
              <a:rPr lang="en-US" sz="2200" dirty="0" smtClean="0"/>
              <a:t>rather than a standard </a:t>
            </a:r>
          </a:p>
          <a:p>
            <a:pPr>
              <a:spcBef>
                <a:spcPts val="600"/>
              </a:spcBef>
            </a:pPr>
            <a:r>
              <a:rPr lang="en-US" sz="2200" dirty="0" smtClean="0"/>
              <a:t>Can be the basis for a consensus-based standardization process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sz="2200" dirty="0" smtClean="0"/>
              <a:t>Publication of the DIN SPEC 4683 in 04/2015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45" y="2637312"/>
            <a:ext cx="2391495" cy="3383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5162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European standardization project</a:t>
            </a:r>
            <a:endParaRPr lang="en-US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Safety of liquid helium cryostats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105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standardization project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Satellite meeting at European Cryogenics Days 2015 (Grenoble)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 smtClean="0"/>
              <a:t>Agreement to advance a </a:t>
            </a:r>
            <a:r>
              <a:rPr lang="en-US" b="1" dirty="0" smtClean="0"/>
              <a:t>European standardization process</a:t>
            </a:r>
          </a:p>
          <a:p>
            <a:pPr lvl="1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dirty="0" smtClean="0"/>
              <a:t>Translation of </a:t>
            </a:r>
            <a:r>
              <a:rPr lang="en-US" b="1" dirty="0" smtClean="0"/>
              <a:t>DIN SPEC 4683 </a:t>
            </a:r>
            <a:r>
              <a:rPr lang="en-US" dirty="0" smtClean="0"/>
              <a:t>and </a:t>
            </a:r>
            <a:r>
              <a:rPr lang="en-US" b="1" dirty="0" smtClean="0"/>
              <a:t>CEA documents</a:t>
            </a:r>
          </a:p>
          <a:p>
            <a:pPr marL="3587750" lvl="1">
              <a:spcBef>
                <a:spcPts val="21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Inconsistent</a:t>
            </a:r>
            <a:r>
              <a:rPr lang="en-US" sz="1600" b="1" dirty="0" smtClean="0"/>
              <a:t> nomenclature </a:t>
            </a:r>
            <a:r>
              <a:rPr lang="en-US" sz="1600" dirty="0" smtClean="0"/>
              <a:t>in different standards</a:t>
            </a:r>
          </a:p>
          <a:p>
            <a:pPr marL="3587750"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/>
              <a:t>Different definitions </a:t>
            </a:r>
            <a:r>
              <a:rPr lang="en-US" sz="1600" dirty="0" smtClean="0"/>
              <a:t>of </a:t>
            </a:r>
            <a:r>
              <a:rPr lang="en-US" sz="1600" b="1" dirty="0" smtClean="0"/>
              <a:t>set pressure</a:t>
            </a:r>
            <a:r>
              <a:rPr lang="en-US" sz="1600" dirty="0" smtClean="0"/>
              <a:t> in ISO 4126 (2013), API 520 (2014) and ASME PTC 25 (2014)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1259632" y="2780928"/>
            <a:ext cx="5328592" cy="2241612"/>
            <a:chOff x="827584" y="2492896"/>
            <a:chExt cx="5328592" cy="2241612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2492896"/>
              <a:ext cx="1584176" cy="224161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4987" y="2492896"/>
              <a:ext cx="1584000" cy="224000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0" name="Pfeil nach rechts 9"/>
            <p:cNvSpPr/>
            <p:nvPr/>
          </p:nvSpPr>
          <p:spPr>
            <a:xfrm>
              <a:off x="2843985" y="3501678"/>
              <a:ext cx="360040" cy="28803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4645" y="3372133"/>
              <a:ext cx="481531" cy="481531"/>
            </a:xfrm>
            <a:prstGeom prst="rect">
              <a:avLst/>
            </a:prstGeom>
          </p:spPr>
        </p:pic>
      </p:grpSp>
      <p:sp>
        <p:nvSpPr>
          <p:cNvPr id="3" name="Textfeld 2"/>
          <p:cNvSpPr txBox="1"/>
          <p:nvPr/>
        </p:nvSpPr>
        <p:spPr>
          <a:xfrm>
            <a:off x="5760273" y="2636912"/>
            <a:ext cx="189135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prEN</a:t>
            </a:r>
            <a:r>
              <a:rPr lang="en-US" dirty="0"/>
              <a:t> </a:t>
            </a:r>
            <a:r>
              <a:rPr lang="en-US" dirty="0" smtClean="0"/>
              <a:t>4683:2015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Working document</a:t>
            </a:r>
          </a:p>
          <a:p>
            <a:r>
              <a:rPr lang="en-US" sz="1600" dirty="0" smtClean="0"/>
              <a:t>(07/2016)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142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contents </a:t>
            </a:r>
            <a:r>
              <a:rPr lang="en-US" dirty="0"/>
              <a:t>of </a:t>
            </a:r>
            <a:r>
              <a:rPr lang="en-US" dirty="0" err="1"/>
              <a:t>prEN</a:t>
            </a:r>
            <a:r>
              <a:rPr lang="en-US" dirty="0"/>
              <a:t> 4683:2015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>
          <a:xfrm>
            <a:off x="392112" y="1198563"/>
            <a:ext cx="4395912" cy="4894262"/>
          </a:xfrm>
        </p:spPr>
        <p:txBody>
          <a:bodyPr/>
          <a:lstStyle/>
          <a:p>
            <a:pPr marL="0" indent="0">
              <a:buNone/>
              <a:tabLst>
                <a:tab pos="898525" algn="l"/>
              </a:tabLst>
            </a:pPr>
            <a:r>
              <a:rPr lang="en-US" sz="1800" dirty="0" smtClean="0"/>
              <a:t>(1)…(4)	Scope, references, terms…</a:t>
            </a:r>
          </a:p>
          <a:p>
            <a:pPr marL="900000" indent="-900000">
              <a:spcBef>
                <a:spcPts val="1200"/>
              </a:spcBef>
              <a:buAutoNum type="arabicParenBoth" startAt="5"/>
              <a:tabLst>
                <a:tab pos="898525" algn="l"/>
              </a:tabLst>
            </a:pPr>
            <a:r>
              <a:rPr lang="en-US" sz="1800" dirty="0" smtClean="0"/>
              <a:t>Hazard analyses, </a:t>
            </a:r>
            <a:br>
              <a:rPr lang="en-US" sz="1800" dirty="0" smtClean="0"/>
            </a:br>
            <a:r>
              <a:rPr lang="en-US" sz="1800" dirty="0" smtClean="0"/>
              <a:t>risk assessment and </a:t>
            </a:r>
            <a:br>
              <a:rPr lang="en-US" sz="1800" dirty="0" smtClean="0"/>
            </a:br>
            <a:r>
              <a:rPr lang="en-US" sz="1800" dirty="0" smtClean="0"/>
              <a:t>safety concept</a:t>
            </a:r>
          </a:p>
          <a:p>
            <a:pPr marL="900000" indent="-900000">
              <a:spcBef>
                <a:spcPts val="1200"/>
              </a:spcBef>
              <a:buAutoNum type="arabicParenBoth" startAt="5"/>
              <a:tabLst>
                <a:tab pos="898525" algn="l"/>
              </a:tabLst>
            </a:pPr>
            <a:r>
              <a:rPr lang="en-US" sz="1800" dirty="0" smtClean="0"/>
              <a:t>Scenarios of pressure increase</a:t>
            </a:r>
          </a:p>
          <a:p>
            <a:pPr marL="900000" indent="-900000">
              <a:spcBef>
                <a:spcPts val="1200"/>
              </a:spcBef>
              <a:buAutoNum type="arabicParenBoth" startAt="5"/>
              <a:tabLst>
                <a:tab pos="898525" algn="l"/>
              </a:tabLst>
            </a:pPr>
            <a:r>
              <a:rPr lang="en-US" sz="1800" dirty="0" smtClean="0"/>
              <a:t>Dimensioning of safety </a:t>
            </a:r>
            <a:br>
              <a:rPr lang="en-US" sz="1800" dirty="0" smtClean="0"/>
            </a:br>
            <a:r>
              <a:rPr lang="en-US" sz="1800" dirty="0" smtClean="0"/>
              <a:t>relief devices</a:t>
            </a:r>
          </a:p>
          <a:p>
            <a:pPr marL="900000" indent="-900000">
              <a:spcBef>
                <a:spcPts val="1200"/>
              </a:spcBef>
              <a:buAutoNum type="arabicParenBoth" startAt="5"/>
              <a:tabLst>
                <a:tab pos="898525" algn="l"/>
              </a:tabLst>
            </a:pPr>
            <a:r>
              <a:rPr lang="en-US" sz="1800" dirty="0"/>
              <a:t>Design and operation of safety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relief </a:t>
            </a:r>
            <a:r>
              <a:rPr lang="en-US" sz="1800" dirty="0"/>
              <a:t>devices and safety units</a:t>
            </a:r>
          </a:p>
          <a:p>
            <a:pPr marL="900000" indent="-900000">
              <a:spcBef>
                <a:spcPts val="1200"/>
              </a:spcBef>
              <a:buAutoNum type="arabicParenBoth" startAt="5"/>
              <a:tabLst>
                <a:tab pos="898525" algn="l"/>
              </a:tabLst>
            </a:pPr>
            <a:r>
              <a:rPr lang="en-US" sz="1800" dirty="0"/>
              <a:t>Release of the working fluid</a:t>
            </a:r>
          </a:p>
          <a:p>
            <a:pPr marL="900000" indent="-900000">
              <a:spcBef>
                <a:spcPts val="1200"/>
              </a:spcBef>
              <a:buAutoNum type="arabicParenBoth" startAt="5"/>
              <a:tabLst>
                <a:tab pos="898525" algn="l"/>
              </a:tabLst>
            </a:pPr>
            <a:r>
              <a:rPr lang="en-US" sz="1800" dirty="0" smtClean="0"/>
              <a:t>Commissioning, maintenance </a:t>
            </a:r>
            <a:endParaRPr lang="en-US" sz="1800" dirty="0"/>
          </a:p>
          <a:p>
            <a:pPr marL="900000" indent="-900000">
              <a:spcBef>
                <a:spcPts val="1200"/>
              </a:spcBef>
              <a:buAutoNum type="arabicParenBoth" startAt="5"/>
              <a:tabLst>
                <a:tab pos="898525" algn="l"/>
              </a:tabLst>
            </a:pPr>
            <a:r>
              <a:rPr lang="en-US" sz="1800" dirty="0"/>
              <a:t>Materials for safety relief </a:t>
            </a:r>
            <a:r>
              <a:rPr lang="en-US" sz="1800" dirty="0" smtClean="0"/>
              <a:t>devices</a:t>
            </a:r>
          </a:p>
          <a:p>
            <a:pPr marL="900000" indent="0">
              <a:spcBef>
                <a:spcPts val="1200"/>
              </a:spcBef>
              <a:buNone/>
              <a:tabLst>
                <a:tab pos="898525" algn="l"/>
              </a:tabLst>
            </a:pPr>
            <a:r>
              <a:rPr lang="en-US" sz="1800" dirty="0" smtClean="0"/>
              <a:t>+ 10 Annexes = 84 Pages</a:t>
            </a:r>
            <a:endParaRPr lang="en-US" sz="1800" dirty="0"/>
          </a:p>
          <a:p>
            <a:pPr marL="900000" indent="-900000">
              <a:spcBef>
                <a:spcPts val="1200"/>
              </a:spcBef>
              <a:buAutoNum type="arabicParenBoth" startAt="5"/>
              <a:tabLst>
                <a:tab pos="898525" algn="l"/>
              </a:tabLst>
            </a:pPr>
            <a:endParaRPr lang="en-US" sz="1800" dirty="0"/>
          </a:p>
          <a:p>
            <a:pPr marL="900000" indent="-900000">
              <a:spcBef>
                <a:spcPts val="1200"/>
              </a:spcBef>
              <a:buAutoNum type="arabicParenBoth" startAt="5"/>
              <a:tabLst>
                <a:tab pos="898525" algn="l"/>
              </a:tabLst>
            </a:pPr>
            <a:endParaRPr lang="en-US" sz="1800" dirty="0" smtClean="0"/>
          </a:p>
          <a:p>
            <a:endParaRPr lang="en-US" sz="1800" dirty="0"/>
          </a:p>
        </p:txBody>
      </p:sp>
      <p:sp>
        <p:nvSpPr>
          <p:cNvPr id="2" name="Inhaltsplatzhalter 1"/>
          <p:cNvSpPr>
            <a:spLocks noGrp="1"/>
          </p:cNvSpPr>
          <p:nvPr>
            <p:ph sz="half" idx="2"/>
          </p:nvPr>
        </p:nvSpPr>
        <p:spPr>
          <a:xfrm>
            <a:off x="4716016" y="1198563"/>
            <a:ext cx="4032697" cy="4894262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Presentations in this seminar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®"/>
            </a:pPr>
            <a:r>
              <a:rPr lang="en-US" sz="1400" dirty="0" smtClean="0"/>
              <a:t>Thomas Otto, </a:t>
            </a:r>
            <a:r>
              <a:rPr lang="en-US" sz="1400" dirty="0" err="1" smtClean="0"/>
              <a:t>Duy</a:t>
            </a:r>
            <a:r>
              <a:rPr lang="en-US" sz="1400" dirty="0" smtClean="0"/>
              <a:t> Phan, Gunnar Lindell, Hans </a:t>
            </a:r>
            <a:r>
              <a:rPr lang="en-US" sz="1400" dirty="0" err="1" smtClean="0"/>
              <a:t>Guenter</a:t>
            </a:r>
            <a:r>
              <a:rPr lang="en-US" sz="1400" dirty="0" smtClean="0"/>
              <a:t> Mueller, </a:t>
            </a:r>
            <a:r>
              <a:rPr lang="en-US" sz="1400" dirty="0" err="1" smtClean="0"/>
              <a:t>Vladislav</a:t>
            </a:r>
            <a:r>
              <a:rPr lang="en-US" sz="1400" dirty="0" smtClean="0"/>
              <a:t> Benda, </a:t>
            </a:r>
            <a:r>
              <a:rPr lang="en-US" sz="1400" dirty="0" err="1" smtClean="0"/>
              <a:t>Ruggero</a:t>
            </a:r>
            <a:r>
              <a:rPr lang="en-US" sz="1400" dirty="0" smtClean="0"/>
              <a:t> </a:t>
            </a:r>
            <a:r>
              <a:rPr lang="en-US" sz="1400" dirty="0" err="1" smtClean="0"/>
              <a:t>Pengo</a:t>
            </a:r>
            <a:r>
              <a:rPr lang="en-US" sz="1400" dirty="0" smtClean="0"/>
              <a:t>, Luca </a:t>
            </a:r>
            <a:r>
              <a:rPr lang="en-US" sz="1400" dirty="0" err="1" smtClean="0"/>
              <a:t>Dassa</a:t>
            </a:r>
            <a:r>
              <a:rPr lang="en-US" sz="1400" dirty="0"/>
              <a:t>, Carlos </a:t>
            </a:r>
            <a:r>
              <a:rPr lang="en-US" sz="1400" dirty="0" err="1"/>
              <a:t>Arregui</a:t>
            </a:r>
            <a:r>
              <a:rPr lang="en-US" sz="1400" dirty="0"/>
              <a:t> </a:t>
            </a:r>
            <a:r>
              <a:rPr lang="en-US" sz="1400" dirty="0" err="1" smtClean="0"/>
              <a:t>Rementeria</a:t>
            </a:r>
            <a:r>
              <a:rPr lang="en-US" sz="1400" dirty="0" smtClean="0"/>
              <a:t>, Stefan </a:t>
            </a:r>
            <a:r>
              <a:rPr lang="en-US" sz="1400" dirty="0" err="1" smtClean="0"/>
              <a:t>Rath</a:t>
            </a:r>
            <a:endParaRPr lang="en-US" sz="1400" dirty="0" smtClean="0"/>
          </a:p>
          <a:p>
            <a:pPr>
              <a:spcBef>
                <a:spcPts val="800"/>
              </a:spcBef>
              <a:buFont typeface="Symbol" panose="05050102010706020507" pitchFamily="18" charset="2"/>
              <a:buChar char="®"/>
            </a:pPr>
            <a:r>
              <a:rPr lang="en-US" sz="1400" dirty="0" smtClean="0"/>
              <a:t>Carolin Heidt, Eric </a:t>
            </a:r>
            <a:r>
              <a:rPr lang="en-US" sz="1400" dirty="0" err="1" smtClean="0"/>
              <a:t>Ercolani</a:t>
            </a:r>
            <a:r>
              <a:rPr lang="en-US" sz="1400" dirty="0" smtClean="0"/>
              <a:t>, </a:t>
            </a:r>
            <a:r>
              <a:rPr lang="en-US" sz="1400" dirty="0" err="1" smtClean="0"/>
              <a:t>Jaroslaw</a:t>
            </a:r>
            <a:r>
              <a:rPr lang="en-US" sz="1400" dirty="0" smtClean="0"/>
              <a:t> </a:t>
            </a:r>
            <a:r>
              <a:rPr lang="en-US" sz="1400" dirty="0" err="1" smtClean="0"/>
              <a:t>Polinski</a:t>
            </a:r>
            <a:r>
              <a:rPr lang="en-US" sz="1400" dirty="0"/>
              <a:t>, </a:t>
            </a:r>
            <a:r>
              <a:rPr lang="en-US" sz="1400" dirty="0" err="1"/>
              <a:t>Maciej</a:t>
            </a:r>
            <a:r>
              <a:rPr lang="en-US" sz="1400" dirty="0"/>
              <a:t> </a:t>
            </a:r>
            <a:r>
              <a:rPr lang="en-US" sz="1400" dirty="0" err="1" smtClean="0"/>
              <a:t>Dziewiecki</a:t>
            </a:r>
            <a:r>
              <a:rPr lang="en-US" sz="1400" dirty="0" smtClean="0"/>
              <a:t>, </a:t>
            </a:r>
          </a:p>
          <a:p>
            <a:pPr>
              <a:spcBef>
                <a:spcPts val="600"/>
              </a:spcBef>
              <a:buFont typeface="Symbol" panose="05050102010706020507" pitchFamily="18" charset="2"/>
              <a:buChar char="®"/>
            </a:pPr>
            <a:r>
              <a:rPr lang="de-DE" sz="1400" dirty="0"/>
              <a:t>Andre Henriques, Sebastian Protz, Jean-Marc Poncet, </a:t>
            </a:r>
            <a:r>
              <a:rPr lang="en-US" sz="1400" dirty="0" smtClean="0"/>
              <a:t>Eric </a:t>
            </a:r>
            <a:r>
              <a:rPr lang="en-US" sz="1400" dirty="0" err="1" smtClean="0"/>
              <a:t>Ercolani</a:t>
            </a:r>
            <a:r>
              <a:rPr lang="en-US" sz="1400" dirty="0" smtClean="0"/>
              <a:t>, Christina Weber, Jürgen Schmidt, </a:t>
            </a:r>
            <a:r>
              <a:rPr lang="en-US" sz="1400" dirty="0" err="1" smtClean="0"/>
              <a:t>Quang</a:t>
            </a:r>
            <a:r>
              <a:rPr lang="en-US" sz="1400" dirty="0" smtClean="0"/>
              <a:t> Dang Le, </a:t>
            </a:r>
            <a:r>
              <a:rPr lang="en-US" sz="1400" dirty="0" err="1" smtClean="0"/>
              <a:t>Ziemowit</a:t>
            </a:r>
            <a:r>
              <a:rPr lang="en-US" sz="1400" dirty="0" smtClean="0"/>
              <a:t> </a:t>
            </a:r>
            <a:r>
              <a:rPr lang="en-US" sz="1400" dirty="0" err="1" smtClean="0"/>
              <a:t>Malecha</a:t>
            </a:r>
            <a:endParaRPr lang="en-US" sz="1400" dirty="0" smtClean="0"/>
          </a:p>
          <a:p>
            <a:pPr>
              <a:spcBef>
                <a:spcPts val="600"/>
              </a:spcBef>
              <a:buFont typeface="Symbol" panose="05050102010706020507" pitchFamily="18" charset="2"/>
              <a:buChar char="®"/>
            </a:pPr>
            <a:r>
              <a:rPr lang="en-US" sz="1400" dirty="0" smtClean="0"/>
              <a:t>Vittorio Parma, </a:t>
            </a:r>
            <a:r>
              <a:rPr lang="en-US" sz="1400" dirty="0" err="1" smtClean="0"/>
              <a:t>Fridolin</a:t>
            </a:r>
            <a:r>
              <a:rPr lang="en-US" sz="1400" dirty="0" smtClean="0"/>
              <a:t> </a:t>
            </a:r>
            <a:r>
              <a:rPr lang="en-US" sz="1400" dirty="0" err="1" smtClean="0"/>
              <a:t>Holdener</a:t>
            </a:r>
            <a:endParaRPr lang="en-US" sz="1400" dirty="0" smtClean="0"/>
          </a:p>
          <a:p>
            <a:pPr>
              <a:spcBef>
                <a:spcPts val="3600"/>
              </a:spcBef>
              <a:buFont typeface="Symbol" panose="05050102010706020507" pitchFamily="18" charset="2"/>
              <a:buChar char="®"/>
            </a:pPr>
            <a:r>
              <a:rPr lang="en-US" sz="1400" dirty="0" err="1" smtClean="0"/>
              <a:t>Ziemowit</a:t>
            </a:r>
            <a:r>
              <a:rPr lang="en-US" sz="1400" dirty="0" smtClean="0"/>
              <a:t> </a:t>
            </a:r>
            <a:r>
              <a:rPr lang="en-US" sz="1400" dirty="0" err="1" smtClean="0"/>
              <a:t>Malecha</a:t>
            </a:r>
            <a:r>
              <a:rPr lang="en-US" sz="1400" dirty="0" smtClean="0"/>
              <a:t>, Thorsten </a:t>
            </a:r>
            <a:r>
              <a:rPr lang="en-US" sz="1400" dirty="0" err="1" smtClean="0"/>
              <a:t>Koettig</a:t>
            </a:r>
            <a:r>
              <a:rPr lang="en-US" sz="1400" dirty="0" smtClean="0"/>
              <a:t> </a:t>
            </a:r>
          </a:p>
          <a:p>
            <a:pPr>
              <a:spcBef>
                <a:spcPts val="1600"/>
              </a:spcBef>
              <a:buFont typeface="Symbol" panose="05050102010706020507" pitchFamily="18" charset="2"/>
              <a:buChar char="®"/>
            </a:pPr>
            <a:r>
              <a:rPr lang="en-US" sz="1400" dirty="0" smtClean="0"/>
              <a:t>Simon Marsh</a:t>
            </a:r>
          </a:p>
          <a:p>
            <a:pPr marL="540000" indent="0">
              <a:spcBef>
                <a:spcPts val="1800"/>
              </a:spcBef>
              <a:buNone/>
            </a:pPr>
            <a:r>
              <a:rPr lang="en-US" sz="1400" u="sng" dirty="0" smtClean="0"/>
              <a:t>Organizational/strategic talks:</a:t>
            </a:r>
          </a:p>
          <a:p>
            <a:pPr marL="540000" indent="0">
              <a:spcBef>
                <a:spcPts val="300"/>
              </a:spcBef>
              <a:buNone/>
            </a:pPr>
            <a:r>
              <a:rPr lang="de-DE" sz="1400" dirty="0" smtClean="0"/>
              <a:t>Carlos </a:t>
            </a:r>
            <a:r>
              <a:rPr lang="de-DE" sz="1400" dirty="0" err="1" smtClean="0"/>
              <a:t>Arregui</a:t>
            </a:r>
            <a:r>
              <a:rPr lang="de-DE" sz="1400" dirty="0" smtClean="0"/>
              <a:t> </a:t>
            </a:r>
            <a:r>
              <a:rPr lang="de-DE" sz="1400" dirty="0" err="1" smtClean="0"/>
              <a:t>Rementeria</a:t>
            </a:r>
            <a:r>
              <a:rPr lang="de-DE" sz="1400" dirty="0"/>
              <a:t>, Zoe Lawson, Simon Marsh, Hervé </a:t>
            </a:r>
            <a:r>
              <a:rPr lang="de-DE" sz="1400" dirty="0" smtClean="0"/>
              <a:t>Barthélémy</a:t>
            </a:r>
            <a:endParaRPr lang="en-US" sz="14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cxnSp>
        <p:nvCxnSpPr>
          <p:cNvPr id="4" name="Gerader Verbinder 3"/>
          <p:cNvCxnSpPr/>
          <p:nvPr/>
        </p:nvCxnSpPr>
        <p:spPr>
          <a:xfrm>
            <a:off x="2952000" y="6012000"/>
            <a:ext cx="97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85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 of the European standard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b="1" dirty="0" smtClean="0"/>
              <a:t>Collect</a:t>
            </a:r>
            <a:r>
              <a:rPr lang="en-US" dirty="0" smtClean="0"/>
              <a:t>, </a:t>
            </a:r>
            <a:r>
              <a:rPr lang="en-US" b="1" dirty="0" smtClean="0"/>
              <a:t>structure</a:t>
            </a:r>
            <a:r>
              <a:rPr lang="en-US" dirty="0" smtClean="0"/>
              <a:t> and </a:t>
            </a:r>
            <a:r>
              <a:rPr lang="en-US" b="1" dirty="0" smtClean="0"/>
              <a:t>harmonize</a:t>
            </a:r>
            <a:r>
              <a:rPr lang="en-US" dirty="0" smtClean="0"/>
              <a:t> state-of-the-art </a:t>
            </a:r>
            <a:r>
              <a:rPr lang="en-US" b="1" dirty="0" smtClean="0"/>
              <a:t>rules</a:t>
            </a:r>
            <a:r>
              <a:rPr lang="en-US" dirty="0" smtClean="0"/>
              <a:t>, </a:t>
            </a:r>
            <a:r>
              <a:rPr lang="en-US" b="1" dirty="0" smtClean="0"/>
              <a:t>procedures</a:t>
            </a:r>
            <a:r>
              <a:rPr lang="en-US" dirty="0" smtClean="0"/>
              <a:t> and </a:t>
            </a:r>
            <a:r>
              <a:rPr lang="en-US" b="1" dirty="0" smtClean="0"/>
              <a:t>know-how</a:t>
            </a:r>
            <a:r>
              <a:rPr lang="en-US" dirty="0" smtClean="0"/>
              <a:t> from labs, institutes and companies in Europe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Provide a </a:t>
            </a:r>
            <a:r>
              <a:rPr lang="en-US" b="1" dirty="0" smtClean="0"/>
              <a:t>comprehensive overview</a:t>
            </a:r>
            <a:r>
              <a:rPr lang="en-US" dirty="0" smtClean="0"/>
              <a:t> on all major aspects of </a:t>
            </a:r>
            <a:r>
              <a:rPr lang="en-US" b="1" dirty="0" smtClean="0"/>
              <a:t>safe design and operation</a:t>
            </a:r>
            <a:r>
              <a:rPr lang="en-US" dirty="0" smtClean="0"/>
              <a:t> of liquid helium cryostats</a:t>
            </a:r>
          </a:p>
          <a:p>
            <a:pPr>
              <a:spcBef>
                <a:spcPts val="2400"/>
              </a:spcBef>
            </a:pPr>
            <a:r>
              <a:rPr lang="en-US" b="1" dirty="0" smtClean="0"/>
              <a:t>Solve conflicts </a:t>
            </a:r>
            <a:r>
              <a:rPr lang="en-US" dirty="0" smtClean="0"/>
              <a:t>with other standards by the indication of </a:t>
            </a:r>
            <a:r>
              <a:rPr lang="en-US" b="1" dirty="0" smtClean="0"/>
              <a:t>alternative options</a:t>
            </a:r>
          </a:p>
          <a:p>
            <a:pPr>
              <a:spcBef>
                <a:spcPts val="2400"/>
              </a:spcBef>
            </a:pPr>
            <a:r>
              <a:rPr lang="en-US" dirty="0" smtClean="0"/>
              <a:t>Provide the </a:t>
            </a:r>
            <a:r>
              <a:rPr lang="en-US" b="1" dirty="0" smtClean="0"/>
              <a:t>first international standard</a:t>
            </a:r>
            <a:r>
              <a:rPr lang="en-US" dirty="0" smtClean="0"/>
              <a:t> on safety of LHe cryostats</a:t>
            </a:r>
          </a:p>
          <a:p>
            <a:pPr>
              <a:spcBef>
                <a:spcPts val="4200"/>
              </a:spcBef>
              <a:buFont typeface="Wingdings" panose="05000000000000000000" pitchFamily="2" charset="2"/>
              <a:buChar char="Ø"/>
            </a:pPr>
            <a:r>
              <a:rPr lang="en-US" dirty="0" smtClean="0"/>
              <a:t>European standards are </a:t>
            </a:r>
            <a:r>
              <a:rPr lang="en-US" dirty="0"/>
              <a:t>produced by </a:t>
            </a:r>
            <a:r>
              <a:rPr lang="en-US" b="1" dirty="0"/>
              <a:t>all interested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parties </a:t>
            </a:r>
            <a:r>
              <a:rPr lang="en-US" dirty="0"/>
              <a:t>through a </a:t>
            </a:r>
            <a:r>
              <a:rPr lang="en-US" b="1" dirty="0"/>
              <a:t>transparent</a:t>
            </a:r>
            <a:r>
              <a:rPr lang="en-US" dirty="0"/>
              <a:t>, </a:t>
            </a:r>
            <a:r>
              <a:rPr lang="en-US" b="1" dirty="0"/>
              <a:t>open</a:t>
            </a:r>
            <a:r>
              <a:rPr lang="en-US" dirty="0"/>
              <a:t> and </a:t>
            </a:r>
            <a:r>
              <a:rPr lang="en-US" b="1" dirty="0"/>
              <a:t>consensus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based</a:t>
            </a:r>
            <a:r>
              <a:rPr lang="en-US" dirty="0" smtClean="0"/>
              <a:t> process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cxnSp>
        <p:nvCxnSpPr>
          <p:cNvPr id="7" name="Gerader Verbinder 6"/>
          <p:cNvCxnSpPr/>
          <p:nvPr/>
        </p:nvCxnSpPr>
        <p:spPr>
          <a:xfrm>
            <a:off x="4680000" y="1512000"/>
            <a:ext cx="169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364384"/>
            <a:ext cx="1728441" cy="172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4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organization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Establishment of a </a:t>
            </a:r>
            <a:r>
              <a:rPr lang="en-US" b="1" dirty="0" smtClean="0"/>
              <a:t>new working group</a:t>
            </a:r>
            <a:r>
              <a:rPr lang="en-US" dirty="0" smtClean="0"/>
              <a:t> at CEN/TC 268 </a:t>
            </a:r>
            <a:r>
              <a:rPr lang="en-US" dirty="0"/>
              <a:t>–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Cryogenic </a:t>
            </a:r>
            <a:r>
              <a:rPr lang="en-US" i="1" dirty="0"/>
              <a:t>vessels and specific hydrogen technologies applications</a:t>
            </a:r>
            <a:r>
              <a:rPr lang="en-US" dirty="0"/>
              <a:t> 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 smtClean="0"/>
              <a:t>Chairperson: Dr. </a:t>
            </a:r>
            <a:r>
              <a:rPr lang="en-US" dirty="0" err="1"/>
              <a:t>Hervé</a:t>
            </a:r>
            <a:r>
              <a:rPr lang="en-US" dirty="0"/>
              <a:t> </a:t>
            </a:r>
            <a:r>
              <a:rPr lang="en-US" dirty="0" err="1" smtClean="0"/>
              <a:t>Barthélémy</a:t>
            </a:r>
            <a:r>
              <a:rPr lang="en-US" dirty="0" smtClean="0"/>
              <a:t>, Air Liquide</a:t>
            </a:r>
          </a:p>
          <a:p>
            <a:pPr lvl="1">
              <a:spcBef>
                <a:spcPts val="1200"/>
              </a:spcBef>
            </a:pPr>
            <a:r>
              <a:rPr lang="nb-NO" dirty="0" smtClean="0"/>
              <a:t>Link: </a:t>
            </a:r>
            <a:r>
              <a:rPr lang="nb-NO" dirty="0" smtClean="0">
                <a:hlinkClick r:id="rId2"/>
              </a:rPr>
              <a:t>CEN/TC 268</a:t>
            </a:r>
            <a:endParaRPr lang="en-US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755573"/>
              </p:ext>
            </p:extLst>
          </p:nvPr>
        </p:nvGraphicFramePr>
        <p:xfrm>
          <a:off x="1187625" y="2853216"/>
          <a:ext cx="6048781" cy="216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08000"/>
                <a:gridCol w="5040781"/>
              </a:tblGrid>
              <a:tr h="432000">
                <a:tc>
                  <a:txBody>
                    <a:bodyPr/>
                    <a:lstStyle/>
                    <a:p>
                      <a:r>
                        <a:rPr lang="en-US" dirty="0" smtClean="0"/>
                        <a:t>WG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</a:t>
                      </a:r>
                      <a:endParaRPr lang="en-US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US" dirty="0" smtClean="0"/>
                        <a:t>WG 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Compatibility, insulation, accessories</a:t>
                      </a:r>
                      <a:endParaRPr lang="en-US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nb-NO" dirty="0" smtClean="0"/>
                        <a:t>WG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Operational requirements</a:t>
                      </a:r>
                      <a:endParaRPr lang="en-US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de-DE" dirty="0" smtClean="0"/>
                        <a:t>WG 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Fundamental requirements</a:t>
                      </a:r>
                      <a:endParaRPr lang="en-US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de-DE" dirty="0" smtClean="0"/>
                        <a:t>WG 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Specific hydrogen technologies applications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409125"/>
              </p:ext>
            </p:extLst>
          </p:nvPr>
        </p:nvGraphicFramePr>
        <p:xfrm>
          <a:off x="1187624" y="5413286"/>
          <a:ext cx="6048781" cy="432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08000"/>
                <a:gridCol w="5040781"/>
              </a:tblGrid>
              <a:tr h="4320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WG 6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Liquid helium cryostats</a:t>
                      </a:r>
                      <a:endParaRPr lang="en-US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187624" y="5013176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+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9391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Formal </a:t>
            </a:r>
            <a:r>
              <a:rPr lang="en-US" dirty="0" smtClean="0"/>
              <a:t>procedure to start the project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DIN sends </a:t>
            </a:r>
            <a:r>
              <a:rPr lang="en-US" b="1" dirty="0" smtClean="0"/>
              <a:t>new work item proposal </a:t>
            </a:r>
            <a:r>
              <a:rPr lang="en-US" dirty="0" smtClean="0"/>
              <a:t>to CEN/TC 268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Secretariat</a:t>
            </a:r>
            <a:r>
              <a:rPr lang="en-US" dirty="0" smtClean="0"/>
              <a:t> verifies proposal and </a:t>
            </a:r>
            <a:r>
              <a:rPr lang="en-US" b="1" dirty="0" smtClean="0"/>
              <a:t>sends inquiry </a:t>
            </a:r>
            <a:r>
              <a:rPr lang="en-US" dirty="0" smtClean="0"/>
              <a:t>within </a:t>
            </a:r>
            <a:r>
              <a:rPr lang="en-US" b="1" dirty="0" smtClean="0"/>
              <a:t>CEN/TC 268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Typical deadline for response 4-6 weeks</a:t>
            </a:r>
          </a:p>
          <a:p>
            <a:pPr>
              <a:spcBef>
                <a:spcPts val="1200"/>
              </a:spcBef>
            </a:pPr>
            <a:r>
              <a:rPr lang="en-US" b="1" dirty="0" smtClean="0"/>
              <a:t>National Standardization Bodies </a:t>
            </a:r>
            <a:r>
              <a:rPr lang="en-US" dirty="0" smtClean="0"/>
              <a:t>contact their experts concerning relevance and participation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Some countries have </a:t>
            </a:r>
            <a:r>
              <a:rPr lang="en-US" b="1" dirty="0" smtClean="0"/>
              <a:t>mirror committees </a:t>
            </a:r>
            <a:r>
              <a:rPr lang="en-US" dirty="0" smtClean="0"/>
              <a:t>of CEN/TC 268, </a:t>
            </a:r>
            <a:br>
              <a:rPr lang="en-US" dirty="0" smtClean="0"/>
            </a:br>
            <a:r>
              <a:rPr lang="en-US" dirty="0" smtClean="0"/>
              <a:t>some countries don‘t…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Make sure you </a:t>
            </a:r>
            <a:r>
              <a:rPr lang="en-US" b="1" dirty="0" smtClean="0"/>
              <a:t>get registered </a:t>
            </a:r>
            <a:r>
              <a:rPr lang="en-US" dirty="0" smtClean="0"/>
              <a:t>at your National Standardization Body as a </a:t>
            </a:r>
            <a:r>
              <a:rPr lang="en-US" b="1" dirty="0" smtClean="0"/>
              <a:t>participating expert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Your National Standardization Body will </a:t>
            </a:r>
            <a:r>
              <a:rPr lang="en-US" b="1" dirty="0" smtClean="0"/>
              <a:t>delegate</a:t>
            </a:r>
            <a:r>
              <a:rPr lang="en-US" dirty="0" smtClean="0"/>
              <a:t> you later to the new WG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National Standardization Bodies </a:t>
            </a:r>
            <a:r>
              <a:rPr lang="en-US" b="1" dirty="0" smtClean="0"/>
              <a:t>vote</a:t>
            </a:r>
            <a:r>
              <a:rPr lang="en-US" dirty="0" smtClean="0"/>
              <a:t> at the end of the deadline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For the project approval, </a:t>
            </a:r>
            <a:r>
              <a:rPr lang="en-US" b="1" dirty="0" smtClean="0"/>
              <a:t>at least 5 participating countries </a:t>
            </a:r>
            <a:r>
              <a:rPr lang="en-US" dirty="0" smtClean="0"/>
              <a:t>must indicate active members with their names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491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registration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Example for individual registration at the National Standardization Body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sz="1800" dirty="0" smtClean="0"/>
              <a:t>If you want to participate, please </a:t>
            </a:r>
            <a:r>
              <a:rPr lang="en-US" sz="1800" b="1" dirty="0" smtClean="0"/>
              <a:t>register</a:t>
            </a:r>
            <a:r>
              <a:rPr lang="en-US" sz="1800" dirty="0" smtClean="0"/>
              <a:t> and </a:t>
            </a:r>
            <a:r>
              <a:rPr lang="en-US" sz="1800" b="1" dirty="0" smtClean="0"/>
              <a:t>send</a:t>
            </a:r>
            <a:r>
              <a:rPr lang="en-US" sz="1800" dirty="0" smtClean="0"/>
              <a:t> me a </a:t>
            </a:r>
            <a:r>
              <a:rPr lang="en-US" sz="1800" b="1" dirty="0" smtClean="0"/>
              <a:t>confirmation</a:t>
            </a:r>
            <a:r>
              <a:rPr lang="en-US" sz="1800" dirty="0" smtClean="0"/>
              <a:t> </a:t>
            </a:r>
          </a:p>
          <a:p>
            <a:pPr lvl="1"/>
            <a:r>
              <a:rPr lang="en-US" sz="1600" dirty="0" smtClean="0"/>
              <a:t>Contact: </a:t>
            </a:r>
            <a:r>
              <a:rPr lang="en-US" sz="1600" dirty="0" smtClean="0">
                <a:hlinkClick r:id="rId2"/>
              </a:rPr>
              <a:t>steffen.grohmann@kit.edu</a:t>
            </a:r>
            <a:endParaRPr lang="en-US" sz="1600" dirty="0" smtClean="0"/>
          </a:p>
          <a:p>
            <a:pPr lvl="1"/>
            <a:r>
              <a:rPr lang="en-US" sz="1600" dirty="0" smtClean="0"/>
              <a:t>DIN files the new work item proposal once experts from 5 countries have registered</a:t>
            </a:r>
            <a:endParaRPr lang="en-US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64" y="1556792"/>
            <a:ext cx="5493520" cy="317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02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planning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4200"/>
              </a:spcBef>
            </a:pPr>
            <a:r>
              <a:rPr lang="en-US" dirty="0" smtClean="0"/>
              <a:t>Project management by WG secretariat at DIN (Berlin)</a:t>
            </a:r>
          </a:p>
          <a:p>
            <a:pPr>
              <a:spcBef>
                <a:spcPts val="3000"/>
              </a:spcBef>
            </a:pPr>
            <a:r>
              <a:rPr lang="en-US" dirty="0" smtClean="0"/>
              <a:t>Kick-off meeting in early 2017 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 smtClean="0"/>
              <a:t>Doodle poll among participating experts</a:t>
            </a:r>
          </a:p>
          <a:p>
            <a:pPr>
              <a:spcBef>
                <a:spcPts val="3000"/>
              </a:spcBef>
            </a:pPr>
            <a:r>
              <a:rPr lang="en-US" dirty="0" smtClean="0"/>
              <a:t>Two project meetings/year</a:t>
            </a:r>
          </a:p>
          <a:p>
            <a:pPr>
              <a:spcBef>
                <a:spcPts val="3000"/>
              </a:spcBef>
            </a:pPr>
            <a:r>
              <a:rPr lang="en-US" dirty="0" smtClean="0"/>
              <a:t>Finalization of the working draft in ≤ 3 years</a:t>
            </a:r>
          </a:p>
          <a:p>
            <a:pPr>
              <a:spcBef>
                <a:spcPts val="3000"/>
              </a:spcBef>
            </a:pPr>
            <a:r>
              <a:rPr lang="en-US" dirty="0" smtClean="0"/>
              <a:t>Submission to TC chairperson and TC secretary for CEN Enquiry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65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Outline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113" y="1628800"/>
            <a:ext cx="8356600" cy="4464024"/>
          </a:xfrm>
        </p:spPr>
        <p:txBody>
          <a:bodyPr/>
          <a:lstStyle/>
          <a:p>
            <a:pPr>
              <a:spcBef>
                <a:spcPts val="3000"/>
              </a:spcBef>
            </a:pPr>
            <a:r>
              <a:rPr lang="en-US" altLang="de-DE" dirty="0" smtClean="0"/>
              <a:t>Safety of pressure equipment – What is special in </a:t>
            </a:r>
            <a:r>
              <a:rPr lang="en-US" altLang="de-DE" dirty="0" smtClean="0"/>
              <a:t>LHe cryostats?</a:t>
            </a:r>
            <a:endParaRPr lang="en-US" altLang="de-DE" dirty="0" smtClean="0"/>
          </a:p>
          <a:p>
            <a:pPr>
              <a:spcBef>
                <a:spcPts val="4800"/>
              </a:spcBef>
            </a:pPr>
            <a:r>
              <a:rPr lang="en-US" altLang="de-DE" dirty="0" smtClean="0"/>
              <a:t>Brief review of a national standardization project (2010 – 2015)</a:t>
            </a:r>
          </a:p>
          <a:p>
            <a:pPr>
              <a:spcBef>
                <a:spcPts val="4800"/>
              </a:spcBef>
            </a:pPr>
            <a:r>
              <a:rPr lang="en-US" altLang="de-DE" dirty="0" smtClean="0"/>
              <a:t>European standardization project</a:t>
            </a:r>
          </a:p>
          <a:p>
            <a:pPr>
              <a:spcBef>
                <a:spcPts val="4800"/>
              </a:spcBef>
            </a:pPr>
            <a:r>
              <a:rPr lang="en-US" altLang="de-DE" dirty="0" smtClean="0"/>
              <a:t>Cross-link among projects  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Cross-link among projects</a:t>
            </a:r>
            <a:endParaRPr lang="en-US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Safety of liquid helium cryostats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541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 2020 project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4894262"/>
          </a:xfrm>
        </p:spPr>
        <p:txBody>
          <a:bodyPr/>
          <a:lstStyle/>
          <a:p>
            <a:r>
              <a:rPr lang="en-US" sz="2200" b="1" dirty="0" smtClean="0"/>
              <a:t>Approval</a:t>
            </a:r>
            <a:r>
              <a:rPr lang="en-US" sz="2200" dirty="0" smtClean="0"/>
              <a:t> of EU project:</a:t>
            </a:r>
          </a:p>
          <a:p>
            <a:pPr marL="313200" indent="0">
              <a:spcBef>
                <a:spcPts val="1200"/>
              </a:spcBef>
              <a:buNone/>
            </a:pPr>
            <a:r>
              <a:rPr lang="en-US" sz="2200" i="1" dirty="0" smtClean="0"/>
              <a:t>Accelerator and Magnet </a:t>
            </a:r>
            <a:br>
              <a:rPr lang="en-US" sz="2200" i="1" dirty="0" smtClean="0"/>
            </a:br>
            <a:r>
              <a:rPr lang="en-US" sz="2200" i="1" dirty="0" smtClean="0"/>
              <a:t>Infrastructure for Cooperation </a:t>
            </a:r>
            <a:br>
              <a:rPr lang="en-US" sz="2200" i="1" dirty="0" smtClean="0"/>
            </a:br>
            <a:r>
              <a:rPr lang="en-US" sz="2200" i="1" dirty="0" smtClean="0"/>
              <a:t>and Innovation</a:t>
            </a:r>
            <a:r>
              <a:rPr lang="en-US" sz="2200" dirty="0" smtClean="0"/>
              <a:t> </a:t>
            </a:r>
            <a:r>
              <a:rPr lang="en-US" sz="2200" i="1" dirty="0" smtClean="0"/>
              <a:t>(AMICI)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Aim: Knowledge transfer</a:t>
            </a:r>
          </a:p>
          <a:p>
            <a:pPr lvl="1">
              <a:spcBef>
                <a:spcPts val="900"/>
              </a:spcBef>
            </a:pPr>
            <a:r>
              <a:rPr lang="en-US" dirty="0" smtClean="0"/>
              <a:t>Coordination: CEA </a:t>
            </a:r>
            <a:r>
              <a:rPr lang="en-US" dirty="0" err="1" smtClean="0"/>
              <a:t>Saclay</a:t>
            </a:r>
            <a:endParaRPr lang="en-US" dirty="0" smtClean="0"/>
          </a:p>
          <a:p>
            <a:pPr lvl="1">
              <a:spcBef>
                <a:spcPts val="900"/>
              </a:spcBef>
            </a:pPr>
            <a:r>
              <a:rPr lang="en-US" dirty="0" smtClean="0"/>
              <a:t>10 participating organizations</a:t>
            </a:r>
          </a:p>
          <a:p>
            <a:pPr>
              <a:spcBef>
                <a:spcPts val="4200"/>
              </a:spcBef>
            </a:pPr>
            <a:r>
              <a:rPr lang="en-US" sz="2200" dirty="0" smtClean="0"/>
              <a:t>WP5.3: </a:t>
            </a:r>
            <a:r>
              <a:rPr lang="en-US" sz="2200" dirty="0"/>
              <a:t>Harmonization – Cryogenic safety procedures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KIT, CEA, CERN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Cross-link to the new working group at CEN/TC 268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73412"/>
              </p:ext>
            </p:extLst>
          </p:nvPr>
        </p:nvGraphicFramePr>
        <p:xfrm>
          <a:off x="4788713" y="1198563"/>
          <a:ext cx="3960000" cy="2700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0000"/>
                <a:gridCol w="1800000"/>
                <a:gridCol w="1800000"/>
              </a:tblGrid>
              <a:tr h="270000">
                <a:tc>
                  <a:txBody>
                    <a:bodyPr/>
                    <a:lstStyle/>
                    <a:p>
                      <a:r>
                        <a:rPr lang="nb-NO" sz="1050" dirty="0" smtClean="0"/>
                        <a:t>1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CEA 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050" dirty="0" smtClean="0"/>
                        <a:t>FRANCE</a:t>
                      </a:r>
                      <a:endParaRPr lang="en-US" sz="1050" dirty="0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r>
                        <a:rPr lang="nb-NO" sz="1050" dirty="0" smtClean="0"/>
                        <a:t>2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CERN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SWITZERLAND</a:t>
                      </a:r>
                      <a:endParaRPr lang="en-US" sz="1050" dirty="0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3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DESY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GERMANY</a:t>
                      </a:r>
                      <a:endParaRPr lang="en-US" sz="1050" dirty="0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4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INFN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ITALY</a:t>
                      </a:r>
                      <a:endParaRPr lang="en-US" sz="1050" dirty="0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5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IFJ PAN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POLAND</a:t>
                      </a:r>
                      <a:endParaRPr lang="en-US" sz="1050" dirty="0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6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CNRS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 smtClean="0"/>
                        <a:t>FR</a:t>
                      </a:r>
                      <a:r>
                        <a:rPr lang="de-DE" sz="1050" dirty="0" smtClean="0"/>
                        <a:t>ANCE</a:t>
                      </a:r>
                      <a:endParaRPr lang="en-US" sz="1050" dirty="0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7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STFC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UNITED KINGDOM</a:t>
                      </a:r>
                      <a:endParaRPr lang="en-US" sz="1050" dirty="0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8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UPPSALA UNIVERSITET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SWEDEN</a:t>
                      </a:r>
                      <a:endParaRPr lang="en-US" sz="1050" dirty="0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9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PSI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SWITZERLAND</a:t>
                      </a:r>
                      <a:endParaRPr lang="en-US" sz="1050" dirty="0"/>
                    </a:p>
                  </a:txBody>
                  <a:tcPr/>
                </a:tc>
              </a:tr>
              <a:tr h="270000"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10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KIT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smtClean="0"/>
                        <a:t>GERMANY</a:t>
                      </a:r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998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33375"/>
            <a:ext cx="4325491" cy="3084666"/>
          </a:xfrm>
          <a:prstGeom prst="rect">
            <a:avLst/>
          </a:prstGeom>
        </p:spPr>
      </p:pic>
      <p:sp>
        <p:nvSpPr>
          <p:cNvPr id="8" name="Horizontaler Bildlauf 7"/>
          <p:cNvSpPr/>
          <p:nvPr/>
        </p:nvSpPr>
        <p:spPr>
          <a:xfrm>
            <a:off x="5004047" y="2473052"/>
            <a:ext cx="3744665" cy="944989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Thank you for your attention!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9484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What is special in </a:t>
            </a:r>
            <a:r>
              <a:rPr lang="en-US" sz="2800" dirty="0" err="1" smtClean="0"/>
              <a:t>Lh</a:t>
            </a:r>
            <a:r>
              <a:rPr lang="en-US" sz="2800" cap="none" dirty="0" err="1" smtClean="0"/>
              <a:t>e</a:t>
            </a:r>
            <a:r>
              <a:rPr lang="en-US" sz="2800" dirty="0" smtClean="0"/>
              <a:t> Cryostats?</a:t>
            </a:r>
            <a:endParaRPr lang="en-US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Safety of pressure equipment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762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of cryogenic pressure equipment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7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200" dirty="0" smtClean="0"/>
                  <a:t>Cryogenic installations usually contain </a:t>
                </a:r>
                <a:r>
                  <a:rPr lang="en-US" sz="2200" b="1" dirty="0"/>
                  <a:t>pressure </a:t>
                </a:r>
                <a:r>
                  <a:rPr lang="en-US" sz="2200" b="1" dirty="0" smtClean="0"/>
                  <a:t>vessels</a:t>
                </a:r>
                <a:r>
                  <a:rPr lang="en-US" sz="2200" dirty="0" smtClean="0"/>
                  <a:t> </a:t>
                </a:r>
                <a:r>
                  <a:rPr lang="en-US" sz="2200" dirty="0"/>
                  <a:t>subject to the European PED </a:t>
                </a:r>
                <a:r>
                  <a:rPr lang="en-US" sz="2200" dirty="0" smtClean="0"/>
                  <a:t>2014/68/EU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200" i="1" smtClean="0">
                            <a:solidFill>
                              <a:srgbClr val="A00078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200" i="1" smtClean="0">
                            <a:solidFill>
                              <a:srgbClr val="A00078"/>
                            </a:solidFill>
                            <a:latin typeface="Cambria Math" panose="02040503050406030204" pitchFamily="18" charset="0"/>
                          </a:rPr>
                          <m:t>𝑃𝑆</m:t>
                        </m:r>
                        <m:r>
                          <a:rPr lang="de-DE" sz="2200" i="1" smtClean="0">
                            <a:solidFill>
                              <a:srgbClr val="A00078"/>
                            </a:solidFill>
                            <a:latin typeface="Cambria Math" panose="02040503050406030204" pitchFamily="18" charset="0"/>
                          </a:rPr>
                          <m:t>&gt;0.5 </m:t>
                        </m:r>
                        <m:r>
                          <m:rPr>
                            <m:sty m:val="p"/>
                          </m:rPr>
                          <a:rPr lang="de-DE" sz="2200">
                            <a:solidFill>
                              <a:srgbClr val="A00078"/>
                            </a:solidFill>
                            <a:latin typeface="Cambria Math" panose="02040503050406030204" pitchFamily="18" charset="0"/>
                          </a:rPr>
                          <m:t>bar</m:t>
                        </m:r>
                        <m:d>
                          <m:dPr>
                            <m:ctrlPr>
                              <a:rPr lang="de-DE" sz="2200" i="1">
                                <a:solidFill>
                                  <a:srgbClr val="A00078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sz="2200">
                                <a:solidFill>
                                  <a:srgbClr val="A00078"/>
                                </a:solidFill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</m:d>
                      </m:e>
                    </m:d>
                  </m:oMath>
                </a14:m>
                <a:endParaRPr lang="en-US" sz="2200" dirty="0"/>
              </a:p>
              <a:p>
                <a:pPr lvl="1">
                  <a:spcBef>
                    <a:spcPts val="600"/>
                  </a:spcBef>
                </a:pPr>
                <a:r>
                  <a:rPr lang="en-US" b="1" dirty="0" smtClean="0"/>
                  <a:t>Storage containers</a:t>
                </a:r>
                <a:r>
                  <a:rPr lang="en-US" b="1" spc="-60" dirty="0" smtClean="0"/>
                  <a:t> </a:t>
                </a:r>
                <a:r>
                  <a:rPr lang="en-US" spc="-50" dirty="0" smtClean="0"/>
                  <a:t>[static, transportable, (non-)vacuum insulated]</a:t>
                </a:r>
                <a:r>
                  <a:rPr lang="en-US" dirty="0" smtClean="0"/>
                  <a:t>: </a:t>
                </a:r>
                <a:br>
                  <a:rPr lang="en-US" dirty="0" smtClean="0"/>
                </a:br>
                <a:r>
                  <a:rPr lang="en-US" dirty="0" smtClean="0"/>
                  <a:t>Dedicated standards such as EN </a:t>
                </a:r>
                <a:r>
                  <a:rPr lang="en-US" dirty="0"/>
                  <a:t>13458, EN </a:t>
                </a:r>
                <a:r>
                  <a:rPr lang="en-US" dirty="0" smtClean="0"/>
                  <a:t>13648, … (</a:t>
                </a:r>
                <a:r>
                  <a:rPr lang="en-US" dirty="0" smtClean="0">
                    <a:sym typeface="Symbol" panose="05050102010706020507" pitchFamily="18" charset="2"/>
                  </a:rPr>
                  <a:t></a:t>
                </a:r>
                <a:r>
                  <a:rPr lang="en-US" dirty="0" smtClean="0"/>
                  <a:t> H. </a:t>
                </a:r>
                <a:r>
                  <a:rPr lang="en-US" dirty="0" err="1" smtClean="0"/>
                  <a:t>Barthélémy</a:t>
                </a:r>
                <a:r>
                  <a:rPr lang="en-US" dirty="0" smtClean="0"/>
                  <a:t>)</a:t>
                </a:r>
              </a:p>
              <a:p>
                <a:pPr lvl="1">
                  <a:spcBef>
                    <a:spcPts val="1200"/>
                  </a:spcBef>
                </a:pPr>
                <a:r>
                  <a:rPr lang="en-US" b="1" dirty="0" smtClean="0"/>
                  <a:t>LHe cryostats:</a:t>
                </a:r>
                <a:r>
                  <a:rPr lang="en-US" dirty="0" smtClean="0"/>
                  <a:t> No </a:t>
                </a:r>
                <a:r>
                  <a:rPr lang="en-US" dirty="0"/>
                  <a:t>dedicated </a:t>
                </a:r>
                <a:r>
                  <a:rPr lang="en-US" dirty="0" smtClean="0"/>
                  <a:t>safety design standard/rule</a:t>
                </a:r>
                <a:endParaRPr lang="en-US" dirty="0"/>
              </a:p>
              <a:p>
                <a:pPr>
                  <a:spcBef>
                    <a:spcPts val="1200"/>
                  </a:spcBef>
                </a:pPr>
                <a:r>
                  <a:rPr lang="en-US" sz="2200" b="1" dirty="0" smtClean="0"/>
                  <a:t>LHe cryostat </a:t>
                </a:r>
                <a:r>
                  <a:rPr lang="en-US" sz="2200" dirty="0"/>
                  <a:t>conditions </a:t>
                </a:r>
                <a:r>
                  <a:rPr lang="en-US" sz="2200" b="1" dirty="0"/>
                  <a:t>not covered </a:t>
                </a:r>
                <a:r>
                  <a:rPr lang="en-US" sz="2200" dirty="0"/>
                  <a:t>by </a:t>
                </a:r>
                <a:r>
                  <a:rPr lang="en-US" sz="2200" dirty="0" smtClean="0"/>
                  <a:t>other standards:</a:t>
                </a:r>
                <a:endParaRPr lang="en-US" sz="2200" dirty="0"/>
              </a:p>
              <a:p>
                <a:pPr lvl="1">
                  <a:spcBef>
                    <a:spcPts val="600"/>
                  </a:spcBef>
                </a:pPr>
                <a:r>
                  <a:rPr lang="en-US" dirty="0"/>
                  <a:t>Necessity </a:t>
                </a:r>
                <a:r>
                  <a:rPr lang="en-US" dirty="0" smtClean="0"/>
                  <a:t>of staging </a:t>
                </a:r>
                <a:r>
                  <a:rPr lang="en-US" dirty="0"/>
                  <a:t>multiple safety </a:t>
                </a:r>
                <a:r>
                  <a:rPr lang="en-US" dirty="0" smtClean="0"/>
                  <a:t>levels, e.g. for quench recovery</a:t>
                </a:r>
                <a:endParaRPr lang="en-US" dirty="0"/>
              </a:p>
              <a:p>
                <a:pPr lvl="1">
                  <a:spcBef>
                    <a:spcPts val="500"/>
                  </a:spcBef>
                </a:pPr>
                <a:r>
                  <a:rPr lang="en-US" dirty="0"/>
                  <a:t>Large stored energies, loss of insulating vacuum</a:t>
                </a:r>
              </a:p>
              <a:p>
                <a:pPr lvl="1">
                  <a:spcBef>
                    <a:spcPts val="500"/>
                  </a:spcBef>
                </a:pPr>
                <a:r>
                  <a:rPr lang="en-US" dirty="0" smtClean="0"/>
                  <a:t>3 % rule (inlet piping </a:t>
                </a:r>
                <a:r>
                  <a:rPr lang="en-US" dirty="0"/>
                  <a:t>pressure </a:t>
                </a:r>
                <a:r>
                  <a:rPr lang="en-US" dirty="0" smtClean="0"/>
                  <a:t>drop) and 0.6 m rule (heat loads)</a:t>
                </a:r>
                <a:endParaRPr lang="en-US" dirty="0"/>
              </a:p>
              <a:p>
                <a:pPr lvl="1">
                  <a:spcBef>
                    <a:spcPts val="500"/>
                  </a:spcBef>
                </a:pPr>
                <a:r>
                  <a:rPr lang="en-US" dirty="0" smtClean="0"/>
                  <a:t>Thermal acoustic </a:t>
                </a:r>
                <a:r>
                  <a:rPr lang="en-US" dirty="0"/>
                  <a:t>oscillations</a:t>
                </a:r>
              </a:p>
              <a:p>
                <a:pPr lvl="1">
                  <a:spcBef>
                    <a:spcPts val="500"/>
                  </a:spcBef>
                </a:pPr>
                <a:r>
                  <a:rPr lang="en-US" dirty="0"/>
                  <a:t>Two-phase </a:t>
                </a:r>
                <a:r>
                  <a:rPr lang="en-US" dirty="0" smtClean="0"/>
                  <a:t>flow</a:t>
                </a:r>
              </a:p>
              <a:p>
                <a:pPr lvl="1">
                  <a:spcBef>
                    <a:spcPts val="500"/>
                  </a:spcBef>
                </a:pPr>
                <a:r>
                  <a:rPr lang="en-US" dirty="0" smtClean="0"/>
                  <a:t>Electric arcs</a:t>
                </a:r>
              </a:p>
              <a:p>
                <a:pPr lvl="1">
                  <a:spcBef>
                    <a:spcPts val="500"/>
                  </a:spcBef>
                </a:pPr>
                <a:r>
                  <a:rPr lang="en-US" dirty="0" smtClean="0"/>
                  <a:t>Helium discharge in confined spaces</a:t>
                </a:r>
              </a:p>
              <a:p>
                <a:pPr lvl="1">
                  <a:spcBef>
                    <a:spcPts val="500"/>
                  </a:spcBef>
                </a:pPr>
                <a:r>
                  <a:rPr lang="en-US" dirty="0" smtClean="0"/>
                  <a:t>…</a:t>
                </a:r>
                <a:endParaRPr lang="en-US" dirty="0"/>
              </a:p>
            </p:txBody>
          </p:sp>
        </mc:Choice>
        <mc:Fallback xmlns="">
          <p:sp>
            <p:nvSpPr>
              <p:cNvPr id="8" name="Inhaltsplatzhalt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t="-1746" r="-2845" b="-3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cxnSp>
        <p:nvCxnSpPr>
          <p:cNvPr id="12" name="Gerader Verbinder 11"/>
          <p:cNvCxnSpPr/>
          <p:nvPr/>
        </p:nvCxnSpPr>
        <p:spPr>
          <a:xfrm>
            <a:off x="2843808" y="2916000"/>
            <a:ext cx="1332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Gerader Verbinder 8"/>
          <p:cNvCxnSpPr/>
          <p:nvPr/>
        </p:nvCxnSpPr>
        <p:spPr>
          <a:xfrm>
            <a:off x="1187624" y="2484000"/>
            <a:ext cx="20882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82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special in LHe cryostats?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200" dirty="0" smtClean="0"/>
                  <a:t>Process dynamics</a:t>
                </a:r>
              </a:p>
              <a:p>
                <a:pPr lvl="1">
                  <a:spcBef>
                    <a:spcPts val="600"/>
                  </a:spcBef>
                </a:pPr>
                <a:r>
                  <a:rPr lang="en-US" dirty="0" smtClean="0"/>
                  <a:t>Large heat fluxes of several W/cm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during failures</a:t>
                </a:r>
              </a:p>
              <a:p>
                <a:pPr lvl="1">
                  <a:spcBef>
                    <a:spcPts val="1200"/>
                  </a:spcBef>
                </a:pPr>
                <a:r>
                  <a:rPr lang="en-US" dirty="0" smtClean="0"/>
                  <a:t>Very low latent heat of helium </a:t>
                </a:r>
                <a:r>
                  <a:rPr lang="en-US" dirty="0" smtClean="0">
                    <a:sym typeface="Symbol" panose="05050102010706020507" pitchFamily="18" charset="2"/>
                  </a:rPr>
                  <a:t>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sSub>
                                  <m:sSub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de-DE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v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de-DE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L</m:t>
                                </m:r>
                                <m:r>
                                  <a:rPr lang="de-DE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</m:t>
                                </m:r>
                                <m:r>
                                  <m:rPr>
                                    <m:sty m:val="p"/>
                                  </m:rPr>
                                  <a:rPr lang="de-DE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liquid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bar</m:t>
                        </m:r>
                      </m:sub>
                    </m:sSub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He</m:t>
                        </m:r>
                        <m:r>
                          <a:rPr 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:</m:t>
                        </m:r>
                        <m:sSub>
                          <m:sSubPr>
                            <m:ctrlPr>
                              <a:rPr lang="de-DE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b="0" i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a:rPr lang="de-DE" b="0" i="0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:</m:t>
                        </m:r>
                        <m:sSub>
                          <m:sSubPr>
                            <m:ctrlPr>
                              <a:rPr lang="de-DE" b="0" i="1" smtClean="0">
                                <a:solidFill>
                                  <a:srgbClr val="A0823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de-DE" b="0" i="0" smtClean="0">
                                <a:solidFill>
                                  <a:srgbClr val="A0823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de-DE" b="0" i="0" smtClean="0">
                                <a:solidFill>
                                  <a:srgbClr val="A0823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de-DE" b="0" i="0" smtClean="0">
                            <a:solidFill>
                              <a:srgbClr val="A0823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O</m:t>
                        </m:r>
                      </m:e>
                    </m:d>
                    <m: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:</m:t>
                    </m:r>
                    <m:r>
                      <a:rPr lang="de-DE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62</m:t>
                    </m:r>
                    <m: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:</m:t>
                    </m:r>
                    <m:r>
                      <a:rPr lang="de-DE" b="0" i="0" smtClean="0">
                        <a:solidFill>
                          <a:srgbClr val="A0823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835</m:t>
                    </m:r>
                  </m:oMath>
                </a14:m>
                <a:r>
                  <a:rPr lang="en-US" dirty="0" smtClean="0"/>
                  <a:t>	</a:t>
                </a:r>
              </a:p>
              <a:p>
                <a:pPr lvl="1">
                  <a:spcBef>
                    <a:spcPts val="8400"/>
                  </a:spcBef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Nearly instantaneous </a:t>
                </a:r>
                <a:br>
                  <a:rPr lang="en-US" dirty="0" smtClean="0"/>
                </a:br>
                <a:r>
                  <a:rPr lang="en-US" dirty="0" smtClean="0"/>
                  <a:t>evaporation</a:t>
                </a:r>
              </a:p>
              <a:p>
                <a:pPr lvl="1">
                  <a:spcBef>
                    <a:spcPts val="1200"/>
                  </a:spcBef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Pressure gradients in </a:t>
                </a:r>
                <a:br>
                  <a:rPr lang="en-US" dirty="0" smtClean="0"/>
                </a:br>
                <a:r>
                  <a:rPr lang="en-US" dirty="0" smtClean="0"/>
                  <a:t>the range of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bar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den>
                        </m:f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5"/>
                <a:stretch>
                  <a:fillRect t="-17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pic>
        <p:nvPicPr>
          <p:cNvPr id="6" name="200-ACC-120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188713" y="2672825"/>
            <a:ext cx="4560000" cy="34200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776883" y="5877381"/>
            <a:ext cx="317183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Quench test of a sc. </a:t>
            </a:r>
            <a:r>
              <a:rPr lang="en-US" sz="1400" dirty="0"/>
              <a:t>s</a:t>
            </a:r>
            <a:r>
              <a:rPr lang="en-US" sz="1400" dirty="0" smtClean="0"/>
              <a:t>olenoid (KATRIN) </a:t>
            </a:r>
            <a:endParaRPr lang="en-US" sz="1400" dirty="0"/>
          </a:p>
        </p:txBody>
      </p:sp>
      <p:sp>
        <p:nvSpPr>
          <p:cNvPr id="8" name="Pfeil nach unten 7"/>
          <p:cNvSpPr/>
          <p:nvPr/>
        </p:nvSpPr>
        <p:spPr>
          <a:xfrm>
            <a:off x="2146774" y="2682182"/>
            <a:ext cx="216024" cy="648143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3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3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3" grpId="0" uiExpand="1" build="p"/>
      <p:bldP spid="7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Explosion of a 70 L helium dewar 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pic>
        <p:nvPicPr>
          <p:cNvPr id="6" name="Picture 5" descr="Screen Shot 2015-09-23 at 7.34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12" y="1198562"/>
            <a:ext cx="3240000" cy="2422236"/>
          </a:xfrm>
          <a:prstGeom prst="rect">
            <a:avLst/>
          </a:prstGeom>
        </p:spPr>
      </p:pic>
      <p:pic>
        <p:nvPicPr>
          <p:cNvPr id="7" name="Picture 6" descr="Screen Shot 2015-09-23 at 7.36.2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264" y="1194711"/>
            <a:ext cx="3240000" cy="2426087"/>
          </a:xfrm>
          <a:prstGeom prst="rect">
            <a:avLst/>
          </a:prstGeom>
        </p:spPr>
      </p:pic>
      <p:pic>
        <p:nvPicPr>
          <p:cNvPr id="8" name="Picture 7" descr="Screen Shot 2015-09-23 at 7.34.5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5" y="3678820"/>
            <a:ext cx="3240000" cy="2426087"/>
          </a:xfrm>
          <a:prstGeom prst="rect">
            <a:avLst/>
          </a:prstGeom>
        </p:spPr>
      </p:pic>
      <p:pic>
        <p:nvPicPr>
          <p:cNvPr id="9" name="Picture 8" descr="Screen Shot 2015-09-23 at 7.36.0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264" y="3681408"/>
            <a:ext cx="3240000" cy="2423499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7164288" y="3159133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Accident in </a:t>
            </a:r>
            <a:r>
              <a:rPr lang="en-US" dirty="0" smtClean="0"/>
              <a:t>a </a:t>
            </a:r>
            <a:br>
              <a:rPr lang="en-US" dirty="0" smtClean="0"/>
            </a:br>
            <a:r>
              <a:rPr lang="en-US" dirty="0" smtClean="0"/>
              <a:t>laboratory </a:t>
            </a:r>
            <a:br>
              <a:rPr lang="en-US" dirty="0" smtClean="0"/>
            </a:br>
            <a:r>
              <a:rPr lang="en-US" dirty="0" smtClean="0"/>
              <a:t>(09/2005)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27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special in LHe cryostats?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5146526"/>
              </p:ext>
            </p:extLst>
          </p:nvPr>
        </p:nvGraphicFramePr>
        <p:xfrm>
          <a:off x="392113" y="1198563"/>
          <a:ext cx="8356600" cy="4752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78300"/>
                <a:gridCol w="4178300"/>
              </a:tblGrid>
              <a:tr h="576000">
                <a:tc>
                  <a:txBody>
                    <a:bodyPr/>
                    <a:lstStyle/>
                    <a:p>
                      <a:r>
                        <a:rPr lang="en-US" dirty="0" smtClean="0"/>
                        <a:t>Common pressure equipment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Liquid helium cryostats</a:t>
                      </a:r>
                      <a:endParaRPr lang="en-US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Cryogenic storage containers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Sc. magnet cryostats, RF cavities</a:t>
                      </a:r>
                    </a:p>
                  </a:txBody>
                  <a:tcPr anchor="ctr"/>
                </a:tc>
              </a:tr>
              <a:tr h="82800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Protection against </a:t>
                      </a:r>
                      <a:r>
                        <a:rPr lang="en-US" dirty="0" smtClean="0">
                          <a:solidFill>
                            <a:srgbClr val="A00078"/>
                          </a:solidFill>
                        </a:rPr>
                        <a:t>disruptive failure</a:t>
                      </a:r>
                    </a:p>
                    <a:p>
                      <a:pPr marL="742950" lvl="1" indent="-285750">
                        <a:spcBef>
                          <a:spcPts val="600"/>
                        </a:spcBef>
                        <a:buSzPct val="100000"/>
                        <a:buFont typeface="Wingdings" panose="05000000000000000000" pitchFamily="2" charset="2"/>
                        <a:buChar char="Ø"/>
                      </a:pPr>
                      <a:r>
                        <a:rPr lang="en-US" sz="1600" b="1" dirty="0" smtClean="0"/>
                        <a:t>Extreme</a:t>
                      </a:r>
                      <a:r>
                        <a:rPr lang="en-US" sz="1600" dirty="0" smtClean="0"/>
                        <a:t> and </a:t>
                      </a:r>
                      <a:r>
                        <a:rPr lang="en-US" sz="1600" b="1" dirty="0" smtClean="0"/>
                        <a:t>rare</a:t>
                      </a:r>
                      <a:r>
                        <a:rPr lang="en-US" sz="1600" dirty="0" smtClean="0"/>
                        <a:t> failure scenarios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Protection against </a:t>
                      </a:r>
                      <a:r>
                        <a:rPr lang="en-US" dirty="0" smtClean="0">
                          <a:solidFill>
                            <a:srgbClr val="A00078"/>
                          </a:solidFill>
                        </a:rPr>
                        <a:t>disruptive failure</a:t>
                      </a:r>
                    </a:p>
                    <a:p>
                      <a:pPr marL="742950" lvl="1" indent="-28575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n-US" sz="1600" b="1" dirty="0" smtClean="0"/>
                        <a:t>Extreme</a:t>
                      </a:r>
                      <a:r>
                        <a:rPr lang="en-US" sz="1600" dirty="0" smtClean="0"/>
                        <a:t> and </a:t>
                      </a:r>
                      <a:r>
                        <a:rPr lang="en-US" sz="1600" b="1" dirty="0" smtClean="0"/>
                        <a:t>rare</a:t>
                      </a:r>
                      <a:r>
                        <a:rPr lang="en-US" sz="1600" dirty="0" smtClean="0"/>
                        <a:t> failure scenarios</a:t>
                      </a:r>
                      <a:endParaRPr lang="en-US" sz="1600" dirty="0">
                        <a:solidFill>
                          <a:srgbClr val="A00078"/>
                        </a:solidFill>
                      </a:endParaRPr>
                    </a:p>
                  </a:txBody>
                  <a:tcPr anchor="ctr"/>
                </a:tc>
              </a:tr>
              <a:tr h="1404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accent1"/>
                        </a:buClr>
                        <a:buSzPct val="120000"/>
                        <a:buFont typeface="Arial" panose="020B0604020202020204" pitchFamily="34" charset="0"/>
                        <a:buChar char="+"/>
                      </a:pPr>
                      <a:r>
                        <a:rPr lang="en-US" dirty="0" smtClean="0"/>
                        <a:t>Protection against </a:t>
                      </a:r>
                      <a:r>
                        <a:rPr lang="en-US" b="0" dirty="0" smtClean="0">
                          <a:solidFill>
                            <a:schemeClr val="accent1"/>
                          </a:solidFill>
                        </a:rPr>
                        <a:t>operation failure</a:t>
                      </a:r>
                    </a:p>
                    <a:p>
                      <a:pPr marL="742950" lvl="1" indent="-285750">
                        <a:spcBef>
                          <a:spcPts val="600"/>
                        </a:spcBef>
                        <a:buFont typeface="Wingdings" panose="05000000000000000000" pitchFamily="2" charset="2"/>
                        <a:buChar char="Ø"/>
                      </a:pPr>
                      <a:r>
                        <a:rPr lang="en-US" sz="1600" b="1" dirty="0" smtClean="0"/>
                        <a:t>Expected</a:t>
                      </a:r>
                      <a:r>
                        <a:rPr lang="en-US" sz="1600" dirty="0" smtClean="0"/>
                        <a:t> and </a:t>
                      </a:r>
                      <a:r>
                        <a:rPr lang="en-US" sz="1600" b="1" dirty="0" smtClean="0"/>
                        <a:t>frequent</a:t>
                      </a:r>
                      <a:r>
                        <a:rPr lang="en-US" sz="1600" dirty="0" smtClean="0"/>
                        <a:t> failure scenarios (</a:t>
                      </a:r>
                      <a:r>
                        <a:rPr lang="en-US" sz="1600" dirty="0" smtClean="0">
                          <a:solidFill>
                            <a:schemeClr val="accent1"/>
                          </a:solidFill>
                        </a:rPr>
                        <a:t>quench</a:t>
                      </a:r>
                      <a:r>
                        <a:rPr lang="en-US" sz="1600" baseline="0" dirty="0" smtClean="0">
                          <a:solidFill>
                            <a:schemeClr val="accent1"/>
                          </a:solidFill>
                        </a:rPr>
                        <a:t>es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 smtClean="0"/>
                    </a:p>
                    <a:p>
                      <a:pPr marL="742950" lvl="1" indent="-285750">
                        <a:spcBef>
                          <a:spcPts val="600"/>
                        </a:spcBef>
                        <a:buFont typeface="Wingdings" panose="05000000000000000000" pitchFamily="2" charset="2"/>
                        <a:buChar char="Ø"/>
                      </a:pPr>
                      <a:r>
                        <a:rPr lang="en-US" sz="1600" dirty="0" smtClean="0"/>
                        <a:t>Need</a:t>
                      </a:r>
                      <a:r>
                        <a:rPr lang="en-US" sz="1600" baseline="0" dirty="0" smtClean="0"/>
                        <a:t> of </a:t>
                      </a:r>
                      <a:r>
                        <a:rPr lang="en-US" sz="1600" b="1" baseline="0" dirty="0" smtClean="0"/>
                        <a:t>staging</a:t>
                      </a:r>
                      <a:r>
                        <a:rPr lang="en-US" sz="1600" baseline="0" dirty="0" smtClean="0"/>
                        <a:t> safety levels!</a:t>
                      </a:r>
                      <a:endParaRPr lang="en-US" sz="1600" dirty="0"/>
                    </a:p>
                  </a:txBody>
                  <a:tcPr anchor="ctr"/>
                </a:tc>
              </a:tr>
              <a:tr h="1080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Large number </a:t>
                      </a:r>
                      <a:r>
                        <a:rPr lang="en-US" sz="1800" b="0" i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papers</a:t>
                      </a:r>
                      <a:r>
                        <a:rPr lang="en-US" sz="18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individual </a:t>
                      </a:r>
                      <a:r>
                        <a:rPr lang="en-US" sz="1800" b="0" i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reports</a:t>
                      </a:r>
                      <a:r>
                        <a:rPr lang="en-US" sz="180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1800" b="0" i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experience</a:t>
                      </a:r>
                      <a:endParaRPr lang="en-US" sz="180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BUT </a:t>
                      </a:r>
                      <a:r>
                        <a:rPr lang="en-US" sz="1800" b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 systematic guideline</a:t>
                      </a:r>
                      <a:endParaRPr lang="en-US" sz="1800" b="0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Standardized task </a:t>
                      </a:r>
                      <a:r>
                        <a:rPr lang="en-US" spc="-80" baseline="0" dirty="0" smtClean="0"/>
                        <a:t>(limited complexity)</a:t>
                      </a:r>
                      <a:endParaRPr lang="en-US" spc="-8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dirty="0" smtClean="0"/>
                        <a:t>Individual and </a:t>
                      </a:r>
                      <a:r>
                        <a:rPr lang="en-US" b="1" dirty="0" smtClean="0"/>
                        <a:t>complex </a:t>
                      </a:r>
                      <a:r>
                        <a:rPr lang="en-US" b="0" dirty="0" smtClean="0"/>
                        <a:t>design task</a:t>
                      </a:r>
                      <a:endParaRPr lang="en-US" b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390525" y="2204864"/>
            <a:ext cx="8358188" cy="82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 10"/>
          <p:cNvSpPr/>
          <p:nvPr/>
        </p:nvSpPr>
        <p:spPr>
          <a:xfrm>
            <a:off x="390525" y="3031784"/>
            <a:ext cx="8358188" cy="1404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hteck 11"/>
          <p:cNvSpPr/>
          <p:nvPr/>
        </p:nvSpPr>
        <p:spPr>
          <a:xfrm>
            <a:off x="390525" y="4434952"/>
            <a:ext cx="8358188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hteck 12"/>
          <p:cNvSpPr/>
          <p:nvPr/>
        </p:nvSpPr>
        <p:spPr>
          <a:xfrm>
            <a:off x="411510" y="5517232"/>
            <a:ext cx="8358188" cy="433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4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typical safety units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Inhaltsplatzhalt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69875946"/>
                  </p:ext>
                </p:extLst>
              </p:nvPr>
            </p:nvGraphicFramePr>
            <p:xfrm>
              <a:off x="392113" y="1198563"/>
              <a:ext cx="8356600" cy="47520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4178300"/>
                    <a:gridCol w="4178300"/>
                  </a:tblGrid>
                  <a:tr h="576000">
                    <a:tc>
                      <a:txBody>
                        <a:bodyPr/>
                        <a:lstStyle/>
                        <a:p>
                          <a:r>
                            <a:rPr lang="en-US" noProof="0" dirty="0" smtClean="0"/>
                            <a:t>LN2 storage tank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≈</m:t>
                                  </m:r>
                                  <m:r>
                                    <a:rPr lang="en-US" b="1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𝟓𝟎</m:t>
                                  </m:r>
                                  <m:r>
                                    <a:rPr lang="en-US" b="1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US" b="1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𝟎𝟎𝟎</m:t>
                                  </m:r>
                                  <m:r>
                                    <a:rPr lang="en-US" b="1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1" i="0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𝐋</m:t>
                                  </m:r>
                                </m:e>
                              </m:d>
                            </m:oMath>
                          </a14:m>
                          <a:endParaRPr lang="en-US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noProof="0" dirty="0" smtClean="0"/>
                            <a:t>Liquid helium cryostat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≈</m:t>
                                  </m:r>
                                  <m:r>
                                    <a:rPr lang="en-US" b="1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𝟓𝟎𝟎</m:t>
                                  </m:r>
                                  <m:r>
                                    <a:rPr lang="en-US" b="1" i="1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b="1" i="0" noProof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𝐋</m:t>
                                  </m:r>
                                </m:e>
                              </m:d>
                            </m:oMath>
                          </a14:m>
                          <a:endParaRPr lang="en-US" noProof="0" dirty="0"/>
                        </a:p>
                      </a:txBody>
                      <a:tcPr anchor="ctr"/>
                    </a:tc>
                  </a:tr>
                  <a:tr h="4176000"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noProof="0" dirty="0" smtClean="0"/>
                            <a:t> Set pressure </a:t>
                          </a:r>
                          <a:r>
                            <a:rPr lang="en-US" sz="1600" i="1" noProof="0" dirty="0" smtClean="0"/>
                            <a:t>p</a:t>
                          </a:r>
                          <a:r>
                            <a:rPr lang="en-US" sz="1600" baseline="-25000" noProof="0" dirty="0" smtClean="0"/>
                            <a:t>0</a:t>
                          </a:r>
                          <a:r>
                            <a:rPr lang="en-US" sz="1600" noProof="0" dirty="0" smtClean="0"/>
                            <a:t> = 17 bar(g)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noProof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sz="1600" noProof="0" dirty="0" smtClean="0">
                              <a:solidFill>
                                <a:srgbClr val="A00078"/>
                              </a:solidFill>
                            </a:rPr>
                            <a:t>Two</a:t>
                          </a:r>
                          <a:r>
                            <a:rPr lang="en-US" sz="1600" noProof="0" dirty="0" smtClean="0"/>
                            <a:t> safety</a:t>
                          </a:r>
                          <a:r>
                            <a:rPr lang="en-US" sz="1600" baseline="0" noProof="0" dirty="0" smtClean="0"/>
                            <a:t> valves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 baseline="0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1600" i="1" baseline="0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DE" sz="1600" b="0" i="1" baseline="0" noProof="0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de-DE" sz="1600" b="0" i="1" baseline="0" noProof="0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  <m:sup>
                                  <m:r>
                                    <a:rPr lang="de-DE" sz="1600" b="0" i="1" baseline="0" noProof="0" smtClean="0">
                                      <a:latin typeface="Cambria Math" panose="02040503050406030204" pitchFamily="18" charset="0"/>
                                    </a:rPr>
                                    <m:t>′′</m:t>
                                  </m:r>
                                </m:sup>
                              </m:sSup>
                              <m:r>
                                <a:rPr lang="de-DE" sz="1600" b="0" i="1" baseline="0" noProof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de-DE" sz="1600" b="0" i="1" baseline="0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e-DE" sz="1600" b="0" i="1" baseline="0" noProof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600" b="0" i="1" baseline="0" noProof="0" smtClean="0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b>
                                      <m:r>
                                        <a:rPr lang="de-DE" sz="1600" b="0" i="1" baseline="0" noProof="0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de-DE" sz="1600" b="0" i="1" baseline="0" noProof="0" smtClean="0">
                                      <a:latin typeface="Cambria Math" panose="02040503050406030204" pitchFamily="18" charset="0"/>
                                    </a:rPr>
                                    <m:t>=7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de-DE" sz="1600" b="0" i="0" baseline="0" noProof="0" smtClean="0"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</m:d>
                            </m:oMath>
                          </a14:m>
                          <a:endParaRPr lang="en-US" sz="1600" baseline="0" noProof="0" dirty="0" smtClean="0"/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baseline="0" noProof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sz="1600" baseline="0" noProof="0" dirty="0" smtClean="0">
                              <a:solidFill>
                                <a:srgbClr val="A00078"/>
                              </a:solidFill>
                            </a:rPr>
                            <a:t>Shuttle</a:t>
                          </a:r>
                          <a:r>
                            <a:rPr lang="en-US" sz="1600" baseline="0" noProof="0" dirty="0" smtClean="0"/>
                            <a:t> valve</a:t>
                          </a:r>
                          <a:endParaRPr lang="en-US" sz="16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b="0" noProof="0" dirty="0" smtClean="0"/>
                            <a:t> Safety valve DN25 at</a:t>
                          </a:r>
                          <a:r>
                            <a:rPr lang="en-US" sz="1600" b="0" baseline="0" noProof="0" dirty="0" smtClean="0"/>
                            <a:t> </a:t>
                          </a:r>
                          <a:r>
                            <a:rPr lang="en-US" sz="1600" b="0" i="1" baseline="0" noProof="0" dirty="0" smtClean="0"/>
                            <a:t>p</a:t>
                          </a:r>
                          <a:r>
                            <a:rPr lang="en-US" sz="1600" b="0" baseline="-25000" noProof="0" dirty="0" smtClean="0"/>
                            <a:t>0</a:t>
                          </a:r>
                          <a:r>
                            <a:rPr lang="en-US" sz="1600" b="0" baseline="0" noProof="0" dirty="0" smtClean="0"/>
                            <a:t> = 2 bar(g)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b="0" baseline="0" noProof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sz="1600" b="0" baseline="0" noProof="0" dirty="0" smtClean="0">
                              <a:solidFill>
                                <a:srgbClr val="A00078"/>
                              </a:solidFill>
                            </a:rPr>
                            <a:t>Two</a:t>
                          </a:r>
                          <a:r>
                            <a:rPr lang="en-US" sz="1600" b="0" baseline="0" noProof="0" dirty="0" smtClean="0"/>
                            <a:t> rupture disks DN65 at </a:t>
                          </a:r>
                          <a:r>
                            <a:rPr lang="en-US" sz="1600" b="0" i="1" baseline="0" noProof="0" dirty="0" smtClean="0"/>
                            <a:t>p</a:t>
                          </a:r>
                          <a:r>
                            <a:rPr lang="en-US" sz="1600" b="0" baseline="-25000" noProof="0" dirty="0" smtClean="0"/>
                            <a:t>0</a:t>
                          </a:r>
                          <a:r>
                            <a:rPr lang="en-US" sz="1600" b="0" baseline="0" noProof="0" dirty="0" smtClean="0"/>
                            <a:t> = 3 bar(g)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b="0" baseline="0" noProof="0" dirty="0" smtClean="0"/>
                            <a:t> Quench gas line DN100</a:t>
                          </a:r>
                          <a:endParaRPr lang="en-US" sz="1600" b="0" noProof="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Inhaltsplatzhalter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69875946"/>
                  </p:ext>
                </p:extLst>
              </p:nvPr>
            </p:nvGraphicFramePr>
            <p:xfrm>
              <a:off x="392113" y="1198563"/>
              <a:ext cx="8356600" cy="47520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4178300"/>
                    <a:gridCol w="4178300"/>
                  </a:tblGrid>
                  <a:tr h="57600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46" t="-1053" r="-100583" b="-72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00146" t="-1053" r="-583" b="-724211"/>
                          </a:stretch>
                        </a:blipFill>
                      </a:tcPr>
                    </a:tc>
                  </a:tr>
                  <a:tr h="417600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46" t="-13994" r="-100583" b="-2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b="0" noProof="0" dirty="0" smtClean="0"/>
                            <a:t> Safety valve DN25 at</a:t>
                          </a:r>
                          <a:r>
                            <a:rPr lang="en-US" sz="1600" b="0" baseline="0" noProof="0" dirty="0" smtClean="0"/>
                            <a:t> </a:t>
                          </a:r>
                          <a:r>
                            <a:rPr lang="en-US" sz="1600" b="0" i="1" baseline="0" noProof="0" dirty="0" smtClean="0"/>
                            <a:t>p</a:t>
                          </a:r>
                          <a:r>
                            <a:rPr lang="en-US" sz="1600" b="0" baseline="-25000" noProof="0" dirty="0" smtClean="0"/>
                            <a:t>0</a:t>
                          </a:r>
                          <a:r>
                            <a:rPr lang="en-US" sz="1600" b="0" baseline="0" noProof="0" dirty="0" smtClean="0"/>
                            <a:t> = 2 bar(g)</a:t>
                          </a:r>
                          <a:endParaRPr lang="en-US" sz="1600" b="0" baseline="0" noProof="0" dirty="0" smtClean="0"/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b="0" baseline="0" noProof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sz="1600" b="0" baseline="0" noProof="0" dirty="0" smtClean="0">
                              <a:solidFill>
                                <a:srgbClr val="A00078"/>
                              </a:solidFill>
                            </a:rPr>
                            <a:t>Two</a:t>
                          </a:r>
                          <a:r>
                            <a:rPr lang="en-US" sz="1600" b="0" baseline="0" noProof="0" dirty="0" smtClean="0"/>
                            <a:t> rupture disks DN65 at </a:t>
                          </a:r>
                          <a:r>
                            <a:rPr lang="en-US" sz="1600" b="0" i="1" baseline="0" noProof="0" dirty="0" smtClean="0"/>
                            <a:t>p</a:t>
                          </a:r>
                          <a:r>
                            <a:rPr lang="en-US" sz="1600" b="0" baseline="-25000" noProof="0" dirty="0" smtClean="0"/>
                            <a:t>0</a:t>
                          </a:r>
                          <a:r>
                            <a:rPr lang="en-US" sz="1600" b="0" baseline="0" noProof="0" dirty="0" smtClean="0"/>
                            <a:t> = 3 bar(g)</a:t>
                          </a:r>
                          <a:endParaRPr lang="en-US" sz="1600" b="0" baseline="0" noProof="0" dirty="0" smtClean="0"/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b="0" baseline="0" noProof="0" dirty="0" smtClean="0"/>
                            <a:t> Quench gas line DN100</a:t>
                          </a:r>
                          <a:endParaRPr lang="en-US" sz="1600" b="0" noProof="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10" name="Inhaltsplatzhalt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19"/>
          <a:stretch/>
        </p:blipFill>
        <p:spPr>
          <a:xfrm>
            <a:off x="4970070" y="2636912"/>
            <a:ext cx="2626266" cy="3168352"/>
          </a:xfrm>
          <a:prstGeom prst="rect">
            <a:avLst/>
          </a:prstGeom>
        </p:spPr>
      </p:pic>
      <p:cxnSp>
        <p:nvCxnSpPr>
          <p:cNvPr id="3" name="Gerader Verbinder 2"/>
          <p:cNvCxnSpPr/>
          <p:nvPr/>
        </p:nvCxnSpPr>
        <p:spPr>
          <a:xfrm flipH="1">
            <a:off x="390525" y="908720"/>
            <a:ext cx="1445171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Grafi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" y="3881536"/>
            <a:ext cx="3419960" cy="1923728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5" r="32046" b="25226"/>
          <a:stretch/>
        </p:blipFill>
        <p:spPr>
          <a:xfrm>
            <a:off x="2977537" y="2376000"/>
            <a:ext cx="1234423" cy="1440160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>
          <a:xfrm>
            <a:off x="1151680" y="3897112"/>
            <a:ext cx="540000" cy="540000"/>
          </a:xfrm>
          <a:prstGeom prst="ellipse">
            <a:avLst/>
          </a:prstGeom>
          <a:noFill/>
          <a:ln>
            <a:solidFill>
              <a:srgbClr val="A000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/>
          <p:cNvSpPr txBox="1"/>
          <p:nvPr/>
        </p:nvSpPr>
        <p:spPr>
          <a:xfrm>
            <a:off x="7668344" y="5379527"/>
            <a:ext cx="69519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Source: </a:t>
            </a:r>
          </a:p>
          <a:p>
            <a:r>
              <a:rPr lang="en-US" sz="1400" dirty="0" smtClean="0"/>
              <a:t>KATRIN </a:t>
            </a:r>
            <a:endParaRPr lang="en-US" sz="1400" dirty="0"/>
          </a:p>
        </p:txBody>
      </p:sp>
      <p:sp>
        <p:nvSpPr>
          <p:cNvPr id="12" name="Rechteck 11"/>
          <p:cNvSpPr/>
          <p:nvPr/>
        </p:nvSpPr>
        <p:spPr>
          <a:xfrm>
            <a:off x="4570413" y="1783183"/>
            <a:ext cx="4176713" cy="4167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feld 13"/>
          <p:cNvSpPr txBox="1"/>
          <p:nvPr/>
        </p:nvSpPr>
        <p:spPr>
          <a:xfrm>
            <a:off x="792000" y="3600716"/>
            <a:ext cx="15530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Source: Air Liquide </a:t>
            </a:r>
            <a:endParaRPr lang="en-US" sz="1400" dirty="0"/>
          </a:p>
        </p:txBody>
      </p:sp>
      <p:sp>
        <p:nvSpPr>
          <p:cNvPr id="11" name="Rechteck 10"/>
          <p:cNvSpPr/>
          <p:nvPr/>
        </p:nvSpPr>
        <p:spPr>
          <a:xfrm>
            <a:off x="390525" y="1783274"/>
            <a:ext cx="4180681" cy="41672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8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National standardization project</a:t>
            </a:r>
            <a:br>
              <a:rPr lang="en-US" sz="2800" dirty="0" smtClean="0"/>
            </a:br>
            <a:r>
              <a:rPr lang="en-US" sz="2800" dirty="0" smtClean="0"/>
              <a:t>(2010 – 2015) </a:t>
            </a:r>
            <a:endParaRPr lang="en-US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Safety of liquid helium cryostats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de-DE" smtClean="0"/>
              <a:t>S. Grohmann - European standardization activities</a:t>
            </a:r>
            <a:endParaRPr lang="en-US" alt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21.09.2016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503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T-PPT_Master_en_2016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KIT-PPT_Master_en_2016</Template>
  <TotalTime>0</TotalTime>
  <Words>1114</Words>
  <Application>Microsoft Office PowerPoint</Application>
  <PresentationFormat>Bildschirmpräsentation (4:3)</PresentationFormat>
  <Paragraphs>287</Paragraphs>
  <Slides>22</Slides>
  <Notes>10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7" baseType="lpstr">
      <vt:lpstr>Arial</vt:lpstr>
      <vt:lpstr>Cambria Math</vt:lpstr>
      <vt:lpstr>Symbol</vt:lpstr>
      <vt:lpstr>Wingdings</vt:lpstr>
      <vt:lpstr>KIT-PPT_Master_en_2016</vt:lpstr>
      <vt:lpstr>PowerPoint-Präsentation</vt:lpstr>
      <vt:lpstr>Outline</vt:lpstr>
      <vt:lpstr>What is special in Lhe Cryostats?</vt:lpstr>
      <vt:lpstr>Safety of cryogenic pressure equipment</vt:lpstr>
      <vt:lpstr>What is special in LHe cryostats?</vt:lpstr>
      <vt:lpstr>Explosion of a 70 L helium dewar </vt:lpstr>
      <vt:lpstr>What is special in LHe cryostats?</vt:lpstr>
      <vt:lpstr>Examples of typical safety units</vt:lpstr>
      <vt:lpstr>National standardization project (2010 – 2015) </vt:lpstr>
      <vt:lpstr>Contributions</vt:lpstr>
      <vt:lpstr>Workout of a DIN SPEC</vt:lpstr>
      <vt:lpstr>European standardization project</vt:lpstr>
      <vt:lpstr>European standardization project</vt:lpstr>
      <vt:lpstr>Present contents of prEN 4683:2015</vt:lpstr>
      <vt:lpstr>Aim of the European standard</vt:lpstr>
      <vt:lpstr>Project organization</vt:lpstr>
      <vt:lpstr>Formal procedure to start the project</vt:lpstr>
      <vt:lpstr>Expert registration</vt:lpstr>
      <vt:lpstr>Project planning</vt:lpstr>
      <vt:lpstr>Cross-link among projects</vt:lpstr>
      <vt:lpstr>Horizon 2020 project</vt:lpstr>
      <vt:lpstr>PowerPoint-Präsentation</vt:lpstr>
    </vt:vector>
  </TitlesOfParts>
  <Company>KIT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Grohmann</dc:creator>
  <cp:lastModifiedBy>Steffen Grohmann</cp:lastModifiedBy>
  <cp:revision>164</cp:revision>
  <dcterms:created xsi:type="dcterms:W3CDTF">2016-05-31T08:34:13Z</dcterms:created>
  <dcterms:modified xsi:type="dcterms:W3CDTF">2016-09-21T05:40:53Z</dcterms:modified>
</cp:coreProperties>
</file>