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7" r:id="rId4"/>
    <p:sldId id="261" r:id="rId5"/>
    <p:sldId id="267" r:id="rId6"/>
    <p:sldId id="268" r:id="rId7"/>
    <p:sldId id="270" r:id="rId8"/>
    <p:sldId id="266" r:id="rId9"/>
    <p:sldId id="265" r:id="rId10"/>
    <p:sldId id="269" r:id="rId11"/>
    <p:sldId id="271" r:id="rId12"/>
    <p:sldId id="272" r:id="rId13"/>
    <p:sldId id="275" r:id="rId14"/>
    <p:sldId id="273" r:id="rId15"/>
    <p:sldId id="274" r:id="rId16"/>
    <p:sldId id="276" r:id="rId17"/>
    <p:sldId id="277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C1F"/>
    <a:srgbClr val="5DDA4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 snapToObjects="1">
      <p:cViewPr>
        <p:scale>
          <a:sx n="103" d="100"/>
          <a:sy n="103" d="100"/>
        </p:scale>
        <p:origin x="-2176" y="-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20/09/2016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15AE-0B98-4F3F-AA9F-55F752F96FDA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4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37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7333B-4316-41E8-948F-7FDD4F1856CC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ADA-93FB-44FA-8412-7EBB0D85B018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E2BE-3038-4261-B75E-67C373D89655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873E-CDAD-4138-ADC8-C54AE9B7775D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C8B4-776B-4A71-945D-89D1254441CB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82" r:id="rId5"/>
    <p:sldLayoutId id="2147483665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77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220" y="443844"/>
            <a:ext cx="858309" cy="11465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0544" y="1095998"/>
            <a:ext cx="885746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Suppression of the risk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Change to harmless fluid, </a:t>
            </a:r>
            <a:r>
              <a:rPr lang="en-US" sz="1400" dirty="0">
                <a:solidFill>
                  <a:srgbClr val="660066"/>
                </a:solidFill>
              </a:rPr>
              <a:t>no access when increased risk (magnets </a:t>
            </a:r>
            <a:r>
              <a:rPr lang="en-US" sz="1400" dirty="0" smtClean="0">
                <a:solidFill>
                  <a:srgbClr val="660066"/>
                </a:solidFill>
              </a:rPr>
              <a:t>powered, cool down), vent line (marked)</a:t>
            </a:r>
            <a:endParaRPr lang="en-US" sz="1400" dirty="0">
              <a:solidFill>
                <a:srgbClr val="660066"/>
              </a:solidFill>
            </a:endParaRPr>
          </a:p>
          <a:p>
            <a:endParaRPr lang="en-US" sz="1400" dirty="0"/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Minimise</a:t>
            </a:r>
            <a:r>
              <a:rPr lang="en-US" dirty="0" smtClean="0"/>
              <a:t> the probability of a release 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Build, install, test &amp; inspect according to regulation, avoid </a:t>
            </a:r>
            <a:r>
              <a:rPr lang="en-US" sz="1400" dirty="0" smtClean="0">
                <a:solidFill>
                  <a:srgbClr val="660066"/>
                </a:solidFill>
              </a:rPr>
              <a:t>mechanical </a:t>
            </a:r>
            <a:r>
              <a:rPr lang="en-US" sz="1400" dirty="0" smtClean="0">
                <a:solidFill>
                  <a:srgbClr val="660066"/>
                </a:solidFill>
              </a:rPr>
              <a:t>impacts via technical and organizational measures, Lock-out Tag-out procedure etc.</a:t>
            </a:r>
          </a:p>
          <a:p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Reduce the consequences in case of a release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Store </a:t>
            </a:r>
            <a:r>
              <a:rPr lang="en-US" sz="1400" dirty="0">
                <a:solidFill>
                  <a:srgbClr val="660066"/>
                </a:solidFill>
              </a:rPr>
              <a:t>outside, increase the volume of the area, reduce the volume of the </a:t>
            </a:r>
            <a:r>
              <a:rPr lang="en-US" sz="1400" dirty="0" smtClean="0">
                <a:solidFill>
                  <a:srgbClr val="660066"/>
                </a:solidFill>
              </a:rPr>
              <a:t>fluid, access control, ventilation</a:t>
            </a:r>
          </a:p>
          <a:p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Competent personnel 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Qualification, experience, training </a:t>
            </a:r>
            <a:r>
              <a:rPr lang="en-US" sz="1400" dirty="0" smtClean="0">
                <a:solidFill>
                  <a:srgbClr val="660066"/>
                </a:solidFill>
                <a:sym typeface="Wingdings"/>
              </a:rPr>
              <a:t>Fire drills, Self Rescue Mask training</a:t>
            </a:r>
            <a:endParaRPr lang="en-US" sz="1400" dirty="0" smtClean="0">
              <a:solidFill>
                <a:srgbClr val="660066"/>
              </a:solidFill>
            </a:endParaRPr>
          </a:p>
          <a:p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Collective </a:t>
            </a:r>
            <a:r>
              <a:rPr lang="en-US" dirty="0" smtClean="0"/>
              <a:t>protection</a:t>
            </a:r>
            <a:endParaRPr lang="en-US" dirty="0" smtClean="0"/>
          </a:p>
          <a:p>
            <a:r>
              <a:rPr lang="en-US" sz="1400" dirty="0" smtClean="0">
                <a:solidFill>
                  <a:srgbClr val="660066"/>
                </a:solidFill>
              </a:rPr>
              <a:t>Detection, </a:t>
            </a:r>
            <a:r>
              <a:rPr lang="en-US" sz="1400" dirty="0" smtClean="0">
                <a:solidFill>
                  <a:srgbClr val="660066"/>
                </a:solidFill>
              </a:rPr>
              <a:t>alarm, </a:t>
            </a:r>
            <a:r>
              <a:rPr lang="en-US" sz="1400" dirty="0" smtClean="0">
                <a:solidFill>
                  <a:srgbClr val="660066"/>
                </a:solidFill>
              </a:rPr>
              <a:t>warning signs, adequate </a:t>
            </a:r>
            <a:r>
              <a:rPr lang="en-US" sz="1400" dirty="0" smtClean="0">
                <a:solidFill>
                  <a:srgbClr val="660066"/>
                </a:solidFill>
              </a:rPr>
              <a:t>escape routes/emergency exits (number and size</a:t>
            </a:r>
            <a:r>
              <a:rPr lang="en-US" sz="1400" dirty="0" smtClean="0">
                <a:solidFill>
                  <a:srgbClr val="660066"/>
                </a:solidFill>
              </a:rPr>
              <a:t>)</a:t>
            </a:r>
            <a:endParaRPr lang="en-US" sz="1400" dirty="0" smtClean="0">
              <a:solidFill>
                <a:srgbClr val="660066"/>
              </a:solidFill>
            </a:endParaRPr>
          </a:p>
          <a:p>
            <a:endParaRPr lang="en-US" sz="14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Individual protection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Detection &amp; alarm, self rescue mask, </a:t>
            </a:r>
          </a:p>
          <a:p>
            <a:endParaRPr lang="en-US" sz="1400" dirty="0" smtClean="0">
              <a:solidFill>
                <a:srgbClr val="660066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Emergency procedure</a:t>
            </a:r>
          </a:p>
          <a:p>
            <a:r>
              <a:rPr lang="en-US" sz="1400" dirty="0" smtClean="0">
                <a:solidFill>
                  <a:srgbClr val="660066"/>
                </a:solidFill>
              </a:rPr>
              <a:t>Define what to do in case of a release, in case of an alarm, in case of injuries etc.</a:t>
            </a:r>
            <a:endParaRPr lang="en-US" sz="1400" dirty="0">
              <a:solidFill>
                <a:srgbClr val="66006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740488"/>
            <a:ext cx="3173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80C1F"/>
                </a:solidFill>
              </a:rPr>
              <a:t>Mitigation actions (examples)</a:t>
            </a:r>
            <a:endParaRPr lang="en-US" dirty="0">
              <a:solidFill>
                <a:srgbClr val="D80C1F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  <p:pic>
        <p:nvPicPr>
          <p:cNvPr id="2" name="Picture 1" descr="2015-09-16.safety_training_centre.self-rescue_mask-train_the_trainer.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389" y="4640459"/>
            <a:ext cx="999967" cy="15030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457" y="3349199"/>
            <a:ext cx="1736518" cy="104244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697" y="3880653"/>
            <a:ext cx="1142303" cy="12391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6613" y="4753821"/>
            <a:ext cx="1487210" cy="10345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2269" y="1661570"/>
            <a:ext cx="1615188" cy="387927"/>
          </a:xfrm>
          <a:prstGeom prst="rect">
            <a:avLst/>
          </a:prstGeom>
        </p:spPr>
      </p:pic>
      <p:pic>
        <p:nvPicPr>
          <p:cNvPr id="7" name="Picture 6" descr="images-4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598" y="2359122"/>
            <a:ext cx="918884" cy="6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51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787141" y="614868"/>
            <a:ext cx="53568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Consequences for the different scenarios with stopped ventilation.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b="1" dirty="0" smtClean="0"/>
              <a:t>0.1 g/s </a:t>
            </a:r>
            <a:r>
              <a:rPr lang="en-US" b="1" dirty="0" smtClean="0">
                <a:sym typeface="Wingdings"/>
              </a:rPr>
              <a:t> </a:t>
            </a:r>
            <a:r>
              <a:rPr lang="en-US" b="1" dirty="0" smtClean="0"/>
              <a:t> </a:t>
            </a:r>
            <a:r>
              <a:rPr lang="en-US" dirty="0">
                <a:sym typeface="Wingdings"/>
              </a:rPr>
              <a:t>0% </a:t>
            </a:r>
            <a:r>
              <a:rPr lang="en-US" dirty="0" smtClean="0">
                <a:sym typeface="Wingdings"/>
              </a:rPr>
              <a:t>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b="1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after 6 days </a:t>
            </a:r>
            <a:r>
              <a:rPr lang="en-US" dirty="0" smtClean="0"/>
              <a:t>(winter break..). </a:t>
            </a:r>
            <a:endParaRPr lang="en-US" dirty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b="1" dirty="0" smtClean="0">
                <a:sym typeface="Wingdings"/>
              </a:rPr>
              <a:t>1 </a:t>
            </a:r>
            <a:r>
              <a:rPr lang="en-US" b="1" dirty="0" smtClean="0">
                <a:sym typeface="Wingdings"/>
              </a:rPr>
              <a:t>g/s </a:t>
            </a:r>
            <a:r>
              <a:rPr lang="en-US" dirty="0" smtClean="0">
                <a:sym typeface="Wingdings"/>
              </a:rPr>
              <a:t>during 1 hour (filling)  22 m</a:t>
            </a:r>
            <a:r>
              <a:rPr lang="en-US" baseline="30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  22 cm of pure helium under </a:t>
            </a:r>
            <a:r>
              <a:rPr lang="en-US" dirty="0" smtClean="0">
                <a:sym typeface="Wingdings"/>
              </a:rPr>
              <a:t>the ceiling</a:t>
            </a:r>
            <a:endParaRPr lang="en-US" dirty="0" smtClean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b="1" dirty="0" smtClean="0">
                <a:sym typeface="Wingdings"/>
              </a:rPr>
              <a:t>1000 g/s</a:t>
            </a:r>
            <a:r>
              <a:rPr lang="en-US" dirty="0" smtClean="0">
                <a:sym typeface="Wingdings"/>
              </a:rPr>
              <a:t>  6 m</a:t>
            </a:r>
            <a:r>
              <a:rPr lang="en-US" baseline="30000" dirty="0" smtClean="0">
                <a:sym typeface="Wingdings"/>
              </a:rPr>
              <a:t>3</a:t>
            </a:r>
            <a:r>
              <a:rPr lang="en-US" dirty="0" smtClean="0">
                <a:sym typeface="Wingdings"/>
              </a:rPr>
              <a:t>/s </a:t>
            </a:r>
          </a:p>
          <a:p>
            <a:r>
              <a:rPr lang="en-US" u="sng" dirty="0" smtClean="0">
                <a:sym typeface="Wingdings"/>
              </a:rPr>
              <a:t>Escape time: </a:t>
            </a:r>
            <a:r>
              <a:rPr lang="en-US" dirty="0" smtClean="0">
                <a:sym typeface="Wingdings"/>
              </a:rPr>
              <a:t>10s+5s+12s=27 s  9.5% O</a:t>
            </a:r>
            <a:r>
              <a:rPr lang="en-US" baseline="-25000" dirty="0" smtClean="0">
                <a:sym typeface="Wingdings"/>
              </a:rPr>
              <a:t>2</a:t>
            </a:r>
            <a:r>
              <a:rPr lang="en-US" dirty="0" smtClean="0">
                <a:sym typeface="Wingdings"/>
              </a:rPr>
              <a:t> (perfect mixture) or 1.85 m pure helium under the ceiling!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7516" y="3352333"/>
            <a:ext cx="8468985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Mitigation actions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Cryostat built, installed, tested &amp; inspected according to legislation.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Vent </a:t>
            </a:r>
            <a:r>
              <a:rPr lang="en-US" dirty="0" smtClean="0"/>
              <a:t>lines </a:t>
            </a:r>
            <a:r>
              <a:rPr lang="en-US" dirty="0" smtClean="0"/>
              <a:t>marked “Helium outlet” release at points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Fixed ODH sensors with alarms inside &amp; outside the area + ODH signs.</a:t>
            </a:r>
          </a:p>
          <a:p>
            <a:pPr marL="285750" indent="-285750">
              <a:buFontTx/>
              <a:buChar char="-"/>
            </a:pPr>
            <a:r>
              <a:rPr lang="en-US" dirty="0"/>
              <a:t>2 emergency </a:t>
            </a:r>
            <a:r>
              <a:rPr lang="en-US" dirty="0" smtClean="0"/>
              <a:t>exits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Organizational </a:t>
            </a:r>
            <a:r>
              <a:rPr lang="en-US" dirty="0" smtClean="0"/>
              <a:t>&amp; technical </a:t>
            </a:r>
            <a:r>
              <a:rPr lang="en-US" dirty="0"/>
              <a:t>p</a:t>
            </a:r>
            <a:r>
              <a:rPr lang="en-US" dirty="0" smtClean="0"/>
              <a:t>rocedures to avoid mechanical impacts. &lt; 1000g/s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Controlled access </a:t>
            </a:r>
            <a:r>
              <a:rPr lang="en-US" dirty="0"/>
              <a:t>+ No access during cool down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Alarm if ventilation stops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Training </a:t>
            </a:r>
            <a:r>
              <a:rPr lang="en-US" dirty="0" smtClean="0"/>
              <a:t>(technical, hazards, fire drills etc.)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Emergency </a:t>
            </a:r>
            <a:r>
              <a:rPr lang="en-US" dirty="0" smtClean="0"/>
              <a:t>procedure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676782"/>
            <a:ext cx="148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An example:</a:t>
            </a:r>
          </a:p>
        </p:txBody>
      </p:sp>
      <p:pic>
        <p:nvPicPr>
          <p:cNvPr id="12" name="Picture 11" descr="Screen Shot 2016-09-20 at 08.40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0" y="1212569"/>
            <a:ext cx="3900611" cy="2139764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93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740488"/>
            <a:ext cx="70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80C1F"/>
                </a:solidFill>
              </a:rPr>
              <a:t>Mitigation actions (example) – Self Rescue Mask Training @ CERN</a:t>
            </a:r>
            <a:endParaRPr lang="en-US" dirty="0">
              <a:solidFill>
                <a:srgbClr val="D80C1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549" y="1294488"/>
            <a:ext cx="242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LHC mock up tunnel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9820"/>
            <a:ext cx="8229600" cy="49403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069633" y="1255303"/>
            <a:ext cx="1634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2 h course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theoretical &amp;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practical part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985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49" y="1109820"/>
            <a:ext cx="8229600" cy="49403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740488"/>
            <a:ext cx="70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80C1F"/>
                </a:solidFill>
              </a:rPr>
              <a:t>Mitigation actions (example) – Self Rescue Mask Training @ CERN</a:t>
            </a:r>
            <a:endParaRPr lang="en-US" dirty="0">
              <a:solidFill>
                <a:srgbClr val="D80C1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549" y="1294488"/>
            <a:ext cx="242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LHC mock up tunnel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79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11958"/>
            <a:ext cx="8272800" cy="496623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740488"/>
            <a:ext cx="70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80C1F"/>
                </a:solidFill>
              </a:rPr>
              <a:t>Mitigation actions (example) – Self Rescue Mask Training @ CERN</a:t>
            </a:r>
            <a:endParaRPr lang="en-US" dirty="0">
              <a:solidFill>
                <a:srgbClr val="D80C1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549" y="1294488"/>
            <a:ext cx="242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LHC mock up tunnel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09820"/>
            <a:ext cx="8229600" cy="49403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8300" y="740488"/>
            <a:ext cx="7077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80C1F"/>
                </a:solidFill>
              </a:rPr>
              <a:t>Mitigation actions (example) – Self Rescue Mask Training @ CERN</a:t>
            </a:r>
            <a:endParaRPr lang="en-US" dirty="0">
              <a:solidFill>
                <a:srgbClr val="D80C1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549" y="1294488"/>
            <a:ext cx="242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LHC mock up tunnel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098" y="4105636"/>
            <a:ext cx="53760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Qualification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Theoretical test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&amp;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Practical test: Mask applied within 40 s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sz="2000" b="1" dirty="0" smtClean="0">
                <a:solidFill>
                  <a:srgbClr val="FF0000"/>
                </a:solidFill>
              </a:rPr>
              <a:t>Validity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b="1" dirty="0" smtClean="0">
                <a:solidFill>
                  <a:srgbClr val="FF0000"/>
                </a:solidFill>
              </a:rPr>
              <a:t> 3 years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3423" y="5559471"/>
            <a:ext cx="319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Training &gt;1500 people/year.  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</p:spTree>
    <p:extLst>
      <p:ext uri="{BB962C8B-B14F-4D97-AF65-F5344CB8AC3E}">
        <p14:creationId xmlns:p14="http://schemas.microsoft.com/office/powerpoint/2010/main" val="74880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Accidents due to ODH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29091" y="923233"/>
            <a:ext cx="9014909" cy="2664503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GB" sz="3200" i="1" dirty="0"/>
              <a:t>Q</a:t>
            </a:r>
            <a:r>
              <a:rPr lang="en-GB" sz="3200" i="1" dirty="0" smtClean="0"/>
              <a:t>uickly unplanned rescue scenario </a:t>
            </a:r>
            <a:endParaRPr lang="en-GB" sz="3200" i="1" dirty="0"/>
          </a:p>
          <a:p>
            <a:pPr>
              <a:buFont typeface="Wingdings" charset="2"/>
              <a:buChar char="Ø"/>
            </a:pPr>
            <a:r>
              <a:rPr lang="en-GB" sz="3200" dirty="0" smtClean="0"/>
              <a:t>A person suddenly collapses </a:t>
            </a:r>
            <a:r>
              <a:rPr lang="en-GB" sz="1800" dirty="0" smtClean="0"/>
              <a:t>in a vessel, a partially enclosed space, pit, trench, small sized room etc.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The colleague(s) runs to rescue and becomes  2</a:t>
            </a:r>
            <a:r>
              <a:rPr lang="en-GB" sz="3200" baseline="30000" dirty="0" smtClean="0"/>
              <a:t>nd</a:t>
            </a:r>
            <a:r>
              <a:rPr lang="en-GB" sz="3200" dirty="0" smtClean="0"/>
              <a:t> or even 3</a:t>
            </a:r>
            <a:r>
              <a:rPr lang="en-GB" sz="3200" baseline="30000" dirty="0" smtClean="0"/>
              <a:t>rd</a:t>
            </a:r>
            <a:r>
              <a:rPr lang="en-GB" sz="3200" dirty="0" smtClean="0"/>
              <a:t> victim.</a:t>
            </a:r>
          </a:p>
          <a:p>
            <a:pPr marL="36576" indent="0">
              <a:buNone/>
            </a:pPr>
            <a:r>
              <a:rPr lang="en-GB" sz="3200" dirty="0" smtClean="0"/>
              <a:t>This is one of t</a:t>
            </a:r>
            <a:r>
              <a:rPr lang="en-US" sz="3200" dirty="0" smtClean="0"/>
              <a:t>he</a:t>
            </a:r>
            <a:r>
              <a:rPr lang="en-GB" sz="3200" dirty="0" smtClean="0"/>
              <a:t> most common causes of multiple fatalities.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3710488"/>
            <a:ext cx="9144000" cy="11717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3200" dirty="0" smtClean="0">
                <a:solidFill>
                  <a:srgbClr val="FF0000"/>
                </a:solidFill>
              </a:rPr>
              <a:t>WARNING: The colleague(s) must assume that his/her life is at risk entering the same area!</a:t>
            </a:r>
            <a:endParaRPr lang="en-GB" sz="1800" dirty="0" smtClean="0">
              <a:solidFill>
                <a:srgbClr val="FF000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29091" y="4882279"/>
            <a:ext cx="9144000" cy="117179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3200" dirty="0" smtClean="0">
                <a:solidFill>
                  <a:srgbClr val="0000FF"/>
                </a:solidFill>
              </a:rPr>
              <a:t>Ideally, the colleague should raise the alarm and call for assistance for a prepared rescue.</a:t>
            </a:r>
            <a:endParaRPr lang="en-GB" sz="1800" dirty="0" smtClean="0">
              <a:solidFill>
                <a:srgbClr val="0000F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83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1539" y="2645712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>
                <a:latin typeface="Comic Sans MS"/>
                <a:cs typeface="Comic Sans MS"/>
              </a:rPr>
              <a:t>Thank you for your attention!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157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</p:spPr>
        <p:txBody>
          <a:bodyPr/>
          <a:lstStyle/>
          <a:p>
            <a:fld id="{7F2DDADE-8581-4867-A6B1-4F1C984063C5}" type="datetime5">
              <a:rPr lang="en-US" smtClean="0"/>
              <a:t>20-Sep-16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ODH at CERN: </a:t>
            </a:r>
            <a:br>
              <a:rPr lang="en-GB" dirty="0" smtClean="0"/>
            </a:br>
            <a:r>
              <a:rPr lang="en-GB" sz="4000" dirty="0" smtClean="0"/>
              <a:t>Hazards, risks &amp; mitigation measures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Gunnar Lindell (HSE-unit CERN)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/>
              <a:t>1720722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78231" y="80277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831687"/>
            <a:ext cx="78555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i="1" dirty="0" smtClean="0"/>
              <a:t>Cryogenic Safety – HSE seminar</a:t>
            </a:r>
          </a:p>
          <a:p>
            <a:pPr algn="ctr"/>
            <a:r>
              <a:rPr lang="fr-CH" sz="2000" i="1" dirty="0" smtClean="0"/>
              <a:t>21-23 September 2016</a:t>
            </a:r>
          </a:p>
          <a:p>
            <a:pPr algn="ctr"/>
            <a:r>
              <a:rPr lang="fr-CH" sz="2000" i="1" dirty="0" smtClean="0"/>
              <a:t>CERN, Geneva Switzerland</a:t>
            </a:r>
            <a:endParaRPr lang="en-GB" sz="20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426" y="266537"/>
            <a:ext cx="14859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667421"/>
          </a:xfrm>
        </p:spPr>
        <p:txBody>
          <a:bodyPr>
            <a:normAutofit/>
          </a:bodyPr>
          <a:lstStyle/>
          <a:p>
            <a:r>
              <a:rPr lang="en-US" dirty="0" smtClean="0"/>
              <a:t>ODH </a:t>
            </a:r>
            <a:r>
              <a:rPr lang="en-US" dirty="0"/>
              <a:t>@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CERN ODH risk assessment approach </a:t>
            </a:r>
          </a:p>
          <a:p>
            <a:pPr marL="36576" indent="0">
              <a:buNone/>
            </a:pPr>
            <a:r>
              <a:rPr lang="en-US" dirty="0" smtClean="0"/>
              <a:t>	- Evacuation time</a:t>
            </a:r>
          </a:p>
          <a:p>
            <a:pPr marL="36576" indent="0">
              <a:buNone/>
            </a:pPr>
            <a:r>
              <a:rPr lang="en-US" dirty="0"/>
              <a:t>	</a:t>
            </a:r>
            <a:r>
              <a:rPr lang="en-US" dirty="0" smtClean="0"/>
              <a:t>- Reduced </a:t>
            </a:r>
            <a:r>
              <a:rPr lang="en-US" dirty="0"/>
              <a:t>O</a:t>
            </a:r>
            <a:r>
              <a:rPr lang="en-US" baseline="-25000" dirty="0"/>
              <a:t>2 </a:t>
            </a:r>
            <a:r>
              <a:rPr lang="en-US" dirty="0"/>
              <a:t>- Effects on the human </a:t>
            </a:r>
            <a:r>
              <a:rPr lang="en-US" dirty="0" smtClean="0"/>
              <a:t>body</a:t>
            </a:r>
          </a:p>
          <a:p>
            <a:r>
              <a:rPr lang="en-US" dirty="0" smtClean="0"/>
              <a:t>Example of an assessment &amp; mitigation actions </a:t>
            </a:r>
            <a:endParaRPr lang="en-US" dirty="0"/>
          </a:p>
          <a:p>
            <a:r>
              <a:rPr lang="en-US" dirty="0" smtClean="0"/>
              <a:t>Accidents</a:t>
            </a:r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945" y="233492"/>
            <a:ext cx="8865041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ODH@CERN - </a:t>
            </a:r>
            <a:r>
              <a:rPr lang="en-GB" sz="2200" b="1" dirty="0" smtClean="0"/>
              <a:t>many </a:t>
            </a:r>
            <a:r>
              <a:rPr lang="en-GB" sz="2200" b="1" dirty="0"/>
              <a:t>different types </a:t>
            </a:r>
            <a:r>
              <a:rPr lang="en-GB" sz="2200" b="1" dirty="0" smtClean="0"/>
              <a:t>of installations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373049"/>
            <a:ext cx="9144000" cy="4932000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600" dirty="0" smtClean="0"/>
              <a:t>Small laboratories: 50-200 </a:t>
            </a:r>
            <a:r>
              <a:rPr lang="en-GB" sz="2600" dirty="0" err="1" smtClean="0"/>
              <a:t>liters</a:t>
            </a:r>
            <a:r>
              <a:rPr lang="en-GB" sz="2600" dirty="0" smtClean="0"/>
              <a:t> mostly LN</a:t>
            </a:r>
            <a:r>
              <a:rPr lang="en-GB" sz="2600" baseline="-25000" dirty="0" smtClean="0"/>
              <a:t>2</a:t>
            </a:r>
          </a:p>
          <a:p>
            <a:pPr marL="36576" indent="0">
              <a:buNone/>
            </a:pPr>
            <a:endParaRPr lang="en-GB" sz="2600" baseline="-25000" dirty="0" smtClean="0"/>
          </a:p>
          <a:p>
            <a:pPr marL="36576" indent="0">
              <a:buNone/>
            </a:pPr>
            <a:r>
              <a:rPr lang="en-GB" sz="2600" dirty="0" smtClean="0"/>
              <a:t>Experimental halls: 1’000-10’000 </a:t>
            </a:r>
            <a:r>
              <a:rPr lang="en-GB" sz="2600" dirty="0" err="1" smtClean="0"/>
              <a:t>liters</a:t>
            </a:r>
            <a:r>
              <a:rPr lang="en-GB" sz="2600" dirty="0" smtClean="0"/>
              <a:t> LN</a:t>
            </a:r>
            <a:r>
              <a:rPr lang="en-GB" sz="2600" baseline="-25000" dirty="0" smtClean="0"/>
              <a:t>2</a:t>
            </a:r>
            <a:r>
              <a:rPr lang="en-GB" sz="2600" dirty="0" smtClean="0"/>
              <a:t>, </a:t>
            </a:r>
            <a:r>
              <a:rPr lang="en-GB" sz="2600" dirty="0" err="1" smtClean="0"/>
              <a:t>LHe</a:t>
            </a:r>
            <a:r>
              <a:rPr lang="en-GB" sz="2600" dirty="0" smtClean="0"/>
              <a:t>, </a:t>
            </a:r>
            <a:r>
              <a:rPr lang="en-GB" sz="2600" dirty="0" err="1" smtClean="0"/>
              <a:t>LAr</a:t>
            </a:r>
            <a:r>
              <a:rPr lang="en-GB" sz="2600" dirty="0" smtClean="0"/>
              <a:t>, </a:t>
            </a:r>
            <a:r>
              <a:rPr lang="en-GB" sz="2600" dirty="0" err="1" smtClean="0"/>
              <a:t>LKr</a:t>
            </a:r>
            <a:endParaRPr lang="en-GB" sz="2600" dirty="0" smtClean="0"/>
          </a:p>
          <a:p>
            <a:pPr marL="36576" indent="0">
              <a:buNone/>
            </a:pPr>
            <a:endParaRPr lang="en-GB" sz="2000" dirty="0" smtClean="0"/>
          </a:p>
          <a:p>
            <a:pPr marL="36576" indent="0">
              <a:buNone/>
            </a:pPr>
            <a:r>
              <a:rPr lang="en-GB" sz="2600" dirty="0" smtClean="0"/>
              <a:t>R&amp;D detectors for Neutrino physics (18’000 &amp; 500’000 l </a:t>
            </a:r>
            <a:r>
              <a:rPr lang="en-GB" sz="2600" dirty="0" err="1" smtClean="0"/>
              <a:t>LAr</a:t>
            </a:r>
            <a:r>
              <a:rPr lang="en-GB" sz="2600" dirty="0" smtClean="0"/>
              <a:t>)</a:t>
            </a:r>
          </a:p>
          <a:p>
            <a:pPr marL="36576" indent="0">
              <a:buNone/>
            </a:pPr>
            <a:endParaRPr lang="en-GB" sz="2600" dirty="0" smtClean="0"/>
          </a:p>
          <a:p>
            <a:pPr marL="36576" indent="0">
              <a:buNone/>
            </a:pPr>
            <a:r>
              <a:rPr lang="en-GB" sz="2600" dirty="0" smtClean="0"/>
              <a:t>LHC tunnel: 8 sectors, 15 ton/sector 3.3km (120’000 l </a:t>
            </a:r>
            <a:r>
              <a:rPr lang="en-GB" sz="2600" dirty="0" err="1" smtClean="0"/>
              <a:t>LHe</a:t>
            </a:r>
            <a:r>
              <a:rPr lang="en-GB" sz="2600" dirty="0" smtClean="0"/>
              <a:t>)</a:t>
            </a:r>
          </a:p>
          <a:p>
            <a:pPr marL="36576" indent="0">
              <a:buNone/>
            </a:pPr>
            <a:endParaRPr lang="en-GB" sz="2600" dirty="0"/>
          </a:p>
          <a:p>
            <a:pPr marL="36576" indent="0">
              <a:buNone/>
            </a:pPr>
            <a:r>
              <a:rPr lang="en-GB" sz="2600" dirty="0" smtClean="0"/>
              <a:t>ATLAS detector: </a:t>
            </a:r>
            <a:r>
              <a:rPr lang="en-GB" sz="2600" dirty="0" err="1" smtClean="0"/>
              <a:t>LAr</a:t>
            </a:r>
            <a:r>
              <a:rPr lang="en-GB" sz="2600" dirty="0" smtClean="0"/>
              <a:t>, LN</a:t>
            </a:r>
            <a:r>
              <a:rPr lang="en-GB" sz="2600" baseline="-25000" dirty="0" smtClean="0"/>
              <a:t>2</a:t>
            </a:r>
            <a:r>
              <a:rPr lang="en-GB" sz="2600" dirty="0" smtClean="0"/>
              <a:t> &amp; L</a:t>
            </a:r>
            <a:r>
              <a:rPr lang="en-US" sz="2600" dirty="0"/>
              <a:t>H</a:t>
            </a:r>
            <a:r>
              <a:rPr lang="en-GB" sz="2600" dirty="0" smtClean="0"/>
              <a:t>e</a:t>
            </a:r>
          </a:p>
          <a:p>
            <a:pPr marL="36576" indent="0">
              <a:buNone/>
            </a:pPr>
            <a:endParaRPr lang="en-GB" sz="2600" dirty="0"/>
          </a:p>
          <a:p>
            <a:pPr marL="36576" indent="0">
              <a:buNone/>
            </a:pPr>
            <a:r>
              <a:rPr lang="en-GB" sz="2600" dirty="0" smtClean="0"/>
              <a:t>Inert gases used in many differ</a:t>
            </a:r>
            <a:r>
              <a:rPr lang="en-US" sz="2600" dirty="0" smtClean="0"/>
              <a:t>e</a:t>
            </a:r>
            <a:r>
              <a:rPr lang="en-GB" sz="2600" dirty="0" err="1" smtClean="0"/>
              <a:t>nt</a:t>
            </a:r>
            <a:r>
              <a:rPr lang="en-GB" sz="2600" dirty="0" smtClean="0"/>
              <a:t> applications.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13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91" y="233492"/>
            <a:ext cx="901490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CERN ODH risk </a:t>
            </a:r>
            <a:r>
              <a:rPr lang="en-US" sz="4400" dirty="0" smtClean="0"/>
              <a:t>assessment approach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37393" y="2945627"/>
            <a:ext cx="8906607" cy="137082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i="1" dirty="0" smtClean="0">
                <a:solidFill>
                  <a:srgbClr val="FF0000"/>
                </a:solidFill>
              </a:rPr>
              <a:t>It is crucial to make sure people can evacuate safely at all time in case of an ODH situation!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5074" y="1442717"/>
            <a:ext cx="87615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ODH </a:t>
            </a:r>
            <a:r>
              <a:rPr lang="en-US" sz="3200" dirty="0"/>
              <a:t>risk </a:t>
            </a:r>
            <a:r>
              <a:rPr lang="en-US" sz="3200" dirty="0" smtClean="0"/>
              <a:t>assessments are done </a:t>
            </a:r>
            <a:r>
              <a:rPr lang="en-US" sz="3200" dirty="0"/>
              <a:t>on a </a:t>
            </a:r>
            <a:endParaRPr lang="en-US" sz="3200" dirty="0" smtClean="0"/>
          </a:p>
          <a:p>
            <a:r>
              <a:rPr lang="en-US" sz="3200" dirty="0" smtClean="0"/>
              <a:t>case</a:t>
            </a:r>
            <a:r>
              <a:rPr lang="en-US" sz="3200" dirty="0"/>
              <a:t>-by-case basis as each </a:t>
            </a:r>
            <a:r>
              <a:rPr lang="en-US" sz="3200" dirty="0" smtClean="0"/>
              <a:t>situation </a:t>
            </a:r>
            <a:r>
              <a:rPr lang="en-US" sz="3200" dirty="0"/>
              <a:t>is unique. </a:t>
            </a:r>
            <a:endParaRPr lang="en-US" dirty="0" smtClean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71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9091" y="960220"/>
            <a:ext cx="9014909" cy="3959047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sz="3200" u="sng" dirty="0" smtClean="0"/>
              <a:t>Methodology:</a:t>
            </a:r>
          </a:p>
          <a:p>
            <a:pPr marL="36576" indent="0">
              <a:buNone/>
            </a:pPr>
            <a:endParaRPr lang="en-GB" sz="3200" i="1" dirty="0" smtClean="0"/>
          </a:p>
          <a:p>
            <a:pPr marL="36576" indent="0">
              <a:buNone/>
            </a:pPr>
            <a:r>
              <a:rPr lang="en-GB" sz="3200" i="1" dirty="0" smtClean="0"/>
              <a:t>Input</a:t>
            </a:r>
            <a:endParaRPr lang="en-GB" sz="3200" i="1" dirty="0"/>
          </a:p>
          <a:p>
            <a:pPr>
              <a:buFont typeface="Wingdings" charset="2"/>
              <a:buChar char="Ø"/>
            </a:pPr>
            <a:r>
              <a:rPr lang="en-GB" sz="3200" dirty="0" smtClean="0"/>
              <a:t>Define failure scenarios leading to a release – </a:t>
            </a:r>
            <a:r>
              <a:rPr lang="en-GB" sz="2200" dirty="0" smtClean="0"/>
              <a:t>operations, maintenance, accident.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Find out what the consequences would be concerning O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 levels, temperatures, vapour clouds, propagation speed, increased pressure etc. 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Could the release spread to adjacent areas – </a:t>
            </a:r>
            <a:r>
              <a:rPr lang="en-GB" sz="2200" dirty="0" smtClean="0"/>
              <a:t>directly or via ventilation?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Define the evacuation time needed – </a:t>
            </a:r>
            <a:r>
              <a:rPr lang="en-GB" sz="2200" dirty="0" smtClean="0"/>
              <a:t>consider people at height (maintenance/repair of overhead cranes, lights etc.).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Find out what O</a:t>
            </a:r>
            <a:r>
              <a:rPr lang="en-GB" sz="3200" baseline="-25000" dirty="0" smtClean="0"/>
              <a:t>2</a:t>
            </a:r>
            <a:r>
              <a:rPr lang="en-GB" sz="3200" dirty="0" smtClean="0"/>
              <a:t> levels people will be exposed to as well as the exposure time.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Occupancy – </a:t>
            </a:r>
            <a:r>
              <a:rPr lang="en-GB" sz="2200" dirty="0" smtClean="0"/>
              <a:t>x persons, x days/week, x hours/day</a:t>
            </a:r>
          </a:p>
          <a:p>
            <a:pPr>
              <a:buFont typeface="Wingdings" charset="2"/>
              <a:buChar char="Ø"/>
            </a:pPr>
            <a:r>
              <a:rPr lang="en-GB" sz="3200" dirty="0" smtClean="0"/>
              <a:t>Duration of the activity – </a:t>
            </a:r>
            <a:r>
              <a:rPr lang="en-GB" sz="2200" dirty="0" smtClean="0"/>
              <a:t>1 week, 6 months or several years</a:t>
            </a:r>
            <a:r>
              <a:rPr lang="en-GB" sz="2200" dirty="0" smtClean="0"/>
              <a:t>?</a:t>
            </a:r>
            <a:endParaRPr lang="en-GB" sz="2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91" y="233492"/>
            <a:ext cx="9014909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CERN ODH risk </a:t>
            </a:r>
            <a:r>
              <a:rPr lang="en-US" sz="4400" dirty="0" smtClean="0"/>
              <a:t>assessment approach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25919" y="5151058"/>
            <a:ext cx="7459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Final </a:t>
            </a:r>
            <a:r>
              <a:rPr lang="en-GB" dirty="0"/>
              <a:t>q</a:t>
            </a:r>
            <a:r>
              <a:rPr lang="en-GB" dirty="0" smtClean="0"/>
              <a:t>uestion</a:t>
            </a:r>
            <a:r>
              <a:rPr lang="en-GB" dirty="0"/>
              <a:t>: </a:t>
            </a:r>
            <a:endParaRPr lang="en-GB" dirty="0" smtClean="0"/>
          </a:p>
          <a:p>
            <a:r>
              <a:rPr lang="en-GB" i="1" dirty="0" smtClean="0">
                <a:solidFill>
                  <a:srgbClr val="FF0000"/>
                </a:solidFill>
              </a:rPr>
              <a:t>Can </a:t>
            </a:r>
            <a:r>
              <a:rPr lang="en-GB" i="1" dirty="0">
                <a:solidFill>
                  <a:srgbClr val="FF0000"/>
                </a:solidFill>
              </a:rPr>
              <a:t>people evacuate safely at all time </a:t>
            </a:r>
            <a:r>
              <a:rPr lang="en-GB" i="1" dirty="0" smtClean="0">
                <a:solidFill>
                  <a:srgbClr val="FF0000"/>
                </a:solidFill>
              </a:rPr>
              <a:t>in the chosen release scenarios?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9091" y="775287"/>
            <a:ext cx="9014909" cy="363723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1800" b="1" u="sng" dirty="0" smtClean="0"/>
              <a:t>Evacuation time</a:t>
            </a:r>
            <a:endParaRPr lang="en-GB" sz="1800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91" y="-139468"/>
            <a:ext cx="9014909" cy="940443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CERN </a:t>
            </a:r>
            <a:r>
              <a:rPr lang="en-US" sz="4400" dirty="0"/>
              <a:t>ODH risk </a:t>
            </a:r>
            <a:r>
              <a:rPr lang="en-US" sz="4400" dirty="0" smtClean="0"/>
              <a:t>assessment approach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Screen Shot 2016-05-23 at 20.36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36" y="1139010"/>
            <a:ext cx="6147743" cy="40528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0077" y="2137365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400" dirty="0" smtClean="0">
                <a:solidFill>
                  <a:srgbClr val="FF0000"/>
                </a:solidFill>
              </a:rPr>
              <a:t>ASET </a:t>
            </a:r>
          </a:p>
          <a:p>
            <a:pPr lvl="0"/>
            <a:r>
              <a:rPr lang="en-GB" sz="1400" dirty="0" smtClean="0">
                <a:solidFill>
                  <a:srgbClr val="FF0000"/>
                </a:solidFill>
              </a:rPr>
              <a:t>Available </a:t>
            </a:r>
            <a:r>
              <a:rPr lang="en-GB" sz="1400" dirty="0">
                <a:solidFill>
                  <a:srgbClr val="FF0000"/>
                </a:solidFill>
              </a:rPr>
              <a:t>Safe Escape </a:t>
            </a:r>
            <a:r>
              <a:rPr lang="en-GB" sz="1400" dirty="0" smtClean="0">
                <a:solidFill>
                  <a:srgbClr val="FF0000"/>
                </a:solidFill>
              </a:rPr>
              <a:t>Time</a:t>
            </a:r>
          </a:p>
          <a:p>
            <a:pPr lvl="0"/>
            <a:r>
              <a:rPr lang="en-GB" sz="800" dirty="0" smtClean="0">
                <a:solidFill>
                  <a:srgbClr val="FF0000"/>
                </a:solidFill>
              </a:rPr>
              <a:t>(Applying </a:t>
            </a:r>
            <a:r>
              <a:rPr lang="en-GB" sz="800" dirty="0" err="1" smtClean="0">
                <a:solidFill>
                  <a:srgbClr val="FF0000"/>
                </a:solidFill>
              </a:rPr>
              <a:t>emperical</a:t>
            </a:r>
            <a:r>
              <a:rPr lang="en-GB" sz="800" dirty="0" smtClean="0">
                <a:solidFill>
                  <a:srgbClr val="FF0000"/>
                </a:solidFill>
              </a:rPr>
              <a:t> correlations or fire modelling.)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70077" y="2782745"/>
            <a:ext cx="24201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400" dirty="0">
                <a:solidFill>
                  <a:srgbClr val="5DDA40"/>
                </a:solidFill>
              </a:rPr>
              <a:t>R</a:t>
            </a:r>
            <a:r>
              <a:rPr lang="en-GB" sz="1400" dirty="0" smtClean="0">
                <a:solidFill>
                  <a:srgbClr val="5DDA40"/>
                </a:solidFill>
              </a:rPr>
              <a:t>SET </a:t>
            </a:r>
          </a:p>
          <a:p>
            <a:pPr lvl="0"/>
            <a:r>
              <a:rPr lang="en-GB" sz="1400" dirty="0" smtClean="0">
                <a:solidFill>
                  <a:srgbClr val="5DDA40"/>
                </a:solidFill>
              </a:rPr>
              <a:t>Required Safe Escape Time</a:t>
            </a:r>
            <a:endParaRPr lang="en-US" sz="1400" dirty="0">
              <a:solidFill>
                <a:srgbClr val="5DDA4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9091" y="5101945"/>
            <a:ext cx="20705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between the </a:t>
            </a:r>
          </a:p>
          <a:p>
            <a:r>
              <a:rPr lang="en-US" sz="1400" dirty="0" smtClean="0"/>
              <a:t>release &amp; detection </a:t>
            </a:r>
          </a:p>
          <a:p>
            <a:r>
              <a:rPr lang="en-US" sz="1400" dirty="0" smtClean="0"/>
              <a:t>by an automatic system</a:t>
            </a:r>
          </a:p>
          <a:p>
            <a:r>
              <a:rPr lang="en-US" sz="1400" dirty="0" smtClean="0"/>
              <a:t>or by first occupant 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199677" y="5185660"/>
            <a:ext cx="9859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D80C1F"/>
                </a:solidFill>
              </a:rPr>
              <a:t>Time from </a:t>
            </a:r>
          </a:p>
          <a:p>
            <a:r>
              <a:rPr lang="en-US" sz="1400" dirty="0">
                <a:solidFill>
                  <a:srgbClr val="D80C1F"/>
                </a:solidFill>
              </a:rPr>
              <a:t>d</a:t>
            </a:r>
            <a:r>
              <a:rPr lang="en-US" sz="1400" dirty="0" smtClean="0">
                <a:solidFill>
                  <a:srgbClr val="D80C1F"/>
                </a:solidFill>
              </a:rPr>
              <a:t>etection</a:t>
            </a:r>
          </a:p>
          <a:p>
            <a:r>
              <a:rPr lang="en-US" sz="1400" dirty="0" smtClean="0">
                <a:solidFill>
                  <a:srgbClr val="D80C1F"/>
                </a:solidFill>
              </a:rPr>
              <a:t>to alarm</a:t>
            </a:r>
            <a:endParaRPr lang="en-US" sz="1400" dirty="0">
              <a:solidFill>
                <a:srgbClr val="D80C1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048197" y="4918112"/>
            <a:ext cx="1" cy="273753"/>
          </a:xfrm>
          <a:prstGeom prst="straightConnector1">
            <a:avLst/>
          </a:prstGeom>
          <a:ln>
            <a:solidFill>
              <a:srgbClr val="6076B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025841" y="4918112"/>
            <a:ext cx="384216" cy="32071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66020" y="5042999"/>
            <a:ext cx="511728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400" i="1" dirty="0"/>
              <a:t>△</a:t>
            </a:r>
            <a:r>
              <a:rPr lang="en-GB" sz="1400" i="1" dirty="0" err="1"/>
              <a:t>t</a:t>
            </a:r>
            <a:r>
              <a:rPr lang="en-GB" sz="1400" baseline="-25000" dirty="0" err="1"/>
              <a:t>tra</a:t>
            </a:r>
            <a:r>
              <a:rPr lang="en-GB" sz="1400" baseline="-25000" dirty="0"/>
              <a:t> </a:t>
            </a:r>
            <a:r>
              <a:rPr lang="en-GB" sz="1400" dirty="0"/>
              <a:t>travel time -</a:t>
            </a:r>
            <a:r>
              <a:rPr lang="en-GB" sz="1400" dirty="0" smtClean="0"/>
              <a:t> </a:t>
            </a:r>
            <a:r>
              <a:rPr lang="en-GB" sz="1400" dirty="0"/>
              <a:t>Unimpeded evacuation speed of a person:</a:t>
            </a:r>
            <a:endParaRPr lang="en-US" sz="1400" dirty="0"/>
          </a:p>
          <a:p>
            <a:pPr lvl="0"/>
            <a:r>
              <a:rPr lang="en-GB" sz="1400" dirty="0"/>
              <a:t>Approx. 1.2 m/s travelling horizontally </a:t>
            </a:r>
            <a:endParaRPr lang="en-US" sz="1400" dirty="0"/>
          </a:p>
          <a:p>
            <a:pPr lvl="0"/>
            <a:r>
              <a:rPr lang="en-GB" sz="1400" dirty="0"/>
              <a:t>Approx. 0.8 m/s travelling downstairs</a:t>
            </a:r>
            <a:endParaRPr lang="en-US" sz="1400" dirty="0"/>
          </a:p>
          <a:p>
            <a:pPr lvl="0"/>
            <a:r>
              <a:rPr lang="en-GB" sz="1400" dirty="0"/>
              <a:t>Approx. 0.7 m/s travelling </a:t>
            </a:r>
            <a:r>
              <a:rPr lang="en-GB" sz="1400" dirty="0" smtClean="0"/>
              <a:t>upstairs</a:t>
            </a:r>
          </a:p>
          <a:p>
            <a:pPr lvl="0"/>
            <a:r>
              <a:rPr lang="en-GB" sz="1400" dirty="0" smtClean="0"/>
              <a:t>+ the time for occupants to flow through exits &amp; escape routes.</a:t>
            </a:r>
            <a:endParaRPr lang="en-US" sz="1400" dirty="0"/>
          </a:p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988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00" y="-78988"/>
            <a:ext cx="8939706" cy="940443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CERN </a:t>
            </a:r>
            <a:r>
              <a:rPr lang="en-US" sz="4400" dirty="0"/>
              <a:t>ODH risk assessment </a:t>
            </a:r>
            <a:r>
              <a:rPr lang="en-US" sz="4400" dirty="0" smtClean="0"/>
              <a:t>approach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39840" y="5656317"/>
            <a:ext cx="30727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/>
              <a:t>Source: </a:t>
            </a:r>
            <a:r>
              <a:rPr lang="en-US" sz="1200" dirty="0" smtClean="0"/>
              <a:t>Aviation and Submarine </a:t>
            </a:r>
            <a:r>
              <a:rPr lang="en-US" sz="1200" dirty="0" smtClean="0"/>
              <a:t>s</a:t>
            </a:r>
            <a:r>
              <a:rPr lang="en-US" sz="1200" dirty="0" smtClean="0"/>
              <a:t>tudies.</a:t>
            </a:r>
            <a:endParaRPr lang="en-US" sz="1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836069"/>
              </p:ext>
            </p:extLst>
          </p:nvPr>
        </p:nvGraphicFramePr>
        <p:xfrm>
          <a:off x="49729" y="1326310"/>
          <a:ext cx="6768994" cy="437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Document" r:id="rId3" imgW="6261100" imgH="4051300" progId="Word.Document.12">
                  <p:embed/>
                </p:oleObj>
              </mc:Choice>
              <mc:Fallback>
                <p:oleObj name="Document" r:id="rId3" imgW="6261100" imgH="405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729" y="1326310"/>
                        <a:ext cx="6768994" cy="437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11570" y="606229"/>
            <a:ext cx="551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Reduced oxygen levels - Effects on the human body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71387" y="3501812"/>
            <a:ext cx="232323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/>
              <a:t>Time of </a:t>
            </a:r>
            <a:r>
              <a:rPr lang="en-US" sz="1000" u="sng" dirty="0"/>
              <a:t>U</a:t>
            </a:r>
            <a:r>
              <a:rPr lang="en-US" sz="1000" u="sng" dirty="0" smtClean="0"/>
              <a:t>seful Consciousness:</a:t>
            </a:r>
          </a:p>
          <a:p>
            <a:r>
              <a:rPr lang="en-US" sz="1000" dirty="0" smtClean="0"/>
              <a:t>Period of time from exposure to </a:t>
            </a:r>
          </a:p>
          <a:p>
            <a:r>
              <a:rPr lang="en-US" sz="1000" dirty="0"/>
              <a:t>r</a:t>
            </a:r>
            <a:r>
              <a:rPr lang="en-US" sz="1000" dirty="0" smtClean="0"/>
              <a:t>educed O2 level to the time a person</a:t>
            </a:r>
          </a:p>
          <a:p>
            <a:r>
              <a:rPr lang="en-US" sz="1000" dirty="0" smtClean="0"/>
              <a:t>No longer is capable of taking proper </a:t>
            </a:r>
          </a:p>
          <a:p>
            <a:r>
              <a:rPr lang="en-US" sz="1000" dirty="0" smtClean="0"/>
              <a:t>corrective and protective action.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71387" y="1549049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Poor physical health such as heart, </a:t>
            </a:r>
            <a:endParaRPr lang="en-GB" sz="1000" dirty="0" smtClean="0"/>
          </a:p>
          <a:p>
            <a:r>
              <a:rPr lang="en-GB" sz="1000" dirty="0" smtClean="0"/>
              <a:t>circulation</a:t>
            </a:r>
            <a:r>
              <a:rPr lang="en-GB" sz="1000" dirty="0"/>
              <a:t>, lung or blood diseases, </a:t>
            </a:r>
            <a:endParaRPr lang="en-GB" sz="1000" dirty="0" smtClean="0"/>
          </a:p>
          <a:p>
            <a:r>
              <a:rPr lang="en-GB" sz="1000" dirty="0" smtClean="0"/>
              <a:t>heavy </a:t>
            </a:r>
            <a:r>
              <a:rPr lang="en-GB" sz="1000" dirty="0"/>
              <a:t>smokers, pregnant women or </a:t>
            </a:r>
            <a:endParaRPr lang="en-GB" sz="1000" dirty="0" smtClean="0"/>
          </a:p>
          <a:p>
            <a:r>
              <a:rPr lang="en-GB" sz="1000" dirty="0" smtClean="0"/>
              <a:t>high </a:t>
            </a:r>
            <a:r>
              <a:rPr lang="en-GB" sz="1000" dirty="0"/>
              <a:t>degrees of physical exertion </a:t>
            </a:r>
            <a:endParaRPr lang="en-GB" sz="1000" dirty="0" smtClean="0"/>
          </a:p>
          <a:p>
            <a:r>
              <a:rPr lang="en-GB" sz="1000" dirty="0" smtClean="0"/>
              <a:t>aggravate </a:t>
            </a:r>
            <a:r>
              <a:rPr lang="en-GB" sz="1000" dirty="0"/>
              <a:t>the </a:t>
            </a:r>
            <a:r>
              <a:rPr lang="en-GB" sz="1000" dirty="0" smtClean="0"/>
              <a:t>effects of </a:t>
            </a:r>
            <a:r>
              <a:rPr lang="en-GB" sz="1000" dirty="0"/>
              <a:t>oxygen-deficient </a:t>
            </a:r>
            <a:endParaRPr lang="en-GB" sz="1000" dirty="0" smtClean="0"/>
          </a:p>
          <a:p>
            <a:r>
              <a:rPr lang="en-GB" sz="1000" dirty="0" smtClean="0"/>
              <a:t>exposure</a:t>
            </a:r>
            <a:r>
              <a:rPr lang="en-GB" sz="1000" dirty="0"/>
              <a:t>.</a:t>
            </a:r>
            <a:r>
              <a:rPr lang="en-US" sz="1000" dirty="0"/>
              <a:t> 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518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0544" y="1663054"/>
            <a:ext cx="85899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Important </a:t>
            </a:r>
            <a:r>
              <a:rPr lang="en-US" dirty="0"/>
              <a:t>effects starts below 15% </a:t>
            </a:r>
            <a:r>
              <a:rPr lang="en-US" dirty="0" smtClean="0"/>
              <a:t>of oxygen </a:t>
            </a:r>
            <a:r>
              <a:rPr lang="en-US" dirty="0"/>
              <a:t>concentration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/>
              <a:t>It is not unusual for the exposed person to be unaware of the </a:t>
            </a:r>
            <a:r>
              <a:rPr lang="en-US" dirty="0" smtClean="0"/>
              <a:t>effects. </a:t>
            </a:r>
            <a:r>
              <a:rPr lang="en-US" dirty="0"/>
              <a:t>They may even experience a false sense of security and wellbeing. </a:t>
            </a:r>
          </a:p>
          <a:p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Poor physical health </a:t>
            </a:r>
            <a:r>
              <a:rPr lang="en-US" dirty="0"/>
              <a:t>such as heart, circulation, lung or blood </a:t>
            </a:r>
            <a:r>
              <a:rPr lang="en-US" dirty="0" smtClean="0"/>
              <a:t>diseases, heavy smokers, pregnant women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dirty="0">
                <a:solidFill>
                  <a:srgbClr val="FF0000"/>
                </a:solidFill>
              </a:rPr>
              <a:t>high degrees of physical exertion aggravate the </a:t>
            </a:r>
            <a:r>
              <a:rPr lang="en-US" dirty="0" smtClean="0">
                <a:solidFill>
                  <a:srgbClr val="FF0000"/>
                </a:solidFill>
              </a:rPr>
              <a:t>effects </a:t>
            </a:r>
            <a:r>
              <a:rPr lang="en-US" dirty="0">
                <a:solidFill>
                  <a:srgbClr val="FF0000"/>
                </a:solidFill>
              </a:rPr>
              <a:t>of oxygen-deficient exposure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300" y="-78995"/>
            <a:ext cx="8939706" cy="940443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dirty="0" smtClean="0"/>
              <a:t>CERN ODH risk assessment approach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544" y="1190346"/>
            <a:ext cx="5929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Reduced oxygen levels - Effects on the human body </a:t>
            </a:r>
            <a:endParaRPr lang="en-US" b="1" u="sng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EDMS no</a:t>
            </a:r>
            <a:r>
              <a:rPr lang="en-US" dirty="0" smtClean="0"/>
              <a:t>: </a:t>
            </a:r>
            <a:r>
              <a:rPr lang="en-US" b="1" dirty="0" smtClean="0"/>
              <a:t>1720722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1"/>
          </p:nvPr>
        </p:nvSpPr>
        <p:spPr>
          <a:xfrm>
            <a:off x="3787141" y="6362377"/>
            <a:ext cx="1315794" cy="365125"/>
          </a:xfrm>
        </p:spPr>
        <p:txBody>
          <a:bodyPr/>
          <a:lstStyle/>
          <a:p>
            <a:r>
              <a:rPr lang="en-US" dirty="0" smtClean="0"/>
              <a:t>21-23 Sep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913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2647</TotalTime>
  <Words>1276</Words>
  <Application>Microsoft Macintosh PowerPoint</Application>
  <PresentationFormat>On-screen Show (4:3)</PresentationFormat>
  <Paragraphs>201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CERNCorporate4-3</vt:lpstr>
      <vt:lpstr>Document</vt:lpstr>
      <vt:lpstr>PowerPoint Presentation</vt:lpstr>
      <vt:lpstr>ODH at CERN:  Hazards, risks &amp; mitigation measures</vt:lpstr>
      <vt:lpstr>Outline</vt:lpstr>
      <vt:lpstr>ODH@CERN - many different types of installations</vt:lpstr>
      <vt:lpstr> CERN ODH risk assessment approach   </vt:lpstr>
      <vt:lpstr> CERN ODH risk assessment approach  </vt:lpstr>
      <vt:lpstr>CERN ODH risk assessment approach </vt:lpstr>
      <vt:lpstr>CERN ODH risk assessment 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Gunnar  Lindell</cp:lastModifiedBy>
  <cp:revision>125</cp:revision>
  <dcterms:created xsi:type="dcterms:W3CDTF">2016-06-08T08:25:38Z</dcterms:created>
  <dcterms:modified xsi:type="dcterms:W3CDTF">2016-09-20T11:38:07Z</dcterms:modified>
</cp:coreProperties>
</file>