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  <p:sldMasterId id="2147483714" r:id="rId2"/>
    <p:sldMasterId id="2147483729" r:id="rId3"/>
  </p:sldMasterIdLst>
  <p:notesMasterIdLst>
    <p:notesMasterId r:id="rId9"/>
  </p:notesMasterIdLst>
  <p:sldIdLst>
    <p:sldId id="590" r:id="rId4"/>
    <p:sldId id="562" r:id="rId5"/>
    <p:sldId id="589" r:id="rId6"/>
    <p:sldId id="588" r:id="rId7"/>
    <p:sldId id="54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93" autoAdjust="0"/>
  </p:normalViewPr>
  <p:slideViewPr>
    <p:cSldViewPr>
      <p:cViewPr>
        <p:scale>
          <a:sx n="100" d="100"/>
          <a:sy n="100" d="100"/>
        </p:scale>
        <p:origin x="-9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30/06/16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902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99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5771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1496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1615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965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162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IEFC meeting, 18/3/2016, Y. </a:t>
            </a:r>
            <a:r>
              <a:rPr lang="en-US" dirty="0" err="1" smtClean="0"/>
              <a:t>Kadi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780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ATSMB meeting, 23/5/2016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79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63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6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5839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8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9" y="1340770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416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4006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10" y="6453069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>
                <a:solidFill>
                  <a:srgbClr val="000000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9th HIE-PCG meeting</a:t>
            </a:r>
            <a:r>
              <a:rPr lang="en-US" dirty="0" smtClean="0"/>
              <a:t>, </a:t>
            </a:r>
            <a:r>
              <a:rPr lang="en-US" dirty="0" smtClean="0"/>
              <a:t>30/</a:t>
            </a:r>
            <a:r>
              <a:rPr lang="en-US" dirty="0" smtClean="0"/>
              <a:t>6/2016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9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97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4633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49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3215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1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5268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5101967"/>
            <a:ext cx="8231187" cy="5961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8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1269778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941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5238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7619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3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51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444446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3530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131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8676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0367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7108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33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646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0432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29.xml"/><Relationship Id="rId14" Type="http://schemas.openxmlformats.org/officeDocument/2006/relationships/theme" Target="../theme/theme3.xml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3" y="1600206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3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7"/>
            <a:ext cx="936000" cy="5743775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77" y="-84225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3797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96EC6-BFFF-46AA-8C50-F069E3D020A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30/06/16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74681-C86B-468C-AB21-939E7841CC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327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9144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7"/>
            <a:ext cx="82296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30/06/16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19767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628800"/>
            <a:ext cx="8244408" cy="18722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700" dirty="0" smtClean="0"/>
              <a:t>Status of cavities and plans for CM3</a:t>
            </a:r>
            <a:endParaRPr lang="en-US" sz="4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3573016"/>
            <a:ext cx="7056784" cy="1584176"/>
          </a:xfrm>
        </p:spPr>
        <p:txBody>
          <a:bodyPr>
            <a:normAutofit lnSpcReduction="10000"/>
          </a:bodyPr>
          <a:lstStyle/>
          <a:p>
            <a:r>
              <a:rPr lang="de-DE" sz="2200" dirty="0" smtClean="0">
                <a:solidFill>
                  <a:srgbClr val="29348C"/>
                </a:solidFill>
              </a:rPr>
              <a:t>Y. KADI</a:t>
            </a:r>
            <a:br>
              <a:rPr lang="de-DE" sz="2200" dirty="0" smtClean="0">
                <a:solidFill>
                  <a:srgbClr val="29348C"/>
                </a:solidFill>
              </a:rPr>
            </a:br>
            <a:r>
              <a:rPr lang="de-DE" sz="2200" dirty="0" err="1" smtClean="0">
                <a:solidFill>
                  <a:srgbClr val="29348C"/>
                </a:solidFill>
              </a:rPr>
              <a:t>for</a:t>
            </a:r>
            <a:r>
              <a:rPr lang="de-DE" sz="2200" dirty="0" smtClean="0">
                <a:solidFill>
                  <a:srgbClr val="29348C"/>
                </a:solidFill>
              </a:rPr>
              <a:t> </a:t>
            </a:r>
            <a:r>
              <a:rPr lang="de-DE" sz="2200" dirty="0" err="1" smtClean="0">
                <a:solidFill>
                  <a:srgbClr val="29348C"/>
                </a:solidFill>
              </a:rPr>
              <a:t>the</a:t>
            </a:r>
            <a:r>
              <a:rPr lang="de-DE" sz="2200" dirty="0" smtClean="0">
                <a:solidFill>
                  <a:srgbClr val="29348C"/>
                </a:solidFill>
              </a:rPr>
              <a:t> HIE-ISOLDE Project Team</a:t>
            </a:r>
          </a:p>
          <a:p>
            <a:pPr>
              <a:spcBef>
                <a:spcPts val="1680"/>
              </a:spcBef>
            </a:pPr>
            <a:r>
              <a:rPr lang="de-DE" sz="2000" dirty="0" smtClean="0">
                <a:solidFill>
                  <a:srgbClr val="29348C"/>
                </a:solidFill>
              </a:rPr>
              <a:t>9th HIE-ISOLDE </a:t>
            </a:r>
            <a:r>
              <a:rPr lang="de-DE" sz="2000" dirty="0" err="1" smtClean="0">
                <a:solidFill>
                  <a:srgbClr val="29348C"/>
                </a:solidFill>
              </a:rPr>
              <a:t>Physics</a:t>
            </a:r>
            <a:r>
              <a:rPr lang="de-DE" sz="2000" dirty="0" smtClean="0">
                <a:solidFill>
                  <a:srgbClr val="29348C"/>
                </a:solidFill>
              </a:rPr>
              <a:t> </a:t>
            </a:r>
            <a:r>
              <a:rPr lang="de-DE" sz="2000" dirty="0" err="1" smtClean="0">
                <a:solidFill>
                  <a:srgbClr val="29348C"/>
                </a:solidFill>
              </a:rPr>
              <a:t>Coordination</a:t>
            </a:r>
            <a:r>
              <a:rPr lang="de-DE" sz="2000" dirty="0" smtClean="0">
                <a:solidFill>
                  <a:srgbClr val="29348C"/>
                </a:solidFill>
              </a:rPr>
              <a:t> Group Meeting</a:t>
            </a:r>
            <a:endParaRPr lang="de-DE" sz="2000" dirty="0">
              <a:solidFill>
                <a:srgbClr val="29348C"/>
              </a:solidFill>
            </a:endParaRPr>
          </a:p>
          <a:p>
            <a:r>
              <a:rPr lang="de-DE" sz="2000" dirty="0">
                <a:solidFill>
                  <a:srgbClr val="29348C"/>
                </a:solidFill>
              </a:rPr>
              <a:t>CERN, </a:t>
            </a:r>
            <a:r>
              <a:rPr lang="de-DE" sz="2000" dirty="0" smtClean="0">
                <a:solidFill>
                  <a:srgbClr val="29348C"/>
                </a:solidFill>
              </a:rPr>
              <a:t>30</a:t>
            </a:r>
            <a:r>
              <a:rPr lang="de-DE" sz="2000" dirty="0" smtClean="0">
                <a:solidFill>
                  <a:srgbClr val="29348C"/>
                </a:solidFill>
              </a:rPr>
              <a:t> </a:t>
            </a:r>
            <a:r>
              <a:rPr lang="de-DE" sz="2000" dirty="0" smtClean="0">
                <a:solidFill>
                  <a:srgbClr val="29348C"/>
                </a:solidFill>
              </a:rPr>
              <a:t>June 2016</a:t>
            </a:r>
            <a:endParaRPr lang="de-DE" sz="2000" dirty="0">
              <a:solidFill>
                <a:srgbClr val="29348C"/>
              </a:solidFill>
            </a:endParaRPr>
          </a:p>
          <a:p>
            <a:endParaRPr lang="de-DE" sz="2000" dirty="0" smtClean="0">
              <a:solidFill>
                <a:srgbClr val="2934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00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920880" cy="980736"/>
          </a:xfrm>
        </p:spPr>
        <p:txBody>
          <a:bodyPr>
            <a:noAutofit/>
          </a:bodyPr>
          <a:lstStyle/>
          <a:p>
            <a:r>
              <a:rPr lang="en-US" sz="3600" dirty="0" smtClean="0"/>
              <a:t>Phase 2: Assembly of CM3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1484784"/>
            <a:ext cx="2952328" cy="1879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124744"/>
            <a:ext cx="2483768" cy="248377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10" y="6453069"/>
            <a:ext cx="2736304" cy="3603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124744"/>
            <a:ext cx="3168352" cy="24361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1640" y="3284984"/>
            <a:ext cx="3695948" cy="30272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8024" y="3212976"/>
            <a:ext cx="4228963" cy="312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31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/>
          <p:cNvSpPr txBox="1">
            <a:spLocks/>
          </p:cNvSpPr>
          <p:nvPr/>
        </p:nvSpPr>
        <p:spPr>
          <a:xfrm>
            <a:off x="0" y="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600" b="1" dirty="0" smtClean="0">
                <a:solidFill>
                  <a:srgbClr val="0055A0"/>
                </a:solidFill>
                <a:latin typeface="Arial"/>
              </a:rPr>
              <a:t>CM3 assembly</a:t>
            </a:r>
            <a:endParaRPr lang="en-GB" sz="2600" b="1" dirty="0">
              <a:solidFill>
                <a:srgbClr val="0055A0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3897"/>
            <a:ext cx="9144000" cy="46441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" name="Content Placeholder 2"/>
          <p:cNvSpPr>
            <a:spLocks noGrp="1"/>
          </p:cNvSpPr>
          <p:nvPr>
            <p:ph sz="half" idx="1"/>
          </p:nvPr>
        </p:nvSpPr>
        <p:spPr>
          <a:xfrm>
            <a:off x="0" y="705819"/>
            <a:ext cx="5181600" cy="15080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Planning:</a:t>
            </a:r>
          </a:p>
          <a:p>
            <a:pPr lvl="1"/>
            <a:r>
              <a:rPr lang="en-GB" sz="2300" dirty="0" smtClean="0"/>
              <a:t>Baseline 24w (+2w contingency) as for CM2</a:t>
            </a:r>
          </a:p>
          <a:p>
            <a:pPr lvl="1"/>
            <a:r>
              <a:rPr lang="en-GB" sz="2300" dirty="0" smtClean="0"/>
              <a:t>+ 2 weeks final testing (initially planned in bunker)</a:t>
            </a:r>
          </a:p>
          <a:p>
            <a:pPr lvl="1"/>
            <a:r>
              <a:rPr lang="en-GB" sz="2300" b="1" dirty="0" smtClean="0">
                <a:solidFill>
                  <a:srgbClr val="00B050"/>
                </a:solidFill>
              </a:rPr>
              <a:t>On schedule so far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914903" y="705819"/>
            <a:ext cx="4229099" cy="150807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Organisation</a:t>
            </a:r>
          </a:p>
          <a:p>
            <a:pPr lvl="1"/>
            <a:r>
              <a:rPr lang="en-GB" dirty="0" smtClean="0"/>
              <a:t>Same team as for CM1-CM2</a:t>
            </a:r>
          </a:p>
          <a:p>
            <a:pPr lvl="1"/>
            <a:r>
              <a:rPr lang="en-GB" dirty="0" smtClean="0"/>
              <a:t>All parts ready before assembly start</a:t>
            </a:r>
          </a:p>
          <a:p>
            <a:pPr lvl="1"/>
            <a:r>
              <a:rPr lang="en-GB" dirty="0" smtClean="0"/>
              <a:t>Use of upgraded procedures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7534940" y="4867349"/>
            <a:ext cx="85060" cy="718288"/>
          </a:xfrm>
          <a:prstGeom prst="straightConnector1">
            <a:avLst/>
          </a:prstGeom>
          <a:ln>
            <a:solidFill>
              <a:srgbClr val="FF66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464058" y="4526766"/>
            <a:ext cx="12609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6600"/>
                </a:solidFill>
                <a:latin typeface="Arial"/>
              </a:rPr>
              <a:t>Installation cavities</a:t>
            </a:r>
            <a:endParaRPr lang="en-GB" sz="1000" dirty="0">
              <a:solidFill>
                <a:srgbClr val="FF6600"/>
              </a:solidFill>
              <a:latin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6737498" y="4337913"/>
            <a:ext cx="85060" cy="718288"/>
          </a:xfrm>
          <a:prstGeom prst="straightConnector1">
            <a:avLst/>
          </a:prstGeom>
          <a:ln>
            <a:solidFill>
              <a:srgbClr val="FF66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666616" y="3997330"/>
            <a:ext cx="13110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6600"/>
                </a:solidFill>
                <a:latin typeface="Arial"/>
              </a:rPr>
              <a:t>Installation solenoid</a:t>
            </a:r>
            <a:endParaRPr lang="en-GB" sz="1000" dirty="0">
              <a:solidFill>
                <a:srgbClr val="FF66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9832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70873"/>
            <a:ext cx="7992888" cy="5751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392396"/>
            <a:ext cx="8784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out of 5 cavities available (tested) for CM3</a:t>
            </a:r>
            <a:endParaRPr lang="en-GB" sz="3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49685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  <a:latin typeface="Calibri"/>
              </a:rPr>
              <a:t>QS15 coated in week 25</a:t>
            </a:r>
          </a:p>
          <a:p>
            <a:r>
              <a:rPr lang="en-GB" b="1" dirty="0" smtClean="0">
                <a:solidFill>
                  <a:srgbClr val="00B050"/>
                </a:solidFill>
                <a:latin typeface="Calibri"/>
              </a:rPr>
              <a:t>QS6 and QS16 in the pipeline, still in time for CM3</a:t>
            </a:r>
            <a:endParaRPr lang="en-GB" b="1" dirty="0">
              <a:solidFill>
                <a:srgbClr val="00B05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8285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8"/>
            <a:ext cx="8244408" cy="980736"/>
          </a:xfrm>
        </p:spPr>
        <p:txBody>
          <a:bodyPr>
            <a:noAutofit/>
          </a:bodyPr>
          <a:lstStyle/>
          <a:p>
            <a:r>
              <a:rPr lang="en-GB" sz="3200" dirty="0"/>
              <a:t>Forecast for HIE-ISOLDE Phase </a:t>
            </a:r>
            <a:r>
              <a:rPr lang="en-GB" sz="3200" dirty="0" smtClean="0"/>
              <a:t>2</a:t>
            </a:r>
            <a:r>
              <a:rPr lang="en-GB" sz="3200" dirty="0"/>
              <a:t> </a:t>
            </a:r>
            <a:r>
              <a:rPr lang="en-GB" sz="3200" dirty="0" smtClean="0"/>
              <a:t>(2016-2017)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292080" y="6381328"/>
            <a:ext cx="2016224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solidFill>
                  <a:prstClr val="black"/>
                </a:solidFill>
                <a:latin typeface="Calibri"/>
              </a:rPr>
              <a:t>F. </a:t>
            </a:r>
            <a:r>
              <a:rPr lang="de-DE" sz="1400" dirty="0" err="1" smtClean="0">
                <a:solidFill>
                  <a:prstClr val="black"/>
                </a:solidFill>
                <a:latin typeface="Calibri"/>
              </a:rPr>
              <a:t>Formenti</a:t>
            </a:r>
            <a:endParaRPr lang="en-GB" sz="1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587" y="1052736"/>
            <a:ext cx="9144000" cy="25922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376" y="3717032"/>
            <a:ext cx="9144000" cy="25922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1916832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Cav</a:t>
            </a:r>
            <a:r>
              <a:rPr lang="en-US" b="1" dirty="0" smtClean="0">
                <a:solidFill>
                  <a:srgbClr val="FF0000"/>
                </a:solidFill>
              </a:rPr>
              <a:t> CM3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9992" y="4437112"/>
            <a:ext cx="1023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Cav</a:t>
            </a:r>
            <a:r>
              <a:rPr lang="en-US" b="1" dirty="0" smtClean="0">
                <a:solidFill>
                  <a:srgbClr val="FF0000"/>
                </a:solidFill>
              </a:rPr>
              <a:t> CM4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40" y="2060848"/>
            <a:ext cx="623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ISS 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 flipV="1">
            <a:off x="5652120" y="3068960"/>
            <a:ext cx="1296144" cy="432048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7-Point Star 4"/>
          <p:cNvSpPr/>
          <p:nvPr/>
        </p:nvSpPr>
        <p:spPr>
          <a:xfrm>
            <a:off x="4427984" y="1700808"/>
            <a:ext cx="288032" cy="288032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7-Point Star 16"/>
          <p:cNvSpPr/>
          <p:nvPr/>
        </p:nvSpPr>
        <p:spPr>
          <a:xfrm>
            <a:off x="4860032" y="4221088"/>
            <a:ext cx="288032" cy="288032"/>
          </a:xfrm>
          <a:prstGeom prst="star7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020272" y="3068960"/>
            <a:ext cx="755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cryo</a:t>
            </a:r>
            <a:r>
              <a:rPr lang="en-US" b="1" dirty="0" smtClean="0">
                <a:solidFill>
                  <a:srgbClr val="FF0000"/>
                </a:solidFill>
              </a:rPr>
              <a:t> 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45316" y="177281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SM18 tests ?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981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13" grpId="0"/>
      <p:bldP spid="16" grpId="0" animBg="1"/>
      <p:bldP spid="5" grpId="0" animBg="1"/>
      <p:bldP spid="17" grpId="0" animBg="1"/>
      <p:bldP spid="19" grpId="0"/>
      <p:bldP spid="20" grpId="0"/>
    </p:bldLst>
  </p:timing>
</p:sld>
</file>

<file path=ppt/theme/theme1.xml><?xml version="1.0" encoding="utf-8"?>
<a:theme xmlns:a="http://schemas.openxmlformats.org/drawingml/2006/main" name="2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4439</TotalTime>
  <Words>121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2_Office Theme</vt:lpstr>
      <vt:lpstr>4_Office Theme</vt:lpstr>
      <vt:lpstr>CERNCorporate16-9</vt:lpstr>
      <vt:lpstr>HIE-ISOLDE Project: Status of cavities and plans for CM3</vt:lpstr>
      <vt:lpstr>Phase 2: Assembly of CM3</vt:lpstr>
      <vt:lpstr>PowerPoint Presentation</vt:lpstr>
      <vt:lpstr>PowerPoint Presentation</vt:lpstr>
      <vt:lpstr>Forecast for HIE-ISOLDE Phase 2 (2016-2017)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666</cp:revision>
  <dcterms:created xsi:type="dcterms:W3CDTF">2012-03-08T16:06:15Z</dcterms:created>
  <dcterms:modified xsi:type="dcterms:W3CDTF">2016-06-30T12:16:40Z</dcterms:modified>
</cp:coreProperties>
</file>