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12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13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14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5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6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7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8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9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2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2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theme/theme22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23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24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25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theme/theme26.xml" ContentType="application/vnd.openxmlformats-officedocument.theme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30" r:id="rId1"/>
    <p:sldMasterId id="2147483742" r:id="rId2"/>
    <p:sldMasterId id="2147483757" r:id="rId3"/>
    <p:sldMasterId id="2147483788" r:id="rId4"/>
    <p:sldMasterId id="2147483815" r:id="rId5"/>
    <p:sldMasterId id="2147483893" r:id="rId6"/>
    <p:sldMasterId id="2147483959" r:id="rId7"/>
    <p:sldMasterId id="2147483962" r:id="rId8"/>
    <p:sldMasterId id="2147483965" r:id="rId9"/>
    <p:sldMasterId id="2147483982" r:id="rId10"/>
    <p:sldMasterId id="2147483996" r:id="rId11"/>
    <p:sldMasterId id="2147484013" r:id="rId12"/>
    <p:sldMasterId id="2147484040" r:id="rId13"/>
    <p:sldMasterId id="2147484043" r:id="rId14"/>
    <p:sldMasterId id="2147484091" r:id="rId15"/>
    <p:sldMasterId id="2147484107" r:id="rId16"/>
    <p:sldMasterId id="2147484127" r:id="rId17"/>
    <p:sldMasterId id="2147484164" r:id="rId18"/>
    <p:sldMasterId id="2147484169" r:id="rId19"/>
    <p:sldMasterId id="2147484174" r:id="rId20"/>
    <p:sldMasterId id="2147484210" r:id="rId21"/>
    <p:sldMasterId id="2147484213" r:id="rId22"/>
    <p:sldMasterId id="2147484228" r:id="rId23"/>
    <p:sldMasterId id="2147484243" r:id="rId24"/>
    <p:sldMasterId id="2147484259" r:id="rId25"/>
    <p:sldMasterId id="2147484271" r:id="rId26"/>
    <p:sldMasterId id="2147484279" r:id="rId27"/>
  </p:sldMasterIdLst>
  <p:notesMasterIdLst>
    <p:notesMasterId r:id="rId35"/>
  </p:notesMasterIdLst>
  <p:handoutMasterIdLst>
    <p:handoutMasterId r:id="rId36"/>
  </p:handoutMasterIdLst>
  <p:sldIdLst>
    <p:sldId id="1335" r:id="rId28"/>
    <p:sldId id="1336" r:id="rId29"/>
    <p:sldId id="1341" r:id="rId30"/>
    <p:sldId id="1342" r:id="rId31"/>
    <p:sldId id="1337" r:id="rId32"/>
    <p:sldId id="1338" r:id="rId33"/>
    <p:sldId id="1339" r:id="rId3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40BB"/>
    <a:srgbClr val="ABC5FF"/>
    <a:srgbClr val="B43C0C"/>
    <a:srgbClr val="008080"/>
    <a:srgbClr val="0000FF"/>
    <a:srgbClr val="EDF6F9"/>
    <a:srgbClr val="E5F3EE"/>
    <a:srgbClr val="E8F0F4"/>
    <a:srgbClr val="0033CC"/>
    <a:srgbClr val="DD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1" autoAdjust="0"/>
    <p:restoredTop sz="86410" autoAdjust="0"/>
  </p:normalViewPr>
  <p:slideViewPr>
    <p:cSldViewPr snapToGrid="0">
      <p:cViewPr varScale="1">
        <p:scale>
          <a:sx n="94" d="100"/>
          <a:sy n="94" d="100"/>
        </p:scale>
        <p:origin x="-379" y="-72"/>
      </p:cViewPr>
      <p:guideLst>
        <p:guide orient="horz" pos="22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1950"/>
    </p:cViewPr>
  </p:sorterViewPr>
  <p:notesViewPr>
    <p:cSldViewPr snapToGrid="0">
      <p:cViewPr varScale="1">
        <p:scale>
          <a:sx n="48" d="100"/>
          <a:sy n="48" d="100"/>
        </p:scale>
        <p:origin x="-2004" y="-96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theme" Target="theme/theme1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0025" y="0"/>
            <a:ext cx="304958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endParaRPr lang="en-US"/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09150"/>
            <a:ext cx="3048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defTabSz="949325">
              <a:defRPr sz="1200"/>
            </a:lvl1pPr>
          </a:lstStyle>
          <a:p>
            <a:endParaRPr lang="en-US"/>
          </a:p>
        </p:txBody>
      </p:sp>
      <p:sp>
        <p:nvSpPr>
          <p:cNvPr id="217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0025" y="9709150"/>
            <a:ext cx="30495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950" tIns="47476" rIns="94950" bIns="47476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/>
            </a:lvl1pPr>
          </a:lstStyle>
          <a:p>
            <a:fld id="{C6B5E852-0091-43F4-9E06-9FD6794880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59338"/>
            <a:ext cx="5203825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defTabSz="947738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3438"/>
            <a:ext cx="3078162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654" tIns="47325" rIns="94654" bIns="47325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 b="0"/>
            </a:lvl1pPr>
          </a:lstStyle>
          <a:p>
            <a:fld id="{2C2D0228-BB61-40C2-BD8F-6D458FEDA81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6553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14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76898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1986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27257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8393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11473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6739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7665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32921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8235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208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939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450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052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3843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80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26664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5971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34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06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D8487-8710-46A3-9426-7846F447D52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849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878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255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fr-CH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3CA99-6544-4B12-A7B1-691B9BBFEB45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04763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662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793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46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17868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444536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6372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541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258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495510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711568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99472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3629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61107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7998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17711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70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916612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373870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786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458776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346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85765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0506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8730059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510094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7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520070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01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91531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7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6945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3873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3915926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329782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5657768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8698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9552052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82898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1214867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5251776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4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739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115790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24771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5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681248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/>
                </a:solidFill>
              </a:rPr>
              <a:t>Alain Blondel Xth FCC-ee Physics Workshop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190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0557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601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C2B13-0430-49C3-97B6-40F4A69B949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FCC Future Circular Colliders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045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45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395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9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5049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405184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90703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20294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336588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053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4413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3063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1672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1789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70973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00998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7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6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877189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0524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65669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87347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80130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E0678-3149-443B-8A5D-85EC3119747D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1739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EB195-D2B7-4D0A-8B1C-749C5BCD3FE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416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D6649-B869-482D-9FB7-E5CAAFB5D89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904099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CCB8F-D0CD-49E5-88AB-A8F3F4C00268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223706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40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40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DD7CF-BEDA-4913-816E-1F120F320F8E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66280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A44971-6174-4D10-B2A6-1EA49BB7016B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0235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788" y="152400"/>
            <a:ext cx="7821612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914400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6300" y="3679825"/>
            <a:ext cx="4229100" cy="2613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996AA-51BA-4786-A951-9D5ECE8ABD0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5185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3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71692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905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30489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43240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165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6171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866343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9149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91892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4069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7153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6611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2817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390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91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92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767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8248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933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5889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0E0F29-8CEC-48E4-9081-B3B24D9ED4CA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11983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64743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37630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175172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8338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775853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675530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8912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67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633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463A4-1425-4350-AC63-E9ADFA407B6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</p:cSld>
  <p:clrMapOvr>
    <a:masterClrMapping/>
  </p:clrMapOvr>
  <p:transition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706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0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221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49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52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782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92877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Xth FCC-ee Physics Workshop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72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897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378450"/>
          </a:xfrm>
        </p:spPr>
        <p:txBody>
          <a:bodyPr/>
          <a:lstStyle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err="1" smtClean="0"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37CEC-7426-473D-BB9A-C0489BA294D7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30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9453E-1DE5-426C-B922-979B5BCB3A31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274454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2F5BE-86E4-4E9A-A8FB-7367990F2C5C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152492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229100" cy="5378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altLang="en-US" smtClean="0">
                <a:solidFill>
                  <a:srgbClr val="000000"/>
                </a:solidFill>
              </a:rPr>
              <a:t>4-5 Feb 2016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>
                <a:solidFill>
                  <a:srgbClr val="000000"/>
                </a:solidFill>
              </a:rPr>
              <a:t>Alain Blondel Xth FCC-ee Physics Workshop</a:t>
            </a: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1A4C39-1342-4DBF-BA2D-862D2705C813}" type="slidenum">
              <a:rPr lang="en-US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en-US" altLang="en-US">
                <a:solidFill>
                  <a:srgbClr val="000000"/>
                </a:solidFill>
              </a:rPr>
              <a:t>/27</a:t>
            </a:r>
          </a:p>
        </p:txBody>
      </p:sp>
    </p:spTree>
    <p:extLst>
      <p:ext uri="{BB962C8B-B14F-4D97-AF65-F5344CB8AC3E}">
        <p14:creationId xmlns:p14="http://schemas.microsoft.com/office/powerpoint/2010/main" val="3577870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8.xml"/><Relationship Id="rId7" Type="http://schemas.openxmlformats.org/officeDocument/2006/relationships/slideLayout" Target="../slideLayouts/slideLayout8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theme" Target="../theme/theme12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theme" Target="../theme/theme13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theme" Target="../theme/theme1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slideLayout" Target="../slideLayouts/slideLayout106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slideLayout" Target="../slideLayouts/slideLayout108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theme" Target="../theme/theme16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4" Type="http://schemas.openxmlformats.org/officeDocument/2006/relationships/image" Target="../media/image1.png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5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image" Target="../media/image1.png"/><Relationship Id="rId5" Type="http://schemas.openxmlformats.org/officeDocument/2006/relationships/theme" Target="../theme/theme18.xml"/><Relationship Id="rId4" Type="http://schemas.openxmlformats.org/officeDocument/2006/relationships/slideLayout" Target="../slideLayouts/slideLayout116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3" Type="http://schemas.openxmlformats.org/officeDocument/2006/relationships/theme" Target="../theme/theme21.xml"/><Relationship Id="rId2" Type="http://schemas.openxmlformats.org/officeDocument/2006/relationships/slideLayout" Target="../slideLayouts/slideLayout124.xml"/><Relationship Id="rId1" Type="http://schemas.openxmlformats.org/officeDocument/2006/relationships/slideLayout" Target="../slideLayouts/slideLayout123.xml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13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5" Type="http://schemas.openxmlformats.org/officeDocument/2006/relationships/theme" Target="../theme/theme22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Relationship Id="rId14" Type="http://schemas.openxmlformats.org/officeDocument/2006/relationships/slideLayout" Target="../slideLayouts/slideLayout138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theme" Target="../theme/theme23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5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42.xml"/><Relationship Id="rId9" Type="http://schemas.openxmlformats.org/officeDocument/2006/relationships/image" Target="../media/image1.png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theme" Target="../theme/theme24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9.xml"/><Relationship Id="rId9" Type="http://schemas.openxmlformats.org/officeDocument/2006/relationships/image" Target="../media/image1.png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slideLayout" Target="../slideLayouts/slideLayout163.xml"/><Relationship Id="rId5" Type="http://schemas.openxmlformats.org/officeDocument/2006/relationships/slideLayout" Target="../slideLayouts/slideLayout157.xml"/><Relationship Id="rId10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56.xml"/><Relationship Id="rId9" Type="http://schemas.openxmlformats.org/officeDocument/2006/relationships/slideLayout" Target="../slideLayouts/slideLayout16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theme" Target="../theme/theme26.xml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8.xml"/><Relationship Id="rId4" Type="http://schemas.openxmlformats.org/officeDocument/2006/relationships/slideLayout" Target="../slideLayouts/slideLayout167.xml"/><Relationship Id="rId9" Type="http://schemas.openxmlformats.org/officeDocument/2006/relationships/image" Target="../media/image1.png"/></Relationships>
</file>

<file path=ppt/slideMasters/_rels/slideMaster27.xml.rels><?xml version="1.0" encoding="UTF-8" standalone="yes"?>
<Relationships xmlns="http://schemas.openxmlformats.org/package/2006/relationships"><Relationship Id="rId3" Type="http://schemas.openxmlformats.org/officeDocument/2006/relationships/theme" Target="../theme/theme27.xml"/><Relationship Id="rId2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71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4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29Feb 2016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GB" baseline="0" dirty="0" smtClean="0">
                <a:solidFill>
                  <a:prstClr val="black">
                    <a:tint val="75000"/>
                  </a:prstClr>
                </a:solidFill>
              </a:rPr>
              <a:t>MDI meeting 29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7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3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94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experiments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64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Future Circular Colliders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75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experiments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3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6" y="6130927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538888" y="6504344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FCC--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TLEP VC 2014-03-10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logo-tlep-0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909888" cy="1132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89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4384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2" r:id="rId1"/>
    <p:sldLayoutId id="2147484093" r:id="rId2"/>
    <p:sldLayoutId id="2147484094" r:id="rId3"/>
    <p:sldLayoutId id="2147484095" r:id="rId4"/>
    <p:sldLayoutId id="2147484096" r:id="rId5"/>
    <p:sldLayoutId id="2147484097" r:id="rId6"/>
    <p:sldLayoutId id="2147484098" r:id="rId7"/>
    <p:sldLayoutId id="2147484099" r:id="rId8"/>
    <p:sldLayoutId id="2147484100" r:id="rId9"/>
    <p:sldLayoutId id="2147484101" r:id="rId10"/>
    <p:sldLayoutId id="2147484102" r:id="rId11"/>
    <p:sldLayoutId id="2147484103" r:id="rId12"/>
    <p:sldLayoutId id="2147484104" r:id="rId13"/>
    <p:sldLayoutId id="2147484105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1786647" y="6537325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TLEP  Warsaw 2013-10-01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09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Future Circular Colliders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96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Epiphany Conference Krakow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50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Epiphany Conference Krakow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8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0" r:id="rId1"/>
    <p:sldLayoutId id="2147484171" r:id="rId2"/>
    <p:sldLayoutId id="2147484173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</p:sldLayoutIdLst>
  <p:transition>
    <p:dissolve/>
  </p:transition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Future Circular Colliders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535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5" r:id="rId1"/>
    <p:sldLayoutId id="2147484176" r:id="rId2"/>
    <p:sldLayoutId id="2147484177" r:id="rId3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1855486" y="6392199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next steps --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pheno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 session Washington  2015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7171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24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1" r:id="rId1"/>
    <p:sldLayoutId id="2147484212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424294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  <p:sldLayoutId id="2147484225" r:id="rId12"/>
    <p:sldLayoutId id="2147484226" r:id="rId13"/>
    <p:sldLayoutId id="2147484227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27" y="6130929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52" y="6481187"/>
            <a:ext cx="314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Alain Blondel Future Lepton </a:t>
            </a:r>
            <a:r>
              <a:rPr lang="fr-CH" dirty="0" err="1" smtClean="0">
                <a:solidFill>
                  <a:prstClr val="black"/>
                </a:solidFill>
              </a:rPr>
              <a:t>Colliders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371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9" r:id="rId1"/>
    <p:sldLayoutId id="2147484230" r:id="rId2"/>
    <p:sldLayoutId id="2147484231" r:id="rId3"/>
    <p:sldLayoutId id="2147484232" r:id="rId4"/>
    <p:sldLayoutId id="2147484233" r:id="rId5"/>
    <p:sldLayoutId id="2147484234" r:id="rId6"/>
    <p:sldLayoutId id="2147484235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27" y="6130929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52" y="6481187"/>
            <a:ext cx="314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Alain Blondel Future Lepton </a:t>
            </a:r>
            <a:r>
              <a:rPr lang="fr-CH" dirty="0" err="1" smtClean="0">
                <a:solidFill>
                  <a:prstClr val="black"/>
                </a:solidFill>
              </a:rPr>
              <a:t>Colliders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94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44" r:id="rId1"/>
    <p:sldLayoutId id="2147484245" r:id="rId2"/>
    <p:sldLayoutId id="2147484246" r:id="rId3"/>
    <p:sldLayoutId id="2147484247" r:id="rId4"/>
    <p:sldLayoutId id="2147484248" r:id="rId5"/>
    <p:sldLayoutId id="2147484249" r:id="rId6"/>
    <p:sldLayoutId id="2147484250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127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60" r:id="rId1"/>
    <p:sldLayoutId id="2147484261" r:id="rId2"/>
    <p:sldLayoutId id="2147484262" r:id="rId3"/>
    <p:sldLayoutId id="2147484263" r:id="rId4"/>
    <p:sldLayoutId id="2147484264" r:id="rId5"/>
    <p:sldLayoutId id="2147484265" r:id="rId6"/>
    <p:sldLayoutId id="2147484266" r:id="rId7"/>
    <p:sldLayoutId id="2147484267" r:id="rId8"/>
    <p:sldLayoutId id="2147484268" r:id="rId9"/>
    <p:sldLayoutId id="2147484269" r:id="rId10"/>
    <p:sldLayoutId id="2147484270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27" y="6130929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52" y="6481187"/>
            <a:ext cx="3142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Alain Blondel Future Lepton </a:t>
            </a:r>
            <a:r>
              <a:rPr lang="fr-CH" dirty="0" err="1" smtClean="0">
                <a:solidFill>
                  <a:prstClr val="black"/>
                </a:solidFill>
              </a:rPr>
              <a:t>Colliders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91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3" r:id="rId2"/>
    <p:sldLayoutId id="2147484274" r:id="rId3"/>
    <p:sldLayoutId id="2147484275" r:id="rId4"/>
    <p:sldLayoutId id="2147484276" r:id="rId5"/>
    <p:sldLayoutId id="2147484277" r:id="rId6"/>
    <p:sldLayoutId id="2147484278" r:id="rId7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E25B0-F70F-4F51-B036-B4A4BCA4C3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FCC--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ee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summary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44995" cy="90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57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0" r:id="rId1"/>
    <p:sldLayoutId id="2147484281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  <p:sldLayoutId id="2147483771" r:id="rId14"/>
  </p:sldLayoutIdLst>
  <p:transition>
    <p:dissolve/>
  </p:transition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110041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6106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86106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21075" y="6557963"/>
            <a:ext cx="1905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fr-FR" altLang="en-US" b="0" smtClean="0">
                <a:solidFill>
                  <a:srgbClr val="000000"/>
                </a:solidFill>
                <a:latin typeface="Arial" charset="0"/>
              </a:rPr>
              <a:t>4-5 Feb 2016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67463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kumimoji="1" lang="en-US" altLang="en-US" b="0" smtClean="0">
                <a:solidFill>
                  <a:srgbClr val="000000"/>
                </a:solidFill>
                <a:latin typeface="Arial" charset="0"/>
              </a:rPr>
              <a:t>Alain Blondel Xth FCC-ee Physics Workshop</a:t>
            </a:r>
            <a:endParaRPr kumimoji="1" lang="en-US" altLang="en-US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6746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4F9ECCC-5760-4339-B592-055385547EC6}" type="slidenum">
              <a:rPr kumimoji="1" lang="en-US" altLang="en-US" b="0">
                <a:solidFill>
                  <a:srgbClr val="000000"/>
                </a:solidFill>
                <a:latin typeface="Arial" charset="0"/>
              </a:rPr>
              <a:pPr>
                <a:defRPr/>
              </a:pPr>
              <a:t>‹#›</a:t>
            </a:fld>
            <a:r>
              <a:rPr kumimoji="1" lang="en-US" altLang="en-US" b="0">
                <a:solidFill>
                  <a:srgbClr val="000000"/>
                </a:solidFill>
                <a:latin typeface="Arial" charset="0"/>
              </a:rPr>
              <a:t>/27</a:t>
            </a: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304800" y="6324600"/>
            <a:ext cx="86106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kumimoji="1" lang="en-US" sz="2400" b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73050" y="6343650"/>
            <a:ext cx="10731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en-US" sz="1200" b="0" dirty="0">
                <a:solidFill>
                  <a:srgbClr val="000000"/>
                </a:solidFill>
                <a:latin typeface="Arial" charset="0"/>
              </a:rPr>
              <a:t>Patrick Janot</a:t>
            </a:r>
          </a:p>
        </p:txBody>
      </p:sp>
    </p:spTree>
    <p:extLst>
      <p:ext uri="{BB962C8B-B14F-4D97-AF65-F5344CB8AC3E}">
        <p14:creationId xmlns:p14="http://schemas.microsoft.com/office/powerpoint/2010/main" val="481681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hf sldNum="0"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FG Deanna's Hand" pitchFamily="2" charset="0"/>
        </a:defRPr>
      </a:lvl5pPr>
      <a:lvl6pPr marL="4572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6pPr>
      <a:lvl7pPr marL="9144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7pPr>
      <a:lvl8pPr marL="13716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8pPr>
      <a:lvl9pPr marL="1828800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3200" b="1">
          <a:solidFill>
            <a:srgbClr val="003399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2400" b="1">
          <a:solidFill>
            <a:srgbClr val="FF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000" b="1">
          <a:solidFill>
            <a:srgbClr val="0000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000" b="1">
          <a:solidFill>
            <a:srgbClr val="0099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000" b="1">
          <a:solidFill>
            <a:srgbClr val="CC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66949" y="6384925"/>
            <a:ext cx="428625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Higgs and Beyond June 2013 Sendai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39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2296821" y="6344918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FCC kick-off meeting practical info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06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9" name="Footer Placeholder 2"/>
          <p:cNvSpPr txBox="1">
            <a:spLocks/>
          </p:cNvSpPr>
          <p:nvPr/>
        </p:nvSpPr>
        <p:spPr>
          <a:xfrm>
            <a:off x="1786647" y="6537325"/>
            <a:ext cx="619651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TLEP  Warsaw 2013-10-01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13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416925" y="6130925"/>
            <a:ext cx="727075" cy="727075"/>
          </a:xfrm>
          <a:prstGeom prst="rect">
            <a:avLst/>
          </a:prstGeom>
          <a:noFill/>
        </p:spPr>
      </p:pic>
      <p:sp>
        <p:nvSpPr>
          <p:cNvPr id="8" name="Footer Placeholder 2"/>
          <p:cNvSpPr txBox="1">
            <a:spLocks/>
          </p:cNvSpPr>
          <p:nvPr/>
        </p:nvSpPr>
        <p:spPr>
          <a:xfrm>
            <a:off x="1809187" y="6345901"/>
            <a:ext cx="67055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Blondel  First look at the physics case of TLEP 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2326511" cy="769717"/>
          </a:xfrm>
          <a:prstGeom prst="rect">
            <a:avLst/>
          </a:prstGeom>
          <a:solidFill>
            <a:srgbClr val="DDF9FF"/>
          </a:solidFill>
          <a:ln>
            <a:solidFill>
              <a:srgbClr val="DDF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/>
          <p:nvPr/>
        </p:nvPicPr>
        <p:blipFill rotWithShape="1">
          <a:blip r:embed="rId5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brightnessContrast brigh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86"/>
          <a:stretch/>
        </p:blipFill>
        <p:spPr>
          <a:xfrm>
            <a:off x="1467736" y="23150"/>
            <a:ext cx="821802" cy="72631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7" t="38750" r="3924" b="34855"/>
          <a:stretch/>
        </p:blipFill>
        <p:spPr bwMode="auto">
          <a:xfrm>
            <a:off x="23149" y="46300"/>
            <a:ext cx="1404613" cy="68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82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25588" y="739588"/>
            <a:ext cx="3064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dirty="0" smtClean="0">
                <a:latin typeface="+mn-lt"/>
              </a:rPr>
              <a:t>MDI for FCC-</a:t>
            </a:r>
            <a:r>
              <a:rPr lang="fr-CH" sz="3600" dirty="0" err="1" smtClean="0">
                <a:latin typeface="+mn-lt"/>
              </a:rPr>
              <a:t>ee</a:t>
            </a:r>
            <a:endParaRPr lang="fr-CH" sz="18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7886" y="1717418"/>
            <a:ext cx="8498049" cy="369331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sz="1800" dirty="0" smtClean="0">
                <a:latin typeface="+mn-lt"/>
              </a:rPr>
              <a:t>One of the </a:t>
            </a:r>
            <a:r>
              <a:rPr lang="fr-CH" sz="1800" dirty="0" err="1" smtClean="0">
                <a:latin typeface="+mn-lt"/>
              </a:rPr>
              <a:t>most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striking</a:t>
            </a:r>
            <a:r>
              <a:rPr lang="fr-CH" sz="1800" dirty="0" smtClean="0">
                <a:latin typeface="+mn-lt"/>
              </a:rPr>
              <a:t> conclusions of the FCC </a:t>
            </a:r>
            <a:r>
              <a:rPr lang="fr-CH" sz="1800" dirty="0" err="1" smtClean="0">
                <a:latin typeface="+mn-lt"/>
              </a:rPr>
              <a:t>general</a:t>
            </a:r>
            <a:r>
              <a:rPr lang="fr-CH" sz="1800" dirty="0" smtClean="0">
                <a:latin typeface="+mn-lt"/>
              </a:rPr>
              <a:t> meeting at Washington </a:t>
            </a:r>
          </a:p>
          <a:p>
            <a:r>
              <a:rPr lang="fr-CH" sz="1800" dirty="0" err="1">
                <a:latin typeface="+mn-lt"/>
              </a:rPr>
              <a:t>w</a:t>
            </a:r>
            <a:r>
              <a:rPr lang="fr-CH" sz="1800" dirty="0" err="1" smtClean="0">
                <a:latin typeface="+mn-lt"/>
              </a:rPr>
              <a:t>as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need</a:t>
            </a:r>
            <a:r>
              <a:rPr lang="fr-CH" sz="1800" dirty="0" smtClean="0">
                <a:latin typeface="+mn-lt"/>
              </a:rPr>
              <a:t> for a FCC-</a:t>
            </a:r>
            <a:r>
              <a:rPr lang="fr-CH" sz="1800" dirty="0" err="1" smtClean="0">
                <a:latin typeface="+mn-lt"/>
              </a:rPr>
              <a:t>ee</a:t>
            </a:r>
            <a:r>
              <a:rPr lang="fr-CH" sz="1800" dirty="0" smtClean="0">
                <a:latin typeface="+mn-lt"/>
              </a:rPr>
              <a:t> Machine Detector </a:t>
            </a:r>
            <a:r>
              <a:rPr lang="fr-CH" sz="1800" dirty="0">
                <a:latin typeface="+mn-lt"/>
              </a:rPr>
              <a:t>I</a:t>
            </a:r>
            <a:r>
              <a:rPr lang="fr-CH" sz="1800" dirty="0" smtClean="0">
                <a:latin typeface="+mn-lt"/>
              </a:rPr>
              <a:t>nterface (MDI) </a:t>
            </a:r>
            <a:r>
              <a:rPr lang="fr-CH" sz="1800" dirty="0" err="1" smtClean="0">
                <a:latin typeface="+mn-lt"/>
              </a:rPr>
              <a:t>working</a:t>
            </a:r>
            <a:r>
              <a:rPr lang="fr-CH" sz="1800" dirty="0" smtClean="0">
                <a:latin typeface="+mn-lt"/>
              </a:rPr>
              <a:t> group.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A mandate </a:t>
            </a:r>
            <a:r>
              <a:rPr lang="fr-CH" sz="1800" dirty="0" err="1" smtClean="0">
                <a:latin typeface="+mn-lt"/>
              </a:rPr>
              <a:t>was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drafted</a:t>
            </a:r>
            <a:r>
              <a:rPr lang="fr-CH" sz="1800" dirty="0" smtClean="0">
                <a:latin typeface="+mn-lt"/>
              </a:rPr>
              <a:t> last </a:t>
            </a:r>
            <a:r>
              <a:rPr lang="fr-CH" sz="1800" dirty="0" err="1" smtClean="0">
                <a:latin typeface="+mn-lt"/>
              </a:rPr>
              <a:t>year</a:t>
            </a:r>
            <a:r>
              <a:rPr lang="fr-CH" sz="1800" dirty="0" smtClean="0">
                <a:latin typeface="+mn-lt"/>
              </a:rPr>
              <a:t> and the </a:t>
            </a:r>
            <a:r>
              <a:rPr lang="fr-CH" sz="1800" dirty="0" err="1" smtClean="0">
                <a:latin typeface="+mn-lt"/>
              </a:rPr>
              <a:t>working</a:t>
            </a:r>
            <a:r>
              <a:rPr lang="fr-CH" sz="1800" dirty="0" smtClean="0">
                <a:latin typeface="+mn-lt"/>
              </a:rPr>
              <a:t> group has been </a:t>
            </a:r>
            <a:r>
              <a:rPr lang="fr-CH" sz="1800" dirty="0" err="1" smtClean="0">
                <a:latin typeface="+mn-lt"/>
              </a:rPr>
              <a:t>invited</a:t>
            </a:r>
            <a:r>
              <a:rPr lang="fr-CH" sz="1800" dirty="0" smtClean="0">
                <a:latin typeface="+mn-lt"/>
              </a:rPr>
              <a:t> to </a:t>
            </a:r>
            <a:r>
              <a:rPr lang="fr-CH" sz="1800" dirty="0" err="1" smtClean="0">
                <a:latin typeface="+mn-lt"/>
              </a:rPr>
              <a:t>convene</a:t>
            </a:r>
            <a:endParaRPr lang="fr-CH" sz="1800" dirty="0" smtClean="0">
              <a:latin typeface="+mn-lt"/>
            </a:endParaRPr>
          </a:p>
          <a:p>
            <a:r>
              <a:rPr lang="fr-CH" sz="1800" dirty="0" err="1">
                <a:latin typeface="+mn-lt"/>
              </a:rPr>
              <a:t>w</a:t>
            </a:r>
            <a:r>
              <a:rPr lang="fr-CH" sz="1800" dirty="0" err="1" smtClean="0">
                <a:latin typeface="+mn-lt"/>
              </a:rPr>
              <a:t>ith</a:t>
            </a:r>
            <a:r>
              <a:rPr lang="fr-CH" sz="1800" dirty="0" smtClean="0">
                <a:latin typeface="+mn-lt"/>
              </a:rPr>
              <a:t> Manuela </a:t>
            </a:r>
            <a:r>
              <a:rPr lang="fr-CH" sz="1800" dirty="0" err="1" smtClean="0">
                <a:latin typeface="+mn-lt"/>
              </a:rPr>
              <a:t>Boscolo</a:t>
            </a:r>
            <a:r>
              <a:rPr lang="fr-CH" sz="1800" dirty="0" smtClean="0">
                <a:latin typeface="+mn-lt"/>
              </a:rPr>
              <a:t> (INFN Frascati) and </a:t>
            </a:r>
            <a:r>
              <a:rPr lang="fr-CH" sz="1800" dirty="0" err="1" smtClean="0">
                <a:latin typeface="+mn-lt"/>
              </a:rPr>
              <a:t>Nichola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Bacchetta</a:t>
            </a:r>
            <a:r>
              <a:rPr lang="fr-CH" sz="1800" dirty="0" smtClean="0">
                <a:latin typeface="+mn-lt"/>
              </a:rPr>
              <a:t> (INFN, </a:t>
            </a:r>
            <a:r>
              <a:rPr lang="fr-CH" sz="1800" dirty="0" err="1" smtClean="0">
                <a:latin typeface="+mn-lt"/>
              </a:rPr>
              <a:t>Padova</a:t>
            </a:r>
            <a:r>
              <a:rPr lang="fr-CH" sz="1800" dirty="0" smtClean="0">
                <a:latin typeface="+mn-lt"/>
              </a:rPr>
              <a:t>, CMS)</a:t>
            </a:r>
          </a:p>
          <a:p>
            <a:r>
              <a:rPr lang="fr-CH" sz="1800" dirty="0">
                <a:latin typeface="+mn-lt"/>
              </a:rPr>
              <a:t>a</a:t>
            </a:r>
            <a:r>
              <a:rPr lang="fr-CH" sz="1800" dirty="0" smtClean="0">
                <a:latin typeface="+mn-lt"/>
              </a:rPr>
              <a:t>s </a:t>
            </a:r>
            <a:r>
              <a:rPr lang="fr-CH" sz="1800" dirty="0" err="1" smtClean="0">
                <a:latin typeface="+mn-lt"/>
              </a:rPr>
              <a:t>convener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co-convener</a:t>
            </a:r>
            <a:r>
              <a:rPr lang="fr-CH" sz="1800" dirty="0" smtClean="0">
                <a:latin typeface="+mn-lt"/>
              </a:rPr>
              <a:t>. </a:t>
            </a:r>
          </a:p>
          <a:p>
            <a:endParaRPr lang="fr-CH" sz="1800" dirty="0">
              <a:latin typeface="+mn-lt"/>
            </a:endParaRPr>
          </a:p>
          <a:p>
            <a:r>
              <a:rPr lang="fr-CH" sz="1800" dirty="0" smtClean="0">
                <a:latin typeface="+mn-lt"/>
              </a:rPr>
              <a:t>The MDI group </a:t>
            </a:r>
            <a:r>
              <a:rPr lang="fr-CH" sz="1800" dirty="0" err="1" smtClean="0">
                <a:latin typeface="+mn-lt"/>
              </a:rPr>
              <a:t>establishes</a:t>
            </a:r>
            <a:r>
              <a:rPr lang="fr-CH" sz="1800" dirty="0" smtClean="0">
                <a:latin typeface="+mn-lt"/>
              </a:rPr>
              <a:t> a bridge </a:t>
            </a:r>
            <a:r>
              <a:rPr lang="fr-CH" sz="1800" dirty="0" err="1" smtClean="0">
                <a:latin typeface="+mn-lt"/>
              </a:rPr>
              <a:t>between</a:t>
            </a:r>
            <a:r>
              <a:rPr lang="fr-CH" sz="1800" dirty="0" smtClean="0">
                <a:latin typeface="+mn-lt"/>
              </a:rPr>
              <a:t> the </a:t>
            </a:r>
            <a:r>
              <a:rPr lang="fr-CH" sz="1800" dirty="0" err="1" smtClean="0">
                <a:latin typeface="+mn-lt"/>
              </a:rPr>
              <a:t>accelerator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physics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studies</a:t>
            </a:r>
            <a:r>
              <a:rPr lang="fr-CH" sz="1800" dirty="0" smtClean="0">
                <a:latin typeface="+mn-lt"/>
              </a:rPr>
              <a:t>.</a:t>
            </a:r>
          </a:p>
          <a:p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The </a:t>
            </a:r>
            <a:r>
              <a:rPr lang="en-US" sz="1800" dirty="0">
                <a:latin typeface="+mn-lt"/>
              </a:rPr>
              <a:t>task is to study the integration of beams, machine elements and detectors able to produce/exploit the very high luminosities expected at FCC-</a:t>
            </a:r>
            <a:r>
              <a:rPr lang="en-US" sz="1800" dirty="0" err="1">
                <a:latin typeface="+mn-lt"/>
              </a:rPr>
              <a:t>ee</a:t>
            </a:r>
            <a:r>
              <a:rPr lang="en-US" sz="1800" dirty="0">
                <a:latin typeface="+mn-lt"/>
              </a:rPr>
              <a:t> at the interaction regions (IR). The group is charged to come up with a plausible design and, if needed, a set of necessary technical R&amp;D or measurements. </a:t>
            </a:r>
            <a:r>
              <a:rPr lang="fr-CH" sz="1800" dirty="0" smtClean="0">
                <a:latin typeface="+mn-lt"/>
              </a:rPr>
              <a:t> </a:t>
            </a:r>
            <a:endParaRPr lang="fr-CH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28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0"/>
            <a:ext cx="9029700" cy="615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6155" y="6085939"/>
            <a:ext cx="3174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solidFill>
                  <a:srgbClr val="00B050"/>
                </a:solidFill>
                <a:latin typeface="Calibri"/>
              </a:rPr>
              <a:t>Bogomyagkov</a:t>
            </a:r>
            <a:r>
              <a:rPr lang="fr-CH" sz="1800" dirty="0" smtClean="0">
                <a:solidFill>
                  <a:srgbClr val="00B050"/>
                </a:solidFill>
                <a:latin typeface="Calibri"/>
              </a:rPr>
              <a:t>, Dam, </a:t>
            </a:r>
            <a:r>
              <a:rPr lang="fr-CH" sz="1800" dirty="0" err="1" smtClean="0">
                <a:solidFill>
                  <a:srgbClr val="00B050"/>
                </a:solidFill>
                <a:latin typeface="Calibri"/>
              </a:rPr>
              <a:t>Koratzinos</a:t>
            </a:r>
            <a:endParaRPr lang="en-US" sz="1800" dirty="0" smtClean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" name="Trapezoid 4"/>
          <p:cNvSpPr/>
          <p:nvPr/>
        </p:nvSpPr>
        <p:spPr>
          <a:xfrm rot="16200000">
            <a:off x="2082188" y="1905918"/>
            <a:ext cx="1983038" cy="198302"/>
          </a:xfrm>
          <a:prstGeom prst="trapezoid">
            <a:avLst>
              <a:gd name="adj" fmla="val 892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47451" y="716096"/>
            <a:ext cx="2027103" cy="6169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0" y="308472"/>
            <a:ext cx="1383071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Luminosity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monitor</a:t>
            </a:r>
          </a:p>
          <a:p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centered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on </a:t>
            </a:r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outgoing</a:t>
            </a:r>
            <a:r>
              <a:rPr lang="fr-CH" sz="18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err="1" smtClean="0">
                <a:solidFill>
                  <a:prstClr val="black"/>
                </a:solidFill>
                <a:latin typeface="Calibri"/>
              </a:rPr>
              <a:t>beam</a:t>
            </a:r>
            <a:endParaRPr lang="en-US" sz="1800" dirty="0" err="1" smtClea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416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1148" y="918962"/>
            <a:ext cx="814069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Experimenters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wishlist</a:t>
            </a:r>
            <a:endParaRPr lang="fr-CH" sz="1800" dirty="0" smtClean="0">
              <a:latin typeface="+mn-lt"/>
            </a:endParaRPr>
          </a:p>
          <a:p>
            <a:endParaRPr lang="fr-CH" sz="1800" dirty="0">
              <a:latin typeface="+mn-lt"/>
            </a:endParaRPr>
          </a:p>
          <a:p>
            <a:pPr marL="342900" indent="-342900">
              <a:buAutoNum type="arabicPeriod"/>
            </a:pPr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as high as possible! (no limitation </a:t>
            </a:r>
            <a:r>
              <a:rPr lang="fr-CH" sz="1800" dirty="0" err="1" smtClean="0">
                <a:latin typeface="+mn-lt"/>
              </a:rPr>
              <a:t>from</a:t>
            </a:r>
            <a:r>
              <a:rPr lang="fr-CH" sz="1800" dirty="0" smtClean="0">
                <a:latin typeface="+mn-lt"/>
              </a:rPr>
              <a:t> pile-up in the </a:t>
            </a:r>
            <a:r>
              <a:rPr lang="fr-CH" sz="1800" dirty="0" err="1" smtClean="0">
                <a:latin typeface="+mn-lt"/>
              </a:rPr>
              <a:t>e+e</a:t>
            </a:r>
            <a:r>
              <a:rPr lang="fr-CH" sz="1800" dirty="0" smtClean="0">
                <a:latin typeface="+mn-lt"/>
              </a:rPr>
              <a:t>- machine)</a:t>
            </a:r>
          </a:p>
          <a:p>
            <a:pPr marL="342900" indent="-342900">
              <a:buAutoNum type="arabicPeriod"/>
            </a:pPr>
            <a:endParaRPr lang="fr-CH" sz="1800" dirty="0">
              <a:latin typeface="+mn-lt"/>
            </a:endParaRPr>
          </a:p>
          <a:p>
            <a:pPr marL="342900" indent="-342900">
              <a:buAutoNum type="arabicPeriod"/>
            </a:pPr>
            <a:r>
              <a:rPr lang="fr-CH" sz="1800" dirty="0" smtClean="0">
                <a:latin typeface="+mn-lt"/>
              </a:rPr>
              <a:t>Vertex detector as close as possible </a:t>
            </a:r>
            <a:r>
              <a:rPr lang="fr-CH" sz="1800" dirty="0" err="1" smtClean="0">
                <a:latin typeface="+mn-lt"/>
              </a:rPr>
              <a:t>from</a:t>
            </a:r>
            <a:r>
              <a:rPr lang="fr-CH" sz="1800" dirty="0" smtClean="0">
                <a:latin typeface="+mn-lt"/>
              </a:rPr>
              <a:t> IP, but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reasonable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occupancy</a:t>
            </a:r>
            <a:r>
              <a:rPr lang="fr-CH" sz="1800" dirty="0">
                <a:latin typeface="+mn-lt"/>
              </a:rPr>
              <a:t/>
            </a:r>
            <a:br>
              <a:rPr lang="fr-CH" sz="1800" dirty="0">
                <a:latin typeface="+mn-lt"/>
              </a:rPr>
            </a:br>
            <a:r>
              <a:rPr lang="fr-CH" sz="1800" dirty="0" smtClean="0">
                <a:latin typeface="+mn-lt"/>
              </a:rPr>
              <a:t>and radiation damage not </a:t>
            </a:r>
            <a:r>
              <a:rPr lang="fr-CH" sz="1800" dirty="0" err="1" smtClean="0">
                <a:latin typeface="+mn-lt"/>
              </a:rPr>
              <a:t>exceeding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lifetime</a:t>
            </a:r>
            <a:r>
              <a:rPr lang="fr-CH" sz="1800" dirty="0" smtClean="0">
                <a:latin typeface="+mn-lt"/>
              </a:rPr>
              <a:t> of the </a:t>
            </a:r>
            <a:r>
              <a:rPr lang="fr-CH" sz="1800" dirty="0" err="1" smtClean="0">
                <a:latin typeface="+mn-lt"/>
              </a:rPr>
              <a:t>experiment</a:t>
            </a:r>
            <a:r>
              <a:rPr lang="fr-CH" sz="1800" dirty="0" smtClean="0">
                <a:latin typeface="+mn-lt"/>
              </a:rPr>
              <a:t> and </a:t>
            </a:r>
            <a:r>
              <a:rPr lang="fr-CH" sz="1800" dirty="0" err="1" smtClean="0">
                <a:latin typeface="+mn-lt"/>
              </a:rPr>
              <a:t>allowing</a:t>
            </a:r>
            <a:r>
              <a:rPr lang="fr-CH" sz="1800" dirty="0" smtClean="0">
                <a:latin typeface="+mn-lt"/>
              </a:rPr>
              <a:t/>
            </a:r>
            <a:br>
              <a:rPr lang="fr-CH" sz="1800" dirty="0" smtClean="0">
                <a:latin typeface="+mn-lt"/>
              </a:rPr>
            </a:br>
            <a:r>
              <a:rPr lang="fr-CH" sz="1800" dirty="0" err="1" smtClean="0">
                <a:latin typeface="+mn-lt"/>
              </a:rPr>
              <a:t>detection</a:t>
            </a:r>
            <a:r>
              <a:rPr lang="fr-CH" sz="1800" dirty="0" smtClean="0">
                <a:latin typeface="+mn-lt"/>
              </a:rPr>
              <a:t> of </a:t>
            </a:r>
            <a:r>
              <a:rPr lang="fr-CH" sz="1800" dirty="0" err="1" smtClean="0">
                <a:latin typeface="+mn-lt"/>
              </a:rPr>
              <a:t>such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channels</a:t>
            </a:r>
            <a:r>
              <a:rPr lang="fr-CH" sz="1800" dirty="0" smtClean="0">
                <a:latin typeface="+mn-lt"/>
              </a:rPr>
              <a:t> as </a:t>
            </a:r>
            <a:r>
              <a:rPr lang="fr-CH" sz="1800" dirty="0" err="1" smtClean="0">
                <a:latin typeface="+mn-lt"/>
              </a:rPr>
              <a:t>e+e</a:t>
            </a:r>
            <a:r>
              <a:rPr lang="fr-CH" sz="1800" dirty="0" smtClean="0">
                <a:latin typeface="+mn-lt"/>
              </a:rPr>
              <a:t>- </a:t>
            </a:r>
            <a:r>
              <a:rPr lang="fr-CH" sz="1800" dirty="0" smtClean="0">
                <a:latin typeface="+mn-lt"/>
                <a:sym typeface="Wingdings" panose="05000000000000000000" pitchFamily="2" charset="2"/>
              </a:rPr>
              <a:t> Z H (H</a:t>
            </a:r>
            <a:r>
              <a:rPr lang="fr-CH" sz="1800" dirty="0" smtClean="0">
                <a:latin typeface="+mn-lt"/>
                <a:sym typeface="Symbol"/>
              </a:rPr>
              <a:t></a:t>
            </a:r>
            <a:r>
              <a:rPr lang="fr-CH" sz="1800" dirty="0" err="1" smtClean="0">
                <a:latin typeface="+mn-lt"/>
                <a:sym typeface="Symbol"/>
              </a:rPr>
              <a:t>bb</a:t>
            </a:r>
            <a:endParaRPr lang="fr-CH" sz="1800" dirty="0" smtClean="0">
              <a:latin typeface="+mn-lt"/>
            </a:endParaRPr>
          </a:p>
          <a:p>
            <a:pPr marL="342900" indent="-342900">
              <a:buAutoNum type="arabicPeriod"/>
            </a:pPr>
            <a:endParaRPr lang="fr-CH" sz="1800" dirty="0">
              <a:latin typeface="+mn-lt"/>
            </a:endParaRPr>
          </a:p>
          <a:p>
            <a:pPr marL="342900" indent="-342900">
              <a:buAutoNum type="arabicPeriod"/>
            </a:pPr>
            <a:r>
              <a:rPr lang="fr-CH" sz="1800" dirty="0" err="1" smtClean="0">
                <a:latin typeface="+mn-lt"/>
              </a:rPr>
              <a:t>Luminosity</a:t>
            </a:r>
            <a:r>
              <a:rPr lang="fr-CH" sz="1800" dirty="0" smtClean="0">
                <a:latin typeface="+mn-lt"/>
              </a:rPr>
              <a:t> monitor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bhabha</a:t>
            </a:r>
            <a:r>
              <a:rPr lang="fr-CH" sz="1800" dirty="0" smtClean="0">
                <a:latin typeface="+mn-lt"/>
              </a:rPr>
              <a:t> cross-section at least 30 nb at Z pole. </a:t>
            </a:r>
            <a:br>
              <a:rPr lang="fr-CH" sz="1800" dirty="0" smtClean="0">
                <a:latin typeface="+mn-lt"/>
              </a:rPr>
            </a:br>
            <a:r>
              <a:rPr lang="fr-CH" sz="1800" dirty="0" smtClean="0">
                <a:latin typeface="+mn-lt"/>
              </a:rPr>
              <a:t>i.e. </a:t>
            </a:r>
            <a:r>
              <a:rPr lang="fr-CH" sz="1800" dirty="0" err="1" smtClean="0">
                <a:latin typeface="+mn-lt"/>
              </a:rPr>
              <a:t>closest</a:t>
            </a:r>
            <a:r>
              <a:rPr lang="fr-CH" sz="1800" dirty="0" smtClean="0">
                <a:latin typeface="+mn-lt"/>
              </a:rPr>
              <a:t> angle to the </a:t>
            </a:r>
            <a:r>
              <a:rPr lang="fr-CH" sz="1800" dirty="0" err="1" smtClean="0">
                <a:latin typeface="+mn-lt"/>
              </a:rPr>
              <a:t>outgoing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beam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about 40 </a:t>
            </a:r>
            <a:r>
              <a:rPr lang="fr-CH" sz="1800" dirty="0" err="1" smtClean="0">
                <a:latin typeface="+mn-lt"/>
              </a:rPr>
              <a:t>mrad</a:t>
            </a:r>
            <a:endParaRPr lang="fr-CH" sz="1800" dirty="0" smtClean="0">
              <a:latin typeface="+mn-lt"/>
            </a:endParaRPr>
          </a:p>
          <a:p>
            <a:pPr marL="342900" indent="-342900">
              <a:buAutoNum type="arabicPeriod"/>
            </a:pPr>
            <a:endParaRPr lang="fr-CH" sz="1800" dirty="0">
              <a:latin typeface="+mn-lt"/>
            </a:endParaRPr>
          </a:p>
          <a:p>
            <a:pPr marL="342900" indent="-342900">
              <a:buAutoNum type="arabicPeriod"/>
            </a:pPr>
            <a:r>
              <a:rPr lang="fr-CH" sz="1800" dirty="0" err="1" smtClean="0">
                <a:latin typeface="+mn-lt"/>
              </a:rPr>
              <a:t>Well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defined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acceptance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limit</a:t>
            </a:r>
            <a:r>
              <a:rPr lang="fr-CH" sz="1800" dirty="0" smtClean="0">
                <a:latin typeface="+mn-lt"/>
              </a:rPr>
              <a:t> at </a:t>
            </a:r>
            <a:r>
              <a:rPr lang="fr-CH" sz="1800" dirty="0" err="1" smtClean="0">
                <a:latin typeface="+mn-lt"/>
              </a:rPr>
              <a:t>small</a:t>
            </a:r>
            <a:r>
              <a:rPr lang="fr-CH" sz="1800" dirty="0" smtClean="0">
                <a:latin typeface="+mn-lt"/>
              </a:rPr>
              <a:t> angles, </a:t>
            </a:r>
            <a:r>
              <a:rPr lang="fr-CH" sz="1800" dirty="0" err="1" smtClean="0">
                <a:latin typeface="+mn-lt"/>
              </a:rPr>
              <a:t>around</a:t>
            </a:r>
            <a:r>
              <a:rPr lang="fr-CH" sz="1800" dirty="0" smtClean="0">
                <a:latin typeface="+mn-lt"/>
              </a:rPr>
              <a:t> 100-140 </a:t>
            </a:r>
            <a:r>
              <a:rPr lang="fr-CH" sz="1800" dirty="0" err="1" smtClean="0">
                <a:latin typeface="+mn-lt"/>
              </a:rPr>
              <a:t>mrad</a:t>
            </a:r>
            <a:endParaRPr lang="fr-CH" sz="1800" dirty="0" smtClean="0">
              <a:latin typeface="+mn-lt"/>
            </a:endParaRPr>
          </a:p>
          <a:p>
            <a:pPr marL="342900" indent="-342900">
              <a:buAutoNum type="arabicPeriod"/>
            </a:pPr>
            <a:endParaRPr lang="fr-CH" sz="1800" dirty="0">
              <a:latin typeface="+mn-lt"/>
            </a:endParaRPr>
          </a:p>
          <a:p>
            <a:pPr marL="342900" indent="-342900">
              <a:buAutoNum type="arabicPeriod"/>
            </a:pPr>
            <a:r>
              <a:rPr lang="fr-CH" sz="1800" dirty="0" err="1" smtClean="0">
                <a:latin typeface="+mn-lt"/>
              </a:rPr>
              <a:t>Solenoid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magnet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with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sufficient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magnetic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field</a:t>
            </a:r>
            <a:r>
              <a:rPr lang="fr-CH" sz="1800" dirty="0" smtClean="0">
                <a:latin typeface="+mn-lt"/>
              </a:rPr>
              <a:t> to </a:t>
            </a:r>
            <a:r>
              <a:rPr lang="fr-CH" sz="1800" dirty="0" err="1" smtClean="0">
                <a:latin typeface="+mn-lt"/>
              </a:rPr>
              <a:t>allow</a:t>
            </a:r>
            <a:r>
              <a:rPr lang="fr-CH" sz="1800" dirty="0" smtClean="0">
                <a:latin typeface="+mn-lt"/>
              </a:rPr>
              <a:t> </a:t>
            </a:r>
          </a:p>
          <a:p>
            <a:r>
              <a:rPr lang="fr-CH" sz="1800" dirty="0" smtClean="0">
                <a:latin typeface="+mn-lt"/>
              </a:rPr>
              <a:t>       good </a:t>
            </a:r>
            <a:r>
              <a:rPr lang="fr-CH" sz="1800" dirty="0" err="1" smtClean="0">
                <a:latin typeface="+mn-lt"/>
              </a:rPr>
              <a:t>enough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momentum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measurement</a:t>
            </a:r>
            <a:r>
              <a:rPr lang="fr-CH" sz="1800" dirty="0" smtClean="0">
                <a:latin typeface="+mn-lt"/>
              </a:rPr>
              <a:t>, </a:t>
            </a:r>
            <a:br>
              <a:rPr lang="fr-CH" sz="1800" dirty="0" smtClean="0">
                <a:latin typeface="+mn-lt"/>
              </a:rPr>
            </a:br>
            <a:r>
              <a:rPr lang="fr-CH" sz="1800" dirty="0" smtClean="0">
                <a:latin typeface="+mn-lt"/>
              </a:rPr>
              <a:t>      but not </a:t>
            </a:r>
            <a:r>
              <a:rPr lang="fr-CH" sz="1800" dirty="0" err="1" smtClean="0">
                <a:latin typeface="+mn-lt"/>
              </a:rPr>
              <a:t>too</a:t>
            </a:r>
            <a:r>
              <a:rPr lang="fr-CH" sz="1800" dirty="0" smtClean="0">
                <a:latin typeface="+mn-lt"/>
              </a:rPr>
              <a:t> large, </a:t>
            </a:r>
            <a:r>
              <a:rPr lang="fr-CH" sz="1800" dirty="0" err="1" smtClean="0">
                <a:latin typeface="+mn-lt"/>
              </a:rPr>
              <a:t>because</a:t>
            </a:r>
            <a:r>
              <a:rPr lang="fr-CH" sz="1800" dirty="0" smtClean="0">
                <a:latin typeface="+mn-lt"/>
              </a:rPr>
              <a:t> of the </a:t>
            </a:r>
            <a:r>
              <a:rPr lang="fr-CH" sz="1800" dirty="0" err="1" smtClean="0">
                <a:latin typeface="+mn-lt"/>
              </a:rPr>
              <a:t>effect</a:t>
            </a:r>
            <a:r>
              <a:rPr lang="fr-CH" sz="1800" dirty="0" smtClean="0">
                <a:latin typeface="+mn-lt"/>
              </a:rPr>
              <a:t> of the </a:t>
            </a:r>
            <a:r>
              <a:rPr lang="fr-CH" sz="1800" dirty="0" err="1" smtClean="0">
                <a:latin typeface="+mn-lt"/>
              </a:rPr>
              <a:t>magnet</a:t>
            </a:r>
            <a:r>
              <a:rPr lang="fr-CH" sz="1800" dirty="0" smtClean="0">
                <a:latin typeface="+mn-lt"/>
              </a:rPr>
              <a:t> on the </a:t>
            </a:r>
            <a:r>
              <a:rPr lang="fr-CH" sz="1800" dirty="0" err="1" smtClean="0">
                <a:latin typeface="+mn-lt"/>
              </a:rPr>
              <a:t>beams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which</a:t>
            </a:r>
            <a:r>
              <a:rPr lang="fr-CH" sz="1800" dirty="0" smtClean="0">
                <a:latin typeface="+mn-lt"/>
              </a:rPr>
              <a:t> cross</a:t>
            </a:r>
          </a:p>
          <a:p>
            <a:r>
              <a:rPr lang="fr-CH" sz="1800" dirty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       at an angle. </a:t>
            </a:r>
            <a:r>
              <a:rPr lang="fr-CH" sz="1800" dirty="0" smtClean="0">
                <a:latin typeface="+mn-lt"/>
              </a:rPr>
              <a:t> </a:t>
            </a:r>
          </a:p>
          <a:p>
            <a:endParaRPr lang="fr-CH" sz="1800" dirty="0" smtClean="0">
              <a:latin typeface="+mn-lt"/>
            </a:endParaRPr>
          </a:p>
          <a:p>
            <a:endParaRPr lang="fr-CH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50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4-5 Feb 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slider imag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0" y="412693"/>
            <a:ext cx="8938600" cy="5133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05400" y="3079464"/>
            <a:ext cx="5077865" cy="2477796"/>
            <a:chOff x="205400" y="3079464"/>
            <a:chExt cx="5077865" cy="2477796"/>
          </a:xfrm>
        </p:grpSpPr>
        <p:sp>
          <p:nvSpPr>
            <p:cNvPr id="3" name="TextBox 2"/>
            <p:cNvSpPr txBox="1"/>
            <p:nvPr/>
          </p:nvSpPr>
          <p:spPr>
            <a:xfrm>
              <a:off x="205400" y="5187928"/>
              <a:ext cx="5077865" cy="369332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fr-CH" sz="1800" dirty="0" err="1" smtClean="0">
                  <a:latin typeface="+mn-lt"/>
                </a:rPr>
                <a:t>We</a:t>
              </a:r>
              <a:r>
                <a:rPr lang="fr-CH" sz="1800" dirty="0" smtClean="0">
                  <a:latin typeface="+mn-lt"/>
                </a:rPr>
                <a:t> know </a:t>
              </a:r>
              <a:r>
                <a:rPr lang="fr-CH" sz="1800" dirty="0" err="1" smtClean="0">
                  <a:latin typeface="+mn-lt"/>
                </a:rPr>
                <a:t>that</a:t>
              </a:r>
              <a:r>
                <a:rPr lang="fr-CH" sz="1800" dirty="0" smtClean="0">
                  <a:latin typeface="+mn-lt"/>
                </a:rPr>
                <a:t> </a:t>
              </a:r>
              <a:r>
                <a:rPr lang="fr-CH" sz="1800" dirty="0" err="1" smtClean="0">
                  <a:solidFill>
                    <a:srgbClr val="FF0000"/>
                  </a:solidFill>
                  <a:latin typeface="+mn-lt"/>
                </a:rPr>
                <a:t>this</a:t>
              </a:r>
              <a:r>
                <a:rPr lang="fr-CH" sz="1800" dirty="0" smtClean="0">
                  <a:solidFill>
                    <a:srgbClr val="FF0000"/>
                  </a:solidFill>
                  <a:latin typeface="+mn-lt"/>
                </a:rPr>
                <a:t> one</a:t>
              </a:r>
              <a:r>
                <a:rPr lang="fr-CH" sz="1800" dirty="0" smtClean="0">
                  <a:latin typeface="+mn-lt"/>
                </a:rPr>
                <a:t> </a:t>
              </a:r>
              <a:r>
                <a:rPr lang="fr-CH" sz="1800" dirty="0" err="1" smtClean="0">
                  <a:latin typeface="+mn-lt"/>
                </a:rPr>
                <a:t>can</a:t>
              </a:r>
              <a:r>
                <a:rPr lang="fr-CH" sz="1800" dirty="0" smtClean="0">
                  <a:latin typeface="+mn-lt"/>
                </a:rPr>
                <a:t> </a:t>
              </a:r>
              <a:r>
                <a:rPr lang="fr-CH" sz="1800" dirty="0" err="1" smtClean="0">
                  <a:latin typeface="+mn-lt"/>
                </a:rPr>
                <a:t>be</a:t>
              </a:r>
              <a:r>
                <a:rPr lang="fr-CH" sz="1800" dirty="0" smtClean="0">
                  <a:latin typeface="+mn-lt"/>
                </a:rPr>
                <a:t> </a:t>
              </a:r>
              <a:r>
                <a:rPr lang="fr-CH" sz="1800" dirty="0" err="1" smtClean="0">
                  <a:latin typeface="+mn-lt"/>
                </a:rPr>
                <a:t>done</a:t>
              </a:r>
              <a:r>
                <a:rPr lang="fr-CH" sz="1800" dirty="0" smtClean="0">
                  <a:latin typeface="+mn-lt"/>
                </a:rPr>
                <a:t> -- and </a:t>
              </a:r>
              <a:r>
                <a:rPr lang="fr-CH" sz="1800" dirty="0" err="1" smtClean="0">
                  <a:latin typeface="+mn-lt"/>
                </a:rPr>
                <a:t>its</a:t>
              </a:r>
              <a:r>
                <a:rPr lang="fr-CH" sz="1800" dirty="0" smtClean="0">
                  <a:latin typeface="+mn-lt"/>
                </a:rPr>
                <a:t> </a:t>
              </a:r>
              <a:r>
                <a:rPr lang="fr-CH" sz="1800" dirty="0" err="1" smtClean="0">
                  <a:latin typeface="+mn-lt"/>
                </a:rPr>
                <a:t>great</a:t>
              </a:r>
              <a:r>
                <a:rPr lang="fr-CH" sz="1800" dirty="0" smtClean="0">
                  <a:latin typeface="+mn-lt"/>
                </a:rPr>
                <a:t>!</a:t>
              </a:r>
              <a:endParaRPr lang="fr-CH" sz="1800" dirty="0" smtClean="0">
                <a:latin typeface="+mn-lt"/>
              </a:endParaRPr>
            </a:p>
          </p:txBody>
        </p:sp>
        <p:sp>
          <p:nvSpPr>
            <p:cNvPr id="4" name="Right Arrow 3"/>
            <p:cNvSpPr/>
            <p:nvPr/>
          </p:nvSpPr>
          <p:spPr>
            <a:xfrm rot="16542795">
              <a:off x="763505" y="4068850"/>
              <a:ext cx="2099175" cy="120404"/>
            </a:xfrm>
            <a:prstGeom prst="rightArrow">
              <a:avLst/>
            </a:prstGeom>
            <a:solidFill>
              <a:srgbClr val="92D05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78290" y="1812616"/>
            <a:ext cx="3505213" cy="646331"/>
            <a:chOff x="2078290" y="1812616"/>
            <a:chExt cx="3505213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3244904" y="1812616"/>
              <a:ext cx="2338599" cy="6463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r>
                <a:rPr lang="fr-CH" sz="1800" dirty="0" smtClean="0">
                  <a:latin typeface="+mn-lt"/>
                </a:rPr>
                <a:t>The goal </a:t>
              </a:r>
              <a:r>
                <a:rPr lang="fr-CH" sz="1800" dirty="0" err="1" smtClean="0">
                  <a:latin typeface="+mn-lt"/>
                </a:rPr>
                <a:t>is</a:t>
              </a:r>
              <a:r>
                <a:rPr lang="fr-CH" sz="1800" dirty="0" smtClean="0">
                  <a:latin typeface="+mn-lt"/>
                </a:rPr>
                <a:t> to </a:t>
              </a:r>
              <a:r>
                <a:rPr lang="fr-CH" sz="1800" dirty="0" err="1" smtClean="0">
                  <a:latin typeface="+mn-lt"/>
                </a:rPr>
                <a:t>achieve</a:t>
              </a:r>
              <a:endParaRPr lang="fr-CH" sz="1800" dirty="0" smtClean="0">
                <a:latin typeface="+mn-lt"/>
              </a:endParaRPr>
            </a:p>
            <a:p>
              <a:r>
                <a:rPr lang="fr-CH" sz="1800" dirty="0" smtClean="0">
                  <a:latin typeface="+mn-lt"/>
                </a:rPr>
                <a:t> </a:t>
              </a:r>
              <a:r>
                <a:rPr lang="fr-CH" sz="1800" dirty="0" err="1" smtClean="0">
                  <a:solidFill>
                    <a:srgbClr val="EC40BB"/>
                  </a:solidFill>
                  <a:latin typeface="+mn-lt"/>
                </a:rPr>
                <a:t>that</a:t>
              </a:r>
              <a:r>
                <a:rPr lang="fr-CH" sz="1800" dirty="0" smtClean="0">
                  <a:solidFill>
                    <a:srgbClr val="EC40BB"/>
                  </a:solidFill>
                  <a:latin typeface="+mn-lt"/>
                </a:rPr>
                <a:t> one</a:t>
              </a:r>
              <a:endParaRPr lang="fr-CH" sz="1800" dirty="0" smtClean="0">
                <a:solidFill>
                  <a:srgbClr val="EC40BB"/>
                </a:solidFill>
                <a:latin typeface="+mn-lt"/>
              </a:endParaRPr>
            </a:p>
          </p:txBody>
        </p:sp>
        <p:sp>
          <p:nvSpPr>
            <p:cNvPr id="7" name="Down Arrow 6"/>
            <p:cNvSpPr/>
            <p:nvPr/>
          </p:nvSpPr>
          <p:spPr>
            <a:xfrm rot="4957251">
              <a:off x="2549585" y="1617053"/>
              <a:ext cx="160044" cy="1102634"/>
            </a:xfrm>
            <a:prstGeom prst="downArrow">
              <a:avLst/>
            </a:prstGeom>
            <a:solidFill>
              <a:srgbClr val="FFFF00"/>
            </a:solidFill>
            <a:ln>
              <a:solidFill>
                <a:srgbClr val="EC40B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</p:spTree>
    <p:extLst>
      <p:ext uri="{BB962C8B-B14F-4D97-AF65-F5344CB8AC3E}">
        <p14:creationId xmlns:p14="http://schemas.microsoft.com/office/powerpoint/2010/main" val="275097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64" y="625899"/>
            <a:ext cx="8977746" cy="4026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4927" y="4750026"/>
            <a:ext cx="751846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800" dirty="0" err="1" smtClean="0">
                <a:latin typeface="+mn-lt"/>
              </a:rPr>
              <a:t>Comments</a:t>
            </a:r>
            <a:r>
              <a:rPr lang="fr-CH" sz="1800" dirty="0" smtClean="0">
                <a:latin typeface="+mn-lt"/>
              </a:rPr>
              <a:t> and updates to the mandate are </a:t>
            </a:r>
            <a:r>
              <a:rPr lang="fr-CH" sz="1800" dirty="0" err="1" smtClean="0">
                <a:latin typeface="+mn-lt"/>
              </a:rPr>
              <a:t>welcome</a:t>
            </a:r>
            <a:r>
              <a:rPr lang="fr-CH" sz="1800" dirty="0" smtClean="0">
                <a:latin typeface="+mn-lt"/>
              </a:rPr>
              <a:t> as </a:t>
            </a:r>
            <a:r>
              <a:rPr lang="fr-CH" sz="1800" dirty="0" err="1" smtClean="0">
                <a:latin typeface="+mn-lt"/>
              </a:rPr>
              <a:t>needed</a:t>
            </a:r>
            <a:r>
              <a:rPr lang="fr-CH" sz="1800" dirty="0" smtClean="0">
                <a:latin typeface="+mn-lt"/>
              </a:rPr>
              <a:t>. </a:t>
            </a:r>
          </a:p>
          <a:p>
            <a:r>
              <a:rPr lang="fr-CH" sz="1800" dirty="0" err="1" smtClean="0">
                <a:latin typeface="+mn-lt"/>
              </a:rPr>
              <a:t>Today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is</a:t>
            </a:r>
            <a:r>
              <a:rPr lang="fr-CH" sz="1800" dirty="0" smtClean="0">
                <a:latin typeface="+mn-lt"/>
              </a:rPr>
              <a:t> a good time to </a:t>
            </a:r>
          </a:p>
          <a:p>
            <a:r>
              <a:rPr lang="fr-CH" sz="1800" dirty="0" smtClean="0">
                <a:latin typeface="+mn-lt"/>
              </a:rPr>
              <a:t> -- </a:t>
            </a:r>
            <a:r>
              <a:rPr lang="fr-CH" sz="1800" dirty="0" err="1" smtClean="0">
                <a:latin typeface="+mn-lt"/>
              </a:rPr>
              <a:t>Get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accointed</a:t>
            </a:r>
            <a:r>
              <a:rPr lang="fr-CH" sz="1800" dirty="0" smtClean="0">
                <a:latin typeface="+mn-lt"/>
              </a:rPr>
              <a:t> to the issues, </a:t>
            </a:r>
            <a:r>
              <a:rPr lang="fr-CH" sz="1800" dirty="0" err="1" smtClean="0">
                <a:latin typeface="+mn-lt"/>
              </a:rPr>
              <a:t>collect</a:t>
            </a:r>
            <a:r>
              <a:rPr lang="fr-CH" sz="1800" dirty="0" smtClean="0">
                <a:latin typeface="+mn-lt"/>
              </a:rPr>
              <a:t> questions  </a:t>
            </a:r>
          </a:p>
          <a:p>
            <a:r>
              <a:rPr lang="fr-CH" sz="1800" dirty="0" smtClean="0">
                <a:latin typeface="+mn-lt"/>
              </a:rPr>
              <a:t> -- </a:t>
            </a:r>
            <a:r>
              <a:rPr lang="fr-CH" sz="1800" dirty="0" err="1" smtClean="0">
                <a:latin typeface="+mn-lt"/>
              </a:rPr>
              <a:t>Discuss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what</a:t>
            </a:r>
            <a:r>
              <a:rPr lang="fr-CH" sz="1800" dirty="0" smtClean="0">
                <a:latin typeface="+mn-lt"/>
              </a:rPr>
              <a:t> to do, </a:t>
            </a:r>
            <a:r>
              <a:rPr lang="fr-CH" sz="1800" dirty="0" err="1" smtClean="0">
                <a:latin typeface="+mn-lt"/>
              </a:rPr>
              <a:t>possibly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err="1" smtClean="0">
                <a:latin typeface="+mn-lt"/>
              </a:rPr>
              <a:t>where</a:t>
            </a:r>
            <a:r>
              <a:rPr lang="fr-CH" sz="1800" dirty="0" smtClean="0">
                <a:latin typeface="+mn-lt"/>
              </a:rPr>
              <a:t> to </a:t>
            </a:r>
            <a:r>
              <a:rPr lang="fr-CH" sz="1800" dirty="0" err="1" smtClean="0">
                <a:latin typeface="+mn-lt"/>
              </a:rPr>
              <a:t>start</a:t>
            </a:r>
            <a:r>
              <a:rPr lang="fr-CH" sz="1800" dirty="0" smtClean="0">
                <a:latin typeface="+mn-lt"/>
              </a:rPr>
              <a:t>, and how to </a:t>
            </a:r>
            <a:r>
              <a:rPr lang="fr-CH" sz="1800" dirty="0" err="1" smtClean="0">
                <a:latin typeface="+mn-lt"/>
              </a:rPr>
              <a:t>achieve</a:t>
            </a:r>
            <a:r>
              <a:rPr lang="fr-CH" sz="1800" dirty="0" smtClean="0">
                <a:latin typeface="+mn-lt"/>
              </a:rPr>
              <a:t> the goals. </a:t>
            </a:r>
            <a:endParaRPr lang="fr-CH" sz="18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570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90" y="0"/>
            <a:ext cx="8424582" cy="668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77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E056-C649-4BA7-9645-6388197973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2/29/2016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1328" y="5652240"/>
            <a:ext cx="8471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err="1">
                <a:latin typeface="+mn-lt"/>
              </a:rPr>
              <a:t>E</a:t>
            </a:r>
            <a:r>
              <a:rPr lang="fr-CH" sz="1800" dirty="0" err="1" smtClean="0">
                <a:latin typeface="+mn-lt"/>
              </a:rPr>
              <a:t>veryone</a:t>
            </a:r>
            <a:r>
              <a:rPr lang="fr-CH" sz="1800" dirty="0" smtClean="0">
                <a:latin typeface="+mn-lt"/>
              </a:rPr>
              <a:t> </a:t>
            </a:r>
            <a:r>
              <a:rPr lang="fr-CH" sz="1800" dirty="0" smtClean="0">
                <a:latin typeface="+mn-lt"/>
              </a:rPr>
              <a:t>has </a:t>
            </a:r>
            <a:r>
              <a:rPr lang="fr-CH" sz="1800" dirty="0" err="1" smtClean="0">
                <a:latin typeface="+mn-lt"/>
              </a:rPr>
              <a:t>agreed</a:t>
            </a:r>
            <a:r>
              <a:rPr lang="fr-CH" sz="1800" dirty="0">
                <a:latin typeface="+mn-lt"/>
              </a:rPr>
              <a:t>.</a:t>
            </a:r>
            <a:r>
              <a:rPr lang="fr-CH" sz="1800" dirty="0" smtClean="0">
                <a:latin typeface="+mn-lt"/>
              </a:rPr>
              <a:t>   </a:t>
            </a:r>
            <a:endParaRPr lang="fr-CH" sz="1800" dirty="0" smtClean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59" y="1181437"/>
            <a:ext cx="8400268" cy="420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279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ppt/theme/theme15.xml><?xml version="1.0" encoding="utf-8"?>
<a:theme xmlns:a="http://schemas.openxmlformats.org/drawingml/2006/main" name="4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21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800" dirty="0" smtClean="0">
            <a:latin typeface="+mj-lt"/>
          </a:defRPr>
        </a:defPPr>
      </a:lstStyle>
    </a:txDef>
  </a:objectDefaults>
  <a:extraClrSchemeLst/>
</a:theme>
</file>

<file path=ppt/theme/theme22.xml><?xml version="1.0" encoding="utf-8"?>
<a:theme xmlns:a="http://schemas.openxmlformats.org/drawingml/2006/main" name="5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4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5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7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800" dirty="0" err="1" smtClean="0">
            <a:latin typeface="+mn-lt"/>
          </a:defRPr>
        </a:defPPr>
      </a:lstStyle>
    </a:txDef>
  </a:objectDefaults>
  <a:extraClrSchemeLst/>
</a:theme>
</file>

<file path=ppt/theme/theme2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dirty="0" smtClean="0">
            <a:latin typeface="+mn-lt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err="1">
            <a:latin typeface="+mn-lt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59219</TotalTime>
  <Words>263</Words>
  <Application>Microsoft Office PowerPoint</Application>
  <PresentationFormat>On-screen Show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27</vt:i4>
      </vt:variant>
      <vt:variant>
        <vt:lpstr>Slide Titles</vt:lpstr>
      </vt:variant>
      <vt:variant>
        <vt:i4>7</vt:i4>
      </vt:variant>
    </vt:vector>
  </HeadingPairs>
  <TitlesOfParts>
    <vt:vector size="34" baseType="lpstr">
      <vt:lpstr>1_Office Theme</vt:lpstr>
      <vt:lpstr>Theme1</vt:lpstr>
      <vt:lpstr>1_Theme1</vt:lpstr>
      <vt:lpstr>2_Theme1</vt:lpstr>
      <vt:lpstr>3_Theme1</vt:lpstr>
      <vt:lpstr>5_Office Theme</vt:lpstr>
      <vt:lpstr>4_Office Theme</vt:lpstr>
      <vt:lpstr>6_Office Theme</vt:lpstr>
      <vt:lpstr>7_Office Theme</vt:lpstr>
      <vt:lpstr>9_Office Theme</vt:lpstr>
      <vt:lpstr>10_Office Theme</vt:lpstr>
      <vt:lpstr>2_Office Theme</vt:lpstr>
      <vt:lpstr>12_Office Theme</vt:lpstr>
      <vt:lpstr>13_Office Theme</vt:lpstr>
      <vt:lpstr>4_Theme1</vt:lpstr>
      <vt:lpstr>15_Office Theme</vt:lpstr>
      <vt:lpstr>16_Office Theme</vt:lpstr>
      <vt:lpstr>19_Office Theme</vt:lpstr>
      <vt:lpstr>20_Office Theme</vt:lpstr>
      <vt:lpstr>21_Office Theme</vt:lpstr>
      <vt:lpstr>14_Office Theme</vt:lpstr>
      <vt:lpstr>5_Theme1</vt:lpstr>
      <vt:lpstr>3_Office Theme</vt:lpstr>
      <vt:lpstr>17_Office Theme</vt:lpstr>
      <vt:lpstr>18_Office Theme</vt:lpstr>
      <vt:lpstr>8_Office Theme</vt:lpstr>
      <vt:lpstr>11_Office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Université de Genève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Alain Blondel</dc:creator>
  <cp:lastModifiedBy>bdl</cp:lastModifiedBy>
  <cp:revision>463</cp:revision>
  <cp:lastPrinted>2014-11-04T11:52:23Z</cp:lastPrinted>
  <dcterms:created xsi:type="dcterms:W3CDTF">2007-04-25T04:41:04Z</dcterms:created>
  <dcterms:modified xsi:type="dcterms:W3CDTF">2016-02-29T13:35:12Z</dcterms:modified>
</cp:coreProperties>
</file>