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1" r:id="rId3"/>
    <p:sldId id="288" r:id="rId4"/>
    <p:sldId id="274" r:id="rId5"/>
    <p:sldId id="289" r:id="rId6"/>
    <p:sldId id="290" r:id="rId7"/>
    <p:sldId id="291" r:id="rId8"/>
    <p:sldId id="281" r:id="rId9"/>
    <p:sldId id="292" r:id="rId10"/>
  </p:sldIdLst>
  <p:sldSz cx="9144000" cy="6858000" type="screen4x3"/>
  <p:notesSz cx="6718300" cy="98552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orbi\Documents\Eurocircle\cond-wid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Foglio3!$C$1</c:f>
              <c:strCache>
                <c:ptCount val="1"/>
                <c:pt idx="0">
                  <c:v>b3</c:v>
                </c:pt>
              </c:strCache>
            </c:strRef>
          </c:tx>
          <c:marker>
            <c:symbol val="none"/>
          </c:marker>
          <c:xVal>
            <c:numRef>
              <c:f>Foglio3!$A$2:$A$12</c:f>
              <c:numCache>
                <c:formatCode>General</c:formatCode>
                <c:ptCount val="11"/>
                <c:pt idx="0">
                  <c:v>1</c:v>
                </c:pt>
                <c:pt idx="1">
                  <c:v>2.83</c:v>
                </c:pt>
                <c:pt idx="2">
                  <c:v>4.5999999999999996</c:v>
                </c:pt>
                <c:pt idx="3">
                  <c:v>6.19</c:v>
                </c:pt>
                <c:pt idx="4">
                  <c:v>7.69</c:v>
                </c:pt>
                <c:pt idx="5">
                  <c:v>9.14</c:v>
                </c:pt>
                <c:pt idx="6">
                  <c:v>10.55</c:v>
                </c:pt>
                <c:pt idx="7">
                  <c:v>11.94</c:v>
                </c:pt>
                <c:pt idx="8">
                  <c:v>13.3</c:v>
                </c:pt>
                <c:pt idx="9">
                  <c:v>14.66</c:v>
                </c:pt>
                <c:pt idx="10">
                  <c:v>16</c:v>
                </c:pt>
              </c:numCache>
            </c:numRef>
          </c:xVal>
          <c:yVal>
            <c:numRef>
              <c:f>Foglio3!$C$2:$C$12</c:f>
              <c:numCache>
                <c:formatCode>General</c:formatCode>
                <c:ptCount val="11"/>
                <c:pt idx="0">
                  <c:v>2.1603500000000002</c:v>
                </c:pt>
                <c:pt idx="1">
                  <c:v>1.64591</c:v>
                </c:pt>
                <c:pt idx="2">
                  <c:v>3.9001299999999999</c:v>
                </c:pt>
                <c:pt idx="3">
                  <c:v>7.3005100000000001</c:v>
                </c:pt>
                <c:pt idx="4">
                  <c:v>7.2592100000000004</c:v>
                </c:pt>
                <c:pt idx="5">
                  <c:v>5.8928099999999999</c:v>
                </c:pt>
                <c:pt idx="6">
                  <c:v>4.3386899999999997</c:v>
                </c:pt>
                <c:pt idx="7">
                  <c:v>2.9124699999999999</c:v>
                </c:pt>
                <c:pt idx="8">
                  <c:v>1.7209399999999999</c:v>
                </c:pt>
                <c:pt idx="9">
                  <c:v>0.76197999999999999</c:v>
                </c:pt>
                <c:pt idx="10">
                  <c:v>-1.4120000000000001E-2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Foglio3!$E$1</c:f>
              <c:strCache>
                <c:ptCount val="1"/>
                <c:pt idx="0">
                  <c:v>b5</c:v>
                </c:pt>
              </c:strCache>
            </c:strRef>
          </c:tx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Foglio3!$A$2:$A$12</c:f>
              <c:numCache>
                <c:formatCode>General</c:formatCode>
                <c:ptCount val="11"/>
                <c:pt idx="0">
                  <c:v>1</c:v>
                </c:pt>
                <c:pt idx="1">
                  <c:v>2.83</c:v>
                </c:pt>
                <c:pt idx="2">
                  <c:v>4.5999999999999996</c:v>
                </c:pt>
                <c:pt idx="3">
                  <c:v>6.19</c:v>
                </c:pt>
                <c:pt idx="4">
                  <c:v>7.69</c:v>
                </c:pt>
                <c:pt idx="5">
                  <c:v>9.14</c:v>
                </c:pt>
                <c:pt idx="6">
                  <c:v>10.55</c:v>
                </c:pt>
                <c:pt idx="7">
                  <c:v>11.94</c:v>
                </c:pt>
                <c:pt idx="8">
                  <c:v>13.3</c:v>
                </c:pt>
                <c:pt idx="9">
                  <c:v>14.66</c:v>
                </c:pt>
                <c:pt idx="10">
                  <c:v>16</c:v>
                </c:pt>
              </c:numCache>
            </c:numRef>
          </c:xVal>
          <c:yVal>
            <c:numRef>
              <c:f>Foglio3!$E$2:$E$12</c:f>
              <c:numCache>
                <c:formatCode>General</c:formatCode>
                <c:ptCount val="11"/>
                <c:pt idx="0">
                  <c:v>0.44566</c:v>
                </c:pt>
                <c:pt idx="1">
                  <c:v>0.43459999999999999</c:v>
                </c:pt>
                <c:pt idx="2">
                  <c:v>0.55901999999999996</c:v>
                </c:pt>
                <c:pt idx="3">
                  <c:v>0.79012000000000004</c:v>
                </c:pt>
                <c:pt idx="4">
                  <c:v>0.90481</c:v>
                </c:pt>
                <c:pt idx="5">
                  <c:v>0.94554000000000005</c:v>
                </c:pt>
                <c:pt idx="6">
                  <c:v>0.95865</c:v>
                </c:pt>
                <c:pt idx="7">
                  <c:v>0.96225000000000005</c:v>
                </c:pt>
                <c:pt idx="8">
                  <c:v>0.96418000000000004</c:v>
                </c:pt>
                <c:pt idx="9">
                  <c:v>0.96645999999999999</c:v>
                </c:pt>
                <c:pt idx="10">
                  <c:v>0.96882000000000001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Foglio3!$F$1</c:f>
              <c:strCache>
                <c:ptCount val="1"/>
                <c:pt idx="0">
                  <c:v>b7</c:v>
                </c:pt>
              </c:strCache>
            </c:strRef>
          </c:tx>
          <c:marker>
            <c:symbol val="none"/>
          </c:marker>
          <c:trendline>
            <c:trendlineType val="linear"/>
            <c:dispRSqr val="0"/>
            <c:dispEq val="0"/>
          </c:trendline>
          <c:xVal>
            <c:numRef>
              <c:f>Foglio3!$A$2:$A$12</c:f>
              <c:numCache>
                <c:formatCode>General</c:formatCode>
                <c:ptCount val="11"/>
                <c:pt idx="0">
                  <c:v>1</c:v>
                </c:pt>
                <c:pt idx="1">
                  <c:v>2.83</c:v>
                </c:pt>
                <c:pt idx="2">
                  <c:v>4.5999999999999996</c:v>
                </c:pt>
                <c:pt idx="3">
                  <c:v>6.19</c:v>
                </c:pt>
                <c:pt idx="4">
                  <c:v>7.69</c:v>
                </c:pt>
                <c:pt idx="5">
                  <c:v>9.14</c:v>
                </c:pt>
                <c:pt idx="6">
                  <c:v>10.55</c:v>
                </c:pt>
                <c:pt idx="7">
                  <c:v>11.94</c:v>
                </c:pt>
                <c:pt idx="8">
                  <c:v>13.3</c:v>
                </c:pt>
                <c:pt idx="9">
                  <c:v>14.66</c:v>
                </c:pt>
                <c:pt idx="10">
                  <c:v>16</c:v>
                </c:pt>
              </c:numCache>
            </c:numRef>
          </c:xVal>
          <c:yVal>
            <c:numRef>
              <c:f>Foglio3!$F$2:$F$12</c:f>
              <c:numCache>
                <c:formatCode>General</c:formatCode>
                <c:ptCount val="11"/>
                <c:pt idx="0">
                  <c:v>-0.72528000000000004</c:v>
                </c:pt>
                <c:pt idx="1">
                  <c:v>-0.72699999999999998</c:v>
                </c:pt>
                <c:pt idx="2">
                  <c:v>-0.73729999999999996</c:v>
                </c:pt>
                <c:pt idx="3">
                  <c:v>-0.75939999999999996</c:v>
                </c:pt>
                <c:pt idx="4">
                  <c:v>-0.78156999999999999</c:v>
                </c:pt>
                <c:pt idx="5">
                  <c:v>-0.80169999999999997</c:v>
                </c:pt>
                <c:pt idx="6">
                  <c:v>-0.81972</c:v>
                </c:pt>
                <c:pt idx="7">
                  <c:v>-0.83586000000000005</c:v>
                </c:pt>
                <c:pt idx="8">
                  <c:v>-0.84991000000000005</c:v>
                </c:pt>
                <c:pt idx="9">
                  <c:v>-0.86197999999999997</c:v>
                </c:pt>
                <c:pt idx="10">
                  <c:v>-0.87239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Foglio3!$B$1</c:f>
              <c:strCache>
                <c:ptCount val="1"/>
                <c:pt idx="0">
                  <c:v>b2</c:v>
                </c:pt>
              </c:strCache>
            </c:strRef>
          </c:tx>
          <c:spPr>
            <a:ln w="19050">
              <a:prstDash val="sysDot"/>
            </a:ln>
          </c:spPr>
          <c:marker>
            <c:symbol val="none"/>
          </c:marker>
          <c:xVal>
            <c:numRef>
              <c:f>Foglio3!$A$2:$A$12</c:f>
              <c:numCache>
                <c:formatCode>General</c:formatCode>
                <c:ptCount val="11"/>
                <c:pt idx="0">
                  <c:v>1</c:v>
                </c:pt>
                <c:pt idx="1">
                  <c:v>2.83</c:v>
                </c:pt>
                <c:pt idx="2">
                  <c:v>4.5999999999999996</c:v>
                </c:pt>
                <c:pt idx="3">
                  <c:v>6.19</c:v>
                </c:pt>
                <c:pt idx="4">
                  <c:v>7.69</c:v>
                </c:pt>
                <c:pt idx="5">
                  <c:v>9.14</c:v>
                </c:pt>
                <c:pt idx="6">
                  <c:v>10.55</c:v>
                </c:pt>
                <c:pt idx="7">
                  <c:v>11.94</c:v>
                </c:pt>
                <c:pt idx="8">
                  <c:v>13.3</c:v>
                </c:pt>
                <c:pt idx="9">
                  <c:v>14.66</c:v>
                </c:pt>
                <c:pt idx="10">
                  <c:v>16</c:v>
                </c:pt>
              </c:numCache>
            </c:numRef>
          </c:xVal>
          <c:yVal>
            <c:numRef>
              <c:f>Foglio3!$B$2:$B$12</c:f>
              <c:numCache>
                <c:formatCode>General</c:formatCode>
                <c:ptCount val="11"/>
                <c:pt idx="0">
                  <c:v>-1.2714000000000001</c:v>
                </c:pt>
                <c:pt idx="1">
                  <c:v>3.32E-2</c:v>
                </c:pt>
                <c:pt idx="2">
                  <c:v>-0.86909999999999998</c:v>
                </c:pt>
                <c:pt idx="3">
                  <c:v>-2.7042799999999998</c:v>
                </c:pt>
                <c:pt idx="4">
                  <c:v>-4.4365500000000004</c:v>
                </c:pt>
                <c:pt idx="5">
                  <c:v>-5.7777000000000003</c:v>
                </c:pt>
                <c:pt idx="6">
                  <c:v>-7.2486600000000001</c:v>
                </c:pt>
                <c:pt idx="7">
                  <c:v>-9.8213000000000008</c:v>
                </c:pt>
                <c:pt idx="8">
                  <c:v>-13.131589999999999</c:v>
                </c:pt>
                <c:pt idx="9">
                  <c:v>-16.55331</c:v>
                </c:pt>
                <c:pt idx="10">
                  <c:v>-19.940010000000001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864000"/>
        <c:axId val="45865728"/>
      </c:scatterChart>
      <c:valAx>
        <c:axId val="45864000"/>
        <c:scaling>
          <c:orientation val="minMax"/>
          <c:max val="16"/>
          <c:min val="1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Central</a:t>
                </a:r>
                <a:r>
                  <a:rPr lang="it-IT" baseline="0"/>
                  <a:t> Field Bo (T)</a:t>
                </a:r>
                <a:endParaRPr lang="it-IT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5865728"/>
        <c:crossesAt val="-50"/>
        <c:crossBetween val="midCat"/>
      </c:valAx>
      <c:valAx>
        <c:axId val="45865728"/>
        <c:scaling>
          <c:orientation val="minMax"/>
          <c:min val="-2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Hamonic</a:t>
                </a:r>
                <a:r>
                  <a:rPr lang="it-IT" baseline="0"/>
                  <a:t> (units)</a:t>
                </a:r>
                <a:endParaRPr lang="it-IT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5864000"/>
        <c:crossesAt val="-50"/>
        <c:crossBetween val="midCat"/>
      </c:valAx>
    </c:plotArea>
    <c:legend>
      <c:legendPos val="r"/>
      <c:legendEntry>
        <c:idx val="4"/>
        <c:delete val="1"/>
      </c:legendEntry>
      <c:legendEntry>
        <c:idx val="5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CA979-4887-4ADB-AF69-5DF9C08983A2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1900"/>
            <a:ext cx="4435475" cy="3325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1513" y="4743450"/>
            <a:ext cx="5375275" cy="38798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6087D-6C11-46E0-96C2-C09DB9EC9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42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6087D-6C11-46E0-96C2-C09DB9EC97D1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6430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056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3868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054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062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500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346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5319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133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520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16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2529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C95DA-3949-4AFD-A1CF-C906B6992BE4}" type="datetimeFigureOut">
              <a:rPr lang="it-IT" smtClean="0"/>
              <a:t>11/03/2016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A0F7F-8654-4816-ACDF-D5DB7BE1F0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64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8134672" cy="22322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Cosine-theta</a:t>
            </a:r>
            <a:br>
              <a:rPr lang="en-US" dirty="0" smtClean="0"/>
            </a:br>
            <a:r>
              <a:rPr lang="en-US" dirty="0" smtClean="0"/>
              <a:t>configurations for </a:t>
            </a:r>
            <a:br>
              <a:rPr lang="en-US" dirty="0" smtClean="0"/>
            </a:br>
            <a:r>
              <a:rPr lang="en-US" dirty="0" smtClean="0"/>
              <a:t>S.C. Dipole: </a:t>
            </a:r>
            <a:br>
              <a:rPr lang="en-US" dirty="0" smtClean="0"/>
            </a:br>
            <a:r>
              <a:rPr lang="en-US" dirty="0" smtClean="0"/>
              <a:t>Magnetic design </a:t>
            </a:r>
            <a:r>
              <a:rPr lang="en-US" dirty="0"/>
              <a:t>v</a:t>
            </a:r>
            <a:r>
              <a:rPr lang="en-US" dirty="0" smtClean="0"/>
              <a:t>er.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8424936" cy="2135088"/>
          </a:xfrm>
        </p:spPr>
        <p:txBody>
          <a:bodyPr>
            <a:normAutofit fontScale="77500" lnSpcReduction="20000"/>
          </a:bodyPr>
          <a:lstStyle/>
          <a:p>
            <a:r>
              <a:rPr lang="it-IT" sz="2400" dirty="0" smtClean="0"/>
              <a:t>Vittorio Marinozzi &amp; Massimo Sorbi</a:t>
            </a:r>
          </a:p>
          <a:p>
            <a:r>
              <a:rPr lang="it-IT" sz="2400" dirty="0"/>
              <a:t>o</a:t>
            </a:r>
            <a:r>
              <a:rPr lang="it-IT" sz="2400" dirty="0" smtClean="0"/>
              <a:t>n </a:t>
            </a:r>
            <a:r>
              <a:rPr lang="it-IT" sz="2400" dirty="0" err="1" smtClean="0"/>
              <a:t>behalf</a:t>
            </a:r>
            <a:r>
              <a:rPr lang="it-IT" sz="2400" dirty="0" smtClean="0"/>
              <a:t> of: </a:t>
            </a:r>
            <a:endParaRPr lang="it-IT" sz="2400" dirty="0"/>
          </a:p>
          <a:p>
            <a:r>
              <a:rPr lang="it-IT" dirty="0" smtClean="0"/>
              <a:t>INFN LASA &amp; Genova Team</a:t>
            </a:r>
          </a:p>
          <a:p>
            <a:r>
              <a:rPr lang="it-IT" sz="1600" dirty="0" smtClean="0"/>
              <a:t>Giovanni </a:t>
            </a:r>
            <a:r>
              <a:rPr lang="it-IT" sz="1600" dirty="0" err="1" smtClean="0"/>
              <a:t>Bellomo</a:t>
            </a:r>
            <a:r>
              <a:rPr lang="it-IT" sz="1600" dirty="0" smtClean="0"/>
              <a:t>, Pasquale </a:t>
            </a:r>
            <a:r>
              <a:rPr lang="it-IT" sz="1600" dirty="0" err="1" smtClean="0"/>
              <a:t>Fabbricarore</a:t>
            </a:r>
            <a:r>
              <a:rPr lang="it-IT" sz="1600" dirty="0" smtClean="0"/>
              <a:t>, Stefania </a:t>
            </a:r>
            <a:r>
              <a:rPr lang="it-IT" sz="1600" dirty="0" err="1" smtClean="0"/>
              <a:t>Farinon</a:t>
            </a:r>
            <a:r>
              <a:rPr lang="it-IT" sz="1600" dirty="0" smtClean="0"/>
              <a:t>, Vittorio Marinozzi, Massimo Sorbi, Giovanni Volpini</a:t>
            </a:r>
          </a:p>
          <a:p>
            <a:r>
              <a:rPr lang="it-IT" dirty="0" smtClean="0"/>
              <a:t> </a:t>
            </a:r>
          </a:p>
          <a:p>
            <a:r>
              <a:rPr lang="it-IT" sz="2000" dirty="0" smtClean="0"/>
              <a:t>Collaboration video-meeting,</a:t>
            </a:r>
          </a:p>
          <a:p>
            <a:r>
              <a:rPr lang="it-IT" sz="2000" dirty="0" smtClean="0"/>
              <a:t> 11 March 2016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01285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1519" y="404664"/>
            <a:ext cx="88118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INTRODUCTION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Updated parameters</a:t>
            </a:r>
          </a:p>
          <a:p>
            <a:r>
              <a:rPr lang="en-US" dirty="0" smtClean="0"/>
              <a:t>Main constrains: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Symbol" panose="05050102010706020507" pitchFamily="18" charset="2"/>
              </a:rPr>
              <a:t>Bore inner diameter		50 </a:t>
            </a:r>
            <a:r>
              <a:rPr lang="en-US" dirty="0" smtClean="0">
                <a:sym typeface="Symbol" panose="05050102010706020507" pitchFamily="18" charset="2"/>
              </a:rPr>
              <a:t>mm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Bore nominal </a:t>
            </a:r>
            <a:r>
              <a:rPr lang="en-US" dirty="0">
                <a:sym typeface="Symbol" panose="05050102010706020507" pitchFamily="18" charset="2"/>
              </a:rPr>
              <a:t>field		16 </a:t>
            </a:r>
            <a:r>
              <a:rPr lang="en-US" dirty="0" smtClean="0">
                <a:sym typeface="Symbol" panose="05050102010706020507" pitchFamily="18" charset="2"/>
              </a:rPr>
              <a:t>T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Symbol" panose="05050102010706020507" pitchFamily="18" charset="2"/>
              </a:rPr>
              <a:t>Operating temperature		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4.2 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Symbol" panose="05050102010706020507" pitchFamily="18" charset="2"/>
              </a:rPr>
              <a:t>Nominal op. point on </a:t>
            </a:r>
            <a:r>
              <a:rPr lang="en-US" dirty="0" smtClean="0">
                <a:sym typeface="Symbol" panose="05050102010706020507" pitchFamily="18" charset="2"/>
              </a:rPr>
              <a:t>load </a:t>
            </a:r>
            <a:r>
              <a:rPr lang="en-US" dirty="0">
                <a:sym typeface="Symbol" panose="05050102010706020507" pitchFamily="18" charset="2"/>
              </a:rPr>
              <a:t>line	</a:t>
            </a:r>
            <a:r>
              <a:rPr lang="en-US" dirty="0" smtClean="0">
                <a:sym typeface="Symbol" panose="05050102010706020507" pitchFamily="18" charset="2"/>
              </a:rPr>
              <a:t>≤90</a:t>
            </a:r>
            <a:r>
              <a:rPr lang="en-US" dirty="0">
                <a:sym typeface="Symbol" panose="05050102010706020507" pitchFamily="18" charset="2"/>
              </a:rPr>
              <a:t>%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100% is intersection on critical current line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Strand max diam. 		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1.1</a:t>
            </a:r>
            <a:r>
              <a:rPr lang="en-US" dirty="0" smtClean="0">
                <a:sym typeface="Symbol" panose="05050102010706020507" pitchFamily="18" charset="2"/>
              </a:rPr>
              <a:t> mm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Max strand N./cable		40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Nominal </a:t>
            </a:r>
            <a:r>
              <a:rPr lang="en-US" dirty="0" err="1" smtClean="0">
                <a:sym typeface="Symbol" panose="05050102010706020507" pitchFamily="18" charset="2"/>
              </a:rPr>
              <a:t>insul</a:t>
            </a:r>
            <a:r>
              <a:rPr lang="en-US" dirty="0" smtClean="0">
                <a:sym typeface="Symbol" panose="05050102010706020507" pitchFamily="18" charset="2"/>
              </a:rPr>
              <a:t>. thick.		0.15 mm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Layer N. per cable type		2 (double pancake)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Yoke out. rad. (single/double </a:t>
            </a:r>
            <a:r>
              <a:rPr lang="en-US" dirty="0" err="1" smtClean="0">
                <a:sym typeface="Symbol" panose="05050102010706020507" pitchFamily="18" charset="2"/>
              </a:rPr>
              <a:t>apert</a:t>
            </a:r>
            <a:r>
              <a:rPr lang="en-US" dirty="0" smtClean="0">
                <a:sym typeface="Symbol" panose="05050102010706020507" pitchFamily="18" charset="2"/>
              </a:rPr>
              <a:t>.)	275/400 mm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Field quality (geo/sat)		b3,b5,…&lt; 3/10 unit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Fringing field (out of cryostat?)	&lt;0.1 T 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Peak temperature (105% </a:t>
            </a:r>
            <a:r>
              <a:rPr lang="en-US" dirty="0" err="1" smtClean="0">
                <a:sym typeface="Symbol" panose="05050102010706020507" pitchFamily="18" charset="2"/>
              </a:rPr>
              <a:t>op.curr</a:t>
            </a:r>
            <a:r>
              <a:rPr lang="en-US" dirty="0" smtClean="0">
                <a:sym typeface="Symbol" panose="05050102010706020507" pitchFamily="18" charset="2"/>
              </a:rPr>
              <a:t>.)	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350 K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Symbol" panose="05050102010706020507" pitchFamily="18" charset="2"/>
              </a:rPr>
              <a:t>Inter-layer additional insulation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	0.5 mm</a:t>
            </a:r>
          </a:p>
          <a:p>
            <a:r>
              <a:rPr lang="en-US" dirty="0" smtClean="0">
                <a:sym typeface="Symbol" panose="05050102010706020507" pitchFamily="18" charset="2"/>
              </a:rPr>
              <a:t>Additional constrains: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Cu/S.C.			≥ 1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grpSp>
        <p:nvGrpSpPr>
          <p:cNvPr id="21" name="Gruppo 20"/>
          <p:cNvGrpSpPr/>
          <p:nvPr/>
        </p:nvGrpSpPr>
        <p:grpSpPr>
          <a:xfrm>
            <a:off x="5652120" y="260648"/>
            <a:ext cx="3091647" cy="1944216"/>
            <a:chOff x="5652119" y="4077072"/>
            <a:chExt cx="3451687" cy="2372596"/>
          </a:xfrm>
        </p:grpSpPr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2119" y="4077072"/>
              <a:ext cx="3451687" cy="2372596"/>
            </a:xfrm>
            <a:prstGeom prst="rect">
              <a:avLst/>
            </a:prstGeom>
          </p:spPr>
        </p:pic>
        <p:sp>
          <p:nvSpPr>
            <p:cNvPr id="19" name="CasellaDiTesto 18"/>
            <p:cNvSpPr txBox="1"/>
            <p:nvPr/>
          </p:nvSpPr>
          <p:spPr>
            <a:xfrm>
              <a:off x="7596336" y="5589240"/>
              <a:ext cx="452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90%</a:t>
              </a:r>
              <a:endParaRPr lang="it-IT" sz="1200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8532440" y="5450740"/>
              <a:ext cx="5309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100%</a:t>
              </a:r>
              <a:endParaRPr lang="it-IT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5293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204864"/>
            <a:ext cx="36004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67161"/>
            <a:ext cx="3024336" cy="314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107504" y="250363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magnetic</a:t>
            </a:r>
            <a:r>
              <a:rPr lang="it-IT" dirty="0" smtClean="0"/>
              <a:t> </a:t>
            </a:r>
            <a:r>
              <a:rPr lang="it-IT" dirty="0" err="1" smtClean="0"/>
              <a:t>configuration</a:t>
            </a:r>
            <a:r>
              <a:rPr lang="it-IT" dirty="0" smtClean="0"/>
              <a:t> </a:t>
            </a:r>
            <a:r>
              <a:rPr lang="it-IT" dirty="0" err="1" smtClean="0"/>
              <a:t>depends</a:t>
            </a:r>
            <a:r>
              <a:rPr lang="it-IT" dirty="0" smtClean="0"/>
              <a:t> by </a:t>
            </a:r>
            <a:r>
              <a:rPr lang="it-IT" dirty="0" err="1" smtClean="0"/>
              <a:t>mechanical</a:t>
            </a:r>
            <a:r>
              <a:rPr lang="it-IT" dirty="0" smtClean="0"/>
              <a:t> </a:t>
            </a:r>
            <a:r>
              <a:rPr lang="it-IT" dirty="0" err="1" smtClean="0"/>
              <a:t>choices</a:t>
            </a:r>
            <a:r>
              <a:rPr lang="it-IT" dirty="0" smtClean="0"/>
              <a:t>.</a:t>
            </a:r>
          </a:p>
          <a:p>
            <a:endParaRPr lang="it-IT" dirty="0"/>
          </a:p>
          <a:p>
            <a:r>
              <a:rPr lang="it-IT" dirty="0" err="1" smtClean="0"/>
              <a:t>Now</a:t>
            </a:r>
            <a:r>
              <a:rPr lang="it-IT" dirty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are </a:t>
            </a:r>
            <a:r>
              <a:rPr lang="it-IT" dirty="0" err="1" smtClean="0"/>
              <a:t>passing</a:t>
            </a:r>
            <a:r>
              <a:rPr lang="it-IT" dirty="0" smtClean="0"/>
              <a:t> from </a:t>
            </a:r>
            <a:r>
              <a:rPr lang="it-IT" u="sng" dirty="0" err="1" smtClean="0"/>
              <a:t>classic</a:t>
            </a:r>
            <a:r>
              <a:rPr lang="it-IT" u="sng" dirty="0" smtClean="0"/>
              <a:t> </a:t>
            </a:r>
            <a:r>
              <a:rPr lang="it-IT" u="sng" dirty="0" err="1" smtClean="0"/>
              <a:t>stainless</a:t>
            </a:r>
            <a:r>
              <a:rPr lang="it-IT" u="sng" dirty="0" smtClean="0"/>
              <a:t> </a:t>
            </a:r>
            <a:r>
              <a:rPr lang="it-IT" u="sng" dirty="0" err="1" smtClean="0"/>
              <a:t>steel</a:t>
            </a:r>
            <a:r>
              <a:rPr lang="it-IT" u="sng" dirty="0" smtClean="0"/>
              <a:t> </a:t>
            </a:r>
            <a:r>
              <a:rPr lang="it-IT" u="sng" dirty="0" err="1" smtClean="0"/>
              <a:t>collar</a:t>
            </a:r>
            <a:r>
              <a:rPr lang="it-IT" dirty="0" smtClean="0"/>
              <a:t> to «</a:t>
            </a:r>
            <a:r>
              <a:rPr lang="it-IT" u="sng" dirty="0" err="1" smtClean="0"/>
              <a:t>bladder&amp;keys</a:t>
            </a:r>
            <a:r>
              <a:rPr lang="it-IT" dirty="0" smtClean="0"/>
              <a:t>» with </a:t>
            </a:r>
            <a:r>
              <a:rPr lang="it-IT" dirty="0" err="1" smtClean="0"/>
              <a:t>iron</a:t>
            </a:r>
            <a:r>
              <a:rPr lang="it-IT" dirty="0" smtClean="0"/>
              <a:t> </a:t>
            </a:r>
            <a:r>
              <a:rPr lang="it-IT" dirty="0" err="1" smtClean="0"/>
              <a:t>yoke</a:t>
            </a:r>
            <a:r>
              <a:rPr lang="it-IT" dirty="0" smtClean="0"/>
              <a:t> </a:t>
            </a:r>
            <a:r>
              <a:rPr lang="it-IT" dirty="0" err="1" smtClean="0"/>
              <a:t>close</a:t>
            </a:r>
            <a:r>
              <a:rPr lang="it-IT" dirty="0" smtClean="0"/>
              <a:t> to coils</a:t>
            </a: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3995936" y="3501008"/>
            <a:ext cx="1008112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905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3298480" cy="293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"/>
          <p:cNvSpPr txBox="1"/>
          <p:nvPr/>
        </p:nvSpPr>
        <p:spPr>
          <a:xfrm>
            <a:off x="683568" y="332656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Conf</a:t>
            </a:r>
            <a:r>
              <a:rPr lang="it-IT" sz="2400" b="1" dirty="0" smtClean="0"/>
              <a:t>. - 28b-38 ver.5 </a:t>
            </a:r>
            <a:endParaRPr lang="it-IT" sz="24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115616" y="3429000"/>
            <a:ext cx="3816424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/>
              <a:t>2 </a:t>
            </a:r>
            <a:r>
              <a:rPr lang="it-IT" b="1" dirty="0" err="1" smtClean="0"/>
              <a:t>cable</a:t>
            </a:r>
            <a:r>
              <a:rPr lang="it-IT" b="1" dirty="0" smtClean="0"/>
              <a:t> </a:t>
            </a:r>
            <a:r>
              <a:rPr lang="it-IT" b="1" dirty="0" err="1" smtClean="0"/>
              <a:t>types</a:t>
            </a:r>
            <a:r>
              <a:rPr lang="it-IT" dirty="0" smtClean="0"/>
              <a:t>:</a:t>
            </a:r>
          </a:p>
          <a:p>
            <a:r>
              <a:rPr lang="it-IT" dirty="0" smtClean="0"/>
              <a:t>		</a:t>
            </a:r>
            <a:r>
              <a:rPr lang="it-IT" b="1" dirty="0" smtClean="0"/>
              <a:t>cable1</a:t>
            </a:r>
            <a:r>
              <a:rPr lang="it-IT" dirty="0" smtClean="0"/>
              <a:t> 	</a:t>
            </a:r>
            <a:r>
              <a:rPr lang="it-IT" b="1" dirty="0" smtClean="0"/>
              <a:t>cable2</a:t>
            </a:r>
          </a:p>
          <a:p>
            <a:r>
              <a:rPr lang="it-IT" dirty="0" smtClean="0"/>
              <a:t>N. </a:t>
            </a:r>
            <a:r>
              <a:rPr lang="it-IT" dirty="0" err="1" smtClean="0"/>
              <a:t>Strand</a:t>
            </a:r>
            <a:r>
              <a:rPr lang="it-IT" dirty="0"/>
              <a:t>	</a:t>
            </a:r>
            <a:r>
              <a:rPr lang="it-IT" dirty="0" smtClean="0"/>
              <a:t>	28	38</a:t>
            </a:r>
          </a:p>
          <a:p>
            <a:r>
              <a:rPr lang="it-IT" dirty="0" err="1" smtClean="0"/>
              <a:t>Str</a:t>
            </a:r>
            <a:r>
              <a:rPr lang="it-IT" dirty="0" smtClean="0"/>
              <a:t>. </a:t>
            </a:r>
            <a:r>
              <a:rPr lang="it-IT" dirty="0" err="1" smtClean="0"/>
              <a:t>diam</a:t>
            </a:r>
            <a:r>
              <a:rPr lang="it-IT" dirty="0" smtClean="0"/>
              <a:t>. (mm)	1.1	0.7</a:t>
            </a:r>
          </a:p>
          <a:p>
            <a:r>
              <a:rPr lang="it-IT" dirty="0" smtClean="0"/>
              <a:t>Cu/non-Cu.</a:t>
            </a:r>
            <a:r>
              <a:rPr lang="it-IT" dirty="0"/>
              <a:t>	</a:t>
            </a:r>
            <a:r>
              <a:rPr lang="it-IT" dirty="0" smtClean="0"/>
              <a:t>1</a:t>
            </a:r>
            <a:r>
              <a:rPr lang="it-IT" dirty="0"/>
              <a:t>	</a:t>
            </a:r>
            <a:r>
              <a:rPr lang="it-IT" dirty="0" smtClean="0"/>
              <a:t>2.04</a:t>
            </a:r>
          </a:p>
          <a:p>
            <a:r>
              <a:rPr lang="it-IT" dirty="0" err="1" smtClean="0">
                <a:solidFill>
                  <a:srgbClr val="FF0000"/>
                </a:solidFill>
              </a:rPr>
              <a:t>I</a:t>
            </a:r>
            <a:r>
              <a:rPr lang="it-IT" baseline="-25000" dirty="0" err="1" smtClean="0">
                <a:solidFill>
                  <a:srgbClr val="FF0000"/>
                </a:solidFill>
              </a:rPr>
              <a:t>op</a:t>
            </a:r>
            <a:r>
              <a:rPr lang="it-IT" dirty="0" smtClean="0">
                <a:solidFill>
                  <a:srgbClr val="FF0000"/>
                </a:solidFill>
              </a:rPr>
              <a:t> = 10275 A</a:t>
            </a:r>
          </a:p>
          <a:p>
            <a:endParaRPr lang="it-IT" dirty="0"/>
          </a:p>
        </p:txBody>
      </p:sp>
      <p:sp>
        <p:nvSpPr>
          <p:cNvPr id="2" name="Rettangolo 1"/>
          <p:cNvSpPr/>
          <p:nvPr/>
        </p:nvSpPr>
        <p:spPr>
          <a:xfrm>
            <a:off x="1115616" y="5464907"/>
            <a:ext cx="3699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/>
              <a:t> </a:t>
            </a:r>
            <a:r>
              <a:rPr lang="it-IT" sz="1200" dirty="0"/>
              <a:t>NORMAL RELATIVE MULTIPOLES (1.D-4</a:t>
            </a:r>
            <a:r>
              <a:rPr lang="it-IT" sz="1200" dirty="0" smtClean="0"/>
              <a:t>) @ 16 T:</a:t>
            </a:r>
            <a:endParaRPr lang="it-IT" sz="1200" dirty="0"/>
          </a:p>
          <a:p>
            <a:r>
              <a:rPr lang="it-IT" sz="1200" dirty="0"/>
              <a:t>     b 1:  10000.00000  b 2:    -19.94001  </a:t>
            </a:r>
            <a:r>
              <a:rPr lang="it-IT" sz="1200" b="1" dirty="0"/>
              <a:t>b 3:     -0.01412</a:t>
            </a:r>
          </a:p>
          <a:p>
            <a:r>
              <a:rPr lang="it-IT" sz="1200" dirty="0"/>
              <a:t>     b 4:     -0.39382  </a:t>
            </a:r>
            <a:r>
              <a:rPr lang="it-IT" sz="1200" b="1" dirty="0"/>
              <a:t>b 5:      0.96882  </a:t>
            </a:r>
            <a:r>
              <a:rPr lang="it-IT" sz="1200" dirty="0"/>
              <a:t>b 6:     -0.00731</a:t>
            </a:r>
          </a:p>
          <a:p>
            <a:r>
              <a:rPr lang="it-IT" sz="1200" dirty="0"/>
              <a:t>     </a:t>
            </a:r>
            <a:r>
              <a:rPr lang="it-IT" sz="1200" b="1" dirty="0"/>
              <a:t>b 7:     -0.87239  </a:t>
            </a:r>
            <a:r>
              <a:rPr lang="it-IT" sz="1200" dirty="0"/>
              <a:t>b 8:     -0.00016  b 9:      0.27816</a:t>
            </a:r>
          </a:p>
          <a:p>
            <a:r>
              <a:rPr lang="it-IT" sz="1200" dirty="0"/>
              <a:t>     b10:      0.00000  b11:      0.66251  b12:      0.00000</a:t>
            </a:r>
          </a:p>
          <a:p>
            <a:r>
              <a:rPr lang="it-IT" sz="1200" dirty="0"/>
              <a:t>     b13:     -0.12716  b14:      0.00000  b15:      </a:t>
            </a:r>
            <a:r>
              <a:rPr lang="it-IT" sz="1200" dirty="0" smtClean="0"/>
              <a:t>0.03012</a:t>
            </a:r>
            <a:endParaRPr lang="it-IT" sz="12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25" y="794321"/>
            <a:ext cx="962591" cy="428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uppo 9"/>
          <p:cNvGrpSpPr/>
          <p:nvPr/>
        </p:nvGrpSpPr>
        <p:grpSpPr>
          <a:xfrm>
            <a:off x="4716016" y="44624"/>
            <a:ext cx="4312099" cy="3954709"/>
            <a:chOff x="21826" y="2340944"/>
            <a:chExt cx="4312099" cy="3954709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2780928"/>
              <a:ext cx="3362325" cy="3514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6" y="2340944"/>
              <a:ext cx="844027" cy="3909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9227180"/>
              </p:ext>
            </p:extLst>
          </p:nvPr>
        </p:nvGraphicFramePr>
        <p:xfrm>
          <a:off x="4814900" y="3954560"/>
          <a:ext cx="4329100" cy="2903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7069842" y="240322"/>
            <a:ext cx="2074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Typical</a:t>
            </a:r>
            <a:r>
              <a:rPr lang="it-IT" dirty="0" smtClean="0"/>
              <a:t> </a:t>
            </a:r>
            <a:r>
              <a:rPr lang="it-IT" dirty="0" err="1" smtClean="0"/>
              <a:t>bladder&amp;key</a:t>
            </a:r>
            <a:endParaRPr lang="it-IT" dirty="0" smtClean="0"/>
          </a:p>
          <a:p>
            <a:r>
              <a:rPr lang="it-IT" dirty="0" err="1" smtClean="0"/>
              <a:t>iron</a:t>
            </a:r>
            <a:r>
              <a:rPr lang="it-IT" dirty="0" smtClean="0"/>
              <a:t> lay-out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792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129342" y="101823"/>
            <a:ext cx="8165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 smtClean="0"/>
              <a:t>Conf</a:t>
            </a:r>
            <a:r>
              <a:rPr lang="it-IT" sz="2400" b="1" dirty="0" smtClean="0"/>
              <a:t>. - 28b-38 ver.5 </a:t>
            </a:r>
            <a:r>
              <a:rPr lang="it-IT" sz="2400" dirty="0" smtClean="0"/>
              <a:t>– </a:t>
            </a:r>
            <a:r>
              <a:rPr lang="it-IT" dirty="0" smtClean="0"/>
              <a:t>(</a:t>
            </a:r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modifications</a:t>
            </a:r>
            <a:r>
              <a:rPr lang="it-IT" dirty="0" smtClean="0"/>
              <a:t> </a:t>
            </a:r>
            <a:r>
              <a:rPr lang="it-IT" dirty="0" err="1" smtClean="0"/>
              <a:t>respect</a:t>
            </a:r>
            <a:r>
              <a:rPr lang="it-IT" dirty="0" smtClean="0"/>
              <a:t> to </a:t>
            </a:r>
            <a:r>
              <a:rPr lang="it-IT" dirty="0" err="1" smtClean="0"/>
              <a:t>previous</a:t>
            </a:r>
            <a:r>
              <a:rPr lang="it-IT" dirty="0" smtClean="0"/>
              <a:t> </a:t>
            </a:r>
            <a:r>
              <a:rPr lang="it-IT" dirty="0" err="1" smtClean="0"/>
              <a:t>configurations</a:t>
            </a:r>
            <a:r>
              <a:rPr lang="it-IT" dirty="0" smtClean="0"/>
              <a:t>)  </a:t>
            </a:r>
            <a:endParaRPr lang="it-IT" dirty="0"/>
          </a:p>
        </p:txBody>
      </p:sp>
      <p:grpSp>
        <p:nvGrpSpPr>
          <p:cNvPr id="17" name="Gruppo 16"/>
          <p:cNvGrpSpPr/>
          <p:nvPr/>
        </p:nvGrpSpPr>
        <p:grpSpPr>
          <a:xfrm>
            <a:off x="326945" y="2801225"/>
            <a:ext cx="8663205" cy="3704633"/>
            <a:chOff x="323528" y="1773134"/>
            <a:chExt cx="8663205" cy="370463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780928"/>
              <a:ext cx="7488832" cy="2696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CasellaDiTesto 3"/>
            <p:cNvSpPr txBox="1"/>
            <p:nvPr/>
          </p:nvSpPr>
          <p:spPr>
            <a:xfrm>
              <a:off x="5940152" y="1773134"/>
              <a:ext cx="3046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Inter-</a:t>
              </a:r>
              <a:r>
                <a:rPr lang="it-IT" dirty="0" err="1" smtClean="0"/>
                <a:t>layers</a:t>
              </a:r>
              <a:r>
                <a:rPr lang="it-IT" dirty="0" smtClean="0"/>
                <a:t> &amp; inter-coils</a:t>
              </a:r>
            </a:p>
            <a:p>
              <a:r>
                <a:rPr lang="it-IT" dirty="0" err="1" smtClean="0"/>
                <a:t>additional</a:t>
              </a:r>
              <a:r>
                <a:rPr lang="it-IT" dirty="0" smtClean="0"/>
                <a:t> </a:t>
              </a:r>
              <a:r>
                <a:rPr lang="it-IT" dirty="0" err="1" smtClean="0"/>
                <a:t>insulation</a:t>
              </a:r>
              <a:r>
                <a:rPr lang="it-IT" dirty="0" smtClean="0"/>
                <a:t> 0.5 mm</a:t>
              </a:r>
              <a:endParaRPr lang="it-IT" dirty="0"/>
            </a:p>
          </p:txBody>
        </p:sp>
        <p:cxnSp>
          <p:nvCxnSpPr>
            <p:cNvPr id="6" name="Connettore 2 5"/>
            <p:cNvCxnSpPr/>
            <p:nvPr/>
          </p:nvCxnSpPr>
          <p:spPr>
            <a:xfrm flipH="1">
              <a:off x="4932040" y="2419465"/>
              <a:ext cx="1800200" cy="1801623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2 6"/>
            <p:cNvCxnSpPr/>
            <p:nvPr/>
          </p:nvCxnSpPr>
          <p:spPr>
            <a:xfrm flipH="1">
              <a:off x="5467908" y="2419465"/>
              <a:ext cx="1336340" cy="1738009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/>
            <p:cNvCxnSpPr/>
            <p:nvPr/>
          </p:nvCxnSpPr>
          <p:spPr>
            <a:xfrm flipH="1">
              <a:off x="5832140" y="2419465"/>
              <a:ext cx="1044116" cy="1585599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13"/>
            <p:cNvCxnSpPr/>
            <p:nvPr/>
          </p:nvCxnSpPr>
          <p:spPr>
            <a:xfrm flipH="1">
              <a:off x="5467908" y="2419465"/>
              <a:ext cx="1480356" cy="2521703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asellaDiTesto 17"/>
          <p:cNvSpPr txBox="1"/>
          <p:nvPr/>
        </p:nvSpPr>
        <p:spPr>
          <a:xfrm>
            <a:off x="179512" y="2984672"/>
            <a:ext cx="2605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One</a:t>
            </a:r>
            <a:r>
              <a:rPr lang="it-IT" dirty="0" smtClean="0"/>
              <a:t> more </a:t>
            </a:r>
            <a:r>
              <a:rPr lang="it-IT" dirty="0" err="1" smtClean="0"/>
              <a:t>slitting</a:t>
            </a:r>
            <a:r>
              <a:rPr lang="it-IT" dirty="0" smtClean="0"/>
              <a:t> of </a:t>
            </a:r>
            <a:r>
              <a:rPr lang="it-IT" dirty="0" err="1" smtClean="0"/>
              <a:t>block</a:t>
            </a:r>
            <a:endParaRPr lang="it-IT" dirty="0" smtClean="0"/>
          </a:p>
          <a:p>
            <a:r>
              <a:rPr lang="it-IT" dirty="0" smtClean="0"/>
              <a:t>(to reduce </a:t>
            </a:r>
            <a:r>
              <a:rPr lang="it-IT" dirty="0" err="1" smtClean="0"/>
              <a:t>peak</a:t>
            </a:r>
            <a:r>
              <a:rPr lang="it-IT" dirty="0" smtClean="0"/>
              <a:t> </a:t>
            </a:r>
            <a:r>
              <a:rPr lang="it-IT" dirty="0" err="1" smtClean="0"/>
              <a:t>field</a:t>
            </a:r>
            <a:r>
              <a:rPr lang="it-IT" dirty="0" smtClean="0"/>
              <a:t>)</a:t>
            </a:r>
            <a:endParaRPr lang="it-IT" dirty="0"/>
          </a:p>
        </p:txBody>
      </p:sp>
      <p:cxnSp>
        <p:nvCxnSpPr>
          <p:cNvPr id="20" name="Connettore 2 19"/>
          <p:cNvCxnSpPr/>
          <p:nvPr/>
        </p:nvCxnSpPr>
        <p:spPr>
          <a:xfrm>
            <a:off x="1259632" y="3631003"/>
            <a:ext cx="1525209" cy="878117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6"/>
          <p:cNvSpPr txBox="1"/>
          <p:nvPr/>
        </p:nvSpPr>
        <p:spPr>
          <a:xfrm>
            <a:off x="608112" y="932047"/>
            <a:ext cx="6847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it-IT" dirty="0" err="1" smtClean="0">
                <a:solidFill>
                  <a:srgbClr val="FF0000"/>
                </a:solidFill>
              </a:rPr>
              <a:t>Bladder</a:t>
            </a:r>
            <a:r>
              <a:rPr lang="it-IT" dirty="0" smtClean="0">
                <a:solidFill>
                  <a:srgbClr val="FF0000"/>
                </a:solidFill>
              </a:rPr>
              <a:t> &amp; </a:t>
            </a:r>
            <a:r>
              <a:rPr lang="it-IT" dirty="0" err="1" smtClean="0">
                <a:solidFill>
                  <a:srgbClr val="FF0000"/>
                </a:solidFill>
              </a:rPr>
              <a:t>Key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solution</a:t>
            </a:r>
            <a:endParaRPr lang="it-IT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it-IT" dirty="0" err="1"/>
              <a:t>Op.Current</a:t>
            </a:r>
            <a:r>
              <a:rPr lang="it-IT" dirty="0"/>
              <a:t> 10275 </a:t>
            </a:r>
            <a:r>
              <a:rPr lang="it-IT" dirty="0" smtClean="0"/>
              <a:t>A</a:t>
            </a:r>
          </a:p>
          <a:p>
            <a:pPr>
              <a:buFont typeface="Arial" pitchFamily="34" charset="0"/>
              <a:buChar char="•"/>
            </a:pPr>
            <a:r>
              <a:rPr lang="it-IT" dirty="0" err="1"/>
              <a:t>Peak</a:t>
            </a:r>
            <a:r>
              <a:rPr lang="it-IT" dirty="0"/>
              <a:t> </a:t>
            </a:r>
            <a:r>
              <a:rPr lang="it-IT" dirty="0" err="1"/>
              <a:t>field</a:t>
            </a:r>
            <a:r>
              <a:rPr lang="it-IT" dirty="0"/>
              <a:t> 16.21 T (</a:t>
            </a:r>
            <a:r>
              <a:rPr lang="it-IT" dirty="0" err="1"/>
              <a:t>blc</a:t>
            </a:r>
            <a:r>
              <a:rPr lang="it-IT" dirty="0"/>
              <a:t> </a:t>
            </a:r>
            <a:r>
              <a:rPr lang="it-IT" dirty="0" smtClean="0"/>
              <a:t>4) </a:t>
            </a:r>
            <a:r>
              <a:rPr lang="it-IT" b="1" dirty="0" smtClean="0"/>
              <a:t>89.6</a:t>
            </a:r>
            <a:r>
              <a:rPr lang="it-IT" b="1" dirty="0"/>
              <a:t>%</a:t>
            </a:r>
            <a:r>
              <a:rPr lang="it-IT" dirty="0"/>
              <a:t> </a:t>
            </a:r>
            <a:r>
              <a:rPr lang="it-IT" dirty="0" err="1"/>
              <a:t>load</a:t>
            </a:r>
            <a:r>
              <a:rPr lang="it-IT" dirty="0"/>
              <a:t> line @ 4.2 K</a:t>
            </a:r>
          </a:p>
          <a:p>
            <a:pPr>
              <a:buFont typeface="Arial" pitchFamily="34" charset="0"/>
              <a:buChar char="•"/>
            </a:pPr>
            <a:endParaRPr lang="it-IT" dirty="0" smtClean="0"/>
          </a:p>
          <a:p>
            <a:pPr>
              <a:buFont typeface="Arial" pitchFamily="34" charset="0"/>
              <a:buChar char="•"/>
            </a:pPr>
            <a:r>
              <a:rPr lang="it-IT" dirty="0" err="1" smtClean="0"/>
              <a:t>Peak</a:t>
            </a:r>
            <a:r>
              <a:rPr lang="it-IT" dirty="0" smtClean="0"/>
              <a:t> </a:t>
            </a:r>
            <a:r>
              <a:rPr lang="it-IT" dirty="0" err="1"/>
              <a:t>field</a:t>
            </a:r>
            <a:r>
              <a:rPr lang="it-IT" dirty="0"/>
              <a:t> 12.49 T (</a:t>
            </a:r>
            <a:r>
              <a:rPr lang="it-IT" dirty="0" err="1"/>
              <a:t>blc</a:t>
            </a:r>
            <a:r>
              <a:rPr lang="it-IT" dirty="0"/>
              <a:t> </a:t>
            </a:r>
            <a:r>
              <a:rPr lang="it-IT" dirty="0" smtClean="0"/>
              <a:t>10) </a:t>
            </a:r>
            <a:r>
              <a:rPr lang="it-IT" b="1" dirty="0" smtClean="0"/>
              <a:t>89.6</a:t>
            </a:r>
            <a:r>
              <a:rPr lang="it-IT" b="1" dirty="0"/>
              <a:t>%</a:t>
            </a:r>
            <a:r>
              <a:rPr lang="it-IT" dirty="0"/>
              <a:t> </a:t>
            </a:r>
            <a:r>
              <a:rPr lang="it-IT" dirty="0" err="1"/>
              <a:t>load</a:t>
            </a:r>
            <a:r>
              <a:rPr lang="it-IT" dirty="0"/>
              <a:t> line @ 4.2 K</a:t>
            </a:r>
          </a:p>
          <a:p>
            <a:endParaRPr lang="it-IT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7167729" y="3740493"/>
            <a:ext cx="201811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Turn n.</a:t>
            </a:r>
          </a:p>
          <a:p>
            <a:r>
              <a:rPr lang="it-IT" dirty="0" err="1"/>
              <a:t>Layer</a:t>
            </a:r>
            <a:r>
              <a:rPr lang="it-IT" dirty="0"/>
              <a:t> 1	14</a:t>
            </a:r>
          </a:p>
          <a:p>
            <a:r>
              <a:rPr lang="it-IT" dirty="0" err="1"/>
              <a:t>Layer</a:t>
            </a:r>
            <a:r>
              <a:rPr lang="it-IT" dirty="0"/>
              <a:t> 2	21</a:t>
            </a:r>
          </a:p>
          <a:p>
            <a:r>
              <a:rPr lang="it-IT" dirty="0" err="1"/>
              <a:t>Layer</a:t>
            </a:r>
            <a:r>
              <a:rPr lang="it-IT" dirty="0"/>
              <a:t> 3	37</a:t>
            </a:r>
          </a:p>
          <a:p>
            <a:r>
              <a:rPr lang="it-IT" dirty="0" err="1"/>
              <a:t>Layer</a:t>
            </a:r>
            <a:r>
              <a:rPr lang="it-IT" dirty="0"/>
              <a:t> 4	</a:t>
            </a:r>
            <a:r>
              <a:rPr lang="it-IT" dirty="0" smtClean="0"/>
              <a:t>43</a:t>
            </a:r>
          </a:p>
          <a:p>
            <a:r>
              <a:rPr lang="it-IT" b="1" dirty="0" smtClean="0"/>
              <a:t>Total: 230/</a:t>
            </a:r>
            <a:r>
              <a:rPr lang="it-IT" b="1" dirty="0" err="1" smtClean="0"/>
              <a:t>apert</a:t>
            </a:r>
            <a:endParaRPr lang="it-IT" b="1" dirty="0" smtClean="0"/>
          </a:p>
          <a:p>
            <a:r>
              <a:rPr lang="it-IT" dirty="0" smtClean="0"/>
              <a:t>NI/</a:t>
            </a:r>
            <a:r>
              <a:rPr lang="it-IT" dirty="0" err="1" smtClean="0"/>
              <a:t>apert</a:t>
            </a:r>
            <a:r>
              <a:rPr lang="it-IT" dirty="0"/>
              <a:t>.=2.36 </a:t>
            </a:r>
            <a:r>
              <a:rPr lang="it-IT" dirty="0" err="1"/>
              <a:t>MAt</a:t>
            </a:r>
            <a:endParaRPr lang="it-IT" dirty="0"/>
          </a:p>
          <a:p>
            <a:endParaRPr lang="it-IT" b="1" dirty="0"/>
          </a:p>
          <a:p>
            <a:endParaRPr lang="it-IT" dirty="0"/>
          </a:p>
        </p:txBody>
      </p:sp>
      <p:cxnSp>
        <p:nvCxnSpPr>
          <p:cNvPr id="30" name="Connettore 2 29"/>
          <p:cNvCxnSpPr/>
          <p:nvPr/>
        </p:nvCxnSpPr>
        <p:spPr>
          <a:xfrm>
            <a:off x="3059832" y="2348880"/>
            <a:ext cx="2160240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>
            <a:off x="2627784" y="1809210"/>
            <a:ext cx="1584176" cy="3491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25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576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i-FI" sz="3200" dirty="0" smtClean="0"/>
              <a:t>Quench calculation of </a:t>
            </a:r>
            <a:r>
              <a:rPr lang="fi-FI" sz="3200" b="1" dirty="0" smtClean="0"/>
              <a:t>old</a:t>
            </a:r>
            <a:r>
              <a:rPr lang="fi-FI" sz="3200" dirty="0" smtClean="0"/>
              <a:t> design (conf. </a:t>
            </a:r>
            <a:r>
              <a:rPr lang="it-IT" sz="3200" dirty="0" smtClean="0"/>
              <a:t>28b-38 ver.3)</a:t>
            </a:r>
            <a:r>
              <a:rPr lang="fi-FI" sz="3200" dirty="0" smtClean="0"/>
              <a:t> </a:t>
            </a:r>
            <a:br>
              <a:rPr lang="fi-FI" sz="3200" dirty="0" smtClean="0"/>
            </a:b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2380" y="6286735"/>
            <a:ext cx="2133600" cy="365125"/>
          </a:xfrm>
        </p:spPr>
        <p:txBody>
          <a:bodyPr/>
          <a:lstStyle/>
          <a:p>
            <a:fld id="{1F7F3899-C38B-4A47-96F6-1BC6BC1D7025}" type="slidenum">
              <a:rPr lang="fr-FR" smtClean="0"/>
              <a:t>6</a:t>
            </a:fld>
            <a:endParaRPr lang="fr-FR" dirty="0"/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311150" y="1268760"/>
            <a:ext cx="8653338" cy="523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i-FI" sz="1600" dirty="0" smtClean="0"/>
              <a:t>0.    Nominal case: All blocks quench at 40 ms,                        1.  </a:t>
            </a:r>
            <a:r>
              <a:rPr lang="fi-FI" sz="1600" dirty="0"/>
              <a:t>”</a:t>
            </a:r>
            <a:r>
              <a:rPr lang="fi-FI" sz="1600" dirty="0" err="1"/>
              <a:t>Realistic</a:t>
            </a:r>
            <a:r>
              <a:rPr lang="fi-FI" sz="1600" dirty="0"/>
              <a:t>” </a:t>
            </a:r>
            <a:r>
              <a:rPr lang="fi-FI" sz="1600" dirty="0" err="1"/>
              <a:t>heater</a:t>
            </a:r>
            <a:r>
              <a:rPr lang="fi-FI" sz="1600" dirty="0"/>
              <a:t> </a:t>
            </a:r>
            <a:r>
              <a:rPr lang="fi-FI" sz="1600" dirty="0" err="1"/>
              <a:t>delays</a:t>
            </a:r>
            <a:r>
              <a:rPr lang="fi-FI" sz="1600" dirty="0"/>
              <a:t> in the </a:t>
            </a:r>
            <a:r>
              <a:rPr lang="fi-FI" sz="1600" dirty="0" err="1"/>
              <a:t>coil</a:t>
            </a:r>
            <a:r>
              <a:rPr lang="fi-FI" sz="1600" dirty="0"/>
              <a:t> </a:t>
            </a:r>
            <a:r>
              <a:rPr lang="fi-FI" sz="1600" dirty="0" err="1"/>
              <a:t>turns</a:t>
            </a:r>
            <a:endParaRPr lang="fi-FI" sz="1600" dirty="0"/>
          </a:p>
          <a:p>
            <a:pPr marL="0" indent="0">
              <a:buFont typeface="Arial" panose="020B0604020202020204" pitchFamily="34" charset="0"/>
              <a:buNone/>
            </a:pPr>
            <a:endParaRPr lang="fi-FI" dirty="0" smtClean="0"/>
          </a:p>
        </p:txBody>
      </p:sp>
      <p:graphicFrame>
        <p:nvGraphicFramePr>
          <p:cNvPr id="9" name="Content Placeholder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8745653"/>
              </p:ext>
            </p:extLst>
          </p:nvPr>
        </p:nvGraphicFramePr>
        <p:xfrm>
          <a:off x="311150" y="1628800"/>
          <a:ext cx="85979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318"/>
                <a:gridCol w="1804331"/>
                <a:gridCol w="920750"/>
                <a:gridCol w="1663700"/>
                <a:gridCol w="1581150"/>
                <a:gridCol w="1771651"/>
              </a:tblGrid>
              <a:tr h="452967">
                <a:tc>
                  <a:txBody>
                    <a:bodyPr/>
                    <a:lstStyle/>
                    <a:p>
                      <a:r>
                        <a:rPr lang="fi-FI" dirty="0" smtClean="0"/>
                        <a:t>Case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Non-quenching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blocks</a:t>
                      </a:r>
                      <a:endParaRPr lang="fi-FI" baseline="0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Tmax (K)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Max</a:t>
                      </a:r>
                      <a:r>
                        <a:rPr lang="fi-FI" baseline="0" dirty="0" smtClean="0"/>
                        <a:t> |V to </a:t>
                      </a:r>
                      <a:r>
                        <a:rPr lang="fi-FI" baseline="0" dirty="0" err="1" smtClean="0"/>
                        <a:t>gnd</a:t>
                      </a:r>
                      <a:r>
                        <a:rPr lang="fi-FI" baseline="0" dirty="0" smtClean="0"/>
                        <a:t>| (V)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baseline="0" dirty="0" smtClean="0"/>
                        <a:t>|V </a:t>
                      </a:r>
                      <a:r>
                        <a:rPr lang="fi-FI" baseline="0" dirty="0" err="1" smtClean="0"/>
                        <a:t>turn-to-turn</a:t>
                      </a:r>
                      <a:r>
                        <a:rPr lang="fi-FI" baseline="0" dirty="0" smtClean="0"/>
                        <a:t>| (V)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baseline="0" dirty="0" smtClean="0"/>
                        <a:t>|V </a:t>
                      </a:r>
                      <a:r>
                        <a:rPr lang="fi-FI" baseline="0" dirty="0" err="1" smtClean="0"/>
                        <a:t>layer-to-layer</a:t>
                      </a:r>
                      <a:r>
                        <a:rPr lang="fi-FI" baseline="0" dirty="0" smtClean="0"/>
                        <a:t>| (V)</a:t>
                      </a:r>
                      <a:endParaRPr lang="en-US" dirty="0" smtClean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N/A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360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2200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2200</a:t>
                      </a:r>
                      <a:endParaRPr lang="en-US" dirty="0"/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1</a:t>
                      </a:r>
                      <a:endParaRPr lang="en-US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N/A</a:t>
                      </a:r>
                      <a:endParaRPr lang="en-US" dirty="0" smtClean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310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2200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100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2100</a:t>
                      </a:r>
                      <a:endParaRPr lang="en-US" dirty="0"/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311150" y="2996952"/>
            <a:ext cx="35423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/>
              <a:t>(from T. </a:t>
            </a:r>
            <a:r>
              <a:rPr lang="fi-FI" sz="1600" dirty="0" smtClean="0"/>
              <a:t>Salmi presentation, </a:t>
            </a:r>
            <a:r>
              <a:rPr lang="fi-FI" sz="1600" dirty="0"/>
              <a:t>19-02-2016</a:t>
            </a:r>
            <a:r>
              <a:rPr lang="fi-FI" sz="1400" dirty="0"/>
              <a:t>)</a:t>
            </a:r>
            <a:endParaRPr lang="it-IT" sz="14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79512" y="3573016"/>
            <a:ext cx="8424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With the new </a:t>
            </a:r>
            <a:r>
              <a:rPr lang="it-IT" dirty="0" err="1" smtClean="0"/>
              <a:t>configuration</a:t>
            </a:r>
            <a:r>
              <a:rPr lang="it-IT" dirty="0" smtClean="0"/>
              <a:t> </a:t>
            </a:r>
            <a:r>
              <a:rPr lang="it-IT" b="1" dirty="0" smtClean="0"/>
              <a:t>ver.5</a:t>
            </a:r>
            <a:r>
              <a:rPr lang="it-IT" dirty="0" smtClean="0"/>
              <a:t>,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Tmax</a:t>
            </a:r>
            <a:r>
              <a:rPr lang="it-IT" dirty="0" smtClean="0"/>
              <a:t> </a:t>
            </a:r>
            <a:r>
              <a:rPr lang="it-IT" dirty="0" err="1" smtClean="0"/>
              <a:t>reduction</a:t>
            </a:r>
            <a:r>
              <a:rPr lang="it-IT" dirty="0" smtClean="0"/>
              <a:t> of </a:t>
            </a:r>
            <a:r>
              <a:rPr lang="it-IT" b="1" dirty="0"/>
              <a:t>~</a:t>
            </a:r>
            <a:r>
              <a:rPr lang="it-IT" b="1" dirty="0" smtClean="0"/>
              <a:t>30 </a:t>
            </a:r>
            <a:r>
              <a:rPr lang="it-IT" b="1" dirty="0" smtClean="0"/>
              <a:t>K</a:t>
            </a:r>
            <a:r>
              <a:rPr lang="it-IT" dirty="0" smtClean="0"/>
              <a:t> (the </a:t>
            </a:r>
            <a:r>
              <a:rPr lang="it-IT" dirty="0" err="1" smtClean="0"/>
              <a:t>current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reduced</a:t>
            </a:r>
            <a:r>
              <a:rPr lang="it-IT" dirty="0" smtClean="0"/>
              <a:t> of 3.6% ) </a:t>
            </a:r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u="sng" dirty="0" err="1" smtClean="0">
                <a:sym typeface="Wingdings" panose="05000000000000000000" pitchFamily="2" charset="2"/>
              </a:rPr>
              <a:t>Tmax</a:t>
            </a:r>
            <a:r>
              <a:rPr lang="it-IT" u="sng" dirty="0" smtClean="0">
                <a:sym typeface="Wingdings" panose="05000000000000000000" pitchFamily="2" charset="2"/>
              </a:rPr>
              <a:t> </a:t>
            </a:r>
            <a:r>
              <a:rPr lang="it-IT" u="sng" dirty="0" err="1" smtClean="0">
                <a:sym typeface="Wingdings" panose="05000000000000000000" pitchFamily="2" charset="2"/>
              </a:rPr>
              <a:t>well</a:t>
            </a:r>
            <a:r>
              <a:rPr lang="it-IT" u="sng" dirty="0" smtClean="0">
                <a:sym typeface="Wingdings" panose="05000000000000000000" pitchFamily="2" charset="2"/>
              </a:rPr>
              <a:t> </a:t>
            </a:r>
            <a:r>
              <a:rPr lang="it-IT" u="sng" dirty="0" err="1" smtClean="0">
                <a:sym typeface="Wingdings" panose="05000000000000000000" pitchFamily="2" charset="2"/>
              </a:rPr>
              <a:t>below</a:t>
            </a:r>
            <a:r>
              <a:rPr lang="it-IT" u="sng" dirty="0" smtClean="0">
                <a:sym typeface="Wingdings" panose="05000000000000000000" pitchFamily="2" charset="2"/>
              </a:rPr>
              <a:t> </a:t>
            </a:r>
            <a:r>
              <a:rPr lang="it-IT" u="sng" dirty="0" smtClean="0">
                <a:sym typeface="Wingdings" panose="05000000000000000000" pitchFamily="2" charset="2"/>
              </a:rPr>
              <a:t>350 </a:t>
            </a:r>
            <a:r>
              <a:rPr lang="it-IT" u="sng" dirty="0" smtClean="0">
                <a:sym typeface="Wingdings" panose="05000000000000000000" pitchFamily="2" charset="2"/>
              </a:rPr>
              <a:t>K</a:t>
            </a:r>
            <a:r>
              <a:rPr lang="it-IT" dirty="0" smtClean="0">
                <a:sym typeface="Wingdings" panose="05000000000000000000" pitchFamily="2" charset="2"/>
              </a:rPr>
              <a:t> @ 105% </a:t>
            </a:r>
            <a:r>
              <a:rPr lang="it-IT" dirty="0" err="1" smtClean="0">
                <a:sym typeface="Wingdings" panose="05000000000000000000" pitchFamily="2" charset="2"/>
              </a:rPr>
              <a:t>I</a:t>
            </a:r>
            <a:r>
              <a:rPr lang="it-IT" baseline="-25000" dirty="0" err="1" smtClean="0">
                <a:sym typeface="Wingdings" panose="05000000000000000000" pitchFamily="2" charset="2"/>
              </a:rPr>
              <a:t>op</a:t>
            </a:r>
            <a:endParaRPr lang="it-IT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If</a:t>
            </a:r>
            <a:r>
              <a:rPr lang="it-IT" dirty="0" smtClean="0"/>
              <a:t> the </a:t>
            </a:r>
            <a:r>
              <a:rPr lang="it-IT" dirty="0" err="1" smtClean="0"/>
              <a:t>layer</a:t>
            </a:r>
            <a:r>
              <a:rPr lang="it-IT" dirty="0" smtClean="0"/>
              <a:t>-to-</a:t>
            </a:r>
            <a:r>
              <a:rPr lang="it-IT" dirty="0" err="1" smtClean="0"/>
              <a:t>layer</a:t>
            </a:r>
            <a:r>
              <a:rPr lang="it-IT" dirty="0" smtClean="0"/>
              <a:t> and </a:t>
            </a:r>
            <a:r>
              <a:rPr lang="it-IT" dirty="0" err="1" smtClean="0"/>
              <a:t>layer</a:t>
            </a:r>
            <a:r>
              <a:rPr lang="it-IT" dirty="0" smtClean="0"/>
              <a:t>-to-</a:t>
            </a:r>
            <a:r>
              <a:rPr lang="it-IT" dirty="0" err="1" smtClean="0"/>
              <a:t>ground</a:t>
            </a:r>
            <a:r>
              <a:rPr lang="it-IT" dirty="0" smtClean="0"/>
              <a:t> </a:t>
            </a:r>
            <a:r>
              <a:rPr lang="it-IT" dirty="0" err="1" smtClean="0"/>
              <a:t>Max</a:t>
            </a:r>
            <a:r>
              <a:rPr lang="it-IT" dirty="0" smtClean="0"/>
              <a:t> Voltage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confirmed</a:t>
            </a:r>
            <a:r>
              <a:rPr lang="it-IT" dirty="0" smtClean="0"/>
              <a:t> an </a:t>
            </a:r>
            <a:r>
              <a:rPr lang="it-IT" dirty="0" err="1" smtClean="0"/>
              <a:t>issue</a:t>
            </a:r>
            <a:r>
              <a:rPr lang="it-IT" dirty="0" smtClean="0"/>
              <a:t>, a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connections</a:t>
            </a:r>
            <a:r>
              <a:rPr lang="it-IT" dirty="0" smtClean="0"/>
              <a:t> of the </a:t>
            </a:r>
            <a:r>
              <a:rPr lang="it-IT" dirty="0" err="1" smtClean="0"/>
              <a:t>windings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to be </a:t>
            </a:r>
            <a:r>
              <a:rPr lang="it-IT" dirty="0" err="1" smtClean="0"/>
              <a:t>considered</a:t>
            </a:r>
            <a:r>
              <a:rPr lang="it-IT" dirty="0" smtClean="0"/>
              <a:t> (for </a:t>
            </a:r>
            <a:r>
              <a:rPr lang="it-IT" dirty="0" err="1" smtClean="0"/>
              <a:t>example</a:t>
            </a:r>
            <a:r>
              <a:rPr lang="it-IT" dirty="0" smtClean="0"/>
              <a:t> cross connection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 err="1" smtClean="0"/>
              <a:t>outer</a:t>
            </a:r>
            <a:r>
              <a:rPr lang="it-IT" dirty="0" smtClean="0"/>
              <a:t> </a:t>
            </a:r>
            <a:r>
              <a:rPr lang="it-IT" dirty="0" err="1" smtClean="0"/>
              <a:t>layer</a:t>
            </a:r>
            <a:r>
              <a:rPr lang="it-IT" dirty="0" smtClean="0"/>
              <a:t> </a:t>
            </a:r>
            <a:r>
              <a:rPr lang="it-IT" dirty="0" err="1" smtClean="0"/>
              <a:t>upper</a:t>
            </a:r>
            <a:r>
              <a:rPr lang="it-IT" dirty="0" smtClean="0"/>
              <a:t> pole and </a:t>
            </a:r>
            <a:r>
              <a:rPr lang="it-IT" dirty="0" err="1" smtClean="0"/>
              <a:t>outer</a:t>
            </a:r>
            <a:r>
              <a:rPr lang="it-IT" dirty="0" smtClean="0"/>
              <a:t> </a:t>
            </a:r>
            <a:r>
              <a:rPr lang="it-IT" dirty="0" err="1" smtClean="0"/>
              <a:t>layer</a:t>
            </a:r>
            <a:r>
              <a:rPr lang="it-IT" dirty="0" smtClean="0"/>
              <a:t> </a:t>
            </a:r>
            <a:r>
              <a:rPr lang="it-IT" dirty="0" err="1" smtClean="0"/>
              <a:t>lower</a:t>
            </a:r>
            <a:r>
              <a:rPr lang="it-IT" dirty="0" smtClean="0"/>
              <a:t> pole). The work </a:t>
            </a:r>
            <a:r>
              <a:rPr lang="it-IT" dirty="0" err="1" smtClean="0"/>
              <a:t>is</a:t>
            </a:r>
            <a:r>
              <a:rPr lang="it-IT" dirty="0" smtClean="0"/>
              <a:t> in progress</a:t>
            </a:r>
          </a:p>
        </p:txBody>
      </p:sp>
    </p:spTree>
    <p:extLst>
      <p:ext uri="{BB962C8B-B14F-4D97-AF65-F5344CB8AC3E}">
        <p14:creationId xmlns:p14="http://schemas.microsoft.com/office/powerpoint/2010/main" val="260335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8192" y="116632"/>
            <a:ext cx="344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err="1" smtClean="0"/>
              <a:t>About</a:t>
            </a:r>
            <a:r>
              <a:rPr lang="it-IT" sz="2800" b="1" dirty="0" smtClean="0"/>
              <a:t> </a:t>
            </a:r>
            <a:r>
              <a:rPr lang="it-IT" sz="2800" b="1" dirty="0" err="1" smtClean="0"/>
              <a:t>conductor</a:t>
            </a:r>
            <a:r>
              <a:rPr lang="it-IT" sz="2800" b="1" dirty="0" smtClean="0"/>
              <a:t> </a:t>
            </a:r>
            <a:r>
              <a:rPr lang="it-IT" sz="2800" b="1" dirty="0"/>
              <a:t>a</a:t>
            </a:r>
            <a:r>
              <a:rPr lang="it-IT" sz="2800" b="1" dirty="0" smtClean="0"/>
              <a:t>rea</a:t>
            </a:r>
            <a:endParaRPr lang="it-IT" sz="28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003264" y="639852"/>
            <a:ext cx="321363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Conductor</a:t>
            </a:r>
            <a:r>
              <a:rPr lang="it-IT" b="1" dirty="0" smtClean="0"/>
              <a:t>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38 </a:t>
            </a:r>
            <a:r>
              <a:rPr lang="it-IT" dirty="0" err="1"/>
              <a:t>strands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ym typeface="Symbol"/>
              </a:rPr>
              <a:t> = </a:t>
            </a:r>
            <a:r>
              <a:rPr lang="it-IT" dirty="0" smtClean="0">
                <a:sym typeface="Symbol"/>
              </a:rPr>
              <a:t>0.7 </a:t>
            </a:r>
            <a:r>
              <a:rPr lang="it-IT" dirty="0">
                <a:sym typeface="Symbol"/>
              </a:rPr>
              <a:t>mm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Cu/non-Cu = 2.04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J</a:t>
            </a:r>
            <a:r>
              <a:rPr lang="it-IT" baseline="-25000" dirty="0" err="1" smtClean="0"/>
              <a:t>cu</a:t>
            </a:r>
            <a:r>
              <a:rPr lang="it-IT" dirty="0" smtClean="0"/>
              <a:t> </a:t>
            </a:r>
            <a:r>
              <a:rPr lang="it-IT" dirty="0"/>
              <a:t>= 1047 </a:t>
            </a:r>
            <a:r>
              <a:rPr lang="it-IT" dirty="0" smtClean="0"/>
              <a:t>A/mm</a:t>
            </a:r>
            <a:r>
              <a:rPr lang="it-IT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Strand</a:t>
            </a:r>
            <a:r>
              <a:rPr lang="it-IT" dirty="0"/>
              <a:t> Area= </a:t>
            </a:r>
            <a:r>
              <a:rPr lang="it-IT" dirty="0" smtClean="0"/>
              <a:t>46.8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/>
              <a:t>.</a:t>
            </a: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187624" y="733350"/>
            <a:ext cx="32136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/>
              <a:t>Conductor</a:t>
            </a:r>
            <a:r>
              <a:rPr lang="it-IT" b="1" dirty="0" smtClean="0"/>
              <a:t> 1: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28 </a:t>
            </a:r>
            <a:r>
              <a:rPr lang="it-IT" dirty="0" err="1" smtClean="0"/>
              <a:t>strands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>
                <a:sym typeface="Symbol"/>
              </a:rPr>
              <a:t> = 1.1 mm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Cu/non-Cu = 1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J</a:t>
            </a:r>
            <a:r>
              <a:rPr lang="it-IT" baseline="-25000" dirty="0" err="1" smtClean="0"/>
              <a:t>cu</a:t>
            </a:r>
            <a:r>
              <a:rPr lang="it-IT" dirty="0" smtClean="0"/>
              <a:t> </a:t>
            </a:r>
            <a:r>
              <a:rPr lang="it-IT" dirty="0"/>
              <a:t>= </a:t>
            </a:r>
            <a:r>
              <a:rPr lang="it-IT" dirty="0" smtClean="0"/>
              <a:t>934 A/mm</a:t>
            </a:r>
            <a:r>
              <a:rPr lang="it-IT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Strand</a:t>
            </a:r>
            <a:r>
              <a:rPr lang="it-IT" dirty="0" smtClean="0"/>
              <a:t> Area= 37.3 cm</a:t>
            </a:r>
            <a:r>
              <a:rPr lang="it-IT" baseline="30000" dirty="0" smtClean="0"/>
              <a:t>2</a:t>
            </a:r>
            <a:r>
              <a:rPr lang="it-IT" dirty="0" smtClean="0"/>
              <a:t>/</a:t>
            </a:r>
            <a:r>
              <a:rPr lang="it-IT" dirty="0" err="1" smtClean="0"/>
              <a:t>apert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08192" y="3089467"/>
            <a:ext cx="87849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 </a:t>
            </a:r>
            <a:r>
              <a:rPr lang="it-IT" dirty="0" err="1" smtClean="0"/>
              <a:t>order</a:t>
            </a:r>
            <a:r>
              <a:rPr lang="it-IT" dirty="0" smtClean="0"/>
              <a:t> to reduce </a:t>
            </a:r>
            <a:r>
              <a:rPr lang="it-IT" dirty="0" err="1" smtClean="0"/>
              <a:t>cost</a:t>
            </a:r>
            <a:r>
              <a:rPr lang="it-IT" dirty="0" smtClean="0"/>
              <a:t>, </a:t>
            </a:r>
            <a:r>
              <a:rPr lang="it-IT" b="1" dirty="0" err="1" smtClean="0"/>
              <a:t>conductor</a:t>
            </a:r>
            <a:r>
              <a:rPr lang="it-IT" b="1" dirty="0" smtClean="0"/>
              <a:t> 2</a:t>
            </a:r>
            <a:r>
              <a:rPr lang="it-IT" dirty="0" smtClean="0"/>
              <a:t> can be </a:t>
            </a:r>
            <a:r>
              <a:rPr lang="it-IT" dirty="0" err="1" smtClean="0"/>
              <a:t>arranged</a:t>
            </a:r>
            <a:r>
              <a:rPr lang="it-IT" dirty="0" smtClean="0"/>
              <a:t> in a </a:t>
            </a:r>
            <a:r>
              <a:rPr lang="it-IT" dirty="0" err="1" smtClean="0"/>
              <a:t>different</a:t>
            </a:r>
            <a:r>
              <a:rPr lang="it-IT" dirty="0" smtClean="0"/>
              <a:t> way:</a:t>
            </a:r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25 </a:t>
            </a:r>
            <a:r>
              <a:rPr lang="it-IT" dirty="0" err="1" smtClean="0"/>
              <a:t>superconducting</a:t>
            </a:r>
            <a:r>
              <a:rPr lang="it-IT" dirty="0" smtClean="0"/>
              <a:t> </a:t>
            </a:r>
            <a:r>
              <a:rPr lang="it-IT" dirty="0" err="1" smtClean="0"/>
              <a:t>strands</a:t>
            </a:r>
            <a:r>
              <a:rPr lang="it-IT" dirty="0" smtClean="0"/>
              <a:t> with Cu/non-Cu </a:t>
            </a:r>
            <a:r>
              <a:rPr lang="it-IT" dirty="0"/>
              <a:t>= 1  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13 pure </a:t>
            </a:r>
            <a:r>
              <a:rPr lang="it-IT" dirty="0" err="1" smtClean="0"/>
              <a:t>copper</a:t>
            </a:r>
            <a:r>
              <a:rPr lang="it-IT" dirty="0" smtClean="0"/>
              <a:t> </a:t>
            </a:r>
            <a:r>
              <a:rPr lang="it-IT" dirty="0" err="1" smtClean="0"/>
              <a:t>strands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With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configuration</a:t>
            </a:r>
            <a:r>
              <a:rPr lang="it-IT" dirty="0" smtClean="0"/>
              <a:t> the TOTAL </a:t>
            </a:r>
            <a:r>
              <a:rPr lang="it-IT" dirty="0" err="1" smtClean="0"/>
              <a:t>strand</a:t>
            </a:r>
            <a:r>
              <a:rPr lang="it-IT" dirty="0" smtClean="0"/>
              <a:t> area </a:t>
            </a:r>
            <a:r>
              <a:rPr lang="it-IT" dirty="0" err="1" smtClean="0"/>
              <a:t>is</a:t>
            </a:r>
            <a:r>
              <a:rPr lang="it-IT" dirty="0" smtClean="0"/>
              <a:t> (</a:t>
            </a:r>
            <a:r>
              <a:rPr lang="it-IT" dirty="0" err="1" smtClean="0"/>
              <a:t>conductor</a:t>
            </a:r>
            <a:r>
              <a:rPr lang="it-IT" dirty="0" smtClean="0"/>
              <a:t> 1 &amp; 2):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>
                <a:solidFill>
                  <a:srgbClr val="FF0000"/>
                </a:solidFill>
              </a:rPr>
              <a:t>68.04 cm</a:t>
            </a:r>
            <a:r>
              <a:rPr lang="it-IT" b="1" baseline="30000" dirty="0" smtClean="0">
                <a:solidFill>
                  <a:srgbClr val="FF0000"/>
                </a:solidFill>
              </a:rPr>
              <a:t>2</a:t>
            </a:r>
            <a:r>
              <a:rPr lang="it-IT" b="1" dirty="0" smtClean="0">
                <a:solidFill>
                  <a:srgbClr val="FF0000"/>
                </a:solidFill>
              </a:rPr>
              <a:t>/</a:t>
            </a:r>
            <a:r>
              <a:rPr lang="it-IT" b="1" dirty="0" err="1" smtClean="0">
                <a:solidFill>
                  <a:srgbClr val="FF0000"/>
                </a:solidFill>
              </a:rPr>
              <a:t>apert</a:t>
            </a:r>
            <a:r>
              <a:rPr lang="it-IT" dirty="0" smtClean="0"/>
              <a:t>. of S.C. </a:t>
            </a:r>
            <a:r>
              <a:rPr lang="it-IT" dirty="0" err="1" smtClean="0"/>
              <a:t>strands</a:t>
            </a:r>
            <a:r>
              <a:rPr lang="it-IT" dirty="0" smtClean="0"/>
              <a:t> (</a:t>
            </a:r>
            <a:r>
              <a:rPr lang="en-US" dirty="0" smtClean="0"/>
              <a:t>expensive</a:t>
            </a:r>
            <a:r>
              <a:rPr lang="it-IT" dirty="0" smtClean="0"/>
              <a:t> </a:t>
            </a:r>
            <a:r>
              <a:rPr lang="it-IT" dirty="0" err="1" smtClean="0"/>
              <a:t>material</a:t>
            </a:r>
            <a:r>
              <a:rPr lang="it-IT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16.01 cm</a:t>
            </a:r>
            <a:r>
              <a:rPr lang="it-IT" b="1" baseline="30000" dirty="0" smtClean="0"/>
              <a:t>2</a:t>
            </a:r>
            <a:r>
              <a:rPr lang="it-IT" b="1" dirty="0" smtClean="0"/>
              <a:t>/</a:t>
            </a:r>
            <a:r>
              <a:rPr lang="it-IT" b="1" dirty="0" err="1" smtClean="0"/>
              <a:t>apert</a:t>
            </a:r>
            <a:r>
              <a:rPr lang="it-IT" dirty="0" smtClean="0"/>
              <a:t>. of pure-Cu </a:t>
            </a:r>
            <a:r>
              <a:rPr lang="it-IT" dirty="0" err="1" smtClean="0"/>
              <a:t>strands</a:t>
            </a:r>
            <a:r>
              <a:rPr lang="it-IT" dirty="0" smtClean="0"/>
              <a:t> (</a:t>
            </a:r>
            <a:r>
              <a:rPr lang="it-IT" dirty="0" err="1" smtClean="0"/>
              <a:t>cheaper</a:t>
            </a:r>
            <a:r>
              <a:rPr lang="it-IT" dirty="0" smtClean="0"/>
              <a:t> </a:t>
            </a:r>
            <a:r>
              <a:rPr lang="it-IT" dirty="0" err="1" smtClean="0"/>
              <a:t>material</a:t>
            </a:r>
            <a:r>
              <a:rPr lang="it-IT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dirty="0" err="1" smtClean="0"/>
              <a:t>Additional</a:t>
            </a:r>
            <a:r>
              <a:rPr lang="it-IT" dirty="0" smtClean="0"/>
              <a:t> </a:t>
            </a:r>
            <a:r>
              <a:rPr lang="it-IT" dirty="0" err="1" smtClean="0"/>
              <a:t>vantage</a:t>
            </a:r>
            <a:r>
              <a:rPr lang="it-IT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 smtClean="0"/>
              <a:t>In the pure-Cu </a:t>
            </a:r>
            <a:r>
              <a:rPr lang="it-IT" dirty="0" err="1" smtClean="0"/>
              <a:t>strands</a:t>
            </a:r>
            <a:r>
              <a:rPr lang="it-IT" dirty="0" smtClean="0"/>
              <a:t>, high RRR ~ 150-200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 err="1" smtClean="0"/>
              <a:t>Unique</a:t>
            </a:r>
            <a:r>
              <a:rPr lang="it-IT" dirty="0" smtClean="0"/>
              <a:t> production of S.C. </a:t>
            </a:r>
            <a:r>
              <a:rPr lang="it-IT" dirty="0" err="1" smtClean="0"/>
              <a:t>strands</a:t>
            </a:r>
            <a:r>
              <a:rPr lang="it-IT" dirty="0" smtClean="0"/>
              <a:t> with 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/>
              <a:t>Cu/non-Cu = 1 </a:t>
            </a:r>
            <a:r>
              <a:rPr lang="it-IT" dirty="0" smtClean="0"/>
              <a:t>for </a:t>
            </a:r>
            <a:r>
              <a:rPr lang="it-IT" dirty="0" err="1" smtClean="0"/>
              <a:t>both</a:t>
            </a:r>
            <a:r>
              <a:rPr lang="it-IT" dirty="0" smtClean="0"/>
              <a:t> </a:t>
            </a:r>
            <a:r>
              <a:rPr lang="it-IT" dirty="0" err="1" smtClean="0"/>
              <a:t>conductors</a:t>
            </a:r>
            <a:r>
              <a:rPr lang="it-IT" dirty="0" smtClean="0"/>
              <a:t>.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dirty="0" smtClean="0"/>
          </a:p>
          <a:p>
            <a:endParaRPr lang="it-IT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2628882" y="2524571"/>
            <a:ext cx="2671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u="sng" dirty="0" smtClean="0"/>
              <a:t>TOTAL: = 84.05 cm</a:t>
            </a:r>
            <a:r>
              <a:rPr lang="it-IT" b="1" u="sng" baseline="30000" dirty="0" smtClean="0"/>
              <a:t>2</a:t>
            </a:r>
            <a:r>
              <a:rPr lang="it-IT" b="1" u="sng" dirty="0" smtClean="0"/>
              <a:t>/</a:t>
            </a:r>
            <a:r>
              <a:rPr lang="it-IT" b="1" u="sng" dirty="0" err="1" smtClean="0"/>
              <a:t>apert</a:t>
            </a:r>
            <a:r>
              <a:rPr lang="it-IT" dirty="0"/>
              <a:t>.</a:t>
            </a:r>
          </a:p>
          <a:p>
            <a:r>
              <a:rPr lang="it-IT" dirty="0" smtClean="0"/>
              <a:t> </a:t>
            </a:r>
            <a:endParaRPr lang="it-IT" dirty="0"/>
          </a:p>
        </p:txBody>
      </p:sp>
      <p:cxnSp>
        <p:nvCxnSpPr>
          <p:cNvPr id="49" name="Connettore 2 48"/>
          <p:cNvCxnSpPr/>
          <p:nvPr/>
        </p:nvCxnSpPr>
        <p:spPr>
          <a:xfrm>
            <a:off x="5004048" y="3789040"/>
            <a:ext cx="862112" cy="2875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/>
          <p:cNvCxnSpPr/>
          <p:nvPr/>
        </p:nvCxnSpPr>
        <p:spPr>
          <a:xfrm flipV="1">
            <a:off x="2699792" y="4277332"/>
            <a:ext cx="3136693" cy="159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uppo 47"/>
          <p:cNvGrpSpPr/>
          <p:nvPr/>
        </p:nvGrpSpPr>
        <p:grpSpPr>
          <a:xfrm>
            <a:off x="5866160" y="4061308"/>
            <a:ext cx="3208146" cy="303275"/>
            <a:chOff x="5045315" y="4941168"/>
            <a:chExt cx="3208146" cy="303275"/>
          </a:xfrm>
        </p:grpSpPr>
        <p:sp>
          <p:nvSpPr>
            <p:cNvPr id="50" name="Ovale 49"/>
            <p:cNvSpPr/>
            <p:nvPr/>
          </p:nvSpPr>
          <p:spPr>
            <a:xfrm>
              <a:off x="5076056" y="4941168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Ovale 51"/>
            <p:cNvSpPr/>
            <p:nvPr/>
          </p:nvSpPr>
          <p:spPr>
            <a:xfrm>
              <a:off x="8037437" y="5085184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Ovale 52"/>
            <p:cNvSpPr/>
            <p:nvPr/>
          </p:nvSpPr>
          <p:spPr>
            <a:xfrm>
              <a:off x="5422426" y="4956411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Ovale 53"/>
            <p:cNvSpPr/>
            <p:nvPr/>
          </p:nvSpPr>
          <p:spPr>
            <a:xfrm>
              <a:off x="5249661" y="4941168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Ovale 54"/>
            <p:cNvSpPr/>
            <p:nvPr/>
          </p:nvSpPr>
          <p:spPr>
            <a:xfrm>
              <a:off x="8109445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Ovale 55"/>
            <p:cNvSpPr/>
            <p:nvPr/>
          </p:nvSpPr>
          <p:spPr>
            <a:xfrm>
              <a:off x="5584059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Ovale 56"/>
            <p:cNvSpPr/>
            <p:nvPr/>
          </p:nvSpPr>
          <p:spPr>
            <a:xfrm>
              <a:off x="5930429" y="4941168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Ovale 57"/>
            <p:cNvSpPr/>
            <p:nvPr/>
          </p:nvSpPr>
          <p:spPr>
            <a:xfrm>
              <a:off x="5757664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Ovale 58"/>
            <p:cNvSpPr/>
            <p:nvPr/>
          </p:nvSpPr>
          <p:spPr>
            <a:xfrm>
              <a:off x="6073765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Ovale 59"/>
            <p:cNvSpPr/>
            <p:nvPr/>
          </p:nvSpPr>
          <p:spPr>
            <a:xfrm>
              <a:off x="6420135" y="4941168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Ovale 60"/>
            <p:cNvSpPr/>
            <p:nvPr/>
          </p:nvSpPr>
          <p:spPr>
            <a:xfrm>
              <a:off x="6247370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Ovale 61"/>
            <p:cNvSpPr/>
            <p:nvPr/>
          </p:nvSpPr>
          <p:spPr>
            <a:xfrm>
              <a:off x="6593787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Ovale 62"/>
            <p:cNvSpPr/>
            <p:nvPr/>
          </p:nvSpPr>
          <p:spPr>
            <a:xfrm>
              <a:off x="6940157" y="4941168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4" name="Ovale 63"/>
            <p:cNvSpPr/>
            <p:nvPr/>
          </p:nvSpPr>
          <p:spPr>
            <a:xfrm>
              <a:off x="6767392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5" name="Ovale 64"/>
            <p:cNvSpPr/>
            <p:nvPr/>
          </p:nvSpPr>
          <p:spPr>
            <a:xfrm>
              <a:off x="7093636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6" name="Ovale 65"/>
            <p:cNvSpPr/>
            <p:nvPr/>
          </p:nvSpPr>
          <p:spPr>
            <a:xfrm>
              <a:off x="7440006" y="4941168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7" name="Ovale 66"/>
            <p:cNvSpPr/>
            <p:nvPr/>
          </p:nvSpPr>
          <p:spPr>
            <a:xfrm>
              <a:off x="7267241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8" name="Ovale 67"/>
            <p:cNvSpPr/>
            <p:nvPr/>
          </p:nvSpPr>
          <p:spPr>
            <a:xfrm>
              <a:off x="7605893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9" name="Ovale 68"/>
            <p:cNvSpPr/>
            <p:nvPr/>
          </p:nvSpPr>
          <p:spPr>
            <a:xfrm>
              <a:off x="7952263" y="4941168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0" name="Ovale 69"/>
            <p:cNvSpPr/>
            <p:nvPr/>
          </p:nvSpPr>
          <p:spPr>
            <a:xfrm>
              <a:off x="7779498" y="4956411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1" name="Ovale 70"/>
            <p:cNvSpPr/>
            <p:nvPr/>
          </p:nvSpPr>
          <p:spPr>
            <a:xfrm>
              <a:off x="5184013" y="5085184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2" name="Ovale 71"/>
            <p:cNvSpPr/>
            <p:nvPr/>
          </p:nvSpPr>
          <p:spPr>
            <a:xfrm>
              <a:off x="5530383" y="5100427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3" name="Ovale 72"/>
            <p:cNvSpPr/>
            <p:nvPr/>
          </p:nvSpPr>
          <p:spPr>
            <a:xfrm>
              <a:off x="5357618" y="5085184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4" name="Ovale 73"/>
            <p:cNvSpPr/>
            <p:nvPr/>
          </p:nvSpPr>
          <p:spPr>
            <a:xfrm>
              <a:off x="5692016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5" name="Ovale 74"/>
            <p:cNvSpPr/>
            <p:nvPr/>
          </p:nvSpPr>
          <p:spPr>
            <a:xfrm>
              <a:off x="6038386" y="5085184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6" name="Ovale 75"/>
            <p:cNvSpPr/>
            <p:nvPr/>
          </p:nvSpPr>
          <p:spPr>
            <a:xfrm>
              <a:off x="5865621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7" name="Ovale 76"/>
            <p:cNvSpPr/>
            <p:nvPr/>
          </p:nvSpPr>
          <p:spPr>
            <a:xfrm>
              <a:off x="6181722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8" name="Ovale 77"/>
            <p:cNvSpPr/>
            <p:nvPr/>
          </p:nvSpPr>
          <p:spPr>
            <a:xfrm>
              <a:off x="6528092" y="5085184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9" name="Ovale 78"/>
            <p:cNvSpPr/>
            <p:nvPr/>
          </p:nvSpPr>
          <p:spPr>
            <a:xfrm>
              <a:off x="6355327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0" name="Ovale 79"/>
            <p:cNvSpPr/>
            <p:nvPr/>
          </p:nvSpPr>
          <p:spPr>
            <a:xfrm>
              <a:off x="6701744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1" name="Ovale 80"/>
            <p:cNvSpPr/>
            <p:nvPr/>
          </p:nvSpPr>
          <p:spPr>
            <a:xfrm>
              <a:off x="7048114" y="5085184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2" name="Ovale 81"/>
            <p:cNvSpPr/>
            <p:nvPr/>
          </p:nvSpPr>
          <p:spPr>
            <a:xfrm>
              <a:off x="6875349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Ovale 82"/>
            <p:cNvSpPr/>
            <p:nvPr/>
          </p:nvSpPr>
          <p:spPr>
            <a:xfrm>
              <a:off x="7201593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4" name="Ovale 83"/>
            <p:cNvSpPr/>
            <p:nvPr/>
          </p:nvSpPr>
          <p:spPr>
            <a:xfrm>
              <a:off x="7547963" y="5085184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5" name="Ovale 84"/>
            <p:cNvSpPr/>
            <p:nvPr/>
          </p:nvSpPr>
          <p:spPr>
            <a:xfrm>
              <a:off x="7375198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6" name="Ovale 85"/>
            <p:cNvSpPr/>
            <p:nvPr/>
          </p:nvSpPr>
          <p:spPr>
            <a:xfrm>
              <a:off x="7713850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Ovale 86"/>
            <p:cNvSpPr/>
            <p:nvPr/>
          </p:nvSpPr>
          <p:spPr>
            <a:xfrm>
              <a:off x="5045315" y="5085184"/>
              <a:ext cx="144016" cy="14401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8" name="Ovale 87"/>
            <p:cNvSpPr/>
            <p:nvPr/>
          </p:nvSpPr>
          <p:spPr>
            <a:xfrm>
              <a:off x="7887455" y="510042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5764477" y="2642109"/>
            <a:ext cx="3218788" cy="301904"/>
            <a:chOff x="5764477" y="2642109"/>
            <a:chExt cx="3218788" cy="301904"/>
          </a:xfrm>
        </p:grpSpPr>
        <p:sp>
          <p:nvSpPr>
            <p:cNvPr id="8" name="Ovale 7"/>
            <p:cNvSpPr/>
            <p:nvPr/>
          </p:nvSpPr>
          <p:spPr>
            <a:xfrm>
              <a:off x="5847613" y="26475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Ovale 10"/>
            <p:cNvSpPr/>
            <p:nvPr/>
          </p:nvSpPr>
          <p:spPr>
            <a:xfrm>
              <a:off x="6021218" y="26475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Ovale 12"/>
            <p:cNvSpPr/>
            <p:nvPr/>
          </p:nvSpPr>
          <p:spPr>
            <a:xfrm>
              <a:off x="6184746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Ovale 14"/>
            <p:cNvSpPr/>
            <p:nvPr/>
          </p:nvSpPr>
          <p:spPr>
            <a:xfrm>
              <a:off x="6358351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9" name="Ovale 88"/>
            <p:cNvSpPr/>
            <p:nvPr/>
          </p:nvSpPr>
          <p:spPr>
            <a:xfrm>
              <a:off x="6496134" y="26475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0" name="Ovale 89"/>
            <p:cNvSpPr/>
            <p:nvPr/>
          </p:nvSpPr>
          <p:spPr>
            <a:xfrm>
              <a:off x="6669739" y="26475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1" name="Ovale 90"/>
            <p:cNvSpPr/>
            <p:nvPr/>
          </p:nvSpPr>
          <p:spPr>
            <a:xfrm>
              <a:off x="6833267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2" name="Ovale 91"/>
            <p:cNvSpPr/>
            <p:nvPr/>
          </p:nvSpPr>
          <p:spPr>
            <a:xfrm>
              <a:off x="7006872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3" name="Ovale 92"/>
            <p:cNvSpPr/>
            <p:nvPr/>
          </p:nvSpPr>
          <p:spPr>
            <a:xfrm>
              <a:off x="7149507" y="26475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4" name="Ovale 93"/>
            <p:cNvSpPr/>
            <p:nvPr/>
          </p:nvSpPr>
          <p:spPr>
            <a:xfrm>
              <a:off x="7323112" y="26475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5" name="Ovale 94"/>
            <p:cNvSpPr/>
            <p:nvPr/>
          </p:nvSpPr>
          <p:spPr>
            <a:xfrm>
              <a:off x="7486640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6" name="Ovale 95"/>
            <p:cNvSpPr/>
            <p:nvPr/>
          </p:nvSpPr>
          <p:spPr>
            <a:xfrm>
              <a:off x="7660245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7" name="Ovale 96"/>
            <p:cNvSpPr/>
            <p:nvPr/>
          </p:nvSpPr>
          <p:spPr>
            <a:xfrm>
              <a:off x="7829134" y="26475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8" name="Ovale 97"/>
            <p:cNvSpPr/>
            <p:nvPr/>
          </p:nvSpPr>
          <p:spPr>
            <a:xfrm>
              <a:off x="8002739" y="26475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9" name="Ovale 98"/>
            <p:cNvSpPr/>
            <p:nvPr/>
          </p:nvSpPr>
          <p:spPr>
            <a:xfrm>
              <a:off x="8166267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0" name="Ovale 99"/>
            <p:cNvSpPr/>
            <p:nvPr/>
          </p:nvSpPr>
          <p:spPr>
            <a:xfrm>
              <a:off x="8339872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1" name="Ovale 100"/>
            <p:cNvSpPr/>
            <p:nvPr/>
          </p:nvSpPr>
          <p:spPr>
            <a:xfrm>
              <a:off x="8502116" y="26475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2" name="Ovale 101"/>
            <p:cNvSpPr/>
            <p:nvPr/>
          </p:nvSpPr>
          <p:spPr>
            <a:xfrm>
              <a:off x="8665644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3" name="Ovale 102"/>
            <p:cNvSpPr/>
            <p:nvPr/>
          </p:nvSpPr>
          <p:spPr>
            <a:xfrm>
              <a:off x="8839249" y="26421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3" name="Ovale 122"/>
            <p:cNvSpPr/>
            <p:nvPr/>
          </p:nvSpPr>
          <p:spPr>
            <a:xfrm>
              <a:off x="5764477" y="27999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4" name="Ovale 123"/>
            <p:cNvSpPr/>
            <p:nvPr/>
          </p:nvSpPr>
          <p:spPr>
            <a:xfrm>
              <a:off x="5938082" y="27999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5" name="Ovale 124"/>
            <p:cNvSpPr/>
            <p:nvPr/>
          </p:nvSpPr>
          <p:spPr>
            <a:xfrm>
              <a:off x="6101610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6" name="Ovale 125"/>
            <p:cNvSpPr/>
            <p:nvPr/>
          </p:nvSpPr>
          <p:spPr>
            <a:xfrm>
              <a:off x="6275215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7" name="Ovale 126"/>
            <p:cNvSpPr/>
            <p:nvPr/>
          </p:nvSpPr>
          <p:spPr>
            <a:xfrm>
              <a:off x="6412998" y="27999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8" name="Ovale 127"/>
            <p:cNvSpPr/>
            <p:nvPr/>
          </p:nvSpPr>
          <p:spPr>
            <a:xfrm>
              <a:off x="6586603" y="27999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9" name="Ovale 128"/>
            <p:cNvSpPr/>
            <p:nvPr/>
          </p:nvSpPr>
          <p:spPr>
            <a:xfrm>
              <a:off x="6750131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0" name="Ovale 129"/>
            <p:cNvSpPr/>
            <p:nvPr/>
          </p:nvSpPr>
          <p:spPr>
            <a:xfrm>
              <a:off x="6923736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1" name="Ovale 130"/>
            <p:cNvSpPr/>
            <p:nvPr/>
          </p:nvSpPr>
          <p:spPr>
            <a:xfrm>
              <a:off x="7066371" y="27999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Ovale 131"/>
            <p:cNvSpPr/>
            <p:nvPr/>
          </p:nvSpPr>
          <p:spPr>
            <a:xfrm>
              <a:off x="7239976" y="27999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3" name="Ovale 132"/>
            <p:cNvSpPr/>
            <p:nvPr/>
          </p:nvSpPr>
          <p:spPr>
            <a:xfrm>
              <a:off x="7403504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4" name="Ovale 133"/>
            <p:cNvSpPr/>
            <p:nvPr/>
          </p:nvSpPr>
          <p:spPr>
            <a:xfrm>
              <a:off x="7577109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5" name="Ovale 134"/>
            <p:cNvSpPr/>
            <p:nvPr/>
          </p:nvSpPr>
          <p:spPr>
            <a:xfrm>
              <a:off x="7745998" y="27999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6" name="Ovale 135"/>
            <p:cNvSpPr/>
            <p:nvPr/>
          </p:nvSpPr>
          <p:spPr>
            <a:xfrm>
              <a:off x="7919603" y="27999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7" name="Ovale 136"/>
            <p:cNvSpPr/>
            <p:nvPr/>
          </p:nvSpPr>
          <p:spPr>
            <a:xfrm>
              <a:off x="8083131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8" name="Ovale 137"/>
            <p:cNvSpPr/>
            <p:nvPr/>
          </p:nvSpPr>
          <p:spPr>
            <a:xfrm>
              <a:off x="8256736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9" name="Ovale 138"/>
            <p:cNvSpPr/>
            <p:nvPr/>
          </p:nvSpPr>
          <p:spPr>
            <a:xfrm>
              <a:off x="8418980" y="2799997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0" name="Ovale 139"/>
            <p:cNvSpPr/>
            <p:nvPr/>
          </p:nvSpPr>
          <p:spPr>
            <a:xfrm>
              <a:off x="8582508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1" name="Ovale 140"/>
            <p:cNvSpPr/>
            <p:nvPr/>
          </p:nvSpPr>
          <p:spPr>
            <a:xfrm>
              <a:off x="8756113" y="2794509"/>
              <a:ext cx="144016" cy="14401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142" name="Connettore 2 141"/>
          <p:cNvCxnSpPr/>
          <p:nvPr/>
        </p:nvCxnSpPr>
        <p:spPr>
          <a:xfrm>
            <a:off x="5220072" y="2726605"/>
            <a:ext cx="493688" cy="337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597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648643"/>
              </p:ext>
            </p:extLst>
          </p:nvPr>
        </p:nvGraphicFramePr>
        <p:xfrm>
          <a:off x="1356" y="1312349"/>
          <a:ext cx="9142660" cy="1405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269"/>
                <a:gridCol w="620986"/>
                <a:gridCol w="735141"/>
                <a:gridCol w="720080"/>
                <a:gridCol w="720080"/>
                <a:gridCol w="648072"/>
                <a:gridCol w="1224136"/>
                <a:gridCol w="720080"/>
                <a:gridCol w="720080"/>
                <a:gridCol w="720080"/>
                <a:gridCol w="792088"/>
                <a:gridCol w="539568"/>
              </a:tblGrid>
              <a:tr h="838184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Type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</a:t>
                      </a:r>
                    </a:p>
                    <a:p>
                      <a:pPr algn="ctr" fontAlgn="b"/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it-IT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N.</a:t>
                      </a:r>
                    </a:p>
                    <a:p>
                      <a:pPr algn="ct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Str.diam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Cu/S.C.</a:t>
                      </a:r>
                    </a:p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it-IT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  <a:p>
                      <a:pPr algn="ct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Rcoil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-out. 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  <a:endParaRPr lang="it-IT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it-IT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point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load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line (%)</a:t>
                      </a:r>
                      <a:endParaRPr lang="it-IT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(MJ/m)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fontAlgn="b"/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/m)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En./</a:t>
                      </a:r>
                      <a:r>
                        <a:rPr lang="it-IT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</a:t>
                      </a:r>
                      <a:endParaRPr lang="it-IT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(J/mm</a:t>
                      </a:r>
                      <a:r>
                        <a:rPr lang="it-IT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Strand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area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(cm</a:t>
                      </a:r>
                      <a:r>
                        <a:rPr lang="it-IT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</a:t>
                      </a:r>
                    </a:p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it-IT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66923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/>
                        <a:t>28b-38</a:t>
                      </a:r>
                      <a:r>
                        <a:rPr lang="it-IT" sz="1400" b="1" baseline="0" dirty="0" smtClean="0"/>
                        <a:t> </a:t>
                      </a:r>
                    </a:p>
                    <a:p>
                      <a:pPr algn="ctr"/>
                      <a:r>
                        <a:rPr lang="it-IT" sz="1400" b="0" baseline="0" dirty="0" smtClean="0"/>
                        <a:t>Double </a:t>
                      </a:r>
                      <a:r>
                        <a:rPr lang="it-IT" sz="1400" b="0" baseline="0" dirty="0" err="1" smtClean="0"/>
                        <a:t>ap</a:t>
                      </a:r>
                      <a:r>
                        <a:rPr lang="it-IT" sz="1400" b="0" baseline="0" dirty="0" smtClean="0"/>
                        <a:t>.</a:t>
                      </a:r>
                      <a:endParaRPr lang="it-IT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2.04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88.7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10.275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89.6 (lay.1)</a:t>
                      </a: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89.6 (lay.3)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2*1.40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2*25.6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136.1</a:t>
                      </a:r>
                      <a:r>
                        <a:rPr lang="it-IT" sz="14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(SC)</a:t>
                      </a:r>
                    </a:p>
                    <a:p>
                      <a:pPr algn="ctr" fontAlgn="b"/>
                      <a:r>
                        <a:rPr lang="it-IT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 (Cu)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2*2.36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5330756" y="482188"/>
            <a:ext cx="3057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/>
              <a:t>28b-38 vers.5 </a:t>
            </a:r>
            <a:endParaRPr lang="it-IT" b="1" dirty="0"/>
          </a:p>
          <a:p>
            <a:pPr algn="ctr"/>
            <a:r>
              <a:rPr lang="it-IT" dirty="0" err="1" smtClean="0"/>
              <a:t>Bladders</a:t>
            </a:r>
            <a:r>
              <a:rPr lang="it-IT" dirty="0" smtClean="0"/>
              <a:t> &amp; Keys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539552" y="620688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Updated</a:t>
            </a:r>
            <a:r>
              <a:rPr lang="it-IT" dirty="0" smtClean="0"/>
              <a:t> </a:t>
            </a:r>
            <a:r>
              <a:rPr lang="it-IT" dirty="0" err="1" smtClean="0"/>
              <a:t>Table</a:t>
            </a:r>
            <a:r>
              <a:rPr lang="it-IT" dirty="0" smtClean="0"/>
              <a:t> (2-D double aperture):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938" y="3861048"/>
            <a:ext cx="7001885" cy="2521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683568" y="3140968"/>
            <a:ext cx="3233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Corner bending </a:t>
            </a:r>
            <a:r>
              <a:rPr lang="it-IT" dirty="0" err="1" smtClean="0"/>
              <a:t>radius</a:t>
            </a:r>
            <a:r>
              <a:rPr lang="it-IT" dirty="0" smtClean="0"/>
              <a:t>  = 6.3 mm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>
            <a:off x="3851920" y="3510300"/>
            <a:ext cx="792088" cy="1718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31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5536" y="548680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Conclusion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new configuration applicable to </a:t>
            </a:r>
            <a:r>
              <a:rPr lang="en-US" dirty="0" err="1" smtClean="0"/>
              <a:t>Bladder&amp;Key</a:t>
            </a:r>
            <a:r>
              <a:rPr lang="en-US" dirty="0" smtClean="0"/>
              <a:t> mechanical solution has been studied.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Field quality is satisfactory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The operating point on load line is at </a:t>
            </a:r>
            <a:r>
              <a:rPr lang="en-US" b="1" dirty="0" smtClean="0"/>
              <a:t>89.6% </a:t>
            </a:r>
            <a:r>
              <a:rPr lang="en-US" dirty="0" smtClean="0"/>
              <a:t>of short sample limit of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endParaRPr lang="en-US" baseline="-25000" dirty="0" smtClean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The hot spot temperature is </a:t>
            </a:r>
            <a:r>
              <a:rPr lang="en-US" dirty="0"/>
              <a:t>~</a:t>
            </a:r>
            <a:r>
              <a:rPr lang="en-US" b="1" dirty="0" smtClean="0"/>
              <a:t>330 </a:t>
            </a:r>
            <a:r>
              <a:rPr lang="en-US" b="1" dirty="0" smtClean="0"/>
              <a:t>K</a:t>
            </a:r>
            <a:r>
              <a:rPr lang="en-US" dirty="0" smtClean="0"/>
              <a:t> @105%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op</a:t>
            </a:r>
            <a:r>
              <a:rPr lang="en-US" dirty="0" smtClean="0"/>
              <a:t>, with the 40 </a:t>
            </a:r>
            <a:r>
              <a:rPr lang="en-US" dirty="0" err="1" smtClean="0"/>
              <a:t>ms</a:t>
            </a:r>
            <a:r>
              <a:rPr lang="en-US" dirty="0" smtClean="0"/>
              <a:t> of intervention delay time requested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A proposal of Rutherford cable with pure-copper strands mixed with </a:t>
            </a:r>
            <a:r>
              <a:rPr lang="en-US" dirty="0" err="1" smtClean="0"/>
              <a:t>s.c.</a:t>
            </a:r>
            <a:r>
              <a:rPr lang="en-US" dirty="0" smtClean="0"/>
              <a:t> strands  would reduce significantly the cross section of </a:t>
            </a:r>
            <a:r>
              <a:rPr lang="en-US" dirty="0" err="1" smtClean="0"/>
              <a:t>s.c.</a:t>
            </a:r>
            <a:r>
              <a:rPr lang="en-US" dirty="0" smtClean="0"/>
              <a:t> strands, from 168.1 cm</a:t>
            </a:r>
            <a:r>
              <a:rPr lang="en-US" baseline="30000" dirty="0" smtClean="0"/>
              <a:t>2</a:t>
            </a:r>
            <a:r>
              <a:rPr lang="en-US" dirty="0" smtClean="0"/>
              <a:t> to </a:t>
            </a:r>
            <a:r>
              <a:rPr lang="en-US" b="1" dirty="0" smtClean="0"/>
              <a:t>136.1 </a:t>
            </a:r>
            <a:r>
              <a:rPr lang="en-US" b="1" dirty="0"/>
              <a:t>cm</a:t>
            </a:r>
            <a:r>
              <a:rPr lang="en-US" b="1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.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Investigation and analysis of layer-to-layer and layer-to-ground has </a:t>
            </a:r>
            <a:r>
              <a:rPr lang="en-US" dirty="0" smtClean="0"/>
              <a:t>to </a:t>
            </a:r>
            <a:r>
              <a:rPr lang="en-US" dirty="0" smtClean="0"/>
              <a:t>be completed</a:t>
            </a:r>
          </a:p>
        </p:txBody>
      </p:sp>
    </p:spTree>
    <p:extLst>
      <p:ext uri="{BB962C8B-B14F-4D97-AF65-F5344CB8AC3E}">
        <p14:creationId xmlns:p14="http://schemas.microsoft.com/office/powerpoint/2010/main" val="3340197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5065</TotalTime>
  <Words>762</Words>
  <Application>Microsoft Office PowerPoint</Application>
  <PresentationFormat>Presentazione su schermo (4:3)</PresentationFormat>
  <Paragraphs>168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Office Theme</vt:lpstr>
      <vt:lpstr>Cosine-theta configurations for  S.C. Dipole:  Magnetic design ver. 5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Quench calculation of old design (conf. 28b-38 ver.3)  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fabbric</dc:creator>
  <cp:lastModifiedBy>Massimo Sorbi</cp:lastModifiedBy>
  <cp:revision>214</cp:revision>
  <cp:lastPrinted>2016-02-03T12:50:16Z</cp:lastPrinted>
  <dcterms:created xsi:type="dcterms:W3CDTF">2015-09-07T09:55:57Z</dcterms:created>
  <dcterms:modified xsi:type="dcterms:W3CDTF">2016-03-11T09:08:44Z</dcterms:modified>
</cp:coreProperties>
</file>