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>
        <p:scale>
          <a:sx n="75" d="100"/>
          <a:sy n="75" d="100"/>
        </p:scale>
        <p:origin x="274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1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4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89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4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3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40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8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73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25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0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A850A-7496-42B6-BC73-B1A3A0106944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38861-889C-4D4B-BB2E-F4D08CBFA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7040" y="1122363"/>
            <a:ext cx="8011160" cy="2387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VMM3 L0 Data Acquisition Logic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Sorin </a:t>
            </a:r>
            <a:r>
              <a:rPr lang="en-US" dirty="0" err="1" smtClean="0"/>
              <a:t>Martoiu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58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/>
          <p:cNvGrpSpPr/>
          <p:nvPr/>
        </p:nvGrpSpPr>
        <p:grpSpPr>
          <a:xfrm>
            <a:off x="1331640" y="1081440"/>
            <a:ext cx="6264696" cy="3189726"/>
            <a:chOff x="1331640" y="908720"/>
            <a:chExt cx="6264696" cy="3189726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331643" y="1861623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331642" y="2221663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331641" y="2581702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331640" y="3445799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913439" y="1709568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913439" y="2069608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13439" y="2429648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13439" y="3293744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37775" y="1710858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(16)</a:t>
              </a:r>
              <a:endParaRPr lang="en-US" sz="1300" dirty="0"/>
            </a:p>
          </p:txBody>
        </p:sp>
        <p:cxnSp>
          <p:nvCxnSpPr>
            <p:cNvPr id="17" name="Straight Connector 16"/>
            <p:cNvCxnSpPr>
              <a:stCxn id="15" idx="3"/>
              <a:endCxn id="16" idx="1"/>
            </p:cNvCxnSpPr>
            <p:nvPr/>
          </p:nvCxnSpPr>
          <p:spPr>
            <a:xfrm>
              <a:off x="4649743" y="1858249"/>
              <a:ext cx="288032" cy="731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1" idx="3"/>
            </p:cNvCxnSpPr>
            <p:nvPr/>
          </p:nvCxnSpPr>
          <p:spPr>
            <a:xfrm>
              <a:off x="3713639" y="1854229"/>
              <a:ext cx="360040" cy="64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713639" y="2211539"/>
              <a:ext cx="36004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713639" y="2574954"/>
              <a:ext cx="36004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713639" y="3440341"/>
              <a:ext cx="36004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26" idx="0"/>
            </p:cNvCxnSpPr>
            <p:nvPr/>
          </p:nvCxnSpPr>
          <p:spPr>
            <a:xfrm>
              <a:off x="4361711" y="1285559"/>
              <a:ext cx="0" cy="19901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948617" y="908720"/>
              <a:ext cx="82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Trigger</a:t>
              </a:r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073679" y="2077647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073679" y="2433464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073679" y="3275671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937775" y="2084396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</a:t>
              </a:r>
              <a:r>
                <a:rPr lang="en-US" sz="1300" dirty="0"/>
                <a:t>(16)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937775" y="2433464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</a:t>
              </a:r>
              <a:r>
                <a:rPr lang="en-US" sz="1300" dirty="0"/>
                <a:t>(16)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37775" y="3273660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</a:t>
              </a:r>
              <a:r>
                <a:rPr lang="en-US" sz="1300" dirty="0"/>
                <a:t>(16)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4649743" y="2228531"/>
              <a:ext cx="288032" cy="33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4648453" y="2571564"/>
              <a:ext cx="288032" cy="33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4642103" y="3435334"/>
              <a:ext cx="288032" cy="33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lowchart: Manual Operation 32"/>
            <p:cNvSpPr/>
            <p:nvPr/>
          </p:nvSpPr>
          <p:spPr>
            <a:xfrm rot="16200000">
              <a:off x="5792762" y="2365678"/>
              <a:ext cx="2016224" cy="569315"/>
            </a:xfrm>
            <a:prstGeom prst="flowChartManualOperat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sz="1400" dirty="0" smtClean="0"/>
                <a:t>EV BUILD</a:t>
              </a:r>
              <a:endParaRPr lang="en-US" sz="14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6089903" y="1861623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6089902" y="2229850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6089901" y="2572485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6085624" y="3429811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6089903" y="3154391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6089903" y="2883233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3" idx="2"/>
            </p:cNvCxnSpPr>
            <p:nvPr/>
          </p:nvCxnSpPr>
          <p:spPr>
            <a:xfrm>
              <a:off x="7085532" y="2650336"/>
              <a:ext cx="5108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4073679" y="1710858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937775" y="3789040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BCID FIFO (32)</a:t>
              </a:r>
              <a:endParaRPr lang="en-US" sz="1300" dirty="0"/>
            </a:p>
          </p:txBody>
        </p:sp>
        <p:cxnSp>
          <p:nvCxnSpPr>
            <p:cNvPr id="4" name="Elbow Connector 3"/>
            <p:cNvCxnSpPr>
              <a:stCxn id="80" idx="3"/>
            </p:cNvCxnSpPr>
            <p:nvPr/>
          </p:nvCxnSpPr>
          <p:spPr>
            <a:xfrm flipV="1">
              <a:off x="6081345" y="3570452"/>
              <a:ext cx="430592" cy="373291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Elbow Connector 5"/>
            <p:cNvCxnSpPr>
              <a:stCxn id="26" idx="2"/>
              <a:endCxn id="80" idx="1"/>
            </p:cNvCxnSpPr>
            <p:nvPr/>
          </p:nvCxnSpPr>
          <p:spPr>
            <a:xfrm rot="16200000" flipH="1">
              <a:off x="4463098" y="3469065"/>
              <a:ext cx="373291" cy="576064"/>
            </a:xfrm>
            <a:prstGeom prst="bentConnector2">
              <a:avLst/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1913439" y="187352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051720" y="187352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195736" y="187352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339752" y="187352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483768" y="187352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627784" y="187352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916307" y="224031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054588" y="224031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198604" y="224031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342620" y="224031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486636" y="224031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912149" y="260035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050430" y="260035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194446" y="260035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338462" y="260035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482478" y="260035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626494" y="260035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2770510" y="260035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921079" y="346339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059360" y="346339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203376" y="346339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347392" y="346339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491408" y="346339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2635424" y="346339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157526" y="1860503"/>
            <a:ext cx="1171028" cy="317242"/>
            <a:chOff x="157526" y="1687783"/>
            <a:chExt cx="1171028" cy="317242"/>
          </a:xfrm>
        </p:grpSpPr>
        <p:sp>
          <p:nvSpPr>
            <p:cNvPr id="3" name="Isosceles Triangle 2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42" name="Straight Connector 41"/>
            <p:cNvCxnSpPr>
              <a:stCxn id="3" idx="0"/>
              <a:endCxn id="5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/>
          <p:cNvGrpSpPr/>
          <p:nvPr/>
        </p:nvGrpSpPr>
        <p:grpSpPr>
          <a:xfrm>
            <a:off x="156336" y="2249280"/>
            <a:ext cx="1171028" cy="317242"/>
            <a:chOff x="157526" y="1687783"/>
            <a:chExt cx="1171028" cy="317242"/>
          </a:xfrm>
        </p:grpSpPr>
        <p:sp>
          <p:nvSpPr>
            <p:cNvPr id="93" name="Isosceles Triangle 92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95" name="Straight Connector 94"/>
            <p:cNvCxnSpPr>
              <a:stCxn id="93" idx="0"/>
              <a:endCxn id="94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156252" y="2594953"/>
            <a:ext cx="1171028" cy="317242"/>
            <a:chOff x="157526" y="1687783"/>
            <a:chExt cx="1171028" cy="317242"/>
          </a:xfrm>
        </p:grpSpPr>
        <p:sp>
          <p:nvSpPr>
            <p:cNvPr id="98" name="Isosceles Triangle 97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100" name="Straight Connector 99"/>
            <p:cNvCxnSpPr>
              <a:stCxn id="98" idx="0"/>
              <a:endCxn id="99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156336" y="3446870"/>
            <a:ext cx="1171028" cy="317242"/>
            <a:chOff x="157526" y="1687783"/>
            <a:chExt cx="1171028" cy="317242"/>
          </a:xfrm>
        </p:grpSpPr>
        <p:sp>
          <p:nvSpPr>
            <p:cNvPr id="103" name="Isosceles Triangle 102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105" name="Straight Connector 104"/>
            <p:cNvCxnSpPr>
              <a:stCxn id="103" idx="0"/>
              <a:endCxn id="104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130943" y="4330928"/>
            <a:ext cx="8461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64-deep raw data FIFO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effective latency accepted scales with the incoming hit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max hit rate 4MHz/channel* max latency is 12.8us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Online (25ns) data selection circuit for each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16-deep Selected Data FIFOs to allow time to serialize data to 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32-deep Trigger Timestamp FIFO stores the timestamp of each incoming trigger and is transmitted in the output format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139389" y="261725"/>
            <a:ext cx="675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Operation of the L0 Data Acquisition Logic. Overview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848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6" grpId="0" animBg="1"/>
      <p:bldP spid="52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1331640" y="1416720"/>
            <a:ext cx="6264696" cy="2749728"/>
            <a:chOff x="467544" y="463248"/>
            <a:chExt cx="6264696" cy="274972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467547" y="1416151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67546" y="1776191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67545" y="2136230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67544" y="3000327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049343" y="1264096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49343" y="1624136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49343" y="1984176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49343" y="2848272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073679" y="1265386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(16)</a:t>
              </a:r>
              <a:endParaRPr lang="en-US" sz="1300" dirty="0"/>
            </a:p>
          </p:txBody>
        </p:sp>
        <p:cxnSp>
          <p:nvCxnSpPr>
            <p:cNvPr id="17" name="Straight Connector 16"/>
            <p:cNvCxnSpPr>
              <a:stCxn id="15" idx="3"/>
              <a:endCxn id="16" idx="1"/>
            </p:cNvCxnSpPr>
            <p:nvPr/>
          </p:nvCxnSpPr>
          <p:spPr>
            <a:xfrm>
              <a:off x="3785647" y="1412777"/>
              <a:ext cx="288032" cy="731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1" idx="3"/>
            </p:cNvCxnSpPr>
            <p:nvPr/>
          </p:nvCxnSpPr>
          <p:spPr>
            <a:xfrm>
              <a:off x="2849543" y="1408757"/>
              <a:ext cx="360040" cy="64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849543" y="1766067"/>
              <a:ext cx="36004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849543" y="2129482"/>
              <a:ext cx="36004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849543" y="2994869"/>
              <a:ext cx="36004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26" idx="0"/>
            </p:cNvCxnSpPr>
            <p:nvPr/>
          </p:nvCxnSpPr>
          <p:spPr>
            <a:xfrm>
              <a:off x="3497615" y="840087"/>
              <a:ext cx="0" cy="19901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297881" y="463248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L0</a:t>
              </a:r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209583" y="1632175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209583" y="1987992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09583" y="2830199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073679" y="1638924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</a:t>
              </a:r>
              <a:r>
                <a:rPr lang="en-US" sz="1300" dirty="0"/>
                <a:t>(16)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073679" y="1987992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</a:t>
              </a:r>
              <a:r>
                <a:rPr lang="en-US" sz="1300" dirty="0"/>
                <a:t>(16)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073679" y="2828188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</a:t>
              </a:r>
              <a:r>
                <a:rPr lang="en-US" sz="1300" dirty="0"/>
                <a:t>(16)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3785647" y="1783059"/>
              <a:ext cx="288032" cy="33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784357" y="2126092"/>
              <a:ext cx="288032" cy="33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3778007" y="2989862"/>
              <a:ext cx="288032" cy="33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lowchart: Manual Operation 32"/>
            <p:cNvSpPr/>
            <p:nvPr/>
          </p:nvSpPr>
          <p:spPr>
            <a:xfrm rot="16200000">
              <a:off x="4928666" y="1920206"/>
              <a:ext cx="2016224" cy="569315"/>
            </a:xfrm>
            <a:prstGeom prst="flowChartManualOperat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sz="1400" dirty="0" smtClean="0"/>
                <a:t>EV BUILD</a:t>
              </a:r>
              <a:endParaRPr lang="en-US" sz="14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5225807" y="1416151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5225806" y="1784378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5225805" y="2127013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5221528" y="2984339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5225807" y="2708919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5225807" y="2437761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3" idx="2"/>
            </p:cNvCxnSpPr>
            <p:nvPr/>
          </p:nvCxnSpPr>
          <p:spPr>
            <a:xfrm>
              <a:off x="6221436" y="2204864"/>
              <a:ext cx="5108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209583" y="1265386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913439" y="220880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051720" y="220880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195736" y="220880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339752" y="220880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483768" y="220880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627784" y="220880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916307" y="257559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054588" y="257559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198604" y="257559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342620" y="257559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486636" y="257559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912149" y="293563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050430" y="293563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194446" y="293563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338462" y="293563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482478" y="293563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626494" y="293563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2770510" y="293563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921079" y="379867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059360" y="379867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203376" y="379867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347392" y="379867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491408" y="379867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2635424" y="379867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225742" y="1453350"/>
            <a:ext cx="274250" cy="296071"/>
          </a:xfrm>
          <a:prstGeom prst="rect">
            <a:avLst/>
          </a:prstGeom>
          <a:solidFill>
            <a:schemeClr val="accent2">
              <a:alpha val="33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932040" y="2592396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932040" y="3780898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225742" y="1445843"/>
            <a:ext cx="274250" cy="296071"/>
          </a:xfrm>
          <a:prstGeom prst="rect">
            <a:avLst/>
          </a:prstGeom>
          <a:solidFill>
            <a:schemeClr val="accent2">
              <a:alpha val="44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5070321" y="3780897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5077346" y="2208808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215627" y="2943751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221813" y="2592396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5353908" y="2943751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4225742" y="1440361"/>
            <a:ext cx="274250" cy="296071"/>
          </a:xfrm>
          <a:prstGeom prst="rect">
            <a:avLst/>
          </a:prstGeom>
          <a:solidFill>
            <a:schemeClr val="accent2">
              <a:alpha val="32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4225742" y="1440360"/>
            <a:ext cx="274250" cy="296071"/>
          </a:xfrm>
          <a:prstGeom prst="rect">
            <a:avLst/>
          </a:prstGeom>
          <a:solidFill>
            <a:schemeClr val="accent2">
              <a:alpha val="32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4937775" y="4297040"/>
            <a:ext cx="1143570" cy="3094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sz="1300" dirty="0" smtClean="0"/>
              <a:t>BCID FIFO (32)</a:t>
            </a:r>
            <a:endParaRPr lang="en-US" sz="1300" dirty="0"/>
          </a:p>
        </p:txBody>
      </p:sp>
      <p:cxnSp>
        <p:nvCxnSpPr>
          <p:cNvPr id="89" name="Elbow Connector 88"/>
          <p:cNvCxnSpPr>
            <a:stCxn id="88" idx="3"/>
          </p:cNvCxnSpPr>
          <p:nvPr/>
        </p:nvCxnSpPr>
        <p:spPr>
          <a:xfrm flipV="1">
            <a:off x="6081345" y="4078452"/>
            <a:ext cx="430592" cy="37329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endCxn id="88" idx="1"/>
          </p:cNvCxnSpPr>
          <p:nvPr/>
        </p:nvCxnSpPr>
        <p:spPr>
          <a:xfrm rot="16200000" flipH="1">
            <a:off x="4463098" y="3977065"/>
            <a:ext cx="373291" cy="576064"/>
          </a:xfrm>
          <a:prstGeom prst="bentConnector2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4939065" y="4298944"/>
            <a:ext cx="138281" cy="2960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5076056" y="4298944"/>
            <a:ext cx="138281" cy="2960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5208602" y="4297040"/>
            <a:ext cx="138281" cy="2960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5360492" y="4297039"/>
            <a:ext cx="138281" cy="2960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/>
          <p:cNvGrpSpPr/>
          <p:nvPr/>
        </p:nvGrpSpPr>
        <p:grpSpPr>
          <a:xfrm>
            <a:off x="157526" y="2195783"/>
            <a:ext cx="1171028" cy="317242"/>
            <a:chOff x="157526" y="1687783"/>
            <a:chExt cx="1171028" cy="317242"/>
          </a:xfrm>
        </p:grpSpPr>
        <p:sp>
          <p:nvSpPr>
            <p:cNvPr id="96" name="Isosceles Triangle 95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98" name="Straight Connector 97"/>
            <p:cNvCxnSpPr>
              <a:stCxn id="96" idx="0"/>
              <a:endCxn id="97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/>
          <p:cNvGrpSpPr/>
          <p:nvPr/>
        </p:nvGrpSpPr>
        <p:grpSpPr>
          <a:xfrm>
            <a:off x="156336" y="2584560"/>
            <a:ext cx="1171028" cy="317242"/>
            <a:chOff x="157526" y="1687783"/>
            <a:chExt cx="1171028" cy="317242"/>
          </a:xfrm>
        </p:grpSpPr>
        <p:sp>
          <p:nvSpPr>
            <p:cNvPr id="101" name="Isosceles Triangle 100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103" name="Straight Connector 102"/>
            <p:cNvCxnSpPr>
              <a:stCxn id="101" idx="0"/>
              <a:endCxn id="102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156252" y="2930233"/>
            <a:ext cx="1171028" cy="317242"/>
            <a:chOff x="157526" y="1687783"/>
            <a:chExt cx="1171028" cy="317242"/>
          </a:xfrm>
        </p:grpSpPr>
        <p:sp>
          <p:nvSpPr>
            <p:cNvPr id="106" name="Isosceles Triangle 105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108" name="Straight Connector 107"/>
            <p:cNvCxnSpPr>
              <a:stCxn id="106" idx="0"/>
              <a:endCxn id="107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/>
          <p:cNvGrpSpPr/>
          <p:nvPr/>
        </p:nvGrpSpPr>
        <p:grpSpPr>
          <a:xfrm>
            <a:off x="156336" y="3782150"/>
            <a:ext cx="1171028" cy="317242"/>
            <a:chOff x="157526" y="1687783"/>
            <a:chExt cx="1171028" cy="317242"/>
          </a:xfrm>
        </p:grpSpPr>
        <p:sp>
          <p:nvSpPr>
            <p:cNvPr id="111" name="Isosceles Triangle 110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113" name="Straight Connector 112"/>
            <p:cNvCxnSpPr>
              <a:stCxn id="111" idx="0"/>
              <a:endCxn id="112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6800874" y="781230"/>
            <a:ext cx="2207374" cy="1318260"/>
            <a:chOff x="5077346" y="114300"/>
            <a:chExt cx="2207374" cy="1318260"/>
          </a:xfrm>
        </p:grpSpPr>
        <p:sp>
          <p:nvSpPr>
            <p:cNvPr id="117" name="Rectangle 116"/>
            <p:cNvSpPr/>
            <p:nvPr/>
          </p:nvSpPr>
          <p:spPr>
            <a:xfrm>
              <a:off x="5312651" y="631863"/>
              <a:ext cx="138281" cy="296071"/>
            </a:xfrm>
            <a:prstGeom prst="rect">
              <a:avLst/>
            </a:prstGeom>
            <a:pattFill prst="openDmnd">
              <a:fgClr>
                <a:schemeClr val="accent6"/>
              </a:fgClr>
              <a:bgClr>
                <a:schemeClr val="bg1"/>
              </a:bgClr>
            </a:patt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312353" y="233896"/>
              <a:ext cx="138281" cy="29607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522662" y="236558"/>
              <a:ext cx="11871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Selected Data</a:t>
              </a:r>
              <a:endParaRPr lang="en-US" sz="1400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522662" y="618502"/>
              <a:ext cx="11344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Dummy Data</a:t>
              </a:r>
              <a:endParaRPr lang="en-US" sz="1400" dirty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312353" y="1016820"/>
              <a:ext cx="138281" cy="296071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5534356" y="999624"/>
              <a:ext cx="15417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Trigger Timestamp</a:t>
              </a:r>
              <a:endParaRPr lang="en-US" sz="1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077346" y="114300"/>
              <a:ext cx="2207374" cy="1318260"/>
            </a:xfrm>
            <a:prstGeom prst="rect">
              <a:avLst/>
            </a:prstGeom>
            <a:noFill/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139389" y="261725"/>
            <a:ext cx="55725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Operation of the L0 Data Acquisition Logic </a:t>
            </a:r>
          </a:p>
          <a:p>
            <a:pPr algn="ctr"/>
            <a:r>
              <a:rPr lang="en-US" sz="2400" dirty="0" smtClean="0"/>
              <a:t>Data Selection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-32662" y="4795733"/>
            <a:ext cx="90653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each incoming trigger pulse (25ns) the data in the raw FIFO is selected based on the timestamp included in raw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 configurable acceptance window of 1..8 x 25ns can be used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If two consecutive triggers have their windows overlap, data is copied to both triggers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the Selected Data FIFO, dummy data is written for channels which does not have data in the trigger window. Dummy data is not readout.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37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1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0.25122 0.0004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52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1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0.2368 0.0004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4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3" presetClass="path" presetSubtype="0" accel="2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28264 0.0013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32" y="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2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26684 0.00139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33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96296E-6 L 0.28264 -0.00231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32" y="-11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0.29965 0.00139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8148E-6 L 0.33107 0.00185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5" y="9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40741E-7 L 0.33072 0.00255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11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0.31458 -0.00139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29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61" grpId="0" animBg="1"/>
      <p:bldP spid="62" grpId="0" animBg="1"/>
      <p:bldP spid="70" grpId="0" animBg="1"/>
      <p:bldP spid="71" grpId="0" animBg="1"/>
      <p:bldP spid="76" grpId="0" animBg="1"/>
      <p:bldP spid="77" grpId="0" animBg="1"/>
      <p:bldP spid="63" grpId="0" animBg="1"/>
      <p:bldP spid="64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91" grpId="0" animBg="1"/>
      <p:bldP spid="92" grpId="0" animBg="1"/>
      <p:bldP spid="93" grpId="0" animBg="1"/>
      <p:bldP spid="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1331640" y="1223680"/>
            <a:ext cx="6264696" cy="2749728"/>
            <a:chOff x="467544" y="463248"/>
            <a:chExt cx="6264696" cy="274972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467547" y="1416151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67546" y="1776191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67545" y="2136230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67544" y="3000327"/>
              <a:ext cx="58179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049343" y="1264096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49343" y="1624136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49343" y="1984176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49343" y="2848272"/>
              <a:ext cx="1800200" cy="289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dirty="0" smtClean="0"/>
                <a:t>LAT. FIFO (64)</a:t>
              </a:r>
              <a:endParaRPr lang="en-US" sz="1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073679" y="1265386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(16)</a:t>
              </a:r>
              <a:endParaRPr lang="en-US" sz="1300" dirty="0"/>
            </a:p>
          </p:txBody>
        </p:sp>
        <p:cxnSp>
          <p:nvCxnSpPr>
            <p:cNvPr id="17" name="Straight Connector 16"/>
            <p:cNvCxnSpPr>
              <a:stCxn id="15" idx="3"/>
              <a:endCxn id="16" idx="1"/>
            </p:cNvCxnSpPr>
            <p:nvPr/>
          </p:nvCxnSpPr>
          <p:spPr>
            <a:xfrm>
              <a:off x="3785647" y="1412777"/>
              <a:ext cx="288032" cy="731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1" idx="3"/>
            </p:cNvCxnSpPr>
            <p:nvPr/>
          </p:nvCxnSpPr>
          <p:spPr>
            <a:xfrm>
              <a:off x="2849543" y="1408757"/>
              <a:ext cx="360040" cy="64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849543" y="1766067"/>
              <a:ext cx="36004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849543" y="2129482"/>
              <a:ext cx="36004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849543" y="2994869"/>
              <a:ext cx="36004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26" idx="0"/>
            </p:cNvCxnSpPr>
            <p:nvPr/>
          </p:nvCxnSpPr>
          <p:spPr>
            <a:xfrm>
              <a:off x="3497615" y="840087"/>
              <a:ext cx="0" cy="19901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054041" y="463248"/>
              <a:ext cx="82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Trigger</a:t>
              </a:r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209583" y="1632175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209583" y="1987992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209583" y="2830199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073679" y="1638924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</a:t>
              </a:r>
              <a:r>
                <a:rPr lang="en-US" sz="1300" dirty="0"/>
                <a:t>(16)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073679" y="1987992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</a:t>
              </a:r>
              <a:r>
                <a:rPr lang="en-US" sz="1300" dirty="0"/>
                <a:t>(16)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073679" y="2828188"/>
              <a:ext cx="1143570" cy="3094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300" dirty="0" smtClean="0"/>
                <a:t>L0 CH FIFO </a:t>
              </a:r>
              <a:r>
                <a:rPr lang="en-US" sz="1300" dirty="0"/>
                <a:t>(16)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3785647" y="1783059"/>
              <a:ext cx="288032" cy="33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784357" y="2126092"/>
              <a:ext cx="288032" cy="33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3778007" y="2989862"/>
              <a:ext cx="288032" cy="33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lowchart: Manual Operation 32"/>
            <p:cNvSpPr/>
            <p:nvPr/>
          </p:nvSpPr>
          <p:spPr>
            <a:xfrm rot="16200000">
              <a:off x="4928666" y="1920206"/>
              <a:ext cx="2016224" cy="569315"/>
            </a:xfrm>
            <a:prstGeom prst="flowChartManualOperat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sz="1400" dirty="0" smtClean="0"/>
                <a:t>EV BUILD</a:t>
              </a:r>
              <a:endParaRPr lang="en-US" sz="14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5225807" y="1416151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5225806" y="1784378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5225805" y="2127013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5221528" y="2984339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5225807" y="2708919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5225807" y="2437761"/>
              <a:ext cx="426313" cy="337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3" idx="2"/>
            </p:cNvCxnSpPr>
            <p:nvPr/>
          </p:nvCxnSpPr>
          <p:spPr>
            <a:xfrm>
              <a:off x="6221436" y="2204864"/>
              <a:ext cx="5108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209583" y="1265386"/>
              <a:ext cx="576064" cy="29478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36000" rIns="36000" rtlCol="0" anchor="ctr"/>
            <a:lstStyle/>
            <a:p>
              <a:pPr algn="ctr"/>
              <a:r>
                <a:rPr lang="en-US" sz="1400" dirty="0" smtClean="0"/>
                <a:t>L0 SEL</a:t>
              </a:r>
              <a:endParaRPr lang="en-US" sz="1400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913439" y="201576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051720" y="201576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195736" y="2015768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377298" y="2025172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232187" y="202115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929172" y="202115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916307" y="238255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054588" y="238255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198604" y="238255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5380831" y="2398174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5081790" y="2398174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912149" y="274259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050430" y="274259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194446" y="274259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338462" y="274259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482478" y="274259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074316" y="2744402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34907" y="2747636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921079" y="360563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059360" y="360563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203376" y="360563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347392" y="3605633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219305" y="358785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5363321" y="3587857"/>
            <a:ext cx="138281" cy="2960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932040" y="2399356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932040" y="3587858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5070321" y="3587857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5077346" y="2015768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215627" y="2750711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221813" y="2399356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5353908" y="2750711"/>
            <a:ext cx="138281" cy="296071"/>
          </a:xfrm>
          <a:prstGeom prst="rect">
            <a:avLst/>
          </a:prstGeom>
          <a:pattFill prst="openDmnd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937775" y="4104000"/>
            <a:ext cx="1143570" cy="3094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sz="1300" dirty="0" smtClean="0"/>
              <a:t>BCID FIFO (32)</a:t>
            </a:r>
            <a:endParaRPr lang="en-US" sz="1300" dirty="0"/>
          </a:p>
        </p:txBody>
      </p:sp>
      <p:cxnSp>
        <p:nvCxnSpPr>
          <p:cNvPr id="91" name="Elbow Connector 90"/>
          <p:cNvCxnSpPr>
            <a:stCxn id="90" idx="3"/>
          </p:cNvCxnSpPr>
          <p:nvPr/>
        </p:nvCxnSpPr>
        <p:spPr>
          <a:xfrm flipV="1">
            <a:off x="6081345" y="3885412"/>
            <a:ext cx="430592" cy="37329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endCxn id="90" idx="1"/>
          </p:cNvCxnSpPr>
          <p:nvPr/>
        </p:nvCxnSpPr>
        <p:spPr>
          <a:xfrm rot="16200000" flipH="1">
            <a:off x="4463098" y="3784025"/>
            <a:ext cx="373291" cy="576064"/>
          </a:xfrm>
          <a:prstGeom prst="bentConnector2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4939065" y="4105904"/>
            <a:ext cx="138281" cy="2960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5076056" y="4105904"/>
            <a:ext cx="138281" cy="2960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208602" y="4104000"/>
            <a:ext cx="138281" cy="2960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5360492" y="4103999"/>
            <a:ext cx="138281" cy="29607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157526" y="2002743"/>
            <a:ext cx="1171028" cy="317242"/>
            <a:chOff x="157526" y="1687783"/>
            <a:chExt cx="1171028" cy="317242"/>
          </a:xfrm>
        </p:grpSpPr>
        <p:sp>
          <p:nvSpPr>
            <p:cNvPr id="85" name="Isosceles Triangle 84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87" name="Straight Connector 86"/>
            <p:cNvCxnSpPr>
              <a:stCxn id="85" idx="0"/>
              <a:endCxn id="86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156336" y="2391520"/>
            <a:ext cx="1171028" cy="317242"/>
            <a:chOff x="157526" y="1687783"/>
            <a:chExt cx="1171028" cy="317242"/>
          </a:xfrm>
        </p:grpSpPr>
        <p:sp>
          <p:nvSpPr>
            <p:cNvPr id="98" name="Isosceles Triangle 97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100" name="Straight Connector 99"/>
            <p:cNvCxnSpPr>
              <a:stCxn id="98" idx="0"/>
              <a:endCxn id="99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156252" y="2737193"/>
            <a:ext cx="1171028" cy="317242"/>
            <a:chOff x="157526" y="1687783"/>
            <a:chExt cx="1171028" cy="317242"/>
          </a:xfrm>
        </p:grpSpPr>
        <p:sp>
          <p:nvSpPr>
            <p:cNvPr id="103" name="Isosceles Triangle 102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105" name="Straight Connector 104"/>
            <p:cNvCxnSpPr>
              <a:stCxn id="103" idx="0"/>
              <a:endCxn id="104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/>
          <p:cNvGrpSpPr/>
          <p:nvPr/>
        </p:nvGrpSpPr>
        <p:grpSpPr>
          <a:xfrm>
            <a:off x="156336" y="3589110"/>
            <a:ext cx="1171028" cy="317242"/>
            <a:chOff x="157526" y="1687783"/>
            <a:chExt cx="1171028" cy="317242"/>
          </a:xfrm>
        </p:grpSpPr>
        <p:sp>
          <p:nvSpPr>
            <p:cNvPr id="108" name="Isosceles Triangle 107"/>
            <p:cNvSpPr/>
            <p:nvPr/>
          </p:nvSpPr>
          <p:spPr>
            <a:xfrm rot="5400000">
              <a:off x="339197" y="1706445"/>
              <a:ext cx="317242" cy="279917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100" dirty="0" smtClean="0"/>
                <a:t>FE</a:t>
              </a:r>
              <a:endParaRPr lang="en-US" sz="11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835970" y="1700808"/>
              <a:ext cx="492584" cy="2960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/>
                <a:t>PD/ADC</a:t>
              </a:r>
              <a:endParaRPr lang="en-US" sz="1050" dirty="0"/>
            </a:p>
          </p:txBody>
        </p:sp>
        <p:cxnSp>
          <p:nvCxnSpPr>
            <p:cNvPr id="110" name="Straight Connector 109"/>
            <p:cNvCxnSpPr>
              <a:stCxn id="108" idx="0"/>
              <a:endCxn id="109" idx="1"/>
            </p:cNvCxnSpPr>
            <p:nvPr/>
          </p:nvCxnSpPr>
          <p:spPr>
            <a:xfrm>
              <a:off x="637777" y="1846404"/>
              <a:ext cx="198193" cy="2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157526" y="1858248"/>
              <a:ext cx="198193" cy="110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/>
          <p:cNvGrpSpPr/>
          <p:nvPr/>
        </p:nvGrpSpPr>
        <p:grpSpPr>
          <a:xfrm>
            <a:off x="6800874" y="588190"/>
            <a:ext cx="2207374" cy="1318260"/>
            <a:chOff x="5077346" y="114300"/>
            <a:chExt cx="2207374" cy="1318260"/>
          </a:xfrm>
        </p:grpSpPr>
        <p:sp>
          <p:nvSpPr>
            <p:cNvPr id="121" name="Rectangle 120"/>
            <p:cNvSpPr/>
            <p:nvPr/>
          </p:nvSpPr>
          <p:spPr>
            <a:xfrm>
              <a:off x="5312651" y="631863"/>
              <a:ext cx="138281" cy="296071"/>
            </a:xfrm>
            <a:prstGeom prst="rect">
              <a:avLst/>
            </a:prstGeom>
            <a:pattFill prst="openDmnd">
              <a:fgClr>
                <a:schemeClr val="accent6"/>
              </a:fgClr>
              <a:bgClr>
                <a:schemeClr val="bg1"/>
              </a:bgClr>
            </a:patt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5312353" y="233896"/>
              <a:ext cx="138281" cy="29607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522662" y="236558"/>
              <a:ext cx="11871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Selected Data</a:t>
              </a:r>
              <a:endParaRPr lang="en-US" sz="1400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522662" y="618502"/>
              <a:ext cx="11344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Dummy Data</a:t>
              </a:r>
              <a:endParaRPr lang="en-US" sz="1400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312353" y="1016820"/>
              <a:ext cx="138281" cy="296071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534356" y="999624"/>
              <a:ext cx="15417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Trigger Timestamp</a:t>
              </a:r>
              <a:endParaRPr lang="en-US" sz="1400" dirty="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5077346" y="114300"/>
              <a:ext cx="2207374" cy="1318260"/>
            </a:xfrm>
            <a:prstGeom prst="rect">
              <a:avLst/>
            </a:prstGeom>
            <a:noFill/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1139389" y="261725"/>
            <a:ext cx="55725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Operation of the L0 Data Acquisition Logic </a:t>
            </a:r>
          </a:p>
          <a:p>
            <a:pPr algn="ctr"/>
            <a:r>
              <a:rPr lang="en-US" sz="2400" dirty="0" smtClean="0"/>
              <a:t>Data Serialization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631254"/>
            <a:ext cx="91439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Event Builder builds packets for each  trigger and serializes the data to the 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Each packet contains: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Trigger Timestamp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Hit Data for each channel which has a hit in the trigger window (dummy data is discarded)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Hit Data includes differential timestamp relative to the Trigger Timestamps</a:t>
            </a:r>
          </a:p>
        </p:txBody>
      </p:sp>
    </p:spTree>
    <p:extLst>
      <p:ext uri="{BB962C8B-B14F-4D97-AF65-F5344CB8AC3E}">
        <p14:creationId xmlns:p14="http://schemas.microsoft.com/office/powerpoint/2010/main" val="71770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59259E-6 L 0.11458 2.59259E-6 C 0.16597 2.59259E-6 0.22917 -0.05209 0.22917 -0.09422 L 0.22917 -0.1882 " pathEditMode="relative" rAng="0" ptsTypes="AAAA">
                                      <p:cBhvr>
                                        <p:cTn id="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58" y="-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0.12152 1.85185E-6 C 0.17604 1.85185E-6 0.24305 0.03171 0.24305 0.05787 L 0.24305 0.11574 " pathEditMode="relative" rAng="0" ptsTypes="AAAA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53" y="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0.12916 3.7037E-6 C 0.18698 3.7037E-6 0.25833 0.01689 0.25833 0.03078 L 0.25833 0.0618 " pathEditMode="relative" rAng="0" ptsTypes="AAAA">
                                      <p:cBhvr>
                                        <p:cTn id="1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7" y="307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0.13802 4.07407E-6 C 0.19982 4.07407E-6 0.27604 -0.03102 0.27604 -0.05625 L 0.27604 -0.11227 " pathEditMode="relative" rAng="0" ptsTypes="AAAA">
                                      <p:cBhvr>
                                        <p:cTn id="1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2" y="-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0.15434 2.59259E-6 C 0.22361 2.59259E-6 0.30886 -0.05232 0.30886 -0.09445 L 0.30886 -0.1882 " pathEditMode="relative" rAng="0" ptsTypes="AAAA">
                                      <p:cBhvr>
                                        <p:cTn id="2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34" y="-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0.16094 -3.7037E-6 C 0.23298 -3.7037E-6 0.32187 0.03195 0.32187 0.05811 L 0.32187 0.11621 " pathEditMode="relative" rAng="0" ptsTypes="AAAA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94" y="581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407E-6 L 0.16944 4.07407E-6 C 0.24548 4.07407E-6 0.33906 -0.03102 0.33906 -0.05625 L 0.33906 -0.11227 " pathEditMode="relative" rAng="0" ptsTypes="AAAA">
                                      <p:cBhvr>
                                        <p:cTn id="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44" y="-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11111E-6 L 0.18525 1.11111E-6 C 0.26823 1.11111E-6 0.37049 -0.05208 0.37049 -0.09421 L 0.37049 -0.18843 " pathEditMode="relative" rAng="0" ptsTypes="AAAA">
                                      <p:cBhvr>
                                        <p:cTn id="3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24" y="-942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6 L 0.19271 3.7037E-6 C 0.27917 3.7037E-6 0.38559 0.01666 0.38559 0.03032 L 0.38559 0.06064 " pathEditMode="relative" rAng="0" ptsTypes="AAAA">
                                      <p:cBhvr>
                                        <p:cTn id="4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71" y="3032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20104 7.40741E-7 C 0.29115 7.40741E-7 0.40208 0.00255 0.40208 0.00486 L 0.40208 0.00995 " pathEditMode="relative" rAng="0" ptsTypes="AAAA">
                                      <p:cBhvr>
                                        <p:cTn id="4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4" y="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61" grpId="0" animBg="1"/>
      <p:bldP spid="62" grpId="0" animBg="1"/>
      <p:bldP spid="70" grpId="0" animBg="1"/>
      <p:bldP spid="76" grpId="0" animBg="1"/>
      <p:bldP spid="77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94" grpId="0" animBg="1"/>
      <p:bldP spid="95" grpId="0" animBg="1"/>
      <p:bldP spid="9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457</Words>
  <Application>Microsoft Office PowerPoint</Application>
  <PresentationFormat>On-screen Show (4:3)</PresentationFormat>
  <Paragraphs>97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VMM3 L0 Data Acquisition Logic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Sorin</dc:creator>
  <cp:lastModifiedBy>Sorin</cp:lastModifiedBy>
  <cp:revision>12</cp:revision>
  <dcterms:created xsi:type="dcterms:W3CDTF">2016-03-09T12:21:15Z</dcterms:created>
  <dcterms:modified xsi:type="dcterms:W3CDTF">2016-03-09T13:39:48Z</dcterms:modified>
</cp:coreProperties>
</file>