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media/image16.jpg" ContentType="image/png"/>
  <Override PartName="/ppt/media/image17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50" r:id="rId1"/>
  </p:sldMasterIdLst>
  <p:notesMasterIdLst>
    <p:notesMasterId r:id="rId34"/>
  </p:notesMasterIdLst>
  <p:handoutMasterIdLst>
    <p:handoutMasterId r:id="rId35"/>
  </p:handoutMasterIdLst>
  <p:sldIdLst>
    <p:sldId id="397" r:id="rId2"/>
    <p:sldId id="402" r:id="rId3"/>
    <p:sldId id="405" r:id="rId4"/>
    <p:sldId id="401" r:id="rId5"/>
    <p:sldId id="398" r:id="rId6"/>
    <p:sldId id="404" r:id="rId7"/>
    <p:sldId id="410" r:id="rId8"/>
    <p:sldId id="428" r:id="rId9"/>
    <p:sldId id="408" r:id="rId10"/>
    <p:sldId id="426" r:id="rId11"/>
    <p:sldId id="411" r:id="rId12"/>
    <p:sldId id="429" r:id="rId13"/>
    <p:sldId id="415" r:id="rId14"/>
    <p:sldId id="414" r:id="rId15"/>
    <p:sldId id="416" r:id="rId16"/>
    <p:sldId id="420" r:id="rId17"/>
    <p:sldId id="431" r:id="rId18"/>
    <p:sldId id="412" r:id="rId19"/>
    <p:sldId id="421" r:id="rId20"/>
    <p:sldId id="419" r:id="rId21"/>
    <p:sldId id="413" r:id="rId22"/>
    <p:sldId id="433" r:id="rId23"/>
    <p:sldId id="403" r:id="rId24"/>
    <p:sldId id="422" r:id="rId25"/>
    <p:sldId id="434" r:id="rId26"/>
    <p:sldId id="406" r:id="rId27"/>
    <p:sldId id="423" r:id="rId28"/>
    <p:sldId id="424" r:id="rId29"/>
    <p:sldId id="427" r:id="rId30"/>
    <p:sldId id="425" r:id="rId31"/>
    <p:sldId id="407" r:id="rId32"/>
    <p:sldId id="400" r:id="rId33"/>
  </p:sldIdLst>
  <p:sldSz cx="9144000" cy="6858000" type="screen4x3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3D8B"/>
    <a:srgbClr val="074693"/>
    <a:srgbClr val="62C5DD"/>
    <a:srgbClr val="A80C88"/>
    <a:srgbClr val="6A2D0B"/>
    <a:srgbClr val="FFC000"/>
    <a:srgbClr val="063D79"/>
    <a:srgbClr val="31FF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35" autoAdjust="0"/>
    <p:restoredTop sz="94660"/>
  </p:normalViewPr>
  <p:slideViewPr>
    <p:cSldViewPr>
      <p:cViewPr varScale="1">
        <p:scale>
          <a:sx n="91" d="100"/>
          <a:sy n="91" d="100"/>
        </p:scale>
        <p:origin x="-157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138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2994" y="-10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handoutMaster" Target="handoutMasters/handout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5070" tIns="47535" rIns="95070" bIns="47535" rtlCol="0"/>
          <a:lstStyle>
            <a:lvl1pPr algn="l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wrap="square" lIns="95070" tIns="47535" rIns="95070" bIns="4753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AE690E7-E127-1046-A74F-8CC9AC46E0FC}" type="datetimeFigureOut">
              <a:rPr lang="en-US"/>
              <a:pPr>
                <a:defRPr/>
              </a:pPr>
              <a:t>10/03/16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5070" tIns="47535" rIns="95070" bIns="47535" rtlCol="0" anchor="b"/>
          <a:lstStyle>
            <a:lvl1pPr algn="l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wrap="square" lIns="95070" tIns="47535" rIns="95070" bIns="4753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DA2BAC3-898B-D845-8259-4BB200CD5F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2977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5070" tIns="47535" rIns="95070" bIns="47535" rtlCol="0"/>
          <a:lstStyle>
            <a:lvl1pPr algn="l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wrap="square" lIns="95070" tIns="47535" rIns="95070" bIns="4753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5936E53-5770-0749-98ED-C51F25DF5DEF}" type="datetimeFigureOut">
              <a:rPr lang="de-DE"/>
              <a:pPr>
                <a:defRPr/>
              </a:pPr>
              <a:t>10/03/16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070" tIns="47535" rIns="95070" bIns="47535" rtlCol="0" anchor="ctr"/>
          <a:lstStyle/>
          <a:p>
            <a:pPr lvl="0"/>
            <a:endParaRPr lang="de-DE" noProof="0" dirty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613" y="4862513"/>
            <a:ext cx="5680075" cy="4605337"/>
          </a:xfrm>
          <a:prstGeom prst="rect">
            <a:avLst/>
          </a:prstGeom>
        </p:spPr>
        <p:txBody>
          <a:bodyPr vert="horz" wrap="square" lIns="95070" tIns="47535" rIns="95070" bIns="475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5070" tIns="47535" rIns="95070" bIns="47535" rtlCol="0" anchor="b"/>
          <a:lstStyle>
            <a:lvl1pPr algn="l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wrap="square" lIns="95070" tIns="47535" rIns="95070" bIns="4753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D52AD66-8A23-9543-8D22-FFE6B0E6F77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686363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170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</a:endParaRPr>
          </a:p>
        </p:txBody>
      </p:sp>
      <p:sp>
        <p:nvSpPr>
          <p:cNvPr id="7171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1AD843D-0711-F14C-9C33-D502F48BDE02}" type="slidenum">
              <a:rPr lang="de-DE" sz="1200"/>
              <a:pPr eaLnBrk="1" hangingPunct="1"/>
              <a:t>0</a:t>
            </a:fld>
            <a:endParaRPr lang="de-DE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SW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498"/>
            <a:ext cx="9180577" cy="5982426"/>
          </a:xfrm>
          <a:prstGeom prst="rect">
            <a:avLst/>
          </a:prstGeom>
        </p:spPr>
      </p:pic>
      <p:pic>
        <p:nvPicPr>
          <p:cNvPr id="6" name="Picture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9808" y="548605"/>
            <a:ext cx="79375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01" name="Rectangle 13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115616" y="4797152"/>
            <a:ext cx="6768752" cy="369332"/>
          </a:xfrm>
          <a:prstGeom prst="rect">
            <a:avLst/>
          </a:prstGeom>
          <a:ln>
            <a:noFill/>
          </a:ln>
          <a:extLst/>
        </p:spPr>
        <p:txBody>
          <a:bodyPr wrap="square">
            <a:spAutoFit/>
          </a:bodyPr>
          <a:lstStyle>
            <a:lvl1pPr marL="0" indent="0" algn="ctr">
              <a:spcBef>
                <a:spcPct val="0"/>
              </a:spcBef>
              <a:buFontTx/>
              <a:buNone/>
              <a:defRPr sz="1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dirty="0" err="1" smtClean="0"/>
              <a:t>Author</a:t>
            </a:r>
            <a:endParaRPr lang="de-DE" noProof="0" dirty="0" smtClean="0"/>
          </a:p>
        </p:txBody>
      </p:sp>
      <p:sp>
        <p:nvSpPr>
          <p:cNvPr id="12300" name="Rectangle 12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2195736" y="1628800"/>
            <a:ext cx="4521200" cy="519113"/>
          </a:xfrm>
          <a:prstGeom prst="rect">
            <a:avLst/>
          </a:prstGeom>
          <a:noFill/>
          <a:ln>
            <a:noFill/>
          </a:ln>
        </p:spPr>
        <p:txBody>
          <a:bodyPr anchor="t"/>
          <a:lstStyle>
            <a:lvl1pPr algn="ctr">
              <a:defRPr sz="2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dirty="0" smtClean="0"/>
              <a:t>Titel </a:t>
            </a:r>
            <a:r>
              <a:rPr lang="de-DE" noProof="0" dirty="0" err="1" smtClean="0"/>
              <a:t>of</a:t>
            </a:r>
            <a:r>
              <a:rPr lang="de-DE" noProof="0" dirty="0" smtClean="0"/>
              <a:t> </a:t>
            </a:r>
            <a:r>
              <a:rPr lang="de-DE" noProof="0" dirty="0" err="1" smtClean="0"/>
              <a:t>the</a:t>
            </a:r>
            <a:r>
              <a:rPr lang="de-DE" noProof="0" dirty="0" smtClean="0"/>
              <a:t> </a:t>
            </a:r>
            <a:r>
              <a:rPr lang="de-DE" noProof="0" dirty="0" err="1" smtClean="0"/>
              <a:t>presentation</a:t>
            </a:r>
            <a:endParaRPr lang="de-DE" noProof="0" dirty="0" smtClean="0"/>
          </a:p>
        </p:txBody>
      </p:sp>
      <p:sp>
        <p:nvSpPr>
          <p:cNvPr id="9" name="Rectangle 13"/>
          <p:cNvSpPr txBox="1">
            <a:spLocks noChangeArrowheads="1"/>
          </p:cNvSpPr>
          <p:nvPr userDrawn="1"/>
        </p:nvSpPr>
        <p:spPr>
          <a:xfrm>
            <a:off x="1115616" y="5219908"/>
            <a:ext cx="6768752" cy="307777"/>
          </a:xfrm>
          <a:prstGeom prst="rect">
            <a:avLst/>
          </a:prstGeom>
          <a:extLst/>
        </p:spPr>
        <p:txBody>
          <a:bodyPr wrap="square">
            <a:spAutoFit/>
          </a:bodyPr>
          <a:lstStyle>
            <a:lvl1pPr marL="0" indent="0" algn="ctr" rtl="0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 sz="1800" baseline="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DE" sz="1400" baseline="30000" dirty="0" smtClean="0"/>
              <a:t>1</a:t>
            </a:r>
            <a:r>
              <a:rPr lang="de-DE" sz="1400" dirty="0" smtClean="0"/>
              <a:t>Julius Maximilians Universität Würzburg</a:t>
            </a:r>
            <a:r>
              <a:rPr lang="de-DE" sz="1400" baseline="0" dirty="0" smtClean="0"/>
              <a:t> (Germany), </a:t>
            </a:r>
            <a:r>
              <a:rPr lang="de-DE" sz="1400" baseline="30000" dirty="0" smtClean="0"/>
              <a:t>2</a:t>
            </a:r>
            <a:r>
              <a:rPr lang="de-DE" sz="1400" baseline="0" dirty="0" smtClean="0"/>
              <a:t>CERN</a:t>
            </a:r>
            <a:endParaRPr lang="de-DE" sz="1400" dirty="0" smtClean="0"/>
          </a:p>
        </p:txBody>
      </p:sp>
      <p:sp>
        <p:nvSpPr>
          <p:cNvPr id="10" name="Rectangle 9"/>
          <p:cNvSpPr/>
          <p:nvPr userDrawn="1"/>
        </p:nvSpPr>
        <p:spPr>
          <a:xfrm>
            <a:off x="0" y="-12700"/>
            <a:ext cx="9180577" cy="454828"/>
          </a:xfrm>
          <a:prstGeom prst="rect">
            <a:avLst/>
          </a:prstGeom>
          <a:solidFill>
            <a:srgbClr val="0A007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-6350" y="6403172"/>
            <a:ext cx="9180577" cy="454828"/>
          </a:xfrm>
          <a:prstGeom prst="rect">
            <a:avLst/>
          </a:prstGeom>
          <a:solidFill>
            <a:srgbClr val="0A007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9470" y="548605"/>
            <a:ext cx="1379662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1983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608" y="15007"/>
            <a:ext cx="7416824" cy="389657"/>
          </a:xfrm>
          <a:prstGeom prst="rect">
            <a:avLst/>
          </a:prstGeom>
        </p:spPr>
        <p:txBody>
          <a:bodyPr/>
          <a:lstStyle>
            <a:lvl1pPr algn="ctr">
              <a:defRPr sz="20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620688"/>
            <a:ext cx="8136904" cy="5534075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804248" y="6466392"/>
            <a:ext cx="2133600" cy="331932"/>
          </a:xfrm>
          <a:prstGeom prst="rect">
            <a:avLst/>
          </a:prstGeom>
        </p:spPr>
        <p:txBody>
          <a:bodyPr wrap="square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rgbClr val="898989"/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 algn="r">
              <a:defRPr/>
            </a:pPr>
            <a:fld id="{0FB6E192-CB79-5A4E-AD74-8347CA9894F6}" type="slidenum">
              <a:rPr lang="de-DE" smtClean="0"/>
              <a:t>‹#›</a:t>
            </a:fld>
            <a:endParaRPr lang="de-DE" dirty="0"/>
          </a:p>
        </p:txBody>
      </p:sp>
      <p:sp>
        <p:nvSpPr>
          <p:cNvPr id="13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843808" y="6478943"/>
            <a:ext cx="3672408" cy="331932"/>
          </a:xfrm>
          <a:prstGeom prst="rect">
            <a:avLst/>
          </a:prstGeom>
        </p:spPr>
        <p:txBody>
          <a:bodyPr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PCB QC preparation for NSW MM </a:t>
            </a:r>
          </a:p>
          <a:p>
            <a:pPr>
              <a:defRPr/>
            </a:pPr>
            <a:r>
              <a:rPr lang="en-US" dirty="0" smtClean="0"/>
              <a:t>- RD51 collaboration meeting, CERN -</a:t>
            </a:r>
            <a:endParaRPr lang="de-DE" sz="900" dirty="0"/>
          </a:p>
        </p:txBody>
      </p:sp>
      <p:sp>
        <p:nvSpPr>
          <p:cNvPr id="14" name="Datumsplatzhalter 6"/>
          <p:cNvSpPr>
            <a:spLocks noGrp="1"/>
          </p:cNvSpPr>
          <p:nvPr>
            <p:ph type="dt" sz="half" idx="2"/>
          </p:nvPr>
        </p:nvSpPr>
        <p:spPr>
          <a:xfrm>
            <a:off x="206152" y="6481444"/>
            <a:ext cx="2133600" cy="331932"/>
          </a:xfrm>
          <a:prstGeom prst="rect">
            <a:avLst/>
          </a:prstGeom>
        </p:spPr>
        <p:txBody>
          <a:bodyPr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10/03/2016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56518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AutoShape 10" descr="http://cdsweb.cern.ch/stats/customevent_register?event_id=media_download&amp;arg=CERN-GE-0803011%2005,photo,Large,WEBSTAT_IP&amp;url=https%3A//mediastream.cern.ch/MediaArchive/Photo/Public/2008/0803011/0803011_05/0803011_05-A4-at-144-dpi.jpg"/>
          <p:cNvSpPr>
            <a:spLocks noChangeAspect="1" noChangeArrowheads="1"/>
          </p:cNvSpPr>
          <p:nvPr userDrawn="1"/>
        </p:nvSpPr>
        <p:spPr bwMode="auto">
          <a:xfrm>
            <a:off x="63500" y="-136525"/>
            <a:ext cx="7115175" cy="853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" name="AutoShape 12" descr="http://cdsweb.cern.ch/stats/customevent_register?event_id=media_download&amp;arg=CERN-GE-0803011%2005,photo,Large,WEBSTAT_IP&amp;url=https%3A//mediastream.cern.ch/MediaArchive/Photo/Public/2008/0803011/0803011_05/0803011_05-A4-at-144-dpi.jpg"/>
          <p:cNvSpPr>
            <a:spLocks noChangeAspect="1" noChangeArrowheads="1"/>
          </p:cNvSpPr>
          <p:nvPr userDrawn="1"/>
        </p:nvSpPr>
        <p:spPr bwMode="auto">
          <a:xfrm>
            <a:off x="215900" y="15875"/>
            <a:ext cx="7115175" cy="853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AutoShape 14" descr="http://cdsweb.cern.ch/stats/customevent_register?event_id=media_download&amp;arg=CERN-GE-0803011%2005,photo,Large,WEBSTAT_IP&amp;url=https%3A//mediastream.cern.ch/MediaArchive/Photo/Public/2008/0803011/0803011_05/0803011_05-A4-at-144-dpi.jpg"/>
          <p:cNvSpPr>
            <a:spLocks noChangeAspect="1" noChangeArrowheads="1"/>
          </p:cNvSpPr>
          <p:nvPr userDrawn="1"/>
        </p:nvSpPr>
        <p:spPr bwMode="auto">
          <a:xfrm>
            <a:off x="368300" y="168275"/>
            <a:ext cx="7115175" cy="853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6" name="AutoShape 16" descr="http://cdsweb.cern.ch/stats/customevent_register?event_id=media_download&amp;arg=CERN-GE-0803011%2005,photo,Large,WEBSTAT_IP&amp;url=https%3A//mediastream.cern.ch/MediaArchive/Photo/Public/2008/0803011/0803011_05/0803011_05-A4-at-144-dpi.jpg"/>
          <p:cNvSpPr>
            <a:spLocks noChangeAspect="1" noChangeArrowheads="1"/>
          </p:cNvSpPr>
          <p:nvPr userDrawn="1"/>
        </p:nvSpPr>
        <p:spPr bwMode="auto">
          <a:xfrm>
            <a:off x="520700" y="320675"/>
            <a:ext cx="7115175" cy="853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" name="Picture 9" descr="NSW.jpg"/>
          <p:cNvPicPr>
            <a:picLocks noChangeAspect="1"/>
          </p:cNvPicPr>
          <p:nvPr userDrawn="1"/>
        </p:nvPicPr>
        <p:blipFill>
          <a:blip r:embed="rId4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498"/>
            <a:ext cx="9180577" cy="5982426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-12700"/>
            <a:ext cx="9180577" cy="454828"/>
          </a:xfrm>
          <a:prstGeom prst="rect">
            <a:avLst/>
          </a:prstGeom>
          <a:solidFill>
            <a:srgbClr val="1A3D8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-6350" y="6403172"/>
            <a:ext cx="9180577" cy="454828"/>
          </a:xfrm>
          <a:prstGeom prst="rect">
            <a:avLst/>
          </a:prstGeom>
          <a:solidFill>
            <a:srgbClr val="1A3D8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5248" y="12700"/>
            <a:ext cx="412306" cy="411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6704" y="38100"/>
            <a:ext cx="689831" cy="3657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72" r:id="rId1"/>
    <p:sldLayoutId id="2147484273" r:id="rId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g"/><Relationship Id="rId3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5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Relationship Id="rId3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Relationship Id="rId3" Type="http://schemas.openxmlformats.org/officeDocument/2006/relationships/image" Target="../media/image51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jpg"/><Relationship Id="rId5" Type="http://schemas.openxmlformats.org/officeDocument/2006/relationships/image" Target="../media/image5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4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png"/><Relationship Id="rId9" Type="http://schemas.openxmlformats.org/officeDocument/2006/relationships/image" Target="../media/image14.jpeg"/><Relationship Id="rId10" Type="http://schemas.microsoft.com/office/2007/relationships/hdphoto" Target="../media/hdphoto1.wdp"/><Relationship Id="rId11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Relationship Id="rId3" Type="http://schemas.openxmlformats.org/officeDocument/2006/relationships/image" Target="../media/image1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Relationship Id="rId3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-6553" y="6093296"/>
            <a:ext cx="97815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/>
            <a:r>
              <a:rPr 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sponsored by the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sz="quarter" idx="1"/>
          </p:nvPr>
        </p:nvSpPr>
        <p:spPr>
          <a:xfrm>
            <a:off x="1115616" y="4797152"/>
            <a:ext cx="6768752" cy="369332"/>
          </a:xfrm>
        </p:spPr>
        <p:txBody>
          <a:bodyPr/>
          <a:lstStyle/>
          <a:p>
            <a:pPr lvl="0"/>
            <a:r>
              <a:rPr lang="de-DE" dirty="0"/>
              <a:t>Fabian Kuger</a:t>
            </a:r>
            <a:r>
              <a:rPr lang="de-DE" sz="1600" baseline="30000" dirty="0"/>
              <a:t>1, 2</a:t>
            </a:r>
            <a:r>
              <a:rPr lang="de-DE" dirty="0"/>
              <a:t>,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ATLAS </a:t>
            </a:r>
            <a:r>
              <a:rPr lang="de-DE" dirty="0" smtClean="0"/>
              <a:t>Micromegas </a:t>
            </a:r>
            <a:r>
              <a:rPr lang="de-DE" dirty="0" err="1" smtClean="0"/>
              <a:t>group</a:t>
            </a:r>
            <a:endParaRPr lang="de-DE" dirty="0"/>
          </a:p>
        </p:txBody>
      </p:sp>
      <p:sp>
        <p:nvSpPr>
          <p:cNvPr id="3" name="Title 2"/>
          <p:cNvSpPr>
            <a:spLocks noGrp="1"/>
          </p:cNvSpPr>
          <p:nvPr>
            <p:ph type="ctrTitle" sz="quarter"/>
          </p:nvPr>
        </p:nvSpPr>
        <p:spPr>
          <a:xfrm>
            <a:off x="1475656" y="1628800"/>
            <a:ext cx="6048672" cy="519113"/>
          </a:xfrm>
        </p:spPr>
        <p:txBody>
          <a:bodyPr/>
          <a:lstStyle/>
          <a:p>
            <a:r>
              <a:rPr lang="en-US" dirty="0" smtClean="0"/>
              <a:t>Quality Control (QC) preparation </a:t>
            </a:r>
            <a:br>
              <a:rPr lang="en-US" dirty="0" smtClean="0"/>
            </a:br>
            <a:r>
              <a:rPr lang="en-US" dirty="0" smtClean="0"/>
              <a:t>for the NSW Micromegas </a:t>
            </a:r>
            <a:br>
              <a:rPr lang="en-US" dirty="0" smtClean="0"/>
            </a:br>
            <a:r>
              <a:rPr lang="en-US" dirty="0" smtClean="0"/>
              <a:t>anode board production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QC – Visual inspection </a:t>
            </a:r>
            <a:r>
              <a:rPr lang="en-US" dirty="0" smtClean="0"/>
              <a:t>(NSW production)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>
              <a:defRPr/>
            </a:pPr>
            <a:fld id="{0FB6E192-CB79-5A4E-AD74-8347CA9894F6}" type="slidenum">
              <a:rPr lang="de-DE" smtClean="0"/>
              <a:t>9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PCB QC preparation for NSW MM </a:t>
            </a:r>
          </a:p>
          <a:p>
            <a:pPr>
              <a:defRPr/>
            </a:pPr>
            <a:r>
              <a:rPr lang="en-US" smtClean="0"/>
              <a:t>- RD51 collaboration meeting, CERN -</a:t>
            </a:r>
            <a:endParaRPr lang="de-DE" sz="9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10/03/2016</a:t>
            </a:r>
            <a:endParaRPr lang="de-DE" dirty="0"/>
          </a:p>
        </p:txBody>
      </p:sp>
      <p:pic>
        <p:nvPicPr>
          <p:cNvPr id="7" name="Picture 6" descr="Screenshot from 2016-03-08 09_04_58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8" b="20367"/>
          <a:stretch/>
        </p:blipFill>
        <p:spPr>
          <a:xfrm>
            <a:off x="4860032" y="4149080"/>
            <a:ext cx="2618306" cy="2148861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467544" y="692696"/>
            <a:ext cx="4968552" cy="554461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smtClean="0"/>
              <a:t>Visual inspection remains a key QC, although a lower number of ‘new’ defects is expected. </a:t>
            </a:r>
            <a:endParaRPr lang="en-US" sz="1400" dirty="0" smtClean="0"/>
          </a:p>
          <a:p>
            <a:pPr>
              <a:buFont typeface="Lucida Grande"/>
              <a:buChar char=" "/>
            </a:pPr>
            <a:r>
              <a:rPr lang="en-US" sz="1400" dirty="0" smtClean="0">
                <a:sym typeface="Wingdings"/>
              </a:rPr>
              <a:t>(valuable experience from Module-0 in classification of blemishes and test on repair possibilities) </a:t>
            </a:r>
          </a:p>
          <a:p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Localization is done with a coarse ≈10x10 cm</a:t>
            </a:r>
            <a:r>
              <a:rPr lang="en-US" baseline="30000" dirty="0" smtClean="0">
                <a:sym typeface="Wingdings"/>
              </a:rPr>
              <a:t>2</a:t>
            </a:r>
            <a:r>
              <a:rPr lang="en-US" dirty="0" smtClean="0">
                <a:sym typeface="Wingdings"/>
              </a:rPr>
              <a:t> ‘coordinate system’, referring to the center of each board.</a:t>
            </a:r>
          </a:p>
          <a:p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Classification is supported by choices of known / observed blemishes </a:t>
            </a:r>
          </a:p>
          <a:p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For in-classifiable cases (microscope) pictures can be added</a:t>
            </a:r>
          </a:p>
          <a:p>
            <a:pPr marL="0" indent="0">
              <a:buNone/>
            </a:pPr>
            <a:endParaRPr lang="en-US" dirty="0" smtClean="0">
              <a:sym typeface="Wingdings"/>
            </a:endParaRPr>
          </a:p>
          <a:p>
            <a:pPr marL="0" indent="0">
              <a:buNone/>
            </a:pPr>
            <a:endParaRPr lang="en-US" dirty="0" smtClean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4067944" y="3717032"/>
            <a:ext cx="1656184" cy="288032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491880" y="5013176"/>
            <a:ext cx="1296144" cy="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4128" y="817072"/>
            <a:ext cx="3200400" cy="1315784"/>
          </a:xfrm>
          <a:prstGeom prst="rect">
            <a:avLst/>
          </a:prstGeom>
        </p:spPr>
      </p:pic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1932566"/>
              </p:ext>
            </p:extLst>
          </p:nvPr>
        </p:nvGraphicFramePr>
        <p:xfrm>
          <a:off x="5425601" y="601048"/>
          <a:ext cx="3503721" cy="144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517"/>
                <a:gridCol w="269517"/>
                <a:gridCol w="269517"/>
                <a:gridCol w="269517"/>
                <a:gridCol w="269517"/>
                <a:gridCol w="269517"/>
                <a:gridCol w="269517"/>
                <a:gridCol w="269517"/>
                <a:gridCol w="269517"/>
                <a:gridCol w="269517"/>
                <a:gridCol w="269517"/>
                <a:gridCol w="269517"/>
                <a:gridCol w="269517"/>
              </a:tblGrid>
              <a:tr h="288032"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accent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accent2"/>
                          </a:solidFill>
                        </a:rPr>
                        <a:t>-6</a:t>
                      </a:r>
                      <a:endParaRPr lang="en-US" sz="1000" dirty="0">
                        <a:solidFill>
                          <a:schemeClr val="accent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accent2"/>
                          </a:solidFill>
                        </a:rPr>
                        <a:t>-5</a:t>
                      </a:r>
                      <a:endParaRPr lang="en-US" sz="1000" dirty="0">
                        <a:solidFill>
                          <a:schemeClr val="accent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accent2"/>
                          </a:solidFill>
                        </a:rPr>
                        <a:t>-4</a:t>
                      </a:r>
                      <a:endParaRPr lang="en-US" sz="1000" dirty="0">
                        <a:solidFill>
                          <a:schemeClr val="accent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accent2"/>
                          </a:solidFill>
                        </a:rPr>
                        <a:t>-3</a:t>
                      </a:r>
                      <a:endParaRPr lang="en-US" sz="1000" dirty="0">
                        <a:solidFill>
                          <a:schemeClr val="accent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accent2"/>
                          </a:solidFill>
                        </a:rPr>
                        <a:t>-2</a:t>
                      </a:r>
                      <a:endParaRPr lang="en-US" sz="1000" dirty="0">
                        <a:solidFill>
                          <a:schemeClr val="accent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accent2"/>
                          </a:solidFill>
                        </a:rPr>
                        <a:t>-1</a:t>
                      </a:r>
                      <a:endParaRPr lang="en-US" sz="1000" dirty="0">
                        <a:solidFill>
                          <a:schemeClr val="accent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accent2"/>
                          </a:solidFill>
                        </a:rPr>
                        <a:t>1</a:t>
                      </a:r>
                      <a:endParaRPr lang="en-US" sz="1000" dirty="0">
                        <a:solidFill>
                          <a:schemeClr val="accent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accent2"/>
                          </a:solidFill>
                        </a:rPr>
                        <a:t>2</a:t>
                      </a:r>
                      <a:endParaRPr lang="en-US" sz="1000" dirty="0">
                        <a:solidFill>
                          <a:schemeClr val="accent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accent2"/>
                          </a:solidFill>
                        </a:rPr>
                        <a:t>3</a:t>
                      </a:r>
                      <a:endParaRPr lang="en-US" sz="1000" dirty="0">
                        <a:solidFill>
                          <a:schemeClr val="accent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accent2"/>
                          </a:solidFill>
                        </a:rPr>
                        <a:t>4</a:t>
                      </a:r>
                      <a:endParaRPr lang="en-US" sz="1000" dirty="0">
                        <a:solidFill>
                          <a:schemeClr val="accent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accent2"/>
                          </a:solidFill>
                        </a:rPr>
                        <a:t>5</a:t>
                      </a:r>
                      <a:endParaRPr lang="en-US" sz="1000" dirty="0">
                        <a:solidFill>
                          <a:schemeClr val="accent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accent2"/>
                          </a:solidFill>
                        </a:rPr>
                        <a:t>6</a:t>
                      </a:r>
                      <a:endParaRPr lang="en-US" sz="1000" dirty="0">
                        <a:solidFill>
                          <a:schemeClr val="accent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333399"/>
                          </a:solidFill>
                        </a:rPr>
                        <a:t>A</a:t>
                      </a:r>
                      <a:endParaRPr lang="en-US" sz="1000" b="1" dirty="0">
                        <a:solidFill>
                          <a:srgbClr val="333399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333399"/>
                          </a:solidFill>
                        </a:rPr>
                        <a:t>B</a:t>
                      </a:r>
                      <a:endParaRPr lang="en-US" sz="1000" b="1" dirty="0">
                        <a:solidFill>
                          <a:srgbClr val="333399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333399"/>
                          </a:solidFill>
                        </a:rPr>
                        <a:t>C</a:t>
                      </a:r>
                      <a:endParaRPr lang="en-US" sz="1000" b="1" dirty="0">
                        <a:solidFill>
                          <a:srgbClr val="333399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333399"/>
                          </a:solidFill>
                        </a:rPr>
                        <a:t>D</a:t>
                      </a:r>
                      <a:endParaRPr lang="en-US" sz="1000" b="1" dirty="0">
                        <a:solidFill>
                          <a:srgbClr val="333399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cxnSp>
        <p:nvCxnSpPr>
          <p:cNvPr id="17" name="Straight Arrow Connector 16"/>
          <p:cNvCxnSpPr/>
          <p:nvPr/>
        </p:nvCxnSpPr>
        <p:spPr>
          <a:xfrm flipV="1">
            <a:off x="4067944" y="1772816"/>
            <a:ext cx="1368152" cy="576064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5724128" y="2204864"/>
            <a:ext cx="32403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Simplified ‘square-coordinate system’ for localization of defects on NSW MM anode boards</a:t>
            </a:r>
            <a:endParaRPr lang="en-US" sz="1000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/>
          <a:srcRect l="682" t="50177" r="51816" b="24585"/>
          <a:stretch/>
        </p:blipFill>
        <p:spPr>
          <a:xfrm>
            <a:off x="5839903" y="2636912"/>
            <a:ext cx="2980569" cy="17308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4" name="Straight Arrow Connector 23"/>
          <p:cNvCxnSpPr/>
          <p:nvPr/>
        </p:nvCxnSpPr>
        <p:spPr>
          <a:xfrm flipV="1">
            <a:off x="8172400" y="1700808"/>
            <a:ext cx="72008" cy="108012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172400" y="258918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C4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45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QC – Visual inspection (NSW production)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>
              <a:defRPr/>
            </a:pPr>
            <a:fld id="{0FB6E192-CB79-5A4E-AD74-8347CA9894F6}" type="slidenum">
              <a:rPr lang="de-DE" smtClean="0"/>
              <a:t>10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PCB QC preparation for NSW MM </a:t>
            </a:r>
          </a:p>
          <a:p>
            <a:pPr>
              <a:defRPr/>
            </a:pPr>
            <a:r>
              <a:rPr lang="en-US" smtClean="0"/>
              <a:t>- RD51 collaboration meeting, CERN -</a:t>
            </a:r>
            <a:endParaRPr lang="de-DE" sz="9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10/03/2016</a:t>
            </a:r>
            <a:endParaRPr lang="de-DE" dirty="0"/>
          </a:p>
        </p:txBody>
      </p:sp>
      <p:sp>
        <p:nvSpPr>
          <p:cNvPr id="155" name="Content Placeholder 2"/>
          <p:cNvSpPr txBox="1">
            <a:spLocks/>
          </p:cNvSpPr>
          <p:nvPr/>
        </p:nvSpPr>
        <p:spPr>
          <a:xfrm>
            <a:off x="467544" y="692696"/>
            <a:ext cx="8424936" cy="43204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 smtClean="0"/>
              <a:t>The Alignment between resistive pattern and readout strips can be checked:</a:t>
            </a:r>
          </a:p>
        </p:txBody>
      </p:sp>
      <p:sp>
        <p:nvSpPr>
          <p:cNvPr id="156" name="Rectangle 155"/>
          <p:cNvSpPr/>
          <p:nvPr/>
        </p:nvSpPr>
        <p:spPr>
          <a:xfrm>
            <a:off x="539552" y="119675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Very quick by looking at the interference pattern on a light table 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  <p:pic>
        <p:nvPicPr>
          <p:cNvPr id="3" name="Picture 2" descr="WP_20160308_17_37_18_Pro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82" r="7813" b="3429"/>
          <a:stretch/>
        </p:blipFill>
        <p:spPr>
          <a:xfrm>
            <a:off x="5692080" y="1188876"/>
            <a:ext cx="3200400" cy="180807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62" name="Rectangle 161"/>
          <p:cNvSpPr/>
          <p:nvPr/>
        </p:nvSpPr>
        <p:spPr>
          <a:xfrm>
            <a:off x="5724128" y="3068960"/>
            <a:ext cx="31683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Backside Illuminated PCB showing the interference pattern between resistive layer and readout strips, corresponding to a ≈600µm left-right misalignment.</a:t>
            </a:r>
            <a:endParaRPr lang="en-US" sz="1200" dirty="0"/>
          </a:p>
        </p:txBody>
      </p:sp>
      <p:grpSp>
        <p:nvGrpSpPr>
          <p:cNvPr id="164" name="Group 163"/>
          <p:cNvGrpSpPr/>
          <p:nvPr/>
        </p:nvGrpSpPr>
        <p:grpSpPr>
          <a:xfrm>
            <a:off x="539552" y="1916832"/>
            <a:ext cx="8463671" cy="4345841"/>
            <a:chOff x="539552" y="1916832"/>
            <a:chExt cx="8463671" cy="4345841"/>
          </a:xfrm>
        </p:grpSpPr>
        <p:grpSp>
          <p:nvGrpSpPr>
            <p:cNvPr id="7" name="Group 6"/>
            <p:cNvGrpSpPr/>
            <p:nvPr/>
          </p:nvGrpSpPr>
          <p:grpSpPr>
            <a:xfrm>
              <a:off x="588168" y="5301208"/>
              <a:ext cx="2581717" cy="843054"/>
              <a:chOff x="1236240" y="4262716"/>
              <a:chExt cx="2581717" cy="843054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1236240" y="4269696"/>
                <a:ext cx="2581717" cy="834982"/>
                <a:chOff x="1187624" y="1844824"/>
                <a:chExt cx="2581717" cy="834982"/>
              </a:xfrm>
            </p:grpSpPr>
            <p:sp>
              <p:nvSpPr>
                <p:cNvPr id="26" name="Rectangle 25"/>
                <p:cNvSpPr/>
                <p:nvPr/>
              </p:nvSpPr>
              <p:spPr>
                <a:xfrm>
                  <a:off x="1187624" y="1844824"/>
                  <a:ext cx="2581717" cy="834982"/>
                </a:xfrm>
                <a:prstGeom prst="rect">
                  <a:avLst/>
                </a:prstGeom>
                <a:solidFill>
                  <a:srgbClr val="9BBB59">
                    <a:lumMod val="50000"/>
                  </a:srgbClr>
                </a:solidFill>
                <a:ln w="9525" cap="flat" cmpd="sng" algn="ctr">
                  <a:noFill/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7" name="Trapezoid 26"/>
                <p:cNvSpPr/>
                <p:nvPr/>
              </p:nvSpPr>
              <p:spPr>
                <a:xfrm flipV="1">
                  <a:off x="1327167" y="1979283"/>
                  <a:ext cx="2331526" cy="564752"/>
                </a:xfrm>
                <a:prstGeom prst="trapezoid">
                  <a:avLst>
                    <a:gd name="adj" fmla="val 35947"/>
                  </a:avLst>
                </a:prstGeom>
                <a:gradFill rotWithShape="1">
                  <a:gsLst>
                    <a:gs pos="0">
                      <a:srgbClr val="F79646">
                        <a:tint val="100000"/>
                        <a:shade val="100000"/>
                        <a:satMod val="130000"/>
                      </a:srgbClr>
                    </a:gs>
                    <a:gs pos="100000">
                      <a:srgbClr val="F79646">
                        <a:tint val="50000"/>
                        <a:shade val="100000"/>
                        <a:satMod val="350000"/>
                      </a:srgbClr>
                    </a:gs>
                  </a:gsLst>
                  <a:lin ang="16200000" scaled="0"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8" name="Trapezoid 27"/>
                <p:cNvSpPr/>
                <p:nvPr/>
              </p:nvSpPr>
              <p:spPr>
                <a:xfrm flipV="1">
                  <a:off x="1571981" y="1973758"/>
                  <a:ext cx="1875640" cy="564752"/>
                </a:xfrm>
                <a:prstGeom prst="trapezoid">
                  <a:avLst>
                    <a:gd name="adj" fmla="val 35947"/>
                  </a:avLst>
                </a:prstGeom>
                <a:pattFill prst="narHorz">
                  <a:fgClr>
                    <a:srgbClr val="4F6228"/>
                  </a:fgClr>
                  <a:bgClr>
                    <a:srgbClr val="FFC000"/>
                  </a:bgClr>
                </a:patt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>
                  <a:off x="1629457" y="1886566"/>
                  <a:ext cx="28869" cy="28953"/>
                </a:xfrm>
                <a:prstGeom prst="rect">
                  <a:avLst/>
                </a:prstGeom>
                <a:gradFill rotWithShape="1">
                  <a:gsLst>
                    <a:gs pos="0">
                      <a:srgbClr val="F79646">
                        <a:tint val="100000"/>
                        <a:shade val="100000"/>
                        <a:satMod val="130000"/>
                      </a:srgbClr>
                    </a:gs>
                    <a:gs pos="100000">
                      <a:srgbClr val="F79646">
                        <a:tint val="50000"/>
                        <a:shade val="100000"/>
                        <a:satMod val="350000"/>
                      </a:srgbClr>
                    </a:gs>
                  </a:gsLst>
                  <a:lin ang="16200000" scaled="0"/>
                </a:gradFill>
                <a:ln w="9525" cap="flat" cmpd="sng" algn="ctr">
                  <a:solidFill>
                    <a:srgbClr val="F79646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Rectangle 29"/>
                <p:cNvSpPr/>
                <p:nvPr/>
              </p:nvSpPr>
              <p:spPr>
                <a:xfrm>
                  <a:off x="1658325" y="1915519"/>
                  <a:ext cx="28869" cy="28953"/>
                </a:xfrm>
                <a:prstGeom prst="rect">
                  <a:avLst/>
                </a:prstGeom>
                <a:gradFill rotWithShape="1">
                  <a:gsLst>
                    <a:gs pos="0">
                      <a:srgbClr val="F79646">
                        <a:tint val="100000"/>
                        <a:shade val="100000"/>
                        <a:satMod val="130000"/>
                      </a:srgbClr>
                    </a:gs>
                    <a:gs pos="100000">
                      <a:srgbClr val="F79646">
                        <a:tint val="50000"/>
                        <a:shade val="100000"/>
                        <a:satMod val="350000"/>
                      </a:srgbClr>
                    </a:gs>
                  </a:gsLst>
                  <a:lin ang="16200000" scaled="0"/>
                </a:gradFill>
                <a:ln w="9525" cap="flat" cmpd="sng" algn="ctr">
                  <a:solidFill>
                    <a:srgbClr val="F79646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1" name="Rectangle 30"/>
                <p:cNvSpPr/>
                <p:nvPr/>
              </p:nvSpPr>
              <p:spPr>
                <a:xfrm>
                  <a:off x="1841159" y="2580351"/>
                  <a:ext cx="28869" cy="28953"/>
                </a:xfrm>
                <a:prstGeom prst="rect">
                  <a:avLst/>
                </a:prstGeom>
                <a:gradFill rotWithShape="1">
                  <a:gsLst>
                    <a:gs pos="0">
                      <a:srgbClr val="F79646">
                        <a:tint val="100000"/>
                        <a:shade val="100000"/>
                        <a:satMod val="130000"/>
                      </a:srgbClr>
                    </a:gs>
                    <a:gs pos="100000">
                      <a:srgbClr val="F79646">
                        <a:tint val="50000"/>
                        <a:shade val="100000"/>
                        <a:satMod val="350000"/>
                      </a:srgbClr>
                    </a:gs>
                  </a:gsLst>
                  <a:lin ang="16200000" scaled="0"/>
                </a:gradFill>
                <a:ln w="9525" cap="flat" cmpd="sng" algn="ctr">
                  <a:solidFill>
                    <a:srgbClr val="F79646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2" name="Rectangle 31"/>
                <p:cNvSpPr/>
                <p:nvPr/>
              </p:nvSpPr>
              <p:spPr>
                <a:xfrm>
                  <a:off x="1870027" y="2609303"/>
                  <a:ext cx="28869" cy="28953"/>
                </a:xfrm>
                <a:prstGeom prst="rect">
                  <a:avLst/>
                </a:prstGeom>
                <a:gradFill rotWithShape="1">
                  <a:gsLst>
                    <a:gs pos="0">
                      <a:srgbClr val="F79646">
                        <a:tint val="100000"/>
                        <a:shade val="100000"/>
                        <a:satMod val="130000"/>
                      </a:srgbClr>
                    </a:gs>
                    <a:gs pos="100000">
                      <a:srgbClr val="F79646">
                        <a:tint val="50000"/>
                        <a:shade val="100000"/>
                        <a:satMod val="350000"/>
                      </a:srgbClr>
                    </a:gs>
                  </a:gsLst>
                  <a:lin ang="16200000" scaled="0"/>
                </a:gradFill>
                <a:ln w="9525" cap="flat" cmpd="sng" algn="ctr">
                  <a:solidFill>
                    <a:srgbClr val="F79646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3" name="Rectangle 32"/>
                <p:cNvSpPr/>
                <p:nvPr/>
              </p:nvSpPr>
              <p:spPr>
                <a:xfrm>
                  <a:off x="2456210" y="1901042"/>
                  <a:ext cx="28869" cy="28953"/>
                </a:xfrm>
                <a:prstGeom prst="rect">
                  <a:avLst/>
                </a:prstGeom>
                <a:gradFill rotWithShape="1">
                  <a:gsLst>
                    <a:gs pos="0">
                      <a:srgbClr val="F79646">
                        <a:tint val="100000"/>
                        <a:shade val="100000"/>
                        <a:satMod val="130000"/>
                      </a:srgbClr>
                    </a:gs>
                    <a:gs pos="100000">
                      <a:srgbClr val="F79646">
                        <a:tint val="50000"/>
                        <a:shade val="100000"/>
                        <a:satMod val="350000"/>
                      </a:srgbClr>
                    </a:gs>
                  </a:gsLst>
                  <a:lin ang="16200000" scaled="0"/>
                </a:gradFill>
                <a:ln w="9525" cap="flat" cmpd="sng" algn="ctr">
                  <a:solidFill>
                    <a:srgbClr val="F79646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4" name="Rectangle 33"/>
                <p:cNvSpPr/>
                <p:nvPr/>
              </p:nvSpPr>
              <p:spPr>
                <a:xfrm>
                  <a:off x="2485079" y="1929995"/>
                  <a:ext cx="28869" cy="28953"/>
                </a:xfrm>
                <a:prstGeom prst="rect">
                  <a:avLst/>
                </a:prstGeom>
                <a:gradFill rotWithShape="1">
                  <a:gsLst>
                    <a:gs pos="0">
                      <a:srgbClr val="F79646">
                        <a:tint val="100000"/>
                        <a:shade val="100000"/>
                        <a:satMod val="130000"/>
                      </a:srgbClr>
                    </a:gs>
                    <a:gs pos="100000">
                      <a:srgbClr val="F79646">
                        <a:tint val="50000"/>
                        <a:shade val="100000"/>
                        <a:satMod val="350000"/>
                      </a:srgbClr>
                    </a:gs>
                  </a:gsLst>
                  <a:lin ang="16200000" scaled="0"/>
                </a:gradFill>
                <a:ln w="9525" cap="flat" cmpd="sng" algn="ctr">
                  <a:solidFill>
                    <a:srgbClr val="F79646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5" name="Rectangle 34"/>
                <p:cNvSpPr/>
                <p:nvPr/>
              </p:nvSpPr>
              <p:spPr>
                <a:xfrm>
                  <a:off x="3265538" y="1901042"/>
                  <a:ext cx="28869" cy="28953"/>
                </a:xfrm>
                <a:prstGeom prst="rect">
                  <a:avLst/>
                </a:prstGeom>
                <a:gradFill rotWithShape="1">
                  <a:gsLst>
                    <a:gs pos="0">
                      <a:srgbClr val="F79646">
                        <a:tint val="100000"/>
                        <a:shade val="100000"/>
                        <a:satMod val="130000"/>
                      </a:srgbClr>
                    </a:gs>
                    <a:gs pos="100000">
                      <a:srgbClr val="F79646">
                        <a:tint val="50000"/>
                        <a:shade val="100000"/>
                        <a:satMod val="350000"/>
                      </a:srgbClr>
                    </a:gs>
                  </a:gsLst>
                  <a:lin ang="16200000" scaled="0"/>
                </a:gradFill>
                <a:ln w="9525" cap="flat" cmpd="sng" algn="ctr">
                  <a:solidFill>
                    <a:srgbClr val="F79646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6" name="Rectangle 35"/>
                <p:cNvSpPr/>
                <p:nvPr/>
              </p:nvSpPr>
              <p:spPr>
                <a:xfrm>
                  <a:off x="3294407" y="1929995"/>
                  <a:ext cx="28869" cy="28953"/>
                </a:xfrm>
                <a:prstGeom prst="rect">
                  <a:avLst/>
                </a:prstGeom>
                <a:gradFill rotWithShape="1">
                  <a:gsLst>
                    <a:gs pos="0">
                      <a:srgbClr val="F79646">
                        <a:tint val="100000"/>
                        <a:shade val="100000"/>
                        <a:satMod val="130000"/>
                      </a:srgbClr>
                    </a:gs>
                    <a:gs pos="100000">
                      <a:srgbClr val="F79646">
                        <a:tint val="50000"/>
                        <a:shade val="100000"/>
                        <a:satMod val="350000"/>
                      </a:srgbClr>
                    </a:gs>
                  </a:gsLst>
                  <a:lin ang="16200000" scaled="0"/>
                </a:gradFill>
                <a:ln w="9525" cap="flat" cmpd="sng" algn="ctr">
                  <a:solidFill>
                    <a:srgbClr val="F79646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7" name="Rectangle 36"/>
                <p:cNvSpPr/>
                <p:nvPr/>
              </p:nvSpPr>
              <p:spPr>
                <a:xfrm>
                  <a:off x="2456210" y="2580350"/>
                  <a:ext cx="28869" cy="28953"/>
                </a:xfrm>
                <a:prstGeom prst="rect">
                  <a:avLst/>
                </a:prstGeom>
                <a:gradFill rotWithShape="1">
                  <a:gsLst>
                    <a:gs pos="0">
                      <a:srgbClr val="F79646">
                        <a:tint val="100000"/>
                        <a:shade val="100000"/>
                        <a:satMod val="130000"/>
                      </a:srgbClr>
                    </a:gs>
                    <a:gs pos="100000">
                      <a:srgbClr val="F79646">
                        <a:tint val="50000"/>
                        <a:shade val="100000"/>
                        <a:satMod val="350000"/>
                      </a:srgbClr>
                    </a:gs>
                  </a:gsLst>
                  <a:lin ang="16200000" scaled="0"/>
                </a:gradFill>
                <a:ln w="9525" cap="flat" cmpd="sng" algn="ctr">
                  <a:solidFill>
                    <a:srgbClr val="F79646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8" name="Rectangle 37"/>
                <p:cNvSpPr/>
                <p:nvPr/>
              </p:nvSpPr>
              <p:spPr>
                <a:xfrm>
                  <a:off x="2485079" y="2609302"/>
                  <a:ext cx="28869" cy="28953"/>
                </a:xfrm>
                <a:prstGeom prst="rect">
                  <a:avLst/>
                </a:prstGeom>
                <a:gradFill rotWithShape="1">
                  <a:gsLst>
                    <a:gs pos="0">
                      <a:srgbClr val="F79646">
                        <a:tint val="100000"/>
                        <a:shade val="100000"/>
                        <a:satMod val="130000"/>
                      </a:srgbClr>
                    </a:gs>
                    <a:gs pos="100000">
                      <a:srgbClr val="F79646">
                        <a:tint val="50000"/>
                        <a:shade val="100000"/>
                        <a:satMod val="350000"/>
                      </a:srgbClr>
                    </a:gs>
                  </a:gsLst>
                  <a:lin ang="16200000" scaled="0"/>
                </a:gradFill>
                <a:ln w="9525" cap="flat" cmpd="sng" algn="ctr">
                  <a:solidFill>
                    <a:srgbClr val="F79646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3082502" y="2580351"/>
                  <a:ext cx="28869" cy="28953"/>
                </a:xfrm>
                <a:prstGeom prst="rect">
                  <a:avLst/>
                </a:prstGeom>
                <a:gradFill rotWithShape="1">
                  <a:gsLst>
                    <a:gs pos="0">
                      <a:srgbClr val="F79646">
                        <a:tint val="100000"/>
                        <a:shade val="100000"/>
                        <a:satMod val="130000"/>
                      </a:srgbClr>
                    </a:gs>
                    <a:gs pos="100000">
                      <a:srgbClr val="F79646">
                        <a:tint val="50000"/>
                        <a:shade val="100000"/>
                        <a:satMod val="350000"/>
                      </a:srgbClr>
                    </a:gs>
                  </a:gsLst>
                  <a:lin ang="16200000" scaled="0"/>
                </a:gradFill>
                <a:ln w="9525" cap="flat" cmpd="sng" algn="ctr">
                  <a:solidFill>
                    <a:srgbClr val="F79646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3111370" y="2609303"/>
                  <a:ext cx="28869" cy="28953"/>
                </a:xfrm>
                <a:prstGeom prst="rect">
                  <a:avLst/>
                </a:prstGeom>
                <a:gradFill rotWithShape="1">
                  <a:gsLst>
                    <a:gs pos="0">
                      <a:srgbClr val="F79646">
                        <a:tint val="100000"/>
                        <a:shade val="100000"/>
                        <a:satMod val="130000"/>
                      </a:srgbClr>
                    </a:gs>
                    <a:gs pos="100000">
                      <a:srgbClr val="F79646">
                        <a:tint val="50000"/>
                        <a:shade val="100000"/>
                        <a:satMod val="350000"/>
                      </a:srgbClr>
                    </a:gs>
                  </a:gsLst>
                  <a:lin ang="16200000" scaled="0"/>
                </a:gradFill>
                <a:ln w="9525" cap="flat" cmpd="sng" algn="ctr">
                  <a:solidFill>
                    <a:srgbClr val="F79646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grpSp>
              <p:nvGrpSpPr>
                <p:cNvPr id="41" name="Group 40"/>
                <p:cNvGrpSpPr/>
                <p:nvPr/>
              </p:nvGrpSpPr>
              <p:grpSpPr>
                <a:xfrm>
                  <a:off x="3294333" y="1965866"/>
                  <a:ext cx="228152" cy="589222"/>
                  <a:chOff x="2582924" y="1352555"/>
                  <a:chExt cx="228152" cy="589222"/>
                </a:xfrm>
                <a:solidFill>
                  <a:srgbClr val="4F6228"/>
                </a:solidFill>
                <a:effectLst/>
              </p:grpSpPr>
              <p:sp>
                <p:nvSpPr>
                  <p:cNvPr id="54" name="Oval 53"/>
                  <p:cNvSpPr>
                    <a:spLocks noChangeAspect="1"/>
                  </p:cNvSpPr>
                  <p:nvPr/>
                </p:nvSpPr>
                <p:spPr>
                  <a:xfrm flipH="1" flipV="1">
                    <a:off x="2783644" y="1352555"/>
                    <a:ext cx="27432" cy="2594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5" name="Oval 54"/>
                  <p:cNvSpPr>
                    <a:spLocks noChangeAspect="1"/>
                  </p:cNvSpPr>
                  <p:nvPr/>
                </p:nvSpPr>
                <p:spPr>
                  <a:xfrm flipH="1" flipV="1">
                    <a:off x="2733464" y="1493375"/>
                    <a:ext cx="27432" cy="2594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6" name="Oval 55"/>
                  <p:cNvSpPr>
                    <a:spLocks noChangeAspect="1"/>
                  </p:cNvSpPr>
                  <p:nvPr/>
                </p:nvSpPr>
                <p:spPr>
                  <a:xfrm flipH="1" flipV="1">
                    <a:off x="2683284" y="1634195"/>
                    <a:ext cx="27432" cy="2594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7" name="Oval 56"/>
                  <p:cNvSpPr>
                    <a:spLocks noChangeAspect="1"/>
                  </p:cNvSpPr>
                  <p:nvPr/>
                </p:nvSpPr>
                <p:spPr>
                  <a:xfrm flipH="1" flipV="1">
                    <a:off x="2633104" y="1775015"/>
                    <a:ext cx="27432" cy="2594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8" name="Oval 57"/>
                  <p:cNvSpPr>
                    <a:spLocks noChangeAspect="1"/>
                  </p:cNvSpPr>
                  <p:nvPr/>
                </p:nvSpPr>
                <p:spPr>
                  <a:xfrm flipH="1" flipV="1">
                    <a:off x="2582924" y="1915835"/>
                    <a:ext cx="27432" cy="2594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42" name="Group 41"/>
                <p:cNvGrpSpPr/>
                <p:nvPr/>
              </p:nvGrpSpPr>
              <p:grpSpPr>
                <a:xfrm flipH="1">
                  <a:off x="1459042" y="1965866"/>
                  <a:ext cx="228152" cy="589222"/>
                  <a:chOff x="2582924" y="1352555"/>
                  <a:chExt cx="228152" cy="589222"/>
                </a:xfrm>
                <a:solidFill>
                  <a:srgbClr val="4F6228"/>
                </a:solidFill>
                <a:effectLst/>
              </p:grpSpPr>
              <p:sp>
                <p:nvSpPr>
                  <p:cNvPr id="49" name="Oval 48"/>
                  <p:cNvSpPr>
                    <a:spLocks noChangeAspect="1"/>
                  </p:cNvSpPr>
                  <p:nvPr/>
                </p:nvSpPr>
                <p:spPr>
                  <a:xfrm flipH="1" flipV="1">
                    <a:off x="2783644" y="1352555"/>
                    <a:ext cx="27432" cy="2594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0" name="Oval 49"/>
                  <p:cNvSpPr>
                    <a:spLocks noChangeAspect="1"/>
                  </p:cNvSpPr>
                  <p:nvPr/>
                </p:nvSpPr>
                <p:spPr>
                  <a:xfrm flipH="1" flipV="1">
                    <a:off x="2733464" y="1493375"/>
                    <a:ext cx="27432" cy="2594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1" name="Oval 50"/>
                  <p:cNvSpPr>
                    <a:spLocks noChangeAspect="1"/>
                  </p:cNvSpPr>
                  <p:nvPr/>
                </p:nvSpPr>
                <p:spPr>
                  <a:xfrm flipH="1" flipV="1">
                    <a:off x="2683284" y="1634195"/>
                    <a:ext cx="27432" cy="2594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2" name="Oval 51"/>
                  <p:cNvSpPr>
                    <a:spLocks noChangeAspect="1"/>
                  </p:cNvSpPr>
                  <p:nvPr/>
                </p:nvSpPr>
                <p:spPr>
                  <a:xfrm flipH="1" flipV="1">
                    <a:off x="2633104" y="1775015"/>
                    <a:ext cx="27432" cy="2594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3" name="Oval 52"/>
                  <p:cNvSpPr>
                    <a:spLocks noChangeAspect="1"/>
                  </p:cNvSpPr>
                  <p:nvPr/>
                </p:nvSpPr>
                <p:spPr>
                  <a:xfrm flipH="1" flipV="1">
                    <a:off x="2582924" y="1915835"/>
                    <a:ext cx="27432" cy="2594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43" name="Oval 42"/>
                <p:cNvSpPr>
                  <a:spLocks noChangeAspect="1"/>
                </p:cNvSpPr>
                <p:nvPr/>
              </p:nvSpPr>
              <p:spPr>
                <a:xfrm flipV="1">
                  <a:off x="2473769" y="1964475"/>
                  <a:ext cx="27432" cy="25942"/>
                </a:xfrm>
                <a:prstGeom prst="ellipse">
                  <a:avLst/>
                </a:prstGeom>
                <a:solidFill>
                  <a:srgbClr val="4F6228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44" name="Oval 43"/>
                <p:cNvSpPr>
                  <a:spLocks noChangeAspect="1"/>
                </p:cNvSpPr>
                <p:nvPr/>
              </p:nvSpPr>
              <p:spPr>
                <a:xfrm flipV="1">
                  <a:off x="2473769" y="2527755"/>
                  <a:ext cx="27432" cy="25942"/>
                </a:xfrm>
                <a:prstGeom prst="ellipse">
                  <a:avLst/>
                </a:prstGeom>
                <a:solidFill>
                  <a:srgbClr val="4F6228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45" name="Rectangle 44"/>
                <p:cNvSpPr/>
                <p:nvPr/>
              </p:nvSpPr>
              <p:spPr>
                <a:xfrm flipV="1">
                  <a:off x="1545613" y="2533326"/>
                  <a:ext cx="64008" cy="36574"/>
                </a:xfrm>
                <a:prstGeom prst="rect">
                  <a:avLst/>
                </a:prstGeom>
                <a:pattFill prst="smGrid">
                  <a:fgClr>
                    <a:srgbClr val="FFC000"/>
                  </a:fgClr>
                  <a:bgClr>
                    <a:srgbClr val="4F6228"/>
                  </a:bgClr>
                </a:pattFill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46" name="Rectangle 45"/>
                <p:cNvSpPr/>
                <p:nvPr/>
              </p:nvSpPr>
              <p:spPr>
                <a:xfrm flipV="1">
                  <a:off x="3375613" y="2527288"/>
                  <a:ext cx="64008" cy="36574"/>
                </a:xfrm>
                <a:prstGeom prst="rect">
                  <a:avLst/>
                </a:prstGeom>
                <a:pattFill prst="smGrid">
                  <a:fgClr>
                    <a:srgbClr val="FFC000"/>
                  </a:fgClr>
                  <a:bgClr>
                    <a:srgbClr val="4F6228"/>
                  </a:bgClr>
                </a:pattFill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47" name="Rectangle 46"/>
                <p:cNvSpPr/>
                <p:nvPr/>
              </p:nvSpPr>
              <p:spPr>
                <a:xfrm flipV="1">
                  <a:off x="1359389" y="1968484"/>
                  <a:ext cx="64008" cy="36574"/>
                </a:xfrm>
                <a:prstGeom prst="rect">
                  <a:avLst/>
                </a:prstGeom>
                <a:pattFill prst="smGrid">
                  <a:fgClr>
                    <a:srgbClr val="FFC000"/>
                  </a:fgClr>
                  <a:bgClr>
                    <a:srgbClr val="4F6228"/>
                  </a:bgClr>
                </a:pattFill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48" name="Rectangle 47"/>
                <p:cNvSpPr/>
                <p:nvPr/>
              </p:nvSpPr>
              <p:spPr>
                <a:xfrm flipV="1">
                  <a:off x="3564301" y="1962446"/>
                  <a:ext cx="64008" cy="36574"/>
                </a:xfrm>
                <a:prstGeom prst="rect">
                  <a:avLst/>
                </a:prstGeom>
                <a:pattFill prst="smGrid">
                  <a:fgClr>
                    <a:srgbClr val="FFC000"/>
                  </a:fgClr>
                  <a:bgClr>
                    <a:srgbClr val="4F6228"/>
                  </a:bgClr>
                </a:pattFill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9" name="Group 8"/>
              <p:cNvGrpSpPr/>
              <p:nvPr/>
            </p:nvGrpSpPr>
            <p:grpSpPr>
              <a:xfrm>
                <a:off x="1403648" y="4262716"/>
                <a:ext cx="2304255" cy="843054"/>
                <a:chOff x="642919" y="2327685"/>
                <a:chExt cx="2304255" cy="843054"/>
              </a:xfrm>
            </p:grpSpPr>
            <p:sp>
              <p:nvSpPr>
                <p:cNvPr id="10" name="Trapezoid 9"/>
                <p:cNvSpPr/>
                <p:nvPr/>
              </p:nvSpPr>
              <p:spPr>
                <a:xfrm flipV="1">
                  <a:off x="642919" y="2327685"/>
                  <a:ext cx="2304255" cy="843054"/>
                </a:xfrm>
                <a:prstGeom prst="trapezoid">
                  <a:avLst>
                    <a:gd name="adj" fmla="val 35947"/>
                  </a:avLst>
                </a:prstGeom>
                <a:solidFill>
                  <a:srgbClr val="F79646">
                    <a:alpha val="30000"/>
                  </a:srgbClr>
                </a:solidFill>
                <a:ln w="9525" cap="flat" cmpd="sng" algn="ctr">
                  <a:noFill/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1" name="Trapezoid 10"/>
                <p:cNvSpPr/>
                <p:nvPr/>
              </p:nvSpPr>
              <p:spPr>
                <a:xfrm flipV="1">
                  <a:off x="808274" y="2465879"/>
                  <a:ext cx="1946494" cy="564752"/>
                </a:xfrm>
                <a:prstGeom prst="trapezoid">
                  <a:avLst>
                    <a:gd name="adj" fmla="val 35947"/>
                  </a:avLst>
                </a:prstGeom>
                <a:pattFill prst="narHorz">
                  <a:fgClr>
                    <a:sysClr val="windowText" lastClr="000000"/>
                  </a:fgClr>
                  <a:bgClr>
                    <a:srgbClr val="F79646">
                      <a:lumMod val="60000"/>
                      <a:lumOff val="40000"/>
                    </a:srgbClr>
                  </a:bgClr>
                </a:pattFill>
                <a:ln w="9525" cap="flat" cmpd="sng" algn="ctr">
                  <a:noFill/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2" name="Rectangle 11"/>
                <p:cNvSpPr/>
                <p:nvPr/>
              </p:nvSpPr>
              <p:spPr>
                <a:xfrm>
                  <a:off x="918048" y="2375994"/>
                  <a:ext cx="28869" cy="28953"/>
                </a:xfrm>
                <a:prstGeom prst="rect">
                  <a:avLst/>
                </a:prstGeom>
                <a:solidFill>
                  <a:srgbClr val="0000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3" name="Rectangle 12"/>
                <p:cNvSpPr/>
                <p:nvPr/>
              </p:nvSpPr>
              <p:spPr>
                <a:xfrm>
                  <a:off x="946916" y="2404946"/>
                  <a:ext cx="28869" cy="28953"/>
                </a:xfrm>
                <a:prstGeom prst="rect">
                  <a:avLst/>
                </a:prstGeom>
                <a:solidFill>
                  <a:srgbClr val="0000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1129750" y="3064137"/>
                  <a:ext cx="28869" cy="28953"/>
                </a:xfrm>
                <a:prstGeom prst="rect">
                  <a:avLst/>
                </a:prstGeom>
                <a:solidFill>
                  <a:srgbClr val="0000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5" name="Rectangle 14"/>
                <p:cNvSpPr/>
                <p:nvPr/>
              </p:nvSpPr>
              <p:spPr>
                <a:xfrm>
                  <a:off x="1158618" y="3093090"/>
                  <a:ext cx="28869" cy="28953"/>
                </a:xfrm>
                <a:prstGeom prst="rect">
                  <a:avLst/>
                </a:prstGeom>
                <a:solidFill>
                  <a:srgbClr val="0000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6" name="Rectangle 15"/>
                <p:cNvSpPr/>
                <p:nvPr/>
              </p:nvSpPr>
              <p:spPr>
                <a:xfrm>
                  <a:off x="1744801" y="2390470"/>
                  <a:ext cx="28869" cy="28953"/>
                </a:xfrm>
                <a:prstGeom prst="rect">
                  <a:avLst/>
                </a:prstGeom>
                <a:solidFill>
                  <a:srgbClr val="0000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7" name="Rectangle 16"/>
                <p:cNvSpPr/>
                <p:nvPr/>
              </p:nvSpPr>
              <p:spPr>
                <a:xfrm>
                  <a:off x="1773670" y="2419423"/>
                  <a:ext cx="28869" cy="28953"/>
                </a:xfrm>
                <a:prstGeom prst="rect">
                  <a:avLst/>
                </a:prstGeom>
                <a:solidFill>
                  <a:srgbClr val="0000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8" name="Rectangle 17"/>
                <p:cNvSpPr/>
                <p:nvPr/>
              </p:nvSpPr>
              <p:spPr>
                <a:xfrm>
                  <a:off x="2554129" y="2390470"/>
                  <a:ext cx="28869" cy="28953"/>
                </a:xfrm>
                <a:prstGeom prst="rect">
                  <a:avLst/>
                </a:prstGeom>
                <a:solidFill>
                  <a:srgbClr val="0000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9" name="Rectangle 18"/>
                <p:cNvSpPr/>
                <p:nvPr/>
              </p:nvSpPr>
              <p:spPr>
                <a:xfrm>
                  <a:off x="2582998" y="2419423"/>
                  <a:ext cx="28869" cy="28953"/>
                </a:xfrm>
                <a:prstGeom prst="rect">
                  <a:avLst/>
                </a:prstGeom>
                <a:solidFill>
                  <a:srgbClr val="0000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0" name="Rectangle 19"/>
                <p:cNvSpPr/>
                <p:nvPr/>
              </p:nvSpPr>
              <p:spPr>
                <a:xfrm>
                  <a:off x="1744801" y="3064136"/>
                  <a:ext cx="28869" cy="28953"/>
                </a:xfrm>
                <a:prstGeom prst="rect">
                  <a:avLst/>
                </a:prstGeom>
                <a:solidFill>
                  <a:srgbClr val="0000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1" name="Rectangle 20"/>
                <p:cNvSpPr/>
                <p:nvPr/>
              </p:nvSpPr>
              <p:spPr>
                <a:xfrm>
                  <a:off x="1773670" y="3093089"/>
                  <a:ext cx="28869" cy="28953"/>
                </a:xfrm>
                <a:prstGeom prst="rect">
                  <a:avLst/>
                </a:prstGeom>
                <a:solidFill>
                  <a:srgbClr val="0000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2" name="Rectangle 21"/>
                <p:cNvSpPr/>
                <p:nvPr/>
              </p:nvSpPr>
              <p:spPr>
                <a:xfrm>
                  <a:off x="2371093" y="3064137"/>
                  <a:ext cx="28869" cy="28953"/>
                </a:xfrm>
                <a:prstGeom prst="rect">
                  <a:avLst/>
                </a:prstGeom>
                <a:solidFill>
                  <a:srgbClr val="0000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3" name="Rectangle 22"/>
                <p:cNvSpPr/>
                <p:nvPr/>
              </p:nvSpPr>
              <p:spPr>
                <a:xfrm>
                  <a:off x="2399962" y="3093090"/>
                  <a:ext cx="28869" cy="28953"/>
                </a:xfrm>
                <a:prstGeom prst="rect">
                  <a:avLst/>
                </a:prstGeom>
                <a:solidFill>
                  <a:srgbClr val="0000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cxnSp>
              <p:nvCxnSpPr>
                <p:cNvPr id="24" name="Straight Connector 23"/>
                <p:cNvCxnSpPr/>
                <p:nvPr/>
              </p:nvCxnSpPr>
              <p:spPr>
                <a:xfrm flipH="1">
                  <a:off x="2559540" y="2474437"/>
                  <a:ext cx="196727" cy="561668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25" name="Straight Connector 24"/>
                <p:cNvCxnSpPr/>
                <p:nvPr/>
              </p:nvCxnSpPr>
              <p:spPr>
                <a:xfrm>
                  <a:off x="825350" y="2468378"/>
                  <a:ext cx="196727" cy="561668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</p:grpSp>
        <p:sp>
          <p:nvSpPr>
            <p:cNvPr id="59" name="Plus 58"/>
            <p:cNvSpPr/>
            <p:nvPr/>
          </p:nvSpPr>
          <p:spPr>
            <a:xfrm>
              <a:off x="1801732" y="3822512"/>
              <a:ext cx="161358" cy="161357"/>
            </a:xfrm>
            <a:prstGeom prst="mathPlus">
              <a:avLst/>
            </a:prstGeom>
            <a:solidFill>
              <a:srgbClr val="000000"/>
            </a:soli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0" name="Right Arrow 59"/>
            <p:cNvSpPr/>
            <p:nvPr/>
          </p:nvSpPr>
          <p:spPr>
            <a:xfrm rot="5400000">
              <a:off x="1746774" y="4980659"/>
              <a:ext cx="268983" cy="161358"/>
            </a:xfrm>
            <a:prstGeom prst="rightArrow">
              <a:avLst>
                <a:gd name="adj1" fmla="val 34258"/>
                <a:gd name="adj2" fmla="val 50000"/>
              </a:avLst>
            </a:prstGeom>
            <a:solidFill>
              <a:srgbClr val="000000"/>
            </a:soli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1" name="Trapezoid 60"/>
            <p:cNvSpPr/>
            <p:nvPr/>
          </p:nvSpPr>
          <p:spPr>
            <a:xfrm flipV="1">
              <a:off x="755576" y="4011790"/>
              <a:ext cx="2304256" cy="843054"/>
            </a:xfrm>
            <a:prstGeom prst="trapezoid">
              <a:avLst>
                <a:gd name="adj" fmla="val 35947"/>
              </a:avLst>
            </a:prstGeom>
            <a:solidFill>
              <a:srgbClr val="F79646">
                <a:alpha val="30000"/>
              </a:srgbClr>
            </a:soli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2" name="Trapezoid 61"/>
            <p:cNvSpPr/>
            <p:nvPr/>
          </p:nvSpPr>
          <p:spPr>
            <a:xfrm flipV="1">
              <a:off x="915870" y="4149984"/>
              <a:ext cx="1946494" cy="564752"/>
            </a:xfrm>
            <a:prstGeom prst="trapezoid">
              <a:avLst>
                <a:gd name="adj" fmla="val 35947"/>
              </a:avLst>
            </a:prstGeom>
            <a:pattFill prst="narHorz">
              <a:fgClr>
                <a:sysClr val="windowText" lastClr="000000"/>
              </a:fgClr>
              <a:bgClr>
                <a:srgbClr val="F79646">
                  <a:lumMod val="60000"/>
                  <a:lumOff val="40000"/>
                </a:srgbClr>
              </a:bgClr>
            </a:patt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1025644" y="4060099"/>
              <a:ext cx="28869" cy="28953"/>
            </a:xfrm>
            <a:prstGeom prst="rect">
              <a:avLst/>
            </a:prstGeom>
            <a:solidFill>
              <a:srgbClr val="000000"/>
            </a:solidFill>
            <a:ln w="9525" cap="flat" cmpd="sng" algn="ctr">
              <a:solidFill>
                <a:srgbClr val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1054512" y="4089051"/>
              <a:ext cx="28869" cy="28953"/>
            </a:xfrm>
            <a:prstGeom prst="rect">
              <a:avLst/>
            </a:prstGeom>
            <a:solidFill>
              <a:srgbClr val="000000"/>
            </a:solidFill>
            <a:ln w="9525" cap="flat" cmpd="sng" algn="ctr">
              <a:solidFill>
                <a:srgbClr val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1237346" y="4748242"/>
              <a:ext cx="28869" cy="28953"/>
            </a:xfrm>
            <a:prstGeom prst="rect">
              <a:avLst/>
            </a:prstGeom>
            <a:solidFill>
              <a:srgbClr val="000000"/>
            </a:solidFill>
            <a:ln w="9525" cap="flat" cmpd="sng" algn="ctr">
              <a:solidFill>
                <a:srgbClr val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1266214" y="4777195"/>
              <a:ext cx="28869" cy="28953"/>
            </a:xfrm>
            <a:prstGeom prst="rect">
              <a:avLst/>
            </a:prstGeom>
            <a:solidFill>
              <a:srgbClr val="000000"/>
            </a:solidFill>
            <a:ln w="9525" cap="flat" cmpd="sng" algn="ctr">
              <a:solidFill>
                <a:srgbClr val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1852397" y="4074575"/>
              <a:ext cx="28869" cy="28953"/>
            </a:xfrm>
            <a:prstGeom prst="rect">
              <a:avLst/>
            </a:prstGeom>
            <a:solidFill>
              <a:srgbClr val="000000"/>
            </a:solidFill>
            <a:ln w="9525" cap="flat" cmpd="sng" algn="ctr">
              <a:solidFill>
                <a:srgbClr val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1881266" y="4103528"/>
              <a:ext cx="28869" cy="28953"/>
            </a:xfrm>
            <a:prstGeom prst="rect">
              <a:avLst/>
            </a:prstGeom>
            <a:solidFill>
              <a:srgbClr val="000000"/>
            </a:solidFill>
            <a:ln w="9525" cap="flat" cmpd="sng" algn="ctr">
              <a:solidFill>
                <a:srgbClr val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69" name="Group 68"/>
            <p:cNvGrpSpPr/>
            <p:nvPr/>
          </p:nvGrpSpPr>
          <p:grpSpPr>
            <a:xfrm>
              <a:off x="2661725" y="4074575"/>
              <a:ext cx="57738" cy="57906"/>
              <a:chOff x="3309797" y="2994455"/>
              <a:chExt cx="57738" cy="57906"/>
            </a:xfrm>
          </p:grpSpPr>
          <p:sp>
            <p:nvSpPr>
              <p:cNvPr id="70" name="Rectangle 69"/>
              <p:cNvSpPr/>
              <p:nvPr/>
            </p:nvSpPr>
            <p:spPr>
              <a:xfrm>
                <a:off x="3309797" y="2994455"/>
                <a:ext cx="28869" cy="28953"/>
              </a:xfrm>
              <a:prstGeom prst="rect">
                <a:avLst/>
              </a:prstGeom>
              <a:solidFill>
                <a:srgbClr val="000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3338666" y="3023408"/>
                <a:ext cx="28869" cy="28953"/>
              </a:xfrm>
              <a:prstGeom prst="rect">
                <a:avLst/>
              </a:prstGeom>
              <a:solidFill>
                <a:srgbClr val="000000"/>
              </a:solidFill>
              <a:ln w="9525" cap="flat" cmpd="sng" algn="ctr">
                <a:solidFill>
                  <a:srgbClr val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72" name="Rectangle 71"/>
            <p:cNvSpPr/>
            <p:nvPr/>
          </p:nvSpPr>
          <p:spPr>
            <a:xfrm>
              <a:off x="1852397" y="4748241"/>
              <a:ext cx="28869" cy="28953"/>
            </a:xfrm>
            <a:prstGeom prst="rect">
              <a:avLst/>
            </a:prstGeom>
            <a:solidFill>
              <a:srgbClr val="000000"/>
            </a:solidFill>
            <a:ln w="9525" cap="flat" cmpd="sng" algn="ctr">
              <a:solidFill>
                <a:srgbClr val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1881266" y="4777194"/>
              <a:ext cx="28869" cy="28953"/>
            </a:xfrm>
            <a:prstGeom prst="rect">
              <a:avLst/>
            </a:prstGeom>
            <a:solidFill>
              <a:srgbClr val="000000"/>
            </a:solidFill>
            <a:ln w="9525" cap="flat" cmpd="sng" algn="ctr">
              <a:solidFill>
                <a:srgbClr val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2478689" y="4748242"/>
              <a:ext cx="28869" cy="28953"/>
            </a:xfrm>
            <a:prstGeom prst="rect">
              <a:avLst/>
            </a:prstGeom>
            <a:solidFill>
              <a:srgbClr val="000000"/>
            </a:solidFill>
            <a:ln w="9525" cap="flat" cmpd="sng" algn="ctr">
              <a:solidFill>
                <a:srgbClr val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2507558" y="4777195"/>
              <a:ext cx="28869" cy="28953"/>
            </a:xfrm>
            <a:prstGeom prst="rect">
              <a:avLst/>
            </a:prstGeom>
            <a:solidFill>
              <a:srgbClr val="000000"/>
            </a:solidFill>
            <a:ln w="9525" cap="flat" cmpd="sng" algn="ctr">
              <a:solidFill>
                <a:srgbClr val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04236" y="4199959"/>
              <a:ext cx="13972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r</a:t>
              </a:r>
              <a:r>
                <a:rPr kumimoji="0" lang="fr-FR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esistive pattern on </a:t>
              </a:r>
              <a:br>
                <a:rPr kumimoji="0" lang="fr-FR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</a:br>
              <a:r>
                <a:rPr kumimoji="0" lang="fr-FR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Kapton® foil</a:t>
              </a:r>
              <a:endPara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77" name="Straight Connector 76"/>
            <p:cNvCxnSpPr/>
            <p:nvPr/>
          </p:nvCxnSpPr>
          <p:spPr>
            <a:xfrm flipH="1">
              <a:off x="2667136" y="4158542"/>
              <a:ext cx="196727" cy="561668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8" name="Straight Connector 77"/>
            <p:cNvCxnSpPr/>
            <p:nvPr/>
          </p:nvCxnSpPr>
          <p:spPr>
            <a:xfrm>
              <a:off x="932946" y="4152483"/>
              <a:ext cx="196727" cy="561668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grpSp>
          <p:nvGrpSpPr>
            <p:cNvPr id="79" name="Group 78"/>
            <p:cNvGrpSpPr/>
            <p:nvPr/>
          </p:nvGrpSpPr>
          <p:grpSpPr>
            <a:xfrm>
              <a:off x="5167285" y="4514830"/>
              <a:ext cx="1740316" cy="1655870"/>
              <a:chOff x="3594917" y="2129277"/>
              <a:chExt cx="2278765" cy="2168193"/>
            </a:xfrm>
          </p:grpSpPr>
          <p:grpSp>
            <p:nvGrpSpPr>
              <p:cNvPr id="80" name="Group 79"/>
              <p:cNvGrpSpPr/>
              <p:nvPr/>
            </p:nvGrpSpPr>
            <p:grpSpPr>
              <a:xfrm>
                <a:off x="3614266" y="2256694"/>
                <a:ext cx="2241129" cy="2030553"/>
                <a:chOff x="5594275" y="825629"/>
                <a:chExt cx="2241129" cy="2030553"/>
              </a:xfrm>
            </p:grpSpPr>
            <p:sp>
              <p:nvSpPr>
                <p:cNvPr id="86" name="Rectangle 85"/>
                <p:cNvSpPr>
                  <a:spLocks noChangeAspect="1"/>
                </p:cNvSpPr>
                <p:nvPr/>
              </p:nvSpPr>
              <p:spPr>
                <a:xfrm>
                  <a:off x="5594275" y="931127"/>
                  <a:ext cx="2165684" cy="1925055"/>
                </a:xfrm>
                <a:prstGeom prst="rect">
                  <a:avLst/>
                </a:prstGeom>
                <a:solidFill>
                  <a:srgbClr val="9BBB59">
                    <a:lumMod val="50000"/>
                  </a:srgbClr>
                </a:solidFill>
                <a:ln w="9525" cap="flat" cmpd="sng" algn="ctr">
                  <a:solidFill>
                    <a:srgbClr val="9BBB59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5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87" name="Rectangle 86"/>
                <p:cNvSpPr>
                  <a:spLocks noChangeAspect="1"/>
                </p:cNvSpPr>
                <p:nvPr/>
              </p:nvSpPr>
              <p:spPr>
                <a:xfrm>
                  <a:off x="5669720" y="825629"/>
                  <a:ext cx="2165684" cy="192505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F79646">
                        <a:shade val="51000"/>
                        <a:satMod val="130000"/>
                        <a:alpha val="33000"/>
                      </a:srgbClr>
                    </a:gs>
                    <a:gs pos="80000">
                      <a:srgbClr val="F79646">
                        <a:shade val="93000"/>
                        <a:satMod val="130000"/>
                        <a:alpha val="33000"/>
                      </a:srgbClr>
                    </a:gs>
                    <a:gs pos="100000">
                      <a:srgbClr val="F79646">
                        <a:shade val="94000"/>
                        <a:satMod val="135000"/>
                        <a:alpha val="33000"/>
                      </a:srgbClr>
                    </a:gs>
                  </a:gsLst>
                  <a:lin ang="16200000" scaled="0"/>
                  <a:tileRect/>
                </a:gradFill>
                <a:ln w="9525" cap="flat" cmpd="sng" algn="ctr">
                  <a:solidFill>
                    <a:srgbClr val="F79646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5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pic>
              <p:nvPicPr>
                <p:cNvPr id="88" name="Picture 87"/>
                <p:cNvPicPr>
                  <a:picLocks noChangeAspect="1"/>
                </p:cNvPicPr>
                <p:nvPr/>
              </p:nvPicPr>
              <p:blipFill>
                <a:blip r:embed="rId3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duotone>
                    <a:srgbClr val="F79646">
                      <a:shade val="45000"/>
                      <a:satMod val="135000"/>
                    </a:srgbClr>
                    <a:prstClr val="white"/>
                  </a:duotone>
                </a:blip>
                <a:stretch>
                  <a:fillRect/>
                </a:stretch>
              </p:blipFill>
              <p:spPr>
                <a:xfrm flipH="1" flipV="1">
                  <a:off x="5957752" y="1310524"/>
                  <a:ext cx="1463040" cy="1485433"/>
                </a:xfrm>
                <a:prstGeom prst="rect">
                  <a:avLst/>
                </a:prstGeom>
              </p:spPr>
            </p:pic>
            <p:sp>
              <p:nvSpPr>
                <p:cNvPr id="89" name="Rectangle 88"/>
                <p:cNvSpPr>
                  <a:spLocks noChangeAspect="1"/>
                </p:cNvSpPr>
                <p:nvPr/>
              </p:nvSpPr>
              <p:spPr>
                <a:xfrm>
                  <a:off x="6030914" y="1046420"/>
                  <a:ext cx="782053" cy="744162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05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90" name="Rectangle 89"/>
                <p:cNvSpPr>
                  <a:spLocks noChangeAspect="1"/>
                </p:cNvSpPr>
                <p:nvPr/>
              </p:nvSpPr>
              <p:spPr>
                <a:xfrm>
                  <a:off x="6812967" y="1797778"/>
                  <a:ext cx="782053" cy="744162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05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81" name="Straight Arrow Connector 80"/>
              <p:cNvCxnSpPr/>
              <p:nvPr/>
            </p:nvCxnSpPr>
            <p:spPr>
              <a:xfrm>
                <a:off x="4046314" y="2386876"/>
                <a:ext cx="792088" cy="0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headEnd type="triangle" w="sm" len="sm"/>
                <a:tailEnd type="triangle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82" name="TextBox 81"/>
              <p:cNvSpPr txBox="1"/>
              <p:nvPr/>
            </p:nvSpPr>
            <p:spPr>
              <a:xfrm>
                <a:off x="4098867" y="2129277"/>
                <a:ext cx="750493" cy="3324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1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3 mm</a:t>
                </a:r>
                <a:endParaRPr kumimoji="0" lang="en-US" sz="105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83" name="Straight Arrow Connector 82"/>
              <p:cNvCxnSpPr/>
              <p:nvPr/>
            </p:nvCxnSpPr>
            <p:spPr>
              <a:xfrm flipV="1">
                <a:off x="3974306" y="2489081"/>
                <a:ext cx="0" cy="720080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headEnd type="triangle" w="sm" len="sm"/>
                <a:tailEnd type="triangle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84" name="TextBox 83"/>
              <p:cNvSpPr txBox="1"/>
              <p:nvPr/>
            </p:nvSpPr>
            <p:spPr>
              <a:xfrm rot="16200000">
                <a:off x="3486372" y="2712611"/>
                <a:ext cx="779536" cy="3324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1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3 mm</a:t>
                </a:r>
                <a:endParaRPr kumimoji="0" lang="en-US" sz="105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5" name="Rectangle 84"/>
              <p:cNvSpPr/>
              <p:nvPr/>
            </p:nvSpPr>
            <p:spPr>
              <a:xfrm>
                <a:off x="3594917" y="2240070"/>
                <a:ext cx="2278765" cy="20574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FF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91" name="Rectangle 90"/>
            <p:cNvSpPr/>
            <p:nvPr/>
          </p:nvSpPr>
          <p:spPr>
            <a:xfrm>
              <a:off x="2426499" y="5971033"/>
              <a:ext cx="162118" cy="146369"/>
            </a:xfrm>
            <a:prstGeom prst="rect">
              <a:avLst/>
            </a:prstGeom>
            <a:noFill/>
            <a:ln w="9525" cap="flat" cmpd="sng" algn="ctr">
              <a:solidFill>
                <a:srgbClr val="0000FF"/>
              </a:solidFill>
              <a:prstDash val="dash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92" name="Straight Connector 91"/>
            <p:cNvCxnSpPr>
              <a:stCxn id="91" idx="0"/>
            </p:cNvCxnSpPr>
            <p:nvPr/>
          </p:nvCxnSpPr>
          <p:spPr>
            <a:xfrm flipV="1">
              <a:off x="2507558" y="4581128"/>
              <a:ext cx="2640506" cy="1389905"/>
            </a:xfrm>
            <a:prstGeom prst="line">
              <a:avLst/>
            </a:prstGeom>
            <a:noFill/>
            <a:ln w="12700" cap="flat" cmpd="sng" algn="ctr">
              <a:solidFill>
                <a:srgbClr val="0000FF"/>
              </a:solidFill>
              <a:prstDash val="dash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3" name="Straight Connector 92"/>
            <p:cNvCxnSpPr>
              <a:stCxn id="91" idx="2"/>
              <a:endCxn id="85" idx="2"/>
            </p:cNvCxnSpPr>
            <p:nvPr/>
          </p:nvCxnSpPr>
          <p:spPr>
            <a:xfrm>
              <a:off x="2507558" y="6117402"/>
              <a:ext cx="3529885" cy="53298"/>
            </a:xfrm>
            <a:prstGeom prst="line">
              <a:avLst/>
            </a:prstGeom>
            <a:noFill/>
            <a:ln w="12700" cap="flat" cmpd="sng" algn="ctr">
              <a:solidFill>
                <a:srgbClr val="0000FF"/>
              </a:solidFill>
              <a:prstDash val="dash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94" name="Content Placeholder 2"/>
            <p:cNvSpPr txBox="1">
              <a:spLocks/>
            </p:cNvSpPr>
            <p:nvPr/>
          </p:nvSpPr>
          <p:spPr bwMode="auto">
            <a:xfrm>
              <a:off x="3198731" y="5338070"/>
              <a:ext cx="1982951" cy="9246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:ma14="http://schemas.microsoft.com/office/mac/drawingml/2011/main" val="1"/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ＭＳ Ｐゴシック" charset="0"/>
                  <a:cs typeface="ＭＳ Ｐゴシック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ＭＳ Ｐゴシック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+mn-lt"/>
                  <a:ea typeface="ＭＳ Ｐゴシック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600">
                  <a:solidFill>
                    <a:schemeClr val="tx1"/>
                  </a:solidFill>
                  <a:latin typeface="+mn-lt"/>
                  <a:ea typeface="ＭＳ Ｐゴシック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  <a:ea typeface="ＭＳ Ｐゴシック" charset="0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ＭＳ Ｐゴシック" charset="0"/>
                  <a:cs typeface="ＭＳ Ｐゴシック" charset="0"/>
                </a:rPr>
                <a:t>Alignment of copper- to resistive pattern is directly measureable counting 200µm wide lines / spaces.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charset="0"/>
                <a:cs typeface="ＭＳ Ｐゴシック" charset="0"/>
              </a:endParaRPr>
            </a:p>
          </p:txBody>
        </p:sp>
        <p:grpSp>
          <p:nvGrpSpPr>
            <p:cNvPr id="95" name="Group 94"/>
            <p:cNvGrpSpPr/>
            <p:nvPr/>
          </p:nvGrpSpPr>
          <p:grpSpPr>
            <a:xfrm>
              <a:off x="539552" y="2924944"/>
              <a:ext cx="2581717" cy="834982"/>
              <a:chOff x="1187624" y="1844824"/>
              <a:chExt cx="2581717" cy="834982"/>
            </a:xfrm>
          </p:grpSpPr>
          <p:sp>
            <p:nvSpPr>
              <p:cNvPr id="96" name="Rectangle 95"/>
              <p:cNvSpPr/>
              <p:nvPr/>
            </p:nvSpPr>
            <p:spPr>
              <a:xfrm>
                <a:off x="1187624" y="1844824"/>
                <a:ext cx="2581717" cy="834982"/>
              </a:xfrm>
              <a:prstGeom prst="rect">
                <a:avLst/>
              </a:prstGeom>
              <a:solidFill>
                <a:srgbClr val="9BBB59">
                  <a:lumMod val="50000"/>
                </a:srgbClr>
              </a:soli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7" name="Trapezoid 96"/>
              <p:cNvSpPr/>
              <p:nvPr/>
            </p:nvSpPr>
            <p:spPr>
              <a:xfrm flipV="1">
                <a:off x="1327167" y="1979283"/>
                <a:ext cx="2331526" cy="564752"/>
              </a:xfrm>
              <a:prstGeom prst="trapezoid">
                <a:avLst>
                  <a:gd name="adj" fmla="val 35947"/>
                </a:avLst>
              </a:prstGeom>
              <a:gradFill rotWithShape="1">
                <a:gsLst>
                  <a:gs pos="0">
                    <a:srgbClr val="F79646">
                      <a:tint val="100000"/>
                      <a:shade val="100000"/>
                      <a:satMod val="130000"/>
                    </a:srgbClr>
                  </a:gs>
                  <a:gs pos="100000">
                    <a:srgbClr val="F79646">
                      <a:tint val="50000"/>
                      <a:shade val="100000"/>
                      <a:satMod val="350000"/>
                    </a:srgb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8" name="Trapezoid 97"/>
              <p:cNvSpPr/>
              <p:nvPr/>
            </p:nvSpPr>
            <p:spPr>
              <a:xfrm flipV="1">
                <a:off x="1571981" y="1973758"/>
                <a:ext cx="1875640" cy="564752"/>
              </a:xfrm>
              <a:prstGeom prst="trapezoid">
                <a:avLst>
                  <a:gd name="adj" fmla="val 35947"/>
                </a:avLst>
              </a:prstGeom>
              <a:pattFill prst="narHorz">
                <a:fgClr>
                  <a:srgbClr val="4F6228"/>
                </a:fgClr>
                <a:bgClr>
                  <a:srgbClr val="FFC000"/>
                </a:bgClr>
              </a:patt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9" name="Rectangle 98"/>
              <p:cNvSpPr/>
              <p:nvPr/>
            </p:nvSpPr>
            <p:spPr>
              <a:xfrm>
                <a:off x="1629457" y="1886566"/>
                <a:ext cx="28869" cy="28953"/>
              </a:xfrm>
              <a:prstGeom prst="rect">
                <a:avLst/>
              </a:prstGeom>
              <a:gradFill rotWithShape="1">
                <a:gsLst>
                  <a:gs pos="0">
                    <a:srgbClr val="F79646">
                      <a:tint val="100000"/>
                      <a:shade val="100000"/>
                      <a:satMod val="130000"/>
                    </a:srgbClr>
                  </a:gs>
                  <a:gs pos="100000">
                    <a:srgbClr val="F79646">
                      <a:tint val="50000"/>
                      <a:shade val="100000"/>
                      <a:satMod val="35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0" name="Rectangle 99"/>
              <p:cNvSpPr/>
              <p:nvPr/>
            </p:nvSpPr>
            <p:spPr>
              <a:xfrm>
                <a:off x="1658325" y="1915519"/>
                <a:ext cx="28869" cy="28953"/>
              </a:xfrm>
              <a:prstGeom prst="rect">
                <a:avLst/>
              </a:prstGeom>
              <a:gradFill rotWithShape="1">
                <a:gsLst>
                  <a:gs pos="0">
                    <a:srgbClr val="F79646">
                      <a:tint val="100000"/>
                      <a:shade val="100000"/>
                      <a:satMod val="130000"/>
                    </a:srgbClr>
                  </a:gs>
                  <a:gs pos="100000">
                    <a:srgbClr val="F79646">
                      <a:tint val="50000"/>
                      <a:shade val="100000"/>
                      <a:satMod val="35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1" name="Rectangle 100"/>
              <p:cNvSpPr/>
              <p:nvPr/>
            </p:nvSpPr>
            <p:spPr>
              <a:xfrm>
                <a:off x="1841159" y="2580351"/>
                <a:ext cx="28869" cy="28953"/>
              </a:xfrm>
              <a:prstGeom prst="rect">
                <a:avLst/>
              </a:prstGeom>
              <a:gradFill rotWithShape="1">
                <a:gsLst>
                  <a:gs pos="0">
                    <a:srgbClr val="F79646">
                      <a:tint val="100000"/>
                      <a:shade val="100000"/>
                      <a:satMod val="130000"/>
                    </a:srgbClr>
                  </a:gs>
                  <a:gs pos="100000">
                    <a:srgbClr val="F79646">
                      <a:tint val="50000"/>
                      <a:shade val="100000"/>
                      <a:satMod val="35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2" name="Rectangle 101"/>
              <p:cNvSpPr/>
              <p:nvPr/>
            </p:nvSpPr>
            <p:spPr>
              <a:xfrm>
                <a:off x="1870027" y="2609303"/>
                <a:ext cx="28869" cy="28953"/>
              </a:xfrm>
              <a:prstGeom prst="rect">
                <a:avLst/>
              </a:prstGeom>
              <a:gradFill rotWithShape="1">
                <a:gsLst>
                  <a:gs pos="0">
                    <a:srgbClr val="F79646">
                      <a:tint val="100000"/>
                      <a:shade val="100000"/>
                      <a:satMod val="130000"/>
                    </a:srgbClr>
                  </a:gs>
                  <a:gs pos="100000">
                    <a:srgbClr val="F79646">
                      <a:tint val="50000"/>
                      <a:shade val="100000"/>
                      <a:satMod val="35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3" name="Rectangle 102"/>
              <p:cNvSpPr/>
              <p:nvPr/>
            </p:nvSpPr>
            <p:spPr>
              <a:xfrm>
                <a:off x="2456210" y="1901042"/>
                <a:ext cx="28869" cy="28953"/>
              </a:xfrm>
              <a:prstGeom prst="rect">
                <a:avLst/>
              </a:prstGeom>
              <a:gradFill rotWithShape="1">
                <a:gsLst>
                  <a:gs pos="0">
                    <a:srgbClr val="F79646">
                      <a:tint val="100000"/>
                      <a:shade val="100000"/>
                      <a:satMod val="130000"/>
                    </a:srgbClr>
                  </a:gs>
                  <a:gs pos="100000">
                    <a:srgbClr val="F79646">
                      <a:tint val="50000"/>
                      <a:shade val="100000"/>
                      <a:satMod val="35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4" name="Rectangle 103"/>
              <p:cNvSpPr/>
              <p:nvPr/>
            </p:nvSpPr>
            <p:spPr>
              <a:xfrm>
                <a:off x="2485079" y="1929995"/>
                <a:ext cx="28869" cy="28953"/>
              </a:xfrm>
              <a:prstGeom prst="rect">
                <a:avLst/>
              </a:prstGeom>
              <a:gradFill rotWithShape="1">
                <a:gsLst>
                  <a:gs pos="0">
                    <a:srgbClr val="F79646">
                      <a:tint val="100000"/>
                      <a:shade val="100000"/>
                      <a:satMod val="130000"/>
                    </a:srgbClr>
                  </a:gs>
                  <a:gs pos="100000">
                    <a:srgbClr val="F79646">
                      <a:tint val="50000"/>
                      <a:shade val="100000"/>
                      <a:satMod val="35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3265538" y="1901042"/>
                <a:ext cx="28869" cy="28953"/>
              </a:xfrm>
              <a:prstGeom prst="rect">
                <a:avLst/>
              </a:prstGeom>
              <a:gradFill rotWithShape="1">
                <a:gsLst>
                  <a:gs pos="0">
                    <a:srgbClr val="F79646">
                      <a:tint val="100000"/>
                      <a:shade val="100000"/>
                      <a:satMod val="130000"/>
                    </a:srgbClr>
                  </a:gs>
                  <a:gs pos="100000">
                    <a:srgbClr val="F79646">
                      <a:tint val="50000"/>
                      <a:shade val="100000"/>
                      <a:satMod val="35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294407" y="1929995"/>
                <a:ext cx="28869" cy="28953"/>
              </a:xfrm>
              <a:prstGeom prst="rect">
                <a:avLst/>
              </a:prstGeom>
              <a:gradFill rotWithShape="1">
                <a:gsLst>
                  <a:gs pos="0">
                    <a:srgbClr val="F79646">
                      <a:tint val="100000"/>
                      <a:shade val="100000"/>
                      <a:satMod val="130000"/>
                    </a:srgbClr>
                  </a:gs>
                  <a:gs pos="100000">
                    <a:srgbClr val="F79646">
                      <a:tint val="50000"/>
                      <a:shade val="100000"/>
                      <a:satMod val="35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7" name="Rectangle 106"/>
              <p:cNvSpPr/>
              <p:nvPr/>
            </p:nvSpPr>
            <p:spPr>
              <a:xfrm>
                <a:off x="2456210" y="2580350"/>
                <a:ext cx="28869" cy="28953"/>
              </a:xfrm>
              <a:prstGeom prst="rect">
                <a:avLst/>
              </a:prstGeom>
              <a:gradFill rotWithShape="1">
                <a:gsLst>
                  <a:gs pos="0">
                    <a:srgbClr val="F79646">
                      <a:tint val="100000"/>
                      <a:shade val="100000"/>
                      <a:satMod val="130000"/>
                    </a:srgbClr>
                  </a:gs>
                  <a:gs pos="100000">
                    <a:srgbClr val="F79646">
                      <a:tint val="50000"/>
                      <a:shade val="100000"/>
                      <a:satMod val="35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8" name="Rectangle 107"/>
              <p:cNvSpPr/>
              <p:nvPr/>
            </p:nvSpPr>
            <p:spPr>
              <a:xfrm>
                <a:off x="2485079" y="2609302"/>
                <a:ext cx="28869" cy="28953"/>
              </a:xfrm>
              <a:prstGeom prst="rect">
                <a:avLst/>
              </a:prstGeom>
              <a:gradFill rotWithShape="1">
                <a:gsLst>
                  <a:gs pos="0">
                    <a:srgbClr val="F79646">
                      <a:tint val="100000"/>
                      <a:shade val="100000"/>
                      <a:satMod val="130000"/>
                    </a:srgbClr>
                  </a:gs>
                  <a:gs pos="100000">
                    <a:srgbClr val="F79646">
                      <a:tint val="50000"/>
                      <a:shade val="100000"/>
                      <a:satMod val="35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9" name="Rectangle 108"/>
              <p:cNvSpPr/>
              <p:nvPr/>
            </p:nvSpPr>
            <p:spPr>
              <a:xfrm>
                <a:off x="3082502" y="2580351"/>
                <a:ext cx="28869" cy="28953"/>
              </a:xfrm>
              <a:prstGeom prst="rect">
                <a:avLst/>
              </a:prstGeom>
              <a:gradFill rotWithShape="1">
                <a:gsLst>
                  <a:gs pos="0">
                    <a:srgbClr val="F79646">
                      <a:tint val="100000"/>
                      <a:shade val="100000"/>
                      <a:satMod val="130000"/>
                    </a:srgbClr>
                  </a:gs>
                  <a:gs pos="100000">
                    <a:srgbClr val="F79646">
                      <a:tint val="50000"/>
                      <a:shade val="100000"/>
                      <a:satMod val="35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0" name="Rectangle 109"/>
              <p:cNvSpPr/>
              <p:nvPr/>
            </p:nvSpPr>
            <p:spPr>
              <a:xfrm>
                <a:off x="3111370" y="2609303"/>
                <a:ext cx="28869" cy="28953"/>
              </a:xfrm>
              <a:prstGeom prst="rect">
                <a:avLst/>
              </a:prstGeom>
              <a:gradFill rotWithShape="1">
                <a:gsLst>
                  <a:gs pos="0">
                    <a:srgbClr val="F79646">
                      <a:tint val="100000"/>
                      <a:shade val="100000"/>
                      <a:satMod val="130000"/>
                    </a:srgbClr>
                  </a:gs>
                  <a:gs pos="100000">
                    <a:srgbClr val="F79646">
                      <a:tint val="50000"/>
                      <a:shade val="100000"/>
                      <a:satMod val="35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111" name="Group 110"/>
              <p:cNvGrpSpPr/>
              <p:nvPr/>
            </p:nvGrpSpPr>
            <p:grpSpPr>
              <a:xfrm>
                <a:off x="3294333" y="1965866"/>
                <a:ext cx="228152" cy="589222"/>
                <a:chOff x="2582924" y="1352555"/>
                <a:chExt cx="228152" cy="589222"/>
              </a:xfrm>
              <a:solidFill>
                <a:srgbClr val="4F6228"/>
              </a:solidFill>
              <a:effectLst/>
            </p:grpSpPr>
            <p:sp>
              <p:nvSpPr>
                <p:cNvPr id="125" name="Oval 124"/>
                <p:cNvSpPr>
                  <a:spLocks noChangeAspect="1"/>
                </p:cNvSpPr>
                <p:nvPr/>
              </p:nvSpPr>
              <p:spPr>
                <a:xfrm flipH="1" flipV="1">
                  <a:off x="2783644" y="1352555"/>
                  <a:ext cx="27432" cy="25942"/>
                </a:xfrm>
                <a:prstGeom prst="ellipse">
                  <a:avLst/>
                </a:prstGeom>
                <a:grpFill/>
                <a:ln w="9525" cap="flat" cmpd="sng" algn="ctr">
                  <a:noFill/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26" name="Oval 125"/>
                <p:cNvSpPr>
                  <a:spLocks noChangeAspect="1"/>
                </p:cNvSpPr>
                <p:nvPr/>
              </p:nvSpPr>
              <p:spPr>
                <a:xfrm flipH="1" flipV="1">
                  <a:off x="2733464" y="1493375"/>
                  <a:ext cx="27432" cy="25942"/>
                </a:xfrm>
                <a:prstGeom prst="ellipse">
                  <a:avLst/>
                </a:prstGeom>
                <a:grpFill/>
                <a:ln w="9525" cap="flat" cmpd="sng" algn="ctr">
                  <a:noFill/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27" name="Oval 126"/>
                <p:cNvSpPr>
                  <a:spLocks noChangeAspect="1"/>
                </p:cNvSpPr>
                <p:nvPr/>
              </p:nvSpPr>
              <p:spPr>
                <a:xfrm flipH="1" flipV="1">
                  <a:off x="2683284" y="1634195"/>
                  <a:ext cx="27432" cy="25942"/>
                </a:xfrm>
                <a:prstGeom prst="ellipse">
                  <a:avLst/>
                </a:prstGeom>
                <a:grpFill/>
                <a:ln w="9525" cap="flat" cmpd="sng" algn="ctr">
                  <a:noFill/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28" name="Oval 127"/>
                <p:cNvSpPr>
                  <a:spLocks noChangeAspect="1"/>
                </p:cNvSpPr>
                <p:nvPr/>
              </p:nvSpPr>
              <p:spPr>
                <a:xfrm flipH="1" flipV="1">
                  <a:off x="2633104" y="1775015"/>
                  <a:ext cx="27432" cy="25942"/>
                </a:xfrm>
                <a:prstGeom prst="ellipse">
                  <a:avLst/>
                </a:prstGeom>
                <a:grpFill/>
                <a:ln w="9525" cap="flat" cmpd="sng" algn="ctr">
                  <a:noFill/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29" name="Oval 128"/>
                <p:cNvSpPr>
                  <a:spLocks noChangeAspect="1"/>
                </p:cNvSpPr>
                <p:nvPr/>
              </p:nvSpPr>
              <p:spPr>
                <a:xfrm flipH="1" flipV="1">
                  <a:off x="2582924" y="1915835"/>
                  <a:ext cx="27432" cy="25942"/>
                </a:xfrm>
                <a:prstGeom prst="ellipse">
                  <a:avLst/>
                </a:prstGeom>
                <a:grpFill/>
                <a:ln w="9525" cap="flat" cmpd="sng" algn="ctr">
                  <a:noFill/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12" name="Group 111"/>
              <p:cNvGrpSpPr/>
              <p:nvPr/>
            </p:nvGrpSpPr>
            <p:grpSpPr>
              <a:xfrm flipH="1">
                <a:off x="1459042" y="1965866"/>
                <a:ext cx="228152" cy="589222"/>
                <a:chOff x="2582924" y="1352555"/>
                <a:chExt cx="228152" cy="589222"/>
              </a:xfrm>
              <a:solidFill>
                <a:srgbClr val="4F6228"/>
              </a:solidFill>
              <a:effectLst/>
            </p:grpSpPr>
            <p:sp>
              <p:nvSpPr>
                <p:cNvPr id="120" name="Oval 119"/>
                <p:cNvSpPr>
                  <a:spLocks noChangeAspect="1"/>
                </p:cNvSpPr>
                <p:nvPr/>
              </p:nvSpPr>
              <p:spPr>
                <a:xfrm flipH="1" flipV="1">
                  <a:off x="2783644" y="1352555"/>
                  <a:ext cx="27432" cy="25942"/>
                </a:xfrm>
                <a:prstGeom prst="ellipse">
                  <a:avLst/>
                </a:prstGeom>
                <a:grpFill/>
                <a:ln w="9525" cap="flat" cmpd="sng" algn="ctr">
                  <a:noFill/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21" name="Oval 120"/>
                <p:cNvSpPr>
                  <a:spLocks noChangeAspect="1"/>
                </p:cNvSpPr>
                <p:nvPr/>
              </p:nvSpPr>
              <p:spPr>
                <a:xfrm flipH="1" flipV="1">
                  <a:off x="2733464" y="1493375"/>
                  <a:ext cx="27432" cy="25942"/>
                </a:xfrm>
                <a:prstGeom prst="ellipse">
                  <a:avLst/>
                </a:prstGeom>
                <a:grpFill/>
                <a:ln w="9525" cap="flat" cmpd="sng" algn="ctr">
                  <a:noFill/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22" name="Oval 121"/>
                <p:cNvSpPr>
                  <a:spLocks noChangeAspect="1"/>
                </p:cNvSpPr>
                <p:nvPr/>
              </p:nvSpPr>
              <p:spPr>
                <a:xfrm flipH="1" flipV="1">
                  <a:off x="2683284" y="1634195"/>
                  <a:ext cx="27432" cy="25942"/>
                </a:xfrm>
                <a:prstGeom prst="ellipse">
                  <a:avLst/>
                </a:prstGeom>
                <a:grpFill/>
                <a:ln w="9525" cap="flat" cmpd="sng" algn="ctr">
                  <a:noFill/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23" name="Oval 122"/>
                <p:cNvSpPr>
                  <a:spLocks noChangeAspect="1"/>
                </p:cNvSpPr>
                <p:nvPr/>
              </p:nvSpPr>
              <p:spPr>
                <a:xfrm flipH="1" flipV="1">
                  <a:off x="2633104" y="1775015"/>
                  <a:ext cx="27432" cy="25942"/>
                </a:xfrm>
                <a:prstGeom prst="ellipse">
                  <a:avLst/>
                </a:prstGeom>
                <a:grpFill/>
                <a:ln w="9525" cap="flat" cmpd="sng" algn="ctr">
                  <a:noFill/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24" name="Oval 123"/>
                <p:cNvSpPr>
                  <a:spLocks noChangeAspect="1"/>
                </p:cNvSpPr>
                <p:nvPr/>
              </p:nvSpPr>
              <p:spPr>
                <a:xfrm flipH="1" flipV="1">
                  <a:off x="2582924" y="1915835"/>
                  <a:ext cx="27432" cy="25942"/>
                </a:xfrm>
                <a:prstGeom prst="ellipse">
                  <a:avLst/>
                </a:prstGeom>
                <a:grpFill/>
                <a:ln w="9525" cap="flat" cmpd="sng" algn="ctr">
                  <a:noFill/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13" name="Oval 112"/>
              <p:cNvSpPr>
                <a:spLocks noChangeAspect="1"/>
              </p:cNvSpPr>
              <p:nvPr/>
            </p:nvSpPr>
            <p:spPr>
              <a:xfrm flipV="1">
                <a:off x="2473769" y="1964475"/>
                <a:ext cx="27432" cy="25942"/>
              </a:xfrm>
              <a:prstGeom prst="ellipse">
                <a:avLst/>
              </a:prstGeom>
              <a:solidFill>
                <a:srgbClr val="4F6228"/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4" name="Oval 113"/>
              <p:cNvSpPr>
                <a:spLocks noChangeAspect="1"/>
              </p:cNvSpPr>
              <p:nvPr/>
            </p:nvSpPr>
            <p:spPr>
              <a:xfrm flipV="1">
                <a:off x="2473769" y="2527755"/>
                <a:ext cx="27432" cy="25942"/>
              </a:xfrm>
              <a:prstGeom prst="ellipse">
                <a:avLst/>
              </a:prstGeom>
              <a:solidFill>
                <a:srgbClr val="4F6228"/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5" name="TextBox 114"/>
              <p:cNvSpPr txBox="1"/>
              <p:nvPr/>
            </p:nvSpPr>
            <p:spPr>
              <a:xfrm>
                <a:off x="1618572" y="2114076"/>
                <a:ext cx="1724450" cy="1891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2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c</a:t>
                </a:r>
                <a:r>
                  <a:rPr kumimoji="0" lang="fr-FR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opper pattern on FR4</a:t>
                </a:r>
              </a:p>
            </p:txBody>
          </p:sp>
          <p:sp>
            <p:nvSpPr>
              <p:cNvPr id="116" name="Rectangle 115"/>
              <p:cNvSpPr/>
              <p:nvPr/>
            </p:nvSpPr>
            <p:spPr>
              <a:xfrm flipV="1">
                <a:off x="1545613" y="2533326"/>
                <a:ext cx="64008" cy="36574"/>
              </a:xfrm>
              <a:prstGeom prst="rect">
                <a:avLst/>
              </a:prstGeom>
              <a:pattFill prst="smGrid">
                <a:fgClr>
                  <a:srgbClr val="FFC000"/>
                </a:fgClr>
                <a:bgClr>
                  <a:srgbClr val="4F6228"/>
                </a:bgClr>
              </a:patt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7" name="Rectangle 116"/>
              <p:cNvSpPr/>
              <p:nvPr/>
            </p:nvSpPr>
            <p:spPr>
              <a:xfrm flipV="1">
                <a:off x="3375613" y="2527288"/>
                <a:ext cx="64008" cy="36574"/>
              </a:xfrm>
              <a:prstGeom prst="rect">
                <a:avLst/>
              </a:prstGeom>
              <a:pattFill prst="smGrid">
                <a:fgClr>
                  <a:srgbClr val="FFC000"/>
                </a:fgClr>
                <a:bgClr>
                  <a:srgbClr val="4F6228"/>
                </a:bgClr>
              </a:patt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8" name="Rectangle 117"/>
              <p:cNvSpPr/>
              <p:nvPr/>
            </p:nvSpPr>
            <p:spPr>
              <a:xfrm flipV="1">
                <a:off x="1359389" y="1968484"/>
                <a:ext cx="64008" cy="36574"/>
              </a:xfrm>
              <a:prstGeom prst="rect">
                <a:avLst/>
              </a:prstGeom>
              <a:pattFill prst="smGrid">
                <a:fgClr>
                  <a:srgbClr val="FFC000"/>
                </a:fgClr>
                <a:bgClr>
                  <a:srgbClr val="4F6228"/>
                </a:bgClr>
              </a:patt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9" name="Rectangle 118"/>
              <p:cNvSpPr/>
              <p:nvPr/>
            </p:nvSpPr>
            <p:spPr>
              <a:xfrm flipV="1">
                <a:off x="3564301" y="1962446"/>
                <a:ext cx="64008" cy="36574"/>
              </a:xfrm>
              <a:prstGeom prst="rect">
                <a:avLst/>
              </a:prstGeom>
              <a:pattFill prst="smGrid">
                <a:fgClr>
                  <a:srgbClr val="FFC000"/>
                </a:fgClr>
                <a:bgClr>
                  <a:srgbClr val="4F6228"/>
                </a:bgClr>
              </a:patt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30" name="Group 129"/>
            <p:cNvGrpSpPr/>
            <p:nvPr/>
          </p:nvGrpSpPr>
          <p:grpSpPr>
            <a:xfrm>
              <a:off x="953617" y="4437112"/>
              <a:ext cx="1894511" cy="57906"/>
              <a:chOff x="1601689" y="3356992"/>
              <a:chExt cx="1894511" cy="57906"/>
            </a:xfrm>
          </p:grpSpPr>
          <p:grpSp>
            <p:nvGrpSpPr>
              <p:cNvPr id="131" name="Group 130"/>
              <p:cNvGrpSpPr/>
              <p:nvPr/>
            </p:nvGrpSpPr>
            <p:grpSpPr>
              <a:xfrm>
                <a:off x="3438462" y="3356992"/>
                <a:ext cx="57738" cy="57906"/>
                <a:chOff x="3309797" y="2994455"/>
                <a:chExt cx="57738" cy="57906"/>
              </a:xfrm>
            </p:grpSpPr>
            <p:sp>
              <p:nvSpPr>
                <p:cNvPr id="135" name="Rectangle 134"/>
                <p:cNvSpPr/>
                <p:nvPr/>
              </p:nvSpPr>
              <p:spPr>
                <a:xfrm>
                  <a:off x="3309797" y="2994455"/>
                  <a:ext cx="28869" cy="28953"/>
                </a:xfrm>
                <a:prstGeom prst="rect">
                  <a:avLst/>
                </a:prstGeom>
                <a:solidFill>
                  <a:srgbClr val="0000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36" name="Rectangle 135"/>
                <p:cNvSpPr/>
                <p:nvPr/>
              </p:nvSpPr>
              <p:spPr>
                <a:xfrm>
                  <a:off x="3338666" y="3023408"/>
                  <a:ext cx="28869" cy="28953"/>
                </a:xfrm>
                <a:prstGeom prst="rect">
                  <a:avLst/>
                </a:prstGeom>
                <a:solidFill>
                  <a:srgbClr val="0000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32" name="Group 131"/>
              <p:cNvGrpSpPr/>
              <p:nvPr/>
            </p:nvGrpSpPr>
            <p:grpSpPr>
              <a:xfrm>
                <a:off x="1601689" y="3356992"/>
                <a:ext cx="57738" cy="57906"/>
                <a:chOff x="3309797" y="2994455"/>
                <a:chExt cx="57738" cy="57906"/>
              </a:xfrm>
            </p:grpSpPr>
            <p:sp>
              <p:nvSpPr>
                <p:cNvPr id="133" name="Rectangle 132"/>
                <p:cNvSpPr/>
                <p:nvPr/>
              </p:nvSpPr>
              <p:spPr>
                <a:xfrm>
                  <a:off x="3309797" y="2994455"/>
                  <a:ext cx="28869" cy="28953"/>
                </a:xfrm>
                <a:prstGeom prst="rect">
                  <a:avLst/>
                </a:prstGeom>
                <a:solidFill>
                  <a:srgbClr val="0000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34" name="Rectangle 133"/>
                <p:cNvSpPr/>
                <p:nvPr/>
              </p:nvSpPr>
              <p:spPr>
                <a:xfrm>
                  <a:off x="3338666" y="3023408"/>
                  <a:ext cx="28869" cy="28953"/>
                </a:xfrm>
                <a:prstGeom prst="rect">
                  <a:avLst/>
                </a:prstGeom>
                <a:solidFill>
                  <a:srgbClr val="0000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7" name="Group 136"/>
            <p:cNvGrpSpPr/>
            <p:nvPr/>
          </p:nvGrpSpPr>
          <p:grpSpPr>
            <a:xfrm>
              <a:off x="2711320" y="3352672"/>
              <a:ext cx="57738" cy="57906"/>
              <a:chOff x="3309797" y="2994455"/>
              <a:chExt cx="57738" cy="57906"/>
            </a:xfrm>
            <a:solidFill>
              <a:srgbClr val="F69240"/>
            </a:solidFill>
          </p:grpSpPr>
          <p:sp>
            <p:nvSpPr>
              <p:cNvPr id="138" name="Rectangle 137"/>
              <p:cNvSpPr/>
              <p:nvPr/>
            </p:nvSpPr>
            <p:spPr>
              <a:xfrm>
                <a:off x="3309797" y="2994455"/>
                <a:ext cx="28869" cy="28953"/>
              </a:xfrm>
              <a:prstGeom prst="rect">
                <a:avLst/>
              </a:prstGeom>
              <a:grpFill/>
              <a:ln w="9525" cap="flat" cmpd="sng" algn="ctr">
                <a:solidFill>
                  <a:srgbClr val="F6924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9" name="Rectangle 138"/>
              <p:cNvSpPr/>
              <p:nvPr/>
            </p:nvSpPr>
            <p:spPr>
              <a:xfrm>
                <a:off x="3338666" y="3023408"/>
                <a:ext cx="28869" cy="28953"/>
              </a:xfrm>
              <a:prstGeom prst="rect">
                <a:avLst/>
              </a:prstGeom>
              <a:grpFill/>
              <a:ln w="9525" cap="flat" cmpd="sng" algn="ctr">
                <a:solidFill>
                  <a:srgbClr val="F6924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40" name="Group 139"/>
            <p:cNvGrpSpPr/>
            <p:nvPr/>
          </p:nvGrpSpPr>
          <p:grpSpPr>
            <a:xfrm>
              <a:off x="913862" y="3356992"/>
              <a:ext cx="57738" cy="57906"/>
              <a:chOff x="3309797" y="2994455"/>
              <a:chExt cx="57738" cy="57906"/>
            </a:xfrm>
            <a:solidFill>
              <a:srgbClr val="F69240"/>
            </a:solidFill>
          </p:grpSpPr>
          <p:sp>
            <p:nvSpPr>
              <p:cNvPr id="141" name="Rectangle 140"/>
              <p:cNvSpPr/>
              <p:nvPr/>
            </p:nvSpPr>
            <p:spPr>
              <a:xfrm>
                <a:off x="3309797" y="2994455"/>
                <a:ext cx="28869" cy="28953"/>
              </a:xfrm>
              <a:prstGeom prst="rect">
                <a:avLst/>
              </a:prstGeom>
              <a:grpFill/>
              <a:ln w="9525" cap="flat" cmpd="sng" algn="ctr">
                <a:solidFill>
                  <a:srgbClr val="F6924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42" name="Rectangle 141"/>
              <p:cNvSpPr/>
              <p:nvPr/>
            </p:nvSpPr>
            <p:spPr>
              <a:xfrm>
                <a:off x="3338666" y="3023408"/>
                <a:ext cx="28869" cy="28953"/>
              </a:xfrm>
              <a:prstGeom prst="rect">
                <a:avLst/>
              </a:prstGeom>
              <a:grpFill/>
              <a:ln w="9525" cap="flat" cmpd="sng" algn="ctr">
                <a:solidFill>
                  <a:srgbClr val="F6924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43" name="Group 142"/>
            <p:cNvGrpSpPr/>
            <p:nvPr/>
          </p:nvGrpSpPr>
          <p:grpSpPr>
            <a:xfrm>
              <a:off x="949297" y="5747358"/>
              <a:ext cx="1894511" cy="57906"/>
              <a:chOff x="1601689" y="3356992"/>
              <a:chExt cx="1894511" cy="57906"/>
            </a:xfrm>
          </p:grpSpPr>
          <p:grpSp>
            <p:nvGrpSpPr>
              <p:cNvPr id="144" name="Group 143"/>
              <p:cNvGrpSpPr/>
              <p:nvPr/>
            </p:nvGrpSpPr>
            <p:grpSpPr>
              <a:xfrm>
                <a:off x="3438462" y="3356992"/>
                <a:ext cx="57738" cy="57906"/>
                <a:chOff x="3309797" y="2994455"/>
                <a:chExt cx="57738" cy="57906"/>
              </a:xfrm>
            </p:grpSpPr>
            <p:sp>
              <p:nvSpPr>
                <p:cNvPr id="148" name="Rectangle 147"/>
                <p:cNvSpPr/>
                <p:nvPr/>
              </p:nvSpPr>
              <p:spPr>
                <a:xfrm>
                  <a:off x="3309797" y="2994455"/>
                  <a:ext cx="28869" cy="28953"/>
                </a:xfrm>
                <a:prstGeom prst="rect">
                  <a:avLst/>
                </a:prstGeom>
                <a:solidFill>
                  <a:srgbClr val="0000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49" name="Rectangle 148"/>
                <p:cNvSpPr/>
                <p:nvPr/>
              </p:nvSpPr>
              <p:spPr>
                <a:xfrm>
                  <a:off x="3338666" y="3023408"/>
                  <a:ext cx="28869" cy="28953"/>
                </a:xfrm>
                <a:prstGeom prst="rect">
                  <a:avLst/>
                </a:prstGeom>
                <a:solidFill>
                  <a:srgbClr val="0000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5" name="Group 144"/>
              <p:cNvGrpSpPr/>
              <p:nvPr/>
            </p:nvGrpSpPr>
            <p:grpSpPr>
              <a:xfrm>
                <a:off x="1601689" y="3356992"/>
                <a:ext cx="57738" cy="57906"/>
                <a:chOff x="3309797" y="2994455"/>
                <a:chExt cx="57738" cy="57906"/>
              </a:xfrm>
            </p:grpSpPr>
            <p:sp>
              <p:nvSpPr>
                <p:cNvPr id="146" name="Rectangle 145"/>
                <p:cNvSpPr/>
                <p:nvPr/>
              </p:nvSpPr>
              <p:spPr>
                <a:xfrm>
                  <a:off x="3309797" y="2994455"/>
                  <a:ext cx="28869" cy="28953"/>
                </a:xfrm>
                <a:prstGeom prst="rect">
                  <a:avLst/>
                </a:prstGeom>
                <a:solidFill>
                  <a:srgbClr val="0000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47" name="Rectangle 146"/>
                <p:cNvSpPr/>
                <p:nvPr/>
              </p:nvSpPr>
              <p:spPr>
                <a:xfrm>
                  <a:off x="3338666" y="3023408"/>
                  <a:ext cx="28869" cy="28953"/>
                </a:xfrm>
                <a:prstGeom prst="rect">
                  <a:avLst/>
                </a:prstGeom>
                <a:solidFill>
                  <a:srgbClr val="0000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150" name="TextBox 149"/>
            <p:cNvSpPr txBox="1"/>
            <p:nvPr/>
          </p:nvSpPr>
          <p:spPr>
            <a:xfrm>
              <a:off x="3347864" y="2852936"/>
              <a:ext cx="1944216" cy="646331"/>
            </a:xfrm>
            <a:prstGeom prst="rect">
              <a:avLst/>
            </a:prstGeom>
            <a:noFill/>
            <a:ln w="6350" cmpd="sng">
              <a:solidFill>
                <a:srgbClr val="FF0000"/>
              </a:solidFill>
              <a:prstDash val="dot"/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Module0: 2x3 for use in company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151" name="Straight Arrow Connector 150"/>
            <p:cNvCxnSpPr/>
            <p:nvPr/>
          </p:nvCxnSpPr>
          <p:spPr>
            <a:xfrm flipH="1">
              <a:off x="2732778" y="2996952"/>
              <a:ext cx="615086" cy="13163"/>
            </a:xfrm>
            <a:prstGeom prst="straightConnector1">
              <a:avLst/>
            </a:prstGeom>
            <a:noFill/>
            <a:ln w="6350" cap="flat" cmpd="sng" algn="ctr">
              <a:solidFill>
                <a:srgbClr val="FF0000"/>
              </a:solidFill>
              <a:prstDash val="dot"/>
              <a:headEnd type="none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152" name="Straight Arrow Connector 151"/>
            <p:cNvCxnSpPr/>
            <p:nvPr/>
          </p:nvCxnSpPr>
          <p:spPr>
            <a:xfrm flipH="1">
              <a:off x="2555776" y="3501008"/>
              <a:ext cx="792088" cy="216024"/>
            </a:xfrm>
            <a:prstGeom prst="straightConnector1">
              <a:avLst/>
            </a:prstGeom>
            <a:noFill/>
            <a:ln w="6350" cap="flat" cmpd="sng" algn="ctr">
              <a:solidFill>
                <a:srgbClr val="FF0000"/>
              </a:solidFill>
              <a:prstDash val="dot"/>
              <a:headEnd type="none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153" name="TextBox 152"/>
            <p:cNvSpPr txBox="1"/>
            <p:nvPr/>
          </p:nvSpPr>
          <p:spPr>
            <a:xfrm>
              <a:off x="3563888" y="3789040"/>
              <a:ext cx="1944216" cy="646331"/>
            </a:xfrm>
            <a:prstGeom prst="rect">
              <a:avLst/>
            </a:prstGeom>
            <a:noFill/>
            <a:ln w="6350" cmpd="sng">
              <a:solidFill>
                <a:srgbClr val="FF0000"/>
              </a:solidFill>
              <a:prstDash val="dot"/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New: +2 targets for CERN QC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54" name="Content Placeholder 2"/>
            <p:cNvSpPr txBox="1">
              <a:spLocks/>
            </p:cNvSpPr>
            <p:nvPr/>
          </p:nvSpPr>
          <p:spPr bwMode="auto">
            <a:xfrm>
              <a:off x="7020272" y="4581128"/>
              <a:ext cx="1982951" cy="9246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:ma14="http://schemas.microsoft.com/office/mac/drawingml/2011/main" val="1"/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ＭＳ Ｐゴシック" charset="0"/>
                  <a:cs typeface="ＭＳ Ｐゴシック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ＭＳ Ｐゴシック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+mn-lt"/>
                  <a:ea typeface="ＭＳ Ｐゴシック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600">
                  <a:solidFill>
                    <a:schemeClr val="tx1"/>
                  </a:solidFill>
                  <a:latin typeface="+mn-lt"/>
                  <a:ea typeface="ＭＳ Ｐゴシック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  <a:ea typeface="ＭＳ Ｐゴシック" charset="0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kern="0" dirty="0" smtClean="0">
                  <a:solidFill>
                    <a:sysClr val="windowText" lastClr="000000"/>
                  </a:solidFill>
                  <a:latin typeface="Calibri"/>
                </a:rPr>
                <a:t>In this example:</a:t>
              </a: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endParaRP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</a:rPr>
                <a:t>∆x = +1.0mm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kern="0" baseline="0" dirty="0" smtClean="0">
                  <a:solidFill>
                    <a:sysClr val="windowText" lastClr="000000"/>
                  </a:solidFill>
                  <a:latin typeface="Calibri"/>
                </a:rPr>
                <a:t>∆y=</a:t>
              </a:r>
              <a:r>
                <a:rPr lang="en-US" sz="1600" kern="0" dirty="0" smtClean="0">
                  <a:solidFill>
                    <a:sysClr val="windowText" lastClr="000000"/>
                  </a:solidFill>
                  <a:latin typeface="Calibri"/>
                </a:rPr>
                <a:t> +0.4mm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endParaRPr>
            </a:p>
          </p:txBody>
        </p:sp>
        <p:cxnSp>
          <p:nvCxnSpPr>
            <p:cNvPr id="160" name="Straight Arrow Connector 159"/>
            <p:cNvCxnSpPr>
              <a:stCxn id="153" idx="1"/>
            </p:cNvCxnSpPr>
            <p:nvPr/>
          </p:nvCxnSpPr>
          <p:spPr>
            <a:xfrm flipH="1">
              <a:off x="2915816" y="4112206"/>
              <a:ext cx="648072" cy="324906"/>
            </a:xfrm>
            <a:prstGeom prst="straightConnector1">
              <a:avLst/>
            </a:prstGeom>
            <a:noFill/>
            <a:ln w="6350" cap="flat" cmpd="sng" algn="ctr">
              <a:solidFill>
                <a:srgbClr val="FF0000"/>
              </a:solidFill>
              <a:prstDash val="dot"/>
              <a:headEnd type="none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163" name="Rectangle 162"/>
            <p:cNvSpPr/>
            <p:nvPr/>
          </p:nvSpPr>
          <p:spPr>
            <a:xfrm>
              <a:off x="539552" y="1916832"/>
              <a:ext cx="4572000" cy="6463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en-US" dirty="0"/>
                <a:t>Measured visually by using Alignment Markers on the foil and board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29149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US" dirty="0" smtClean="0"/>
              <a:t>Dimension validation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>
              <a:defRPr/>
            </a:pPr>
            <a:fld id="{0FB6E192-CB79-5A4E-AD74-8347CA9894F6}" type="slidenum">
              <a:rPr lang="de-DE" smtClean="0"/>
              <a:t>11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PCB QC preparation for NSW MM </a:t>
            </a:r>
          </a:p>
          <a:p>
            <a:pPr>
              <a:defRPr/>
            </a:pPr>
            <a:r>
              <a:rPr lang="en-US" smtClean="0"/>
              <a:t>- RD51 collaboration meeting, CERN -</a:t>
            </a:r>
            <a:endParaRPr lang="de-DE" sz="9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10/03/2016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90505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QC – </a:t>
            </a:r>
            <a:r>
              <a:rPr lang="en-US" b="1" dirty="0" smtClean="0"/>
              <a:t>Dimension</a:t>
            </a:r>
            <a:r>
              <a:rPr lang="en-US" dirty="0" smtClean="0"/>
              <a:t> (global)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>
              <a:defRPr/>
            </a:pPr>
            <a:fld id="{0FB6E192-CB79-5A4E-AD74-8347CA9894F6}" type="slidenum">
              <a:rPr lang="de-DE" smtClean="0"/>
              <a:t>12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PCB QC preparation for NSW MM </a:t>
            </a:r>
          </a:p>
          <a:p>
            <a:pPr>
              <a:defRPr/>
            </a:pPr>
            <a:r>
              <a:rPr lang="en-US" smtClean="0"/>
              <a:t>- RD51 collaboration meeting, CERN -</a:t>
            </a:r>
            <a:endParaRPr lang="de-DE" sz="9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10/03/2016</a:t>
            </a:r>
            <a:endParaRPr lang="de-DE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67544" y="620688"/>
            <a:ext cx="8136904" cy="1008111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sz="1800" dirty="0" smtClean="0"/>
              <a:t>Inaccuracy / deformations in the cu pattern are critical blemishes of the boards. Although measurement during production (AOI) are required we need a method to cross-check these results.</a:t>
            </a:r>
          </a:p>
          <a:p>
            <a:pPr marL="0" indent="0">
              <a:buFontTx/>
              <a:buNone/>
            </a:pPr>
            <a:endParaRPr lang="en-US" sz="600" dirty="0"/>
          </a:p>
          <a:p>
            <a:pPr marL="0" indent="0">
              <a:buFontTx/>
              <a:buNone/>
            </a:pPr>
            <a:r>
              <a:rPr lang="en-US" sz="1800" dirty="0" smtClean="0"/>
              <a:t>Only ‘global’ pattern deformations are likely, not local displacements</a:t>
            </a:r>
          </a:p>
          <a:p>
            <a:pPr marL="0" indent="0">
              <a:buFontTx/>
              <a:buNone/>
            </a:pPr>
            <a:endParaRPr lang="en-US" sz="1800" dirty="0"/>
          </a:p>
          <a:p>
            <a:pPr marL="0" indent="0">
              <a:buFontTx/>
              <a:buNone/>
            </a:pPr>
            <a:endParaRPr lang="en-US" sz="1800" dirty="0" smtClean="0"/>
          </a:p>
          <a:p>
            <a:pPr marL="0" indent="0">
              <a:buFontTx/>
              <a:buNone/>
            </a:pPr>
            <a:endParaRPr lang="en-US" sz="1800" dirty="0"/>
          </a:p>
          <a:p>
            <a:pPr marL="0" indent="0">
              <a:buFontTx/>
              <a:buNone/>
            </a:pPr>
            <a:endParaRPr lang="en-US" sz="1800" dirty="0" smtClean="0"/>
          </a:p>
        </p:txBody>
      </p:sp>
      <p:grpSp>
        <p:nvGrpSpPr>
          <p:cNvPr id="8" name="Group 7"/>
          <p:cNvGrpSpPr/>
          <p:nvPr/>
        </p:nvGrpSpPr>
        <p:grpSpPr>
          <a:xfrm>
            <a:off x="478115" y="2305986"/>
            <a:ext cx="2581717" cy="834982"/>
            <a:chOff x="1187624" y="1844824"/>
            <a:chExt cx="2581717" cy="834982"/>
          </a:xfrm>
        </p:grpSpPr>
        <p:sp>
          <p:nvSpPr>
            <p:cNvPr id="9" name="Rectangle 8"/>
            <p:cNvSpPr/>
            <p:nvPr/>
          </p:nvSpPr>
          <p:spPr>
            <a:xfrm>
              <a:off x="1187624" y="1844824"/>
              <a:ext cx="2581717" cy="834982"/>
            </a:xfrm>
            <a:prstGeom prst="rect">
              <a:avLst/>
            </a:prstGeom>
            <a:solidFill>
              <a:srgbClr val="9BBB59">
                <a:lumMod val="50000"/>
              </a:srgbClr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Trapezoid 9"/>
            <p:cNvSpPr/>
            <p:nvPr/>
          </p:nvSpPr>
          <p:spPr>
            <a:xfrm flipV="1">
              <a:off x="1327167" y="1979283"/>
              <a:ext cx="2331526" cy="564752"/>
            </a:xfrm>
            <a:prstGeom prst="trapezoid">
              <a:avLst>
                <a:gd name="adj" fmla="val 35947"/>
              </a:avLst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Trapezoid 10"/>
            <p:cNvSpPr/>
            <p:nvPr/>
          </p:nvSpPr>
          <p:spPr>
            <a:xfrm flipV="1">
              <a:off x="1571981" y="1973758"/>
              <a:ext cx="1875640" cy="564752"/>
            </a:xfrm>
            <a:prstGeom prst="trapezoid">
              <a:avLst>
                <a:gd name="adj" fmla="val 35947"/>
              </a:avLst>
            </a:prstGeom>
            <a:pattFill prst="narHorz">
              <a:fgClr>
                <a:srgbClr val="4F6228"/>
              </a:fgClr>
              <a:bgClr>
                <a:srgbClr val="FFC000"/>
              </a:bgClr>
            </a:patt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29457" y="1886566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658325" y="1915519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841159" y="2580351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870027" y="2609303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456210" y="1901042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485079" y="1929995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265538" y="1901042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294407" y="1929995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456210" y="2580350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485079" y="2609302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082502" y="2580351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3111370" y="2609303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3294333" y="1965866"/>
              <a:ext cx="228152" cy="589222"/>
              <a:chOff x="2582924" y="1352555"/>
              <a:chExt cx="228152" cy="589222"/>
            </a:xfrm>
            <a:solidFill>
              <a:srgbClr val="4F6228"/>
            </a:solidFill>
            <a:effectLst/>
          </p:grpSpPr>
          <p:sp>
            <p:nvSpPr>
              <p:cNvPr id="37" name="Oval 36"/>
              <p:cNvSpPr>
                <a:spLocks noChangeAspect="1"/>
              </p:cNvSpPr>
              <p:nvPr/>
            </p:nvSpPr>
            <p:spPr>
              <a:xfrm flipH="1" flipV="1">
                <a:off x="2783644" y="1352555"/>
                <a:ext cx="27432" cy="25942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8" name="Oval 37"/>
              <p:cNvSpPr>
                <a:spLocks noChangeAspect="1"/>
              </p:cNvSpPr>
              <p:nvPr/>
            </p:nvSpPr>
            <p:spPr>
              <a:xfrm flipH="1" flipV="1">
                <a:off x="2733464" y="1493375"/>
                <a:ext cx="27432" cy="25942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9" name="Oval 38"/>
              <p:cNvSpPr>
                <a:spLocks noChangeAspect="1"/>
              </p:cNvSpPr>
              <p:nvPr/>
            </p:nvSpPr>
            <p:spPr>
              <a:xfrm flipH="1" flipV="1">
                <a:off x="2683284" y="1634195"/>
                <a:ext cx="27432" cy="25942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0" name="Oval 39"/>
              <p:cNvSpPr>
                <a:spLocks noChangeAspect="1"/>
              </p:cNvSpPr>
              <p:nvPr/>
            </p:nvSpPr>
            <p:spPr>
              <a:xfrm flipH="1" flipV="1">
                <a:off x="2633104" y="1775015"/>
                <a:ext cx="27432" cy="25942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1" name="Oval 40"/>
              <p:cNvSpPr>
                <a:spLocks noChangeAspect="1"/>
              </p:cNvSpPr>
              <p:nvPr/>
            </p:nvSpPr>
            <p:spPr>
              <a:xfrm flipH="1" flipV="1">
                <a:off x="2582924" y="1915835"/>
                <a:ext cx="27432" cy="25942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 flipH="1">
              <a:off x="1459042" y="1965866"/>
              <a:ext cx="228152" cy="589222"/>
              <a:chOff x="2582924" y="1352555"/>
              <a:chExt cx="228152" cy="589222"/>
            </a:xfrm>
            <a:solidFill>
              <a:srgbClr val="4F6228"/>
            </a:solidFill>
            <a:effectLst/>
          </p:grpSpPr>
          <p:sp>
            <p:nvSpPr>
              <p:cNvPr id="32" name="Oval 31"/>
              <p:cNvSpPr>
                <a:spLocks noChangeAspect="1"/>
              </p:cNvSpPr>
              <p:nvPr/>
            </p:nvSpPr>
            <p:spPr>
              <a:xfrm flipH="1" flipV="1">
                <a:off x="2783644" y="1352555"/>
                <a:ext cx="27432" cy="25942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" name="Oval 32"/>
              <p:cNvSpPr>
                <a:spLocks noChangeAspect="1"/>
              </p:cNvSpPr>
              <p:nvPr/>
            </p:nvSpPr>
            <p:spPr>
              <a:xfrm flipH="1" flipV="1">
                <a:off x="2733464" y="1493375"/>
                <a:ext cx="27432" cy="25942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4" name="Oval 33"/>
              <p:cNvSpPr>
                <a:spLocks noChangeAspect="1"/>
              </p:cNvSpPr>
              <p:nvPr/>
            </p:nvSpPr>
            <p:spPr>
              <a:xfrm flipH="1" flipV="1">
                <a:off x="2683284" y="1634195"/>
                <a:ext cx="27432" cy="25942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5" name="Oval 34"/>
              <p:cNvSpPr>
                <a:spLocks noChangeAspect="1"/>
              </p:cNvSpPr>
              <p:nvPr/>
            </p:nvSpPr>
            <p:spPr>
              <a:xfrm flipH="1" flipV="1">
                <a:off x="2633104" y="1775015"/>
                <a:ext cx="27432" cy="25942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6" name="Oval 35"/>
              <p:cNvSpPr>
                <a:spLocks noChangeAspect="1"/>
              </p:cNvSpPr>
              <p:nvPr/>
            </p:nvSpPr>
            <p:spPr>
              <a:xfrm flipH="1" flipV="1">
                <a:off x="2582924" y="1915835"/>
                <a:ext cx="27432" cy="25942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26" name="Oval 25"/>
            <p:cNvSpPr>
              <a:spLocks noChangeAspect="1"/>
            </p:cNvSpPr>
            <p:nvPr/>
          </p:nvSpPr>
          <p:spPr>
            <a:xfrm flipV="1">
              <a:off x="2473769" y="1964475"/>
              <a:ext cx="27432" cy="25942"/>
            </a:xfrm>
            <a:prstGeom prst="ellipse">
              <a:avLst/>
            </a:prstGeom>
            <a:solidFill>
              <a:srgbClr val="4F6228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Oval 26"/>
            <p:cNvSpPr>
              <a:spLocks noChangeAspect="1"/>
            </p:cNvSpPr>
            <p:nvPr/>
          </p:nvSpPr>
          <p:spPr>
            <a:xfrm flipV="1">
              <a:off x="2473769" y="2527755"/>
              <a:ext cx="27432" cy="25942"/>
            </a:xfrm>
            <a:prstGeom prst="ellipse">
              <a:avLst/>
            </a:prstGeom>
            <a:solidFill>
              <a:srgbClr val="4F6228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 flipV="1">
              <a:off x="1545613" y="2533326"/>
              <a:ext cx="64008" cy="36574"/>
            </a:xfrm>
            <a:prstGeom prst="rect">
              <a:avLst/>
            </a:prstGeom>
            <a:pattFill prst="smGrid">
              <a:fgClr>
                <a:srgbClr val="FFC000"/>
              </a:fgClr>
              <a:bgClr>
                <a:srgbClr val="4F6228"/>
              </a:bgClr>
            </a:patt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 flipV="1">
              <a:off x="3375613" y="2527288"/>
              <a:ext cx="64008" cy="36574"/>
            </a:xfrm>
            <a:prstGeom prst="rect">
              <a:avLst/>
            </a:prstGeom>
            <a:pattFill prst="smGrid">
              <a:fgClr>
                <a:srgbClr val="FFC000"/>
              </a:fgClr>
              <a:bgClr>
                <a:srgbClr val="4F6228"/>
              </a:bgClr>
            </a:patt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 flipV="1">
              <a:off x="1359389" y="1968484"/>
              <a:ext cx="64008" cy="36574"/>
            </a:xfrm>
            <a:prstGeom prst="rect">
              <a:avLst/>
            </a:prstGeom>
            <a:pattFill prst="smGrid">
              <a:fgClr>
                <a:srgbClr val="FFC000"/>
              </a:fgClr>
              <a:bgClr>
                <a:srgbClr val="4F6228"/>
              </a:bgClr>
            </a:patt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 flipV="1">
              <a:off x="3564301" y="1962446"/>
              <a:ext cx="64008" cy="36574"/>
            </a:xfrm>
            <a:prstGeom prst="rect">
              <a:avLst/>
            </a:prstGeom>
            <a:pattFill prst="smGrid">
              <a:fgClr>
                <a:srgbClr val="FFC000"/>
              </a:fgClr>
              <a:bgClr>
                <a:srgbClr val="4F6228"/>
              </a:bgClr>
            </a:patt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cxnSp>
        <p:nvCxnSpPr>
          <p:cNvPr id="42" name="Straight Arrow Connector 41"/>
          <p:cNvCxnSpPr/>
          <p:nvPr/>
        </p:nvCxnSpPr>
        <p:spPr>
          <a:xfrm>
            <a:off x="467544" y="2204864"/>
            <a:ext cx="2592288" cy="0"/>
          </a:xfrm>
          <a:prstGeom prst="straightConnector1">
            <a:avLst/>
          </a:prstGeom>
          <a:ln w="12700" cmpd="sng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467544" y="3284984"/>
            <a:ext cx="2592288" cy="0"/>
          </a:xfrm>
          <a:prstGeom prst="straightConnector1">
            <a:avLst/>
          </a:prstGeom>
          <a:ln w="12700" cmpd="sng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539552" y="4149080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en-US" dirty="0" smtClean="0"/>
              <a:t>Testing the three parameters: x-elongation, y-elongation and strip linearity (on with sufficient high granularity) could identify all modes of global deformation</a:t>
            </a:r>
          </a:p>
        </p:txBody>
      </p:sp>
      <p:sp>
        <p:nvSpPr>
          <p:cNvPr id="45" name="Rectangle 44"/>
          <p:cNvSpPr/>
          <p:nvPr/>
        </p:nvSpPr>
        <p:spPr>
          <a:xfrm>
            <a:off x="683568" y="3356992"/>
            <a:ext cx="25922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FontTx/>
              <a:buNone/>
            </a:pPr>
            <a:r>
              <a:rPr lang="en-US" sz="1400" i="1" dirty="0" smtClean="0">
                <a:sym typeface="Wingdings"/>
              </a:rPr>
              <a:t>Linear shrink or elongation in </a:t>
            </a:r>
          </a:p>
          <a:p>
            <a:pPr marL="0" indent="0" algn="ctr">
              <a:buFontTx/>
              <a:buNone/>
            </a:pPr>
            <a:r>
              <a:rPr lang="en-US" sz="1400" i="1" dirty="0">
                <a:sym typeface="Wingdings"/>
              </a:rPr>
              <a:t>l</a:t>
            </a:r>
            <a:r>
              <a:rPr lang="en-US" sz="1400" i="1" dirty="0" smtClean="0">
                <a:sym typeface="Wingdings"/>
              </a:rPr>
              <a:t>ong direction (&lt;100µm/m)</a:t>
            </a:r>
            <a:endParaRPr lang="en-US" sz="1400" i="1" dirty="0">
              <a:sym typeface="Wingdings"/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3347864" y="2305986"/>
            <a:ext cx="2581717" cy="834982"/>
            <a:chOff x="1187624" y="1844824"/>
            <a:chExt cx="2581717" cy="834982"/>
          </a:xfrm>
        </p:grpSpPr>
        <p:sp>
          <p:nvSpPr>
            <p:cNvPr id="47" name="Rectangle 46"/>
            <p:cNvSpPr/>
            <p:nvPr/>
          </p:nvSpPr>
          <p:spPr>
            <a:xfrm>
              <a:off x="1187624" y="1844824"/>
              <a:ext cx="2581717" cy="834982"/>
            </a:xfrm>
            <a:prstGeom prst="rect">
              <a:avLst/>
            </a:prstGeom>
            <a:solidFill>
              <a:srgbClr val="9BBB59">
                <a:lumMod val="50000"/>
              </a:srgbClr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8" name="Trapezoid 47"/>
            <p:cNvSpPr/>
            <p:nvPr/>
          </p:nvSpPr>
          <p:spPr>
            <a:xfrm flipV="1">
              <a:off x="1327167" y="1979283"/>
              <a:ext cx="2331526" cy="564752"/>
            </a:xfrm>
            <a:prstGeom prst="trapezoid">
              <a:avLst>
                <a:gd name="adj" fmla="val 35947"/>
              </a:avLst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9" name="Trapezoid 48"/>
            <p:cNvSpPr/>
            <p:nvPr/>
          </p:nvSpPr>
          <p:spPr>
            <a:xfrm flipV="1">
              <a:off x="1571981" y="1973758"/>
              <a:ext cx="1875640" cy="564752"/>
            </a:xfrm>
            <a:prstGeom prst="trapezoid">
              <a:avLst>
                <a:gd name="adj" fmla="val 35947"/>
              </a:avLst>
            </a:prstGeom>
            <a:pattFill prst="narHorz">
              <a:fgClr>
                <a:srgbClr val="4F6228"/>
              </a:fgClr>
              <a:bgClr>
                <a:srgbClr val="FFC000"/>
              </a:bgClr>
            </a:patt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629457" y="1886566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658325" y="1915519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1841159" y="2580351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1870027" y="2609303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2456210" y="1901042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2485079" y="1929995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3265538" y="1901042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294407" y="1929995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2456210" y="2580350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2485079" y="2609302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3082502" y="2580351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3111370" y="2609303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62" name="Group 61"/>
            <p:cNvGrpSpPr/>
            <p:nvPr/>
          </p:nvGrpSpPr>
          <p:grpSpPr>
            <a:xfrm>
              <a:off x="3294333" y="1965866"/>
              <a:ext cx="228152" cy="589222"/>
              <a:chOff x="2582924" y="1352555"/>
              <a:chExt cx="228152" cy="589222"/>
            </a:xfrm>
            <a:solidFill>
              <a:srgbClr val="4F6228"/>
            </a:solidFill>
            <a:effectLst/>
          </p:grpSpPr>
          <p:sp>
            <p:nvSpPr>
              <p:cNvPr id="75" name="Oval 74"/>
              <p:cNvSpPr>
                <a:spLocks noChangeAspect="1"/>
              </p:cNvSpPr>
              <p:nvPr/>
            </p:nvSpPr>
            <p:spPr>
              <a:xfrm flipH="1" flipV="1">
                <a:off x="2783644" y="1352555"/>
                <a:ext cx="27432" cy="25942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6" name="Oval 75"/>
              <p:cNvSpPr>
                <a:spLocks noChangeAspect="1"/>
              </p:cNvSpPr>
              <p:nvPr/>
            </p:nvSpPr>
            <p:spPr>
              <a:xfrm flipH="1" flipV="1">
                <a:off x="2733464" y="1493375"/>
                <a:ext cx="27432" cy="25942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7" name="Oval 76"/>
              <p:cNvSpPr>
                <a:spLocks noChangeAspect="1"/>
              </p:cNvSpPr>
              <p:nvPr/>
            </p:nvSpPr>
            <p:spPr>
              <a:xfrm flipH="1" flipV="1">
                <a:off x="2683284" y="1634195"/>
                <a:ext cx="27432" cy="25942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8" name="Oval 77"/>
              <p:cNvSpPr>
                <a:spLocks noChangeAspect="1"/>
              </p:cNvSpPr>
              <p:nvPr/>
            </p:nvSpPr>
            <p:spPr>
              <a:xfrm flipH="1" flipV="1">
                <a:off x="2633104" y="1775015"/>
                <a:ext cx="27432" cy="25942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9" name="Oval 78"/>
              <p:cNvSpPr>
                <a:spLocks noChangeAspect="1"/>
              </p:cNvSpPr>
              <p:nvPr/>
            </p:nvSpPr>
            <p:spPr>
              <a:xfrm flipH="1" flipV="1">
                <a:off x="2582924" y="1915835"/>
                <a:ext cx="27432" cy="25942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63" name="Group 62"/>
            <p:cNvGrpSpPr/>
            <p:nvPr/>
          </p:nvGrpSpPr>
          <p:grpSpPr>
            <a:xfrm flipH="1">
              <a:off x="1459042" y="1965866"/>
              <a:ext cx="228152" cy="589222"/>
              <a:chOff x="2582924" y="1352555"/>
              <a:chExt cx="228152" cy="589222"/>
            </a:xfrm>
            <a:solidFill>
              <a:srgbClr val="4F6228"/>
            </a:solidFill>
            <a:effectLst/>
          </p:grpSpPr>
          <p:sp>
            <p:nvSpPr>
              <p:cNvPr id="70" name="Oval 69"/>
              <p:cNvSpPr>
                <a:spLocks noChangeAspect="1"/>
              </p:cNvSpPr>
              <p:nvPr/>
            </p:nvSpPr>
            <p:spPr>
              <a:xfrm flipH="1" flipV="1">
                <a:off x="2783644" y="1352555"/>
                <a:ext cx="27432" cy="25942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1" name="Oval 70"/>
              <p:cNvSpPr>
                <a:spLocks noChangeAspect="1"/>
              </p:cNvSpPr>
              <p:nvPr/>
            </p:nvSpPr>
            <p:spPr>
              <a:xfrm flipH="1" flipV="1">
                <a:off x="2733464" y="1493375"/>
                <a:ext cx="27432" cy="25942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2" name="Oval 71"/>
              <p:cNvSpPr>
                <a:spLocks noChangeAspect="1"/>
              </p:cNvSpPr>
              <p:nvPr/>
            </p:nvSpPr>
            <p:spPr>
              <a:xfrm flipH="1" flipV="1">
                <a:off x="2683284" y="1634195"/>
                <a:ext cx="27432" cy="25942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3" name="Oval 72"/>
              <p:cNvSpPr>
                <a:spLocks noChangeAspect="1"/>
              </p:cNvSpPr>
              <p:nvPr/>
            </p:nvSpPr>
            <p:spPr>
              <a:xfrm flipH="1" flipV="1">
                <a:off x="2633104" y="1775015"/>
                <a:ext cx="27432" cy="25942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4" name="Oval 73"/>
              <p:cNvSpPr>
                <a:spLocks noChangeAspect="1"/>
              </p:cNvSpPr>
              <p:nvPr/>
            </p:nvSpPr>
            <p:spPr>
              <a:xfrm flipH="1" flipV="1">
                <a:off x="2582924" y="1915835"/>
                <a:ext cx="27432" cy="25942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64" name="Oval 63"/>
            <p:cNvSpPr>
              <a:spLocks noChangeAspect="1"/>
            </p:cNvSpPr>
            <p:nvPr/>
          </p:nvSpPr>
          <p:spPr>
            <a:xfrm flipV="1">
              <a:off x="2473769" y="1964475"/>
              <a:ext cx="27432" cy="25942"/>
            </a:xfrm>
            <a:prstGeom prst="ellipse">
              <a:avLst/>
            </a:prstGeom>
            <a:solidFill>
              <a:srgbClr val="4F6228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5" name="Oval 64"/>
            <p:cNvSpPr>
              <a:spLocks noChangeAspect="1"/>
            </p:cNvSpPr>
            <p:nvPr/>
          </p:nvSpPr>
          <p:spPr>
            <a:xfrm flipV="1">
              <a:off x="2473769" y="2527755"/>
              <a:ext cx="27432" cy="25942"/>
            </a:xfrm>
            <a:prstGeom prst="ellipse">
              <a:avLst/>
            </a:prstGeom>
            <a:solidFill>
              <a:srgbClr val="4F6228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 flipV="1">
              <a:off x="1545613" y="2533326"/>
              <a:ext cx="64008" cy="36574"/>
            </a:xfrm>
            <a:prstGeom prst="rect">
              <a:avLst/>
            </a:prstGeom>
            <a:pattFill prst="smGrid">
              <a:fgClr>
                <a:srgbClr val="FFC000"/>
              </a:fgClr>
              <a:bgClr>
                <a:srgbClr val="4F6228"/>
              </a:bgClr>
            </a:patt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 flipV="1">
              <a:off x="3375613" y="2527288"/>
              <a:ext cx="64008" cy="36574"/>
            </a:xfrm>
            <a:prstGeom prst="rect">
              <a:avLst/>
            </a:prstGeom>
            <a:pattFill prst="smGrid">
              <a:fgClr>
                <a:srgbClr val="FFC000"/>
              </a:fgClr>
              <a:bgClr>
                <a:srgbClr val="4F6228"/>
              </a:bgClr>
            </a:patt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 flipV="1">
              <a:off x="1359389" y="1968484"/>
              <a:ext cx="64008" cy="36574"/>
            </a:xfrm>
            <a:prstGeom prst="rect">
              <a:avLst/>
            </a:prstGeom>
            <a:pattFill prst="smGrid">
              <a:fgClr>
                <a:srgbClr val="FFC000"/>
              </a:fgClr>
              <a:bgClr>
                <a:srgbClr val="4F6228"/>
              </a:bgClr>
            </a:patt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 flipV="1">
              <a:off x="3564301" y="1962446"/>
              <a:ext cx="64008" cy="36574"/>
            </a:xfrm>
            <a:prstGeom prst="rect">
              <a:avLst/>
            </a:prstGeom>
            <a:pattFill prst="smGrid">
              <a:fgClr>
                <a:srgbClr val="FFC000"/>
              </a:fgClr>
              <a:bgClr>
                <a:srgbClr val="4F6228"/>
              </a:bgClr>
            </a:patt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cxnSp>
        <p:nvCxnSpPr>
          <p:cNvPr id="80" name="Straight Arrow Connector 79"/>
          <p:cNvCxnSpPr/>
          <p:nvPr/>
        </p:nvCxnSpPr>
        <p:spPr>
          <a:xfrm>
            <a:off x="3779912" y="2204864"/>
            <a:ext cx="0" cy="1008112"/>
          </a:xfrm>
          <a:prstGeom prst="straightConnector1">
            <a:avLst/>
          </a:prstGeom>
          <a:ln w="12700" cmpd="sng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 flipH="1">
            <a:off x="5508104" y="2204864"/>
            <a:ext cx="10570" cy="1008112"/>
          </a:xfrm>
          <a:prstGeom prst="straightConnector1">
            <a:avLst/>
          </a:prstGeom>
          <a:ln w="12700" cmpd="sng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Rectangle 81"/>
          <p:cNvSpPr/>
          <p:nvPr/>
        </p:nvSpPr>
        <p:spPr>
          <a:xfrm>
            <a:off x="3553317" y="3356992"/>
            <a:ext cx="25922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FontTx/>
              <a:buNone/>
            </a:pPr>
            <a:r>
              <a:rPr lang="en-US" sz="1400" i="1" dirty="0" smtClean="0">
                <a:sym typeface="Wingdings"/>
              </a:rPr>
              <a:t>Linear shrink or elongation in </a:t>
            </a:r>
          </a:p>
          <a:p>
            <a:pPr marL="0" indent="0" algn="ctr">
              <a:buFontTx/>
              <a:buNone/>
            </a:pPr>
            <a:r>
              <a:rPr lang="en-US" sz="1400" i="1" dirty="0" smtClean="0">
                <a:sym typeface="Wingdings"/>
              </a:rPr>
              <a:t>Short direction (&lt;100µm/m)</a:t>
            </a:r>
            <a:endParaRPr lang="en-US" sz="1400" i="1" dirty="0">
              <a:sym typeface="Wingdings"/>
            </a:endParaRPr>
          </a:p>
        </p:txBody>
      </p:sp>
      <p:cxnSp>
        <p:nvCxnSpPr>
          <p:cNvPr id="83" name="Straight Arrow Connector 82"/>
          <p:cNvCxnSpPr/>
          <p:nvPr/>
        </p:nvCxnSpPr>
        <p:spPr>
          <a:xfrm>
            <a:off x="4644008" y="2204864"/>
            <a:ext cx="0" cy="1008112"/>
          </a:xfrm>
          <a:prstGeom prst="straightConnector1">
            <a:avLst/>
          </a:prstGeom>
          <a:ln w="12700" cmpd="sng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4" name="Group 83"/>
          <p:cNvGrpSpPr/>
          <p:nvPr/>
        </p:nvGrpSpPr>
        <p:grpSpPr>
          <a:xfrm>
            <a:off x="6166747" y="2276872"/>
            <a:ext cx="2581717" cy="834982"/>
            <a:chOff x="1187624" y="1844824"/>
            <a:chExt cx="2581717" cy="834982"/>
          </a:xfrm>
        </p:grpSpPr>
        <p:sp>
          <p:nvSpPr>
            <p:cNvPr id="85" name="Rectangle 84"/>
            <p:cNvSpPr/>
            <p:nvPr/>
          </p:nvSpPr>
          <p:spPr>
            <a:xfrm>
              <a:off x="1187624" y="1844824"/>
              <a:ext cx="2581717" cy="834982"/>
            </a:xfrm>
            <a:prstGeom prst="rect">
              <a:avLst/>
            </a:prstGeom>
            <a:solidFill>
              <a:srgbClr val="9BBB59">
                <a:lumMod val="50000"/>
              </a:srgbClr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6" name="Trapezoid 85"/>
            <p:cNvSpPr/>
            <p:nvPr/>
          </p:nvSpPr>
          <p:spPr>
            <a:xfrm flipV="1">
              <a:off x="1327167" y="1979283"/>
              <a:ext cx="2331526" cy="564752"/>
            </a:xfrm>
            <a:prstGeom prst="trapezoid">
              <a:avLst>
                <a:gd name="adj" fmla="val 35947"/>
              </a:avLst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7" name="Trapezoid 86"/>
            <p:cNvSpPr/>
            <p:nvPr/>
          </p:nvSpPr>
          <p:spPr>
            <a:xfrm flipV="1">
              <a:off x="1571981" y="1973758"/>
              <a:ext cx="1875640" cy="564752"/>
            </a:xfrm>
            <a:prstGeom prst="trapezoid">
              <a:avLst>
                <a:gd name="adj" fmla="val 35947"/>
              </a:avLst>
            </a:prstGeom>
            <a:pattFill prst="narHorz">
              <a:fgClr>
                <a:srgbClr val="4F6228"/>
              </a:fgClr>
              <a:bgClr>
                <a:srgbClr val="FFC000"/>
              </a:bgClr>
            </a:patt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629457" y="1886566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9" name="Rectangle 88"/>
            <p:cNvSpPr/>
            <p:nvPr/>
          </p:nvSpPr>
          <p:spPr>
            <a:xfrm>
              <a:off x="1658325" y="1915519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841159" y="2580351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1870027" y="2609303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2456210" y="1901042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2485079" y="1929995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3265538" y="1901042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5" name="Rectangle 94"/>
            <p:cNvSpPr/>
            <p:nvPr/>
          </p:nvSpPr>
          <p:spPr>
            <a:xfrm>
              <a:off x="3294407" y="1929995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2456210" y="2580350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2485079" y="2609302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8" name="Rectangle 97"/>
            <p:cNvSpPr/>
            <p:nvPr/>
          </p:nvSpPr>
          <p:spPr>
            <a:xfrm>
              <a:off x="3082502" y="2580351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3111370" y="2609303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100" name="Group 99"/>
            <p:cNvGrpSpPr/>
            <p:nvPr/>
          </p:nvGrpSpPr>
          <p:grpSpPr>
            <a:xfrm>
              <a:off x="3294333" y="1965866"/>
              <a:ext cx="228152" cy="589222"/>
              <a:chOff x="2582924" y="1352555"/>
              <a:chExt cx="228152" cy="589222"/>
            </a:xfrm>
            <a:solidFill>
              <a:srgbClr val="4F6228"/>
            </a:solidFill>
            <a:effectLst/>
          </p:grpSpPr>
          <p:sp>
            <p:nvSpPr>
              <p:cNvPr id="113" name="Oval 112"/>
              <p:cNvSpPr>
                <a:spLocks noChangeAspect="1"/>
              </p:cNvSpPr>
              <p:nvPr/>
            </p:nvSpPr>
            <p:spPr>
              <a:xfrm flipH="1" flipV="1">
                <a:off x="2783644" y="1352555"/>
                <a:ext cx="27432" cy="25942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4" name="Oval 113"/>
              <p:cNvSpPr>
                <a:spLocks noChangeAspect="1"/>
              </p:cNvSpPr>
              <p:nvPr/>
            </p:nvSpPr>
            <p:spPr>
              <a:xfrm flipH="1" flipV="1">
                <a:off x="2733464" y="1493375"/>
                <a:ext cx="27432" cy="25942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5" name="Oval 114"/>
              <p:cNvSpPr>
                <a:spLocks noChangeAspect="1"/>
              </p:cNvSpPr>
              <p:nvPr/>
            </p:nvSpPr>
            <p:spPr>
              <a:xfrm flipH="1" flipV="1">
                <a:off x="2683284" y="1634195"/>
                <a:ext cx="27432" cy="25942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6" name="Oval 115"/>
              <p:cNvSpPr>
                <a:spLocks noChangeAspect="1"/>
              </p:cNvSpPr>
              <p:nvPr/>
            </p:nvSpPr>
            <p:spPr>
              <a:xfrm flipH="1" flipV="1">
                <a:off x="2633104" y="1775015"/>
                <a:ext cx="27432" cy="25942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7" name="Oval 116"/>
              <p:cNvSpPr>
                <a:spLocks noChangeAspect="1"/>
              </p:cNvSpPr>
              <p:nvPr/>
            </p:nvSpPr>
            <p:spPr>
              <a:xfrm flipH="1" flipV="1">
                <a:off x="2582924" y="1915835"/>
                <a:ext cx="27432" cy="25942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01" name="Group 100"/>
            <p:cNvGrpSpPr/>
            <p:nvPr/>
          </p:nvGrpSpPr>
          <p:grpSpPr>
            <a:xfrm flipH="1">
              <a:off x="1459042" y="1965866"/>
              <a:ext cx="228152" cy="589222"/>
              <a:chOff x="2582924" y="1352555"/>
              <a:chExt cx="228152" cy="589222"/>
            </a:xfrm>
            <a:solidFill>
              <a:srgbClr val="4F6228"/>
            </a:solidFill>
            <a:effectLst/>
          </p:grpSpPr>
          <p:sp>
            <p:nvSpPr>
              <p:cNvPr id="108" name="Oval 107"/>
              <p:cNvSpPr>
                <a:spLocks noChangeAspect="1"/>
              </p:cNvSpPr>
              <p:nvPr/>
            </p:nvSpPr>
            <p:spPr>
              <a:xfrm flipH="1" flipV="1">
                <a:off x="2783644" y="1352555"/>
                <a:ext cx="27432" cy="25942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9" name="Oval 108"/>
              <p:cNvSpPr>
                <a:spLocks noChangeAspect="1"/>
              </p:cNvSpPr>
              <p:nvPr/>
            </p:nvSpPr>
            <p:spPr>
              <a:xfrm flipH="1" flipV="1">
                <a:off x="2733464" y="1493375"/>
                <a:ext cx="27432" cy="25942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0" name="Oval 109"/>
              <p:cNvSpPr>
                <a:spLocks noChangeAspect="1"/>
              </p:cNvSpPr>
              <p:nvPr/>
            </p:nvSpPr>
            <p:spPr>
              <a:xfrm flipH="1" flipV="1">
                <a:off x="2683284" y="1634195"/>
                <a:ext cx="27432" cy="25942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1" name="Oval 110"/>
              <p:cNvSpPr>
                <a:spLocks noChangeAspect="1"/>
              </p:cNvSpPr>
              <p:nvPr/>
            </p:nvSpPr>
            <p:spPr>
              <a:xfrm flipH="1" flipV="1">
                <a:off x="2633104" y="1775015"/>
                <a:ext cx="27432" cy="25942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2" name="Oval 111"/>
              <p:cNvSpPr>
                <a:spLocks noChangeAspect="1"/>
              </p:cNvSpPr>
              <p:nvPr/>
            </p:nvSpPr>
            <p:spPr>
              <a:xfrm flipH="1" flipV="1">
                <a:off x="2582924" y="1915835"/>
                <a:ext cx="27432" cy="25942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02" name="Oval 101"/>
            <p:cNvSpPr>
              <a:spLocks noChangeAspect="1"/>
            </p:cNvSpPr>
            <p:nvPr/>
          </p:nvSpPr>
          <p:spPr>
            <a:xfrm flipV="1">
              <a:off x="2473769" y="1964475"/>
              <a:ext cx="27432" cy="25942"/>
            </a:xfrm>
            <a:prstGeom prst="ellipse">
              <a:avLst/>
            </a:prstGeom>
            <a:solidFill>
              <a:srgbClr val="4F6228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3" name="Oval 102"/>
            <p:cNvSpPr>
              <a:spLocks noChangeAspect="1"/>
            </p:cNvSpPr>
            <p:nvPr/>
          </p:nvSpPr>
          <p:spPr>
            <a:xfrm flipV="1">
              <a:off x="2473769" y="2527755"/>
              <a:ext cx="27432" cy="25942"/>
            </a:xfrm>
            <a:prstGeom prst="ellipse">
              <a:avLst/>
            </a:prstGeom>
            <a:solidFill>
              <a:srgbClr val="4F6228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 flipV="1">
              <a:off x="1545613" y="2533326"/>
              <a:ext cx="64008" cy="36574"/>
            </a:xfrm>
            <a:prstGeom prst="rect">
              <a:avLst/>
            </a:prstGeom>
            <a:pattFill prst="smGrid">
              <a:fgClr>
                <a:srgbClr val="FFC000"/>
              </a:fgClr>
              <a:bgClr>
                <a:srgbClr val="4F6228"/>
              </a:bgClr>
            </a:patt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5" name="Rectangle 104"/>
            <p:cNvSpPr/>
            <p:nvPr/>
          </p:nvSpPr>
          <p:spPr>
            <a:xfrm flipV="1">
              <a:off x="3375613" y="2527288"/>
              <a:ext cx="64008" cy="36574"/>
            </a:xfrm>
            <a:prstGeom prst="rect">
              <a:avLst/>
            </a:prstGeom>
            <a:pattFill prst="smGrid">
              <a:fgClr>
                <a:srgbClr val="FFC000"/>
              </a:fgClr>
              <a:bgClr>
                <a:srgbClr val="4F6228"/>
              </a:bgClr>
            </a:patt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6" name="Rectangle 105"/>
            <p:cNvSpPr/>
            <p:nvPr/>
          </p:nvSpPr>
          <p:spPr>
            <a:xfrm flipV="1">
              <a:off x="1359389" y="1968484"/>
              <a:ext cx="64008" cy="36574"/>
            </a:xfrm>
            <a:prstGeom prst="rect">
              <a:avLst/>
            </a:prstGeom>
            <a:pattFill prst="smGrid">
              <a:fgClr>
                <a:srgbClr val="FFC000"/>
              </a:fgClr>
              <a:bgClr>
                <a:srgbClr val="4F6228"/>
              </a:bgClr>
            </a:patt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 flipV="1">
              <a:off x="3564301" y="1962446"/>
              <a:ext cx="64008" cy="36574"/>
            </a:xfrm>
            <a:prstGeom prst="rect">
              <a:avLst/>
            </a:prstGeom>
            <a:pattFill prst="smGrid">
              <a:fgClr>
                <a:srgbClr val="FFC000"/>
              </a:fgClr>
              <a:bgClr>
                <a:srgbClr val="4F6228"/>
              </a:bgClr>
            </a:patt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18" name="Rectangle 117"/>
          <p:cNvSpPr/>
          <p:nvPr/>
        </p:nvSpPr>
        <p:spPr>
          <a:xfrm>
            <a:off x="6156176" y="3327878"/>
            <a:ext cx="25922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FontTx/>
              <a:buNone/>
            </a:pPr>
            <a:r>
              <a:rPr lang="en-US" sz="1400" i="1" dirty="0" smtClean="0">
                <a:sym typeface="Wingdings"/>
              </a:rPr>
              <a:t>‘banana-shape’ deformation</a:t>
            </a:r>
          </a:p>
          <a:p>
            <a:pPr marL="0" indent="0" algn="ctr">
              <a:buFontTx/>
              <a:buNone/>
            </a:pPr>
            <a:r>
              <a:rPr lang="en-US" sz="1400" i="1" dirty="0" smtClean="0">
                <a:sym typeface="Wingdings"/>
              </a:rPr>
              <a:t> Non linearity of the strips</a:t>
            </a:r>
          </a:p>
        </p:txBody>
      </p:sp>
      <p:sp>
        <p:nvSpPr>
          <p:cNvPr id="119" name="Arc 118"/>
          <p:cNvSpPr/>
          <p:nvPr/>
        </p:nvSpPr>
        <p:spPr>
          <a:xfrm>
            <a:off x="5875345" y="2132856"/>
            <a:ext cx="3009934" cy="360040"/>
          </a:xfrm>
          <a:prstGeom prst="arc">
            <a:avLst>
              <a:gd name="adj1" fmla="val 11150061"/>
              <a:gd name="adj2" fmla="val 21350550"/>
            </a:avLst>
          </a:prstGeom>
          <a:ln w="12700" cmpd="sng">
            <a:solidFill>
              <a:srgbClr val="FF0000"/>
            </a:solidFill>
            <a:prstDash val="solid"/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Arc 119"/>
          <p:cNvSpPr/>
          <p:nvPr/>
        </p:nvSpPr>
        <p:spPr>
          <a:xfrm>
            <a:off x="5796136" y="3212976"/>
            <a:ext cx="3009934" cy="360040"/>
          </a:xfrm>
          <a:prstGeom prst="arc">
            <a:avLst>
              <a:gd name="adj1" fmla="val 11150061"/>
              <a:gd name="adj2" fmla="val 21350550"/>
            </a:avLst>
          </a:prstGeom>
          <a:ln w="12700" cmpd="sng">
            <a:solidFill>
              <a:srgbClr val="FF0000"/>
            </a:solidFill>
            <a:prstDash val="solid"/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1" name="Straight Arrow Connector 120"/>
          <p:cNvCxnSpPr/>
          <p:nvPr/>
        </p:nvCxnSpPr>
        <p:spPr>
          <a:xfrm>
            <a:off x="467544" y="2780928"/>
            <a:ext cx="2592288" cy="0"/>
          </a:xfrm>
          <a:prstGeom prst="straightConnector1">
            <a:avLst/>
          </a:prstGeom>
          <a:ln w="12700" cmpd="sng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/>
          <p:cNvCxnSpPr/>
          <p:nvPr/>
        </p:nvCxnSpPr>
        <p:spPr>
          <a:xfrm>
            <a:off x="4211960" y="2204864"/>
            <a:ext cx="0" cy="1008112"/>
          </a:xfrm>
          <a:prstGeom prst="straightConnector1">
            <a:avLst/>
          </a:prstGeom>
          <a:ln w="12700" cmpd="sng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/>
          <p:cNvCxnSpPr/>
          <p:nvPr/>
        </p:nvCxnSpPr>
        <p:spPr>
          <a:xfrm>
            <a:off x="5076056" y="2204864"/>
            <a:ext cx="0" cy="1008112"/>
          </a:xfrm>
          <a:prstGeom prst="straightConnector1">
            <a:avLst/>
          </a:prstGeom>
          <a:ln w="12700" cmpd="sng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946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899592" y="5013176"/>
            <a:ext cx="7967681" cy="1308316"/>
            <a:chOff x="899592" y="5013176"/>
            <a:chExt cx="7967681" cy="1308316"/>
          </a:xfrm>
        </p:grpSpPr>
        <p:pic>
          <p:nvPicPr>
            <p:cNvPr id="15" name="Content Placeholder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9592" y="5013176"/>
              <a:ext cx="4114800" cy="1308316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3"/>
            <a:srcRect t="4224"/>
            <a:stretch/>
          </p:blipFill>
          <p:spPr>
            <a:xfrm>
              <a:off x="5436096" y="5195818"/>
              <a:ext cx="3431177" cy="875773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QC – </a:t>
            </a:r>
            <a:r>
              <a:rPr lang="en-US" b="1" dirty="0" smtClean="0"/>
              <a:t>Dimension</a:t>
            </a:r>
            <a:r>
              <a:rPr lang="en-US" dirty="0" smtClean="0"/>
              <a:t> </a:t>
            </a:r>
            <a:r>
              <a:rPr lang="en-US" dirty="0"/>
              <a:t>(global) </a:t>
            </a:r>
            <a:r>
              <a:rPr lang="en-US" dirty="0" smtClean="0"/>
              <a:t> (Module-0)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>
              <a:defRPr/>
            </a:pPr>
            <a:fld id="{0FB6E192-CB79-5A4E-AD74-8347CA9894F6}" type="slidenum">
              <a:rPr lang="de-DE" smtClean="0"/>
              <a:t>13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PCB QC preparation for NSW MM </a:t>
            </a:r>
          </a:p>
          <a:p>
            <a:pPr>
              <a:defRPr/>
            </a:pPr>
            <a:r>
              <a:rPr lang="en-US" smtClean="0"/>
              <a:t>- RD51 collaboration meeting, CERN -</a:t>
            </a:r>
            <a:endParaRPr lang="de-DE" sz="9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10/03/2016</a:t>
            </a:r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8184" y="620688"/>
            <a:ext cx="2743200" cy="3201653"/>
          </a:xfrm>
          <a:prstGeom prst="rect">
            <a:avLst/>
          </a:prstGeom>
        </p:spPr>
      </p:pic>
      <p:pic>
        <p:nvPicPr>
          <p:cNvPr id="9" name="Content Placeholder 4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717032"/>
            <a:ext cx="4114800" cy="1250522"/>
          </a:xfrm>
        </p:spPr>
      </p:pic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01197" y="3947454"/>
            <a:ext cx="3336417" cy="571513"/>
            <a:chOff x="-5174" y="2572575"/>
            <a:chExt cx="6672674" cy="1143000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446617" y="2863300"/>
              <a:ext cx="6210299" cy="0"/>
            </a:xfrm>
            <a:prstGeom prst="line">
              <a:avLst/>
            </a:prstGeom>
            <a:ln w="12700" cmpd="sng"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457200" y="3512811"/>
              <a:ext cx="6210300" cy="1"/>
            </a:xfrm>
            <a:prstGeom prst="line">
              <a:avLst/>
            </a:prstGeom>
            <a:ln w="12700" cmpd="sng"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457201" y="2863301"/>
              <a:ext cx="0" cy="649510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 rot="16200000">
              <a:off x="-376624" y="2944025"/>
              <a:ext cx="1143000" cy="4001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dirty="0" smtClean="0"/>
                <a:t>± 30</a:t>
              </a:r>
              <a:r>
                <a:rPr lang="en-GB" sz="700" dirty="0"/>
                <a:t>μ</a:t>
              </a:r>
              <a:r>
                <a:rPr lang="en-GB" sz="700" dirty="0" smtClean="0"/>
                <a:t>m</a:t>
              </a:r>
              <a:endParaRPr lang="en-GB" sz="700" dirty="0"/>
            </a:p>
          </p:txBody>
        </p:sp>
      </p:grpSp>
      <p:grpSp>
        <p:nvGrpSpPr>
          <p:cNvPr id="23" name="Group 22"/>
          <p:cNvGrpSpPr>
            <a:grpSpLocks noChangeAspect="1"/>
          </p:cNvGrpSpPr>
          <p:nvPr/>
        </p:nvGrpSpPr>
        <p:grpSpPr>
          <a:xfrm>
            <a:off x="704256" y="5253543"/>
            <a:ext cx="3276914" cy="571386"/>
            <a:chOff x="-1935870" y="5887035"/>
            <a:chExt cx="6555133" cy="1143001"/>
          </a:xfrm>
        </p:grpSpPr>
        <p:cxnSp>
          <p:nvCxnSpPr>
            <p:cNvPr id="16" name="Straight Connector 15"/>
            <p:cNvCxnSpPr/>
            <p:nvPr/>
          </p:nvCxnSpPr>
          <p:spPr>
            <a:xfrm>
              <a:off x="-970108" y="6245855"/>
              <a:ext cx="5589371" cy="0"/>
            </a:xfrm>
            <a:prstGeom prst="line">
              <a:avLst/>
            </a:prstGeom>
            <a:ln w="12700" cmpd="sng">
              <a:solidFill>
                <a:srgbClr val="FF66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-970108" y="6695968"/>
              <a:ext cx="5589371" cy="0"/>
            </a:xfrm>
            <a:prstGeom prst="line">
              <a:avLst/>
            </a:prstGeom>
            <a:ln w="12700" cmpd="sng">
              <a:solidFill>
                <a:srgbClr val="FF66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 rot="16200000">
              <a:off x="-2291884" y="6243049"/>
              <a:ext cx="1143001" cy="430974"/>
            </a:xfrm>
            <a:prstGeom prst="rect">
              <a:avLst/>
            </a:prstGeom>
            <a:noFill/>
            <a:ln w="12700" cmpd="sng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800" dirty="0" smtClean="0"/>
                <a:t>±200μm</a:t>
              </a:r>
              <a:endParaRPr lang="en-GB" sz="800" dirty="0"/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-1476672" y="6023233"/>
              <a:ext cx="6087411" cy="0"/>
            </a:xfrm>
            <a:prstGeom prst="line">
              <a:avLst/>
            </a:prstGeom>
            <a:ln w="12700" cmpd="sng">
              <a:solidFill>
                <a:srgbClr val="008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-1476672" y="6918500"/>
              <a:ext cx="6086379" cy="0"/>
            </a:xfrm>
            <a:prstGeom prst="line">
              <a:avLst/>
            </a:prstGeom>
            <a:ln w="12700" cmpd="sng">
              <a:solidFill>
                <a:srgbClr val="008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-1476672" y="6040279"/>
              <a:ext cx="0" cy="852652"/>
            </a:xfrm>
            <a:prstGeom prst="straightConnector1">
              <a:avLst/>
            </a:prstGeom>
            <a:ln w="12700" cmpd="sng">
              <a:solidFill>
                <a:srgbClr val="008000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Content Placeholder 2"/>
          <p:cNvSpPr txBox="1">
            <a:spLocks/>
          </p:cNvSpPr>
          <p:nvPr/>
        </p:nvSpPr>
        <p:spPr>
          <a:xfrm>
            <a:off x="467544" y="620688"/>
            <a:ext cx="5472608" cy="252028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800" dirty="0" smtClean="0"/>
              <a:t>During </a:t>
            </a:r>
            <a:r>
              <a:rPr lang="en-US" sz="1800" i="1" dirty="0" smtClean="0"/>
              <a:t>Module-0 PCB </a:t>
            </a:r>
            <a:r>
              <a:rPr lang="en-US" sz="1800" dirty="0" smtClean="0"/>
              <a:t>QC dimensions have been measured using a microscope </a:t>
            </a:r>
            <a:r>
              <a:rPr lang="en-US" sz="1800" dirty="0"/>
              <a:t>table (</a:t>
            </a:r>
            <a:r>
              <a:rPr lang="en-US" sz="1800" dirty="0" smtClean="0"/>
              <a:t>1,80 </a:t>
            </a:r>
            <a:r>
              <a:rPr lang="en-US" sz="1800" dirty="0"/>
              <a:t>x </a:t>
            </a:r>
            <a:r>
              <a:rPr lang="en-US" sz="1800" dirty="0" smtClean="0"/>
              <a:t>1,20) </a:t>
            </a:r>
            <a:r>
              <a:rPr lang="en-US" sz="1800" dirty="0"/>
              <a:t>with </a:t>
            </a:r>
            <a:r>
              <a:rPr lang="en-US" sz="1800" dirty="0" smtClean="0"/>
              <a:t>an </a:t>
            </a:r>
            <a:r>
              <a:rPr lang="en-US" sz="1800" dirty="0"/>
              <a:t>accuracy of ±20μm</a:t>
            </a:r>
            <a:r>
              <a:rPr lang="en-US" sz="1800" dirty="0" smtClean="0"/>
              <a:t>.</a:t>
            </a:r>
          </a:p>
          <a:p>
            <a:pPr marL="0" indent="0">
              <a:buNone/>
            </a:pPr>
            <a:endParaRPr lang="en-US" sz="1800" dirty="0"/>
          </a:p>
          <a:p>
            <a:pPr>
              <a:buFont typeface="Wingdings" charset="0"/>
              <a:buChar char="à"/>
            </a:pPr>
            <a:r>
              <a:rPr lang="en-US" sz="1800" dirty="0" smtClean="0">
                <a:sym typeface="Wingdings"/>
              </a:rPr>
              <a:t>Very time consuming (≈ 30min / board)</a:t>
            </a:r>
          </a:p>
          <a:p>
            <a:pPr>
              <a:buFont typeface="Wingdings" charset="0"/>
              <a:buChar char="à"/>
            </a:pPr>
            <a:endParaRPr lang="en-US" sz="1800" dirty="0" smtClean="0">
              <a:sym typeface="Wingdings"/>
            </a:endParaRPr>
          </a:p>
          <a:p>
            <a:pPr>
              <a:buFont typeface="Wingdings" charset="0"/>
              <a:buChar char="à"/>
            </a:pPr>
            <a:r>
              <a:rPr lang="en-US" sz="1800" dirty="0" smtClean="0">
                <a:sym typeface="Wingdings"/>
              </a:rPr>
              <a:t>Repeatability of measurements is limited, accordingly only distances are measured.</a:t>
            </a:r>
            <a:endParaRPr lang="en-US" sz="1800" dirty="0" smtClean="0"/>
          </a:p>
          <a:p>
            <a:pPr marL="0" indent="0">
              <a:buFontTx/>
              <a:buNone/>
            </a:pPr>
            <a:endParaRPr lang="en-US" sz="1800" dirty="0"/>
          </a:p>
          <a:p>
            <a:pPr marL="0" indent="0">
              <a:buFontTx/>
              <a:buNone/>
            </a:pPr>
            <a:endParaRPr lang="en-US" sz="1800" dirty="0" smtClean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36096" y="3933056"/>
            <a:ext cx="3488924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275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QC – </a:t>
            </a:r>
            <a:r>
              <a:rPr lang="en-US" b="1" dirty="0" smtClean="0"/>
              <a:t>Dimension</a:t>
            </a:r>
            <a:r>
              <a:rPr lang="en-US" dirty="0" smtClean="0"/>
              <a:t> </a:t>
            </a:r>
            <a:r>
              <a:rPr lang="en-US" dirty="0"/>
              <a:t>(global) </a:t>
            </a:r>
            <a:r>
              <a:rPr lang="en-US" dirty="0" smtClean="0"/>
              <a:t>(NSW production)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>
              <a:defRPr/>
            </a:pPr>
            <a:fld id="{0FB6E192-CB79-5A4E-AD74-8347CA9894F6}" type="slidenum">
              <a:rPr lang="de-DE" smtClean="0"/>
              <a:t>14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PCB QC preparation for NSW MM </a:t>
            </a:r>
          </a:p>
          <a:p>
            <a:pPr>
              <a:defRPr/>
            </a:pPr>
            <a:r>
              <a:rPr lang="en-US" smtClean="0"/>
              <a:t>- RD51 collaboration meeting, CERN -</a:t>
            </a:r>
            <a:endParaRPr lang="de-DE" sz="9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10/03/2016</a:t>
            </a:r>
            <a:endParaRPr lang="de-DE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67544" y="620689"/>
            <a:ext cx="8136904" cy="1008111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sz="1800" dirty="0" smtClean="0">
                <a:sym typeface="Wingdings"/>
              </a:rPr>
              <a:t>For </a:t>
            </a:r>
            <a:r>
              <a:rPr lang="en-US" sz="1800" i="1" dirty="0" smtClean="0">
                <a:sym typeface="Wingdings"/>
              </a:rPr>
              <a:t>NSW production  </a:t>
            </a:r>
            <a:r>
              <a:rPr lang="en-US" sz="1800" dirty="0" smtClean="0">
                <a:sym typeface="Wingdings"/>
              </a:rPr>
              <a:t>the position of </a:t>
            </a:r>
            <a:r>
              <a:rPr lang="en-US" sz="1800" dirty="0" err="1" smtClean="0">
                <a:sym typeface="Wingdings"/>
              </a:rPr>
              <a:t>Rasnik</a:t>
            </a:r>
            <a:r>
              <a:rPr lang="en-US" sz="1800" dirty="0" smtClean="0">
                <a:sym typeface="Wingdings"/>
              </a:rPr>
              <a:t> Masks (3x left, 3x right – both coordinates) +  Anode strips in the center (one coordinate only) are </a:t>
            </a:r>
            <a:r>
              <a:rPr lang="en-US" sz="1800" dirty="0">
                <a:sym typeface="Wingdings"/>
              </a:rPr>
              <a:t>measured simultaneously using </a:t>
            </a:r>
            <a:r>
              <a:rPr lang="en-US" sz="1800" dirty="0" smtClean="0">
                <a:sym typeface="Wingdings"/>
              </a:rPr>
              <a:t>a </a:t>
            </a:r>
            <a:r>
              <a:rPr lang="en-US" sz="1800" dirty="0">
                <a:sym typeface="Wingdings"/>
              </a:rPr>
              <a:t>precision table with in-build C-</a:t>
            </a:r>
            <a:r>
              <a:rPr lang="en-US" sz="1800" dirty="0" smtClean="0">
                <a:sym typeface="Wingdings"/>
              </a:rPr>
              <a:t>CCDs.</a:t>
            </a:r>
            <a:endParaRPr lang="en-US" sz="1800" dirty="0">
              <a:sym typeface="Wingdings"/>
            </a:endParaRPr>
          </a:p>
          <a:p>
            <a:pPr>
              <a:buFont typeface="Wingdings" charset="0"/>
              <a:buChar char="à"/>
            </a:pPr>
            <a:endParaRPr lang="en-US" sz="1800" dirty="0">
              <a:sym typeface="Wingdings"/>
            </a:endParaRPr>
          </a:p>
          <a:p>
            <a:pPr marL="0" indent="0">
              <a:buFontTx/>
              <a:buNone/>
            </a:pPr>
            <a:endParaRPr lang="en-US" sz="1800" dirty="0"/>
          </a:p>
          <a:p>
            <a:pPr marL="0" indent="0">
              <a:buFontTx/>
              <a:buNone/>
            </a:pPr>
            <a:endParaRPr lang="en-US" sz="1800" dirty="0" smtClean="0"/>
          </a:p>
          <a:p>
            <a:pPr marL="0" indent="0">
              <a:buFontTx/>
              <a:buNone/>
            </a:pPr>
            <a:endParaRPr lang="en-US" sz="1800" dirty="0"/>
          </a:p>
          <a:p>
            <a:pPr marL="0" indent="0">
              <a:buFontTx/>
              <a:buNone/>
            </a:pPr>
            <a:endParaRPr lang="en-US" sz="18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467544" y="3356992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en-US" dirty="0" smtClean="0">
                <a:solidFill>
                  <a:srgbClr val="000000"/>
                </a:solidFill>
              </a:rPr>
              <a:t>In this configuration we have good control over x-elongation</a:t>
            </a:r>
            <a:r>
              <a:rPr lang="en-US" dirty="0">
                <a:solidFill>
                  <a:srgbClr val="000000"/>
                </a:solidFill>
              </a:rPr>
              <a:t>, y-elongation </a:t>
            </a:r>
            <a:r>
              <a:rPr lang="en-US" dirty="0" smtClean="0">
                <a:solidFill>
                  <a:srgbClr val="000000"/>
                </a:solidFill>
              </a:rPr>
              <a:t>and ‘limited’ access to and strip linearity (3 points over up to 2m length)</a:t>
            </a:r>
            <a:endParaRPr lang="en-US" dirty="0">
              <a:solidFill>
                <a:srgbClr val="000000"/>
              </a:solidFill>
              <a:sym typeface="Wingdings"/>
            </a:endParaRPr>
          </a:p>
        </p:txBody>
      </p:sp>
      <p:pic>
        <p:nvPicPr>
          <p:cNvPr id="9" name="Picture 8" descr="Screen Shot 2015-12-07 at 12.15.3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772816"/>
            <a:ext cx="5794926" cy="1440160"/>
          </a:xfrm>
          <a:prstGeom prst="rect">
            <a:avLst/>
          </a:prstGeom>
        </p:spPr>
      </p:pic>
      <p:sp>
        <p:nvSpPr>
          <p:cNvPr id="10" name="Plus 9"/>
          <p:cNvSpPr/>
          <p:nvPr/>
        </p:nvSpPr>
        <p:spPr>
          <a:xfrm>
            <a:off x="1835696" y="1844824"/>
            <a:ext cx="274320" cy="274320"/>
          </a:xfrm>
          <a:prstGeom prst="mathPlus">
            <a:avLst>
              <a:gd name="adj1" fmla="val 0"/>
            </a:avLst>
          </a:prstGeom>
          <a:solidFill>
            <a:srgbClr val="FF0000"/>
          </a:solidFill>
          <a:ln w="127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lus 10"/>
          <p:cNvSpPr/>
          <p:nvPr/>
        </p:nvSpPr>
        <p:spPr>
          <a:xfrm>
            <a:off x="2022572" y="2348880"/>
            <a:ext cx="274320" cy="274320"/>
          </a:xfrm>
          <a:prstGeom prst="mathPlus">
            <a:avLst>
              <a:gd name="adj1" fmla="val 0"/>
            </a:avLst>
          </a:prstGeom>
          <a:solidFill>
            <a:srgbClr val="FF0000"/>
          </a:solidFill>
          <a:ln w="127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lus 11"/>
          <p:cNvSpPr/>
          <p:nvPr/>
        </p:nvSpPr>
        <p:spPr>
          <a:xfrm>
            <a:off x="2209448" y="2852936"/>
            <a:ext cx="274320" cy="274320"/>
          </a:xfrm>
          <a:prstGeom prst="mathPlus">
            <a:avLst>
              <a:gd name="adj1" fmla="val 0"/>
            </a:avLst>
          </a:prstGeom>
          <a:solidFill>
            <a:srgbClr val="FF0000"/>
          </a:solidFill>
          <a:ln w="127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lus 12"/>
          <p:cNvSpPr/>
          <p:nvPr/>
        </p:nvSpPr>
        <p:spPr>
          <a:xfrm>
            <a:off x="7164288" y="1844824"/>
            <a:ext cx="274320" cy="274320"/>
          </a:xfrm>
          <a:prstGeom prst="mathPlus">
            <a:avLst>
              <a:gd name="adj1" fmla="val 0"/>
            </a:avLst>
          </a:prstGeom>
          <a:solidFill>
            <a:srgbClr val="FF0000"/>
          </a:solidFill>
          <a:ln w="127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lus 13"/>
          <p:cNvSpPr/>
          <p:nvPr/>
        </p:nvSpPr>
        <p:spPr>
          <a:xfrm>
            <a:off x="6984268" y="2348880"/>
            <a:ext cx="274320" cy="274320"/>
          </a:xfrm>
          <a:prstGeom prst="mathPlus">
            <a:avLst>
              <a:gd name="adj1" fmla="val 0"/>
            </a:avLst>
          </a:prstGeom>
          <a:solidFill>
            <a:srgbClr val="FF0000"/>
          </a:solidFill>
          <a:ln w="127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lus 14"/>
          <p:cNvSpPr/>
          <p:nvPr/>
        </p:nvSpPr>
        <p:spPr>
          <a:xfrm>
            <a:off x="6804248" y="2852936"/>
            <a:ext cx="274320" cy="274320"/>
          </a:xfrm>
          <a:prstGeom prst="mathPlus">
            <a:avLst>
              <a:gd name="adj1" fmla="val 0"/>
            </a:avLst>
          </a:prstGeom>
          <a:solidFill>
            <a:srgbClr val="FF0000"/>
          </a:solidFill>
          <a:ln w="127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lus 15"/>
          <p:cNvSpPr/>
          <p:nvPr/>
        </p:nvSpPr>
        <p:spPr>
          <a:xfrm>
            <a:off x="4644008" y="1916832"/>
            <a:ext cx="274320" cy="144016"/>
          </a:xfrm>
          <a:prstGeom prst="mathPlus">
            <a:avLst>
              <a:gd name="adj1" fmla="val 0"/>
            </a:avLst>
          </a:prstGeom>
          <a:solidFill>
            <a:srgbClr val="FF0000"/>
          </a:solidFill>
          <a:ln w="127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lus 16"/>
          <p:cNvSpPr/>
          <p:nvPr/>
        </p:nvSpPr>
        <p:spPr>
          <a:xfrm>
            <a:off x="4644008" y="2924944"/>
            <a:ext cx="274320" cy="144016"/>
          </a:xfrm>
          <a:prstGeom prst="mathPlus">
            <a:avLst>
              <a:gd name="adj1" fmla="val 0"/>
            </a:avLst>
          </a:prstGeom>
          <a:solidFill>
            <a:srgbClr val="FF0000"/>
          </a:solidFill>
          <a:ln w="127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lus 17"/>
          <p:cNvSpPr/>
          <p:nvPr/>
        </p:nvSpPr>
        <p:spPr>
          <a:xfrm>
            <a:off x="4644008" y="2420888"/>
            <a:ext cx="274320" cy="144016"/>
          </a:xfrm>
          <a:prstGeom prst="mathPlus">
            <a:avLst>
              <a:gd name="adj1" fmla="val 0"/>
            </a:avLst>
          </a:prstGeom>
          <a:solidFill>
            <a:srgbClr val="FF0000"/>
          </a:solidFill>
          <a:ln w="127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 descr="A011 - 20151127_152254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534" y="2060848"/>
            <a:ext cx="1248138" cy="936104"/>
          </a:xfrm>
          <a:prstGeom prst="rect">
            <a:avLst/>
          </a:prstGeom>
        </p:spPr>
      </p:pic>
      <p:cxnSp>
        <p:nvCxnSpPr>
          <p:cNvPr id="20" name="Straight Arrow Connector 19"/>
          <p:cNvCxnSpPr/>
          <p:nvPr/>
        </p:nvCxnSpPr>
        <p:spPr>
          <a:xfrm flipV="1">
            <a:off x="1403648" y="2060848"/>
            <a:ext cx="504056" cy="216024"/>
          </a:xfrm>
          <a:prstGeom prst="straightConnector1">
            <a:avLst/>
          </a:prstGeom>
          <a:ln w="12700" cmpd="sng"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1403648" y="2492896"/>
            <a:ext cx="576064" cy="0"/>
          </a:xfrm>
          <a:prstGeom prst="straightConnector1">
            <a:avLst/>
          </a:prstGeom>
          <a:ln w="12700" cmpd="sng"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1403648" y="2708920"/>
            <a:ext cx="792088" cy="288032"/>
          </a:xfrm>
          <a:prstGeom prst="straightConnector1">
            <a:avLst/>
          </a:prstGeom>
          <a:ln w="12700" cmpd="sng"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4"/>
          <a:srcRect l="70521" t="40432" b="12117"/>
          <a:stretch/>
        </p:blipFill>
        <p:spPr>
          <a:xfrm>
            <a:off x="7668344" y="1772815"/>
            <a:ext cx="1140895" cy="1371600"/>
          </a:xfrm>
          <a:prstGeom prst="rect">
            <a:avLst/>
          </a:prstGeom>
        </p:spPr>
      </p:pic>
      <p:cxnSp>
        <p:nvCxnSpPr>
          <p:cNvPr id="24" name="Straight Arrow Connector 23"/>
          <p:cNvCxnSpPr>
            <a:endCxn id="16" idx="0"/>
          </p:cNvCxnSpPr>
          <p:nvPr/>
        </p:nvCxnSpPr>
        <p:spPr>
          <a:xfrm flipH="1" flipV="1">
            <a:off x="4881967" y="1988840"/>
            <a:ext cx="2930393" cy="216024"/>
          </a:xfrm>
          <a:prstGeom prst="straightConnector1">
            <a:avLst/>
          </a:prstGeom>
          <a:ln w="12700" cmpd="sng"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4932041" y="2924944"/>
            <a:ext cx="2880319" cy="72008"/>
          </a:xfrm>
          <a:prstGeom prst="straightConnector1">
            <a:avLst/>
          </a:prstGeom>
          <a:ln w="12700" cmpd="sng"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4932041" y="2492896"/>
            <a:ext cx="2808311" cy="0"/>
          </a:xfrm>
          <a:prstGeom prst="straightConnector1">
            <a:avLst/>
          </a:prstGeom>
          <a:ln w="12700" cmpd="sng"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" name="Picture 26" descr="Screen Shot 2015-12-07 at 12.25.22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7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05064"/>
            <a:ext cx="9144000" cy="1413518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467544" y="5589240"/>
            <a:ext cx="8496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en-US" dirty="0" smtClean="0">
                <a:sym typeface="Wingdings"/>
              </a:rPr>
              <a:t>Tooling and Software development is ongoing, expected time &lt;3min / board.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46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QC – Dimension (local) (NSW production)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67544" y="620689"/>
            <a:ext cx="8136904" cy="86409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Additionally the </a:t>
            </a:r>
            <a:r>
              <a:rPr lang="en-US" b="1" dirty="0" smtClean="0"/>
              <a:t>local strip / gap width accuracy </a:t>
            </a:r>
            <a:r>
              <a:rPr lang="en-US" dirty="0" smtClean="0"/>
              <a:t>has to be checked. </a:t>
            </a:r>
          </a:p>
          <a:p>
            <a:pPr marL="0" indent="0">
              <a:buNone/>
            </a:pPr>
            <a:r>
              <a:rPr lang="en-US" sz="1600" dirty="0" smtClean="0"/>
              <a:t>(e.g. on the Zebra-Connector Pads an accuracy of ±20µm  is required.)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>
              <a:defRPr/>
            </a:pPr>
            <a:fld id="{0FB6E192-CB79-5A4E-AD74-8347CA9894F6}" type="slidenum">
              <a:rPr lang="de-DE" smtClean="0"/>
              <a:t>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PCB QC preparation for NSW MM </a:t>
            </a:r>
          </a:p>
          <a:p>
            <a:pPr>
              <a:defRPr/>
            </a:pPr>
            <a:r>
              <a:rPr lang="en-US" smtClean="0"/>
              <a:t>- RD51 collaboration meeting, CERN -</a:t>
            </a:r>
            <a:endParaRPr lang="de-DE" sz="9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10/03/2016</a:t>
            </a:r>
            <a:endParaRPr lang="de-DE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6612" y="1484784"/>
            <a:ext cx="6657756" cy="2307580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4932040" y="3861048"/>
            <a:ext cx="2891570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0" dirty="0" smtClean="0">
                <a:solidFill>
                  <a:sysClr val="windowText" lastClr="000000"/>
                </a:solidFill>
                <a:latin typeface="Calibri"/>
              </a:rPr>
              <a:t>Width of by 24µm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0" dirty="0" smtClean="0">
                <a:solidFill>
                  <a:sysClr val="windowText" lastClr="000000"/>
                </a:solidFill>
                <a:latin typeface="Calibri"/>
                <a:sym typeface="Wingdings"/>
              </a:rPr>
              <a:t> </a:t>
            </a:r>
            <a:r>
              <a:rPr lang="en-US" sz="1800" kern="0" dirty="0" smtClean="0">
                <a:solidFill>
                  <a:srgbClr val="FF0000"/>
                </a:solidFill>
                <a:latin typeface="Calibri"/>
                <a:sym typeface="Wingdings"/>
              </a:rPr>
              <a:t>Not within specification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475656" y="3861048"/>
            <a:ext cx="2736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spcBef>
                <a:spcPct val="20000"/>
              </a:spcBef>
              <a:defRPr/>
            </a:pPr>
            <a:r>
              <a:rPr lang="en-US" kern="0" dirty="0" smtClean="0">
                <a:solidFill>
                  <a:sysClr val="windowText" lastClr="000000"/>
                </a:solidFill>
                <a:latin typeface="Calibri"/>
              </a:rPr>
              <a:t>Systematic width deviation of 15µm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kern="0" dirty="0" smtClean="0">
                <a:solidFill>
                  <a:sysClr val="windowText" lastClr="000000"/>
                </a:solidFill>
                <a:latin typeface="Calibri"/>
              </a:rPr>
              <a:t>        </a:t>
            </a:r>
            <a:r>
              <a:rPr lang="en-US" kern="0" dirty="0" smtClean="0">
                <a:solidFill>
                  <a:sysClr val="windowText" lastClr="000000"/>
                </a:solidFill>
                <a:latin typeface="Calibri"/>
                <a:sym typeface="Wingdings"/>
              </a:rPr>
              <a:t> </a:t>
            </a:r>
            <a:r>
              <a:rPr lang="en-US" kern="0" dirty="0">
                <a:solidFill>
                  <a:srgbClr val="008000"/>
                </a:solidFill>
                <a:latin typeface="Calibri"/>
                <a:sym typeface="Wingdings"/>
              </a:rPr>
              <a:t>acceptable</a:t>
            </a:r>
            <a:endParaRPr lang="en-US" kern="0" dirty="0">
              <a:solidFill>
                <a:srgbClr val="008000"/>
              </a:solidFill>
              <a:latin typeface="Calibri"/>
            </a:endParaRPr>
          </a:p>
        </p:txBody>
      </p:sp>
      <p:sp>
        <p:nvSpPr>
          <p:cNvPr id="12" name="Content Placeholder 8"/>
          <p:cNvSpPr txBox="1">
            <a:spLocks/>
          </p:cNvSpPr>
          <p:nvPr/>
        </p:nvSpPr>
        <p:spPr>
          <a:xfrm>
            <a:off x="467544" y="4653136"/>
            <a:ext cx="8136904" cy="86409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i="1" dirty="0" smtClean="0"/>
              <a:t>Module-0: </a:t>
            </a:r>
            <a:r>
              <a:rPr lang="en-US" dirty="0" smtClean="0"/>
              <a:t>Measurements with a calibrated Microscope and manual image evaluation has been performed (2-3min / picture </a:t>
            </a:r>
            <a:r>
              <a:rPr lang="en-US" dirty="0" smtClean="0">
                <a:sym typeface="Wingdings"/>
              </a:rPr>
              <a:t> &gt;5min / board)</a:t>
            </a:r>
          </a:p>
          <a:p>
            <a:pPr marL="0" indent="0">
              <a:buFontTx/>
              <a:buNone/>
            </a:pPr>
            <a:endParaRPr lang="en-US" dirty="0">
              <a:sym typeface="Wingdings"/>
            </a:endParaRPr>
          </a:p>
          <a:p>
            <a:pPr marL="0" indent="0">
              <a:buFontTx/>
              <a:buNone/>
            </a:pPr>
            <a:r>
              <a:rPr lang="en-US" i="1" dirty="0" smtClean="0">
                <a:sym typeface="Wingdings"/>
              </a:rPr>
              <a:t>NSW production: </a:t>
            </a:r>
            <a:r>
              <a:rPr lang="en-US" dirty="0" smtClean="0">
                <a:sym typeface="Wingdings"/>
              </a:rPr>
              <a:t>Pattern recognition for automatized measurements (c-CCD)</a:t>
            </a:r>
          </a:p>
          <a:p>
            <a:pPr marL="0" indent="0">
              <a:buFontTx/>
              <a:buNone/>
            </a:pPr>
            <a:r>
              <a:rPr lang="en-US" dirty="0" smtClean="0">
                <a:sym typeface="Wingdings"/>
              </a:rPr>
              <a:t>(&lt;1min per point  1-2min / board)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33722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US" dirty="0"/>
              <a:t>Drilling and Cutting </a:t>
            </a:r>
            <a:r>
              <a:rPr lang="en-US" dirty="0" smtClean="0"/>
              <a:t>Accuracy</a:t>
            </a:r>
            <a:endParaRPr lang="en-US" dirty="0"/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>
              <a:defRPr/>
            </a:pPr>
            <a:fld id="{0FB6E192-CB79-5A4E-AD74-8347CA9894F6}" type="slidenum">
              <a:rPr lang="de-DE" smtClean="0"/>
              <a:t>16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PCB QC preparation for NSW MM </a:t>
            </a:r>
          </a:p>
          <a:p>
            <a:pPr>
              <a:defRPr/>
            </a:pPr>
            <a:r>
              <a:rPr lang="en-US" smtClean="0"/>
              <a:t>- RD51 collaboration meeting, CERN -</a:t>
            </a:r>
            <a:endParaRPr lang="de-DE" sz="9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10/03/2016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15209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QC – Drilling accuracy (Module-0)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>
              <a:defRPr/>
            </a:pPr>
            <a:fld id="{0FB6E192-CB79-5A4E-AD74-8347CA9894F6}" type="slidenum">
              <a:rPr lang="de-DE" smtClean="0"/>
              <a:t>17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PCB QC preparation for NSW MM </a:t>
            </a:r>
          </a:p>
          <a:p>
            <a:pPr>
              <a:defRPr/>
            </a:pPr>
            <a:r>
              <a:rPr lang="en-US" smtClean="0"/>
              <a:t>- RD51 collaboration meeting, CERN -</a:t>
            </a:r>
            <a:endParaRPr lang="de-DE" sz="9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10/03/2016</a:t>
            </a:r>
            <a:endParaRPr lang="de-DE" dirty="0"/>
          </a:p>
        </p:txBody>
      </p:sp>
      <p:sp>
        <p:nvSpPr>
          <p:cNvPr id="106" name="Content Placeholder 2"/>
          <p:cNvSpPr>
            <a:spLocks noGrp="1"/>
          </p:cNvSpPr>
          <p:nvPr>
            <p:ph idx="1"/>
          </p:nvPr>
        </p:nvSpPr>
        <p:spPr>
          <a:xfrm>
            <a:off x="467544" y="548681"/>
            <a:ext cx="6408712" cy="720079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/>
              <a:t>The position of the (no-precise / mechanical) holes in the PCB is required to be  accurate to ±100µm.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1800" dirty="0" smtClean="0"/>
              <a:t>Judging this visually is difficult, especially in regions where no concentric Cu-pattern is around. 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dirty="0" smtClean="0"/>
              <a:t>Measurements with a calibrated microscope are time consuming &gt;1min / hole. </a:t>
            </a:r>
            <a:endParaRPr lang="en-US" sz="1800" dirty="0"/>
          </a:p>
        </p:txBody>
      </p:sp>
      <p:pic>
        <p:nvPicPr>
          <p:cNvPr id="117" name="Picture 116" descr="SE1_M0_01 Hole2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548680"/>
            <a:ext cx="1950720" cy="1463040"/>
          </a:xfrm>
          <a:prstGeom prst="rect">
            <a:avLst/>
          </a:prstGeom>
        </p:spPr>
      </p:pic>
      <p:pic>
        <p:nvPicPr>
          <p:cNvPr id="118" name="Picture 117" descr="SE1_M0_01 Hole5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2181984"/>
            <a:ext cx="1950720" cy="1463040"/>
          </a:xfrm>
          <a:prstGeom prst="rect">
            <a:avLst/>
          </a:prstGeom>
        </p:spPr>
      </p:pic>
      <p:pic>
        <p:nvPicPr>
          <p:cNvPr id="119" name="Picture 118" descr="SE1_M0_01 Hole4.bmp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3838168"/>
            <a:ext cx="1950720" cy="1463040"/>
          </a:xfrm>
          <a:prstGeom prst="rect">
            <a:avLst/>
          </a:prstGeom>
        </p:spPr>
      </p:pic>
      <p:pic>
        <p:nvPicPr>
          <p:cNvPr id="120" name="Picture 1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1600" y="3318083"/>
            <a:ext cx="5486400" cy="1956563"/>
          </a:xfrm>
          <a:prstGeom prst="rect">
            <a:avLst/>
          </a:prstGeom>
        </p:spPr>
      </p:pic>
      <p:sp>
        <p:nvSpPr>
          <p:cNvPr id="121" name="Rectangle 120"/>
          <p:cNvSpPr/>
          <p:nvPr/>
        </p:nvSpPr>
        <p:spPr>
          <a:xfrm>
            <a:off x="971600" y="5334307"/>
            <a:ext cx="54726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Example </a:t>
            </a:r>
            <a:r>
              <a:rPr lang="en-US" sz="1200" dirty="0" smtClean="0"/>
              <a:t>measurements of </a:t>
            </a:r>
            <a:r>
              <a:rPr lang="en-US" sz="1200" dirty="0"/>
              <a:t>the hole accuracy: The distance between copper pattern hole and drilled hole varies between 300-420µm (left) resp. 250-510 µm (right), equivalent to a ≈ 60 µm (accepted) resp. 130 µm (non-conform) displacement of the hole </a:t>
            </a:r>
            <a:r>
              <a:rPr lang="en-US" sz="1200" dirty="0" smtClean="0"/>
              <a:t>centers</a:t>
            </a:r>
            <a:r>
              <a:rPr lang="en-US" sz="1200" dirty="0"/>
              <a:t>.</a:t>
            </a:r>
          </a:p>
        </p:txBody>
      </p:sp>
      <p:sp>
        <p:nvSpPr>
          <p:cNvPr id="122" name="Rectangle 121"/>
          <p:cNvSpPr/>
          <p:nvPr/>
        </p:nvSpPr>
        <p:spPr>
          <a:xfrm>
            <a:off x="6804248" y="5374957"/>
            <a:ext cx="23397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Examples of inaccurately drilled holes on Module-0 PCBs.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36174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QC – Drilling accuracy (NSW production)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>
              <a:defRPr/>
            </a:pPr>
            <a:fld id="{0FB6E192-CB79-5A4E-AD74-8347CA9894F6}" type="slidenum">
              <a:rPr lang="de-DE" smtClean="0"/>
              <a:t>18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PCB QC preparation for NSW MM </a:t>
            </a:r>
          </a:p>
          <a:p>
            <a:pPr>
              <a:defRPr/>
            </a:pPr>
            <a:r>
              <a:rPr lang="en-US" smtClean="0"/>
              <a:t>- RD51 collaboration meeting, CERN -</a:t>
            </a:r>
            <a:endParaRPr lang="de-DE" sz="9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10/03/2016</a:t>
            </a:r>
            <a:endParaRPr lang="de-DE" dirty="0"/>
          </a:p>
        </p:txBody>
      </p:sp>
      <p:sp>
        <p:nvSpPr>
          <p:cNvPr id="7" name="Rectangle 6"/>
          <p:cNvSpPr/>
          <p:nvPr/>
        </p:nvSpPr>
        <p:spPr>
          <a:xfrm>
            <a:off x="574643" y="1547466"/>
            <a:ext cx="2581717" cy="834982"/>
          </a:xfrm>
          <a:prstGeom prst="rect">
            <a:avLst/>
          </a:prstGeom>
          <a:solidFill>
            <a:srgbClr val="9BBB59">
              <a:lumMod val="50000"/>
            </a:srgbClr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rapezoid 7"/>
          <p:cNvSpPr/>
          <p:nvPr/>
        </p:nvSpPr>
        <p:spPr>
          <a:xfrm flipV="1">
            <a:off x="714186" y="1681925"/>
            <a:ext cx="2331526" cy="564752"/>
          </a:xfrm>
          <a:prstGeom prst="trapezoid">
            <a:avLst>
              <a:gd name="adj" fmla="val 35947"/>
            </a:avLst>
          </a:prstGeom>
          <a:gradFill rotWithShape="1">
            <a:gsLst>
              <a:gs pos="0">
                <a:srgbClr val="F79646">
                  <a:tint val="100000"/>
                  <a:shade val="100000"/>
                  <a:satMod val="130000"/>
                </a:srgbClr>
              </a:gs>
              <a:gs pos="100000">
                <a:srgbClr val="F79646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rapezoid 8"/>
          <p:cNvSpPr/>
          <p:nvPr/>
        </p:nvSpPr>
        <p:spPr>
          <a:xfrm flipV="1">
            <a:off x="959000" y="1676400"/>
            <a:ext cx="1875640" cy="564752"/>
          </a:xfrm>
          <a:prstGeom prst="trapezoid">
            <a:avLst>
              <a:gd name="adj" fmla="val 35947"/>
            </a:avLst>
          </a:prstGeom>
          <a:pattFill prst="narHorz">
            <a:fgClr>
              <a:srgbClr val="4F6228"/>
            </a:fgClr>
            <a:bgClr>
              <a:srgbClr val="FFC000"/>
            </a:bgClr>
          </a:patt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Plus 9"/>
          <p:cNvSpPr/>
          <p:nvPr/>
        </p:nvSpPr>
        <p:spPr>
          <a:xfrm>
            <a:off x="1792564" y="2454360"/>
            <a:ext cx="161358" cy="161357"/>
          </a:xfrm>
          <a:prstGeom prst="mathPlus">
            <a:avLst/>
          </a:prstGeom>
          <a:solidFill>
            <a:srgbClr val="000000"/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Right Arrow 10"/>
          <p:cNvSpPr/>
          <p:nvPr/>
        </p:nvSpPr>
        <p:spPr>
          <a:xfrm rot="5400000">
            <a:off x="1737606" y="3612507"/>
            <a:ext cx="268983" cy="161358"/>
          </a:xfrm>
          <a:prstGeom prst="rightArrow">
            <a:avLst>
              <a:gd name="adj1" fmla="val 34258"/>
              <a:gd name="adj2" fmla="val 50000"/>
            </a:avLst>
          </a:prstGeom>
          <a:solidFill>
            <a:srgbClr val="000000"/>
          </a:soli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6476" y="1589208"/>
            <a:ext cx="28869" cy="28953"/>
          </a:xfrm>
          <a:prstGeom prst="rect">
            <a:avLst/>
          </a:prstGeom>
          <a:gradFill rotWithShape="1">
            <a:gsLst>
              <a:gs pos="0">
                <a:srgbClr val="F79646">
                  <a:tint val="100000"/>
                  <a:shade val="100000"/>
                  <a:satMod val="130000"/>
                </a:srgbClr>
              </a:gs>
              <a:gs pos="100000">
                <a:srgbClr val="F79646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45344" y="1618161"/>
            <a:ext cx="28869" cy="28953"/>
          </a:xfrm>
          <a:prstGeom prst="rect">
            <a:avLst/>
          </a:prstGeom>
          <a:gradFill rotWithShape="1">
            <a:gsLst>
              <a:gs pos="0">
                <a:srgbClr val="F79646">
                  <a:tint val="100000"/>
                  <a:shade val="100000"/>
                  <a:satMod val="130000"/>
                </a:srgbClr>
              </a:gs>
              <a:gs pos="100000">
                <a:srgbClr val="F79646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228178" y="2282993"/>
            <a:ext cx="28869" cy="28953"/>
          </a:xfrm>
          <a:prstGeom prst="rect">
            <a:avLst/>
          </a:prstGeom>
          <a:gradFill rotWithShape="1">
            <a:gsLst>
              <a:gs pos="0">
                <a:srgbClr val="F79646">
                  <a:tint val="100000"/>
                  <a:shade val="100000"/>
                  <a:satMod val="130000"/>
                </a:srgbClr>
              </a:gs>
              <a:gs pos="100000">
                <a:srgbClr val="F79646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257046" y="2311945"/>
            <a:ext cx="28869" cy="28953"/>
          </a:xfrm>
          <a:prstGeom prst="rect">
            <a:avLst/>
          </a:prstGeom>
          <a:gradFill rotWithShape="1">
            <a:gsLst>
              <a:gs pos="0">
                <a:srgbClr val="F79646">
                  <a:tint val="100000"/>
                  <a:shade val="100000"/>
                  <a:satMod val="130000"/>
                </a:srgbClr>
              </a:gs>
              <a:gs pos="100000">
                <a:srgbClr val="F79646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843229" y="1603684"/>
            <a:ext cx="28869" cy="28953"/>
          </a:xfrm>
          <a:prstGeom prst="rect">
            <a:avLst/>
          </a:prstGeom>
          <a:gradFill rotWithShape="1">
            <a:gsLst>
              <a:gs pos="0">
                <a:srgbClr val="F79646">
                  <a:tint val="100000"/>
                  <a:shade val="100000"/>
                  <a:satMod val="130000"/>
                </a:srgbClr>
              </a:gs>
              <a:gs pos="100000">
                <a:srgbClr val="F79646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872098" y="1632637"/>
            <a:ext cx="28869" cy="28953"/>
          </a:xfrm>
          <a:prstGeom prst="rect">
            <a:avLst/>
          </a:prstGeom>
          <a:gradFill rotWithShape="1">
            <a:gsLst>
              <a:gs pos="0">
                <a:srgbClr val="F79646">
                  <a:tint val="100000"/>
                  <a:shade val="100000"/>
                  <a:satMod val="130000"/>
                </a:srgbClr>
              </a:gs>
              <a:gs pos="100000">
                <a:srgbClr val="F79646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652557" y="1603684"/>
            <a:ext cx="28869" cy="28953"/>
          </a:xfrm>
          <a:prstGeom prst="rect">
            <a:avLst/>
          </a:prstGeom>
          <a:gradFill rotWithShape="1">
            <a:gsLst>
              <a:gs pos="0">
                <a:srgbClr val="F79646">
                  <a:tint val="100000"/>
                  <a:shade val="100000"/>
                  <a:satMod val="130000"/>
                </a:srgbClr>
              </a:gs>
              <a:gs pos="100000">
                <a:srgbClr val="F79646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681426" y="1632637"/>
            <a:ext cx="28869" cy="28953"/>
          </a:xfrm>
          <a:prstGeom prst="rect">
            <a:avLst/>
          </a:prstGeom>
          <a:gradFill rotWithShape="1">
            <a:gsLst>
              <a:gs pos="0">
                <a:srgbClr val="F79646">
                  <a:tint val="100000"/>
                  <a:shade val="100000"/>
                  <a:satMod val="130000"/>
                </a:srgbClr>
              </a:gs>
              <a:gs pos="100000">
                <a:srgbClr val="F79646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843229" y="2282992"/>
            <a:ext cx="28869" cy="28953"/>
          </a:xfrm>
          <a:prstGeom prst="rect">
            <a:avLst/>
          </a:prstGeom>
          <a:gradFill rotWithShape="1">
            <a:gsLst>
              <a:gs pos="0">
                <a:srgbClr val="F79646">
                  <a:tint val="100000"/>
                  <a:shade val="100000"/>
                  <a:satMod val="130000"/>
                </a:srgbClr>
              </a:gs>
              <a:gs pos="100000">
                <a:srgbClr val="F79646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872098" y="2311944"/>
            <a:ext cx="28869" cy="28953"/>
          </a:xfrm>
          <a:prstGeom prst="rect">
            <a:avLst/>
          </a:prstGeom>
          <a:gradFill rotWithShape="1">
            <a:gsLst>
              <a:gs pos="0">
                <a:srgbClr val="F79646">
                  <a:tint val="100000"/>
                  <a:shade val="100000"/>
                  <a:satMod val="130000"/>
                </a:srgbClr>
              </a:gs>
              <a:gs pos="100000">
                <a:srgbClr val="F79646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469521" y="2282993"/>
            <a:ext cx="28869" cy="28953"/>
          </a:xfrm>
          <a:prstGeom prst="rect">
            <a:avLst/>
          </a:prstGeom>
          <a:gradFill rotWithShape="1">
            <a:gsLst>
              <a:gs pos="0">
                <a:srgbClr val="F79646">
                  <a:tint val="100000"/>
                  <a:shade val="100000"/>
                  <a:satMod val="130000"/>
                </a:srgbClr>
              </a:gs>
              <a:gs pos="100000">
                <a:srgbClr val="F79646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498389" y="2311945"/>
            <a:ext cx="28869" cy="28953"/>
          </a:xfrm>
          <a:prstGeom prst="rect">
            <a:avLst/>
          </a:prstGeom>
          <a:gradFill rotWithShape="1">
            <a:gsLst>
              <a:gs pos="0">
                <a:srgbClr val="F79646">
                  <a:tint val="100000"/>
                  <a:shade val="100000"/>
                  <a:satMod val="130000"/>
                </a:srgbClr>
              </a:gs>
              <a:gs pos="100000">
                <a:srgbClr val="F79646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681352" y="1668508"/>
            <a:ext cx="228152" cy="589222"/>
            <a:chOff x="2582924" y="1352555"/>
            <a:chExt cx="228152" cy="589222"/>
          </a:xfrm>
          <a:solidFill>
            <a:srgbClr val="4F6228"/>
          </a:solidFill>
          <a:effectLst/>
        </p:grpSpPr>
        <p:sp>
          <p:nvSpPr>
            <p:cNvPr id="25" name="Oval 24"/>
            <p:cNvSpPr>
              <a:spLocks noChangeAspect="1"/>
            </p:cNvSpPr>
            <p:nvPr/>
          </p:nvSpPr>
          <p:spPr>
            <a:xfrm flipH="1" flipV="1">
              <a:off x="2783644" y="1352555"/>
              <a:ext cx="27432" cy="25942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Oval 25"/>
            <p:cNvSpPr>
              <a:spLocks noChangeAspect="1"/>
            </p:cNvSpPr>
            <p:nvPr/>
          </p:nvSpPr>
          <p:spPr>
            <a:xfrm flipH="1" flipV="1">
              <a:off x="2733464" y="1493375"/>
              <a:ext cx="27432" cy="25942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Oval 26"/>
            <p:cNvSpPr>
              <a:spLocks noChangeAspect="1"/>
            </p:cNvSpPr>
            <p:nvPr/>
          </p:nvSpPr>
          <p:spPr>
            <a:xfrm flipH="1" flipV="1">
              <a:off x="2683284" y="1634195"/>
              <a:ext cx="27432" cy="25942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Oval 27"/>
            <p:cNvSpPr>
              <a:spLocks noChangeAspect="1"/>
            </p:cNvSpPr>
            <p:nvPr/>
          </p:nvSpPr>
          <p:spPr>
            <a:xfrm flipH="1" flipV="1">
              <a:off x="2633104" y="1775015"/>
              <a:ext cx="27432" cy="25942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" name="Oval 28"/>
            <p:cNvSpPr>
              <a:spLocks noChangeAspect="1"/>
            </p:cNvSpPr>
            <p:nvPr/>
          </p:nvSpPr>
          <p:spPr>
            <a:xfrm flipH="1" flipV="1">
              <a:off x="2582924" y="1915835"/>
              <a:ext cx="27432" cy="25942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 flipH="1">
            <a:off x="846061" y="1668508"/>
            <a:ext cx="228152" cy="589222"/>
            <a:chOff x="2582924" y="1352555"/>
            <a:chExt cx="228152" cy="589222"/>
          </a:xfrm>
          <a:solidFill>
            <a:srgbClr val="4F6228"/>
          </a:solidFill>
          <a:effectLst/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 flipH="1" flipV="1">
              <a:off x="2783644" y="1352555"/>
              <a:ext cx="27432" cy="25942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" name="Oval 31"/>
            <p:cNvSpPr>
              <a:spLocks noChangeAspect="1"/>
            </p:cNvSpPr>
            <p:nvPr/>
          </p:nvSpPr>
          <p:spPr>
            <a:xfrm flipH="1" flipV="1">
              <a:off x="2733464" y="1493375"/>
              <a:ext cx="27432" cy="25942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" name="Oval 32"/>
            <p:cNvSpPr>
              <a:spLocks noChangeAspect="1"/>
            </p:cNvSpPr>
            <p:nvPr/>
          </p:nvSpPr>
          <p:spPr>
            <a:xfrm flipH="1" flipV="1">
              <a:off x="2683284" y="1634195"/>
              <a:ext cx="27432" cy="25942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Oval 33"/>
            <p:cNvSpPr>
              <a:spLocks noChangeAspect="1"/>
            </p:cNvSpPr>
            <p:nvPr/>
          </p:nvSpPr>
          <p:spPr>
            <a:xfrm flipH="1" flipV="1">
              <a:off x="2633104" y="1775015"/>
              <a:ext cx="27432" cy="25942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" name="Oval 34"/>
            <p:cNvSpPr>
              <a:spLocks noChangeAspect="1"/>
            </p:cNvSpPr>
            <p:nvPr/>
          </p:nvSpPr>
          <p:spPr>
            <a:xfrm flipH="1" flipV="1">
              <a:off x="2582924" y="1915835"/>
              <a:ext cx="27432" cy="25942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6" name="Oval 35"/>
          <p:cNvSpPr>
            <a:spLocks noChangeAspect="1"/>
          </p:cNvSpPr>
          <p:nvPr/>
        </p:nvSpPr>
        <p:spPr>
          <a:xfrm flipV="1">
            <a:off x="1860788" y="1667117"/>
            <a:ext cx="27432" cy="25942"/>
          </a:xfrm>
          <a:prstGeom prst="ellipse">
            <a:avLst/>
          </a:prstGeom>
          <a:solidFill>
            <a:srgbClr val="4F6228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Oval 36"/>
          <p:cNvSpPr>
            <a:spLocks noChangeAspect="1"/>
          </p:cNvSpPr>
          <p:nvPr/>
        </p:nvSpPr>
        <p:spPr>
          <a:xfrm flipV="1">
            <a:off x="1860788" y="2230397"/>
            <a:ext cx="27432" cy="25942"/>
          </a:xfrm>
          <a:prstGeom prst="ellipse">
            <a:avLst/>
          </a:prstGeom>
          <a:solidFill>
            <a:srgbClr val="4F6228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005591" y="1816718"/>
            <a:ext cx="1724450" cy="1891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</a:t>
            </a:r>
            <a:r>
              <a: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opper pattern on FR4</a:t>
            </a:r>
          </a:p>
        </p:txBody>
      </p:sp>
      <p:sp>
        <p:nvSpPr>
          <p:cNvPr id="39" name="Rectangle 38"/>
          <p:cNvSpPr/>
          <p:nvPr/>
        </p:nvSpPr>
        <p:spPr>
          <a:xfrm>
            <a:off x="2417331" y="4602881"/>
            <a:ext cx="162118" cy="146369"/>
          </a:xfrm>
          <a:prstGeom prst="rect">
            <a:avLst/>
          </a:prstGeom>
          <a:noFill/>
          <a:ln w="9525" cap="flat" cmpd="sng" algn="ctr">
            <a:solidFill>
              <a:srgbClr val="0000FF"/>
            </a:solidFill>
            <a:prstDash val="dash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02392" y="3933056"/>
            <a:ext cx="2581717" cy="834982"/>
          </a:xfrm>
          <a:prstGeom prst="rect">
            <a:avLst/>
          </a:prstGeom>
          <a:solidFill>
            <a:srgbClr val="9BBB59">
              <a:lumMod val="50000"/>
            </a:srgbClr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044225" y="3974798"/>
            <a:ext cx="28869" cy="28953"/>
          </a:xfrm>
          <a:prstGeom prst="rect">
            <a:avLst/>
          </a:prstGeom>
          <a:gradFill rotWithShape="1">
            <a:gsLst>
              <a:gs pos="0">
                <a:srgbClr val="F79646">
                  <a:tint val="100000"/>
                  <a:shade val="100000"/>
                  <a:satMod val="130000"/>
                </a:srgbClr>
              </a:gs>
              <a:gs pos="100000">
                <a:srgbClr val="F79646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073093" y="4003751"/>
            <a:ext cx="28869" cy="28953"/>
          </a:xfrm>
          <a:prstGeom prst="rect">
            <a:avLst/>
          </a:prstGeom>
          <a:gradFill rotWithShape="1">
            <a:gsLst>
              <a:gs pos="0">
                <a:srgbClr val="F79646">
                  <a:tint val="100000"/>
                  <a:shade val="100000"/>
                  <a:satMod val="130000"/>
                </a:srgbClr>
              </a:gs>
              <a:gs pos="100000">
                <a:srgbClr val="F79646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255927" y="4668583"/>
            <a:ext cx="28869" cy="28953"/>
          </a:xfrm>
          <a:prstGeom prst="rect">
            <a:avLst/>
          </a:prstGeom>
          <a:gradFill rotWithShape="1">
            <a:gsLst>
              <a:gs pos="0">
                <a:srgbClr val="F79646">
                  <a:tint val="100000"/>
                  <a:shade val="100000"/>
                  <a:satMod val="130000"/>
                </a:srgbClr>
              </a:gs>
              <a:gs pos="100000">
                <a:srgbClr val="F79646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284795" y="4697535"/>
            <a:ext cx="28869" cy="28953"/>
          </a:xfrm>
          <a:prstGeom prst="rect">
            <a:avLst/>
          </a:prstGeom>
          <a:gradFill rotWithShape="1">
            <a:gsLst>
              <a:gs pos="0">
                <a:srgbClr val="F79646">
                  <a:tint val="100000"/>
                  <a:shade val="100000"/>
                  <a:satMod val="130000"/>
                </a:srgbClr>
              </a:gs>
              <a:gs pos="100000">
                <a:srgbClr val="F79646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1870978" y="3989274"/>
            <a:ext cx="28869" cy="28953"/>
          </a:xfrm>
          <a:prstGeom prst="rect">
            <a:avLst/>
          </a:prstGeom>
          <a:gradFill rotWithShape="1">
            <a:gsLst>
              <a:gs pos="0">
                <a:srgbClr val="F79646">
                  <a:tint val="100000"/>
                  <a:shade val="100000"/>
                  <a:satMod val="130000"/>
                </a:srgbClr>
              </a:gs>
              <a:gs pos="100000">
                <a:srgbClr val="F79646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1899847" y="4018227"/>
            <a:ext cx="28869" cy="28953"/>
          </a:xfrm>
          <a:prstGeom prst="rect">
            <a:avLst/>
          </a:prstGeom>
          <a:gradFill rotWithShape="1">
            <a:gsLst>
              <a:gs pos="0">
                <a:srgbClr val="F79646">
                  <a:tint val="100000"/>
                  <a:shade val="100000"/>
                  <a:satMod val="130000"/>
                </a:srgbClr>
              </a:gs>
              <a:gs pos="100000">
                <a:srgbClr val="F79646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2680306" y="3989274"/>
            <a:ext cx="28869" cy="28953"/>
          </a:xfrm>
          <a:prstGeom prst="rect">
            <a:avLst/>
          </a:prstGeom>
          <a:gradFill rotWithShape="1">
            <a:gsLst>
              <a:gs pos="0">
                <a:srgbClr val="F79646">
                  <a:tint val="100000"/>
                  <a:shade val="100000"/>
                  <a:satMod val="130000"/>
                </a:srgbClr>
              </a:gs>
              <a:gs pos="100000">
                <a:srgbClr val="F79646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2709175" y="4018227"/>
            <a:ext cx="28869" cy="28953"/>
          </a:xfrm>
          <a:prstGeom prst="rect">
            <a:avLst/>
          </a:prstGeom>
          <a:gradFill rotWithShape="1">
            <a:gsLst>
              <a:gs pos="0">
                <a:srgbClr val="F79646">
                  <a:tint val="100000"/>
                  <a:shade val="100000"/>
                  <a:satMod val="130000"/>
                </a:srgbClr>
              </a:gs>
              <a:gs pos="100000">
                <a:srgbClr val="F79646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1870978" y="4668582"/>
            <a:ext cx="28869" cy="28953"/>
          </a:xfrm>
          <a:prstGeom prst="rect">
            <a:avLst/>
          </a:prstGeom>
          <a:gradFill rotWithShape="1">
            <a:gsLst>
              <a:gs pos="0">
                <a:srgbClr val="F79646">
                  <a:tint val="100000"/>
                  <a:shade val="100000"/>
                  <a:satMod val="130000"/>
                </a:srgbClr>
              </a:gs>
              <a:gs pos="100000">
                <a:srgbClr val="F79646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1899847" y="4697534"/>
            <a:ext cx="28869" cy="28953"/>
          </a:xfrm>
          <a:prstGeom prst="rect">
            <a:avLst/>
          </a:prstGeom>
          <a:gradFill rotWithShape="1">
            <a:gsLst>
              <a:gs pos="0">
                <a:srgbClr val="F79646">
                  <a:tint val="100000"/>
                  <a:shade val="100000"/>
                  <a:satMod val="130000"/>
                </a:srgbClr>
              </a:gs>
              <a:gs pos="100000">
                <a:srgbClr val="F79646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2497270" y="4668583"/>
            <a:ext cx="28869" cy="28953"/>
          </a:xfrm>
          <a:prstGeom prst="rect">
            <a:avLst/>
          </a:prstGeom>
          <a:gradFill rotWithShape="1">
            <a:gsLst>
              <a:gs pos="0">
                <a:srgbClr val="F79646">
                  <a:tint val="100000"/>
                  <a:shade val="100000"/>
                  <a:satMod val="130000"/>
                </a:srgbClr>
              </a:gs>
              <a:gs pos="100000">
                <a:srgbClr val="F79646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2526138" y="4697535"/>
            <a:ext cx="28869" cy="28953"/>
          </a:xfrm>
          <a:prstGeom prst="rect">
            <a:avLst/>
          </a:prstGeom>
          <a:gradFill rotWithShape="1">
            <a:gsLst>
              <a:gs pos="0">
                <a:srgbClr val="F79646">
                  <a:tint val="100000"/>
                  <a:shade val="100000"/>
                  <a:satMod val="130000"/>
                </a:srgbClr>
              </a:gs>
              <a:gs pos="100000">
                <a:srgbClr val="F79646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3" name="Trapezoid 52"/>
          <p:cNvSpPr/>
          <p:nvPr/>
        </p:nvSpPr>
        <p:spPr>
          <a:xfrm flipV="1">
            <a:off x="741935" y="4067515"/>
            <a:ext cx="2331526" cy="564752"/>
          </a:xfrm>
          <a:prstGeom prst="trapezoid">
            <a:avLst>
              <a:gd name="adj" fmla="val 35947"/>
            </a:avLst>
          </a:prstGeom>
          <a:gradFill rotWithShape="1">
            <a:gsLst>
              <a:gs pos="0">
                <a:srgbClr val="F79646">
                  <a:tint val="100000"/>
                  <a:shade val="100000"/>
                  <a:satMod val="130000"/>
                </a:srgbClr>
              </a:gs>
              <a:gs pos="100000">
                <a:srgbClr val="F79646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4" name="Trapezoid 53"/>
          <p:cNvSpPr/>
          <p:nvPr/>
        </p:nvSpPr>
        <p:spPr>
          <a:xfrm flipV="1">
            <a:off x="690768" y="4067515"/>
            <a:ext cx="2420360" cy="564752"/>
          </a:xfrm>
          <a:prstGeom prst="trapezoid">
            <a:avLst>
              <a:gd name="adj" fmla="val 35947"/>
            </a:avLst>
          </a:prstGeom>
          <a:noFill/>
          <a:ln w="9525" cap="flat" cmpd="sng" algn="ctr">
            <a:solidFill>
              <a:srgbClr val="FF0000"/>
            </a:solidFill>
            <a:prstDash val="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2709101" y="4054098"/>
            <a:ext cx="228152" cy="589222"/>
            <a:chOff x="2582924" y="1352555"/>
            <a:chExt cx="228152" cy="589222"/>
          </a:xfrm>
        </p:grpSpPr>
        <p:sp>
          <p:nvSpPr>
            <p:cNvPr id="56" name="Oval 55"/>
            <p:cNvSpPr>
              <a:spLocks noChangeAspect="1"/>
            </p:cNvSpPr>
            <p:nvPr/>
          </p:nvSpPr>
          <p:spPr>
            <a:xfrm flipH="1" flipV="1">
              <a:off x="2783644" y="1352555"/>
              <a:ext cx="27432" cy="25942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7" name="Oval 56"/>
            <p:cNvSpPr>
              <a:spLocks noChangeAspect="1"/>
            </p:cNvSpPr>
            <p:nvPr/>
          </p:nvSpPr>
          <p:spPr>
            <a:xfrm flipH="1" flipV="1">
              <a:off x="2733464" y="1493375"/>
              <a:ext cx="27432" cy="25942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8" name="Oval 57"/>
            <p:cNvSpPr>
              <a:spLocks noChangeAspect="1"/>
            </p:cNvSpPr>
            <p:nvPr/>
          </p:nvSpPr>
          <p:spPr>
            <a:xfrm flipH="1" flipV="1">
              <a:off x="2683284" y="1634195"/>
              <a:ext cx="27432" cy="25942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9" name="Oval 58"/>
            <p:cNvSpPr>
              <a:spLocks noChangeAspect="1"/>
            </p:cNvSpPr>
            <p:nvPr/>
          </p:nvSpPr>
          <p:spPr>
            <a:xfrm flipH="1" flipV="1">
              <a:off x="2633104" y="1775015"/>
              <a:ext cx="27432" cy="25942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0" name="Oval 59"/>
            <p:cNvSpPr>
              <a:spLocks noChangeAspect="1"/>
            </p:cNvSpPr>
            <p:nvPr/>
          </p:nvSpPr>
          <p:spPr>
            <a:xfrm flipH="1" flipV="1">
              <a:off x="2582924" y="1915835"/>
              <a:ext cx="27432" cy="25942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 flipH="1">
            <a:off x="873810" y="4054098"/>
            <a:ext cx="228152" cy="589222"/>
            <a:chOff x="2582924" y="1352555"/>
            <a:chExt cx="228152" cy="589222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 flipH="1" flipV="1">
              <a:off x="2783644" y="1352555"/>
              <a:ext cx="27432" cy="25942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3" name="Oval 62"/>
            <p:cNvSpPr>
              <a:spLocks noChangeAspect="1"/>
            </p:cNvSpPr>
            <p:nvPr/>
          </p:nvSpPr>
          <p:spPr>
            <a:xfrm flipH="1" flipV="1">
              <a:off x="2733464" y="1493375"/>
              <a:ext cx="27432" cy="25942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4" name="Oval 63"/>
            <p:cNvSpPr>
              <a:spLocks noChangeAspect="1"/>
            </p:cNvSpPr>
            <p:nvPr/>
          </p:nvSpPr>
          <p:spPr>
            <a:xfrm flipH="1" flipV="1">
              <a:off x="2683284" y="1634195"/>
              <a:ext cx="27432" cy="25942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5" name="Oval 64"/>
            <p:cNvSpPr>
              <a:spLocks noChangeAspect="1"/>
            </p:cNvSpPr>
            <p:nvPr/>
          </p:nvSpPr>
          <p:spPr>
            <a:xfrm flipH="1" flipV="1">
              <a:off x="2633104" y="1775015"/>
              <a:ext cx="27432" cy="25942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6" name="Oval 65"/>
            <p:cNvSpPr>
              <a:spLocks noChangeAspect="1"/>
            </p:cNvSpPr>
            <p:nvPr/>
          </p:nvSpPr>
          <p:spPr>
            <a:xfrm flipH="1" flipV="1">
              <a:off x="2582924" y="1915835"/>
              <a:ext cx="27432" cy="25942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7" name="Oval 66"/>
          <p:cNvSpPr>
            <a:spLocks noChangeAspect="1"/>
          </p:cNvSpPr>
          <p:nvPr/>
        </p:nvSpPr>
        <p:spPr>
          <a:xfrm flipV="1">
            <a:off x="1888537" y="4052707"/>
            <a:ext cx="27432" cy="25942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8" name="Oval 67"/>
          <p:cNvSpPr>
            <a:spLocks noChangeAspect="1"/>
          </p:cNvSpPr>
          <p:nvPr/>
        </p:nvSpPr>
        <p:spPr>
          <a:xfrm flipV="1">
            <a:off x="1888537" y="4615987"/>
            <a:ext cx="27432" cy="25942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9" name="Rectangle 68"/>
          <p:cNvSpPr/>
          <p:nvPr/>
        </p:nvSpPr>
        <p:spPr>
          <a:xfrm flipV="1">
            <a:off x="932632" y="2235968"/>
            <a:ext cx="64008" cy="36574"/>
          </a:xfrm>
          <a:prstGeom prst="rect">
            <a:avLst/>
          </a:prstGeom>
          <a:pattFill prst="smGrid">
            <a:fgClr>
              <a:srgbClr val="FFC000"/>
            </a:fgClr>
            <a:bgClr>
              <a:srgbClr val="4F6228"/>
            </a:bgClr>
          </a:patt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0" name="Rectangle 69"/>
          <p:cNvSpPr/>
          <p:nvPr/>
        </p:nvSpPr>
        <p:spPr>
          <a:xfrm flipV="1">
            <a:off x="2762632" y="2229930"/>
            <a:ext cx="64008" cy="36574"/>
          </a:xfrm>
          <a:prstGeom prst="rect">
            <a:avLst/>
          </a:prstGeom>
          <a:pattFill prst="smGrid">
            <a:fgClr>
              <a:srgbClr val="FFC000"/>
            </a:fgClr>
            <a:bgClr>
              <a:srgbClr val="4F6228"/>
            </a:bgClr>
          </a:patt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1" name="Rectangle 70"/>
          <p:cNvSpPr/>
          <p:nvPr/>
        </p:nvSpPr>
        <p:spPr>
          <a:xfrm flipV="1">
            <a:off x="746408" y="1671126"/>
            <a:ext cx="64008" cy="36574"/>
          </a:xfrm>
          <a:prstGeom prst="rect">
            <a:avLst/>
          </a:prstGeom>
          <a:pattFill prst="smGrid">
            <a:fgClr>
              <a:srgbClr val="FFC000"/>
            </a:fgClr>
            <a:bgClr>
              <a:srgbClr val="4F6228"/>
            </a:bgClr>
          </a:patt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2" name="Rectangle 71"/>
          <p:cNvSpPr/>
          <p:nvPr/>
        </p:nvSpPr>
        <p:spPr>
          <a:xfrm flipV="1">
            <a:off x="2951320" y="1665088"/>
            <a:ext cx="64008" cy="36574"/>
          </a:xfrm>
          <a:prstGeom prst="rect">
            <a:avLst/>
          </a:prstGeom>
          <a:pattFill prst="smGrid">
            <a:fgClr>
              <a:srgbClr val="FFC000"/>
            </a:fgClr>
            <a:bgClr>
              <a:srgbClr val="4F6228"/>
            </a:bgClr>
          </a:patt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3" name="Trapezoid 72"/>
          <p:cNvSpPr/>
          <p:nvPr/>
        </p:nvSpPr>
        <p:spPr>
          <a:xfrm flipV="1">
            <a:off x="668890" y="2795736"/>
            <a:ext cx="2420360" cy="564752"/>
          </a:xfrm>
          <a:prstGeom prst="trapezoid">
            <a:avLst>
              <a:gd name="adj" fmla="val 35947"/>
            </a:avLst>
          </a:prstGeom>
          <a:noFill/>
          <a:ln w="9525" cap="flat" cmpd="sng" algn="ctr">
            <a:solidFill>
              <a:srgbClr val="FF0000"/>
            </a:solidFill>
            <a:prstDash val="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74" name="Group 73"/>
          <p:cNvGrpSpPr/>
          <p:nvPr/>
        </p:nvGrpSpPr>
        <p:grpSpPr>
          <a:xfrm>
            <a:off x="2687223" y="2782319"/>
            <a:ext cx="228152" cy="589222"/>
            <a:chOff x="2582924" y="1352555"/>
            <a:chExt cx="228152" cy="589222"/>
          </a:xfrm>
        </p:grpSpPr>
        <p:sp>
          <p:nvSpPr>
            <p:cNvPr id="75" name="Oval 74"/>
            <p:cNvSpPr>
              <a:spLocks noChangeAspect="1"/>
            </p:cNvSpPr>
            <p:nvPr/>
          </p:nvSpPr>
          <p:spPr>
            <a:xfrm flipH="1" flipV="1">
              <a:off x="2783644" y="1352555"/>
              <a:ext cx="27432" cy="25942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6" name="Oval 75"/>
            <p:cNvSpPr>
              <a:spLocks noChangeAspect="1"/>
            </p:cNvSpPr>
            <p:nvPr/>
          </p:nvSpPr>
          <p:spPr>
            <a:xfrm flipH="1" flipV="1">
              <a:off x="2733464" y="1493375"/>
              <a:ext cx="27432" cy="25942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7" name="Oval 76"/>
            <p:cNvSpPr>
              <a:spLocks noChangeAspect="1"/>
            </p:cNvSpPr>
            <p:nvPr/>
          </p:nvSpPr>
          <p:spPr>
            <a:xfrm flipH="1" flipV="1">
              <a:off x="2683284" y="1634195"/>
              <a:ext cx="27432" cy="25942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8" name="Oval 77"/>
            <p:cNvSpPr>
              <a:spLocks noChangeAspect="1"/>
            </p:cNvSpPr>
            <p:nvPr/>
          </p:nvSpPr>
          <p:spPr>
            <a:xfrm flipH="1" flipV="1">
              <a:off x="2633104" y="1775015"/>
              <a:ext cx="27432" cy="25942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9" name="Oval 78"/>
            <p:cNvSpPr>
              <a:spLocks noChangeAspect="1"/>
            </p:cNvSpPr>
            <p:nvPr/>
          </p:nvSpPr>
          <p:spPr>
            <a:xfrm flipH="1" flipV="1">
              <a:off x="2582924" y="1915835"/>
              <a:ext cx="27432" cy="25942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 flipH="1">
            <a:off x="851932" y="2782319"/>
            <a:ext cx="228152" cy="589222"/>
            <a:chOff x="2582924" y="1352555"/>
            <a:chExt cx="228152" cy="589222"/>
          </a:xfrm>
        </p:grpSpPr>
        <p:sp>
          <p:nvSpPr>
            <p:cNvPr id="81" name="Oval 80"/>
            <p:cNvSpPr>
              <a:spLocks noChangeAspect="1"/>
            </p:cNvSpPr>
            <p:nvPr/>
          </p:nvSpPr>
          <p:spPr>
            <a:xfrm flipH="1" flipV="1">
              <a:off x="2783644" y="1352555"/>
              <a:ext cx="27432" cy="25942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2" name="Oval 81"/>
            <p:cNvSpPr>
              <a:spLocks noChangeAspect="1"/>
            </p:cNvSpPr>
            <p:nvPr/>
          </p:nvSpPr>
          <p:spPr>
            <a:xfrm flipH="1" flipV="1">
              <a:off x="2733464" y="1493375"/>
              <a:ext cx="27432" cy="25942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3" name="Oval 82"/>
            <p:cNvSpPr>
              <a:spLocks noChangeAspect="1"/>
            </p:cNvSpPr>
            <p:nvPr/>
          </p:nvSpPr>
          <p:spPr>
            <a:xfrm flipH="1" flipV="1">
              <a:off x="2683284" y="1634195"/>
              <a:ext cx="27432" cy="25942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4" name="Oval 83"/>
            <p:cNvSpPr>
              <a:spLocks noChangeAspect="1"/>
            </p:cNvSpPr>
            <p:nvPr/>
          </p:nvSpPr>
          <p:spPr>
            <a:xfrm flipH="1" flipV="1">
              <a:off x="2633104" y="1775015"/>
              <a:ext cx="27432" cy="25942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5" name="Oval 84"/>
            <p:cNvSpPr>
              <a:spLocks noChangeAspect="1"/>
            </p:cNvSpPr>
            <p:nvPr/>
          </p:nvSpPr>
          <p:spPr>
            <a:xfrm flipH="1" flipV="1">
              <a:off x="2582924" y="1915835"/>
              <a:ext cx="27432" cy="25942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86" name="Oval 85"/>
          <p:cNvSpPr>
            <a:spLocks noChangeAspect="1"/>
          </p:cNvSpPr>
          <p:nvPr/>
        </p:nvSpPr>
        <p:spPr>
          <a:xfrm flipV="1">
            <a:off x="1866659" y="2780928"/>
            <a:ext cx="27432" cy="25942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7" name="Oval 86"/>
          <p:cNvSpPr>
            <a:spLocks noChangeAspect="1"/>
          </p:cNvSpPr>
          <p:nvPr/>
        </p:nvSpPr>
        <p:spPr>
          <a:xfrm flipV="1">
            <a:off x="1866659" y="3344208"/>
            <a:ext cx="27432" cy="25942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981557" y="2888334"/>
            <a:ext cx="1784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cuting</a:t>
            </a:r>
            <a:r>
              <a: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/ drilling position</a:t>
            </a:r>
            <a:endParaRPr kumimoji="0" lang="fr-FR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89" name="Content Placeholder 2"/>
          <p:cNvSpPr txBox="1">
            <a:spLocks/>
          </p:cNvSpPr>
          <p:nvPr/>
        </p:nvSpPr>
        <p:spPr bwMode="auto">
          <a:xfrm>
            <a:off x="3563888" y="1484784"/>
            <a:ext cx="2371369" cy="1520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Before drilling:</a:t>
            </a:r>
            <a:endParaRPr lang="en-US" sz="1600" i="1" kern="0" dirty="0">
              <a:solidFill>
                <a:sysClr val="windowText" lastClr="000000"/>
              </a:solidFill>
              <a:latin typeface="Calibri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charset="0"/>
                <a:cs typeface="ＭＳ Ｐゴシック" charset="0"/>
              </a:rPr>
              <a:t>The copper ring inner-diameter </a:t>
            </a: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charset="0"/>
                <a:cs typeface="ＭＳ Ｐゴシック" charset="0"/>
              </a:rPr>
              <a:t>is </a:t>
            </a: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charset="0"/>
                <a:cs typeface="ＭＳ Ｐゴシック" charset="0"/>
              </a:rPr>
              <a:t>100µm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charset="0"/>
                <a:cs typeface="ＭＳ Ｐゴシック" charset="0"/>
              </a:rPr>
              <a:t>wider than the concentric hole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90" name="Group 89"/>
          <p:cNvGrpSpPr/>
          <p:nvPr/>
        </p:nvGrpSpPr>
        <p:grpSpPr>
          <a:xfrm>
            <a:off x="3779912" y="2636912"/>
            <a:ext cx="1821369" cy="1596993"/>
            <a:chOff x="5137487" y="1802569"/>
            <a:chExt cx="1821369" cy="1596993"/>
          </a:xfrm>
        </p:grpSpPr>
        <p:sp>
          <p:nvSpPr>
            <p:cNvPr id="91" name="Rectangle 90"/>
            <p:cNvSpPr>
              <a:spLocks noChangeAspect="1"/>
            </p:cNvSpPr>
            <p:nvPr/>
          </p:nvSpPr>
          <p:spPr>
            <a:xfrm>
              <a:off x="5191934" y="1856331"/>
              <a:ext cx="1710748" cy="1520666"/>
            </a:xfrm>
            <a:prstGeom prst="rect">
              <a:avLst/>
            </a:prstGeom>
            <a:solidFill>
              <a:srgbClr val="F7964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2" name="Rectangle 91"/>
            <p:cNvSpPr>
              <a:spLocks noChangeAspect="1"/>
            </p:cNvSpPr>
            <p:nvPr/>
          </p:nvSpPr>
          <p:spPr>
            <a:xfrm>
              <a:off x="5176332" y="1856331"/>
              <a:ext cx="1726350" cy="1520666"/>
            </a:xfrm>
            <a:prstGeom prst="rect">
              <a:avLst/>
            </a:prstGeom>
            <a:gradFill flip="none" rotWithShape="1">
              <a:gsLst>
                <a:gs pos="0">
                  <a:srgbClr val="F79646">
                    <a:shade val="51000"/>
                    <a:satMod val="130000"/>
                    <a:alpha val="33000"/>
                  </a:srgbClr>
                </a:gs>
                <a:gs pos="80000">
                  <a:srgbClr val="F79646">
                    <a:shade val="93000"/>
                    <a:satMod val="130000"/>
                    <a:alpha val="33000"/>
                  </a:srgbClr>
                </a:gs>
                <a:gs pos="100000">
                  <a:srgbClr val="F79646">
                    <a:shade val="94000"/>
                    <a:satMod val="135000"/>
                    <a:alpha val="33000"/>
                  </a:srgbClr>
                </a:gs>
              </a:gsLst>
              <a:lin ang="16200000" scaled="0"/>
              <a:tileRect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5176332" y="1828306"/>
              <a:ext cx="1740316" cy="1571256"/>
            </a:xfrm>
            <a:prstGeom prst="rect">
              <a:avLst/>
            </a:prstGeom>
            <a:noFill/>
            <a:ln w="9525" cap="flat" cmpd="sng" algn="ctr">
              <a:solidFill>
                <a:srgbClr val="0000FF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94" name="Group 93"/>
            <p:cNvGrpSpPr/>
            <p:nvPr/>
          </p:nvGrpSpPr>
          <p:grpSpPr>
            <a:xfrm>
              <a:off x="5345695" y="1908036"/>
              <a:ext cx="1087364" cy="1087364"/>
              <a:chOff x="3630930" y="1288501"/>
              <a:chExt cx="1463040" cy="1463040"/>
            </a:xfrm>
          </p:grpSpPr>
          <p:sp>
            <p:nvSpPr>
              <p:cNvPr id="100" name="Oval 99"/>
              <p:cNvSpPr/>
              <p:nvPr/>
            </p:nvSpPr>
            <p:spPr>
              <a:xfrm>
                <a:off x="3630930" y="1288501"/>
                <a:ext cx="1463040" cy="1463040"/>
              </a:xfrm>
              <a:prstGeom prst="ellipse">
                <a:avLst/>
              </a:prstGeom>
              <a:solidFill>
                <a:srgbClr val="4F6228"/>
              </a:soli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1" name="Oval 100"/>
              <p:cNvSpPr/>
              <p:nvPr/>
            </p:nvSpPr>
            <p:spPr>
              <a:xfrm>
                <a:off x="3722370" y="1379941"/>
                <a:ext cx="1280160" cy="1280160"/>
              </a:xfrm>
              <a:prstGeom prst="ellipse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dash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2" name="Oval 101"/>
              <p:cNvSpPr/>
              <p:nvPr/>
            </p:nvSpPr>
            <p:spPr>
              <a:xfrm>
                <a:off x="3676650" y="1334221"/>
                <a:ext cx="1371600" cy="1371600"/>
              </a:xfrm>
              <a:prstGeom prst="ellipse">
                <a:avLst/>
              </a:prstGeom>
              <a:noFill/>
              <a:ln w="9525" cap="flat" cmpd="sng" algn="ctr">
                <a:solidFill>
                  <a:srgbClr val="FF66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95" name="TextBox 94"/>
            <p:cNvSpPr txBox="1"/>
            <p:nvPr/>
          </p:nvSpPr>
          <p:spPr>
            <a:xfrm>
              <a:off x="5137487" y="3102542"/>
              <a:ext cx="139788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</a:t>
              </a:r>
              <a:r>
                <a:rPr kumimoji="0" lang="fr-FR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opper pattern ring </a:t>
              </a:r>
            </a:p>
          </p:txBody>
        </p:sp>
        <p:cxnSp>
          <p:nvCxnSpPr>
            <p:cNvPr id="96" name="Straight Arrow Connector 95"/>
            <p:cNvCxnSpPr/>
            <p:nvPr/>
          </p:nvCxnSpPr>
          <p:spPr>
            <a:xfrm flipH="1" flipV="1">
              <a:off x="6365100" y="2568474"/>
              <a:ext cx="126214" cy="228792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headEnd type="none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7" name="Straight Arrow Connector 96"/>
            <p:cNvCxnSpPr/>
            <p:nvPr/>
          </p:nvCxnSpPr>
          <p:spPr>
            <a:xfrm flipV="1">
              <a:off x="5780591" y="2968456"/>
              <a:ext cx="77987" cy="201638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headEnd type="none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98" name="TextBox 97"/>
            <p:cNvSpPr txBox="1"/>
            <p:nvPr/>
          </p:nvSpPr>
          <p:spPr>
            <a:xfrm>
              <a:off x="5782920" y="2747092"/>
              <a:ext cx="11527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n</a:t>
              </a:r>
              <a:r>
                <a:rPr kumimoji="0" lang="fr-FR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ominal </a:t>
              </a: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hole position</a:t>
              </a: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5805125" y="1802569"/>
              <a:ext cx="1153731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1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∆r = 100 µm</a:t>
              </a:r>
              <a:endParaRPr kumimoji="0" lang="en-US" sz="105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03" name="Rectangle 102"/>
          <p:cNvSpPr/>
          <p:nvPr/>
        </p:nvSpPr>
        <p:spPr>
          <a:xfrm>
            <a:off x="2846724" y="4184736"/>
            <a:ext cx="71440" cy="72248"/>
          </a:xfrm>
          <a:prstGeom prst="rect">
            <a:avLst/>
          </a:prstGeom>
          <a:noFill/>
          <a:ln w="9525" cap="flat" cmpd="sng" algn="ctr">
            <a:solidFill>
              <a:srgbClr val="0000FF"/>
            </a:solidFill>
            <a:prstDash val="dash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04" name="Straight Connector 103"/>
          <p:cNvCxnSpPr>
            <a:stCxn id="103" idx="1"/>
          </p:cNvCxnSpPr>
          <p:nvPr/>
        </p:nvCxnSpPr>
        <p:spPr>
          <a:xfrm flipV="1">
            <a:off x="2846724" y="2708920"/>
            <a:ext cx="933188" cy="1511940"/>
          </a:xfrm>
          <a:prstGeom prst="line">
            <a:avLst/>
          </a:prstGeom>
          <a:noFill/>
          <a:ln w="12700" cap="flat" cmpd="sng" algn="ctr">
            <a:solidFill>
              <a:srgbClr val="0000FF"/>
            </a:solidFill>
            <a:prstDash val="dash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05" name="Straight Connector 104"/>
          <p:cNvCxnSpPr>
            <a:stCxn id="103" idx="2"/>
            <a:endCxn id="93" idx="2"/>
          </p:cNvCxnSpPr>
          <p:nvPr/>
        </p:nvCxnSpPr>
        <p:spPr>
          <a:xfrm flipV="1">
            <a:off x="2882444" y="4233905"/>
            <a:ext cx="1806471" cy="23079"/>
          </a:xfrm>
          <a:prstGeom prst="line">
            <a:avLst/>
          </a:prstGeom>
          <a:noFill/>
          <a:ln w="12700" cap="flat" cmpd="sng" algn="ctr">
            <a:solidFill>
              <a:srgbClr val="0000FF"/>
            </a:solidFill>
            <a:prstDash val="dash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06" name="Content Placeholder 2"/>
          <p:cNvSpPr>
            <a:spLocks noGrp="1"/>
          </p:cNvSpPr>
          <p:nvPr>
            <p:ph idx="1"/>
          </p:nvPr>
        </p:nvSpPr>
        <p:spPr>
          <a:xfrm>
            <a:off x="467544" y="548681"/>
            <a:ext cx="8136904" cy="720079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For </a:t>
            </a:r>
            <a:r>
              <a:rPr lang="en-US" i="1" dirty="0" smtClean="0"/>
              <a:t>NSW production </a:t>
            </a:r>
            <a:r>
              <a:rPr lang="en-US" dirty="0" smtClean="0"/>
              <a:t>we added </a:t>
            </a:r>
            <a:r>
              <a:rPr lang="en-US" sz="1800" dirty="0" smtClean="0"/>
              <a:t>an extra ring in the </a:t>
            </a:r>
            <a:r>
              <a:rPr lang="en-US" dirty="0" smtClean="0"/>
              <a:t>Cu pattern </a:t>
            </a:r>
            <a:r>
              <a:rPr lang="en-US" sz="1800" dirty="0" smtClean="0"/>
              <a:t>around the nominal hole position allows for quicker visual QC tests:</a:t>
            </a:r>
            <a:endParaRPr lang="en-US" sz="1800" dirty="0"/>
          </a:p>
        </p:txBody>
      </p:sp>
      <p:sp>
        <p:nvSpPr>
          <p:cNvPr id="107" name="Trapezoid 106"/>
          <p:cNvSpPr/>
          <p:nvPr/>
        </p:nvSpPr>
        <p:spPr>
          <a:xfrm flipV="1">
            <a:off x="962432" y="4077072"/>
            <a:ext cx="1875640" cy="564752"/>
          </a:xfrm>
          <a:prstGeom prst="trapezoid">
            <a:avLst>
              <a:gd name="adj" fmla="val 35947"/>
            </a:avLst>
          </a:prstGeom>
          <a:pattFill prst="narHorz">
            <a:fgClr>
              <a:srgbClr val="4F6228"/>
            </a:fgClr>
            <a:bgClr>
              <a:srgbClr val="FFC000"/>
            </a:bgClr>
          </a:patt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8" name="Picture 107" descr="Screen Shot 2015-12-04 at 13.49.12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88" b="4264"/>
          <a:stretch/>
        </p:blipFill>
        <p:spPr>
          <a:xfrm>
            <a:off x="6012160" y="1844824"/>
            <a:ext cx="1600321" cy="1596058"/>
          </a:xfrm>
          <a:prstGeom prst="rect">
            <a:avLst/>
          </a:prstGeom>
          <a:ln>
            <a:solidFill>
              <a:srgbClr val="0000FF"/>
            </a:solidFill>
          </a:ln>
        </p:spPr>
      </p:pic>
      <p:sp>
        <p:nvSpPr>
          <p:cNvPr id="109" name="Content Placeholder 2"/>
          <p:cNvSpPr txBox="1">
            <a:spLocks/>
          </p:cNvSpPr>
          <p:nvPr/>
        </p:nvSpPr>
        <p:spPr bwMode="auto">
          <a:xfrm>
            <a:off x="6028305" y="1484784"/>
            <a:ext cx="2371369" cy="43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i="1" kern="0" dirty="0" smtClean="0">
                <a:solidFill>
                  <a:sysClr val="windowText" lastClr="000000"/>
                </a:solidFill>
                <a:latin typeface="Calibri"/>
              </a:rPr>
              <a:t>After</a:t>
            </a:r>
            <a:r>
              <a:rPr kumimoji="0" lang="en-US" sz="16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 drilling:</a:t>
            </a:r>
          </a:p>
        </p:txBody>
      </p:sp>
      <p:pic>
        <p:nvPicPr>
          <p:cNvPr id="110" name="Picture 109" descr="Screen Shot 2015-12-04 at 13.52.53.png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473" b="6399"/>
          <a:stretch/>
        </p:blipFill>
        <p:spPr>
          <a:xfrm>
            <a:off x="6023410" y="3565237"/>
            <a:ext cx="1594381" cy="1591955"/>
          </a:xfrm>
          <a:prstGeom prst="rect">
            <a:avLst/>
          </a:prstGeom>
          <a:ln>
            <a:solidFill>
              <a:srgbClr val="0000FF"/>
            </a:solidFill>
          </a:ln>
        </p:spPr>
      </p:pic>
      <p:sp>
        <p:nvSpPr>
          <p:cNvPr id="111" name="Content Placeholder 2"/>
          <p:cNvSpPr txBox="1">
            <a:spLocks/>
          </p:cNvSpPr>
          <p:nvPr/>
        </p:nvSpPr>
        <p:spPr bwMode="auto">
          <a:xfrm>
            <a:off x="7612481" y="3565237"/>
            <a:ext cx="1651289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0" dirty="0" smtClean="0">
                <a:solidFill>
                  <a:sysClr val="windowText" lastClr="000000"/>
                </a:solidFill>
                <a:latin typeface="Calibri"/>
              </a:rPr>
              <a:t>… or touching / violating it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0" dirty="0" smtClean="0">
                <a:solidFill>
                  <a:sysClr val="windowText" lastClr="000000"/>
                </a:solidFill>
                <a:latin typeface="Calibri"/>
                <a:sym typeface="Wingdings"/>
              </a:rPr>
              <a:t> </a:t>
            </a:r>
            <a:r>
              <a:rPr lang="en-US" sz="1800" kern="0" dirty="0" smtClean="0">
                <a:solidFill>
                  <a:srgbClr val="FF0000"/>
                </a:solidFill>
                <a:latin typeface="Calibri"/>
                <a:sym typeface="Wingdings"/>
              </a:rPr>
              <a:t>Not within specification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12" name="Rectangle 111"/>
          <p:cNvSpPr/>
          <p:nvPr/>
        </p:nvSpPr>
        <p:spPr>
          <a:xfrm>
            <a:off x="7625842" y="1844824"/>
            <a:ext cx="1565920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spcBef>
                <a:spcPct val="20000"/>
              </a:spcBef>
              <a:defRPr/>
            </a:pP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The hole is either within the ring</a:t>
            </a:r>
            <a:r>
              <a:rPr lang="en-US" kern="0" dirty="0" smtClean="0">
                <a:solidFill>
                  <a:sysClr val="windowText" lastClr="000000"/>
                </a:solidFill>
                <a:latin typeface="Calibri"/>
              </a:rPr>
              <a:t>,</a:t>
            </a:r>
          </a:p>
          <a:p>
            <a:pPr lvl="0" eaLnBrk="0" hangingPunct="0">
              <a:spcBef>
                <a:spcPct val="20000"/>
              </a:spcBef>
              <a:defRPr/>
            </a:pPr>
            <a:r>
              <a:rPr lang="en-US" kern="0" dirty="0" smtClean="0">
                <a:solidFill>
                  <a:sysClr val="windowText" lastClr="000000"/>
                </a:solidFill>
                <a:latin typeface="Calibri"/>
                <a:sym typeface="Wingdings"/>
              </a:rPr>
              <a:t> </a:t>
            </a:r>
            <a:r>
              <a:rPr lang="en-US" kern="0" dirty="0">
                <a:solidFill>
                  <a:srgbClr val="008000"/>
                </a:solidFill>
                <a:latin typeface="Calibri"/>
                <a:sym typeface="Wingdings"/>
              </a:rPr>
              <a:t>acceptable</a:t>
            </a:r>
            <a:endParaRPr lang="en-US" kern="0" dirty="0">
              <a:solidFill>
                <a:srgbClr val="008000"/>
              </a:solidFill>
              <a:latin typeface="Calibri"/>
            </a:endParaRPr>
          </a:p>
        </p:txBody>
      </p:sp>
      <p:sp>
        <p:nvSpPr>
          <p:cNvPr id="115" name="Content Placeholder 2"/>
          <p:cNvSpPr txBox="1">
            <a:spLocks/>
          </p:cNvSpPr>
          <p:nvPr/>
        </p:nvSpPr>
        <p:spPr>
          <a:xfrm>
            <a:off x="467544" y="5373216"/>
            <a:ext cx="8208912" cy="100811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800" dirty="0" smtClean="0"/>
              <a:t>During</a:t>
            </a:r>
            <a:r>
              <a:rPr lang="en-US" sz="1800" i="1" dirty="0" smtClean="0"/>
              <a:t> NSW production </a:t>
            </a:r>
            <a:r>
              <a:rPr lang="en-US" sz="1800" dirty="0" smtClean="0"/>
              <a:t>all hole positions can be checked visually to be within / out of specifications in less than 1min.</a:t>
            </a:r>
            <a:endParaRPr lang="en-US" sz="1800" dirty="0"/>
          </a:p>
          <a:p>
            <a:pPr marL="0" indent="0">
              <a:buFontTx/>
              <a:buNone/>
            </a:pPr>
            <a:endParaRPr lang="en-US" sz="1800" dirty="0" smtClean="0"/>
          </a:p>
          <a:p>
            <a:pPr marL="0" indent="0">
              <a:buFontTx/>
              <a:buNone/>
            </a:pPr>
            <a:endParaRPr lang="en-US" sz="1800" dirty="0"/>
          </a:p>
          <a:p>
            <a:pPr marL="0" indent="0">
              <a:buFontTx/>
              <a:buNone/>
            </a:pP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1991256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ATLAS NSW Upgrade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>
              <a:defRPr/>
            </a:pPr>
            <a:fld id="{0FB6E192-CB79-5A4E-AD74-8347CA9894F6}" type="slidenum">
              <a:rPr lang="de-DE" smtClean="0"/>
              <a:t>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PCB QC preparation for NSW MM </a:t>
            </a:r>
          </a:p>
          <a:p>
            <a:pPr>
              <a:defRPr/>
            </a:pPr>
            <a:r>
              <a:rPr lang="en-US" smtClean="0"/>
              <a:t>- RD51 collaboration meeting, CERN -</a:t>
            </a:r>
            <a:endParaRPr lang="de-DE" sz="9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10/03/2016</a:t>
            </a:r>
            <a:endParaRPr lang="de-DE" dirty="0"/>
          </a:p>
        </p:txBody>
      </p:sp>
      <p:sp>
        <p:nvSpPr>
          <p:cNvPr id="7" name="Content Placeholder 26"/>
          <p:cNvSpPr txBox="1">
            <a:spLocks/>
          </p:cNvSpPr>
          <p:nvPr/>
        </p:nvSpPr>
        <p:spPr>
          <a:xfrm>
            <a:off x="251520" y="620688"/>
            <a:ext cx="8712968" cy="553407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smtClean="0"/>
              <a:t>The innermost forward detector wheels of the ATLAS Muon system will undergo an upgrade during LHC Long Shutdown 2 (2019/2020)  </a:t>
            </a:r>
            <a:r>
              <a:rPr lang="en-US" b="1" smtClean="0">
                <a:sym typeface="Wingdings"/>
              </a:rPr>
              <a:t> New Small Wheels (NSW)</a:t>
            </a:r>
            <a:endParaRPr lang="en-US" b="1" smtClean="0"/>
          </a:p>
          <a:p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51520" y="4293096"/>
            <a:ext cx="8568952" cy="18002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US" sz="1600" dirty="0" smtClean="0"/>
              <a:t>The NSWs will comprise an </a:t>
            </a:r>
            <a:r>
              <a:rPr lang="en-US" sz="1600" dirty="0"/>
              <a:t>active </a:t>
            </a:r>
            <a:r>
              <a:rPr lang="en-US" sz="1600" dirty="0" smtClean="0"/>
              <a:t>detector area of</a:t>
            </a:r>
            <a:r>
              <a:rPr lang="en-US" sz="1600" b="1" dirty="0" smtClean="0"/>
              <a:t> 2x1280m</a:t>
            </a:r>
            <a:r>
              <a:rPr lang="en-US" sz="1600" b="1" baseline="30000" dirty="0" smtClean="0"/>
              <a:t>2</a:t>
            </a:r>
            <a:r>
              <a:rPr lang="en-US" sz="1600" dirty="0" smtClean="0"/>
              <a:t>, divided in </a:t>
            </a:r>
            <a:r>
              <a:rPr lang="en-US" sz="1600" b="1" dirty="0" smtClean="0"/>
              <a:t>128 MM </a:t>
            </a:r>
            <a:r>
              <a:rPr lang="en-US" sz="1600" b="1" dirty="0"/>
              <a:t> </a:t>
            </a:r>
            <a:r>
              <a:rPr lang="en-US" sz="1600" b="1" dirty="0" smtClean="0"/>
              <a:t>Quadruplets </a:t>
            </a:r>
            <a:r>
              <a:rPr lang="en-US" sz="1600" dirty="0" smtClean="0"/>
              <a:t>of 4 different types and </a:t>
            </a:r>
            <a:r>
              <a:rPr lang="en-US" sz="1600" b="1" dirty="0" smtClean="0"/>
              <a:t>192 </a:t>
            </a:r>
            <a:r>
              <a:rPr lang="en-US" sz="1600" b="1" dirty="0" err="1" smtClean="0"/>
              <a:t>sTGC</a:t>
            </a:r>
            <a:r>
              <a:rPr lang="en-US" sz="1600" b="1" dirty="0" smtClean="0"/>
              <a:t> Quadruplets </a:t>
            </a:r>
            <a:r>
              <a:rPr lang="en-US" sz="1600" dirty="0" smtClean="0"/>
              <a:t>of 6 different types with more than </a:t>
            </a:r>
            <a:r>
              <a:rPr lang="en-US" sz="1600" b="1" dirty="0" smtClean="0"/>
              <a:t>2 M channels</a:t>
            </a:r>
            <a:r>
              <a:rPr lang="en-US" sz="1600" dirty="0" smtClean="0"/>
              <a:t>.</a:t>
            </a:r>
            <a:endParaRPr lang="en-US" sz="600" b="1" dirty="0" smtClean="0"/>
          </a:p>
          <a:p>
            <a:pPr marL="0" indent="0">
              <a:lnSpc>
                <a:spcPct val="120000"/>
              </a:lnSpc>
              <a:buNone/>
            </a:pPr>
            <a:endParaRPr lang="en-US" sz="600" b="1" dirty="0"/>
          </a:p>
          <a:p>
            <a:pPr marL="0" indent="0">
              <a:lnSpc>
                <a:spcPct val="120000"/>
              </a:lnSpc>
              <a:buNone/>
            </a:pPr>
            <a:r>
              <a:rPr lang="en-US" sz="1600" dirty="0"/>
              <a:t>The NSWs shall provide Muon </a:t>
            </a:r>
            <a:r>
              <a:rPr lang="en-US" sz="1600" dirty="0" err="1"/>
              <a:t>p</a:t>
            </a:r>
            <a:r>
              <a:rPr lang="en-US" sz="1600" baseline="-25000" dirty="0" err="1"/>
              <a:t>T</a:t>
            </a:r>
            <a:r>
              <a:rPr lang="en-US" sz="1600" dirty="0"/>
              <a:t> </a:t>
            </a:r>
            <a:r>
              <a:rPr lang="en-US" sz="1600" dirty="0" smtClean="0"/>
              <a:t>measurement </a:t>
            </a:r>
            <a:r>
              <a:rPr lang="en-US" sz="1600" dirty="0"/>
              <a:t>with </a:t>
            </a:r>
            <a:r>
              <a:rPr lang="en-US" sz="1600" b="1" dirty="0"/>
              <a:t>10% resolution at 1 </a:t>
            </a:r>
            <a:r>
              <a:rPr lang="en-US" sz="1600" b="1" dirty="0" err="1"/>
              <a:t>TeV</a:t>
            </a:r>
            <a:r>
              <a:rPr lang="en-US" sz="1600" b="1" dirty="0"/>
              <a:t> </a:t>
            </a:r>
            <a:r>
              <a:rPr lang="en-US" sz="1600" dirty="0"/>
              <a:t>(</a:t>
            </a:r>
            <a:r>
              <a:rPr lang="en-US" sz="1600" dirty="0" smtClean="0"/>
              <a:t>offline) </a:t>
            </a:r>
            <a:r>
              <a:rPr lang="en-US" sz="1600" dirty="0"/>
              <a:t>and contribute to the improved </a:t>
            </a:r>
            <a:r>
              <a:rPr lang="en-US" sz="1600" b="1" dirty="0"/>
              <a:t>Level 1 </a:t>
            </a:r>
            <a:r>
              <a:rPr lang="en-US" sz="1600" dirty="0" smtClean="0"/>
              <a:t>(1mrad accuracy).</a:t>
            </a:r>
            <a:endParaRPr lang="en-US" sz="1600" dirty="0"/>
          </a:p>
        </p:txBody>
      </p:sp>
      <p:grpSp>
        <p:nvGrpSpPr>
          <p:cNvPr id="9" name="Group 8"/>
          <p:cNvGrpSpPr/>
          <p:nvPr/>
        </p:nvGrpSpPr>
        <p:grpSpPr>
          <a:xfrm>
            <a:off x="35496" y="1412776"/>
            <a:ext cx="9001000" cy="2592288"/>
            <a:chOff x="220423" y="1082883"/>
            <a:chExt cx="9001000" cy="2592288"/>
          </a:xfrm>
        </p:grpSpPr>
        <p:grpSp>
          <p:nvGrpSpPr>
            <p:cNvPr id="10" name="Group 9"/>
            <p:cNvGrpSpPr/>
            <p:nvPr/>
          </p:nvGrpSpPr>
          <p:grpSpPr>
            <a:xfrm>
              <a:off x="220423" y="1082883"/>
              <a:ext cx="9001000" cy="2592288"/>
              <a:chOff x="220423" y="1514931"/>
              <a:chExt cx="9001000" cy="2592288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220423" y="1916832"/>
                <a:ext cx="3703505" cy="2190387"/>
              </a:xfrm>
              <a:prstGeom prst="rect">
                <a:avLst/>
              </a:prstGeom>
            </p:spPr>
          </p:pic>
          <p:grpSp>
            <p:nvGrpSpPr>
              <p:cNvPr id="13" name="Group 12"/>
              <p:cNvGrpSpPr/>
              <p:nvPr/>
            </p:nvGrpSpPr>
            <p:grpSpPr>
              <a:xfrm>
                <a:off x="2915816" y="1628800"/>
                <a:ext cx="3057128" cy="2331968"/>
                <a:chOff x="3059832" y="1628800"/>
                <a:chExt cx="3057128" cy="2331968"/>
              </a:xfrm>
            </p:grpSpPr>
            <p:grpSp>
              <p:nvGrpSpPr>
                <p:cNvPr id="18" name="Group 17"/>
                <p:cNvGrpSpPr/>
                <p:nvPr/>
              </p:nvGrpSpPr>
              <p:grpSpPr>
                <a:xfrm>
                  <a:off x="3059832" y="2060848"/>
                  <a:ext cx="3057128" cy="1899920"/>
                  <a:chOff x="3059832" y="2060848"/>
                  <a:chExt cx="3057128" cy="1899920"/>
                </a:xfrm>
              </p:grpSpPr>
              <p:pic>
                <p:nvPicPr>
                  <p:cNvPr id="21" name="Picture 20"/>
                  <p:cNvPicPr>
                    <a:picLocks noChangeAspect="1"/>
                  </p:cNvPicPr>
                  <p:nvPr/>
                </p:nvPicPr>
                <p:blipFill>
                  <a:blip r:embed="rId3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tretch>
                    <a:fillRect/>
                  </a:stretch>
                </p:blipFill>
                <p:spPr>
                  <a:xfrm>
                    <a:off x="4211960" y="2060848"/>
                    <a:ext cx="1905000" cy="1899920"/>
                  </a:xfrm>
                  <a:prstGeom prst="rect">
                    <a:avLst/>
                  </a:prstGeom>
                </p:spPr>
              </p:pic>
              <p:cxnSp>
                <p:nvCxnSpPr>
                  <p:cNvPr id="22" name="Straight Connector 21"/>
                  <p:cNvCxnSpPr/>
                  <p:nvPr/>
                </p:nvCxnSpPr>
                <p:spPr>
                  <a:xfrm flipV="1">
                    <a:off x="3059832" y="2204864"/>
                    <a:ext cx="1800200" cy="432048"/>
                  </a:xfrm>
                  <a:prstGeom prst="line">
                    <a:avLst/>
                  </a:prstGeom>
                  <a:ln>
                    <a:solidFill>
                      <a:srgbClr val="000090"/>
                    </a:solidFill>
                    <a:prstDash val="dash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Straight Connector 22"/>
                  <p:cNvCxnSpPr/>
                  <p:nvPr/>
                </p:nvCxnSpPr>
                <p:spPr>
                  <a:xfrm>
                    <a:off x="3059832" y="3212976"/>
                    <a:ext cx="1944216" cy="576064"/>
                  </a:xfrm>
                  <a:prstGeom prst="line">
                    <a:avLst/>
                  </a:prstGeom>
                  <a:ln>
                    <a:solidFill>
                      <a:srgbClr val="000090"/>
                    </a:solidFill>
                    <a:prstDash val="dash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9" name="Right Brace 18"/>
                <p:cNvSpPr/>
                <p:nvPr/>
              </p:nvSpPr>
              <p:spPr>
                <a:xfrm rot="16200000">
                  <a:off x="5101567" y="1222261"/>
                  <a:ext cx="165002" cy="1512168"/>
                </a:xfrm>
                <a:prstGeom prst="rightBrace">
                  <a:avLst>
                    <a:gd name="adj1" fmla="val 73944"/>
                    <a:gd name="adj2" fmla="val 50000"/>
                  </a:avLst>
                </a:prstGeom>
                <a:ln w="3175" cmpd="sng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Content Placeholder 2"/>
                <p:cNvSpPr txBox="1">
                  <a:spLocks/>
                </p:cNvSpPr>
                <p:nvPr/>
              </p:nvSpPr>
              <p:spPr>
                <a:xfrm>
                  <a:off x="5004048" y="1628800"/>
                  <a:ext cx="576064" cy="288032"/>
                </a:xfrm>
                <a:prstGeom prst="rect">
                  <a:avLst/>
                </a:prstGeom>
              </p:spPr>
              <p:txBody>
                <a:bodyPr>
                  <a:noAutofit/>
                </a:bodyPr>
                <a:lstStyle>
                  <a:lvl1pPr marL="342900" indent="-3429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400">
                      <a:solidFill>
                        <a:schemeClr val="tx1"/>
                      </a:solidFill>
                      <a:latin typeface="+mn-lt"/>
                      <a:ea typeface="ＭＳ Ｐゴシック" charset="0"/>
                      <a:cs typeface="ＭＳ Ｐゴシック" charset="0"/>
                    </a:defRPr>
                  </a:lvl1pPr>
                  <a:lvl2pPr marL="742950" indent="-28575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2000">
                      <a:solidFill>
                        <a:schemeClr val="tx1"/>
                      </a:solidFill>
                      <a:latin typeface="+mn-lt"/>
                      <a:ea typeface="ＭＳ Ｐゴシック" charset="0"/>
                    </a:defRPr>
                  </a:lvl2pPr>
                  <a:lvl3pPr marL="11430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1800">
                      <a:solidFill>
                        <a:schemeClr val="tx1"/>
                      </a:solidFill>
                      <a:latin typeface="+mn-lt"/>
                      <a:ea typeface="ＭＳ Ｐゴシック" charset="0"/>
                    </a:defRPr>
                  </a:lvl3pPr>
                  <a:lvl4pPr marL="16002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1600">
                      <a:solidFill>
                        <a:schemeClr val="tx1"/>
                      </a:solidFill>
                      <a:latin typeface="+mn-lt"/>
                      <a:ea typeface="ＭＳ Ｐゴシック" charset="0"/>
                    </a:defRPr>
                  </a:lvl4pPr>
                  <a:lvl5pPr marL="20574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tx1"/>
                      </a:solidFill>
                      <a:latin typeface="+mn-lt"/>
                      <a:ea typeface="ＭＳ Ｐゴシック" charset="0"/>
                    </a:defRPr>
                  </a:lvl5pPr>
                  <a:lvl6pPr marL="2514600" indent="-228600" algn="l" rtl="0" fontAlgn="base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+mn-lt"/>
                    </a:defRPr>
                  </a:lvl6pPr>
                  <a:lvl7pPr marL="2971800" indent="-228600" algn="l" rtl="0" fontAlgn="base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+mn-lt"/>
                    </a:defRPr>
                  </a:lvl7pPr>
                  <a:lvl8pPr marL="3429000" indent="-228600" algn="l" rtl="0" fontAlgn="base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+mn-lt"/>
                    </a:defRPr>
                  </a:lvl8pPr>
                  <a:lvl9pPr marL="3886200" indent="-228600" algn="l" rtl="0" fontAlgn="base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+mn-lt"/>
                    </a:defRPr>
                  </a:lvl9pPr>
                </a:lstStyle>
                <a:p>
                  <a:pPr marL="0" indent="0">
                    <a:buNone/>
                  </a:pPr>
                  <a:r>
                    <a:rPr lang="en-US" sz="1200" dirty="0" smtClean="0"/>
                    <a:t>9.3 m</a:t>
                  </a:r>
                  <a:endParaRPr lang="en-US" sz="1200" b="1" dirty="0"/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 rot="1158095">
                <a:off x="4706528" y="2215307"/>
                <a:ext cx="1846108" cy="1739164"/>
                <a:chOff x="4843287" y="2702504"/>
                <a:chExt cx="1846108" cy="1739164"/>
              </a:xfrm>
            </p:grpSpPr>
            <p:cxnSp>
              <p:nvCxnSpPr>
                <p:cNvPr id="16" name="Straight Connector 15"/>
                <p:cNvCxnSpPr/>
                <p:nvPr/>
              </p:nvCxnSpPr>
              <p:spPr>
                <a:xfrm rot="20441905">
                  <a:off x="4843287" y="2702504"/>
                  <a:ext cx="1063724" cy="72009"/>
                </a:xfrm>
                <a:prstGeom prst="line">
                  <a:avLst/>
                </a:prstGeom>
                <a:ln>
                  <a:solidFill>
                    <a:srgbClr val="000090"/>
                  </a:solidFill>
                  <a:prstDash val="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/>
                <p:cNvCxnSpPr/>
                <p:nvPr/>
              </p:nvCxnSpPr>
              <p:spPr>
                <a:xfrm rot="20441905">
                  <a:off x="5249234" y="3289539"/>
                  <a:ext cx="1440161" cy="1152129"/>
                </a:xfrm>
                <a:prstGeom prst="line">
                  <a:avLst/>
                </a:prstGeom>
                <a:ln>
                  <a:solidFill>
                    <a:srgbClr val="000090"/>
                  </a:solidFill>
                  <a:prstDash val="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" name="Content Placeholder 2"/>
              <p:cNvSpPr txBox="1">
                <a:spLocks/>
              </p:cNvSpPr>
              <p:nvPr/>
            </p:nvSpPr>
            <p:spPr>
              <a:xfrm>
                <a:off x="5981063" y="1514931"/>
                <a:ext cx="3240360" cy="432048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  <a:ea typeface="ＭＳ Ｐゴシック" charset="0"/>
                    <a:cs typeface="ＭＳ Ｐゴシック" charset="0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  <a:ea typeface="ＭＳ Ｐゴシック" charset="0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ＭＳ Ｐゴシック" charset="0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1600">
                    <a:solidFill>
                      <a:schemeClr val="tx1"/>
                    </a:solidFill>
                    <a:latin typeface="+mn-lt"/>
                    <a:ea typeface="ＭＳ Ｐゴシック" charset="0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  <a:ea typeface="ＭＳ Ｐゴシック" charset="0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200" dirty="0" smtClean="0"/>
                  <a:t>2 x 4 layers (Quadruplets) of Micromegas and </a:t>
                </a:r>
                <a:r>
                  <a:rPr lang="en-US" sz="1200" dirty="0" err="1" smtClean="0"/>
                  <a:t>sTGC</a:t>
                </a:r>
                <a:r>
                  <a:rPr lang="en-US" sz="1200" dirty="0" smtClean="0"/>
                  <a:t> detectors / NSW Sector</a:t>
                </a:r>
                <a:endParaRPr lang="en-US" sz="1200" b="1" dirty="0"/>
              </a:p>
            </p:txBody>
          </p:sp>
        </p:grpSp>
        <p:pic>
          <p:nvPicPr>
            <p:cNvPr id="11" name="Content Placeholder 6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044" r="4044"/>
            <a:stretch>
              <a:fillRect/>
            </a:stretch>
          </p:blipFill>
          <p:spPr>
            <a:xfrm>
              <a:off x="6156176" y="1628800"/>
              <a:ext cx="2964511" cy="201622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43243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QC – Cutting Accuracy </a:t>
            </a:r>
            <a:r>
              <a:rPr lang="en-US" dirty="0" smtClean="0"/>
              <a:t>(Module-0)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>
              <a:defRPr/>
            </a:pPr>
            <a:fld id="{0FB6E192-CB79-5A4E-AD74-8347CA9894F6}" type="slidenum">
              <a:rPr lang="de-DE" smtClean="0"/>
              <a:t>19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PCB QC preparation for NSW MM </a:t>
            </a:r>
          </a:p>
          <a:p>
            <a:pPr>
              <a:defRPr/>
            </a:pPr>
            <a:r>
              <a:rPr lang="en-US" smtClean="0"/>
              <a:t>- RD51 collaboration meeting, CERN -</a:t>
            </a:r>
            <a:endParaRPr lang="de-DE" sz="9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10/03/2016</a:t>
            </a:r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9040" y="4293096"/>
            <a:ext cx="5865920" cy="1371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547664" y="5733256"/>
            <a:ext cx="59046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Examples for direct (left) and indirect (middle) strip-edge to cutting-edge measurement and a calibration measurement (right). The left picture shows a clean cut while in the middle picture the cut is full of </a:t>
            </a:r>
            <a:r>
              <a:rPr lang="en-US" sz="1200" dirty="0" err="1"/>
              <a:t>Kapton</a:t>
            </a:r>
            <a:r>
              <a:rPr lang="en-US" sz="1200" dirty="0"/>
              <a:t> splinters. 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67544" y="3212976"/>
            <a:ext cx="8208912" cy="100811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800" dirty="0" smtClean="0"/>
              <a:t>During </a:t>
            </a:r>
            <a:r>
              <a:rPr lang="en-US" sz="1800" i="1" dirty="0" smtClean="0"/>
              <a:t>Module-0 PCB </a:t>
            </a:r>
            <a:r>
              <a:rPr lang="en-US" sz="1800" dirty="0" smtClean="0"/>
              <a:t>QC the distance between last r/o strip and PCB edge has been measured with a </a:t>
            </a:r>
            <a:r>
              <a:rPr lang="en-US" sz="1800" dirty="0"/>
              <a:t>calibrated microscope manual image evaluation has been performed </a:t>
            </a:r>
            <a:r>
              <a:rPr lang="en-US" sz="1800" dirty="0" smtClean="0"/>
              <a:t>(≈1/2 min </a:t>
            </a:r>
            <a:r>
              <a:rPr lang="en-US" sz="1800" dirty="0"/>
              <a:t>/ picture </a:t>
            </a:r>
            <a:r>
              <a:rPr lang="en-US" sz="1800" dirty="0">
                <a:sym typeface="Wingdings"/>
              </a:rPr>
              <a:t> </a:t>
            </a:r>
            <a:r>
              <a:rPr lang="en-US" sz="1800" dirty="0" smtClean="0">
                <a:sym typeface="Wingdings"/>
              </a:rPr>
              <a:t>5 min / </a:t>
            </a:r>
            <a:r>
              <a:rPr lang="en-US" sz="1800" dirty="0">
                <a:sym typeface="Wingdings"/>
              </a:rPr>
              <a:t>board</a:t>
            </a:r>
            <a:r>
              <a:rPr lang="en-US" sz="1800" dirty="0" smtClean="0">
                <a:sym typeface="Wingdings"/>
              </a:rPr>
              <a:t>)</a:t>
            </a:r>
            <a:endParaRPr lang="en-US" sz="1800" dirty="0" smtClean="0"/>
          </a:p>
          <a:p>
            <a:pPr marL="0" indent="0">
              <a:buFontTx/>
              <a:buNone/>
            </a:pPr>
            <a:endParaRPr lang="en-US" sz="1800" dirty="0"/>
          </a:p>
          <a:p>
            <a:pPr marL="0" indent="0">
              <a:buFontTx/>
              <a:buNone/>
            </a:pPr>
            <a:endParaRPr lang="en-US" sz="1800" dirty="0" smtClean="0"/>
          </a:p>
          <a:p>
            <a:pPr marL="0" indent="0">
              <a:buFontTx/>
              <a:buNone/>
            </a:pPr>
            <a:endParaRPr lang="en-US" sz="1800" dirty="0"/>
          </a:p>
          <a:p>
            <a:pPr marL="0" indent="0">
              <a:buFontTx/>
              <a:buNone/>
            </a:pPr>
            <a:endParaRPr lang="en-US" sz="1800" dirty="0" smtClean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67544" y="620688"/>
            <a:ext cx="6336704" cy="100811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800" dirty="0" smtClean="0"/>
              <a:t>The distance between the last r/o strip and the PCB edge is required to be 300 ± 100µm.</a:t>
            </a:r>
          </a:p>
          <a:p>
            <a:pPr marL="0" indent="0">
              <a:buFontTx/>
              <a:buNone/>
            </a:pPr>
            <a:endParaRPr lang="en-US" sz="1800" dirty="0"/>
          </a:p>
          <a:p>
            <a:pPr marL="0" indent="0">
              <a:buFontTx/>
              <a:buNone/>
            </a:pPr>
            <a:endParaRPr lang="en-US" sz="1800" dirty="0" smtClean="0"/>
          </a:p>
          <a:p>
            <a:pPr marL="0" indent="0">
              <a:buFontTx/>
              <a:buNone/>
            </a:pPr>
            <a:endParaRPr lang="en-US" sz="1800" dirty="0"/>
          </a:p>
          <a:p>
            <a:pPr marL="0" indent="0">
              <a:buFontTx/>
              <a:buNone/>
            </a:pPr>
            <a:endParaRPr lang="en-US" sz="1800" dirty="0" smtClean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l="33882"/>
          <a:stretch/>
        </p:blipFill>
        <p:spPr>
          <a:xfrm>
            <a:off x="986408" y="1412776"/>
            <a:ext cx="3657600" cy="130008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2619"/>
          <a:stretch/>
        </p:blipFill>
        <p:spPr>
          <a:xfrm>
            <a:off x="5220072" y="620688"/>
            <a:ext cx="3657600" cy="213474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971600" y="2708920"/>
            <a:ext cx="78488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Cutting Edge too close (left) to the last strip, violating or removing a r/o strip or too far (right) causing interference when joining two boards.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76369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QC – Cutting Accuracy (NSW production)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>
              <a:defRPr/>
            </a:pPr>
            <a:fld id="{0FB6E192-CB79-5A4E-AD74-8347CA9894F6}" type="slidenum">
              <a:rPr lang="de-DE" smtClean="0"/>
              <a:t>20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PCB QC preparation for NSW MM </a:t>
            </a:r>
          </a:p>
          <a:p>
            <a:pPr>
              <a:defRPr/>
            </a:pPr>
            <a:r>
              <a:rPr lang="en-US" smtClean="0"/>
              <a:t>- RD51 collaboration meeting, CERN -</a:t>
            </a:r>
            <a:endParaRPr lang="de-DE" sz="9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10/03/2016</a:t>
            </a:r>
            <a:endParaRPr lang="de-DE" dirty="0"/>
          </a:p>
        </p:txBody>
      </p:sp>
      <p:grpSp>
        <p:nvGrpSpPr>
          <p:cNvPr id="115" name="Group 114"/>
          <p:cNvGrpSpPr/>
          <p:nvPr/>
        </p:nvGrpSpPr>
        <p:grpSpPr>
          <a:xfrm>
            <a:off x="574643" y="1403450"/>
            <a:ext cx="2609466" cy="3220572"/>
            <a:chOff x="1231883" y="1835498"/>
            <a:chExt cx="2609466" cy="3220572"/>
          </a:xfrm>
        </p:grpSpPr>
        <p:sp>
          <p:nvSpPr>
            <p:cNvPr id="116" name="Rectangle 115"/>
            <p:cNvSpPr/>
            <p:nvPr/>
          </p:nvSpPr>
          <p:spPr>
            <a:xfrm>
              <a:off x="1231883" y="1835498"/>
              <a:ext cx="2581717" cy="834982"/>
            </a:xfrm>
            <a:prstGeom prst="rect">
              <a:avLst/>
            </a:prstGeom>
            <a:solidFill>
              <a:srgbClr val="9BBB59">
                <a:lumMod val="50000"/>
              </a:srgbClr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7" name="Trapezoid 116"/>
            <p:cNvSpPr/>
            <p:nvPr/>
          </p:nvSpPr>
          <p:spPr>
            <a:xfrm flipV="1">
              <a:off x="1371426" y="1969957"/>
              <a:ext cx="2331526" cy="564752"/>
            </a:xfrm>
            <a:prstGeom prst="trapezoid">
              <a:avLst>
                <a:gd name="adj" fmla="val 35947"/>
              </a:avLst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8" name="Trapezoid 117"/>
            <p:cNvSpPr/>
            <p:nvPr/>
          </p:nvSpPr>
          <p:spPr>
            <a:xfrm flipV="1">
              <a:off x="1616240" y="1964432"/>
              <a:ext cx="1875640" cy="564752"/>
            </a:xfrm>
            <a:prstGeom prst="trapezoid">
              <a:avLst>
                <a:gd name="adj" fmla="val 35947"/>
              </a:avLst>
            </a:prstGeom>
            <a:pattFill prst="narHorz">
              <a:fgClr>
                <a:srgbClr val="4F6228"/>
              </a:fgClr>
              <a:bgClr>
                <a:srgbClr val="FFC000"/>
              </a:bgClr>
            </a:patt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9" name="Plus 118"/>
            <p:cNvSpPr/>
            <p:nvPr/>
          </p:nvSpPr>
          <p:spPr>
            <a:xfrm>
              <a:off x="2449804" y="2742392"/>
              <a:ext cx="161358" cy="161357"/>
            </a:xfrm>
            <a:prstGeom prst="mathPlus">
              <a:avLst/>
            </a:prstGeom>
            <a:solidFill>
              <a:srgbClr val="000000"/>
            </a:soli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0" name="Right Arrow 119"/>
            <p:cNvSpPr/>
            <p:nvPr/>
          </p:nvSpPr>
          <p:spPr>
            <a:xfrm rot="5400000">
              <a:off x="2394846" y="3900539"/>
              <a:ext cx="268983" cy="161358"/>
            </a:xfrm>
            <a:prstGeom prst="rightArrow">
              <a:avLst>
                <a:gd name="adj1" fmla="val 34258"/>
                <a:gd name="adj2" fmla="val 50000"/>
              </a:avLst>
            </a:prstGeom>
            <a:solidFill>
              <a:srgbClr val="000000"/>
            </a:soli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1673716" y="1877240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1702584" y="1906193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1885418" y="2571025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1914286" y="2599977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2500469" y="1891716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6" name="Rectangle 125"/>
            <p:cNvSpPr/>
            <p:nvPr/>
          </p:nvSpPr>
          <p:spPr>
            <a:xfrm>
              <a:off x="2529338" y="1920669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7" name="Rectangle 126"/>
            <p:cNvSpPr/>
            <p:nvPr/>
          </p:nvSpPr>
          <p:spPr>
            <a:xfrm>
              <a:off x="3309797" y="1891716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8" name="Rectangle 127"/>
            <p:cNvSpPr/>
            <p:nvPr/>
          </p:nvSpPr>
          <p:spPr>
            <a:xfrm>
              <a:off x="3338666" y="1920669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2500469" y="2571024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2529338" y="2599976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1" name="Rectangle 130"/>
            <p:cNvSpPr/>
            <p:nvPr/>
          </p:nvSpPr>
          <p:spPr>
            <a:xfrm>
              <a:off x="3126761" y="2571025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2" name="Rectangle 131"/>
            <p:cNvSpPr/>
            <p:nvPr/>
          </p:nvSpPr>
          <p:spPr>
            <a:xfrm>
              <a:off x="3155629" y="2599977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3338592" y="1956540"/>
              <a:ext cx="228152" cy="589222"/>
              <a:chOff x="2582924" y="1352555"/>
              <a:chExt cx="228152" cy="589222"/>
            </a:xfrm>
            <a:solidFill>
              <a:srgbClr val="4F6228"/>
            </a:solidFill>
            <a:effectLst/>
          </p:grpSpPr>
          <p:sp>
            <p:nvSpPr>
              <p:cNvPr id="193" name="Oval 192"/>
              <p:cNvSpPr>
                <a:spLocks noChangeAspect="1"/>
              </p:cNvSpPr>
              <p:nvPr/>
            </p:nvSpPr>
            <p:spPr>
              <a:xfrm flipH="1" flipV="1">
                <a:off x="2783644" y="1352555"/>
                <a:ext cx="27432" cy="25942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94" name="Oval 193"/>
              <p:cNvSpPr>
                <a:spLocks noChangeAspect="1"/>
              </p:cNvSpPr>
              <p:nvPr/>
            </p:nvSpPr>
            <p:spPr>
              <a:xfrm flipH="1" flipV="1">
                <a:off x="2733464" y="1493375"/>
                <a:ext cx="27432" cy="25942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95" name="Oval 194"/>
              <p:cNvSpPr>
                <a:spLocks noChangeAspect="1"/>
              </p:cNvSpPr>
              <p:nvPr/>
            </p:nvSpPr>
            <p:spPr>
              <a:xfrm flipH="1" flipV="1">
                <a:off x="2683284" y="1634195"/>
                <a:ext cx="27432" cy="25942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96" name="Oval 195"/>
              <p:cNvSpPr>
                <a:spLocks noChangeAspect="1"/>
              </p:cNvSpPr>
              <p:nvPr/>
            </p:nvSpPr>
            <p:spPr>
              <a:xfrm flipH="1" flipV="1">
                <a:off x="2633104" y="1775015"/>
                <a:ext cx="27432" cy="25942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97" name="Oval 196"/>
              <p:cNvSpPr>
                <a:spLocks noChangeAspect="1"/>
              </p:cNvSpPr>
              <p:nvPr/>
            </p:nvSpPr>
            <p:spPr>
              <a:xfrm flipH="1" flipV="1">
                <a:off x="2582924" y="1915835"/>
                <a:ext cx="27432" cy="25942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34" name="Group 133"/>
            <p:cNvGrpSpPr/>
            <p:nvPr/>
          </p:nvGrpSpPr>
          <p:grpSpPr>
            <a:xfrm flipH="1">
              <a:off x="1503301" y="1956540"/>
              <a:ext cx="228152" cy="589222"/>
              <a:chOff x="2582924" y="1352555"/>
              <a:chExt cx="228152" cy="589222"/>
            </a:xfrm>
            <a:solidFill>
              <a:srgbClr val="4F6228"/>
            </a:solidFill>
            <a:effectLst/>
          </p:grpSpPr>
          <p:sp>
            <p:nvSpPr>
              <p:cNvPr id="188" name="Oval 187"/>
              <p:cNvSpPr>
                <a:spLocks noChangeAspect="1"/>
              </p:cNvSpPr>
              <p:nvPr/>
            </p:nvSpPr>
            <p:spPr>
              <a:xfrm flipH="1" flipV="1">
                <a:off x="2783644" y="1352555"/>
                <a:ext cx="27432" cy="25942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89" name="Oval 188"/>
              <p:cNvSpPr>
                <a:spLocks noChangeAspect="1"/>
              </p:cNvSpPr>
              <p:nvPr/>
            </p:nvSpPr>
            <p:spPr>
              <a:xfrm flipH="1" flipV="1">
                <a:off x="2733464" y="1493375"/>
                <a:ext cx="27432" cy="25942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90" name="Oval 189"/>
              <p:cNvSpPr>
                <a:spLocks noChangeAspect="1"/>
              </p:cNvSpPr>
              <p:nvPr/>
            </p:nvSpPr>
            <p:spPr>
              <a:xfrm flipH="1" flipV="1">
                <a:off x="2683284" y="1634195"/>
                <a:ext cx="27432" cy="25942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91" name="Oval 190"/>
              <p:cNvSpPr>
                <a:spLocks noChangeAspect="1"/>
              </p:cNvSpPr>
              <p:nvPr/>
            </p:nvSpPr>
            <p:spPr>
              <a:xfrm flipH="1" flipV="1">
                <a:off x="2633104" y="1775015"/>
                <a:ext cx="27432" cy="25942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92" name="Oval 191"/>
              <p:cNvSpPr>
                <a:spLocks noChangeAspect="1"/>
              </p:cNvSpPr>
              <p:nvPr/>
            </p:nvSpPr>
            <p:spPr>
              <a:xfrm flipH="1" flipV="1">
                <a:off x="2582924" y="1915835"/>
                <a:ext cx="27432" cy="25942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35" name="Oval 134"/>
            <p:cNvSpPr>
              <a:spLocks noChangeAspect="1"/>
            </p:cNvSpPr>
            <p:nvPr/>
          </p:nvSpPr>
          <p:spPr>
            <a:xfrm flipV="1">
              <a:off x="2518028" y="1955149"/>
              <a:ext cx="27432" cy="25942"/>
            </a:xfrm>
            <a:prstGeom prst="ellipse">
              <a:avLst/>
            </a:prstGeom>
            <a:solidFill>
              <a:srgbClr val="4F6228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6" name="Oval 135"/>
            <p:cNvSpPr>
              <a:spLocks noChangeAspect="1"/>
            </p:cNvSpPr>
            <p:nvPr/>
          </p:nvSpPr>
          <p:spPr>
            <a:xfrm flipV="1">
              <a:off x="2518028" y="2518429"/>
              <a:ext cx="27432" cy="25942"/>
            </a:xfrm>
            <a:prstGeom prst="ellipse">
              <a:avLst/>
            </a:prstGeom>
            <a:solidFill>
              <a:srgbClr val="4F6228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1662831" y="2104750"/>
              <a:ext cx="1724450" cy="1891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</a:t>
              </a:r>
              <a:r>
                <a:rPr kumimoji="0" lang="fr-FR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opper pattern on FR4</a:t>
              </a:r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3074571" y="4890913"/>
              <a:ext cx="162118" cy="146369"/>
            </a:xfrm>
            <a:prstGeom prst="rect">
              <a:avLst/>
            </a:prstGeom>
            <a:noFill/>
            <a:ln w="9525" cap="flat" cmpd="sng" algn="ctr">
              <a:solidFill>
                <a:srgbClr val="0000FF"/>
              </a:solidFill>
              <a:prstDash val="dash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9" name="Rectangle 138"/>
            <p:cNvSpPr/>
            <p:nvPr/>
          </p:nvSpPr>
          <p:spPr>
            <a:xfrm>
              <a:off x="1259632" y="4221088"/>
              <a:ext cx="2581717" cy="834982"/>
            </a:xfrm>
            <a:prstGeom prst="rect">
              <a:avLst/>
            </a:prstGeom>
            <a:solidFill>
              <a:srgbClr val="9BBB59">
                <a:lumMod val="50000"/>
              </a:srgbClr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1701465" y="4262830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1" name="Rectangle 140"/>
            <p:cNvSpPr/>
            <p:nvPr/>
          </p:nvSpPr>
          <p:spPr>
            <a:xfrm>
              <a:off x="1730333" y="4291783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1913167" y="4956615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1942035" y="4985567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2528218" y="4277306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2557087" y="4306259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3337546" y="4277306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7" name="Rectangle 146"/>
            <p:cNvSpPr/>
            <p:nvPr/>
          </p:nvSpPr>
          <p:spPr>
            <a:xfrm>
              <a:off x="3366415" y="4306259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8" name="Rectangle 147"/>
            <p:cNvSpPr/>
            <p:nvPr/>
          </p:nvSpPr>
          <p:spPr>
            <a:xfrm>
              <a:off x="2528218" y="4956614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9" name="Rectangle 148"/>
            <p:cNvSpPr/>
            <p:nvPr/>
          </p:nvSpPr>
          <p:spPr>
            <a:xfrm>
              <a:off x="2557087" y="4985566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0" name="Rectangle 149"/>
            <p:cNvSpPr/>
            <p:nvPr/>
          </p:nvSpPr>
          <p:spPr>
            <a:xfrm>
              <a:off x="3154510" y="4956615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1" name="Rectangle 150"/>
            <p:cNvSpPr/>
            <p:nvPr/>
          </p:nvSpPr>
          <p:spPr>
            <a:xfrm>
              <a:off x="3183378" y="4985567"/>
              <a:ext cx="28869" cy="28953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2" name="Trapezoid 151"/>
            <p:cNvSpPr/>
            <p:nvPr/>
          </p:nvSpPr>
          <p:spPr>
            <a:xfrm flipV="1">
              <a:off x="1399175" y="4355547"/>
              <a:ext cx="2331526" cy="564752"/>
            </a:xfrm>
            <a:prstGeom prst="trapezoid">
              <a:avLst>
                <a:gd name="adj" fmla="val 35947"/>
              </a:avLst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3" name="Trapezoid 152"/>
            <p:cNvSpPr/>
            <p:nvPr/>
          </p:nvSpPr>
          <p:spPr>
            <a:xfrm flipV="1">
              <a:off x="1348008" y="4355547"/>
              <a:ext cx="2420360" cy="564752"/>
            </a:xfrm>
            <a:prstGeom prst="trapezoid">
              <a:avLst>
                <a:gd name="adj" fmla="val 35947"/>
              </a:avLst>
            </a:prstGeom>
            <a:noFill/>
            <a:ln w="9525" cap="flat" cmpd="sng" algn="ctr">
              <a:solidFill>
                <a:srgbClr val="FF0000"/>
              </a:solidFill>
              <a:prstDash val="dash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154" name="Group 153"/>
            <p:cNvGrpSpPr/>
            <p:nvPr/>
          </p:nvGrpSpPr>
          <p:grpSpPr>
            <a:xfrm>
              <a:off x="3366341" y="4342130"/>
              <a:ext cx="228152" cy="589222"/>
              <a:chOff x="2582924" y="1352555"/>
              <a:chExt cx="228152" cy="589222"/>
            </a:xfrm>
          </p:grpSpPr>
          <p:sp>
            <p:nvSpPr>
              <p:cNvPr id="183" name="Oval 182"/>
              <p:cNvSpPr>
                <a:spLocks noChangeAspect="1"/>
              </p:cNvSpPr>
              <p:nvPr/>
            </p:nvSpPr>
            <p:spPr>
              <a:xfrm flipH="1" flipV="1">
                <a:off x="2783644" y="1352555"/>
                <a:ext cx="27432" cy="25942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84" name="Oval 183"/>
              <p:cNvSpPr>
                <a:spLocks noChangeAspect="1"/>
              </p:cNvSpPr>
              <p:nvPr/>
            </p:nvSpPr>
            <p:spPr>
              <a:xfrm flipH="1" flipV="1">
                <a:off x="2733464" y="1493375"/>
                <a:ext cx="27432" cy="25942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85" name="Oval 184"/>
              <p:cNvSpPr>
                <a:spLocks noChangeAspect="1"/>
              </p:cNvSpPr>
              <p:nvPr/>
            </p:nvSpPr>
            <p:spPr>
              <a:xfrm flipH="1" flipV="1">
                <a:off x="2683284" y="1634195"/>
                <a:ext cx="27432" cy="25942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86" name="Oval 185"/>
              <p:cNvSpPr>
                <a:spLocks noChangeAspect="1"/>
              </p:cNvSpPr>
              <p:nvPr/>
            </p:nvSpPr>
            <p:spPr>
              <a:xfrm flipH="1" flipV="1">
                <a:off x="2633104" y="1775015"/>
                <a:ext cx="27432" cy="25942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87" name="Oval 186"/>
              <p:cNvSpPr>
                <a:spLocks noChangeAspect="1"/>
              </p:cNvSpPr>
              <p:nvPr/>
            </p:nvSpPr>
            <p:spPr>
              <a:xfrm flipH="1" flipV="1">
                <a:off x="2582924" y="1915835"/>
                <a:ext cx="27432" cy="25942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55" name="Group 154"/>
            <p:cNvGrpSpPr/>
            <p:nvPr/>
          </p:nvGrpSpPr>
          <p:grpSpPr>
            <a:xfrm flipH="1">
              <a:off x="1531050" y="4342130"/>
              <a:ext cx="228152" cy="589222"/>
              <a:chOff x="2582924" y="1352555"/>
              <a:chExt cx="228152" cy="589222"/>
            </a:xfrm>
          </p:grpSpPr>
          <p:sp>
            <p:nvSpPr>
              <p:cNvPr id="178" name="Oval 177"/>
              <p:cNvSpPr>
                <a:spLocks noChangeAspect="1"/>
              </p:cNvSpPr>
              <p:nvPr/>
            </p:nvSpPr>
            <p:spPr>
              <a:xfrm flipH="1" flipV="1">
                <a:off x="2783644" y="1352555"/>
                <a:ext cx="27432" cy="25942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79" name="Oval 178"/>
              <p:cNvSpPr>
                <a:spLocks noChangeAspect="1"/>
              </p:cNvSpPr>
              <p:nvPr/>
            </p:nvSpPr>
            <p:spPr>
              <a:xfrm flipH="1" flipV="1">
                <a:off x="2733464" y="1493375"/>
                <a:ext cx="27432" cy="25942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80" name="Oval 179"/>
              <p:cNvSpPr>
                <a:spLocks noChangeAspect="1"/>
              </p:cNvSpPr>
              <p:nvPr/>
            </p:nvSpPr>
            <p:spPr>
              <a:xfrm flipH="1" flipV="1">
                <a:off x="2683284" y="1634195"/>
                <a:ext cx="27432" cy="25942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81" name="Oval 180"/>
              <p:cNvSpPr>
                <a:spLocks noChangeAspect="1"/>
              </p:cNvSpPr>
              <p:nvPr/>
            </p:nvSpPr>
            <p:spPr>
              <a:xfrm flipH="1" flipV="1">
                <a:off x="2633104" y="1775015"/>
                <a:ext cx="27432" cy="25942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82" name="Oval 181"/>
              <p:cNvSpPr>
                <a:spLocks noChangeAspect="1"/>
              </p:cNvSpPr>
              <p:nvPr/>
            </p:nvSpPr>
            <p:spPr>
              <a:xfrm flipH="1" flipV="1">
                <a:off x="2582924" y="1915835"/>
                <a:ext cx="27432" cy="25942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56" name="Oval 155"/>
            <p:cNvSpPr>
              <a:spLocks noChangeAspect="1"/>
            </p:cNvSpPr>
            <p:nvPr/>
          </p:nvSpPr>
          <p:spPr>
            <a:xfrm flipV="1">
              <a:off x="2545777" y="4340739"/>
              <a:ext cx="27432" cy="25942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7" name="Oval 156"/>
            <p:cNvSpPr>
              <a:spLocks noChangeAspect="1"/>
            </p:cNvSpPr>
            <p:nvPr/>
          </p:nvSpPr>
          <p:spPr>
            <a:xfrm flipV="1">
              <a:off x="2545777" y="4904019"/>
              <a:ext cx="27432" cy="25942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8" name="Rectangle 157"/>
            <p:cNvSpPr/>
            <p:nvPr/>
          </p:nvSpPr>
          <p:spPr>
            <a:xfrm flipV="1">
              <a:off x="1589872" y="2524000"/>
              <a:ext cx="64008" cy="36574"/>
            </a:xfrm>
            <a:prstGeom prst="rect">
              <a:avLst/>
            </a:prstGeom>
            <a:pattFill prst="smGrid">
              <a:fgClr>
                <a:srgbClr val="FFC000"/>
              </a:fgClr>
              <a:bgClr>
                <a:srgbClr val="4F6228"/>
              </a:bgClr>
            </a:patt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9" name="Rectangle 158"/>
            <p:cNvSpPr/>
            <p:nvPr/>
          </p:nvSpPr>
          <p:spPr>
            <a:xfrm flipV="1">
              <a:off x="3419872" y="2517962"/>
              <a:ext cx="64008" cy="36574"/>
            </a:xfrm>
            <a:prstGeom prst="rect">
              <a:avLst/>
            </a:prstGeom>
            <a:pattFill prst="smGrid">
              <a:fgClr>
                <a:srgbClr val="FFC000"/>
              </a:fgClr>
              <a:bgClr>
                <a:srgbClr val="4F6228"/>
              </a:bgClr>
            </a:patt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 flipV="1">
              <a:off x="1403648" y="1959158"/>
              <a:ext cx="64008" cy="36574"/>
            </a:xfrm>
            <a:prstGeom prst="rect">
              <a:avLst/>
            </a:prstGeom>
            <a:pattFill prst="smGrid">
              <a:fgClr>
                <a:srgbClr val="FFC000"/>
              </a:fgClr>
              <a:bgClr>
                <a:srgbClr val="4F6228"/>
              </a:bgClr>
            </a:patt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1" name="Rectangle 160"/>
            <p:cNvSpPr/>
            <p:nvPr/>
          </p:nvSpPr>
          <p:spPr>
            <a:xfrm flipV="1">
              <a:off x="3608560" y="1953120"/>
              <a:ext cx="64008" cy="36574"/>
            </a:xfrm>
            <a:prstGeom prst="rect">
              <a:avLst/>
            </a:prstGeom>
            <a:pattFill prst="smGrid">
              <a:fgClr>
                <a:srgbClr val="FFC000"/>
              </a:fgClr>
              <a:bgClr>
                <a:srgbClr val="4F6228"/>
              </a:bgClr>
            </a:patt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2" name="Trapezoid 161"/>
            <p:cNvSpPr/>
            <p:nvPr/>
          </p:nvSpPr>
          <p:spPr>
            <a:xfrm flipV="1">
              <a:off x="1326130" y="3083768"/>
              <a:ext cx="2420360" cy="564752"/>
            </a:xfrm>
            <a:prstGeom prst="trapezoid">
              <a:avLst>
                <a:gd name="adj" fmla="val 35947"/>
              </a:avLst>
            </a:prstGeom>
            <a:noFill/>
            <a:ln w="9525" cap="flat" cmpd="sng" algn="ctr">
              <a:solidFill>
                <a:srgbClr val="FF0000"/>
              </a:solidFill>
              <a:prstDash val="dash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163" name="Group 162"/>
            <p:cNvGrpSpPr/>
            <p:nvPr/>
          </p:nvGrpSpPr>
          <p:grpSpPr>
            <a:xfrm>
              <a:off x="3344463" y="3070351"/>
              <a:ext cx="228152" cy="589222"/>
              <a:chOff x="2582924" y="1352555"/>
              <a:chExt cx="228152" cy="589222"/>
            </a:xfrm>
          </p:grpSpPr>
          <p:sp>
            <p:nvSpPr>
              <p:cNvPr id="173" name="Oval 172"/>
              <p:cNvSpPr>
                <a:spLocks noChangeAspect="1"/>
              </p:cNvSpPr>
              <p:nvPr/>
            </p:nvSpPr>
            <p:spPr>
              <a:xfrm flipH="1" flipV="1">
                <a:off x="2783644" y="1352555"/>
                <a:ext cx="27432" cy="25942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74" name="Oval 173"/>
              <p:cNvSpPr>
                <a:spLocks noChangeAspect="1"/>
              </p:cNvSpPr>
              <p:nvPr/>
            </p:nvSpPr>
            <p:spPr>
              <a:xfrm flipH="1" flipV="1">
                <a:off x="2733464" y="1493375"/>
                <a:ext cx="27432" cy="25942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75" name="Oval 174"/>
              <p:cNvSpPr>
                <a:spLocks noChangeAspect="1"/>
              </p:cNvSpPr>
              <p:nvPr/>
            </p:nvSpPr>
            <p:spPr>
              <a:xfrm flipH="1" flipV="1">
                <a:off x="2683284" y="1634195"/>
                <a:ext cx="27432" cy="25942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76" name="Oval 175"/>
              <p:cNvSpPr>
                <a:spLocks noChangeAspect="1"/>
              </p:cNvSpPr>
              <p:nvPr/>
            </p:nvSpPr>
            <p:spPr>
              <a:xfrm flipH="1" flipV="1">
                <a:off x="2633104" y="1775015"/>
                <a:ext cx="27432" cy="25942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77" name="Oval 176"/>
              <p:cNvSpPr>
                <a:spLocks noChangeAspect="1"/>
              </p:cNvSpPr>
              <p:nvPr/>
            </p:nvSpPr>
            <p:spPr>
              <a:xfrm flipH="1" flipV="1">
                <a:off x="2582924" y="1915835"/>
                <a:ext cx="27432" cy="25942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64" name="Group 163"/>
            <p:cNvGrpSpPr/>
            <p:nvPr/>
          </p:nvGrpSpPr>
          <p:grpSpPr>
            <a:xfrm flipH="1">
              <a:off x="1509172" y="3070351"/>
              <a:ext cx="228152" cy="589222"/>
              <a:chOff x="2582924" y="1352555"/>
              <a:chExt cx="228152" cy="589222"/>
            </a:xfrm>
          </p:grpSpPr>
          <p:sp>
            <p:nvSpPr>
              <p:cNvPr id="168" name="Oval 167"/>
              <p:cNvSpPr>
                <a:spLocks noChangeAspect="1"/>
              </p:cNvSpPr>
              <p:nvPr/>
            </p:nvSpPr>
            <p:spPr>
              <a:xfrm flipH="1" flipV="1">
                <a:off x="2783644" y="1352555"/>
                <a:ext cx="27432" cy="25942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69" name="Oval 168"/>
              <p:cNvSpPr>
                <a:spLocks noChangeAspect="1"/>
              </p:cNvSpPr>
              <p:nvPr/>
            </p:nvSpPr>
            <p:spPr>
              <a:xfrm flipH="1" flipV="1">
                <a:off x="2733464" y="1493375"/>
                <a:ext cx="27432" cy="25942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70" name="Oval 169"/>
              <p:cNvSpPr>
                <a:spLocks noChangeAspect="1"/>
              </p:cNvSpPr>
              <p:nvPr/>
            </p:nvSpPr>
            <p:spPr>
              <a:xfrm flipH="1" flipV="1">
                <a:off x="2683284" y="1634195"/>
                <a:ext cx="27432" cy="25942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71" name="Oval 170"/>
              <p:cNvSpPr>
                <a:spLocks noChangeAspect="1"/>
              </p:cNvSpPr>
              <p:nvPr/>
            </p:nvSpPr>
            <p:spPr>
              <a:xfrm flipH="1" flipV="1">
                <a:off x="2633104" y="1775015"/>
                <a:ext cx="27432" cy="25942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72" name="Oval 171"/>
              <p:cNvSpPr>
                <a:spLocks noChangeAspect="1"/>
              </p:cNvSpPr>
              <p:nvPr/>
            </p:nvSpPr>
            <p:spPr>
              <a:xfrm flipH="1" flipV="1">
                <a:off x="2582924" y="1915835"/>
                <a:ext cx="27432" cy="25942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65" name="Oval 164"/>
            <p:cNvSpPr>
              <a:spLocks noChangeAspect="1"/>
            </p:cNvSpPr>
            <p:nvPr/>
          </p:nvSpPr>
          <p:spPr>
            <a:xfrm flipV="1">
              <a:off x="2523899" y="3068960"/>
              <a:ext cx="27432" cy="25942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6" name="Oval 165"/>
            <p:cNvSpPr>
              <a:spLocks noChangeAspect="1"/>
            </p:cNvSpPr>
            <p:nvPr/>
          </p:nvSpPr>
          <p:spPr>
            <a:xfrm flipV="1">
              <a:off x="2523899" y="3632240"/>
              <a:ext cx="27432" cy="25942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1638797" y="3176366"/>
              <a:ext cx="17842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cutting</a:t>
              </a:r>
              <a:r>
                <a:rPr kumimoji="0" lang="fr-FR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 / drilling position</a:t>
              </a:r>
              <a:endPara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98" name="Content Placeholder 2"/>
          <p:cNvSpPr txBox="1">
            <a:spLocks/>
          </p:cNvSpPr>
          <p:nvPr/>
        </p:nvSpPr>
        <p:spPr bwMode="auto">
          <a:xfrm>
            <a:off x="3563888" y="1340768"/>
            <a:ext cx="3672408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Before cutting:</a:t>
            </a:r>
            <a:endParaRPr lang="en-US" sz="1600" i="1" kern="0" dirty="0">
              <a:solidFill>
                <a:sysClr val="windowText" lastClr="000000"/>
              </a:solidFill>
              <a:latin typeface="Calibri"/>
            </a:endParaRPr>
          </a:p>
          <a:p>
            <a:pPr marL="0" lvl="0" indent="0">
              <a:buNone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charset="0"/>
                <a:cs typeface="ＭＳ Ｐゴシック" charset="0"/>
              </a:rPr>
              <a:t>The nominal cutting </a:t>
            </a:r>
            <a:r>
              <a:rPr lang="en-US" sz="1600" kern="0" dirty="0">
                <a:solidFill>
                  <a:sysClr val="windowText" lastClr="000000"/>
                </a:solidFill>
                <a:latin typeface="Calibri"/>
              </a:rPr>
              <a:t>line </a:t>
            </a:r>
            <a:r>
              <a:rPr lang="en-US" sz="1600" kern="0" dirty="0" smtClean="0">
                <a:solidFill>
                  <a:sysClr val="windowText" lastClr="000000"/>
                </a:solidFill>
                <a:latin typeface="Calibri"/>
              </a:rPr>
              <a:t>goes through the center of the pattern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ＭＳ Ｐゴシック" charset="0"/>
              <a:cs typeface="ＭＳ Ｐゴシック" charset="0"/>
            </a:endParaRPr>
          </a:p>
        </p:txBody>
      </p:sp>
      <p:sp>
        <p:nvSpPr>
          <p:cNvPr id="199" name="Rectangle 198"/>
          <p:cNvSpPr/>
          <p:nvPr/>
        </p:nvSpPr>
        <p:spPr>
          <a:xfrm>
            <a:off x="2915816" y="3885188"/>
            <a:ext cx="144016" cy="47868"/>
          </a:xfrm>
          <a:prstGeom prst="rect">
            <a:avLst/>
          </a:prstGeom>
          <a:noFill/>
          <a:ln w="9525" cap="flat" cmpd="sng" algn="ctr">
            <a:solidFill>
              <a:srgbClr val="0000FF"/>
            </a:solidFill>
            <a:prstDash val="dash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00" name="Straight Connector 199"/>
          <p:cNvCxnSpPr>
            <a:stCxn id="199" idx="1"/>
          </p:cNvCxnSpPr>
          <p:nvPr/>
        </p:nvCxnSpPr>
        <p:spPr>
          <a:xfrm flipV="1">
            <a:off x="2915816" y="2348880"/>
            <a:ext cx="720080" cy="1560242"/>
          </a:xfrm>
          <a:prstGeom prst="line">
            <a:avLst/>
          </a:prstGeom>
          <a:noFill/>
          <a:ln w="12700" cap="flat" cmpd="sng" algn="ctr">
            <a:solidFill>
              <a:srgbClr val="0000FF"/>
            </a:solidFill>
            <a:prstDash val="dash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01" name="Straight Connector 200"/>
          <p:cNvCxnSpPr>
            <a:stCxn id="199" idx="2"/>
            <a:endCxn id="216" idx="2"/>
          </p:cNvCxnSpPr>
          <p:nvPr/>
        </p:nvCxnSpPr>
        <p:spPr>
          <a:xfrm flipV="1">
            <a:off x="2987824" y="3356992"/>
            <a:ext cx="1675607" cy="576064"/>
          </a:xfrm>
          <a:prstGeom prst="line">
            <a:avLst/>
          </a:prstGeom>
          <a:noFill/>
          <a:ln w="12700" cap="flat" cmpd="sng" algn="ctr">
            <a:solidFill>
              <a:srgbClr val="0000FF"/>
            </a:solidFill>
            <a:prstDash val="dash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202" name="Trapezoid 201"/>
          <p:cNvSpPr/>
          <p:nvPr/>
        </p:nvSpPr>
        <p:spPr>
          <a:xfrm flipV="1">
            <a:off x="962432" y="3933056"/>
            <a:ext cx="1875640" cy="564752"/>
          </a:xfrm>
          <a:prstGeom prst="trapezoid">
            <a:avLst>
              <a:gd name="adj" fmla="val 35947"/>
            </a:avLst>
          </a:prstGeom>
          <a:pattFill prst="narHorz">
            <a:fgClr>
              <a:srgbClr val="4F6228"/>
            </a:fgClr>
            <a:bgClr>
              <a:srgbClr val="FFC000"/>
            </a:bgClr>
          </a:patt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3" name="Content Placeholder 2"/>
          <p:cNvSpPr txBox="1">
            <a:spLocks/>
          </p:cNvSpPr>
          <p:nvPr/>
        </p:nvSpPr>
        <p:spPr bwMode="auto">
          <a:xfrm>
            <a:off x="3635896" y="3356992"/>
            <a:ext cx="4680520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i="1" kern="0" dirty="0" smtClean="0">
                <a:solidFill>
                  <a:sysClr val="windowText" lastClr="000000"/>
                </a:solidFill>
                <a:latin typeface="Calibri"/>
              </a:rPr>
              <a:t>After</a:t>
            </a:r>
            <a:r>
              <a:rPr kumimoji="0" lang="en-US" sz="16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 cutting: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0" dirty="0" smtClean="0">
                <a:solidFill>
                  <a:sysClr val="windowText" lastClr="000000"/>
                </a:solidFill>
                <a:latin typeface="Calibri"/>
              </a:rPr>
              <a:t>The cut chops part of the pattern away and the deviation can be counted by counting lines </a:t>
            </a:r>
            <a:endParaRPr kumimoji="0" lang="en-US" sz="1600" b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04" name="Rectangle 203"/>
          <p:cNvSpPr/>
          <p:nvPr/>
        </p:nvSpPr>
        <p:spPr>
          <a:xfrm>
            <a:off x="5940152" y="4295998"/>
            <a:ext cx="27363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spcBef>
                <a:spcPct val="20000"/>
              </a:spcBef>
              <a:defRPr/>
            </a:pPr>
            <a:r>
              <a:rPr lang="en-US" sz="1600" kern="0" dirty="0" smtClean="0">
                <a:solidFill>
                  <a:sysClr val="windowText" lastClr="000000"/>
                </a:solidFill>
                <a:latin typeface="Calibri"/>
                <a:sym typeface="Wingdings"/>
              </a:rPr>
              <a:t>One line on the right the full gap in the middle are visible, indicating an ≈150µm shifted cut.</a:t>
            </a:r>
            <a:endParaRPr lang="en-US" sz="1600" kern="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5" name="Rectangle 204"/>
          <p:cNvSpPr/>
          <p:nvPr/>
        </p:nvSpPr>
        <p:spPr>
          <a:xfrm flipV="1">
            <a:off x="941800" y="4475871"/>
            <a:ext cx="64008" cy="33249"/>
          </a:xfrm>
          <a:prstGeom prst="rect">
            <a:avLst/>
          </a:prstGeom>
          <a:pattFill prst="smGrid">
            <a:fgClr>
              <a:srgbClr val="FFC000"/>
            </a:fgClr>
            <a:bgClr>
              <a:srgbClr val="4F6228"/>
            </a:bgClr>
          </a:patt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6" name="Rectangle 205"/>
          <p:cNvSpPr/>
          <p:nvPr/>
        </p:nvSpPr>
        <p:spPr>
          <a:xfrm flipV="1">
            <a:off x="2771800" y="4469833"/>
            <a:ext cx="64008" cy="33249"/>
          </a:xfrm>
          <a:prstGeom prst="rect">
            <a:avLst/>
          </a:prstGeom>
          <a:pattFill prst="smGrid">
            <a:fgClr>
              <a:srgbClr val="FFC000"/>
            </a:fgClr>
            <a:bgClr>
              <a:srgbClr val="4F6228"/>
            </a:bgClr>
          </a:patt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7" name="Rectangle 206"/>
          <p:cNvSpPr/>
          <p:nvPr/>
        </p:nvSpPr>
        <p:spPr>
          <a:xfrm flipV="1">
            <a:off x="755576" y="3911029"/>
            <a:ext cx="64008" cy="33249"/>
          </a:xfrm>
          <a:prstGeom prst="rect">
            <a:avLst/>
          </a:prstGeom>
          <a:pattFill prst="smGrid">
            <a:fgClr>
              <a:srgbClr val="FFC000"/>
            </a:fgClr>
            <a:bgClr>
              <a:srgbClr val="4F6228"/>
            </a:bgClr>
          </a:patt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8" name="Rectangle 207"/>
          <p:cNvSpPr/>
          <p:nvPr/>
        </p:nvSpPr>
        <p:spPr>
          <a:xfrm flipV="1">
            <a:off x="2960488" y="3904991"/>
            <a:ext cx="64008" cy="33249"/>
          </a:xfrm>
          <a:prstGeom prst="rect">
            <a:avLst/>
          </a:prstGeom>
          <a:pattFill prst="smGrid">
            <a:fgClr>
              <a:srgbClr val="FFC000"/>
            </a:fgClr>
            <a:bgClr>
              <a:srgbClr val="4F6228"/>
            </a:bgClr>
          </a:patt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9" name="Rectangle 208"/>
          <p:cNvSpPr/>
          <p:nvPr/>
        </p:nvSpPr>
        <p:spPr>
          <a:xfrm>
            <a:off x="6876256" y="2276872"/>
            <a:ext cx="15841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 smtClean="0">
                <a:solidFill>
                  <a:sysClr val="windowText" lastClr="000000"/>
                </a:solidFill>
                <a:latin typeface="Calibri"/>
              </a:rPr>
              <a:t>Line /gap  </a:t>
            </a:r>
          </a:p>
          <a:p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w</a:t>
            </a:r>
            <a:r>
              <a:rPr lang="en-US" kern="0" dirty="0" smtClean="0">
                <a:solidFill>
                  <a:sysClr val="windowText" lastClr="000000"/>
                </a:solidFill>
                <a:latin typeface="Calibri"/>
              </a:rPr>
              <a:t>idth 100µm, shift of 50 µm</a:t>
            </a:r>
            <a:endParaRPr lang="en-US" dirty="0"/>
          </a:p>
        </p:txBody>
      </p:sp>
      <p:cxnSp>
        <p:nvCxnSpPr>
          <p:cNvPr id="222" name="Straight Arrow Connector 221"/>
          <p:cNvCxnSpPr/>
          <p:nvPr/>
        </p:nvCxnSpPr>
        <p:spPr>
          <a:xfrm flipH="1">
            <a:off x="5580112" y="2708920"/>
            <a:ext cx="1152128" cy="135632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grpSp>
        <p:nvGrpSpPr>
          <p:cNvPr id="261" name="Group 260"/>
          <p:cNvGrpSpPr/>
          <p:nvPr/>
        </p:nvGrpSpPr>
        <p:grpSpPr>
          <a:xfrm>
            <a:off x="3674741" y="2302609"/>
            <a:ext cx="1977379" cy="1054383"/>
            <a:chOff x="3674741" y="2734657"/>
            <a:chExt cx="1977379" cy="1054383"/>
          </a:xfrm>
        </p:grpSpPr>
        <p:sp>
          <p:nvSpPr>
            <p:cNvPr id="216" name="Rectangle 215"/>
            <p:cNvSpPr/>
            <p:nvPr/>
          </p:nvSpPr>
          <p:spPr>
            <a:xfrm>
              <a:off x="3674741" y="2734657"/>
              <a:ext cx="1977379" cy="1054383"/>
            </a:xfrm>
            <a:prstGeom prst="rect">
              <a:avLst/>
            </a:prstGeom>
            <a:solidFill>
              <a:srgbClr val="4F6228"/>
            </a:solidFill>
            <a:ln w="9525" cap="flat" cmpd="sng" algn="ctr">
              <a:solidFill>
                <a:srgbClr val="0000FF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217" name="Group 216"/>
            <p:cNvGrpSpPr/>
            <p:nvPr/>
          </p:nvGrpSpPr>
          <p:grpSpPr>
            <a:xfrm>
              <a:off x="3726319" y="3123115"/>
              <a:ext cx="638484" cy="109350"/>
              <a:chOff x="3929769" y="2915330"/>
              <a:chExt cx="482459" cy="72010"/>
            </a:xfrm>
          </p:grpSpPr>
          <p:cxnSp>
            <p:nvCxnSpPr>
              <p:cNvPr id="225" name="Straight Connector 224"/>
              <p:cNvCxnSpPr/>
              <p:nvPr/>
            </p:nvCxnSpPr>
            <p:spPr>
              <a:xfrm rot="5400000" flipV="1">
                <a:off x="4240083" y="2743191"/>
                <a:ext cx="0" cy="344277"/>
              </a:xfrm>
              <a:prstGeom prst="line">
                <a:avLst/>
              </a:prstGeom>
              <a:ln w="57150" cmpd="sng">
                <a:solidFill>
                  <a:srgbClr val="FFC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Straight Connector 225"/>
              <p:cNvCxnSpPr/>
              <p:nvPr/>
            </p:nvCxnSpPr>
            <p:spPr>
              <a:xfrm rot="5400000" flipV="1">
                <a:off x="4170999" y="2746110"/>
                <a:ext cx="0" cy="482459"/>
              </a:xfrm>
              <a:prstGeom prst="line">
                <a:avLst/>
              </a:prstGeom>
              <a:ln w="57150" cmpd="sng">
                <a:solidFill>
                  <a:srgbClr val="FFC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8" name="Group 217"/>
            <p:cNvGrpSpPr/>
            <p:nvPr/>
          </p:nvGrpSpPr>
          <p:grpSpPr>
            <a:xfrm>
              <a:off x="4839539" y="3289762"/>
              <a:ext cx="639598" cy="109433"/>
              <a:chOff x="4067944" y="2924945"/>
              <a:chExt cx="483301" cy="72067"/>
            </a:xfrm>
          </p:grpSpPr>
          <p:cxnSp>
            <p:nvCxnSpPr>
              <p:cNvPr id="223" name="Straight Connector 222"/>
              <p:cNvCxnSpPr/>
              <p:nvPr/>
            </p:nvCxnSpPr>
            <p:spPr>
              <a:xfrm rot="5400000" flipV="1">
                <a:off x="4310016" y="2683715"/>
                <a:ext cx="0" cy="482459"/>
              </a:xfrm>
              <a:prstGeom prst="line">
                <a:avLst/>
              </a:prstGeom>
              <a:ln w="57150" cmpd="sng">
                <a:solidFill>
                  <a:srgbClr val="FFC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Straight Connector 223"/>
              <p:cNvCxnSpPr/>
              <p:nvPr/>
            </p:nvCxnSpPr>
            <p:spPr>
              <a:xfrm rot="5400000" flipV="1">
                <a:off x="4240083" y="2824873"/>
                <a:ext cx="0" cy="344277"/>
              </a:xfrm>
              <a:prstGeom prst="line">
                <a:avLst/>
              </a:prstGeom>
              <a:ln w="57150" cmpd="sng">
                <a:solidFill>
                  <a:srgbClr val="FFC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20" name="Straight Connector 219"/>
            <p:cNvCxnSpPr/>
            <p:nvPr/>
          </p:nvCxnSpPr>
          <p:spPr>
            <a:xfrm rot="5400000" flipV="1">
              <a:off x="4130822" y="2776442"/>
              <a:ext cx="0" cy="455618"/>
            </a:xfrm>
            <a:prstGeom prst="line">
              <a:avLst/>
            </a:prstGeom>
            <a:ln w="57150" cmpd="sng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5400000" flipV="1">
              <a:off x="5066511" y="3287329"/>
              <a:ext cx="0" cy="455618"/>
            </a:xfrm>
            <a:prstGeom prst="line">
              <a:avLst/>
            </a:prstGeom>
            <a:ln w="57150" cmpd="sng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 flipV="1">
              <a:off x="5060126" y="2835143"/>
              <a:ext cx="0" cy="455618"/>
            </a:xfrm>
            <a:prstGeom prst="line">
              <a:avLst/>
            </a:prstGeom>
            <a:ln w="57150" cmpd="sng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 flipV="1">
              <a:off x="5059247" y="2951067"/>
              <a:ext cx="0" cy="455618"/>
            </a:xfrm>
            <a:prstGeom prst="line">
              <a:avLst/>
            </a:prstGeom>
            <a:ln w="57150" cmpd="sng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5400000" flipV="1">
              <a:off x="4152616" y="3115311"/>
              <a:ext cx="0" cy="455618"/>
            </a:xfrm>
            <a:prstGeom prst="line">
              <a:avLst/>
            </a:prstGeom>
            <a:ln w="57150" cmpd="sng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 flipV="1">
              <a:off x="4151737" y="3231235"/>
              <a:ext cx="0" cy="455618"/>
            </a:xfrm>
            <a:prstGeom prst="line">
              <a:avLst/>
            </a:prstGeom>
            <a:ln w="57150" cmpd="sng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>
              <a:off x="4380755" y="3258160"/>
              <a:ext cx="449888" cy="0"/>
            </a:xfrm>
            <a:prstGeom prst="line">
              <a:avLst/>
            </a:prstGeom>
            <a:ln w="57150" cmpd="sng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 flipV="1">
              <a:off x="4607447" y="3139787"/>
              <a:ext cx="0" cy="455614"/>
            </a:xfrm>
            <a:prstGeom prst="line">
              <a:avLst/>
            </a:prstGeom>
            <a:ln w="57150" cmpd="sng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5400000" flipV="1">
              <a:off x="4606615" y="3255709"/>
              <a:ext cx="0" cy="455618"/>
            </a:xfrm>
            <a:prstGeom prst="line">
              <a:avLst/>
            </a:prstGeom>
            <a:ln w="57150" cmpd="sng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 flipV="1">
              <a:off x="4600230" y="2803523"/>
              <a:ext cx="0" cy="455618"/>
            </a:xfrm>
            <a:prstGeom prst="line">
              <a:avLst/>
            </a:prstGeom>
            <a:ln w="57150" cmpd="sng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5400000" flipV="1">
              <a:off x="4599351" y="2919447"/>
              <a:ext cx="0" cy="455618"/>
            </a:xfrm>
            <a:prstGeom prst="line">
              <a:avLst/>
            </a:prstGeom>
            <a:ln w="57150" cmpd="sng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4" name="Rectangle 243"/>
            <p:cNvSpPr/>
            <p:nvPr/>
          </p:nvSpPr>
          <p:spPr>
            <a:xfrm>
              <a:off x="3679964" y="3484924"/>
              <a:ext cx="1972156" cy="16010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19" name="Straight Connector 218"/>
            <p:cNvCxnSpPr>
              <a:stCxn id="216" idx="1"/>
              <a:endCxn id="216" idx="3"/>
            </p:cNvCxnSpPr>
            <p:nvPr/>
          </p:nvCxnSpPr>
          <p:spPr>
            <a:xfrm>
              <a:off x="3674741" y="3261849"/>
              <a:ext cx="1977379" cy="0"/>
            </a:xfrm>
            <a:prstGeom prst="line">
              <a:avLst/>
            </a:prstGeom>
            <a:ln w="19050" cmpd="sng">
              <a:solidFill>
                <a:srgbClr val="FF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3" name="Group 262"/>
          <p:cNvGrpSpPr/>
          <p:nvPr/>
        </p:nvGrpSpPr>
        <p:grpSpPr>
          <a:xfrm>
            <a:off x="3707904" y="4293096"/>
            <a:ext cx="1977379" cy="1054383"/>
            <a:chOff x="3674741" y="2734657"/>
            <a:chExt cx="1977379" cy="1054383"/>
          </a:xfrm>
        </p:grpSpPr>
        <p:sp>
          <p:nvSpPr>
            <p:cNvPr id="264" name="Rectangle 263"/>
            <p:cNvSpPr/>
            <p:nvPr/>
          </p:nvSpPr>
          <p:spPr>
            <a:xfrm>
              <a:off x="3674741" y="2734657"/>
              <a:ext cx="1977379" cy="1054383"/>
            </a:xfrm>
            <a:prstGeom prst="rect">
              <a:avLst/>
            </a:prstGeom>
            <a:solidFill>
              <a:srgbClr val="4F6228"/>
            </a:solidFill>
            <a:ln w="9525" cap="flat" cmpd="sng" algn="ctr">
              <a:solidFill>
                <a:srgbClr val="0000FF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265" name="Group 264"/>
            <p:cNvGrpSpPr/>
            <p:nvPr/>
          </p:nvGrpSpPr>
          <p:grpSpPr>
            <a:xfrm>
              <a:off x="3726319" y="3123115"/>
              <a:ext cx="638484" cy="109350"/>
              <a:chOff x="3929769" y="2915330"/>
              <a:chExt cx="482459" cy="72010"/>
            </a:xfrm>
          </p:grpSpPr>
          <p:cxnSp>
            <p:nvCxnSpPr>
              <p:cNvPr id="282" name="Straight Connector 281"/>
              <p:cNvCxnSpPr/>
              <p:nvPr/>
            </p:nvCxnSpPr>
            <p:spPr>
              <a:xfrm rot="5400000" flipV="1">
                <a:off x="4240083" y="2743191"/>
                <a:ext cx="0" cy="344277"/>
              </a:xfrm>
              <a:prstGeom prst="line">
                <a:avLst/>
              </a:prstGeom>
              <a:ln w="57150" cmpd="sng">
                <a:solidFill>
                  <a:srgbClr val="FFC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3" name="Straight Connector 282"/>
              <p:cNvCxnSpPr/>
              <p:nvPr/>
            </p:nvCxnSpPr>
            <p:spPr>
              <a:xfrm rot="5400000" flipV="1">
                <a:off x="4170999" y="2746110"/>
                <a:ext cx="0" cy="482459"/>
              </a:xfrm>
              <a:prstGeom prst="line">
                <a:avLst/>
              </a:prstGeom>
              <a:ln w="57150" cmpd="sng">
                <a:solidFill>
                  <a:srgbClr val="FFC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6" name="Group 265"/>
            <p:cNvGrpSpPr/>
            <p:nvPr/>
          </p:nvGrpSpPr>
          <p:grpSpPr>
            <a:xfrm>
              <a:off x="4839539" y="3289762"/>
              <a:ext cx="639598" cy="109433"/>
              <a:chOff x="4067944" y="2924945"/>
              <a:chExt cx="483301" cy="72067"/>
            </a:xfrm>
          </p:grpSpPr>
          <p:cxnSp>
            <p:nvCxnSpPr>
              <p:cNvPr id="280" name="Straight Connector 279"/>
              <p:cNvCxnSpPr/>
              <p:nvPr/>
            </p:nvCxnSpPr>
            <p:spPr>
              <a:xfrm rot="5400000" flipV="1">
                <a:off x="4310016" y="2683715"/>
                <a:ext cx="0" cy="482459"/>
              </a:xfrm>
              <a:prstGeom prst="line">
                <a:avLst/>
              </a:prstGeom>
              <a:ln w="57150" cmpd="sng">
                <a:solidFill>
                  <a:srgbClr val="FFC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1" name="Straight Connector 280"/>
              <p:cNvCxnSpPr/>
              <p:nvPr/>
            </p:nvCxnSpPr>
            <p:spPr>
              <a:xfrm rot="5400000" flipV="1">
                <a:off x="4240083" y="2824873"/>
                <a:ext cx="0" cy="344277"/>
              </a:xfrm>
              <a:prstGeom prst="line">
                <a:avLst/>
              </a:prstGeom>
              <a:ln w="57150" cmpd="sng">
                <a:solidFill>
                  <a:srgbClr val="FFC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67" name="Straight Connector 266"/>
            <p:cNvCxnSpPr/>
            <p:nvPr/>
          </p:nvCxnSpPr>
          <p:spPr>
            <a:xfrm rot="5400000" flipV="1">
              <a:off x="4130822" y="2776442"/>
              <a:ext cx="0" cy="455618"/>
            </a:xfrm>
            <a:prstGeom prst="line">
              <a:avLst/>
            </a:prstGeom>
            <a:ln w="57150" cmpd="sng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 flipV="1">
              <a:off x="5066511" y="3287329"/>
              <a:ext cx="0" cy="455618"/>
            </a:xfrm>
            <a:prstGeom prst="line">
              <a:avLst/>
            </a:prstGeom>
            <a:ln w="57150" cmpd="sng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/>
            <p:nvPr/>
          </p:nvCxnSpPr>
          <p:spPr>
            <a:xfrm rot="5400000" flipV="1">
              <a:off x="5060126" y="2835143"/>
              <a:ext cx="0" cy="455618"/>
            </a:xfrm>
            <a:prstGeom prst="line">
              <a:avLst/>
            </a:prstGeom>
            <a:ln w="57150" cmpd="sng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 flipV="1">
              <a:off x="5059247" y="2951067"/>
              <a:ext cx="0" cy="455618"/>
            </a:xfrm>
            <a:prstGeom prst="line">
              <a:avLst/>
            </a:prstGeom>
            <a:ln w="57150" cmpd="sng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5400000" flipV="1">
              <a:off x="4152616" y="3115311"/>
              <a:ext cx="0" cy="455618"/>
            </a:xfrm>
            <a:prstGeom prst="line">
              <a:avLst/>
            </a:prstGeom>
            <a:ln w="57150" cmpd="sng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/>
          </p:nvCxnSpPr>
          <p:spPr>
            <a:xfrm rot="5400000" flipV="1">
              <a:off x="4151737" y="3231235"/>
              <a:ext cx="0" cy="455618"/>
            </a:xfrm>
            <a:prstGeom prst="line">
              <a:avLst/>
            </a:prstGeom>
            <a:ln w="57150" cmpd="sng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/>
          </p:nvCxnSpPr>
          <p:spPr>
            <a:xfrm>
              <a:off x="4380755" y="3258160"/>
              <a:ext cx="449888" cy="0"/>
            </a:xfrm>
            <a:prstGeom prst="line">
              <a:avLst/>
            </a:prstGeom>
            <a:ln w="57150" cmpd="sng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/>
          </p:nvCxnSpPr>
          <p:spPr>
            <a:xfrm rot="5400000" flipV="1">
              <a:off x="4607447" y="3139787"/>
              <a:ext cx="0" cy="455614"/>
            </a:xfrm>
            <a:prstGeom prst="line">
              <a:avLst/>
            </a:prstGeom>
            <a:ln w="57150" cmpd="sng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/>
          </p:nvCxnSpPr>
          <p:spPr>
            <a:xfrm rot="5400000" flipV="1">
              <a:off x="4606615" y="3255709"/>
              <a:ext cx="0" cy="455618"/>
            </a:xfrm>
            <a:prstGeom prst="line">
              <a:avLst/>
            </a:prstGeom>
            <a:ln w="57150" cmpd="sng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/>
          </p:nvCxnSpPr>
          <p:spPr>
            <a:xfrm rot="5400000" flipV="1">
              <a:off x="4600230" y="2803523"/>
              <a:ext cx="0" cy="455618"/>
            </a:xfrm>
            <a:prstGeom prst="line">
              <a:avLst/>
            </a:prstGeom>
            <a:ln w="57150" cmpd="sng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/>
          </p:nvCxnSpPr>
          <p:spPr>
            <a:xfrm rot="5400000" flipV="1">
              <a:off x="4599351" y="2919447"/>
              <a:ext cx="0" cy="455618"/>
            </a:xfrm>
            <a:prstGeom prst="line">
              <a:avLst/>
            </a:prstGeom>
            <a:ln w="57150" cmpd="sng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8" name="Rectangle 277"/>
            <p:cNvSpPr/>
            <p:nvPr/>
          </p:nvSpPr>
          <p:spPr>
            <a:xfrm>
              <a:off x="3679964" y="3484924"/>
              <a:ext cx="1972156" cy="16010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62" name="Rectangle 261"/>
          <p:cNvSpPr/>
          <p:nvPr/>
        </p:nvSpPr>
        <p:spPr>
          <a:xfrm>
            <a:off x="3707904" y="4293096"/>
            <a:ext cx="1970504" cy="4339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4" name="Content Placeholder 2"/>
          <p:cNvSpPr txBox="1">
            <a:spLocks/>
          </p:cNvSpPr>
          <p:nvPr/>
        </p:nvSpPr>
        <p:spPr>
          <a:xfrm>
            <a:off x="467544" y="620688"/>
            <a:ext cx="8208912" cy="72008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800" dirty="0" smtClean="0"/>
              <a:t>To speed up this procedure additional QC markers have been added on the Cu-pattern for </a:t>
            </a:r>
            <a:r>
              <a:rPr lang="en-US" sz="1800" i="1" dirty="0" smtClean="0"/>
              <a:t>NSW production</a:t>
            </a:r>
            <a:r>
              <a:rPr lang="en-US" sz="1800" dirty="0" smtClean="0"/>
              <a:t>. </a:t>
            </a:r>
            <a:endParaRPr lang="en-US" sz="1800" dirty="0"/>
          </a:p>
          <a:p>
            <a:pPr marL="0" indent="0">
              <a:buFontTx/>
              <a:buNone/>
            </a:pPr>
            <a:endParaRPr lang="en-US" sz="1800" dirty="0" smtClean="0"/>
          </a:p>
          <a:p>
            <a:pPr marL="0" indent="0">
              <a:buFontTx/>
              <a:buNone/>
            </a:pPr>
            <a:endParaRPr lang="en-US" sz="1800" dirty="0"/>
          </a:p>
          <a:p>
            <a:pPr marL="0" indent="0">
              <a:buFontTx/>
              <a:buNone/>
            </a:pPr>
            <a:endParaRPr lang="en-US" sz="1800" dirty="0" smtClean="0"/>
          </a:p>
        </p:txBody>
      </p:sp>
      <p:sp>
        <p:nvSpPr>
          <p:cNvPr id="285" name="Content Placeholder 2"/>
          <p:cNvSpPr txBox="1">
            <a:spLocks/>
          </p:cNvSpPr>
          <p:nvPr/>
        </p:nvSpPr>
        <p:spPr>
          <a:xfrm>
            <a:off x="467544" y="5373216"/>
            <a:ext cx="8208912" cy="100811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800" dirty="0" smtClean="0"/>
              <a:t>The cut position is checked on the sides and the linearity of the cut is tested by pressing against a rectified bar on an illuminated table. </a:t>
            </a:r>
          </a:p>
          <a:p>
            <a:pPr marL="0" indent="0">
              <a:buNone/>
            </a:pPr>
            <a:r>
              <a:rPr lang="en-US" sz="1800" dirty="0" smtClean="0">
                <a:sym typeface="Wingdings"/>
              </a:rPr>
              <a:t> </a:t>
            </a:r>
            <a:r>
              <a:rPr lang="en-US" sz="1800" dirty="0" smtClean="0"/>
              <a:t>A quick acceptance decision can be taken visually within &lt; 1min.</a:t>
            </a:r>
            <a:endParaRPr lang="en-US" sz="1800" dirty="0"/>
          </a:p>
          <a:p>
            <a:pPr marL="0" indent="0">
              <a:buFontTx/>
              <a:buNone/>
            </a:pPr>
            <a:endParaRPr lang="en-US" sz="1800" dirty="0" smtClean="0"/>
          </a:p>
          <a:p>
            <a:pPr marL="0" indent="0">
              <a:buFontTx/>
              <a:buNone/>
            </a:pPr>
            <a:endParaRPr lang="en-US" sz="1800" dirty="0"/>
          </a:p>
          <a:p>
            <a:pPr marL="0" indent="0">
              <a:buFontTx/>
              <a:buNone/>
            </a:pP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1203260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US" dirty="0" smtClean="0"/>
              <a:t>Electrical </a:t>
            </a:r>
            <a:r>
              <a:rPr lang="en-US" dirty="0"/>
              <a:t>properties and Resistivity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>
              <a:defRPr/>
            </a:pPr>
            <a:fld id="{0FB6E192-CB79-5A4E-AD74-8347CA9894F6}" type="slidenum">
              <a:rPr lang="de-DE" smtClean="0"/>
              <a:t>21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PCB QC preparation for NSW MM </a:t>
            </a:r>
          </a:p>
          <a:p>
            <a:pPr>
              <a:defRPr/>
            </a:pPr>
            <a:r>
              <a:rPr lang="en-US" smtClean="0"/>
              <a:t>- RD51 collaboration meeting, CERN -</a:t>
            </a:r>
            <a:endParaRPr lang="de-DE" sz="9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10/03/2016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32510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QC - Resistivity &amp; Electrical properties (Module-0)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>
              <a:defRPr/>
            </a:pPr>
            <a:fld id="{0FB6E192-CB79-5A4E-AD74-8347CA9894F6}" type="slidenum">
              <a:rPr lang="de-DE" smtClean="0"/>
              <a:t>22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PCB QC preparation for NSW MM </a:t>
            </a:r>
          </a:p>
          <a:p>
            <a:pPr>
              <a:defRPr/>
            </a:pPr>
            <a:r>
              <a:rPr lang="en-US" smtClean="0"/>
              <a:t>- RD51 collaboration meeting, CERN -</a:t>
            </a:r>
            <a:endParaRPr lang="de-DE" sz="9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10/03/2016</a:t>
            </a:r>
            <a:endParaRPr lang="de-DE" dirty="0"/>
          </a:p>
        </p:txBody>
      </p:sp>
      <p:sp>
        <p:nvSpPr>
          <p:cNvPr id="23" name="Content Placeholder 8"/>
          <p:cNvSpPr>
            <a:spLocks noGrp="1"/>
          </p:cNvSpPr>
          <p:nvPr>
            <p:ph idx="1"/>
          </p:nvPr>
        </p:nvSpPr>
        <p:spPr>
          <a:xfrm>
            <a:off x="467544" y="620689"/>
            <a:ext cx="8424936" cy="208823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QC tests on the electrical properties of the anode boards comprise: </a:t>
            </a:r>
          </a:p>
          <a:p>
            <a:pPr marL="0" indent="0">
              <a:buNone/>
            </a:pPr>
            <a:endParaRPr lang="en-US" sz="1200" dirty="0" smtClean="0"/>
          </a:p>
          <a:p>
            <a:pPr>
              <a:buFontTx/>
              <a:buChar char="-"/>
            </a:pPr>
            <a:r>
              <a:rPr lang="en-US" dirty="0" smtClean="0"/>
              <a:t>Insulation test between R/O strips and resistive layer </a:t>
            </a:r>
            <a:r>
              <a:rPr lang="en-US" dirty="0"/>
              <a:t>(≈4 min</a:t>
            </a:r>
            <a:r>
              <a:rPr lang="en-US" dirty="0" smtClean="0"/>
              <a:t>)</a:t>
            </a:r>
          </a:p>
          <a:p>
            <a:pPr>
              <a:buFontTx/>
              <a:buChar char="-"/>
            </a:pPr>
            <a:r>
              <a:rPr lang="en-US" dirty="0" smtClean="0"/>
              <a:t>Conductivity </a:t>
            </a:r>
            <a:r>
              <a:rPr lang="en-US" dirty="0"/>
              <a:t>of the HV-distribution </a:t>
            </a:r>
            <a:r>
              <a:rPr lang="en-US" dirty="0" smtClean="0"/>
              <a:t>line (≈ 2 min)</a:t>
            </a:r>
          </a:p>
          <a:p>
            <a:pPr>
              <a:buFontTx/>
              <a:buChar char="-"/>
            </a:pPr>
            <a:r>
              <a:rPr lang="en-US" dirty="0" smtClean="0"/>
              <a:t>R-mapping of the resistive layer (point-point or point to HV-distr.) (20-30 min)</a:t>
            </a:r>
          </a:p>
          <a:p>
            <a:pPr>
              <a:buFontTx/>
              <a:buChar char="-"/>
            </a:pPr>
            <a:r>
              <a:rPr lang="en-US" dirty="0"/>
              <a:t>Capacitance Measurement between between R/O strips and resistive layer </a:t>
            </a:r>
            <a:r>
              <a:rPr lang="en-US" dirty="0" smtClean="0"/>
              <a:t>(≈2 min)</a:t>
            </a: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808342" y="2152100"/>
            <a:ext cx="8136904" cy="1347167"/>
            <a:chOff x="808342" y="2152100"/>
            <a:chExt cx="8136904" cy="1347167"/>
          </a:xfrm>
        </p:grpSpPr>
        <p:sp>
          <p:nvSpPr>
            <p:cNvPr id="3" name="Rectangle 2"/>
            <p:cNvSpPr/>
            <p:nvPr/>
          </p:nvSpPr>
          <p:spPr>
            <a:xfrm>
              <a:off x="808342" y="2152100"/>
              <a:ext cx="813690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trike="sngStrike" dirty="0" smtClean="0">
                  <a:solidFill>
                    <a:srgbClr val="FF0000"/>
                  </a:solidFill>
                </a:rPr>
                <a:t>Capacitance </a:t>
              </a:r>
              <a:r>
                <a:rPr lang="en-US" strike="sngStrike" dirty="0">
                  <a:solidFill>
                    <a:srgbClr val="FF0000"/>
                  </a:solidFill>
                </a:rPr>
                <a:t>Measurement between between R/O strips and resistive </a:t>
              </a:r>
              <a:r>
                <a:rPr lang="en-US" strike="sngStrike" dirty="0" smtClean="0">
                  <a:solidFill>
                    <a:srgbClr val="FF0000"/>
                  </a:solidFill>
                </a:rPr>
                <a:t>layer (≈2 min)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652120" y="2852936"/>
              <a:ext cx="3096344" cy="646331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Turned out to be dominated by fluctuations in R.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H="1" flipV="1">
              <a:off x="4932040" y="2492896"/>
              <a:ext cx="1152128" cy="36004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683568" y="1484784"/>
            <a:ext cx="3600400" cy="2291482"/>
            <a:chOff x="683568" y="1484784"/>
            <a:chExt cx="3600400" cy="2291482"/>
          </a:xfrm>
        </p:grpSpPr>
        <p:sp>
          <p:nvSpPr>
            <p:cNvPr id="35" name="TextBox 34"/>
            <p:cNvSpPr txBox="1"/>
            <p:nvPr/>
          </p:nvSpPr>
          <p:spPr>
            <a:xfrm>
              <a:off x="683568" y="2852936"/>
              <a:ext cx="3600400" cy="923330"/>
            </a:xfrm>
            <a:prstGeom prst="rect">
              <a:avLst/>
            </a:prstGeom>
            <a:noFill/>
            <a:ln>
              <a:solidFill>
                <a:schemeClr val="accent2"/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accent2"/>
                  </a:solidFill>
                </a:rPr>
                <a:t>Strong correlation to violated / cut strips. Important test for the functionality of the detector</a:t>
              </a:r>
              <a:endParaRPr lang="en-US" dirty="0">
                <a:solidFill>
                  <a:schemeClr val="accent2"/>
                </a:solidFill>
              </a:endParaRPr>
            </a:p>
          </p:txBody>
        </p:sp>
        <p:cxnSp>
          <p:nvCxnSpPr>
            <p:cNvPr id="36" name="Straight Arrow Connector 35"/>
            <p:cNvCxnSpPr>
              <a:stCxn id="35" idx="0"/>
            </p:cNvCxnSpPr>
            <p:nvPr/>
          </p:nvCxnSpPr>
          <p:spPr>
            <a:xfrm flipV="1">
              <a:off x="2483768" y="1484784"/>
              <a:ext cx="792088" cy="1368152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46855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QC - Resistivity &amp; Electrical properties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>
              <a:defRPr/>
            </a:pPr>
            <a:fld id="{0FB6E192-CB79-5A4E-AD74-8347CA9894F6}" type="slidenum">
              <a:rPr lang="de-DE" smtClean="0"/>
              <a:t>23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PCB QC preparation for NSW MM </a:t>
            </a:r>
          </a:p>
          <a:p>
            <a:pPr>
              <a:defRPr/>
            </a:pPr>
            <a:r>
              <a:rPr lang="en-US" smtClean="0"/>
              <a:t>- RD51 collaboration meeting, CERN -</a:t>
            </a:r>
            <a:endParaRPr lang="de-DE" sz="9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10/03/2016</a:t>
            </a:r>
            <a:endParaRPr lang="de-DE" dirty="0"/>
          </a:p>
        </p:txBody>
      </p:sp>
      <p:pic>
        <p:nvPicPr>
          <p:cNvPr id="8" name="スクリーンショット 2016-03-07 21.58.49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355976" y="3735288"/>
            <a:ext cx="4696967" cy="228600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4" name="Group 13"/>
          <p:cNvGrpSpPr>
            <a:grpSpLocks noChangeAspect="1"/>
          </p:cNvGrpSpPr>
          <p:nvPr/>
        </p:nvGrpSpPr>
        <p:grpSpPr>
          <a:xfrm>
            <a:off x="107504" y="3735288"/>
            <a:ext cx="4069651" cy="2286000"/>
            <a:chOff x="1164548" y="1878428"/>
            <a:chExt cx="10675704" cy="5996744"/>
          </a:xfrm>
        </p:grpSpPr>
        <p:pic>
          <p:nvPicPr>
            <p:cNvPr id="9" name="IMG_20160228_164054.jp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164548" y="1878428"/>
              <a:ext cx="10675704" cy="5996744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10" name="Shape 199"/>
            <p:cNvSpPr/>
            <p:nvPr/>
          </p:nvSpPr>
          <p:spPr>
            <a:xfrm>
              <a:off x="7154199" y="6967186"/>
              <a:ext cx="3174098" cy="61685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anchor="ctr">
              <a:spAutoFit/>
            </a:bodyPr>
            <a:lstStyle>
              <a:lvl1pPr>
                <a:defRPr sz="3000">
                  <a:solidFill>
                    <a:srgbClr val="FFFFFF"/>
                  </a:solidFill>
                  <a:latin typeface="ヒラギノ角ゴ ProN W6"/>
                  <a:ea typeface="ヒラギノ角ゴ ProN W6"/>
                  <a:cs typeface="ヒラギノ角ゴ ProN W6"/>
                  <a:sym typeface="ヒラギノ角ゴ ProN W6"/>
                </a:defRPr>
              </a:lvl1pPr>
            </a:lstStyle>
            <a:p>
              <a:r>
                <a:rPr sz="1050" dirty="0"/>
                <a:t>Probe for HV line</a:t>
              </a:r>
            </a:p>
          </p:txBody>
        </p:sp>
        <p:sp>
          <p:nvSpPr>
            <p:cNvPr id="11" name="Shape 200"/>
            <p:cNvSpPr/>
            <p:nvPr/>
          </p:nvSpPr>
          <p:spPr>
            <a:xfrm>
              <a:off x="1896147" y="3162139"/>
              <a:ext cx="1886492" cy="63481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anchor="ctr">
              <a:spAutoFit/>
            </a:bodyPr>
            <a:lstStyle>
              <a:lvl1pPr>
                <a:defRPr sz="3000">
                  <a:solidFill>
                    <a:srgbClr val="FFFFFF"/>
                  </a:solidFill>
                  <a:latin typeface="ヒラギノ角ゴ ProN W6"/>
                  <a:ea typeface="ヒラギノ角ゴ ProN W6"/>
                  <a:cs typeface="ヒラギノ角ゴ ProN W6"/>
                  <a:sym typeface="ヒラギノ角ゴ ProN W6"/>
                </a:defRPr>
              </a:lvl1pPr>
            </a:lstStyle>
            <a:p>
              <a:r>
                <a:rPr sz="1050"/>
                <a:t>RelayBox</a:t>
              </a:r>
            </a:p>
          </p:txBody>
        </p:sp>
        <p:sp>
          <p:nvSpPr>
            <p:cNvPr id="12" name="Shape 201"/>
            <p:cNvSpPr/>
            <p:nvPr/>
          </p:nvSpPr>
          <p:spPr>
            <a:xfrm>
              <a:off x="3542129" y="2019143"/>
              <a:ext cx="1197773" cy="63481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anchor="ctr">
              <a:spAutoFit/>
            </a:bodyPr>
            <a:lstStyle>
              <a:lvl1pPr>
                <a:defRPr sz="3000">
                  <a:solidFill>
                    <a:srgbClr val="FFFFFF"/>
                  </a:solidFill>
                  <a:latin typeface="ヒラギノ角ゴ ProN W6"/>
                  <a:ea typeface="ヒラギノ角ゴ ProN W6"/>
                  <a:cs typeface="ヒラギノ角ゴ ProN W6"/>
                  <a:sym typeface="ヒラギノ角ゴ ProN W6"/>
                </a:defRPr>
              </a:lvl1pPr>
            </a:lstStyle>
            <a:p>
              <a:r>
                <a:rPr sz="1050" dirty="0"/>
                <a:t>Fluke</a:t>
              </a:r>
            </a:p>
          </p:txBody>
        </p:sp>
        <p:sp>
          <p:nvSpPr>
            <p:cNvPr id="13" name="Shape 202"/>
            <p:cNvSpPr/>
            <p:nvPr/>
          </p:nvSpPr>
          <p:spPr>
            <a:xfrm>
              <a:off x="7244305" y="5812723"/>
              <a:ext cx="2455435" cy="61685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anchor="ctr">
              <a:spAutoFit/>
            </a:bodyPr>
            <a:lstStyle>
              <a:lvl1pPr>
                <a:defRPr sz="3000">
                  <a:solidFill>
                    <a:srgbClr val="FFFFFF"/>
                  </a:solidFill>
                  <a:latin typeface="ヒラギノ角ゴ ProN W6"/>
                  <a:ea typeface="ヒラギノ角ゴ ProN W6"/>
                  <a:cs typeface="ヒラギノ角ゴ ProN W6"/>
                  <a:sym typeface="ヒラギノ角ゴ ProN W6"/>
                </a:defRPr>
              </a:lvl1pPr>
            </a:lstStyle>
            <a:p>
              <a:r>
                <a:rPr sz="1050"/>
                <a:t>Acrylic stage</a:t>
              </a:r>
            </a:p>
          </p:txBody>
        </p:sp>
      </p:grpSp>
      <p:sp>
        <p:nvSpPr>
          <p:cNvPr id="15" name="Content Placeholder 8"/>
          <p:cNvSpPr>
            <a:spLocks noGrp="1"/>
          </p:cNvSpPr>
          <p:nvPr>
            <p:ph idx="1"/>
          </p:nvPr>
        </p:nvSpPr>
        <p:spPr>
          <a:xfrm>
            <a:off x="467544" y="620689"/>
            <a:ext cx="8136904" cy="208823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QC tests on the electrical properties of the anode boards comprise: </a:t>
            </a:r>
          </a:p>
          <a:p>
            <a:pPr marL="0" indent="0">
              <a:buNone/>
            </a:pPr>
            <a:endParaRPr lang="en-US" sz="1200" dirty="0" smtClean="0"/>
          </a:p>
          <a:p>
            <a:pPr>
              <a:buFontTx/>
              <a:buChar char="-"/>
            </a:pPr>
            <a:r>
              <a:rPr lang="en-US" dirty="0" smtClean="0"/>
              <a:t>Insulation test between R/O strips and resistive layer 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rgbClr val="333399"/>
                </a:solidFill>
              </a:rPr>
              <a:t>Conductivity </a:t>
            </a:r>
            <a:r>
              <a:rPr lang="en-US" dirty="0">
                <a:solidFill>
                  <a:srgbClr val="333399"/>
                </a:solidFill>
              </a:rPr>
              <a:t>of the HV-distribution </a:t>
            </a:r>
            <a:r>
              <a:rPr lang="en-US" dirty="0" smtClean="0">
                <a:solidFill>
                  <a:srgbClr val="333399"/>
                </a:solidFill>
              </a:rPr>
              <a:t>line 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rgbClr val="333399"/>
                </a:solidFill>
              </a:rPr>
              <a:t>R-mapping of the resistive layer (point-point or point to HV-distr.)</a:t>
            </a:r>
          </a:p>
          <a:p>
            <a:pPr>
              <a:buFontTx/>
              <a:buChar char="-"/>
            </a:pPr>
            <a:r>
              <a:rPr lang="en-US" dirty="0" smtClean="0"/>
              <a:t>Capacitance </a:t>
            </a:r>
            <a:r>
              <a:rPr lang="en-US" dirty="0"/>
              <a:t>Measurement between between R/O strips and resistive layer 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4860032" y="980728"/>
            <a:ext cx="4104456" cy="936104"/>
            <a:chOff x="4860032" y="980728"/>
            <a:chExt cx="4104456" cy="936104"/>
          </a:xfrm>
        </p:grpSpPr>
        <p:sp>
          <p:nvSpPr>
            <p:cNvPr id="16" name="TextBox 15"/>
            <p:cNvSpPr txBox="1"/>
            <p:nvPr/>
          </p:nvSpPr>
          <p:spPr>
            <a:xfrm>
              <a:off x="7308304" y="980728"/>
              <a:ext cx="1656184" cy="923330"/>
            </a:xfrm>
            <a:prstGeom prst="rect">
              <a:avLst/>
            </a:prstGeom>
            <a:noFill/>
            <a:ln>
              <a:solidFill>
                <a:schemeClr val="accent2"/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accent2"/>
                  </a:solidFill>
                </a:rPr>
                <a:t>Combined in one measurement</a:t>
              </a:r>
              <a:endParaRPr lang="en-US" dirty="0">
                <a:solidFill>
                  <a:schemeClr val="accent2"/>
                </a:solidFill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H="1">
              <a:off x="4860032" y="1340768"/>
              <a:ext cx="2448272" cy="330423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H="1">
              <a:off x="5220072" y="1484784"/>
              <a:ext cx="2088232" cy="432048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H="1">
              <a:off x="6372200" y="1628800"/>
              <a:ext cx="936104" cy="288032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Rectangle 26"/>
          <p:cNvSpPr/>
          <p:nvPr/>
        </p:nvSpPr>
        <p:spPr>
          <a:xfrm>
            <a:off x="539552" y="2721694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dirty="0" smtClean="0"/>
              <a:t>Fruitful collaboration between Kobe (Japan), Würzburg (Germany) and CERN resulted in a very elaborated R-mapping tool &amp; software. </a:t>
            </a: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 </a:t>
            </a:r>
            <a:r>
              <a:rPr lang="en-US" b="1" dirty="0" smtClean="0">
                <a:sym typeface="Wingdings"/>
              </a:rPr>
              <a:t>&lt; 5 min / foil or board </a:t>
            </a:r>
            <a:r>
              <a:rPr lang="en-US" dirty="0" smtClean="0">
                <a:sym typeface="Wingdings"/>
              </a:rPr>
              <a:t>(both mappings)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0857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kern="1200" dirty="0">
                <a:solidFill>
                  <a:srgbClr val="000000"/>
                </a:solidFill>
                <a:latin typeface="Arial" charset="0"/>
              </a:rPr>
              <a:t>Pillar pattern &amp; - height </a:t>
            </a:r>
            <a:endParaRPr lang="en-US" kern="1200" dirty="0">
              <a:solidFill>
                <a:srgbClr val="FF6600"/>
              </a:solidFill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>
              <a:defRPr/>
            </a:pPr>
            <a:fld id="{0FB6E192-CB79-5A4E-AD74-8347CA9894F6}" type="slidenum">
              <a:rPr lang="de-DE" smtClean="0"/>
              <a:t>24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PCB QC preparation for NSW MM </a:t>
            </a:r>
          </a:p>
          <a:p>
            <a:pPr>
              <a:defRPr/>
            </a:pPr>
            <a:r>
              <a:rPr lang="en-US" smtClean="0"/>
              <a:t>- RD51 collaboration meeting, CERN -</a:t>
            </a:r>
            <a:endParaRPr lang="de-DE" sz="9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10/03/2016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12364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QC – </a:t>
            </a:r>
            <a:r>
              <a:rPr lang="en-US" b="1" dirty="0" smtClean="0"/>
              <a:t>pillar</a:t>
            </a:r>
            <a:r>
              <a:rPr lang="en-US" dirty="0" smtClean="0"/>
              <a:t> </a:t>
            </a:r>
            <a:r>
              <a:rPr lang="en-US" b="1" dirty="0" smtClean="0"/>
              <a:t>pattern</a:t>
            </a:r>
            <a:r>
              <a:rPr lang="en-US" dirty="0" smtClean="0"/>
              <a:t> &amp; - height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>
              <a:defRPr/>
            </a:pPr>
            <a:fld id="{0FB6E192-CB79-5A4E-AD74-8347CA9894F6}" type="slidenum">
              <a:rPr lang="de-DE" smtClean="0"/>
              <a:t>25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PCB QC preparation for NSW MM </a:t>
            </a:r>
          </a:p>
          <a:p>
            <a:pPr>
              <a:defRPr/>
            </a:pPr>
            <a:r>
              <a:rPr lang="en-US" smtClean="0"/>
              <a:t>- RD51 collaboration meeting, CERN -</a:t>
            </a:r>
            <a:endParaRPr lang="de-DE" sz="9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10/03/2016</a:t>
            </a:r>
            <a:endParaRPr lang="de-DE" dirty="0"/>
          </a:p>
        </p:txBody>
      </p:sp>
      <p:sp>
        <p:nvSpPr>
          <p:cNvPr id="21" name="Content Placeholder 8"/>
          <p:cNvSpPr>
            <a:spLocks noGrp="1"/>
          </p:cNvSpPr>
          <p:nvPr>
            <p:ph idx="1"/>
          </p:nvPr>
        </p:nvSpPr>
        <p:spPr>
          <a:xfrm>
            <a:off x="467544" y="620689"/>
            <a:ext cx="8352928" cy="208823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Missing pillars turned out to be one of the major problems during Module-0 PCB production. </a:t>
            </a:r>
          </a:p>
          <a:p>
            <a:pPr marL="0" indent="0">
              <a:buNone/>
            </a:pPr>
            <a:r>
              <a:rPr lang="en-US" dirty="0" smtClean="0"/>
              <a:t>Completeness of the pillar pattern can be best checked visually using light reflection.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2"/>
          <a:srcRect l="227"/>
          <a:stretch/>
        </p:blipFill>
        <p:spPr>
          <a:xfrm>
            <a:off x="6227506" y="3501008"/>
            <a:ext cx="2736981" cy="1543387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1288" y="1844824"/>
            <a:ext cx="2743200" cy="1543387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539552" y="1916832"/>
            <a:ext cx="5094312" cy="9110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eaLnBrk="0" hangingPunct="0">
              <a:spcBef>
                <a:spcPct val="20000"/>
              </a:spcBef>
              <a:buFont typeface="Wingdings" charset="2"/>
              <a:buChar char="Ø"/>
            </a:pPr>
            <a:r>
              <a:rPr lang="en-US" kern="0" dirty="0" smtClean="0">
                <a:solidFill>
                  <a:srgbClr val="000000"/>
                </a:solidFill>
                <a:latin typeface="Arial"/>
              </a:rPr>
              <a:t>The </a:t>
            </a:r>
            <a:r>
              <a:rPr lang="en-US" kern="0" dirty="0">
                <a:solidFill>
                  <a:srgbClr val="000000"/>
                </a:solidFill>
                <a:latin typeface="Arial"/>
              </a:rPr>
              <a:t>test can be simplified by using </a:t>
            </a:r>
            <a:r>
              <a:rPr lang="en-US" b="1" kern="0" dirty="0">
                <a:solidFill>
                  <a:srgbClr val="000000"/>
                </a:solidFill>
                <a:latin typeface="Arial"/>
              </a:rPr>
              <a:t>UV-light</a:t>
            </a:r>
            <a:r>
              <a:rPr lang="en-US" kern="0" dirty="0">
                <a:solidFill>
                  <a:srgbClr val="000000"/>
                </a:solidFill>
                <a:latin typeface="Arial"/>
              </a:rPr>
              <a:t>. </a:t>
            </a:r>
          </a:p>
          <a:p>
            <a:pPr lvl="0" eaLnBrk="0" hangingPunct="0">
              <a:spcBef>
                <a:spcPct val="20000"/>
              </a:spcBef>
            </a:pPr>
            <a:r>
              <a:rPr lang="en-US" sz="1600" kern="0" dirty="0">
                <a:solidFill>
                  <a:srgbClr val="000000"/>
                </a:solidFill>
                <a:latin typeface="Arial"/>
              </a:rPr>
              <a:t>(requiring darkness, difficult to achieve homogeneous </a:t>
            </a: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UV </a:t>
            </a:r>
            <a:r>
              <a:rPr lang="en-US" sz="1600" kern="0" dirty="0">
                <a:solidFill>
                  <a:srgbClr val="000000"/>
                </a:solidFill>
                <a:latin typeface="Arial"/>
              </a:rPr>
              <a:t>illumination over the full PCB surface)</a:t>
            </a:r>
          </a:p>
        </p:txBody>
      </p:sp>
      <p:sp>
        <p:nvSpPr>
          <p:cNvPr id="26" name="Rectangle 25"/>
          <p:cNvSpPr/>
          <p:nvPr/>
        </p:nvSpPr>
        <p:spPr>
          <a:xfrm>
            <a:off x="539552" y="3140968"/>
            <a:ext cx="5094312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eaLnBrk="0" hangingPunct="0">
              <a:spcBef>
                <a:spcPct val="20000"/>
              </a:spcBef>
              <a:buFont typeface="Wingdings" charset="2"/>
              <a:buChar char="Ø"/>
            </a:pPr>
            <a:r>
              <a:rPr lang="en-US" kern="0" dirty="0" smtClean="0">
                <a:solidFill>
                  <a:srgbClr val="000000"/>
                </a:solidFill>
                <a:latin typeface="Arial"/>
              </a:rPr>
              <a:t>With normal light, the reflection can be magnified with a foil sucked over the PCB</a:t>
            </a:r>
          </a:p>
          <a:p>
            <a:pPr lvl="0" eaLnBrk="0" hangingPunct="0">
              <a:spcBef>
                <a:spcPct val="20000"/>
              </a:spcBef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(vacuum bag / vacuum table)</a:t>
            </a:r>
            <a:endParaRPr lang="en-US" sz="1600" kern="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7" name="Picture 26" descr="20160108_16501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656" y="4293096"/>
            <a:ext cx="2743200" cy="1543050"/>
          </a:xfrm>
          <a:prstGeom prst="rect">
            <a:avLst/>
          </a:prstGeom>
        </p:spPr>
      </p:pic>
      <p:pic>
        <p:nvPicPr>
          <p:cNvPr id="28" name="Picture 27" descr="20160108_165021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0968" y="4293096"/>
            <a:ext cx="2743200" cy="1543050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6228184" y="5149840"/>
            <a:ext cx="27363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Pillar visibility under UV illumination.</a:t>
            </a:r>
            <a:endParaRPr lang="en-US" sz="1200" dirty="0"/>
          </a:p>
        </p:txBody>
      </p:sp>
      <p:sp>
        <p:nvSpPr>
          <p:cNvPr id="30" name="Rectangle 29"/>
          <p:cNvSpPr/>
          <p:nvPr/>
        </p:nvSpPr>
        <p:spPr>
          <a:xfrm>
            <a:off x="539552" y="5888305"/>
            <a:ext cx="55446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Enhanced visibility of the pillar pattern under a vacuum sucked Mylar foil.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0769540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QC – </a:t>
            </a:r>
            <a:r>
              <a:rPr lang="en-US" b="1" dirty="0" smtClean="0"/>
              <a:t>pillar</a:t>
            </a:r>
            <a:r>
              <a:rPr lang="en-US" dirty="0" smtClean="0"/>
              <a:t> pattern &amp; - </a:t>
            </a:r>
            <a:r>
              <a:rPr lang="en-US" b="1" dirty="0" smtClean="0"/>
              <a:t>height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>
              <a:defRPr/>
            </a:pPr>
            <a:fld id="{0FB6E192-CB79-5A4E-AD74-8347CA9894F6}" type="slidenum">
              <a:rPr lang="de-DE" smtClean="0"/>
              <a:t>26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PCB QC preparation for NSW MM </a:t>
            </a:r>
          </a:p>
          <a:p>
            <a:pPr>
              <a:defRPr/>
            </a:pPr>
            <a:r>
              <a:rPr lang="en-US" smtClean="0"/>
              <a:t>- RD51 collaboration meeting, CERN -</a:t>
            </a:r>
            <a:endParaRPr lang="de-DE" sz="9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10/03/2016</a:t>
            </a:r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088" y="620688"/>
            <a:ext cx="3657600" cy="1951028"/>
          </a:xfrm>
          <a:prstGeom prst="rect">
            <a:avLst/>
          </a:prstGeom>
        </p:spPr>
      </p:pic>
      <p:sp>
        <p:nvSpPr>
          <p:cNvPr id="8" name="Content Placeholder 8"/>
          <p:cNvSpPr>
            <a:spLocks noGrp="1"/>
          </p:cNvSpPr>
          <p:nvPr>
            <p:ph idx="1"/>
          </p:nvPr>
        </p:nvSpPr>
        <p:spPr>
          <a:xfrm>
            <a:off x="467544" y="620689"/>
            <a:ext cx="4896544" cy="208823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The height of the pillars defined the Micromegas amplification gap and accordingly the gas gain of the chamber.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Few µm variation can have a large impact on the response-homogeneity / efficiency. 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984" y="3140968"/>
            <a:ext cx="4572000" cy="14224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67544" y="2627620"/>
            <a:ext cx="85689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dirty="0" smtClean="0"/>
              <a:t>The mean pillar height is mapped over the full surface of each board: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i="1" dirty="0" smtClean="0"/>
              <a:t>Module-0</a:t>
            </a:r>
            <a:r>
              <a:rPr lang="en-US" dirty="0" smtClean="0"/>
              <a:t>: 3-6min (measurements)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+ 3-4min (data processing)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per board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i="1" dirty="0" smtClean="0"/>
              <a:t>NSW production: </a:t>
            </a:r>
          </a:p>
          <a:p>
            <a:pPr marL="0" indent="0">
              <a:buNone/>
            </a:pPr>
            <a:r>
              <a:rPr lang="en-US" dirty="0" smtClean="0"/>
              <a:t>Direct interface between analysis program</a:t>
            </a:r>
          </a:p>
          <a:p>
            <a:pPr marL="0" indent="0">
              <a:buNone/>
            </a:pPr>
            <a:r>
              <a:rPr lang="en-US" dirty="0"/>
              <a:t>a</a:t>
            </a:r>
            <a:r>
              <a:rPr lang="en-US" dirty="0" smtClean="0"/>
              <a:t>nd measurement tool speeds up the </a:t>
            </a:r>
          </a:p>
          <a:p>
            <a:pPr marL="0" indent="0">
              <a:buNone/>
            </a:pPr>
            <a:r>
              <a:rPr lang="en-US" dirty="0" smtClean="0"/>
              <a:t>Measurement significantly. (&lt;5min / board)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5306888" y="4365104"/>
            <a:ext cx="3657600" cy="853064"/>
            <a:chOff x="5306888" y="4365104"/>
            <a:chExt cx="3657600" cy="853064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06888" y="4869160"/>
              <a:ext cx="3657600" cy="349008"/>
            </a:xfrm>
            <a:prstGeom prst="rect">
              <a:avLst/>
            </a:prstGeom>
            <a:ln w="12700" cmpd="sng">
              <a:solidFill>
                <a:srgbClr val="0000FF"/>
              </a:solidFill>
              <a:prstDash val="dash"/>
            </a:ln>
          </p:spPr>
        </p:pic>
        <p:sp>
          <p:nvSpPr>
            <p:cNvPr id="12" name="Rectangle 11"/>
            <p:cNvSpPr/>
            <p:nvPr/>
          </p:nvSpPr>
          <p:spPr>
            <a:xfrm>
              <a:off x="6352958" y="4365104"/>
              <a:ext cx="1800200" cy="216024"/>
            </a:xfrm>
            <a:prstGeom prst="rect">
              <a:avLst/>
            </a:prstGeom>
            <a:noFill/>
            <a:ln w="12700" cmpd="sng"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Connector 13"/>
            <p:cNvCxnSpPr>
              <a:stCxn id="12" idx="1"/>
              <a:endCxn id="11" idx="1"/>
            </p:cNvCxnSpPr>
            <p:nvPr/>
          </p:nvCxnSpPr>
          <p:spPr>
            <a:xfrm flipH="1">
              <a:off x="5306888" y="4473116"/>
              <a:ext cx="1046070" cy="570548"/>
            </a:xfrm>
            <a:prstGeom prst="line">
              <a:avLst/>
            </a:prstGeom>
            <a:ln w="12700" cmpd="sng">
              <a:solidFill>
                <a:srgbClr val="0000FF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12" idx="3"/>
              <a:endCxn id="11" idx="3"/>
            </p:cNvCxnSpPr>
            <p:nvPr/>
          </p:nvCxnSpPr>
          <p:spPr>
            <a:xfrm>
              <a:off x="8153158" y="4473116"/>
              <a:ext cx="811330" cy="570548"/>
            </a:xfrm>
            <a:prstGeom prst="line">
              <a:avLst/>
            </a:prstGeom>
            <a:ln w="12700" cmpd="sng">
              <a:solidFill>
                <a:srgbClr val="0000FF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05168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– Anode PCB QA/QC at CERN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>
              <a:buFont typeface="Wingdings" charset="2"/>
              <a:buChar char="Ø"/>
            </a:pPr>
            <a:r>
              <a:rPr lang="en-US" dirty="0" smtClean="0"/>
              <a:t>Module-0 experience has proven very valuable in terms of QC optimization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Measurement ideas have been tested (HV insulation, C-measurement…)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Visual inspection has become more systematic and ‘more objective’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Methods have been optimized (R-measurements, pillar height…)</a:t>
            </a:r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pPr>
              <a:buFont typeface="Wingdings" charset="2"/>
              <a:buChar char="Ø"/>
            </a:pPr>
            <a:r>
              <a:rPr lang="en-US" dirty="0" smtClean="0"/>
              <a:t>Introduction of QC-Markers in the PCB design facilitates QC significantly</a:t>
            </a:r>
          </a:p>
          <a:p>
            <a:pPr>
              <a:buFont typeface="Wingdings" charset="2"/>
              <a:buChar char="Ø"/>
            </a:pPr>
            <a:endParaRPr lang="en-US" dirty="0"/>
          </a:p>
          <a:p>
            <a:pPr>
              <a:buFont typeface="Wingdings" charset="2"/>
              <a:buChar char="Ø"/>
            </a:pPr>
            <a:r>
              <a:rPr lang="en-US" dirty="0" smtClean="0"/>
              <a:t>All QC methods/ processes are ‘speeded up’</a:t>
            </a:r>
          </a:p>
          <a:p>
            <a:pPr>
              <a:buFont typeface="Lucida Grande"/>
              <a:buChar char=" "/>
            </a:pPr>
            <a:r>
              <a:rPr lang="en-US" sz="1600" dirty="0" smtClean="0"/>
              <a:t>(≈2h / board for Module-0 </a:t>
            </a:r>
            <a:r>
              <a:rPr lang="en-US" sz="1600" dirty="0" smtClean="0">
                <a:sym typeface="Wingdings"/>
              </a:rPr>
              <a:t> 30-40 min / board envisaged during NSW production)</a:t>
            </a:r>
            <a:endParaRPr lang="en-US" sz="1600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pPr>
              <a:buFont typeface="Wingdings" charset="2"/>
              <a:buChar char="Ø"/>
            </a:pPr>
            <a:r>
              <a:rPr lang="en-US" dirty="0" smtClean="0"/>
              <a:t>Last tools are currently build and will become available in the next months</a:t>
            </a:r>
          </a:p>
          <a:p>
            <a:pPr>
              <a:buFont typeface="Wingdings" charset="2"/>
              <a:buChar char="Ø"/>
            </a:pPr>
            <a:endParaRPr lang="en-US" dirty="0"/>
          </a:p>
          <a:p>
            <a:pPr>
              <a:buFont typeface="Wingdings" charset="2"/>
              <a:buChar char="Ø"/>
            </a:pPr>
            <a:r>
              <a:rPr lang="en-US" dirty="0" smtClean="0"/>
              <a:t>Digitalization (+ DB interface) of all processes is ongoing and will be ready before start of NSW mass production. </a:t>
            </a:r>
            <a:endParaRPr lang="en-US" dirty="0"/>
          </a:p>
          <a:p>
            <a:pPr>
              <a:buFont typeface="Wingdings" charset="2"/>
              <a:buChar char="Ø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>
              <a:defRPr/>
            </a:pPr>
            <a:fld id="{0FB6E192-CB79-5A4E-AD74-8347CA9894F6}" type="slidenum">
              <a:rPr lang="de-DE" smtClean="0"/>
              <a:t>27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PCB QC preparation for NSW MM </a:t>
            </a:r>
          </a:p>
          <a:p>
            <a:pPr>
              <a:defRPr/>
            </a:pPr>
            <a:r>
              <a:rPr lang="en-US" smtClean="0"/>
              <a:t>- RD51 collaboration meeting, CERN -</a:t>
            </a:r>
            <a:endParaRPr lang="de-DE" sz="9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10/03/2016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55252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>
              <a:defRPr/>
            </a:pPr>
            <a:fld id="{0FB6E192-CB79-5A4E-AD74-8347CA9894F6}" type="slidenum">
              <a:rPr lang="de-DE" smtClean="0"/>
              <a:t>28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PCB QC preparation for NSW MM </a:t>
            </a:r>
          </a:p>
          <a:p>
            <a:pPr>
              <a:defRPr/>
            </a:pPr>
            <a:r>
              <a:rPr lang="en-US" smtClean="0"/>
              <a:t>- RD51 collaboration meeting, CERN -</a:t>
            </a:r>
            <a:endParaRPr lang="de-DE" sz="9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10/03/2016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26750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NSW MM anode boards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>
              <a:defRPr/>
            </a:pPr>
            <a:fld id="{0FB6E192-CB79-5A4E-AD74-8347CA9894F6}" type="slidenum">
              <a:rPr lang="de-DE" smtClean="0"/>
              <a:t>2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PCB QC preparation for NSW MM </a:t>
            </a:r>
          </a:p>
          <a:p>
            <a:pPr>
              <a:defRPr/>
            </a:pPr>
            <a:r>
              <a:rPr lang="en-US" smtClean="0"/>
              <a:t>- RD51 collaboration meeting, CERN -</a:t>
            </a:r>
            <a:endParaRPr lang="de-DE" sz="9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10/03/2016</a:t>
            </a:r>
            <a:endParaRPr lang="de-DE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90635" y="3597259"/>
            <a:ext cx="4595822" cy="2566625"/>
          </a:xfrm>
        </p:spPr>
        <p:txBody>
          <a:bodyPr>
            <a:noAutofit/>
          </a:bodyPr>
          <a:lstStyle/>
          <a:p>
            <a:r>
              <a:rPr lang="en-US" sz="1400" b="1" dirty="0" smtClean="0">
                <a:solidFill>
                  <a:srgbClr val="595959"/>
                </a:solidFill>
              </a:rPr>
              <a:t>415/450 </a:t>
            </a:r>
            <a:r>
              <a:rPr lang="en-US" sz="1400" b="1" dirty="0" err="1" smtClean="0">
                <a:solidFill>
                  <a:srgbClr val="595959"/>
                </a:solidFill>
              </a:rPr>
              <a:t>μm</a:t>
            </a:r>
            <a:r>
              <a:rPr lang="en-US" sz="1400" b="1" dirty="0" smtClean="0">
                <a:solidFill>
                  <a:srgbClr val="595959"/>
                </a:solidFill>
              </a:rPr>
              <a:t> strip pitch 300 </a:t>
            </a:r>
            <a:r>
              <a:rPr lang="en-US" sz="1400" b="1" dirty="0" err="1" smtClean="0">
                <a:solidFill>
                  <a:srgbClr val="595959"/>
                </a:solidFill>
              </a:rPr>
              <a:t>μm</a:t>
            </a:r>
            <a:r>
              <a:rPr lang="en-US" sz="1400" b="1" dirty="0" smtClean="0">
                <a:solidFill>
                  <a:srgbClr val="595959"/>
                </a:solidFill>
              </a:rPr>
              <a:t> width</a:t>
            </a:r>
          </a:p>
          <a:p>
            <a:r>
              <a:rPr lang="en-US" sz="1400" b="1" dirty="0" smtClean="0">
                <a:solidFill>
                  <a:srgbClr val="595959"/>
                </a:solidFill>
              </a:rPr>
              <a:t>1022 strips/board</a:t>
            </a:r>
          </a:p>
          <a:p>
            <a:r>
              <a:rPr lang="en-US" sz="1400" b="1" dirty="0" smtClean="0">
                <a:solidFill>
                  <a:srgbClr val="595959"/>
                </a:solidFill>
              </a:rPr>
              <a:t>Screen-printed resistive pattern </a:t>
            </a:r>
            <a:br>
              <a:rPr lang="en-US" sz="1400" b="1" dirty="0" smtClean="0">
                <a:solidFill>
                  <a:srgbClr val="595959"/>
                </a:solidFill>
              </a:rPr>
            </a:br>
            <a:r>
              <a:rPr lang="en-US" sz="1400" b="1" dirty="0" smtClean="0">
                <a:solidFill>
                  <a:srgbClr val="595959"/>
                </a:solidFill>
              </a:rPr>
              <a:t>(~1 MΩ/</a:t>
            </a:r>
            <a:r>
              <a:rPr lang="en-US" sz="1400" b="1" dirty="0" smtClean="0">
                <a:solidFill>
                  <a:srgbClr val="595959"/>
                </a:solidFill>
                <a:latin typeface="ＭＳ ゴシック"/>
                <a:ea typeface="ＭＳ ゴシック"/>
                <a:cs typeface="ＭＳ ゴシック"/>
              </a:rPr>
              <a:t>☐</a:t>
            </a:r>
            <a:r>
              <a:rPr lang="en-US" sz="1400" b="1" dirty="0" smtClean="0">
                <a:solidFill>
                  <a:srgbClr val="595959"/>
                </a:solidFill>
              </a:rPr>
              <a:t>, 415/450 </a:t>
            </a:r>
            <a:r>
              <a:rPr lang="en-US" sz="1400" b="1" dirty="0" err="1" smtClean="0">
                <a:solidFill>
                  <a:srgbClr val="595959"/>
                </a:solidFill>
              </a:rPr>
              <a:t>μm</a:t>
            </a:r>
            <a:r>
              <a:rPr lang="en-US" sz="1400" b="1" dirty="0" smtClean="0">
                <a:solidFill>
                  <a:srgbClr val="595959"/>
                </a:solidFill>
              </a:rPr>
              <a:t> pitch 300 </a:t>
            </a:r>
            <a:r>
              <a:rPr lang="en-US" sz="1400" b="1" dirty="0" err="1" smtClean="0">
                <a:solidFill>
                  <a:srgbClr val="595959"/>
                </a:solidFill>
              </a:rPr>
              <a:t>μm</a:t>
            </a:r>
            <a:r>
              <a:rPr lang="en-US" sz="1400" b="1" dirty="0" smtClean="0">
                <a:solidFill>
                  <a:srgbClr val="595959"/>
                </a:solidFill>
              </a:rPr>
              <a:t> width, interconnections every 10 mm)</a:t>
            </a:r>
          </a:p>
          <a:p>
            <a:r>
              <a:rPr lang="en-US" sz="1400" b="1" dirty="0" smtClean="0">
                <a:solidFill>
                  <a:srgbClr val="595959"/>
                </a:solidFill>
              </a:rPr>
              <a:t>Two HV sectors for each board: resistive </a:t>
            </a:r>
            <a:br>
              <a:rPr lang="en-US" sz="1400" b="1" dirty="0" smtClean="0">
                <a:solidFill>
                  <a:srgbClr val="595959"/>
                </a:solidFill>
              </a:rPr>
            </a:br>
            <a:r>
              <a:rPr lang="en-US" sz="1400" b="1" dirty="0" smtClean="0">
                <a:solidFill>
                  <a:srgbClr val="595959"/>
                </a:solidFill>
              </a:rPr>
              <a:t>strips interrupted in the middle</a:t>
            </a:r>
          </a:p>
          <a:p>
            <a:r>
              <a:rPr lang="en-US" sz="1400" b="1" dirty="0" smtClean="0">
                <a:solidFill>
                  <a:srgbClr val="595959"/>
                </a:solidFill>
              </a:rPr>
              <a:t>Pillars 128 </a:t>
            </a:r>
            <a:r>
              <a:rPr lang="en-US" sz="1400" b="1" dirty="0" err="1" smtClean="0">
                <a:solidFill>
                  <a:srgbClr val="595959"/>
                </a:solidFill>
              </a:rPr>
              <a:t>μm</a:t>
            </a:r>
            <a:r>
              <a:rPr lang="en-US" sz="1400" b="1" dirty="0" smtClean="0">
                <a:solidFill>
                  <a:srgbClr val="595959"/>
                </a:solidFill>
              </a:rPr>
              <a:t> height, 280 </a:t>
            </a:r>
            <a:r>
              <a:rPr lang="en-US" sz="1400" b="1" dirty="0" err="1" smtClean="0">
                <a:solidFill>
                  <a:srgbClr val="595959"/>
                </a:solidFill>
              </a:rPr>
              <a:t>μm</a:t>
            </a:r>
            <a:r>
              <a:rPr lang="en-US" sz="1400" b="1" dirty="0" smtClean="0">
                <a:solidFill>
                  <a:srgbClr val="595959"/>
                </a:solidFill>
              </a:rPr>
              <a:t> diameter</a:t>
            </a:r>
          </a:p>
          <a:p>
            <a:r>
              <a:rPr lang="en-US" sz="1400" b="1" dirty="0" smtClean="0">
                <a:solidFill>
                  <a:srgbClr val="595959"/>
                </a:solidFill>
              </a:rPr>
              <a:t>Strips routed to the left (bottom half) and right (top half) to pads for elastomeric connector (Zebra)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471466"/>
            <a:ext cx="3657600" cy="181351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0" name="Group 9"/>
          <p:cNvGrpSpPr/>
          <p:nvPr/>
        </p:nvGrpSpPr>
        <p:grpSpPr>
          <a:xfrm>
            <a:off x="3793483" y="1434985"/>
            <a:ext cx="5264742" cy="4806162"/>
            <a:chOff x="3341998" y="1434985"/>
            <a:chExt cx="5264742" cy="4806162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15613" y="2969116"/>
              <a:ext cx="2737719" cy="1909261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964779" y="2801491"/>
              <a:ext cx="402382" cy="511134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5400000">
              <a:off x="4049613" y="3186942"/>
              <a:ext cx="936104" cy="769252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297884" y="5523429"/>
              <a:ext cx="1190334" cy="660776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762203" y="4216931"/>
              <a:ext cx="1186177" cy="831475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269376" y="5324752"/>
              <a:ext cx="834468" cy="569402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9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-34000" contrast="76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355292" y="1930021"/>
              <a:ext cx="1287699" cy="851738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6394687" y="2913220"/>
              <a:ext cx="153511" cy="167625"/>
            </a:xfrm>
            <a:prstGeom prst="rect">
              <a:avLst/>
            </a:prstGeom>
            <a:noFill/>
            <a:ln w="952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Connector 18"/>
            <p:cNvCxnSpPr/>
            <p:nvPr/>
          </p:nvCxnSpPr>
          <p:spPr>
            <a:xfrm flipV="1">
              <a:off x="6548198" y="2713567"/>
              <a:ext cx="284760" cy="367278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 flipV="1">
              <a:off x="6238303" y="2686463"/>
              <a:ext cx="142300" cy="394382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7460723" y="3312625"/>
              <a:ext cx="504056" cy="483200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7430407" y="2801491"/>
              <a:ext cx="534372" cy="958329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22"/>
            <p:cNvSpPr/>
            <p:nvPr/>
          </p:nvSpPr>
          <p:spPr>
            <a:xfrm>
              <a:off x="6292373" y="3149598"/>
              <a:ext cx="559842" cy="299965"/>
            </a:xfrm>
            <a:prstGeom prst="rect">
              <a:avLst/>
            </a:prstGeom>
            <a:noFill/>
            <a:ln w="952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Connector 23"/>
            <p:cNvCxnSpPr/>
            <p:nvPr/>
          </p:nvCxnSpPr>
          <p:spPr>
            <a:xfrm flipH="1" flipV="1">
              <a:off x="5642991" y="2781759"/>
              <a:ext cx="642370" cy="667804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 flipV="1">
              <a:off x="5642991" y="1930021"/>
              <a:ext cx="642370" cy="1219413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 rot="5400000">
              <a:off x="6243911" y="2127998"/>
              <a:ext cx="581723" cy="596371"/>
            </a:xfrm>
            <a:prstGeom prst="rect">
              <a:avLst/>
            </a:prstGeom>
          </p:spPr>
        </p:pic>
        <p:sp>
          <p:nvSpPr>
            <p:cNvPr id="27" name="Rectangle 26"/>
            <p:cNvSpPr/>
            <p:nvPr/>
          </p:nvSpPr>
          <p:spPr>
            <a:xfrm>
              <a:off x="4522628" y="2469283"/>
              <a:ext cx="144016" cy="126961"/>
            </a:xfrm>
            <a:prstGeom prst="rect">
              <a:avLst/>
            </a:prstGeom>
            <a:noFill/>
            <a:ln w="952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" name="Straight Connector 27"/>
            <p:cNvCxnSpPr/>
            <p:nvPr/>
          </p:nvCxnSpPr>
          <p:spPr>
            <a:xfrm flipV="1">
              <a:off x="4148355" y="2596244"/>
              <a:ext cx="359338" cy="507272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 flipV="1">
              <a:off x="4666644" y="2596244"/>
              <a:ext cx="235647" cy="507272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/>
            <p:cNvSpPr/>
            <p:nvPr/>
          </p:nvSpPr>
          <p:spPr>
            <a:xfrm>
              <a:off x="4378611" y="3606625"/>
              <a:ext cx="417815" cy="346994"/>
            </a:xfrm>
            <a:prstGeom prst="rect">
              <a:avLst/>
            </a:prstGeom>
            <a:noFill/>
            <a:ln w="952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1" name="Straight Connector 30"/>
            <p:cNvCxnSpPr/>
            <p:nvPr/>
          </p:nvCxnSpPr>
          <p:spPr>
            <a:xfrm flipV="1">
              <a:off x="3788315" y="3953619"/>
              <a:ext cx="590296" cy="263312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 flipV="1">
              <a:off x="4796426" y="3953619"/>
              <a:ext cx="151955" cy="288033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 32"/>
            <p:cNvSpPr/>
            <p:nvPr/>
          </p:nvSpPr>
          <p:spPr>
            <a:xfrm>
              <a:off x="5534621" y="5465372"/>
              <a:ext cx="229835" cy="142997"/>
            </a:xfrm>
            <a:prstGeom prst="rect">
              <a:avLst/>
            </a:prstGeom>
            <a:noFill/>
            <a:ln w="952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" name="Straight Connector 33"/>
            <p:cNvCxnSpPr/>
            <p:nvPr/>
          </p:nvCxnSpPr>
          <p:spPr>
            <a:xfrm flipH="1" flipV="1">
              <a:off x="5534621" y="5609453"/>
              <a:ext cx="788403" cy="574752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H="1" flipV="1">
              <a:off x="5764456" y="5465372"/>
              <a:ext cx="558568" cy="58057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6475732" y="4878377"/>
              <a:ext cx="153741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solidFill>
                    <a:srgbClr val="800000"/>
                  </a:solidFill>
                  <a:latin typeface="Helvetica Light"/>
                  <a:cs typeface="Helvetica Light"/>
                </a:rPr>
                <a:t>Example of NSW Micromegas anode board (smallest type)</a:t>
              </a:r>
              <a:endParaRPr lang="en-US" sz="800" b="1" dirty="0">
                <a:solidFill>
                  <a:srgbClr val="800000"/>
                </a:solidFill>
                <a:latin typeface="Helvetica Light"/>
                <a:cs typeface="Helvetica Light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488218" y="2450252"/>
              <a:ext cx="111852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>
                  <a:solidFill>
                    <a:srgbClr val="800000"/>
                  </a:solidFill>
                  <a:latin typeface="Helvetica Light"/>
                  <a:cs typeface="Helvetica Light"/>
                </a:rPr>
                <a:t>Pads for elastomeric connector (Zebra)</a:t>
              </a:r>
              <a:endParaRPr lang="en-US" sz="800" b="1" dirty="0">
                <a:solidFill>
                  <a:srgbClr val="800000"/>
                </a:solidFill>
                <a:latin typeface="Helvetica Light"/>
                <a:cs typeface="Helvetica Light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857110" y="1759639"/>
              <a:ext cx="167806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>
                  <a:solidFill>
                    <a:srgbClr val="800000"/>
                  </a:solidFill>
                  <a:latin typeface="Helvetica Light"/>
                  <a:cs typeface="Helvetica Light"/>
                </a:rPr>
                <a:t>Centre-top hole for detector assembly. Visible are the routing of the readout strips around the hole and the central separation of the resistive pattern</a:t>
              </a:r>
              <a:endParaRPr lang="en-US" sz="800" b="1" dirty="0">
                <a:solidFill>
                  <a:srgbClr val="800000"/>
                </a:solidFill>
                <a:latin typeface="Helvetica Light"/>
                <a:cs typeface="Helvetica Light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070236" y="1434985"/>
              <a:ext cx="1953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>
                  <a:solidFill>
                    <a:srgbClr val="800000"/>
                  </a:solidFill>
                  <a:latin typeface="Helvetica Light"/>
                  <a:cs typeface="Helvetica Light"/>
                </a:rPr>
                <a:t>Surface structure of the board, with regular patterns of pillars and interconnections of resistive strips</a:t>
              </a:r>
              <a:endParaRPr lang="en-US" sz="800" b="1" dirty="0">
                <a:solidFill>
                  <a:srgbClr val="800000"/>
                </a:solidFill>
                <a:latin typeface="Helvetica Light"/>
                <a:cs typeface="Helvetica Light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341998" y="3578843"/>
              <a:ext cx="8717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>
                  <a:solidFill>
                    <a:srgbClr val="800000"/>
                  </a:solidFill>
                  <a:latin typeface="Helvetica Light"/>
                  <a:cs typeface="Helvetica Light"/>
                </a:rPr>
                <a:t>Zoom of the board surface with a pillar</a:t>
              </a:r>
              <a:endParaRPr lang="en-US" sz="800" b="1" dirty="0">
                <a:solidFill>
                  <a:srgbClr val="800000"/>
                </a:solidFill>
                <a:latin typeface="Helvetica Light"/>
                <a:cs typeface="Helvetica Light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6186468" y="4490478"/>
              <a:ext cx="229835" cy="142997"/>
            </a:xfrm>
            <a:prstGeom prst="rect">
              <a:avLst/>
            </a:prstGeom>
            <a:noFill/>
            <a:ln w="952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2" name="Straight Connector 41"/>
            <p:cNvCxnSpPr/>
            <p:nvPr/>
          </p:nvCxnSpPr>
          <p:spPr>
            <a:xfrm flipV="1">
              <a:off x="5278389" y="4634559"/>
              <a:ext cx="908079" cy="709687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V="1">
              <a:off x="6112857" y="4633477"/>
              <a:ext cx="312827" cy="710769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4865074" y="5902593"/>
              <a:ext cx="12962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solidFill>
                    <a:srgbClr val="800000"/>
                  </a:solidFill>
                  <a:latin typeface="Helvetica Light"/>
                  <a:cs typeface="Helvetica Light"/>
                </a:rPr>
                <a:t>Zoom of the resistive strip interconnections</a:t>
              </a:r>
              <a:endParaRPr lang="en-US" sz="800" b="1" dirty="0">
                <a:solidFill>
                  <a:srgbClr val="800000"/>
                </a:solidFill>
                <a:latin typeface="Helvetica Light"/>
                <a:cs typeface="Helvetica Light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467544" y="692696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dirty="0"/>
              <a:t>The readout PCBs are the critical item for the Micromegas construction, which have to be produced in industries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60585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– NSW MM </a:t>
            </a:r>
            <a:r>
              <a:rPr lang="en-US" dirty="0"/>
              <a:t>anode </a:t>
            </a:r>
            <a:r>
              <a:rPr lang="en-US" dirty="0" smtClean="0"/>
              <a:t>boards production steps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>
              <a:defRPr/>
            </a:pPr>
            <a:fld id="{0FB6E192-CB79-5A4E-AD74-8347CA9894F6}" type="slidenum">
              <a:rPr lang="de-DE" smtClean="0"/>
              <a:t>29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PCB QC preparation for NSW MM </a:t>
            </a:r>
          </a:p>
          <a:p>
            <a:pPr>
              <a:defRPr/>
            </a:pPr>
            <a:r>
              <a:rPr lang="en-US" smtClean="0"/>
              <a:t>- RD51 collaboration meeting, CERN -</a:t>
            </a:r>
            <a:endParaRPr lang="de-DE" sz="9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10/03/2016</a:t>
            </a:r>
            <a:endParaRPr lang="de-DE" dirty="0"/>
          </a:p>
        </p:txBody>
      </p:sp>
      <p:pic>
        <p:nvPicPr>
          <p:cNvPr id="7" name="Picture 6" descr="Screen Shot 2015-10-09 at 11.13.38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873" y="941890"/>
            <a:ext cx="3287642" cy="4791366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215809" y="1072677"/>
            <a:ext cx="5803991" cy="4084515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lnSpc>
                <a:spcPct val="120000"/>
              </a:lnSpc>
              <a:buFontTx/>
              <a:buNone/>
            </a:pPr>
            <a:r>
              <a:rPr lang="en-US" sz="5600" dirty="0" smtClean="0"/>
              <a:t>I. Copper pattern creation by photolithography</a:t>
            </a:r>
          </a:p>
          <a:p>
            <a:pPr marL="0" indent="0">
              <a:lnSpc>
                <a:spcPct val="120000"/>
              </a:lnSpc>
              <a:buFontTx/>
              <a:buNone/>
            </a:pPr>
            <a:r>
              <a:rPr lang="en-US" sz="56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/>
              </a:rPr>
              <a:t> Standard operation for PCB manufacturer except for board size (length; width is standard)</a:t>
            </a:r>
            <a:endParaRPr lang="en-US" sz="5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20000"/>
              </a:lnSpc>
              <a:buFontTx/>
              <a:buAutoNum type="romanUcPeriod"/>
            </a:pPr>
            <a:endParaRPr lang="en-US" sz="800" dirty="0" smtClean="0"/>
          </a:p>
          <a:p>
            <a:pPr marL="0" indent="0">
              <a:lnSpc>
                <a:spcPct val="120000"/>
              </a:lnSpc>
              <a:buFontTx/>
              <a:buNone/>
            </a:pPr>
            <a:r>
              <a:rPr lang="en-US" sz="5600" dirty="0" smtClean="0"/>
              <a:t>II. Selective plating on connector pads</a:t>
            </a:r>
          </a:p>
          <a:p>
            <a:pPr>
              <a:lnSpc>
                <a:spcPct val="120000"/>
              </a:lnSpc>
              <a:buFont typeface="Wingdings" charset="0"/>
              <a:buChar char="à"/>
            </a:pPr>
            <a:r>
              <a:rPr lang="en-US" sz="5600" dirty="0" smtClean="0">
                <a:solidFill>
                  <a:srgbClr val="595959"/>
                </a:solidFill>
                <a:sym typeface="Wingdings"/>
              </a:rPr>
              <a:t>Standard operation for PCB manufacturer </a:t>
            </a:r>
            <a:endParaRPr lang="en-US" sz="800" dirty="0" smtClean="0"/>
          </a:p>
          <a:p>
            <a:pPr marL="0" indent="0">
              <a:lnSpc>
                <a:spcPct val="120000"/>
              </a:lnSpc>
              <a:buFontTx/>
              <a:buNone/>
            </a:pPr>
            <a:r>
              <a:rPr lang="en-US" sz="5600" dirty="0" smtClean="0"/>
              <a:t>III. Cutting of </a:t>
            </a:r>
            <a:r>
              <a:rPr lang="en-US" sz="5600" dirty="0" err="1" smtClean="0"/>
              <a:t>Kapton</a:t>
            </a:r>
            <a:r>
              <a:rPr lang="en-US" sz="5600" dirty="0" smtClean="0"/>
              <a:t> foils with resistive pattern</a:t>
            </a:r>
          </a:p>
          <a:p>
            <a:pPr>
              <a:lnSpc>
                <a:spcPct val="120000"/>
              </a:lnSpc>
              <a:buFont typeface="Wingdings" charset="0"/>
              <a:buChar char="à"/>
            </a:pPr>
            <a:r>
              <a:rPr lang="en-US" sz="5600" dirty="0" smtClean="0">
                <a:solidFill>
                  <a:srgbClr val="595959"/>
                </a:solidFill>
                <a:sym typeface="Wingdings"/>
              </a:rPr>
              <a:t>Non-standard operation but not critical (accuracy ±1 mm)</a:t>
            </a:r>
            <a:r>
              <a:rPr lang="en-US" sz="5600" dirty="0" smtClean="0">
                <a:solidFill>
                  <a:srgbClr val="595959"/>
                </a:solidFill>
              </a:rPr>
              <a:t> </a:t>
            </a:r>
            <a:endParaRPr lang="en-US" sz="800" dirty="0" smtClean="0">
              <a:solidFill>
                <a:srgbClr val="595959"/>
              </a:solidFill>
            </a:endParaRPr>
          </a:p>
          <a:p>
            <a:pPr marL="0" indent="0">
              <a:lnSpc>
                <a:spcPct val="120000"/>
              </a:lnSpc>
              <a:buFontTx/>
              <a:buNone/>
            </a:pPr>
            <a:r>
              <a:rPr lang="en-US" sz="5600" dirty="0" smtClean="0"/>
              <a:t>IV. High pressure Gluing of </a:t>
            </a:r>
            <a:r>
              <a:rPr lang="en-US" sz="5600" dirty="0" err="1" smtClean="0"/>
              <a:t>Kapton</a:t>
            </a:r>
            <a:r>
              <a:rPr lang="en-US" sz="5600" dirty="0" smtClean="0"/>
              <a:t> foil on the PCB</a:t>
            </a:r>
          </a:p>
          <a:p>
            <a:pPr>
              <a:lnSpc>
                <a:spcPct val="120000"/>
              </a:lnSpc>
              <a:buFont typeface="Wingdings" charset="0"/>
              <a:buChar char="à"/>
            </a:pPr>
            <a:r>
              <a:rPr lang="en-US" sz="5600" dirty="0" smtClean="0">
                <a:solidFill>
                  <a:srgbClr val="595959"/>
                </a:solidFill>
                <a:sym typeface="Wingdings"/>
              </a:rPr>
              <a:t>High pressure gluing is part of PCB manufactures, complexity arises from board size and non-standard material (</a:t>
            </a:r>
            <a:r>
              <a:rPr lang="en-US" sz="5600" dirty="0" err="1" smtClean="0">
                <a:solidFill>
                  <a:srgbClr val="595959"/>
                </a:solidFill>
                <a:sym typeface="Wingdings"/>
              </a:rPr>
              <a:t>Kapton</a:t>
            </a:r>
            <a:r>
              <a:rPr lang="en-US" sz="5600" dirty="0" smtClean="0">
                <a:solidFill>
                  <a:srgbClr val="595959"/>
                </a:solidFill>
                <a:sym typeface="Wingdings"/>
              </a:rPr>
              <a:t> with resistive pattern) </a:t>
            </a:r>
            <a:endParaRPr lang="en-US" sz="5600" dirty="0" smtClean="0">
              <a:solidFill>
                <a:srgbClr val="595959"/>
              </a:solidFill>
            </a:endParaRPr>
          </a:p>
          <a:p>
            <a:pPr marL="0" indent="0">
              <a:lnSpc>
                <a:spcPct val="120000"/>
              </a:lnSpc>
              <a:buFontTx/>
              <a:buNone/>
            </a:pPr>
            <a:r>
              <a:rPr lang="en-US" sz="5600" dirty="0" smtClean="0"/>
              <a:t>V . Connection between HV input line and resistive strips (screen printed: silver conductive paste)</a:t>
            </a:r>
          </a:p>
          <a:p>
            <a:pPr marL="0" indent="0">
              <a:lnSpc>
                <a:spcPct val="120000"/>
              </a:lnSpc>
              <a:buFontTx/>
              <a:buNone/>
            </a:pPr>
            <a:r>
              <a:rPr lang="en-US" sz="5600" dirty="0" smtClean="0">
                <a:solidFill>
                  <a:srgbClr val="595959"/>
                </a:solidFill>
                <a:sym typeface="Wingdings"/>
              </a:rPr>
              <a:t> Simple operation to be done manually</a:t>
            </a:r>
            <a:endParaRPr lang="en-US" sz="800" dirty="0" smtClean="0">
              <a:solidFill>
                <a:srgbClr val="595959"/>
              </a:solidFill>
            </a:endParaRPr>
          </a:p>
          <a:p>
            <a:pPr marL="0" indent="0">
              <a:lnSpc>
                <a:spcPct val="120000"/>
              </a:lnSpc>
              <a:buFontTx/>
              <a:buNone/>
            </a:pPr>
            <a:r>
              <a:rPr lang="en-US" sz="5600" dirty="0" smtClean="0"/>
              <a:t>VI. Pillar creation (2x 64μm </a:t>
            </a:r>
            <a:r>
              <a:rPr lang="en-US" sz="5600" dirty="0" err="1" smtClean="0"/>
              <a:t>Pyralux</a:t>
            </a:r>
            <a:r>
              <a:rPr lang="en-US" sz="5600" dirty="0" smtClean="0"/>
              <a:t> </a:t>
            </a:r>
            <a:r>
              <a:rPr lang="en-US" sz="5600" dirty="0" err="1" smtClean="0"/>
              <a:t>coverlay</a:t>
            </a:r>
            <a:r>
              <a:rPr lang="en-US" sz="5600" dirty="0" smtClean="0"/>
              <a:t>)</a:t>
            </a:r>
          </a:p>
          <a:p>
            <a:pPr marL="0" indent="0">
              <a:lnSpc>
                <a:spcPct val="120000"/>
              </a:lnSpc>
              <a:buFontTx/>
              <a:buNone/>
            </a:pPr>
            <a:r>
              <a:rPr lang="en-US" sz="5600" dirty="0" smtClean="0">
                <a:solidFill>
                  <a:srgbClr val="595959"/>
                </a:solidFill>
                <a:sym typeface="Wingdings"/>
              </a:rPr>
              <a:t> Standard operation with a highly ‘non-standard’ pattern (pillars)</a:t>
            </a:r>
            <a:endParaRPr lang="en-US" sz="800" dirty="0" smtClean="0">
              <a:solidFill>
                <a:srgbClr val="595959"/>
              </a:solidFill>
            </a:endParaRPr>
          </a:p>
          <a:p>
            <a:pPr marL="0" indent="0">
              <a:lnSpc>
                <a:spcPct val="120000"/>
              </a:lnSpc>
              <a:buFontTx/>
              <a:buNone/>
            </a:pPr>
            <a:r>
              <a:rPr lang="en-US" sz="5600" dirty="0" smtClean="0"/>
              <a:t>VII. Cutting of the boards and drilling of the non-precision holes (holes for mechanical assembly and alignment)</a:t>
            </a:r>
          </a:p>
          <a:p>
            <a:pPr marL="0" indent="0">
              <a:lnSpc>
                <a:spcPct val="120000"/>
              </a:lnSpc>
              <a:buFontTx/>
              <a:buNone/>
            </a:pPr>
            <a:r>
              <a:rPr lang="en-US" sz="5600" dirty="0" smtClean="0">
                <a:solidFill>
                  <a:srgbClr val="595959"/>
                </a:solidFill>
                <a:sym typeface="Wingdings"/>
              </a:rPr>
              <a:t> Standard operation on CNC machine </a:t>
            </a:r>
            <a:endParaRPr lang="en-US" sz="3600" dirty="0" smtClean="0">
              <a:solidFill>
                <a:srgbClr val="595959"/>
              </a:solidFill>
            </a:endParaRPr>
          </a:p>
          <a:p>
            <a:endParaRPr lang="en-US" sz="36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798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– NSW MM anode </a:t>
            </a:r>
            <a:r>
              <a:rPr lang="en-US" dirty="0" smtClean="0"/>
              <a:t>board Quality requirements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>
              <a:defRPr/>
            </a:pPr>
            <a:fld id="{0FB6E192-CB79-5A4E-AD74-8347CA9894F6}" type="slidenum">
              <a:rPr lang="de-DE" smtClean="0"/>
              <a:t>30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PCB QC preparation for NSW MM </a:t>
            </a:r>
          </a:p>
          <a:p>
            <a:pPr>
              <a:defRPr/>
            </a:pPr>
            <a:r>
              <a:rPr lang="en-US" smtClean="0"/>
              <a:t>- RD51 collaboration meeting, CERN -</a:t>
            </a:r>
            <a:endParaRPr lang="de-DE" sz="9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10/03/2016</a:t>
            </a:r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736600"/>
            <a:ext cx="9144000" cy="5381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559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 of readout PCB QA/QC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b="1" dirty="0"/>
              <a:t>Conduct QC tests as fine-meshed as possible</a:t>
            </a:r>
          </a:p>
          <a:p>
            <a:pPr marL="400050" lvl="1" indent="0" algn="just">
              <a:buFontTx/>
              <a:buNone/>
            </a:pPr>
            <a:r>
              <a:rPr lang="en-US" sz="1400" dirty="0"/>
              <a:t>The complexity of the process and lacking experience of large-area PCB production in industries requires </a:t>
            </a:r>
            <a:r>
              <a:rPr lang="en-US" sz="1400" b="1" dirty="0"/>
              <a:t>multiple QC steps </a:t>
            </a:r>
            <a:r>
              <a:rPr lang="en-US" sz="1400" dirty="0"/>
              <a:t>during the different steps of PCB production. This as well avoids unqualified parts to be further processed.</a:t>
            </a:r>
          </a:p>
          <a:p>
            <a:pPr marL="0" indent="0" algn="just">
              <a:buFontTx/>
              <a:buNone/>
            </a:pPr>
            <a:endParaRPr lang="en-US" sz="1000" b="1" dirty="0"/>
          </a:p>
          <a:p>
            <a:pPr algn="just">
              <a:buFont typeface="Arial"/>
              <a:buChar char="•"/>
            </a:pPr>
            <a:r>
              <a:rPr lang="en-US" b="1" dirty="0"/>
              <a:t>Shifting QC as close to industries as possible</a:t>
            </a:r>
          </a:p>
          <a:p>
            <a:pPr marL="400050" lvl="2" indent="0" algn="just">
              <a:buFontTx/>
              <a:buNone/>
            </a:pPr>
            <a:r>
              <a:rPr lang="en-US" sz="1400" dirty="0"/>
              <a:t>QC/QA shall be performed in industries and by industries personal whenever possible. </a:t>
            </a:r>
          </a:p>
          <a:p>
            <a:pPr marL="400050" lvl="2" indent="0" algn="just">
              <a:buFontTx/>
              <a:buNone/>
            </a:pPr>
            <a:r>
              <a:rPr lang="en-US" sz="1400" dirty="0"/>
              <a:t>This requires setups to be exported to industries which are </a:t>
            </a:r>
            <a:r>
              <a:rPr lang="en-US" sz="1400" b="1" dirty="0"/>
              <a:t>reliable</a:t>
            </a:r>
            <a:r>
              <a:rPr lang="en-US" sz="1400" dirty="0"/>
              <a:t> , </a:t>
            </a:r>
            <a:r>
              <a:rPr lang="en-US" sz="1400" b="1" dirty="0"/>
              <a:t>simple </a:t>
            </a:r>
            <a:r>
              <a:rPr lang="en-US" sz="1400" dirty="0"/>
              <a:t>and </a:t>
            </a:r>
            <a:r>
              <a:rPr lang="en-US" sz="1400" b="1" dirty="0"/>
              <a:t>time</a:t>
            </a:r>
            <a:r>
              <a:rPr lang="en-US" sz="1400" dirty="0"/>
              <a:t> </a:t>
            </a:r>
            <a:r>
              <a:rPr lang="en-US" sz="1400" b="1" dirty="0"/>
              <a:t>efficient</a:t>
            </a:r>
            <a:r>
              <a:rPr lang="en-US" sz="1400" dirty="0"/>
              <a:t> </a:t>
            </a:r>
            <a:r>
              <a:rPr lang="en-US" sz="1400" b="1" dirty="0"/>
              <a:t>to use </a:t>
            </a:r>
            <a:r>
              <a:rPr lang="en-US" sz="1400" dirty="0"/>
              <a:t>and provide accurate and repeatable QC results independent of the testing person. </a:t>
            </a:r>
          </a:p>
          <a:p>
            <a:pPr marL="400050" lvl="2" indent="0" algn="just">
              <a:buFontTx/>
              <a:buNone/>
            </a:pPr>
            <a:r>
              <a:rPr lang="en-US" sz="1400" dirty="0"/>
              <a:t>These requirements lead to largely automatized measurements, minimizing processes involving human handling. </a:t>
            </a:r>
          </a:p>
          <a:p>
            <a:pPr marL="457200" lvl="1" indent="0" algn="just">
              <a:buFontTx/>
              <a:buNone/>
            </a:pPr>
            <a:endParaRPr lang="en-US" sz="1000" dirty="0"/>
          </a:p>
          <a:p>
            <a:pPr algn="just">
              <a:buFont typeface="Arial"/>
              <a:buChar char="•"/>
            </a:pPr>
            <a:r>
              <a:rPr lang="en-US" b="1" dirty="0"/>
              <a:t>Keeping track of QC tests and results </a:t>
            </a:r>
          </a:p>
          <a:p>
            <a:pPr marL="400050" lvl="1" indent="0" algn="just">
              <a:buFontTx/>
              <a:buNone/>
            </a:pPr>
            <a:r>
              <a:rPr lang="en-US" sz="1400" dirty="0"/>
              <a:t>Giving QC measurements to industries fortifies the need of proper bookkeeping. A database developed centrally by the NSW collaboration will be used to store all the information and results of each QC steps, including visual inspection of components with passed/not passed results. </a:t>
            </a:r>
          </a:p>
          <a:p>
            <a:pPr marL="400050" lvl="1" indent="0" algn="just">
              <a:buFontTx/>
              <a:buNone/>
            </a:pPr>
            <a:endParaRPr lang="en-US" sz="1000" dirty="0"/>
          </a:p>
          <a:p>
            <a:pPr algn="just">
              <a:buFont typeface="Arial"/>
              <a:buChar char="•"/>
            </a:pPr>
            <a:r>
              <a:rPr lang="en-US" b="1" dirty="0"/>
              <a:t>Maintaining QC pressure on industries</a:t>
            </a:r>
          </a:p>
          <a:p>
            <a:pPr marL="400050" lvl="1" indent="0" algn="just">
              <a:buFontTx/>
              <a:buNone/>
            </a:pPr>
            <a:r>
              <a:rPr lang="en-US" sz="1400" dirty="0"/>
              <a:t>Minimizing the risk of negligent performed test in industries, CERN will requiring the possibility</a:t>
            </a:r>
          </a:p>
          <a:p>
            <a:pPr marL="400050" lvl="1" indent="0" algn="just">
              <a:buFontTx/>
              <a:buNone/>
            </a:pPr>
            <a:r>
              <a:rPr lang="en-US" sz="1400" dirty="0"/>
              <a:t>to re-test individual batches. This requires producing </a:t>
            </a:r>
            <a:r>
              <a:rPr lang="en-US" sz="1400" b="1" dirty="0"/>
              <a:t>two sets of testing tools </a:t>
            </a:r>
            <a:r>
              <a:rPr lang="en-US" sz="1400" dirty="0"/>
              <a:t>and manpower/responsible to keep track of the production and QA/QC. </a:t>
            </a:r>
            <a:r>
              <a:rPr lang="en-US" sz="1400" b="1" dirty="0"/>
              <a:t>Regular visits </a:t>
            </a:r>
            <a:r>
              <a:rPr lang="en-US" sz="1400" dirty="0"/>
              <a:t>to the industry premises are also foreseen to verify the respect of the defined procedures. </a:t>
            </a:r>
          </a:p>
          <a:p>
            <a:pPr>
              <a:buFont typeface="Arial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>
              <a:defRPr/>
            </a:pPr>
            <a:fld id="{0FB6E192-CB79-5A4E-AD74-8347CA9894F6}" type="slidenum">
              <a:rPr lang="de-DE" smtClean="0"/>
              <a:t>31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PCB QC preparation for NSW MM </a:t>
            </a:r>
          </a:p>
          <a:p>
            <a:pPr>
              <a:defRPr/>
            </a:pPr>
            <a:r>
              <a:rPr lang="en-US" smtClean="0"/>
              <a:t>- RD51 collaboration meeting, CERN -</a:t>
            </a:r>
            <a:endParaRPr lang="de-DE" sz="9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10/03/2016</a:t>
            </a:r>
            <a:endParaRPr lang="de-DE" dirty="0"/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1403350" y="58738"/>
            <a:ext cx="6840538" cy="52387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167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NSW MM anode boards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>
              <a:defRPr/>
            </a:pPr>
            <a:fld id="{0FB6E192-CB79-5A4E-AD74-8347CA9894F6}" type="slidenum">
              <a:rPr lang="de-DE" smtClean="0"/>
              <a:t>3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PCB QC preparation for NSW MM </a:t>
            </a:r>
          </a:p>
          <a:p>
            <a:pPr>
              <a:defRPr/>
            </a:pPr>
            <a:r>
              <a:rPr lang="en-US" smtClean="0"/>
              <a:t>- RD51 collaboration meeting, CERN -</a:t>
            </a:r>
            <a:endParaRPr lang="de-DE" sz="9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10/03/2016</a:t>
            </a:r>
            <a:endParaRPr lang="de-DE" dirty="0"/>
          </a:p>
        </p:txBody>
      </p:sp>
      <p:sp>
        <p:nvSpPr>
          <p:cNvPr id="8" name="Rectangle 7"/>
          <p:cNvSpPr/>
          <p:nvPr/>
        </p:nvSpPr>
        <p:spPr>
          <a:xfrm>
            <a:off x="6228184" y="5837590"/>
            <a:ext cx="2880320" cy="543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baseline="30000" dirty="0">
                <a:latin typeface="+mj-lt"/>
              </a:rPr>
              <a:t>Process chart of the anode board </a:t>
            </a:r>
            <a:r>
              <a:rPr lang="en-US" sz="1100" b="1" baseline="30000" dirty="0" smtClean="0">
                <a:latin typeface="+mj-lt"/>
              </a:rPr>
              <a:t>construction:</a:t>
            </a:r>
          </a:p>
          <a:p>
            <a:pPr algn="just"/>
            <a:r>
              <a:rPr lang="en-US" sz="1100" baseline="30000" dirty="0" smtClean="0">
                <a:latin typeface="+mj-lt"/>
              </a:rPr>
              <a:t>I. Copper </a:t>
            </a:r>
            <a:r>
              <a:rPr lang="en-US" sz="1100" baseline="30000" dirty="0">
                <a:latin typeface="+mj-lt"/>
              </a:rPr>
              <a:t>pattern creation; II. Connector pad plating; </a:t>
            </a:r>
            <a:r>
              <a:rPr lang="en-US" sz="1100" baseline="30000" dirty="0" smtClean="0">
                <a:latin typeface="+mj-lt"/>
              </a:rPr>
              <a:t>III</a:t>
            </a:r>
            <a:r>
              <a:rPr lang="en-US" sz="1100" baseline="30000" dirty="0">
                <a:latin typeface="+mj-lt"/>
              </a:rPr>
              <a:t>. </a:t>
            </a:r>
            <a:r>
              <a:rPr lang="en-US" sz="1100" baseline="30000" dirty="0" err="1" smtClean="0">
                <a:latin typeface="+mj-lt"/>
              </a:rPr>
              <a:t>Kapton</a:t>
            </a:r>
            <a:r>
              <a:rPr lang="en-US" sz="1100" baseline="30000" dirty="0">
                <a:latin typeface="+mj-lt"/>
              </a:rPr>
              <a:t>®</a:t>
            </a:r>
            <a:r>
              <a:rPr lang="en-US" sz="1100" baseline="30000" dirty="0" smtClean="0">
                <a:latin typeface="+mj-lt"/>
              </a:rPr>
              <a:t> </a:t>
            </a:r>
            <a:r>
              <a:rPr lang="en-US" sz="1100" baseline="30000" dirty="0">
                <a:latin typeface="+mj-lt"/>
              </a:rPr>
              <a:t>foil cutting; IV. </a:t>
            </a:r>
            <a:r>
              <a:rPr lang="en-US" sz="1100" baseline="30000" dirty="0" err="1" smtClean="0">
                <a:latin typeface="+mj-lt"/>
              </a:rPr>
              <a:t>Kapton</a:t>
            </a:r>
            <a:r>
              <a:rPr lang="en-US" sz="1100" baseline="30000" dirty="0">
                <a:latin typeface="+mj-lt"/>
              </a:rPr>
              <a:t>®</a:t>
            </a:r>
            <a:r>
              <a:rPr lang="en-US" sz="1100" baseline="30000" dirty="0" smtClean="0">
                <a:latin typeface="+mj-lt"/>
              </a:rPr>
              <a:t> </a:t>
            </a:r>
            <a:r>
              <a:rPr lang="en-US" sz="1100" baseline="30000" dirty="0">
                <a:latin typeface="+mj-lt"/>
              </a:rPr>
              <a:t>-PCB gluing; V. Silver conduct application; VI. Pillar pattern creation; VII. </a:t>
            </a:r>
            <a:r>
              <a:rPr lang="en-US" sz="1100" baseline="30000" dirty="0" smtClean="0">
                <a:latin typeface="+mj-lt"/>
              </a:rPr>
              <a:t>Cutting </a:t>
            </a:r>
            <a:r>
              <a:rPr lang="en-US" sz="1100" baseline="30000" dirty="0">
                <a:latin typeface="+mj-lt"/>
              </a:rPr>
              <a:t>and drilling.</a:t>
            </a:r>
          </a:p>
        </p:txBody>
      </p:sp>
      <p:sp>
        <p:nvSpPr>
          <p:cNvPr id="9" name="Rectangle 8"/>
          <p:cNvSpPr/>
          <p:nvPr/>
        </p:nvSpPr>
        <p:spPr>
          <a:xfrm>
            <a:off x="6293296" y="1916832"/>
            <a:ext cx="2743200" cy="318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aseline="30000" dirty="0"/>
              <a:t>Schematic of the </a:t>
            </a:r>
            <a:r>
              <a:rPr lang="en-US" sz="1100" b="1" baseline="30000" dirty="0"/>
              <a:t>NSW Micromegas anode board</a:t>
            </a:r>
            <a:r>
              <a:rPr lang="en-US" sz="1100" baseline="30000" dirty="0"/>
              <a:t> layers and dimensions of its main structures (not to scale).</a:t>
            </a:r>
            <a:endParaRPr lang="en-US" sz="1100" dirty="0"/>
          </a:p>
        </p:txBody>
      </p:sp>
      <p:pic>
        <p:nvPicPr>
          <p:cNvPr id="10" name="Picture 9" descr="Fig_Crosssecti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3296" y="548680"/>
            <a:ext cx="2743200" cy="132567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Fig_Workflow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2335592"/>
            <a:ext cx="2011680" cy="3397664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68312" y="620713"/>
            <a:ext cx="5975895" cy="5534025"/>
          </a:xfrm>
        </p:spPr>
        <p:txBody>
          <a:bodyPr/>
          <a:lstStyle/>
          <a:p>
            <a:pPr marL="0" indent="0">
              <a:buNone/>
            </a:pPr>
            <a:endParaRPr lang="en-US" sz="1000" dirty="0" smtClean="0"/>
          </a:p>
          <a:p>
            <a:pPr>
              <a:buFont typeface="Arial"/>
              <a:buChar char="•"/>
            </a:pPr>
            <a:r>
              <a:rPr lang="en-US" sz="1600" dirty="0" smtClean="0"/>
              <a:t>All production steps are standard in industries, still 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the combination of these steps is rather uncommon,  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the </a:t>
            </a:r>
            <a:r>
              <a:rPr lang="en-US" b="1" dirty="0" smtClean="0"/>
              <a:t>large size </a:t>
            </a:r>
            <a:r>
              <a:rPr lang="en-US" dirty="0" smtClean="0"/>
              <a:t>(0.6 x 2.2m</a:t>
            </a:r>
            <a:r>
              <a:rPr lang="en-US" baseline="30000" dirty="0" smtClean="0"/>
              <a:t>2</a:t>
            </a:r>
            <a:r>
              <a:rPr lang="en-US" dirty="0" smtClean="0"/>
              <a:t>) complicates production,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the </a:t>
            </a:r>
            <a:r>
              <a:rPr lang="en-US" b="1" dirty="0" smtClean="0"/>
              <a:t>stringent quality requirements </a:t>
            </a:r>
            <a:r>
              <a:rPr lang="en-US" dirty="0" smtClean="0"/>
              <a:t>result in a considerable challenge for PCB producers.</a:t>
            </a:r>
          </a:p>
          <a:p>
            <a:pPr>
              <a:buFont typeface="Wingdings" charset="0"/>
              <a:buChar char="à"/>
            </a:pPr>
            <a:r>
              <a:rPr lang="en-US" sz="1600" dirty="0" smtClean="0"/>
              <a:t>Significant delays for Module-0 PCB order due to production faults / insufficient quality / very low yield.</a:t>
            </a:r>
          </a:p>
          <a:p>
            <a:pPr>
              <a:buFont typeface="Wingdings" charset="0"/>
              <a:buChar char="à"/>
            </a:pPr>
            <a:endParaRPr lang="en-US" sz="1600" dirty="0"/>
          </a:p>
          <a:p>
            <a:pPr marL="0" indent="0">
              <a:buNone/>
            </a:pPr>
            <a:r>
              <a:rPr lang="en-US" sz="1600" b="1" dirty="0"/>
              <a:t>Lessons learned </a:t>
            </a:r>
            <a:r>
              <a:rPr lang="en-US" sz="1600" dirty="0"/>
              <a:t>and</a:t>
            </a:r>
            <a:r>
              <a:rPr lang="en-US" sz="1600" b="1" dirty="0"/>
              <a:t> actions taken </a:t>
            </a:r>
            <a:r>
              <a:rPr lang="en-US" sz="1600" dirty="0"/>
              <a:t>on the PCB production:</a:t>
            </a:r>
          </a:p>
          <a:p>
            <a:pPr>
              <a:lnSpc>
                <a:spcPct val="140000"/>
              </a:lnSpc>
              <a:buFont typeface="Wingdings" charset="0"/>
              <a:buChar char="à"/>
            </a:pPr>
            <a:endParaRPr lang="en-US" sz="400" dirty="0" smtClean="0">
              <a:sym typeface="Wingdings"/>
            </a:endParaRPr>
          </a:p>
          <a:p>
            <a:pPr>
              <a:lnSpc>
                <a:spcPct val="140000"/>
              </a:lnSpc>
              <a:buFont typeface="Wingdings" charset="0"/>
              <a:buChar char="à"/>
            </a:pPr>
            <a:r>
              <a:rPr lang="en-US" sz="1600" dirty="0" smtClean="0">
                <a:sym typeface="Wingdings"/>
              </a:rPr>
              <a:t>Strengthen </a:t>
            </a:r>
            <a:r>
              <a:rPr lang="en-US" sz="1600" dirty="0">
                <a:sym typeface="Wingdings"/>
              </a:rPr>
              <a:t>the In-Industry QC </a:t>
            </a:r>
            <a:r>
              <a:rPr lang="en-US" sz="1400" dirty="0">
                <a:solidFill>
                  <a:srgbClr val="000000"/>
                </a:solidFill>
                <a:sym typeface="Wingdings"/>
              </a:rPr>
              <a:t>( increase yield) </a:t>
            </a:r>
            <a:endParaRPr lang="en-US" sz="1600" dirty="0">
              <a:sym typeface="Wingdings"/>
            </a:endParaRPr>
          </a:p>
          <a:p>
            <a:pPr>
              <a:lnSpc>
                <a:spcPct val="140000"/>
              </a:lnSpc>
              <a:buFont typeface="Wingdings" charset="0"/>
              <a:buChar char="à"/>
            </a:pPr>
            <a:r>
              <a:rPr lang="en-US" sz="1600" dirty="0" smtClean="0">
                <a:sym typeface="Wingdings"/>
              </a:rPr>
              <a:t>Insist </a:t>
            </a:r>
            <a:r>
              <a:rPr lang="en-US" sz="1600" dirty="0">
                <a:sym typeface="Wingdings"/>
              </a:rPr>
              <a:t>on quality requirements, delivery schedules </a:t>
            </a:r>
            <a:r>
              <a:rPr lang="en-US" sz="1400" dirty="0">
                <a:sym typeface="Wingdings"/>
              </a:rPr>
              <a:t>(Improved situation in pre-series / full production contract)</a:t>
            </a:r>
          </a:p>
          <a:p>
            <a:pPr>
              <a:lnSpc>
                <a:spcPct val="140000"/>
              </a:lnSpc>
              <a:buFont typeface="Wingdings" charset="0"/>
              <a:buChar char="à"/>
            </a:pPr>
            <a:r>
              <a:rPr lang="en-US" sz="1600" dirty="0">
                <a:sym typeface="Wingdings"/>
              </a:rPr>
              <a:t> Follow-up more closely and more regularly at the producers premises. </a:t>
            </a:r>
            <a:r>
              <a:rPr lang="en-US" sz="1400" dirty="0">
                <a:sym typeface="Wingdings"/>
              </a:rPr>
              <a:t>(Module0, Pre-series, full production</a:t>
            </a:r>
            <a:r>
              <a:rPr lang="en-US" sz="1400" dirty="0" smtClean="0">
                <a:sym typeface="Wingdings"/>
              </a:rPr>
              <a:t>)</a:t>
            </a:r>
          </a:p>
          <a:p>
            <a:pPr>
              <a:lnSpc>
                <a:spcPct val="140000"/>
              </a:lnSpc>
              <a:buFont typeface="Wingdings" charset="0"/>
              <a:buChar char="à"/>
            </a:pPr>
            <a:endParaRPr lang="en-US" sz="1400" dirty="0">
              <a:sym typeface="Wingdings"/>
            </a:endParaRPr>
          </a:p>
          <a:p>
            <a:pPr marL="0" indent="0">
              <a:buNone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469759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QA/QC scheme for MM anode board production</a:t>
            </a:r>
            <a:endParaRPr lang="en-US" dirty="0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>
          <a:xfrm>
            <a:off x="467544" y="620689"/>
            <a:ext cx="5328592" cy="504056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 multi-step QC scheme is applied </a:t>
            </a:r>
            <a:r>
              <a:rPr lang="en-US" b="1" dirty="0" smtClean="0"/>
              <a:t>prior to, during </a:t>
            </a:r>
            <a:r>
              <a:rPr lang="en-US" dirty="0" smtClean="0"/>
              <a:t>and</a:t>
            </a:r>
            <a:r>
              <a:rPr lang="en-US" b="1" dirty="0" smtClean="0"/>
              <a:t> after</a:t>
            </a:r>
            <a:r>
              <a:rPr lang="en-US" dirty="0" smtClean="0"/>
              <a:t> anode board production: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>
              <a:defRPr/>
            </a:pPr>
            <a:fld id="{0FB6E192-CB79-5A4E-AD74-8347CA9894F6}" type="slidenum">
              <a:rPr lang="de-DE" smtClean="0"/>
              <a:t>4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PCB QC preparation for NSW MM </a:t>
            </a:r>
          </a:p>
          <a:p>
            <a:pPr>
              <a:defRPr/>
            </a:pPr>
            <a:r>
              <a:rPr lang="en-US" smtClean="0"/>
              <a:t>- RD51 collaboration meeting, CERN -</a:t>
            </a:r>
            <a:endParaRPr lang="de-DE" sz="9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10/03/2016</a:t>
            </a:r>
            <a:endParaRPr lang="de-DE" dirty="0"/>
          </a:p>
        </p:txBody>
      </p:sp>
      <p:grpSp>
        <p:nvGrpSpPr>
          <p:cNvPr id="7" name="Group 6"/>
          <p:cNvGrpSpPr/>
          <p:nvPr/>
        </p:nvGrpSpPr>
        <p:grpSpPr>
          <a:xfrm>
            <a:off x="179512" y="1289326"/>
            <a:ext cx="6120680" cy="627506"/>
            <a:chOff x="179512" y="1361334"/>
            <a:chExt cx="6120680" cy="627506"/>
          </a:xfrm>
        </p:grpSpPr>
        <p:sp>
          <p:nvSpPr>
            <p:cNvPr id="8" name="Content Placeholder 2"/>
            <p:cNvSpPr txBox="1">
              <a:spLocks/>
            </p:cNvSpPr>
            <p:nvPr/>
          </p:nvSpPr>
          <p:spPr bwMode="auto">
            <a:xfrm>
              <a:off x="179512" y="1361334"/>
              <a:ext cx="5561784" cy="627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:ma14="http://schemas.microsoft.com/office/mac/drawingml/2011/main" val="1"/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ＭＳ Ｐゴシック" charset="0"/>
                  <a:cs typeface="ＭＳ Ｐゴシック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ＭＳ Ｐゴシック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+mn-lt"/>
                  <a:ea typeface="ＭＳ Ｐゴシック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600">
                  <a:solidFill>
                    <a:schemeClr val="tx1"/>
                  </a:solidFill>
                  <a:latin typeface="+mn-lt"/>
                  <a:ea typeface="ＭＳ Ｐゴシック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  <a:ea typeface="ＭＳ Ｐゴシック" charset="0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FontTx/>
                <a:buNone/>
              </a:pPr>
              <a:r>
                <a:rPr lang="en-US" sz="1400" b="1" dirty="0" smtClean="0"/>
                <a:t>1. PCB Base material QC (CERN)</a:t>
              </a:r>
            </a:p>
            <a:p>
              <a:pPr>
                <a:buFont typeface="Courier New"/>
                <a:buChar char="o"/>
              </a:pPr>
              <a:r>
                <a:rPr lang="en-US" sz="800" dirty="0" smtClean="0"/>
                <a:t>Thickness QC (Requirement: 500±50µm) on defined sample per batch</a:t>
              </a:r>
            </a:p>
            <a:p>
              <a:pPr>
                <a:buFont typeface="Courier New"/>
                <a:buChar char="o"/>
              </a:pPr>
              <a:r>
                <a:rPr lang="en-US" sz="800" dirty="0" smtClean="0"/>
                <a:t>In case of any deviation: Extension of the sample.</a:t>
              </a:r>
            </a:p>
            <a:p>
              <a:pPr marL="0" indent="0">
                <a:buFontTx/>
                <a:buNone/>
              </a:pPr>
              <a:endParaRPr lang="en-US" sz="800" dirty="0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3347864" y="1484784"/>
              <a:ext cx="2952328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179512" y="1916832"/>
            <a:ext cx="7776864" cy="648072"/>
            <a:chOff x="179512" y="1988840"/>
            <a:chExt cx="7776864" cy="648072"/>
          </a:xfrm>
        </p:grpSpPr>
        <p:sp>
          <p:nvSpPr>
            <p:cNvPr id="11" name="Content Placeholder 2"/>
            <p:cNvSpPr txBox="1">
              <a:spLocks/>
            </p:cNvSpPr>
            <p:nvPr/>
          </p:nvSpPr>
          <p:spPr bwMode="auto">
            <a:xfrm>
              <a:off x="179512" y="1988840"/>
              <a:ext cx="5561784" cy="648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:ma14="http://schemas.microsoft.com/office/mac/drawingml/2011/main" val="1"/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ＭＳ Ｐゴシック" charset="0"/>
                  <a:cs typeface="ＭＳ Ｐゴシック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ＭＳ Ｐゴシック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+mn-lt"/>
                  <a:ea typeface="ＭＳ Ｐゴシック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600">
                  <a:solidFill>
                    <a:schemeClr val="tx1"/>
                  </a:solidFill>
                  <a:latin typeface="+mn-lt"/>
                  <a:ea typeface="ＭＳ Ｐゴシック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  <a:ea typeface="ＭＳ Ｐゴシック" charset="0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FontTx/>
                <a:buNone/>
              </a:pPr>
              <a:r>
                <a:rPr lang="en-US" sz="1400" b="1" dirty="0"/>
                <a:t>2</a:t>
              </a:r>
              <a:r>
                <a:rPr lang="en-US" sz="1400" b="1" dirty="0" smtClean="0"/>
                <a:t>. Resistive Layer QC (JAPAN)</a:t>
              </a:r>
            </a:p>
            <a:p>
              <a:pPr>
                <a:buFont typeface="Courier New"/>
                <a:buChar char="o"/>
              </a:pPr>
              <a:r>
                <a:rPr lang="en-US" sz="800" dirty="0" smtClean="0"/>
                <a:t>Scan &amp; Pattern recognition on each foil to identify pattern blemishes</a:t>
              </a:r>
              <a:endParaRPr lang="en-US" sz="800" dirty="0"/>
            </a:p>
            <a:p>
              <a:pPr>
                <a:buFont typeface="Courier New"/>
                <a:buChar char="o"/>
              </a:pPr>
              <a:r>
                <a:rPr lang="en-US" sz="800" dirty="0" smtClean="0"/>
                <a:t>Resistivity mapping on each foil</a:t>
              </a:r>
              <a:endParaRPr lang="en-US" sz="800" dirty="0"/>
            </a:p>
            <a:p>
              <a:pPr marL="0" indent="0">
                <a:buFontTx/>
                <a:buNone/>
              </a:pPr>
              <a:endParaRPr lang="en-US" sz="800" b="1" dirty="0" smtClean="0"/>
            </a:p>
            <a:p>
              <a:endParaRPr lang="en-US" sz="300" b="1" dirty="0" smtClean="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2960404" y="2132856"/>
              <a:ext cx="4995972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142"/>
          <a:stretch/>
        </p:blipFill>
        <p:spPr bwMode="auto">
          <a:xfrm>
            <a:off x="4644008" y="764704"/>
            <a:ext cx="4654656" cy="5486399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2555776" y="4941168"/>
            <a:ext cx="2448272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sz="1400" b="1" dirty="0"/>
              <a:t>4</a:t>
            </a:r>
            <a:r>
              <a:rPr lang="en-US" sz="1400" b="1" dirty="0" smtClean="0"/>
              <a:t>. Interfering QC (CERN)</a:t>
            </a:r>
          </a:p>
          <a:p>
            <a:pPr>
              <a:buFont typeface="Courier New"/>
              <a:buChar char="o"/>
            </a:pPr>
            <a:r>
              <a:rPr lang="en-US" sz="900" dirty="0" smtClean="0"/>
              <a:t>Double-Check Dimensions, #</a:t>
            </a:r>
            <a:r>
              <a:rPr lang="en-US" sz="900" dirty="0"/>
              <a:t>Cuts &amp; #</a:t>
            </a:r>
            <a:r>
              <a:rPr lang="en-US" sz="900" dirty="0" smtClean="0"/>
              <a:t>Shorts on samples</a:t>
            </a:r>
          </a:p>
          <a:p>
            <a:pPr marL="0" indent="0">
              <a:buNone/>
            </a:pPr>
            <a:r>
              <a:rPr lang="en-US" sz="900" dirty="0" smtClean="0"/>
              <a:t>+  Whichever additional QC we want to do.</a:t>
            </a:r>
            <a:endParaRPr lang="en-US" sz="900" dirty="0"/>
          </a:p>
          <a:p>
            <a:pPr marL="0" indent="0">
              <a:buFontTx/>
              <a:buNone/>
            </a:pPr>
            <a:endParaRPr lang="en-US" sz="900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251520" y="5805264"/>
            <a:ext cx="3240360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sz="1400" b="1" dirty="0"/>
              <a:t>5</a:t>
            </a:r>
            <a:r>
              <a:rPr lang="en-US" sz="1400" b="1" dirty="0" smtClean="0"/>
              <a:t> </a:t>
            </a:r>
            <a:r>
              <a:rPr lang="en-US" sz="1400" b="1" dirty="0"/>
              <a:t>. Final Acceptance QC (CERN)</a:t>
            </a:r>
            <a:endParaRPr lang="en-US" sz="800" dirty="0"/>
          </a:p>
          <a:p>
            <a:pPr marL="0" indent="0">
              <a:buFontTx/>
              <a:buNone/>
            </a:pPr>
            <a:endParaRPr lang="en-US" sz="9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251520" y="2132856"/>
            <a:ext cx="6264696" cy="4176464"/>
            <a:chOff x="251520" y="2204864"/>
            <a:chExt cx="6264696" cy="4176464"/>
          </a:xfrm>
        </p:grpSpPr>
        <p:sp>
          <p:nvSpPr>
            <p:cNvPr id="17" name="Content Placeholder 2"/>
            <p:cNvSpPr txBox="1">
              <a:spLocks/>
            </p:cNvSpPr>
            <p:nvPr/>
          </p:nvSpPr>
          <p:spPr bwMode="auto">
            <a:xfrm>
              <a:off x="2555776" y="2730100"/>
              <a:ext cx="3096344" cy="22110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:ma14="http://schemas.microsoft.com/office/mac/drawingml/2011/main" val="1"/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ＭＳ Ｐゴシック" charset="0"/>
                  <a:cs typeface="ＭＳ Ｐゴシック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ＭＳ Ｐゴシック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+mn-lt"/>
                  <a:ea typeface="ＭＳ Ｐゴシック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600">
                  <a:solidFill>
                    <a:schemeClr val="tx1"/>
                  </a:solidFill>
                  <a:latin typeface="+mn-lt"/>
                  <a:ea typeface="ＭＳ Ｐゴシック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  <a:ea typeface="ＭＳ Ｐゴシック" charset="0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sz="1400" b="1" dirty="0" smtClean="0"/>
                <a:t>3. In-Industry QC (PCB producer)</a:t>
              </a:r>
              <a:endParaRPr lang="en-US" sz="800" dirty="0" smtClean="0"/>
            </a:p>
            <a:p>
              <a:endParaRPr lang="en-US" sz="300" dirty="0" smtClean="0"/>
            </a:p>
            <a:p>
              <a:pPr marL="0" indent="0">
                <a:buNone/>
              </a:pPr>
              <a:r>
                <a:rPr lang="en-US" sz="900" dirty="0" smtClean="0"/>
                <a:t>Suppliers are obliged to fill a QC-</a:t>
              </a:r>
              <a:r>
                <a:rPr lang="en-US" sz="900" b="1" dirty="0" smtClean="0"/>
                <a:t>report</a:t>
              </a:r>
              <a:r>
                <a:rPr lang="en-US" sz="900" dirty="0" smtClean="0"/>
                <a:t> for each PCB, stating </a:t>
              </a:r>
              <a:r>
                <a:rPr lang="en-US" sz="900" b="1" dirty="0" smtClean="0"/>
                <a:t>results from QC tests </a:t>
              </a:r>
              <a:r>
                <a:rPr lang="en-US" sz="900" dirty="0" smtClean="0"/>
                <a:t>on:</a:t>
              </a:r>
            </a:p>
            <a:p>
              <a:pPr>
                <a:buFont typeface="Courier New"/>
                <a:buChar char="o"/>
              </a:pPr>
              <a:r>
                <a:rPr lang="en-US" sz="900" dirty="0" smtClean="0"/>
                <a:t>#Cuts &amp; #Shorts</a:t>
              </a:r>
            </a:p>
            <a:p>
              <a:pPr>
                <a:buFont typeface="Courier New"/>
                <a:buChar char="o"/>
              </a:pPr>
              <a:r>
                <a:rPr lang="en-US" sz="900" dirty="0" smtClean="0"/>
                <a:t>Plating Quality &amp; Thickness        </a:t>
              </a:r>
            </a:p>
            <a:p>
              <a:pPr>
                <a:buFont typeface="Courier New"/>
                <a:buChar char="o"/>
              </a:pPr>
              <a:r>
                <a:rPr lang="en-US" sz="900" dirty="0" smtClean="0"/>
                <a:t>Change of Resistivity during gluing </a:t>
              </a:r>
            </a:p>
            <a:p>
              <a:pPr>
                <a:buFont typeface="Courier New"/>
                <a:buChar char="o"/>
              </a:pPr>
              <a:r>
                <a:rPr lang="en-US" sz="900" dirty="0" smtClean="0"/>
                <a:t>Alignment	accuracy</a:t>
              </a:r>
              <a:endParaRPr lang="en-US" sz="900" dirty="0" smtClean="0">
                <a:sym typeface="Wingdings"/>
              </a:endParaRPr>
            </a:p>
            <a:p>
              <a:pPr marL="0" indent="0">
                <a:buNone/>
              </a:pPr>
              <a:r>
                <a:rPr lang="en-US" sz="900" dirty="0" smtClean="0">
                  <a:sym typeface="Wingdings"/>
                </a:rPr>
                <a:t>Additionally they will sign </a:t>
              </a:r>
              <a:r>
                <a:rPr lang="en-US" sz="900" b="1" dirty="0" smtClean="0">
                  <a:sym typeface="Wingdings"/>
                </a:rPr>
                <a:t>compliance statements </a:t>
              </a:r>
              <a:r>
                <a:rPr lang="en-US" sz="900" dirty="0" smtClean="0">
                  <a:sym typeface="Wingdings"/>
                </a:rPr>
                <a:t>on:</a:t>
              </a:r>
            </a:p>
            <a:p>
              <a:pPr>
                <a:buFont typeface="Courier New"/>
                <a:buChar char="o"/>
              </a:pPr>
              <a:r>
                <a:rPr lang="en-US" sz="900" dirty="0" smtClean="0"/>
                <a:t>PCB overall dimensions &amp; Line width accuracy</a:t>
              </a:r>
            </a:p>
            <a:p>
              <a:pPr>
                <a:buFont typeface="Courier New"/>
                <a:buChar char="o"/>
              </a:pPr>
              <a:r>
                <a:rPr lang="en-US" sz="900" dirty="0" smtClean="0"/>
                <a:t>Positioning &amp; Quality of the Silver conduct line</a:t>
              </a:r>
            </a:p>
            <a:p>
              <a:pPr>
                <a:buFont typeface="Courier New"/>
                <a:buChar char="o"/>
              </a:pPr>
              <a:r>
                <a:rPr lang="en-US" sz="900" dirty="0" smtClean="0"/>
                <a:t>Quality of the Pillar Pattern</a:t>
              </a:r>
            </a:p>
            <a:p>
              <a:pPr>
                <a:buFont typeface="Courier New"/>
                <a:buChar char="o"/>
              </a:pPr>
              <a:r>
                <a:rPr lang="en-US" sz="900" dirty="0" smtClean="0"/>
                <a:t>Accuracy of the drilling &amp; cutting</a:t>
              </a:r>
            </a:p>
            <a:p>
              <a:pPr>
                <a:buFont typeface="Courier New"/>
                <a:buChar char="o"/>
              </a:pPr>
              <a:endParaRPr lang="en-US" sz="900" dirty="0"/>
            </a:p>
            <a:p>
              <a:pPr marL="0" indent="0">
                <a:buFontTx/>
                <a:buNone/>
              </a:pPr>
              <a:endParaRPr lang="en-US" sz="900" dirty="0"/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1520" y="2636912"/>
              <a:ext cx="2286000" cy="3025587"/>
            </a:xfrm>
            <a:prstGeom prst="rect">
              <a:avLst/>
            </a:prstGeom>
          </p:spPr>
        </p:pic>
        <p:cxnSp>
          <p:nvCxnSpPr>
            <p:cNvPr id="19" name="Elbow Connector 18"/>
            <p:cNvCxnSpPr/>
            <p:nvPr/>
          </p:nvCxnSpPr>
          <p:spPr>
            <a:xfrm flipV="1">
              <a:off x="3923928" y="2204864"/>
              <a:ext cx="2520280" cy="1224136"/>
            </a:xfrm>
            <a:prstGeom prst="bentConnector3">
              <a:avLst>
                <a:gd name="adj1" fmla="val 64930"/>
              </a:avLst>
            </a:prstGeom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Elbow Connector 19"/>
            <p:cNvCxnSpPr/>
            <p:nvPr/>
          </p:nvCxnSpPr>
          <p:spPr>
            <a:xfrm flipV="1">
              <a:off x="4427984" y="2780928"/>
              <a:ext cx="2016224" cy="792088"/>
            </a:xfrm>
            <a:prstGeom prst="bentConnector3">
              <a:avLst>
                <a:gd name="adj1" fmla="val 59915"/>
              </a:avLst>
            </a:prstGeom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Elbow Connector 20"/>
            <p:cNvCxnSpPr/>
            <p:nvPr/>
          </p:nvCxnSpPr>
          <p:spPr>
            <a:xfrm>
              <a:off x="4860032" y="3861048"/>
              <a:ext cx="1584176" cy="360040"/>
            </a:xfrm>
            <a:prstGeom prst="bentConnector3">
              <a:avLst>
                <a:gd name="adj1" fmla="val 48515"/>
              </a:avLst>
            </a:prstGeom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Elbow Connector 21"/>
            <p:cNvCxnSpPr/>
            <p:nvPr/>
          </p:nvCxnSpPr>
          <p:spPr>
            <a:xfrm>
              <a:off x="5436096" y="4437112"/>
              <a:ext cx="1008112" cy="432048"/>
            </a:xfrm>
            <a:prstGeom prst="bentConnector3">
              <a:avLst>
                <a:gd name="adj1" fmla="val 23172"/>
              </a:avLst>
            </a:prstGeom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Elbow Connector 22"/>
            <p:cNvCxnSpPr/>
            <p:nvPr/>
          </p:nvCxnSpPr>
          <p:spPr>
            <a:xfrm>
              <a:off x="4427984" y="4581128"/>
              <a:ext cx="2088232" cy="1080120"/>
            </a:xfrm>
            <a:prstGeom prst="bentConnector3">
              <a:avLst>
                <a:gd name="adj1" fmla="val 56194"/>
              </a:avLst>
            </a:prstGeom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Elbow Connector 23"/>
            <p:cNvCxnSpPr/>
            <p:nvPr/>
          </p:nvCxnSpPr>
          <p:spPr>
            <a:xfrm>
              <a:off x="4716016" y="4773636"/>
              <a:ext cx="1800200" cy="1607692"/>
            </a:xfrm>
            <a:prstGeom prst="bentConnector3">
              <a:avLst>
                <a:gd name="adj1" fmla="val 44774"/>
              </a:avLst>
            </a:prstGeom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5436096" y="4293096"/>
              <a:ext cx="288032" cy="0"/>
            </a:xfrm>
            <a:prstGeom prst="line">
              <a:avLst/>
            </a:prstGeom>
            <a:ln w="12700" cmpd="sng">
              <a:solidFill>
                <a:srgbClr val="008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5724128" y="2204864"/>
              <a:ext cx="0" cy="2088232"/>
            </a:xfrm>
            <a:prstGeom prst="line">
              <a:avLst/>
            </a:prstGeom>
            <a:ln w="12700" cmpd="sng">
              <a:solidFill>
                <a:srgbClr val="008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Oval 2"/>
          <p:cNvSpPr/>
          <p:nvPr/>
        </p:nvSpPr>
        <p:spPr>
          <a:xfrm>
            <a:off x="107504" y="5714984"/>
            <a:ext cx="3168352" cy="504056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395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Acceptance QC at CERN (Module-0)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>
              <a:defRPr/>
            </a:pPr>
            <a:fld id="{0FB6E192-CB79-5A4E-AD74-8347CA9894F6}" type="slidenum">
              <a:rPr lang="de-DE" smtClean="0"/>
              <a:t>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PCB QC preparation for NSW MM </a:t>
            </a:r>
          </a:p>
          <a:p>
            <a:pPr>
              <a:defRPr/>
            </a:pPr>
            <a:r>
              <a:rPr lang="en-US" smtClean="0"/>
              <a:t>- RD51 collaboration meeting, CERN -</a:t>
            </a:r>
            <a:endParaRPr lang="de-DE" sz="9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10/03/2016</a:t>
            </a:r>
            <a:endParaRPr lang="de-DE" dirty="0"/>
          </a:p>
        </p:txBody>
      </p:sp>
      <p:grpSp>
        <p:nvGrpSpPr>
          <p:cNvPr id="9" name="Group 8"/>
          <p:cNvGrpSpPr/>
          <p:nvPr/>
        </p:nvGrpSpPr>
        <p:grpSpPr>
          <a:xfrm>
            <a:off x="6660232" y="620688"/>
            <a:ext cx="2286000" cy="2958353"/>
            <a:chOff x="6750496" y="620688"/>
            <a:chExt cx="2286000" cy="2958353"/>
          </a:xfrm>
        </p:grpSpPr>
        <p:sp>
          <p:nvSpPr>
            <p:cNvPr id="8" name="Rectangle 7"/>
            <p:cNvSpPr/>
            <p:nvPr/>
          </p:nvSpPr>
          <p:spPr>
            <a:xfrm>
              <a:off x="6804248" y="620688"/>
              <a:ext cx="2160240" cy="29523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6" descr="PCB acceptance QC protocol_Version5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0496" y="620688"/>
              <a:ext cx="2286000" cy="2958353"/>
            </a:xfrm>
            <a:prstGeom prst="rect">
              <a:avLst/>
            </a:prstGeom>
          </p:spPr>
        </p:pic>
      </p:grp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467544" y="3645024"/>
            <a:ext cx="5328592" cy="223224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Module-0 PCB QC was based on paper forms:</a:t>
            </a:r>
          </a:p>
          <a:p>
            <a:pPr marL="0" indent="0">
              <a:buNone/>
            </a:pPr>
            <a:endParaRPr lang="en-US" sz="600" dirty="0" smtClean="0"/>
          </a:p>
          <a:p>
            <a:pPr>
              <a:buFont typeface="Lucida Grande"/>
              <a:buChar char="+"/>
            </a:pPr>
            <a:r>
              <a:rPr lang="en-US" dirty="0" smtClean="0">
                <a:solidFill>
                  <a:srgbClr val="008000"/>
                </a:solidFill>
              </a:rPr>
              <a:t>Copy of the report ‘travels’ with the board to ensure information transfer before DB setup</a:t>
            </a:r>
            <a:endParaRPr lang="en-US" dirty="0">
              <a:solidFill>
                <a:srgbClr val="008000"/>
              </a:solidFill>
            </a:endParaRPr>
          </a:p>
          <a:p>
            <a:pPr>
              <a:buFont typeface="Lucida Grande"/>
              <a:buChar char="+"/>
            </a:pPr>
            <a:r>
              <a:rPr lang="en-US" dirty="0" smtClean="0">
                <a:solidFill>
                  <a:srgbClr val="008000"/>
                </a:solidFill>
              </a:rPr>
              <a:t>Changes are quickly implemented (6 Iterations)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467544" y="692696"/>
            <a:ext cx="5760640" cy="223224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 smtClean="0"/>
              <a:t>The multitude of QC tests for final anode PCB acceptance at CERN can be grouped in:</a:t>
            </a:r>
          </a:p>
          <a:p>
            <a:pPr marL="0" indent="0">
              <a:buFontTx/>
              <a:buNone/>
            </a:pPr>
            <a:endParaRPr lang="en-US" sz="400" dirty="0" smtClean="0"/>
          </a:p>
          <a:p>
            <a:pPr>
              <a:lnSpc>
                <a:spcPct val="120000"/>
              </a:lnSpc>
              <a:buFont typeface="Arial"/>
              <a:buChar char="•"/>
            </a:pPr>
            <a:r>
              <a:rPr lang="en-US" b="1" dirty="0" smtClean="0"/>
              <a:t>Visual inspection</a:t>
            </a:r>
          </a:p>
          <a:p>
            <a:pPr>
              <a:lnSpc>
                <a:spcPct val="120000"/>
              </a:lnSpc>
              <a:buFont typeface="Arial"/>
              <a:buChar char="•"/>
            </a:pPr>
            <a:r>
              <a:rPr lang="en-US" b="1" dirty="0"/>
              <a:t>Dimension validation </a:t>
            </a:r>
          </a:p>
          <a:p>
            <a:pPr>
              <a:lnSpc>
                <a:spcPct val="120000"/>
              </a:lnSpc>
              <a:buFont typeface="Arial"/>
              <a:buChar char="•"/>
            </a:pPr>
            <a:r>
              <a:rPr lang="en-US" b="1" dirty="0" smtClean="0"/>
              <a:t>Drilling and </a:t>
            </a:r>
            <a:r>
              <a:rPr lang="en-US" b="1" dirty="0"/>
              <a:t>C</a:t>
            </a:r>
            <a:r>
              <a:rPr lang="en-US" b="1" dirty="0" smtClean="0"/>
              <a:t>utting Accuracy tests</a:t>
            </a:r>
          </a:p>
          <a:p>
            <a:pPr>
              <a:lnSpc>
                <a:spcPct val="120000"/>
              </a:lnSpc>
              <a:buFont typeface="Arial"/>
              <a:buChar char="•"/>
            </a:pPr>
            <a:r>
              <a:rPr lang="en-US" b="1" dirty="0" smtClean="0"/>
              <a:t>Electrical properties and Resistivity</a:t>
            </a:r>
          </a:p>
          <a:p>
            <a:pPr>
              <a:lnSpc>
                <a:spcPct val="120000"/>
              </a:lnSpc>
              <a:buFont typeface="Arial"/>
              <a:buChar char="•"/>
            </a:pPr>
            <a:r>
              <a:rPr lang="en-US" b="1" dirty="0" smtClean="0"/>
              <a:t>Pillar pattern &amp; - height </a:t>
            </a:r>
            <a:endParaRPr lang="en-US" b="1" dirty="0" smtClean="0">
              <a:solidFill>
                <a:srgbClr val="FF6600"/>
              </a:solidFill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3347864" y="1988827"/>
            <a:ext cx="3312368" cy="13"/>
          </a:xfrm>
          <a:prstGeom prst="straightConnector1">
            <a:avLst/>
          </a:prstGeom>
          <a:ln w="12700" cmpd="sng">
            <a:solidFill>
              <a:srgbClr val="0000FF"/>
            </a:solidFill>
            <a:prstDash val="solid"/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4955481" y="2746466"/>
            <a:ext cx="1704750" cy="106465"/>
          </a:xfrm>
          <a:prstGeom prst="straightConnector1">
            <a:avLst/>
          </a:prstGeom>
          <a:ln w="12700" cmpd="sng">
            <a:solidFill>
              <a:srgbClr val="0000FF"/>
            </a:solidFill>
            <a:prstDash val="solid"/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2987824" y="1628800"/>
            <a:ext cx="3722658" cy="0"/>
          </a:xfrm>
          <a:prstGeom prst="straightConnector1">
            <a:avLst/>
          </a:prstGeom>
          <a:ln w="12700" cmpd="sng">
            <a:solidFill>
              <a:srgbClr val="0000FF"/>
            </a:solidFill>
            <a:prstDash val="solid"/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4860032" y="2276872"/>
            <a:ext cx="1800200" cy="72010"/>
          </a:xfrm>
          <a:prstGeom prst="straightConnector1">
            <a:avLst/>
          </a:prstGeom>
          <a:ln w="12700" cmpd="sng">
            <a:solidFill>
              <a:srgbClr val="0000FF"/>
            </a:solidFill>
            <a:prstDash val="solid"/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3563888" y="2348881"/>
            <a:ext cx="4248474" cy="792087"/>
          </a:xfrm>
          <a:prstGeom prst="straightConnector1">
            <a:avLst/>
          </a:prstGeom>
          <a:ln w="12700" cmpd="sng">
            <a:solidFill>
              <a:srgbClr val="0000FF"/>
            </a:solidFill>
            <a:prstDash val="solid"/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504056" y="2683851"/>
            <a:ext cx="8433340" cy="3526325"/>
            <a:chOff x="504056" y="2683851"/>
            <a:chExt cx="8433340" cy="3526325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12160" y="3861048"/>
              <a:ext cx="2925236" cy="2349128"/>
            </a:xfrm>
            <a:prstGeom prst="rect">
              <a:avLst/>
            </a:prstGeom>
          </p:spPr>
        </p:pic>
        <p:sp>
          <p:nvSpPr>
            <p:cNvPr id="13" name="Circular Arrow 12"/>
            <p:cNvSpPr/>
            <p:nvPr/>
          </p:nvSpPr>
          <p:spPr>
            <a:xfrm rot="18338031" flipH="1">
              <a:off x="6067386" y="2647847"/>
              <a:ext cx="1224136" cy="1296144"/>
            </a:xfrm>
            <a:prstGeom prst="circularArrow">
              <a:avLst>
                <a:gd name="adj1" fmla="val 7839"/>
                <a:gd name="adj2" fmla="val 1142319"/>
                <a:gd name="adj3" fmla="val 20258387"/>
                <a:gd name="adj4" fmla="val 13841954"/>
                <a:gd name="adj5" fmla="val 12500"/>
              </a:avLst>
            </a:prstGeom>
            <a:gradFill flip="none" rotWithShape="1">
              <a:gsLst>
                <a:gs pos="0">
                  <a:schemeClr val="accent2">
                    <a:shade val="51000"/>
                    <a:satMod val="130000"/>
                    <a:alpha val="38000"/>
                  </a:schemeClr>
                </a:gs>
                <a:gs pos="80000">
                  <a:schemeClr val="accent2">
                    <a:shade val="93000"/>
                    <a:satMod val="130000"/>
                    <a:alpha val="38000"/>
                  </a:schemeClr>
                </a:gs>
                <a:gs pos="100000">
                  <a:schemeClr val="accent2">
                    <a:shade val="94000"/>
                    <a:satMod val="135000"/>
                    <a:alpha val="38000"/>
                  </a:schemeClr>
                </a:gs>
              </a:gsLst>
              <a:lin ang="16200000" scaled="0"/>
              <a:tileRect/>
            </a:gradFill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220072" y="2924944"/>
              <a:ext cx="18722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accent2"/>
                  </a:solidFill>
                </a:rPr>
                <a:t>Copying results from paper report to DB</a:t>
              </a:r>
              <a:endParaRPr lang="en-US" sz="1400" dirty="0">
                <a:solidFill>
                  <a:schemeClr val="accent2"/>
                </a:solidFill>
              </a:endParaRPr>
            </a:p>
          </p:txBody>
        </p:sp>
        <p:sp>
          <p:nvSpPr>
            <p:cNvPr id="3" name="Rectangle 2"/>
            <p:cNvSpPr/>
            <p:nvPr/>
          </p:nvSpPr>
          <p:spPr>
            <a:xfrm>
              <a:off x="504056" y="5085184"/>
              <a:ext cx="4572000" cy="92333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indent="0">
                <a:buNone/>
              </a:pPr>
              <a:r>
                <a:rPr lang="en-US" dirty="0">
                  <a:solidFill>
                    <a:srgbClr val="008000"/>
                  </a:solidFill>
                </a:rPr>
                <a:t> </a:t>
              </a:r>
            </a:p>
            <a:p>
              <a:pPr>
                <a:buFont typeface="Lucida Grande"/>
                <a:buChar char="-"/>
              </a:pPr>
              <a:r>
                <a:rPr lang="en-US" dirty="0" smtClean="0">
                  <a:solidFill>
                    <a:srgbClr val="FF6600"/>
                  </a:solidFill>
                </a:rPr>
                <a:t>   Systematic </a:t>
              </a:r>
              <a:r>
                <a:rPr lang="en-US" dirty="0">
                  <a:solidFill>
                    <a:srgbClr val="FF6600"/>
                  </a:solidFill>
                </a:rPr>
                <a:t>search for faults is </a:t>
              </a:r>
              <a:r>
                <a:rPr lang="en-US" dirty="0" smtClean="0">
                  <a:solidFill>
                    <a:srgbClr val="FF6600"/>
                  </a:solidFill>
                </a:rPr>
                <a:t>difficult</a:t>
              </a:r>
              <a:endParaRPr lang="en-US" dirty="0">
                <a:solidFill>
                  <a:srgbClr val="FF6600"/>
                </a:solidFill>
              </a:endParaRPr>
            </a:p>
            <a:p>
              <a:pPr>
                <a:buFont typeface="Lucida Grande"/>
                <a:buChar char="-"/>
              </a:pPr>
              <a:r>
                <a:rPr lang="en-US" dirty="0" smtClean="0">
                  <a:solidFill>
                    <a:srgbClr val="FF6600"/>
                  </a:solidFill>
                </a:rPr>
                <a:t>   Waste of time in copying to DB</a:t>
              </a:r>
              <a:endParaRPr lang="en-US" dirty="0">
                <a:solidFill>
                  <a:srgbClr val="FF66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8323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Acceptance QC at CERN </a:t>
            </a:r>
            <a:r>
              <a:rPr lang="en-US" dirty="0" smtClean="0"/>
              <a:t>(NSW production)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>
              <a:defRPr/>
            </a:pPr>
            <a:fld id="{0FB6E192-CB79-5A4E-AD74-8347CA9894F6}" type="slidenum">
              <a:rPr lang="de-DE" smtClean="0"/>
              <a:t>6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PCB QC preparation for NSW MM </a:t>
            </a:r>
          </a:p>
          <a:p>
            <a:pPr>
              <a:defRPr/>
            </a:pPr>
            <a:r>
              <a:rPr lang="en-US" smtClean="0"/>
              <a:t>- RD51 collaboration meeting, CERN -</a:t>
            </a:r>
            <a:endParaRPr lang="de-DE" sz="9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10/03/2016</a:t>
            </a:r>
            <a:endParaRPr lang="de-DE" dirty="0"/>
          </a:p>
        </p:txBody>
      </p:sp>
      <p:pic>
        <p:nvPicPr>
          <p:cNvPr id="11" name="Picture 10" descr="Screenshot from 2016-03-08 09_04_2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3717032"/>
            <a:ext cx="2286000" cy="2491194"/>
          </a:xfrm>
          <a:prstGeom prst="rect">
            <a:avLst/>
          </a:prstGeom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467544" y="692696"/>
            <a:ext cx="5760640" cy="223224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 smtClean="0"/>
              <a:t>The testing structure is maintained (although more elaborated in some details) during </a:t>
            </a:r>
            <a:r>
              <a:rPr lang="en-US" i="1" dirty="0" smtClean="0"/>
              <a:t>NSW production.</a:t>
            </a:r>
          </a:p>
          <a:p>
            <a:pPr marL="0" indent="0">
              <a:buFontTx/>
              <a:buNone/>
            </a:pPr>
            <a:endParaRPr lang="en-US" sz="400" dirty="0" smtClean="0"/>
          </a:p>
          <a:p>
            <a:pPr>
              <a:lnSpc>
                <a:spcPct val="120000"/>
              </a:lnSpc>
              <a:buFont typeface="Arial"/>
              <a:buChar char="•"/>
            </a:pPr>
            <a:r>
              <a:rPr lang="en-US" b="1" dirty="0" smtClean="0"/>
              <a:t>Visual inspection</a:t>
            </a:r>
          </a:p>
          <a:p>
            <a:pPr>
              <a:lnSpc>
                <a:spcPct val="120000"/>
              </a:lnSpc>
              <a:buFont typeface="Arial"/>
              <a:buChar char="•"/>
            </a:pPr>
            <a:r>
              <a:rPr lang="en-US" b="1" dirty="0"/>
              <a:t>Dimension validation </a:t>
            </a:r>
          </a:p>
          <a:p>
            <a:pPr>
              <a:lnSpc>
                <a:spcPct val="120000"/>
              </a:lnSpc>
              <a:buFont typeface="Arial"/>
              <a:buChar char="•"/>
            </a:pPr>
            <a:r>
              <a:rPr lang="en-US" b="1" dirty="0" smtClean="0"/>
              <a:t>Drilling and </a:t>
            </a:r>
            <a:r>
              <a:rPr lang="en-US" b="1" dirty="0"/>
              <a:t>C</a:t>
            </a:r>
            <a:r>
              <a:rPr lang="en-US" b="1" dirty="0" smtClean="0"/>
              <a:t>utting Accuracy tests</a:t>
            </a:r>
          </a:p>
          <a:p>
            <a:pPr>
              <a:lnSpc>
                <a:spcPct val="120000"/>
              </a:lnSpc>
              <a:buFont typeface="Arial"/>
              <a:buChar char="•"/>
            </a:pPr>
            <a:r>
              <a:rPr lang="en-US" b="1" dirty="0" smtClean="0"/>
              <a:t>Electrical properties and Resistivity</a:t>
            </a:r>
          </a:p>
          <a:p>
            <a:pPr>
              <a:lnSpc>
                <a:spcPct val="120000"/>
              </a:lnSpc>
              <a:buFont typeface="Arial"/>
              <a:buChar char="•"/>
            </a:pPr>
            <a:r>
              <a:rPr lang="en-US" b="1" dirty="0" smtClean="0"/>
              <a:t>Pillar pattern &amp; - height </a:t>
            </a:r>
            <a:endParaRPr lang="en-US" b="1" dirty="0" smtClean="0">
              <a:solidFill>
                <a:srgbClr val="FF6600"/>
              </a:solidFill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67544" y="3861048"/>
            <a:ext cx="5616624" cy="223224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The reports will be filled digitally with a custom User Interface, providing a direct link to measurement software (speeding up QC) and to the </a:t>
            </a:r>
            <a:r>
              <a:rPr lang="en-US" dirty="0" err="1" smtClean="0"/>
              <a:t>DataBase</a:t>
            </a:r>
            <a:r>
              <a:rPr lang="en-US" dirty="0" smtClean="0"/>
              <a:t> (proper storing).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 smtClean="0">
              <a:solidFill>
                <a:srgbClr val="FF66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3256" y="548680"/>
            <a:ext cx="2743200" cy="2998300"/>
          </a:xfrm>
          <a:prstGeom prst="rect">
            <a:avLst/>
          </a:prstGeom>
        </p:spPr>
      </p:pic>
      <p:sp>
        <p:nvSpPr>
          <p:cNvPr id="10" name="Circular Arrow 9"/>
          <p:cNvSpPr/>
          <p:nvPr/>
        </p:nvSpPr>
        <p:spPr>
          <a:xfrm rot="16200000" flipH="1">
            <a:off x="5976156" y="3320988"/>
            <a:ext cx="1224136" cy="1296144"/>
          </a:xfrm>
          <a:prstGeom prst="circularArrow">
            <a:avLst>
              <a:gd name="adj1" fmla="val 7839"/>
              <a:gd name="adj2" fmla="val 1142319"/>
              <a:gd name="adj3" fmla="val 20258387"/>
              <a:gd name="adj4" fmla="val 13841954"/>
              <a:gd name="adj5" fmla="val 12500"/>
            </a:avLst>
          </a:prstGeom>
          <a:gradFill flip="none" rotWithShape="1">
            <a:gsLst>
              <a:gs pos="0">
                <a:schemeClr val="accent2">
                  <a:shade val="51000"/>
                  <a:satMod val="130000"/>
                  <a:alpha val="38000"/>
                </a:schemeClr>
              </a:gs>
              <a:gs pos="80000">
                <a:schemeClr val="accent2">
                  <a:shade val="93000"/>
                  <a:satMod val="130000"/>
                  <a:alpha val="38000"/>
                </a:schemeClr>
              </a:gs>
              <a:gs pos="100000">
                <a:schemeClr val="accent2">
                  <a:shade val="94000"/>
                  <a:satMod val="135000"/>
                  <a:alpha val="38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80112" y="3429000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2"/>
                </a:solidFill>
              </a:rPr>
              <a:t>Online report</a:t>
            </a:r>
          </a:p>
          <a:p>
            <a:r>
              <a:rPr lang="en-US" sz="1400" dirty="0" smtClean="0">
                <a:solidFill>
                  <a:schemeClr val="accent2"/>
                </a:solidFill>
              </a:rPr>
              <a:t>to be filled</a:t>
            </a:r>
            <a:endParaRPr lang="en-US" sz="14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745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US" dirty="0" smtClean="0"/>
              <a:t>Visual inspection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>
              <a:defRPr/>
            </a:pPr>
            <a:fld id="{0FB6E192-CB79-5A4E-AD74-8347CA9894F6}" type="slidenum">
              <a:rPr lang="de-DE" smtClean="0"/>
              <a:t>7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PCB QC preparation for NSW MM </a:t>
            </a:r>
          </a:p>
          <a:p>
            <a:pPr>
              <a:defRPr/>
            </a:pPr>
            <a:r>
              <a:rPr lang="en-US" smtClean="0"/>
              <a:t>- RD51 collaboration meeting, CERN -</a:t>
            </a:r>
            <a:endParaRPr lang="de-DE" sz="9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10/03/2016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90505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QC – Visual inspection (Module-0)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>
              <a:defRPr/>
            </a:pPr>
            <a:fld id="{0FB6E192-CB79-5A4E-AD74-8347CA9894F6}" type="slidenum">
              <a:rPr lang="de-DE" smtClean="0"/>
              <a:t>8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PCB QC preparation for NSW MM </a:t>
            </a:r>
          </a:p>
          <a:p>
            <a:pPr>
              <a:defRPr/>
            </a:pPr>
            <a:r>
              <a:rPr lang="en-US" smtClean="0"/>
              <a:t>- RD51 collaboration meeting, CERN -</a:t>
            </a:r>
            <a:endParaRPr lang="de-DE" sz="9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10/03/2016</a:t>
            </a:r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33491"/>
          <a:stretch/>
        </p:blipFill>
        <p:spPr>
          <a:xfrm>
            <a:off x="4921696" y="548680"/>
            <a:ext cx="4114800" cy="140363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921696" y="1916832"/>
            <a:ext cx="4114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Bubbles on </a:t>
            </a:r>
            <a:r>
              <a:rPr lang="en-US" sz="1000" dirty="0"/>
              <a:t>the resistive surface, caused by air enclosures between the PCB and the </a:t>
            </a:r>
            <a:r>
              <a:rPr lang="en-US" sz="1000" dirty="0" err="1"/>
              <a:t>Kapton</a:t>
            </a:r>
            <a:r>
              <a:rPr lang="en-US" sz="1000" dirty="0"/>
              <a:t> foil (</a:t>
            </a:r>
            <a:r>
              <a:rPr lang="en-US" sz="1000" dirty="0" smtClean="0"/>
              <a:t>left) </a:t>
            </a:r>
            <a:r>
              <a:rPr lang="en-US" sz="1000" dirty="0"/>
              <a:t>and a series of folds in the </a:t>
            </a:r>
            <a:r>
              <a:rPr lang="en-US" sz="1000" dirty="0" smtClean="0"/>
              <a:t>foil.</a:t>
            </a:r>
            <a:endParaRPr lang="en-US" sz="1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32931"/>
          <a:stretch/>
        </p:blipFill>
        <p:spPr>
          <a:xfrm>
            <a:off x="4932040" y="2452826"/>
            <a:ext cx="4114800" cy="143851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932040" y="3892986"/>
            <a:ext cx="41148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 smtClean="0"/>
              <a:t>Strip </a:t>
            </a:r>
            <a:r>
              <a:rPr lang="en-US" sz="1000" dirty="0"/>
              <a:t>repairs causing </a:t>
            </a:r>
            <a:r>
              <a:rPr lang="en-US" sz="1000" dirty="0" smtClean="0"/>
              <a:t>a bump </a:t>
            </a:r>
            <a:r>
              <a:rPr lang="en-US" sz="1000" dirty="0"/>
              <a:t>in the active area </a:t>
            </a:r>
            <a:r>
              <a:rPr lang="en-US" sz="1000" dirty="0" smtClean="0"/>
              <a:t>(</a:t>
            </a:r>
            <a:r>
              <a:rPr lang="en-US" sz="1000" dirty="0"/>
              <a:t>middle) and </a:t>
            </a:r>
            <a:r>
              <a:rPr lang="en-US" sz="1000" dirty="0" smtClean="0"/>
              <a:t>fiber </a:t>
            </a:r>
            <a:r>
              <a:rPr lang="en-US" sz="1000" dirty="0"/>
              <a:t>enclosed in the glue between PCB and </a:t>
            </a:r>
            <a:r>
              <a:rPr lang="en-US" sz="1000" dirty="0" err="1"/>
              <a:t>Kapton</a:t>
            </a:r>
            <a:r>
              <a:rPr lang="en-US" sz="1000" dirty="0"/>
              <a:t> (right</a:t>
            </a:r>
            <a:r>
              <a:rPr lang="en-US" sz="1000" dirty="0" smtClean="0"/>
              <a:t>).</a:t>
            </a:r>
            <a:endParaRPr lang="en-US" sz="10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r="33156"/>
          <a:stretch/>
        </p:blipFill>
        <p:spPr>
          <a:xfrm>
            <a:off x="4921696" y="4397042"/>
            <a:ext cx="4114800" cy="15296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921696" y="5909210"/>
            <a:ext cx="4114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Two examples </a:t>
            </a:r>
            <a:r>
              <a:rPr lang="en-US" sz="1000" dirty="0"/>
              <a:t>of contaminations: A piece/drop of metalized glue or silver printing paste (left), detergent </a:t>
            </a:r>
            <a:r>
              <a:rPr lang="en-US" sz="1000" dirty="0" smtClean="0"/>
              <a:t>remnants (</a:t>
            </a:r>
            <a:r>
              <a:rPr lang="en-US" sz="1000" dirty="0"/>
              <a:t>right). 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67544" y="692696"/>
            <a:ext cx="4464496" cy="554461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 smtClean="0"/>
              <a:t>A large variety of defects has been observed on the Module-0 anode boards.</a:t>
            </a:r>
          </a:p>
          <a:p>
            <a:pPr marL="0" indent="0">
              <a:buFontTx/>
              <a:buNone/>
            </a:pPr>
            <a:endParaRPr lang="en-US" b="1" dirty="0">
              <a:solidFill>
                <a:srgbClr val="FF6600"/>
              </a:solidFill>
            </a:endParaRPr>
          </a:p>
          <a:p>
            <a:pPr marL="0" indent="0">
              <a:buFontTx/>
              <a:buNone/>
            </a:pPr>
            <a:r>
              <a:rPr lang="en-US" sz="1600" dirty="0" smtClean="0"/>
              <a:t>They are rated case-by-case as either: </a:t>
            </a:r>
          </a:p>
          <a:p>
            <a:pPr>
              <a:buFontTx/>
              <a:buChar char="-"/>
            </a:pPr>
            <a:r>
              <a:rPr lang="en-US" sz="1600" b="1" dirty="0" smtClean="0"/>
              <a:t>Minor</a:t>
            </a:r>
            <a:r>
              <a:rPr lang="en-US" sz="1600" dirty="0" smtClean="0"/>
              <a:t>: if repairable or only localized effect on the detector, if any</a:t>
            </a:r>
          </a:p>
          <a:p>
            <a:pPr>
              <a:buFont typeface="Wingdings" charset="0"/>
              <a:buChar char="à"/>
            </a:pPr>
            <a:r>
              <a:rPr lang="en-US" sz="1600" dirty="0" smtClean="0">
                <a:sym typeface="Wingdings"/>
              </a:rPr>
              <a:t>Non-conformity acceptance considered</a:t>
            </a:r>
          </a:p>
          <a:p>
            <a:pPr marL="0" indent="0">
              <a:buNone/>
            </a:pPr>
            <a:endParaRPr lang="en-US" sz="1600" dirty="0">
              <a:sym typeface="Wingdings"/>
            </a:endParaRPr>
          </a:p>
          <a:p>
            <a:pPr>
              <a:buFontTx/>
              <a:buChar char="-"/>
            </a:pPr>
            <a:r>
              <a:rPr lang="en-US" sz="1600" b="1" dirty="0" smtClean="0">
                <a:sym typeface="Wingdings"/>
              </a:rPr>
              <a:t>Major</a:t>
            </a:r>
            <a:r>
              <a:rPr lang="en-US" sz="1600" dirty="0" smtClean="0">
                <a:sym typeface="Wingdings"/>
              </a:rPr>
              <a:t>: non-repairable and effect on the full detector / plane / larger area</a:t>
            </a:r>
          </a:p>
          <a:p>
            <a:pPr>
              <a:buFont typeface="Wingdings" charset="0"/>
              <a:buChar char="à"/>
            </a:pPr>
            <a:r>
              <a:rPr lang="en-US" sz="1600" dirty="0" smtClean="0">
                <a:sym typeface="Wingdings"/>
              </a:rPr>
              <a:t>Rejection mandatory</a:t>
            </a:r>
          </a:p>
          <a:p>
            <a:pPr>
              <a:buFont typeface="Wingdings" charset="0"/>
              <a:buChar char="à"/>
            </a:pPr>
            <a:endParaRPr lang="en-US" sz="1600" dirty="0">
              <a:sym typeface="Wingdings"/>
            </a:endParaRP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Only a careful visual inspection by a trained operator can reveal all kind of occurring imperfections. </a:t>
            </a:r>
          </a:p>
          <a:p>
            <a:pPr marL="0" indent="0">
              <a:buNone/>
            </a:pPr>
            <a:endParaRPr lang="en-US" dirty="0">
              <a:sym typeface="Wingdings"/>
            </a:endParaRP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Localization and classification (if possible) is mandatory. </a:t>
            </a:r>
          </a:p>
          <a:p>
            <a:pPr marL="0" indent="0">
              <a:buNone/>
            </a:pPr>
            <a:endParaRPr lang="en-US" sz="1600" dirty="0" smtClean="0">
              <a:sym typeface="Wingdings"/>
            </a:endParaRP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57062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raesentation_mit_sublogo_blau">
  <a:themeElements>
    <a:clrScheme name="Praesentation_mit_sublogo_blau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aesentation_mit_sublogo_blau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aesentation_mit_sublogo_blau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aesentation_mit_sublogo_blau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aesentation_mit_sublogo_blau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aesentation_mit_sublogo_blau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aesentation_mit_sublogo_blau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aesentation_mit_sublogo_blau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esentation_mit_sublogo_blau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esentation_mit_sublogo_blau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esentation_mit_sublogo_blau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esentation_mit_sublogo_blau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esentation_mit_sublogo_blau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esentation_mit_sublogo_blau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661</TotalTime>
  <Words>3763</Words>
  <Application>Microsoft Macintosh PowerPoint</Application>
  <PresentationFormat>On-screen Show (4:3)</PresentationFormat>
  <Paragraphs>459</Paragraphs>
  <Slides>32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Praesentation_mit_sublogo_blau</vt:lpstr>
      <vt:lpstr>Quality Control (QC) preparation  for the NSW Micromegas  anode board production</vt:lpstr>
      <vt:lpstr>The ATLAS NSW Upgrade</vt:lpstr>
      <vt:lpstr>NSW MM anode boards</vt:lpstr>
      <vt:lpstr>NSW MM anode boards</vt:lpstr>
      <vt:lpstr>QA/QC scheme for MM anode board production</vt:lpstr>
      <vt:lpstr>Final Acceptance QC at CERN (Module-0)</vt:lpstr>
      <vt:lpstr>Final Acceptance QC at CERN (NSW production)</vt:lpstr>
      <vt:lpstr>PowerPoint Presentation</vt:lpstr>
      <vt:lpstr>QC – Visual inspection (Module-0)</vt:lpstr>
      <vt:lpstr>QC – Visual inspection (NSW production)</vt:lpstr>
      <vt:lpstr>QC – Visual inspection (NSW production)</vt:lpstr>
      <vt:lpstr>PowerPoint Presentation</vt:lpstr>
      <vt:lpstr>QC – Dimension (global)</vt:lpstr>
      <vt:lpstr>QC – Dimension (global)  (Module-0)</vt:lpstr>
      <vt:lpstr>QC – Dimension (global) (NSW production)</vt:lpstr>
      <vt:lpstr>QC – Dimension (local) (NSW production)</vt:lpstr>
      <vt:lpstr>PowerPoint Presentation</vt:lpstr>
      <vt:lpstr>QC – Drilling accuracy (Module-0)</vt:lpstr>
      <vt:lpstr>QC – Drilling accuracy (NSW production)</vt:lpstr>
      <vt:lpstr>QC – Cutting Accuracy (Module-0)</vt:lpstr>
      <vt:lpstr>QC – Cutting Accuracy (NSW production)</vt:lpstr>
      <vt:lpstr>PowerPoint Presentation</vt:lpstr>
      <vt:lpstr>QC - Resistivity &amp; Electrical properties (Module-0)</vt:lpstr>
      <vt:lpstr>QC - Resistivity &amp; Electrical properties </vt:lpstr>
      <vt:lpstr>PowerPoint Presentation</vt:lpstr>
      <vt:lpstr>QC – pillar pattern &amp; - height</vt:lpstr>
      <vt:lpstr>QC – pillar pattern &amp; - height</vt:lpstr>
      <vt:lpstr>Summary – Anode PCB QA/QC at CERN</vt:lpstr>
      <vt:lpstr>PowerPoint Presentation</vt:lpstr>
      <vt:lpstr>Backup – NSW MM anode boards production steps</vt:lpstr>
      <vt:lpstr>Backup – NSW MM anode board Quality requirements</vt:lpstr>
      <vt:lpstr>Concept of readout PCB QA/QC </vt:lpstr>
    </vt:vector>
  </TitlesOfParts>
  <Company>Universitaet Wuerzburg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rzuw270</dc:creator>
  <cp:lastModifiedBy>Fabian Kuger</cp:lastModifiedBy>
  <cp:revision>1049</cp:revision>
  <cp:lastPrinted>2015-03-30T13:37:56Z</cp:lastPrinted>
  <dcterms:created xsi:type="dcterms:W3CDTF">2006-12-04T08:50:09Z</dcterms:created>
  <dcterms:modified xsi:type="dcterms:W3CDTF">2016-03-10T12:02:15Z</dcterms:modified>
</cp:coreProperties>
</file>