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9" r:id="rId2"/>
    <p:sldId id="282" r:id="rId3"/>
    <p:sldId id="291" r:id="rId4"/>
    <p:sldId id="289" r:id="rId5"/>
    <p:sldId id="290" r:id="rId6"/>
    <p:sldId id="281" r:id="rId7"/>
    <p:sldId id="283" r:id="rId8"/>
    <p:sldId id="288" r:id="rId9"/>
    <p:sldId id="284" r:id="rId10"/>
    <p:sldId id="287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4" autoAdjust="0"/>
  </p:normalViewPr>
  <p:slideViewPr>
    <p:cSldViewPr snapToGrid="0" snapToObjects="1">
      <p:cViewPr varScale="1">
        <p:scale>
          <a:sx n="67" d="100"/>
          <a:sy n="67" d="100"/>
        </p:scale>
        <p:origin x="-10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D84EE-886B-5841-B6AD-6262A24C1107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0B816-DFFC-4842-AFE9-BABD8FAE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55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34211-3A55-AE4A-B1BB-3107158542D9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BB924-AFD1-F544-8136-759AE446F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015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30 seconds</a:t>
            </a:r>
            <a:r>
              <a:rPr lang="en-US" baseline="0" dirty="0" smtClean="0"/>
              <a:t> for an event – using the same software would translate in 22 minutes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63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A171-B68A-5241-A8AD-48B9E2CC86F1}" type="datetime1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26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D9D3-CFB8-8D4D-9427-8B07300EB8D7}" type="datetime1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A5E97-A004-494C-B8C3-F7FFA68B4A11}" type="datetime1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60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51" y="908720"/>
            <a:ext cx="86868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10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BF2A-17C3-F646-83AD-A97C95C5C2D9}" type="datetime1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4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FD32-AB29-B143-AAE0-91D926F3CC61}" type="datetime1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3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A52FF-2A7A-F146-8440-97BBAF3AAE57}" type="datetime1">
              <a:rPr lang="en-US" smtClean="0"/>
              <a:t>5/3/16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0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25291-7A14-9C43-94C7-D5DF32ADAD8E}" type="datetime1">
              <a:rPr lang="en-US" smtClean="0"/>
              <a:t>5/3/16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8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A29-209C-3D4F-A550-CDD9B447F72F}" type="datetime1">
              <a:rPr lang="en-US" smtClean="0"/>
              <a:t>5/3/16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C274-D516-184B-88DF-5ECA9D94FAA2}" type="datetime1">
              <a:rPr lang="en-US" smtClean="0"/>
              <a:t>5/3/16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8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9DDF-6E4C-CF4B-9E61-C1E579C62A26}" type="datetime1">
              <a:rPr lang="en-US" smtClean="0"/>
              <a:t>5/3/16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88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69D1-EC3B-6747-B667-2E256C3D95E0}" type="datetime1">
              <a:rPr lang="en-US" smtClean="0"/>
              <a:t>5/3/16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5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79022-908D-2B4E-89A3-13117F55AC16}" type="datetime1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5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hyperlink" Target="https://cds.cern.ch/record/2020886?ln=en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282279" y="2130425"/>
            <a:ext cx="6456528" cy="1470025"/>
          </a:xfrm>
        </p:spPr>
        <p:txBody>
          <a:bodyPr/>
          <a:lstStyle/>
          <a:p>
            <a:r>
              <a:rPr lang="en-US" dirty="0" smtClean="0"/>
              <a:t>Software performance in CMS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</a:t>
            </a:r>
            <a:r>
              <a:rPr lang="en-US" dirty="0" smtClean="0"/>
              <a:t>Lange</a:t>
            </a:r>
          </a:p>
          <a:p>
            <a:r>
              <a:rPr lang="en-US" dirty="0" smtClean="0"/>
              <a:t>May 4,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75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performance against 2015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97894"/>
            <a:ext cx="8229600" cy="10584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Incremental progress continues through Run 2 while maintaining the physics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reco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" t="7595" r="8031"/>
          <a:stretch/>
        </p:blipFill>
        <p:spPr>
          <a:xfrm>
            <a:off x="0" y="1846857"/>
            <a:ext cx="4366099" cy="3421277"/>
          </a:xfrm>
          <a:prstGeom prst="rect">
            <a:avLst/>
          </a:prstGeom>
        </p:spPr>
      </p:pic>
      <p:pic>
        <p:nvPicPr>
          <p:cNvPr id="7" name="Picture 6" descr="recoRatio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" t="6103" r="6250"/>
          <a:stretch/>
        </p:blipFill>
        <p:spPr>
          <a:xfrm>
            <a:off x="4465329" y="1631380"/>
            <a:ext cx="4638236" cy="359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3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CMS is successful in achieving continued technical performance gains sing a few tools as a guide for investigation</a:t>
            </a:r>
          </a:p>
          <a:p>
            <a:pPr marL="742950" lvl="2" indent="-342900"/>
            <a:r>
              <a:rPr lang="en-US" dirty="0" smtClean="0"/>
              <a:t>How </a:t>
            </a:r>
            <a:r>
              <a:rPr lang="en-US" dirty="0"/>
              <a:t>far can we push purely technical changes before we need to consider impacting physics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Future hopes</a:t>
            </a:r>
          </a:p>
          <a:p>
            <a:pPr lvl="1"/>
            <a:r>
              <a:rPr lang="en-US" dirty="0" smtClean="0"/>
              <a:t>Detailed CPU/memory profiling with threading – be ready for a many-core environment</a:t>
            </a:r>
          </a:p>
          <a:p>
            <a:pPr lvl="1"/>
            <a:r>
              <a:rPr lang="en-US" dirty="0" smtClean="0"/>
              <a:t>Add CMS analysis to our list of applications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54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6998" cy="1143000"/>
          </a:xfrm>
        </p:spPr>
        <p:txBody>
          <a:bodyPr/>
          <a:lstStyle/>
          <a:p>
            <a:r>
              <a:rPr lang="en-US" dirty="0" smtClean="0"/>
              <a:t>Motivation: Technical improvements can pay 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93800"/>
          </a:xfrm>
        </p:spPr>
        <p:txBody>
          <a:bodyPr>
            <a:normAutofit/>
          </a:bodyPr>
          <a:lstStyle/>
          <a:p>
            <a:r>
              <a:rPr lang="en-US" dirty="0"/>
              <a:t>CPU time/event and event size determine computing requirement per </a:t>
            </a:r>
            <a:r>
              <a:rPr lang="en-US" dirty="0" smtClean="0"/>
              <a:t>trigger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0139" y="4553872"/>
            <a:ext cx="2140857" cy="1179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Faster </a:t>
            </a:r>
            <a:br>
              <a:rPr lang="en-US" sz="2400" dirty="0" smtClean="0"/>
            </a:br>
            <a:r>
              <a:rPr lang="en-US" sz="2400" dirty="0" smtClean="0"/>
              <a:t>reconstruction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4666338" y="4553872"/>
            <a:ext cx="2140857" cy="1179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More</a:t>
            </a:r>
            <a:br>
              <a:rPr lang="en-US" sz="2400" dirty="0" smtClean="0"/>
            </a:br>
            <a:r>
              <a:rPr lang="en-US" sz="2400" dirty="0" smtClean="0"/>
              <a:t>Physics</a:t>
            </a:r>
            <a:endParaRPr lang="en-US" sz="2400" dirty="0"/>
          </a:p>
        </p:txBody>
      </p:sp>
      <p:sp>
        <p:nvSpPr>
          <p:cNvPr id="8" name="Equal 7"/>
          <p:cNvSpPr/>
          <p:nvPr/>
        </p:nvSpPr>
        <p:spPr>
          <a:xfrm>
            <a:off x="3120568" y="4807873"/>
            <a:ext cx="616857" cy="671286"/>
          </a:xfrm>
          <a:prstGeom prst="mathEqual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Equal 8"/>
          <p:cNvSpPr/>
          <p:nvPr/>
        </p:nvSpPr>
        <p:spPr>
          <a:xfrm>
            <a:off x="3744686" y="4815129"/>
            <a:ext cx="616857" cy="671286"/>
          </a:xfrm>
          <a:prstGeom prst="mathEqual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0511" y="4445014"/>
            <a:ext cx="3748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1346200" y="2993571"/>
            <a:ext cx="1868715" cy="997857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CPU</a:t>
            </a:r>
            <a:br>
              <a:rPr lang="en-US" sz="2400" dirty="0" smtClean="0"/>
            </a:br>
            <a:r>
              <a:rPr lang="en-US" sz="2400" dirty="0" smtClean="0"/>
              <a:t> needed</a:t>
            </a:r>
            <a:endParaRPr lang="en-US" sz="2400" dirty="0"/>
          </a:p>
        </p:txBody>
      </p:sp>
      <p:sp>
        <p:nvSpPr>
          <p:cNvPr id="13" name="Oval Callout 12"/>
          <p:cNvSpPr/>
          <p:nvPr/>
        </p:nvSpPr>
        <p:spPr>
          <a:xfrm>
            <a:off x="6839856" y="5415203"/>
            <a:ext cx="2304144" cy="1270001"/>
          </a:xfrm>
          <a:prstGeom prst="wedgeEllipseCallout">
            <a:avLst>
              <a:gd name="adj1" fmla="val -37368"/>
              <a:gd name="adj2" fmla="val -66071"/>
            </a:avLst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Or:  less </a:t>
            </a:r>
            <a:r>
              <a:rPr lang="en-US" dirty="0"/>
              <a:t>cost </a:t>
            </a:r>
            <a:r>
              <a:rPr lang="en-US" dirty="0" smtClean="0"/>
              <a:t>to do the same </a:t>
            </a:r>
            <a:r>
              <a:rPr lang="en-US" dirty="0"/>
              <a:t>physics</a:t>
            </a:r>
            <a:endParaRPr lang="en-US" dirty="0"/>
          </a:p>
        </p:txBody>
      </p:sp>
      <p:sp>
        <p:nvSpPr>
          <p:cNvPr id="14" name="Equal 13"/>
          <p:cNvSpPr/>
          <p:nvPr/>
        </p:nvSpPr>
        <p:spPr>
          <a:xfrm>
            <a:off x="3570511" y="3189529"/>
            <a:ext cx="616857" cy="671286"/>
          </a:xfrm>
          <a:prstGeom prst="mathEqual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61543" y="2993571"/>
            <a:ext cx="1226457" cy="997857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 Events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6295572" y="3000828"/>
            <a:ext cx="1868715" cy="997857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CPU/Event</a:t>
            </a:r>
            <a:endParaRPr lang="en-US" sz="2400" dirty="0"/>
          </a:p>
        </p:txBody>
      </p:sp>
      <p:sp>
        <p:nvSpPr>
          <p:cNvPr id="17" name="Multiply 16"/>
          <p:cNvSpPr/>
          <p:nvPr/>
        </p:nvSpPr>
        <p:spPr>
          <a:xfrm>
            <a:off x="5642427" y="3171386"/>
            <a:ext cx="678543" cy="783786"/>
          </a:xfrm>
          <a:prstGeom prst="mathMultiply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93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142"/>
            <a:ext cx="8229600" cy="1143000"/>
          </a:xfrm>
        </p:spPr>
        <p:txBody>
          <a:bodyPr/>
          <a:lstStyle/>
          <a:p>
            <a:r>
              <a:rPr lang="en-US" dirty="0" smtClean="0"/>
              <a:t>Basic components in CMS (software)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3</a:t>
            </a:fld>
            <a:endParaRPr lang="en-US"/>
          </a:p>
        </p:txBody>
      </p:sp>
      <p:pic>
        <p:nvPicPr>
          <p:cNvPr id="6" name="Content Placeholder 9" descr="Screen Shot 2015-12-11 at 11.36.22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0" b="-56"/>
          <a:stretch/>
        </p:blipFill>
        <p:spPr>
          <a:xfrm>
            <a:off x="94780" y="951571"/>
            <a:ext cx="7373964" cy="51361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500" y="4725976"/>
            <a:ext cx="8186812" cy="1757606"/>
          </a:xfr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/>
          <a:p>
            <a:r>
              <a:rPr lang="en-US" sz="2400" dirty="0" smtClean="0"/>
              <a:t>Multithreaded framework</a:t>
            </a:r>
            <a:endParaRPr lang="en-US" sz="2400" dirty="0"/>
          </a:p>
          <a:p>
            <a:r>
              <a:rPr lang="en-US" sz="2400" dirty="0" smtClean="0"/>
              <a:t>Reconstruction (incl. HLT) is the primary performance target</a:t>
            </a:r>
          </a:p>
          <a:p>
            <a:pPr lvl="1"/>
            <a:r>
              <a:rPr lang="en-US" sz="2000" dirty="0" smtClean="0"/>
              <a:t>Tracking</a:t>
            </a:r>
            <a:endParaRPr lang="en-US" sz="2000" dirty="0"/>
          </a:p>
          <a:p>
            <a:pPr lvl="1"/>
            <a:r>
              <a:rPr lang="en-US" sz="2000" dirty="0" smtClean="0"/>
              <a:t>Particle flow based object reconstruction</a:t>
            </a:r>
            <a:endParaRPr lang="en-US" sz="2000" dirty="0"/>
          </a:p>
          <a:p>
            <a:pPr lvl="1"/>
            <a:r>
              <a:rPr lang="en-US" sz="2000" dirty="0" smtClean="0"/>
              <a:t>For the future: high granularity </a:t>
            </a:r>
            <a:r>
              <a:rPr lang="en-US" sz="2000" dirty="0" err="1" smtClean="0"/>
              <a:t>endcap</a:t>
            </a:r>
            <a:r>
              <a:rPr lang="en-US" sz="2000" dirty="0" smtClean="0"/>
              <a:t> </a:t>
            </a:r>
            <a:r>
              <a:rPr lang="en-US" sz="2000" dirty="0" err="1" smtClean="0"/>
              <a:t>calorimetry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791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for LHC: </a:t>
            </a:r>
            <a:r>
              <a:rPr lang="en-US" dirty="0"/>
              <a:t>E</a:t>
            </a:r>
            <a:r>
              <a:rPr lang="en-US" dirty="0" smtClean="0"/>
              <a:t>vent complexity and </a:t>
            </a:r>
            <a:br>
              <a:rPr lang="en-US" dirty="0" smtClean="0"/>
            </a:br>
            <a:r>
              <a:rPr lang="en-US" dirty="0" smtClean="0"/>
              <a:t>data rates continue to grow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8" y="1632976"/>
            <a:ext cx="8704232" cy="191469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CMS </a:t>
            </a:r>
            <a:r>
              <a:rPr lang="en-US" dirty="0" smtClean="0"/>
              <a:t>at the start of Phase 2 (HL-LHC):</a:t>
            </a:r>
          </a:p>
          <a:p>
            <a:r>
              <a:rPr lang="en-US" dirty="0" smtClean="0"/>
              <a:t>5x </a:t>
            </a:r>
            <a:r>
              <a:rPr lang="en-US" dirty="0" smtClean="0"/>
              <a:t>higher </a:t>
            </a:r>
            <a:r>
              <a:rPr lang="en-US" dirty="0" smtClean="0"/>
              <a:t>output rate of trigger </a:t>
            </a:r>
            <a:r>
              <a:rPr lang="en-US" dirty="0" smtClean="0"/>
              <a:t>compared to 2016</a:t>
            </a:r>
          </a:p>
          <a:p>
            <a:r>
              <a:rPr lang="en-US" dirty="0" smtClean="0"/>
              <a:t>Significantly</a:t>
            </a:r>
            <a:r>
              <a:rPr lang="en-US" dirty="0" smtClean="0"/>
              <a:t> more complex events Events 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140+ interactions/crossing)</a:t>
            </a:r>
          </a:p>
          <a:p>
            <a:endParaRPr lang="en-US" dirty="0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18277" r="23087" b="17058"/>
          <a:stretch>
            <a:fillRect/>
          </a:stretch>
        </p:blipFill>
        <p:spPr bwMode="auto">
          <a:xfrm>
            <a:off x="167852" y="3583270"/>
            <a:ext cx="4313138" cy="1868198"/>
          </a:xfrm>
          <a:prstGeom prst="rect">
            <a:avLst/>
          </a:prstGeom>
          <a:solidFill>
            <a:srgbClr val="FFEAB9"/>
          </a:solidFill>
          <a:ln>
            <a:noFill/>
          </a:ln>
          <a:ex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" t="14561" r="19608" b="14561"/>
          <a:stretch>
            <a:fillRect/>
          </a:stretch>
        </p:blipFill>
        <p:spPr bwMode="auto">
          <a:xfrm>
            <a:off x="4654126" y="3586556"/>
            <a:ext cx="4313138" cy="186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7745123" y="3371311"/>
            <a:ext cx="612768" cy="369696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 smtClean="0">
                <a:solidFill>
                  <a:schemeClr val="accent2"/>
                </a:solidFill>
                <a:latin typeface="Helvetica" charset="0"/>
              </a:rPr>
              <a:t>10</a:t>
            </a:r>
            <a:r>
              <a:rPr lang="en-US" sz="1800" baseline="30000" dirty="0" smtClean="0">
                <a:solidFill>
                  <a:schemeClr val="accent2"/>
                </a:solidFill>
                <a:latin typeface="Helvetica" charset="0"/>
              </a:rPr>
              <a:t>35</a:t>
            </a:r>
            <a:endParaRPr lang="en-US" sz="2800" dirty="0" smtClean="0">
              <a:solidFill>
                <a:schemeClr val="accent2"/>
              </a:solidFill>
              <a:latin typeface="Helvetica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263941" y="3373453"/>
            <a:ext cx="612768" cy="369696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 smtClean="0">
                <a:solidFill>
                  <a:schemeClr val="accent2"/>
                </a:solidFill>
                <a:latin typeface="Helvetica" charset="0"/>
              </a:rPr>
              <a:t>10</a:t>
            </a:r>
            <a:r>
              <a:rPr lang="en-US" sz="1800" baseline="30000" dirty="0" smtClean="0">
                <a:solidFill>
                  <a:schemeClr val="accent2"/>
                </a:solidFill>
                <a:latin typeface="Helvetica" charset="0"/>
              </a:rPr>
              <a:t>34</a:t>
            </a:r>
            <a:endParaRPr lang="en-US" sz="2800" dirty="0" smtClean="0">
              <a:solidFill>
                <a:schemeClr val="accent2"/>
              </a:solidFill>
              <a:latin typeface="Helvetica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86068" y="5673994"/>
            <a:ext cx="7962157" cy="707886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b="1" dirty="0" smtClean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HL-LHC presents increased challenges for Triggering, Tracking and Calorimetry, </a:t>
            </a:r>
            <a:r>
              <a:rPr lang="en-US" sz="2000" b="1" dirty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2000" b="1" dirty="0" smtClean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in particular for low to medium P</a:t>
            </a:r>
            <a:r>
              <a:rPr lang="en-US" sz="2000" b="1" baseline="-25000" dirty="0" smtClean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T</a:t>
            </a:r>
            <a:r>
              <a:rPr lang="en-US" sz="2000" b="1" dirty="0" smtClean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objects </a:t>
            </a:r>
            <a:endParaRPr lang="en-US" sz="2000" b="1" dirty="0">
              <a:solidFill>
                <a:srgbClr val="000090"/>
              </a:solidFill>
              <a:latin typeface="+mn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4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4, 2014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Lange, ACAT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365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time scales drastically </a:t>
            </a:r>
            <a:br>
              <a:rPr lang="en-US" dirty="0" smtClean="0"/>
            </a:br>
            <a:r>
              <a:rPr lang="en-US" dirty="0" smtClean="0"/>
              <a:t>with event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3606800" cy="4221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Resources needed by </a:t>
            </a:r>
            <a:r>
              <a:rPr lang="en-US" sz="2400" dirty="0" err="1" smtClean="0"/>
              <a:t>combinatorically</a:t>
            </a:r>
            <a:r>
              <a:rPr lang="en-US" sz="2400" dirty="0" smtClean="0"/>
              <a:t> driven reconstruction algorithms increase </a:t>
            </a:r>
            <a:br>
              <a:rPr lang="en-US" sz="2400" dirty="0" smtClean="0"/>
            </a:br>
            <a:r>
              <a:rPr lang="en-US" sz="2400" dirty="0" smtClean="0"/>
              <a:t>non-linearly with interactions/crossing</a:t>
            </a:r>
          </a:p>
          <a:p>
            <a:pPr lvl="1"/>
            <a:r>
              <a:rPr lang="en-US" sz="2000" dirty="0" smtClean="0"/>
              <a:t>Dedicated analyses of performance at high pileup resulted in scaling improved in recent years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Screen Shot 2015-04-01 at 9.37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149" y="1676229"/>
            <a:ext cx="4332101" cy="425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50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HL-LHC: Size </a:t>
            </a:r>
            <a:r>
              <a:rPr lang="en-US" dirty="0" smtClean="0"/>
              <a:t>of the processing problem if we continue as we continue with our current model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005" y="1570113"/>
            <a:ext cx="8806795" cy="4920362"/>
          </a:xfrm>
        </p:spPr>
        <p:txBody>
          <a:bodyPr>
            <a:noAutofit/>
          </a:bodyPr>
          <a:lstStyle/>
          <a:p>
            <a:r>
              <a:rPr lang="en-US" sz="2200" dirty="0" smtClean="0"/>
              <a:t>Factoring in the trigger rate and taking a weighed average of the data and simulation tasks we see the computing challenge is 65-200 times worse than Run2 (2016-like conditions)</a:t>
            </a:r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</p:txBody>
      </p:sp>
      <p:pic>
        <p:nvPicPr>
          <p:cNvPr id="5" name="Picture 4" descr="Screenshot 2014-09-04 14.59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78" y="2896934"/>
            <a:ext cx="3444299" cy="1944216"/>
          </a:xfrm>
          <a:prstGeom prst="rect">
            <a:avLst/>
          </a:prstGeom>
        </p:spPr>
      </p:pic>
      <p:pic>
        <p:nvPicPr>
          <p:cNvPr id="7" name="Picture 6" descr="Screenshot 2014-09-04 15.01.3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827" y="3145949"/>
            <a:ext cx="1404145" cy="16396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73214" y="3254725"/>
            <a:ext cx="23797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 of computing</a:t>
            </a:r>
            <a:br>
              <a:rPr lang="en-US" dirty="0" smtClean="0"/>
            </a:br>
            <a:r>
              <a:rPr lang="en-US" dirty="0" smtClean="0"/>
              <a:t>resource needs relative</a:t>
            </a:r>
            <a:br>
              <a:rPr lang="en-US" dirty="0" smtClean="0"/>
            </a:br>
            <a:r>
              <a:rPr lang="en-US" dirty="0" smtClean="0"/>
              <a:t>to Run 2 including the</a:t>
            </a:r>
            <a:br>
              <a:rPr lang="en-US" dirty="0" smtClean="0"/>
            </a:br>
            <a:r>
              <a:rPr lang="en-US" dirty="0" smtClean="0"/>
              <a:t>increase in projected </a:t>
            </a:r>
            <a:br>
              <a:rPr lang="en-US" dirty="0" smtClean="0"/>
            </a:br>
            <a:r>
              <a:rPr lang="en-US" dirty="0" smtClean="0"/>
              <a:t>HLT output rate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122273" y="3095148"/>
            <a:ext cx="864096" cy="1636905"/>
          </a:xfrm>
          <a:prstGeom prst="ellipse">
            <a:avLst/>
          </a:prstGeom>
          <a:noFill/>
          <a:ln w="381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9740" y="2752918"/>
            <a:ext cx="7909802" cy="2376264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0005" y="5318640"/>
            <a:ext cx="30577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(More detailed estimates </a:t>
            </a:r>
            <a:r>
              <a:rPr lang="en-US" dirty="0"/>
              <a:t>in our 2015 Technical Proposal)</a:t>
            </a:r>
            <a:br>
              <a:rPr lang="en-US" dirty="0"/>
            </a:br>
            <a:r>
              <a:rPr lang="en-US" dirty="0">
                <a:hlinkClick r:id="rId5"/>
              </a:rPr>
              <a:t>https://cds.cern.ch/record/2020886?ln=</a:t>
            </a:r>
            <a:r>
              <a:rPr lang="en-US" dirty="0" smtClean="0">
                <a:hlinkClick r:id="rId5"/>
              </a:rPr>
              <a:t>en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6</a:t>
            </a:fld>
            <a:endParaRPr lang="en-US"/>
          </a:p>
        </p:txBody>
      </p:sp>
      <p:sp>
        <p:nvSpPr>
          <p:cNvPr id="13" name="Cloud 12"/>
          <p:cNvSpPr/>
          <p:nvPr/>
        </p:nvSpPr>
        <p:spPr>
          <a:xfrm>
            <a:off x="3979066" y="4785638"/>
            <a:ext cx="5148268" cy="181201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Software improvements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are an important piece </a:t>
            </a:r>
            <a:r>
              <a:rPr lang="en-US" sz="2400" dirty="0" smtClean="0"/>
              <a:t>to close </a:t>
            </a:r>
            <a:r>
              <a:rPr lang="en-US" sz="2400" dirty="0"/>
              <a:t>this gap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7854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740" y="274638"/>
            <a:ext cx="8691762" cy="1143000"/>
          </a:xfrm>
        </p:spPr>
        <p:txBody>
          <a:bodyPr/>
          <a:lstStyle/>
          <a:p>
            <a:r>
              <a:rPr lang="en-US" dirty="0" smtClean="0"/>
              <a:t>Most relied on optimization tools in CMS: </a:t>
            </a:r>
            <a:r>
              <a:rPr lang="en-US" dirty="0" err="1" smtClean="0"/>
              <a:t>igprof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17740"/>
            <a:ext cx="8229600" cy="8084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Screen Shot 2016-05-03 at 10.30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48" y="1334387"/>
            <a:ext cx="7674048" cy="479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6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Large individual targets are gone. Tool like </a:t>
            </a:r>
            <a:r>
              <a:rPr lang="en-US" dirty="0" err="1" smtClean="0"/>
              <a:t>igprof</a:t>
            </a:r>
            <a:r>
              <a:rPr lang="en-US" dirty="0" smtClean="0"/>
              <a:t> particularly important to identify hot spots for investigation at this stage</a:t>
            </a:r>
          </a:p>
          <a:p>
            <a:r>
              <a:rPr lang="en-US" dirty="0" smtClean="0"/>
              <a:t>Redundant calculations: Remove</a:t>
            </a:r>
          </a:p>
          <a:p>
            <a:r>
              <a:rPr lang="en-US" dirty="0" smtClean="0"/>
              <a:t>Numerical precision: Use </a:t>
            </a:r>
            <a:r>
              <a:rPr lang="en-US" dirty="0" err="1" smtClean="0"/>
              <a:t>whats</a:t>
            </a:r>
            <a:r>
              <a:rPr lang="en-US" dirty="0" smtClean="0"/>
              <a:t> needed</a:t>
            </a:r>
          </a:p>
          <a:p>
            <a:r>
              <a:rPr lang="en-US" dirty="0" smtClean="0"/>
              <a:t>Math functions: VDT where possible</a:t>
            </a:r>
          </a:p>
          <a:p>
            <a:r>
              <a:rPr lang="en-US" dirty="0" smtClean="0"/>
              <a:t>Push persistency overhead away: Use original objects in algorithms</a:t>
            </a:r>
          </a:p>
          <a:p>
            <a:r>
              <a:rPr lang="en-US" dirty="0" smtClean="0"/>
              <a:t>Take advantage of C++11 constructs</a:t>
            </a:r>
          </a:p>
          <a:p>
            <a:r>
              <a:rPr lang="en-US" dirty="0" err="1" smtClean="0"/>
              <a:t>Vectorization</a:t>
            </a:r>
            <a:r>
              <a:rPr lang="en-US" dirty="0" smtClean="0"/>
              <a:t>: Ensure loops are </a:t>
            </a:r>
            <a:r>
              <a:rPr lang="en-US" dirty="0" err="1" smtClean="0"/>
              <a:t>vectorized</a:t>
            </a:r>
            <a:r>
              <a:rPr lang="en-US" dirty="0" smtClean="0"/>
              <a:t> by compiler (but we miss automatic methods)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98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Threading optimization: We use </a:t>
            </a:r>
            <a:r>
              <a:rPr lang="en-US" dirty="0" err="1" smtClean="0"/>
              <a:t>VTune</a:t>
            </a:r>
            <a:r>
              <a:rPr lang="en-US" dirty="0" smtClean="0"/>
              <a:t> very successfully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97898"/>
            <a:ext cx="8229600" cy="8282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Screen Shot 2016-05-03 at 10.11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1418072"/>
            <a:ext cx="7973092" cy="489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837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5415</TotalTime>
  <Words>420</Words>
  <Application>Microsoft Macintosh PowerPoint</Application>
  <PresentationFormat>On-screen Show (4:3)</PresentationFormat>
  <Paragraphs>73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Software performance in CMS</vt:lpstr>
      <vt:lpstr>Motivation: Technical improvements can pay off</vt:lpstr>
      <vt:lpstr>Basic components in CMS (software)</vt:lpstr>
      <vt:lpstr>Challenge for LHC: Event complexity and  data rates continue to grow</vt:lpstr>
      <vt:lpstr>Processing time scales drastically  with event complexity</vt:lpstr>
      <vt:lpstr>HL-LHC: Size of the processing problem if we continue as we continue with our current model</vt:lpstr>
      <vt:lpstr>Most relied on optimization tools in CMS: igprof </vt:lpstr>
      <vt:lpstr>Recent targets</vt:lpstr>
      <vt:lpstr>Threading optimization: We use VTune very successfully</vt:lpstr>
      <vt:lpstr>Reconstruction performance against 2015 data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Premixing </dc:title>
  <dc:creator>David Lange</dc:creator>
  <cp:lastModifiedBy>David Lange</cp:lastModifiedBy>
  <cp:revision>78</cp:revision>
  <dcterms:created xsi:type="dcterms:W3CDTF">2016-02-08T10:51:04Z</dcterms:created>
  <dcterms:modified xsi:type="dcterms:W3CDTF">2016-05-04T07:30:14Z</dcterms:modified>
</cp:coreProperties>
</file>