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48" r:id="rId2"/>
    <p:sldId id="422" r:id="rId3"/>
    <p:sldId id="420" r:id="rId4"/>
    <p:sldId id="411" r:id="rId5"/>
    <p:sldId id="412" r:id="rId6"/>
    <p:sldId id="413" r:id="rId7"/>
    <p:sldId id="414" r:id="rId8"/>
    <p:sldId id="416" r:id="rId9"/>
    <p:sldId id="356" r:id="rId10"/>
    <p:sldId id="390" r:id="rId11"/>
    <p:sldId id="409" r:id="rId12"/>
    <p:sldId id="424" r:id="rId13"/>
    <p:sldId id="421" r:id="rId14"/>
    <p:sldId id="426" r:id="rId15"/>
    <p:sldId id="427" r:id="rId16"/>
    <p:sldId id="428" r:id="rId17"/>
    <p:sldId id="429" r:id="rId18"/>
    <p:sldId id="430" r:id="rId19"/>
    <p:sldId id="406" r:id="rId20"/>
    <p:sldId id="403" r:id="rId21"/>
    <p:sldId id="404" r:id="rId22"/>
    <p:sldId id="405" r:id="rId23"/>
    <p:sldId id="402" r:id="rId24"/>
    <p:sldId id="431" r:id="rId25"/>
    <p:sldId id="432" r:id="rId26"/>
    <p:sldId id="435" r:id="rId27"/>
    <p:sldId id="385" r:id="rId28"/>
    <p:sldId id="358" r:id="rId29"/>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71" autoAdjust="0"/>
    <p:restoredTop sz="94660"/>
  </p:normalViewPr>
  <p:slideViewPr>
    <p:cSldViewPr snapToGrid="0">
      <p:cViewPr varScale="1">
        <p:scale>
          <a:sx n="81" d="100"/>
          <a:sy n="81" d="100"/>
        </p:scale>
        <p:origin x="77"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9AE98F0D-9F40-4417-8F5D-C813A6AAEAA4}" type="datetimeFigureOut">
              <a:rPr lang="en-GB" smtClean="0"/>
              <a:t>15/03/2016</a:t>
            </a:fld>
            <a:endParaRPr lang="en-GB"/>
          </a:p>
        </p:txBody>
      </p:sp>
      <p:sp>
        <p:nvSpPr>
          <p:cNvPr id="4" name="Slide Image Placehold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8F66B9BC-C41F-49BE-98E1-E46A5A48345B}" type="slidenum">
              <a:rPr lang="en-GB" smtClean="0"/>
              <a:t>‹#›</a:t>
            </a:fld>
            <a:endParaRPr lang="en-GB"/>
          </a:p>
        </p:txBody>
      </p:sp>
    </p:spTree>
    <p:extLst>
      <p:ext uri="{BB962C8B-B14F-4D97-AF65-F5344CB8AC3E}">
        <p14:creationId xmlns:p14="http://schemas.microsoft.com/office/powerpoint/2010/main" val="517568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66B9BC-C41F-49BE-98E1-E46A5A48345B}" type="slidenum">
              <a:rPr lang="en-GB" smtClean="0"/>
              <a:t>1</a:t>
            </a:fld>
            <a:endParaRPr lang="en-GB"/>
          </a:p>
        </p:txBody>
      </p:sp>
    </p:spTree>
    <p:extLst>
      <p:ext uri="{BB962C8B-B14F-4D97-AF65-F5344CB8AC3E}">
        <p14:creationId xmlns:p14="http://schemas.microsoft.com/office/powerpoint/2010/main" val="3388190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66B9BC-C41F-49BE-98E1-E46A5A48345B}" type="slidenum">
              <a:rPr lang="en-GB" smtClean="0"/>
              <a:t>3</a:t>
            </a:fld>
            <a:endParaRPr lang="en-GB"/>
          </a:p>
        </p:txBody>
      </p:sp>
    </p:spTree>
    <p:extLst>
      <p:ext uri="{BB962C8B-B14F-4D97-AF65-F5344CB8AC3E}">
        <p14:creationId xmlns:p14="http://schemas.microsoft.com/office/powerpoint/2010/main" val="736466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66B9BC-C41F-49BE-98E1-E46A5A48345B}" type="slidenum">
              <a:rPr lang="en-GB" smtClean="0"/>
              <a:t>9</a:t>
            </a:fld>
            <a:endParaRPr lang="en-GB"/>
          </a:p>
        </p:txBody>
      </p:sp>
    </p:spTree>
    <p:extLst>
      <p:ext uri="{BB962C8B-B14F-4D97-AF65-F5344CB8AC3E}">
        <p14:creationId xmlns:p14="http://schemas.microsoft.com/office/powerpoint/2010/main" val="2887901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66B9BC-C41F-49BE-98E1-E46A5A48345B}" type="slidenum">
              <a:rPr lang="en-GB" smtClean="0"/>
              <a:t>24</a:t>
            </a:fld>
            <a:endParaRPr lang="en-GB"/>
          </a:p>
        </p:txBody>
      </p:sp>
    </p:spTree>
    <p:extLst>
      <p:ext uri="{BB962C8B-B14F-4D97-AF65-F5344CB8AC3E}">
        <p14:creationId xmlns:p14="http://schemas.microsoft.com/office/powerpoint/2010/main" val="2149707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419792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267284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271327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136653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2134032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16 Mar 2016</a:t>
            </a:r>
            <a:endParaRPr lang="en-GB"/>
          </a:p>
        </p:txBody>
      </p:sp>
      <p:sp>
        <p:nvSpPr>
          <p:cNvPr id="6" name="Footer Placeholder 5"/>
          <p:cNvSpPr>
            <a:spLocks noGrp="1"/>
          </p:cNvSpPr>
          <p:nvPr>
            <p:ph type="ftr" sz="quarter" idx="11"/>
          </p:nvPr>
        </p:nvSpPr>
        <p:spPr/>
        <p:txBody>
          <a:bodyPr/>
          <a:lstStyle/>
          <a:p>
            <a:r>
              <a:rPr lang="en-GB" smtClean="0"/>
              <a:t>M. Berretti, Forward Physics WG,  CERN</a:t>
            </a:r>
            <a:endParaRPr lang="en-GB"/>
          </a:p>
        </p:txBody>
      </p:sp>
      <p:sp>
        <p:nvSpPr>
          <p:cNvPr id="7" name="Slide Number Placeholder 6"/>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72616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16 Mar 2016</a:t>
            </a:r>
            <a:endParaRPr lang="en-GB"/>
          </a:p>
        </p:txBody>
      </p:sp>
      <p:sp>
        <p:nvSpPr>
          <p:cNvPr id="8" name="Footer Placeholder 7"/>
          <p:cNvSpPr>
            <a:spLocks noGrp="1"/>
          </p:cNvSpPr>
          <p:nvPr>
            <p:ph type="ftr" sz="quarter" idx="11"/>
          </p:nvPr>
        </p:nvSpPr>
        <p:spPr/>
        <p:txBody>
          <a:bodyPr/>
          <a:lstStyle/>
          <a:p>
            <a:r>
              <a:rPr lang="en-GB" smtClean="0"/>
              <a:t>M. Berretti, Forward Physics WG,  CERN</a:t>
            </a:r>
            <a:endParaRPr lang="en-GB"/>
          </a:p>
        </p:txBody>
      </p:sp>
      <p:sp>
        <p:nvSpPr>
          <p:cNvPr id="9" name="Slide Number Placeholder 8"/>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1026769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16 Mar 2016</a:t>
            </a:r>
            <a:endParaRPr lang="en-GB"/>
          </a:p>
        </p:txBody>
      </p:sp>
      <p:sp>
        <p:nvSpPr>
          <p:cNvPr id="4" name="Footer Placeholder 3"/>
          <p:cNvSpPr>
            <a:spLocks noGrp="1"/>
          </p:cNvSpPr>
          <p:nvPr>
            <p:ph type="ftr" sz="quarter" idx="11"/>
          </p:nvPr>
        </p:nvSpPr>
        <p:spPr/>
        <p:txBody>
          <a:bodyPr/>
          <a:lstStyle/>
          <a:p>
            <a:r>
              <a:rPr lang="en-GB" smtClean="0"/>
              <a:t>M. Berretti, Forward Physics WG,  CERN</a:t>
            </a:r>
            <a:endParaRPr lang="en-GB"/>
          </a:p>
        </p:txBody>
      </p:sp>
      <p:sp>
        <p:nvSpPr>
          <p:cNvPr id="5" name="Slide Number Placeholder 4"/>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2887914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 Mar 2016</a:t>
            </a:r>
            <a:endParaRPr lang="en-GB"/>
          </a:p>
        </p:txBody>
      </p:sp>
      <p:sp>
        <p:nvSpPr>
          <p:cNvPr id="3" name="Footer Placeholder 2"/>
          <p:cNvSpPr>
            <a:spLocks noGrp="1"/>
          </p:cNvSpPr>
          <p:nvPr>
            <p:ph type="ftr" sz="quarter" idx="11"/>
          </p:nvPr>
        </p:nvSpPr>
        <p:spPr/>
        <p:txBody>
          <a:bodyPr/>
          <a:lstStyle/>
          <a:p>
            <a:r>
              <a:rPr lang="en-GB" smtClean="0"/>
              <a:t>M. Berretti, Forward Physics WG,  CERN</a:t>
            </a:r>
            <a:endParaRPr lang="en-GB"/>
          </a:p>
        </p:txBody>
      </p:sp>
      <p:sp>
        <p:nvSpPr>
          <p:cNvPr id="4" name="Slide Number Placeholder 3"/>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817870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 Mar 2016</a:t>
            </a:r>
            <a:endParaRPr lang="en-GB"/>
          </a:p>
        </p:txBody>
      </p:sp>
      <p:sp>
        <p:nvSpPr>
          <p:cNvPr id="6" name="Footer Placeholder 5"/>
          <p:cNvSpPr>
            <a:spLocks noGrp="1"/>
          </p:cNvSpPr>
          <p:nvPr>
            <p:ph type="ftr" sz="quarter" idx="11"/>
          </p:nvPr>
        </p:nvSpPr>
        <p:spPr/>
        <p:txBody>
          <a:bodyPr/>
          <a:lstStyle/>
          <a:p>
            <a:r>
              <a:rPr lang="en-GB" smtClean="0"/>
              <a:t>M. Berretti, Forward Physics WG,  CERN</a:t>
            </a:r>
            <a:endParaRPr lang="en-GB"/>
          </a:p>
        </p:txBody>
      </p:sp>
      <p:sp>
        <p:nvSpPr>
          <p:cNvPr id="7" name="Slide Number Placeholder 6"/>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749536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 Mar 2016</a:t>
            </a:r>
            <a:endParaRPr lang="en-GB"/>
          </a:p>
        </p:txBody>
      </p:sp>
      <p:sp>
        <p:nvSpPr>
          <p:cNvPr id="6" name="Footer Placeholder 5"/>
          <p:cNvSpPr>
            <a:spLocks noGrp="1"/>
          </p:cNvSpPr>
          <p:nvPr>
            <p:ph type="ftr" sz="quarter" idx="11"/>
          </p:nvPr>
        </p:nvSpPr>
        <p:spPr/>
        <p:txBody>
          <a:bodyPr/>
          <a:lstStyle/>
          <a:p>
            <a:r>
              <a:rPr lang="en-GB" smtClean="0"/>
              <a:t>M. Berretti, Forward Physics WG,  CERN</a:t>
            </a:r>
            <a:endParaRPr lang="en-GB"/>
          </a:p>
        </p:txBody>
      </p:sp>
      <p:sp>
        <p:nvSpPr>
          <p:cNvPr id="7" name="Slide Number Placeholder 6"/>
          <p:cNvSpPr>
            <a:spLocks noGrp="1"/>
          </p:cNvSpPr>
          <p:nvPr>
            <p:ph type="sldNum" sz="quarter" idx="12"/>
          </p:nvPr>
        </p:nvSpPr>
        <p:spPr/>
        <p:txBody>
          <a:bodyPr/>
          <a:lstStyle/>
          <a:p>
            <a:fld id="{64ADE976-10CD-4241-8605-5EC66ADA1B9F}" type="slidenum">
              <a:rPr lang="en-GB" smtClean="0"/>
              <a:t>‹#›</a:t>
            </a:fld>
            <a:endParaRPr lang="en-GB"/>
          </a:p>
        </p:txBody>
      </p:sp>
    </p:spTree>
    <p:extLst>
      <p:ext uri="{BB962C8B-B14F-4D97-AF65-F5344CB8AC3E}">
        <p14:creationId xmlns:p14="http://schemas.microsoft.com/office/powerpoint/2010/main" val="1287704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 Mar 2016</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 Berretti, Forward Physics WG,  CERN</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ADE976-10CD-4241-8605-5EC66ADA1B9F}" type="slidenum">
              <a:rPr lang="en-GB" smtClean="0"/>
              <a:t>‹#›</a:t>
            </a:fld>
            <a:endParaRPr lang="en-GB"/>
          </a:p>
        </p:txBody>
      </p:sp>
    </p:spTree>
    <p:extLst>
      <p:ext uri="{BB962C8B-B14F-4D97-AF65-F5344CB8AC3E}">
        <p14:creationId xmlns:p14="http://schemas.microsoft.com/office/powerpoint/2010/main" val="148607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gif"/><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00.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dirty="0"/>
          </a:p>
        </p:txBody>
      </p:sp>
      <p:sp>
        <p:nvSpPr>
          <p:cNvPr id="5" name="Footer Placeholder 4"/>
          <p:cNvSpPr>
            <a:spLocks noGrp="1"/>
          </p:cNvSpPr>
          <p:nvPr>
            <p:ph type="ftr" sz="quarter" idx="11"/>
          </p:nvPr>
        </p:nvSpPr>
        <p:spPr/>
        <p:txBody>
          <a:bodyPr/>
          <a:lstStyle/>
          <a:p>
            <a:r>
              <a:rPr lang="en-GB" smtClean="0"/>
              <a:t>M. Berretti, Forward Physics WG,  CERN</a:t>
            </a:r>
            <a:endParaRPr lang="en-GB" dirty="0"/>
          </a:p>
        </p:txBody>
      </p:sp>
      <p:sp>
        <p:nvSpPr>
          <p:cNvPr id="6" name="Slide Number Placeholder 5"/>
          <p:cNvSpPr>
            <a:spLocks noGrp="1"/>
          </p:cNvSpPr>
          <p:nvPr>
            <p:ph type="sldNum" sz="quarter" idx="12"/>
          </p:nvPr>
        </p:nvSpPr>
        <p:spPr/>
        <p:txBody>
          <a:bodyPr/>
          <a:lstStyle/>
          <a:p>
            <a:fld id="{64ADE976-10CD-4241-8605-5EC66ADA1B9F}" type="slidenum">
              <a:rPr lang="en-GB" smtClean="0"/>
              <a:t>1</a:t>
            </a:fld>
            <a:endParaRPr lang="en-GB" dirty="0"/>
          </a:p>
        </p:txBody>
      </p:sp>
      <p:sp>
        <p:nvSpPr>
          <p:cNvPr id="7" name="Title 1"/>
          <p:cNvSpPr txBox="1">
            <a:spLocks/>
          </p:cNvSpPr>
          <p:nvPr/>
        </p:nvSpPr>
        <p:spPr>
          <a:xfrm>
            <a:off x="302665" y="63606"/>
            <a:ext cx="11051135" cy="119603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b="1" dirty="0" smtClean="0">
                <a:solidFill>
                  <a:srgbClr val="FF0000"/>
                </a:solidFill>
                <a:effectLst>
                  <a:outerShdw blurRad="38100" dist="38100" dir="2700000" algn="tl">
                    <a:srgbClr val="000000">
                      <a:alpha val="43137"/>
                    </a:srgbClr>
                  </a:outerShdw>
                </a:effectLst>
              </a:rPr>
              <a:t>Diamond </a:t>
            </a:r>
            <a:r>
              <a:rPr lang="en-GB" sz="3600" b="1" dirty="0">
                <a:solidFill>
                  <a:srgbClr val="FF0000"/>
                </a:solidFill>
                <a:effectLst>
                  <a:outerShdw blurRad="38100" dist="38100" dir="2700000" algn="tl">
                    <a:srgbClr val="000000">
                      <a:alpha val="43137"/>
                    </a:srgbClr>
                  </a:outerShdw>
                </a:effectLst>
              </a:rPr>
              <a:t>timing detectors for TOTEM and CT-PPS</a:t>
            </a:r>
            <a:endParaRPr lang="en-GB" sz="3600" b="1" dirty="0">
              <a:solidFill>
                <a:srgbClr val="FF0000"/>
              </a:solidFill>
              <a:effectLst>
                <a:outerShdw blurRad="38100" dist="38100" dir="2700000" algn="tl">
                  <a:srgbClr val="000000">
                    <a:alpha val="43137"/>
                  </a:srgbClr>
                </a:outerShdw>
              </a:effectLst>
              <a:latin typeface="Bell MT" panose="02020503060305020303" pitchFamily="18" charset="0"/>
            </a:endParaRPr>
          </a:p>
        </p:txBody>
      </p:sp>
      <p:sp>
        <p:nvSpPr>
          <p:cNvPr id="8" name="TextBox 7"/>
          <p:cNvSpPr txBox="1"/>
          <p:nvPr/>
        </p:nvSpPr>
        <p:spPr>
          <a:xfrm>
            <a:off x="1422144" y="4726230"/>
            <a:ext cx="9005696" cy="1231106"/>
          </a:xfrm>
          <a:prstGeom prst="rect">
            <a:avLst/>
          </a:prstGeom>
          <a:noFill/>
        </p:spPr>
        <p:txBody>
          <a:bodyPr wrap="square" rtlCol="0">
            <a:spAutoFit/>
          </a:bodyPr>
          <a:lstStyle/>
          <a:p>
            <a:pPr marL="285750" indent="-285750">
              <a:buFont typeface="Arial" panose="020B0604020202020204" pitchFamily="34" charset="0"/>
              <a:buChar char="•"/>
            </a:pPr>
            <a:r>
              <a:rPr lang="en-GB" sz="2200" dirty="0" smtClean="0">
                <a:latin typeface="Times New Roman" panose="02020603050405020304" pitchFamily="18" charset="0"/>
                <a:cs typeface="Times New Roman" panose="02020603050405020304" pitchFamily="18" charset="0"/>
              </a:rPr>
              <a:t>Installation in the LHC of  TOTEM diamond detectors in the vertical RPs</a:t>
            </a:r>
            <a:endParaRPr lang="en-GB" sz="2200" dirty="0">
              <a:latin typeface="Times New Roman" panose="02020603050405020304" pitchFamily="18" charset="0"/>
              <a:cs typeface="Times New Roman" panose="02020603050405020304" pitchFamily="18" charset="0"/>
            </a:endParaRPr>
          </a:p>
          <a:p>
            <a:endParaRPr lang="en-GB" sz="2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2200" dirty="0">
                <a:latin typeface="Times New Roman" panose="02020603050405020304" pitchFamily="18" charset="0"/>
                <a:cs typeface="Times New Roman" panose="02020603050405020304" pitchFamily="18" charset="0"/>
              </a:rPr>
              <a:t>Diamond detectors for CT-PPS: </a:t>
            </a:r>
            <a:r>
              <a:rPr lang="en-GB" sz="2200" dirty="0" smtClean="0">
                <a:latin typeface="Times New Roman" panose="02020603050405020304" pitchFamily="18" charset="0"/>
                <a:cs typeface="Times New Roman" panose="02020603050405020304" pitchFamily="18" charset="0"/>
              </a:rPr>
              <a:t>status and simulation studies</a:t>
            </a:r>
            <a:endParaRPr lang="en-GB" sz="2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800"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12682" y="24046"/>
            <a:ext cx="695439" cy="1234971"/>
          </a:xfrm>
          <a:prstGeom prst="rect">
            <a:avLst/>
          </a:prstGeom>
        </p:spPr>
      </p:pic>
      <p:sp>
        <p:nvSpPr>
          <p:cNvPr id="2" name="Rectangle 1"/>
          <p:cNvSpPr/>
          <p:nvPr/>
        </p:nvSpPr>
        <p:spPr>
          <a:xfrm>
            <a:off x="-45911" y="1293893"/>
            <a:ext cx="12283821" cy="1077218"/>
          </a:xfrm>
          <a:prstGeom prst="rect">
            <a:avLst/>
          </a:prstGeom>
        </p:spPr>
        <p:txBody>
          <a:bodyPr wrap="square">
            <a:spAutoFit/>
          </a:bodyPr>
          <a:lstStyle/>
          <a:p>
            <a:pPr algn="ctr"/>
            <a:r>
              <a:rPr lang="en-GB" sz="20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Mirko </a:t>
            </a:r>
            <a:r>
              <a:rPr lang="en-GB" sz="20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Berretti</a:t>
            </a:r>
          </a:p>
          <a:p>
            <a:pPr algn="ctr"/>
            <a:r>
              <a:rPr lang="en-GB"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 </a:t>
            </a:r>
            <a:r>
              <a:rPr lang="en-GB" sz="1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Linhart</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 </a:t>
            </a:r>
            <a:r>
              <a:rPr lang="en-GB" sz="1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Minafra</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M. </a:t>
            </a:r>
            <a:r>
              <a:rPr lang="en-GB" sz="1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Bozzo</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Bossini</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 </a:t>
            </a:r>
            <a:r>
              <a:rPr lang="en-GB" sz="1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Antchev</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V. </a:t>
            </a:r>
            <a:r>
              <a:rPr lang="en-GB" sz="1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Georgiev</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 </a:t>
            </a:r>
            <a:r>
              <a:rPr lang="en-GB" sz="1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Naaranoja</a:t>
            </a:r>
            <a:r>
              <a:rPr lang="en-GB"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Lucsanyi</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J.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Baechler</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Turini</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Druzkin</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Atanassov</a:t>
            </a:r>
            <a:r>
              <a:rPr lang="en-GB"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 </a:t>
            </a:r>
            <a:r>
              <a:rPr lang="en-GB" sz="14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Karev</a:t>
            </a:r>
            <a:r>
              <a:rPr lang="en-GB"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n-GB"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n-GB" sz="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3" name="Rectangle 12"/>
          <p:cNvSpPr/>
          <p:nvPr/>
        </p:nvSpPr>
        <p:spPr>
          <a:xfrm>
            <a:off x="3672918" y="3454642"/>
            <a:ext cx="5562600" cy="646331"/>
          </a:xfrm>
          <a:prstGeom prst="rect">
            <a:avLst/>
          </a:prstGeom>
        </p:spPr>
        <p:txBody>
          <a:bodyPr wrap="square">
            <a:spAutoFit/>
          </a:bodyPr>
          <a:lstStyle/>
          <a:p>
            <a:pPr algn="ctr"/>
            <a:r>
              <a:rPr lang="en-GB"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LHC Working Group on Forward Physics and Diffraction </a:t>
            </a:r>
            <a:endParaRPr lang="en-GB"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GB" dirty="0">
                <a:solidFill>
                  <a:srgbClr val="FF0000"/>
                </a:solidFill>
                <a:effectLst>
                  <a:outerShdw blurRad="38100" dist="38100" dir="2700000" algn="tl">
                    <a:srgbClr val="000000">
                      <a:alpha val="43137"/>
                    </a:srgbClr>
                  </a:outerShdw>
                </a:effectLst>
                <a:latin typeface="Bell MT" panose="02020503060305020303" pitchFamily="18" charset="0"/>
                <a:cs typeface="Times New Roman" panose="02020603050405020304" pitchFamily="18" charset="0"/>
              </a:rPr>
              <a:t>CERN, </a:t>
            </a:r>
            <a:r>
              <a:rPr lang="en-GB"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16/03/2016</a:t>
            </a:r>
            <a:endParaRPr lang="en-GB"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8493" y="2366541"/>
            <a:ext cx="1008425" cy="941707"/>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8707" y="2333732"/>
            <a:ext cx="947170" cy="955515"/>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08121" y="205130"/>
            <a:ext cx="907679" cy="907679"/>
          </a:xfrm>
          <a:prstGeom prst="rect">
            <a:avLst/>
          </a:prstGeom>
        </p:spPr>
      </p:pic>
    </p:spTree>
    <p:extLst>
      <p:ext uri="{BB962C8B-B14F-4D97-AF65-F5344CB8AC3E}">
        <p14:creationId xmlns:p14="http://schemas.microsoft.com/office/powerpoint/2010/main" val="3201171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3695" y="1956789"/>
            <a:ext cx="4094110" cy="3070583"/>
          </a:xfrm>
          <a:prstGeom prst="rect">
            <a:avLst/>
          </a:prstGeom>
        </p:spPr>
      </p:pic>
      <p:sp>
        <p:nvSpPr>
          <p:cNvPr id="10" name="TextBox 9"/>
          <p:cNvSpPr txBox="1"/>
          <p:nvPr/>
        </p:nvSpPr>
        <p:spPr>
          <a:xfrm>
            <a:off x="7880510" y="5093066"/>
            <a:ext cx="3962816" cy="646331"/>
          </a:xfrm>
          <a:prstGeom prst="rect">
            <a:avLst/>
          </a:prstGeom>
          <a:noFill/>
        </p:spPr>
        <p:txBody>
          <a:bodyPr wrap="none" rtlCol="0">
            <a:spAutoFit/>
          </a:bodyPr>
          <a:lstStyle/>
          <a:p>
            <a:pPr marL="285750" indent="-285750">
              <a:buFont typeface="Arial" panose="020B0604020202020204" pitchFamily="34" charset="0"/>
              <a:buChar char="•"/>
            </a:pPr>
            <a:r>
              <a:rPr lang="en-GB" dirty="0" smtClean="0"/>
              <a:t>Silicon-based coating, R</a:t>
            </a:r>
            <a:r>
              <a:rPr lang="en-GB" baseline="-25000" dirty="0"/>
              <a:t>V</a:t>
            </a:r>
            <a:r>
              <a:rPr lang="en-GB" dirty="0" smtClean="0"/>
              <a:t>=3·10</a:t>
            </a:r>
            <a:r>
              <a:rPr lang="en-GB" baseline="30000" dirty="0" smtClean="0"/>
              <a:t>15</a:t>
            </a:r>
            <a:r>
              <a:rPr lang="en-GB" dirty="0" smtClean="0"/>
              <a:t> </a:t>
            </a:r>
            <a:r>
              <a:rPr lang="en-GB" dirty="0" err="1" smtClean="0">
                <a:latin typeface="Symbol" panose="05050102010706020507" pitchFamily="18" charset="2"/>
              </a:rPr>
              <a:t>W</a:t>
            </a:r>
            <a:r>
              <a:rPr lang="en-GB" dirty="0" err="1" smtClean="0"/>
              <a:t>cm</a:t>
            </a:r>
            <a:endParaRPr lang="en-GB" dirty="0" smtClean="0"/>
          </a:p>
          <a:p>
            <a:pPr marL="285750" indent="-285750">
              <a:buFont typeface="Arial" panose="020B0604020202020204" pitchFamily="34" charset="0"/>
              <a:buChar char="•"/>
            </a:pPr>
            <a:r>
              <a:rPr lang="en-GB" dirty="0" smtClean="0"/>
              <a:t>150 </a:t>
            </a:r>
            <a:r>
              <a:rPr lang="en-GB" dirty="0" smtClean="0">
                <a:latin typeface="Symbol" panose="05050102010706020507" pitchFamily="18" charset="2"/>
              </a:rPr>
              <a:t>m</a:t>
            </a:r>
            <a:r>
              <a:rPr lang="en-GB" dirty="0" smtClean="0"/>
              <a:t>m wire bonding</a:t>
            </a:r>
            <a:endParaRPr lang="en-GB" dirty="0"/>
          </a:p>
        </p:txBody>
      </p:sp>
      <p:sp>
        <p:nvSpPr>
          <p:cNvPr id="11" name="TextBox 10"/>
          <p:cNvSpPr txBox="1"/>
          <p:nvPr/>
        </p:nvSpPr>
        <p:spPr>
          <a:xfrm>
            <a:off x="7523732" y="710705"/>
            <a:ext cx="4374036"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One old board was sent to a company for coating and large wire </a:t>
            </a:r>
            <a:r>
              <a:rPr lang="en-GB" dirty="0" smtClean="0"/>
              <a:t>bonding:</a:t>
            </a:r>
            <a:r>
              <a:rPr lang="en-GB" dirty="0" smtClean="0">
                <a:solidFill>
                  <a:srgbClr val="FF0000"/>
                </a:solidFill>
              </a:rPr>
              <a:t> better for field reduction and reduced impedance for the signal</a:t>
            </a:r>
            <a:endParaRPr lang="en-GB" dirty="0">
              <a:solidFill>
                <a:srgbClr val="FF0000"/>
              </a:solidFill>
            </a:endParaRPr>
          </a:p>
        </p:txBody>
      </p:sp>
      <p:sp>
        <p:nvSpPr>
          <p:cNvPr id="12" name="TextBox 11"/>
          <p:cNvSpPr txBox="1"/>
          <p:nvPr/>
        </p:nvSpPr>
        <p:spPr>
          <a:xfrm>
            <a:off x="233242" y="147609"/>
            <a:ext cx="3771032" cy="523220"/>
          </a:xfrm>
          <a:prstGeom prst="rect">
            <a:avLst/>
          </a:prstGeom>
          <a:noFill/>
        </p:spPr>
        <p:txBody>
          <a:bodyPr wrap="none" rtlCol="0">
            <a:spAutoFit/>
          </a:bodyPr>
          <a:lstStyle/>
          <a:p>
            <a:r>
              <a:rPr lang="en-GB" sz="2800" dirty="0" smtClean="0">
                <a:solidFill>
                  <a:srgbClr val="FF0000"/>
                </a:solidFill>
              </a:rPr>
              <a:t>Horizontal board </a:t>
            </a:r>
            <a:r>
              <a:rPr lang="en-GB" sz="2800" dirty="0" smtClean="0">
                <a:solidFill>
                  <a:srgbClr val="FF0000"/>
                </a:solidFill>
              </a:rPr>
              <a:t>coating</a:t>
            </a:r>
            <a:endParaRPr lang="en-GB" sz="2800" dirty="0" smtClean="0">
              <a:solidFill>
                <a:srgbClr val="FF0000"/>
              </a:solidFill>
            </a:endParaRPr>
          </a:p>
        </p:txBody>
      </p:sp>
      <p:grpSp>
        <p:nvGrpSpPr>
          <p:cNvPr id="18" name="Group 17"/>
          <p:cNvGrpSpPr/>
          <p:nvPr/>
        </p:nvGrpSpPr>
        <p:grpSpPr>
          <a:xfrm>
            <a:off x="233242" y="1678165"/>
            <a:ext cx="6840417" cy="4320834"/>
            <a:chOff x="119259" y="1047397"/>
            <a:chExt cx="6924282" cy="4932385"/>
          </a:xfrm>
        </p:grpSpPr>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0000">
              <a:off x="152400" y="1396493"/>
              <a:ext cx="6858000" cy="3857625"/>
            </a:xfrm>
            <a:prstGeom prst="rect">
              <a:avLst/>
            </a:prstGeom>
          </p:spPr>
        </p:pic>
        <p:sp>
          <p:nvSpPr>
            <p:cNvPr id="16" name="Rectangle 15"/>
            <p:cNvSpPr/>
            <p:nvPr/>
          </p:nvSpPr>
          <p:spPr>
            <a:xfrm>
              <a:off x="119259" y="5027675"/>
              <a:ext cx="6924282" cy="9521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119259" y="1047397"/>
              <a:ext cx="6924282" cy="4419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TextBox 18"/>
          <p:cNvSpPr txBox="1"/>
          <p:nvPr/>
        </p:nvSpPr>
        <p:spPr>
          <a:xfrm>
            <a:off x="457483" y="803447"/>
            <a:ext cx="5794390"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PCB with special geometry for the horizontal RP and with better HV tolerance </a:t>
            </a:r>
            <a:r>
              <a:rPr lang="en-GB" dirty="0" smtClean="0"/>
              <a:t>in </a:t>
            </a:r>
            <a:r>
              <a:rPr lang="en-GB" dirty="0" smtClean="0"/>
              <a:t>vacuum </a:t>
            </a:r>
            <a:r>
              <a:rPr lang="en-GB" dirty="0" smtClean="0">
                <a:solidFill>
                  <a:srgbClr val="FF0000"/>
                </a:solidFill>
              </a:rPr>
              <a:t>already produced</a:t>
            </a:r>
            <a:r>
              <a:rPr lang="en-GB" dirty="0" smtClean="0"/>
              <a:t> (population next 2 weeks)</a:t>
            </a:r>
            <a:endParaRPr lang="en-GB" dirty="0"/>
          </a:p>
        </p:txBody>
      </p:sp>
      <p:cxnSp>
        <p:nvCxnSpPr>
          <p:cNvPr id="21" name="Straight Arrow Connector 20"/>
          <p:cNvCxnSpPr/>
          <p:nvPr/>
        </p:nvCxnSpPr>
        <p:spPr>
          <a:xfrm flipH="1" flipV="1">
            <a:off x="1166980" y="3461613"/>
            <a:ext cx="610062" cy="15116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665084" y="4861993"/>
            <a:ext cx="3699859" cy="369332"/>
          </a:xfrm>
          <a:prstGeom prst="rect">
            <a:avLst/>
          </a:prstGeom>
          <a:noFill/>
        </p:spPr>
        <p:txBody>
          <a:bodyPr wrap="none" rtlCol="0">
            <a:spAutoFit/>
          </a:bodyPr>
          <a:lstStyle/>
          <a:p>
            <a:r>
              <a:rPr lang="en-GB" dirty="0" smtClean="0">
                <a:solidFill>
                  <a:srgbClr val="FF0000"/>
                </a:solidFill>
              </a:rPr>
              <a:t>Diamond HV pads with reduced sizes </a:t>
            </a:r>
            <a:endParaRPr lang="en-GB" dirty="0">
              <a:solidFill>
                <a:srgbClr val="FF0000"/>
              </a:solidFill>
            </a:endParaRPr>
          </a:p>
        </p:txBody>
      </p:sp>
      <p:sp>
        <p:nvSpPr>
          <p:cNvPr id="25" name="Rectangle 24"/>
          <p:cNvSpPr/>
          <p:nvPr/>
        </p:nvSpPr>
        <p:spPr>
          <a:xfrm>
            <a:off x="6868229" y="1201265"/>
            <a:ext cx="395925" cy="42797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87993" y="5621349"/>
            <a:ext cx="7184339" cy="646331"/>
          </a:xfrm>
          <a:prstGeom prst="rect">
            <a:avLst/>
          </a:prstGeom>
          <a:solidFill>
            <a:srgbClr val="FFFF00"/>
          </a:solidFill>
        </p:spPr>
        <p:txBody>
          <a:bodyPr wrap="none" rtlCol="0">
            <a:spAutoFit/>
          </a:bodyPr>
          <a:lstStyle/>
          <a:p>
            <a:pPr marL="285750" indent="-285750">
              <a:buFont typeface="Arial" panose="020B0604020202020204" pitchFamily="34" charset="0"/>
              <a:buChar char="•"/>
            </a:pPr>
            <a:r>
              <a:rPr lang="en-GB" dirty="0" smtClean="0"/>
              <a:t>First tests seems that the problem has been fixed (up to 840V at 60 </a:t>
            </a:r>
            <a:r>
              <a:rPr lang="en-GB" dirty="0" err="1" smtClean="0"/>
              <a:t>mb</a:t>
            </a:r>
            <a:r>
              <a:rPr lang="en-GB" dirty="0" smtClean="0"/>
              <a:t>)</a:t>
            </a:r>
            <a:endParaRPr lang="en-GB" dirty="0" smtClean="0"/>
          </a:p>
          <a:p>
            <a:pPr marL="285750" indent="-285750">
              <a:buFont typeface="Arial" panose="020B0604020202020204" pitchFamily="34" charset="0"/>
              <a:buChar char="•"/>
            </a:pPr>
            <a:r>
              <a:rPr lang="en-GB" dirty="0" smtClean="0"/>
              <a:t>NB: for tracking diamonds can be operated at </a:t>
            </a:r>
            <a:r>
              <a:rPr lang="en-GB" dirty="0" smtClean="0">
                <a:ea typeface="Cambria Math" panose="02040503050406030204" pitchFamily="18" charset="0"/>
              </a:rPr>
              <a:t>∼400V </a:t>
            </a:r>
            <a:r>
              <a:rPr lang="en-GB" dirty="0" smtClean="0">
                <a:latin typeface="Cambria Math" panose="02040503050406030204" pitchFamily="18" charset="0"/>
                <a:ea typeface="Cambria Math" panose="02040503050406030204" pitchFamily="18" charset="0"/>
              </a:rPr>
              <a:t>→</a:t>
            </a:r>
            <a:r>
              <a:rPr lang="en-GB" dirty="0" smtClean="0">
                <a:ea typeface="Cambria Math" panose="02040503050406030204" pitchFamily="18" charset="0"/>
              </a:rPr>
              <a:t> NO PROBLEM</a:t>
            </a:r>
            <a:endParaRPr lang="en-GB" dirty="0"/>
          </a:p>
        </p:txBody>
      </p:sp>
      <p:sp>
        <p:nvSpPr>
          <p:cNvPr id="13" name="Date Placeholder 12"/>
          <p:cNvSpPr>
            <a:spLocks noGrp="1"/>
          </p:cNvSpPr>
          <p:nvPr>
            <p:ph type="dt" sz="half" idx="10"/>
          </p:nvPr>
        </p:nvSpPr>
        <p:spPr/>
        <p:txBody>
          <a:bodyPr/>
          <a:lstStyle/>
          <a:p>
            <a:r>
              <a:rPr lang="en-US" smtClean="0"/>
              <a:t>16 Mar 2016</a:t>
            </a:r>
            <a:endParaRPr lang="en-GB"/>
          </a:p>
        </p:txBody>
      </p:sp>
      <p:sp>
        <p:nvSpPr>
          <p:cNvPr id="14" name="Footer Placeholder 13"/>
          <p:cNvSpPr>
            <a:spLocks noGrp="1"/>
          </p:cNvSpPr>
          <p:nvPr>
            <p:ph type="ftr" sz="quarter" idx="11"/>
          </p:nvPr>
        </p:nvSpPr>
        <p:spPr/>
        <p:txBody>
          <a:bodyPr/>
          <a:lstStyle/>
          <a:p>
            <a:r>
              <a:rPr lang="en-GB" smtClean="0"/>
              <a:t>M. Berretti, Forward Physics WG,  CERN</a:t>
            </a:r>
            <a:endParaRPr lang="en-GB"/>
          </a:p>
        </p:txBody>
      </p:sp>
      <p:sp>
        <p:nvSpPr>
          <p:cNvPr id="20" name="Slide Number Placeholder 19"/>
          <p:cNvSpPr>
            <a:spLocks noGrp="1"/>
          </p:cNvSpPr>
          <p:nvPr>
            <p:ph type="sldNum" sz="quarter" idx="12"/>
          </p:nvPr>
        </p:nvSpPr>
        <p:spPr/>
        <p:txBody>
          <a:bodyPr/>
          <a:lstStyle/>
          <a:p>
            <a:fld id="{64ADE976-10CD-4241-8605-5EC66ADA1B9F}" type="slidenum">
              <a:rPr lang="en-GB" smtClean="0"/>
              <a:t>10</a:t>
            </a:fld>
            <a:endParaRPr lang="en-GB"/>
          </a:p>
        </p:txBody>
      </p:sp>
    </p:spTree>
    <p:extLst>
      <p:ext uri="{BB962C8B-B14F-4D97-AF65-F5344CB8AC3E}">
        <p14:creationId xmlns:p14="http://schemas.microsoft.com/office/powerpoint/2010/main" val="2369231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11</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2226" y="2283402"/>
            <a:ext cx="5213373" cy="2932522"/>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3903" y="1780117"/>
            <a:ext cx="6958994" cy="3914434"/>
          </a:xfrm>
          <a:prstGeom prst="rect">
            <a:avLst/>
          </a:prstGeom>
        </p:spPr>
      </p:pic>
      <p:sp>
        <p:nvSpPr>
          <p:cNvPr id="10" name="TextBox 9"/>
          <p:cNvSpPr txBox="1"/>
          <p:nvPr/>
        </p:nvSpPr>
        <p:spPr>
          <a:xfrm>
            <a:off x="233242" y="147609"/>
            <a:ext cx="9263946" cy="523220"/>
          </a:xfrm>
          <a:prstGeom prst="rect">
            <a:avLst/>
          </a:prstGeom>
          <a:noFill/>
        </p:spPr>
        <p:txBody>
          <a:bodyPr wrap="none" rtlCol="0">
            <a:spAutoFit/>
          </a:bodyPr>
          <a:lstStyle/>
          <a:p>
            <a:r>
              <a:rPr lang="en-GB" sz="2800" dirty="0" smtClean="0">
                <a:solidFill>
                  <a:srgbClr val="FF0000"/>
                </a:solidFill>
              </a:rPr>
              <a:t>MIPOT board with coating and large wire arrived this morning.</a:t>
            </a:r>
          </a:p>
        </p:txBody>
      </p:sp>
    </p:spTree>
    <p:extLst>
      <p:ext uri="{BB962C8B-B14F-4D97-AF65-F5344CB8AC3E}">
        <p14:creationId xmlns:p14="http://schemas.microsoft.com/office/powerpoint/2010/main" val="5439742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rot="16200000">
            <a:off x="5738156" y="915606"/>
            <a:ext cx="5737173" cy="4724399"/>
          </a:xfrm>
          <a:prstGeom prst="rect">
            <a:avLst/>
          </a:prstGeom>
        </p:spPr>
      </p:pic>
      <p:pic>
        <p:nvPicPr>
          <p:cNvPr id="7" name="Picture 6"/>
          <p:cNvPicPr>
            <a:picLocks noChangeAspect="1"/>
          </p:cNvPicPr>
          <p:nvPr/>
        </p:nvPicPr>
        <p:blipFill>
          <a:blip r:embed="rId3"/>
          <a:stretch>
            <a:fillRect/>
          </a:stretch>
        </p:blipFill>
        <p:spPr>
          <a:xfrm>
            <a:off x="866929" y="2099136"/>
            <a:ext cx="3752850" cy="2660860"/>
          </a:xfrm>
          <a:prstGeom prst="rect">
            <a:avLst/>
          </a:prstGeom>
        </p:spPr>
      </p:pic>
      <p:sp>
        <p:nvSpPr>
          <p:cNvPr id="8" name="TextBox 7"/>
          <p:cNvSpPr txBox="1"/>
          <p:nvPr/>
        </p:nvSpPr>
        <p:spPr>
          <a:xfrm>
            <a:off x="591204" y="1543292"/>
            <a:ext cx="46984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Thin window </a:t>
            </a:r>
            <a:r>
              <a:rPr lang="en-US" dirty="0" smtClean="0"/>
              <a:t>profile adapted to the hybrid</a:t>
            </a:r>
            <a:endParaRPr lang="en-US" dirty="0"/>
          </a:p>
        </p:txBody>
      </p:sp>
      <p:sp>
        <p:nvSpPr>
          <p:cNvPr id="9" name="TextBox 8"/>
          <p:cNvSpPr txBox="1"/>
          <p:nvPr/>
        </p:nvSpPr>
        <p:spPr>
          <a:xfrm>
            <a:off x="233242" y="147609"/>
            <a:ext cx="5049331" cy="523220"/>
          </a:xfrm>
          <a:prstGeom prst="rect">
            <a:avLst/>
          </a:prstGeom>
          <a:noFill/>
        </p:spPr>
        <p:txBody>
          <a:bodyPr wrap="none" rtlCol="0">
            <a:spAutoFit/>
          </a:bodyPr>
          <a:lstStyle/>
          <a:p>
            <a:r>
              <a:rPr lang="en-GB" sz="2800" dirty="0" smtClean="0">
                <a:solidFill>
                  <a:srgbClr val="FF0000"/>
                </a:solidFill>
              </a:rPr>
              <a:t>Diamond detectors for CT-PPS (1)</a:t>
            </a:r>
            <a:endParaRPr lang="en-GB" sz="2800" dirty="0" smtClean="0">
              <a:solidFill>
                <a:srgbClr val="FF0000"/>
              </a:solidFill>
            </a:endParaRPr>
          </a:p>
        </p:txBody>
      </p:sp>
      <p:sp>
        <p:nvSpPr>
          <p:cNvPr id="10" name="TextBox 9"/>
          <p:cNvSpPr txBox="1"/>
          <p:nvPr/>
        </p:nvSpPr>
        <p:spPr>
          <a:xfrm>
            <a:off x="591204" y="5098649"/>
            <a:ext cx="4698425"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Apart from this, champignon and cooling system is exactly the same of the vertical one</a:t>
            </a:r>
            <a:endParaRPr lang="en-US" dirty="0"/>
          </a:p>
        </p:txBody>
      </p:sp>
      <p:sp>
        <p:nvSpPr>
          <p:cNvPr id="2" name="Date Placeholder 1"/>
          <p:cNvSpPr>
            <a:spLocks noGrp="1"/>
          </p:cNvSpPr>
          <p:nvPr>
            <p:ph type="dt" sz="half" idx="10"/>
          </p:nvPr>
        </p:nvSpPr>
        <p:spPr/>
        <p:txBody>
          <a:bodyPr/>
          <a:lstStyle/>
          <a:p>
            <a:r>
              <a:rPr lang="en-US" smtClean="0"/>
              <a:t>16 Mar 2016</a:t>
            </a:r>
            <a:endParaRPr lang="en-GB"/>
          </a:p>
        </p:txBody>
      </p:sp>
      <p:sp>
        <p:nvSpPr>
          <p:cNvPr id="3" name="Footer Placeholder 2"/>
          <p:cNvSpPr>
            <a:spLocks noGrp="1"/>
          </p:cNvSpPr>
          <p:nvPr>
            <p:ph type="ftr" sz="quarter" idx="11"/>
          </p:nvPr>
        </p:nvSpPr>
        <p:spPr/>
        <p:txBody>
          <a:bodyPr/>
          <a:lstStyle/>
          <a:p>
            <a:r>
              <a:rPr lang="en-GB" smtClean="0"/>
              <a:t>M. Berretti, Forward Physics WG,  CERN</a:t>
            </a:r>
            <a:endParaRPr lang="en-GB"/>
          </a:p>
        </p:txBody>
      </p:sp>
      <p:sp>
        <p:nvSpPr>
          <p:cNvPr id="4" name="Slide Number Placeholder 3"/>
          <p:cNvSpPr>
            <a:spLocks noGrp="1"/>
          </p:cNvSpPr>
          <p:nvPr>
            <p:ph type="sldNum" sz="quarter" idx="12"/>
          </p:nvPr>
        </p:nvSpPr>
        <p:spPr/>
        <p:txBody>
          <a:bodyPr/>
          <a:lstStyle/>
          <a:p>
            <a:fld id="{64ADE976-10CD-4241-8605-5EC66ADA1B9F}" type="slidenum">
              <a:rPr lang="en-GB" smtClean="0"/>
              <a:t>12</a:t>
            </a:fld>
            <a:endParaRPr lang="en-GB"/>
          </a:p>
        </p:txBody>
      </p:sp>
      <p:sp>
        <p:nvSpPr>
          <p:cNvPr id="5" name="TextBox 4"/>
          <p:cNvSpPr txBox="1"/>
          <p:nvPr/>
        </p:nvSpPr>
        <p:spPr>
          <a:xfrm>
            <a:off x="301658" y="987448"/>
            <a:ext cx="4736040" cy="369332"/>
          </a:xfrm>
          <a:prstGeom prst="rect">
            <a:avLst/>
          </a:prstGeom>
          <a:noFill/>
        </p:spPr>
        <p:txBody>
          <a:bodyPr wrap="none" rtlCol="0">
            <a:spAutoFit/>
          </a:bodyPr>
          <a:lstStyle/>
          <a:p>
            <a:r>
              <a:rPr lang="en-GB" dirty="0" smtClean="0">
                <a:solidFill>
                  <a:srgbClr val="FF0000"/>
                </a:solidFill>
              </a:rPr>
              <a:t>Minimal mechanical/cooling adaptation needed:</a:t>
            </a:r>
            <a:endParaRPr lang="en-GB" dirty="0">
              <a:solidFill>
                <a:srgbClr val="FF0000"/>
              </a:solidFill>
            </a:endParaRPr>
          </a:p>
        </p:txBody>
      </p:sp>
    </p:spTree>
    <p:extLst>
      <p:ext uri="{BB962C8B-B14F-4D97-AF65-F5344CB8AC3E}">
        <p14:creationId xmlns:p14="http://schemas.microsoft.com/office/powerpoint/2010/main" val="881541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13</a:t>
            </a:fld>
            <a:endParaRPr lang="en-GB"/>
          </a:p>
        </p:txBody>
      </p:sp>
      <p:sp>
        <p:nvSpPr>
          <p:cNvPr id="8" name="TextBox 7"/>
          <p:cNvSpPr txBox="1"/>
          <p:nvPr/>
        </p:nvSpPr>
        <p:spPr>
          <a:xfrm>
            <a:off x="233242" y="147609"/>
            <a:ext cx="5049331" cy="523220"/>
          </a:xfrm>
          <a:prstGeom prst="rect">
            <a:avLst/>
          </a:prstGeom>
          <a:noFill/>
        </p:spPr>
        <p:txBody>
          <a:bodyPr wrap="none" rtlCol="0">
            <a:spAutoFit/>
          </a:bodyPr>
          <a:lstStyle/>
          <a:p>
            <a:r>
              <a:rPr lang="en-GB" sz="2800" dirty="0" smtClean="0">
                <a:solidFill>
                  <a:srgbClr val="FF0000"/>
                </a:solidFill>
              </a:rPr>
              <a:t>Diamond detectors for CT-PPS (2)</a:t>
            </a:r>
            <a:endParaRPr lang="en-GB" sz="2800" dirty="0" smtClean="0">
              <a:solidFill>
                <a:srgbClr val="FF0000"/>
              </a:solidFill>
            </a:endParaRPr>
          </a:p>
        </p:txBody>
      </p:sp>
      <p:sp>
        <p:nvSpPr>
          <p:cNvPr id="9" name="TextBox 8"/>
          <p:cNvSpPr txBox="1"/>
          <p:nvPr/>
        </p:nvSpPr>
        <p:spPr>
          <a:xfrm>
            <a:off x="233242" y="789485"/>
            <a:ext cx="3425618" cy="369332"/>
          </a:xfrm>
          <a:prstGeom prst="rect">
            <a:avLst/>
          </a:prstGeom>
          <a:noFill/>
        </p:spPr>
        <p:txBody>
          <a:bodyPr wrap="none" rtlCol="0">
            <a:spAutoFit/>
          </a:bodyPr>
          <a:lstStyle/>
          <a:p>
            <a:r>
              <a:rPr lang="en-GB" u="sng" dirty="0" smtClean="0">
                <a:solidFill>
                  <a:srgbClr val="FF0000"/>
                </a:solidFill>
                <a:effectLst>
                  <a:outerShdw blurRad="38100" dist="38100" dir="2700000" algn="tl">
                    <a:srgbClr val="000000">
                      <a:alpha val="43137"/>
                    </a:srgbClr>
                  </a:outerShdw>
                </a:effectLst>
              </a:rPr>
              <a:t>Biggest change: different digitizer</a:t>
            </a:r>
            <a:endParaRPr lang="en-GB" u="sng" dirty="0">
              <a:solidFill>
                <a:srgbClr val="FF0000"/>
              </a:solidFill>
              <a:effectLst>
                <a:outerShdw blurRad="38100" dist="38100" dir="2700000" algn="tl">
                  <a:srgbClr val="000000">
                    <a:alpha val="43137"/>
                  </a:srgbClr>
                </a:outerShdw>
              </a:effectLst>
            </a:endParaRPr>
          </a:p>
        </p:txBody>
      </p:sp>
      <p:sp>
        <p:nvSpPr>
          <p:cNvPr id="10" name="Rectangle 9"/>
          <p:cNvSpPr/>
          <p:nvPr/>
        </p:nvSpPr>
        <p:spPr>
          <a:xfrm>
            <a:off x="734505" y="1606382"/>
            <a:ext cx="4255624" cy="4247317"/>
          </a:xfrm>
          <a:prstGeom prst="rect">
            <a:avLst/>
          </a:prstGeom>
        </p:spPr>
        <p:txBody>
          <a:bodyPr wrap="square">
            <a:spAutoFit/>
          </a:bodyPr>
          <a:lstStyle/>
          <a:p>
            <a:pPr marL="285750" indent="-285750">
              <a:buFont typeface="Arial" panose="020B0604020202020204" pitchFamily="34" charset="0"/>
              <a:buChar char="•"/>
            </a:pPr>
            <a:r>
              <a:rPr lang="en-US" dirty="0" smtClean="0"/>
              <a:t>Unfortunately the </a:t>
            </a:r>
            <a:r>
              <a:rPr lang="en-US" dirty="0" err="1" smtClean="0"/>
              <a:t>Sampic</a:t>
            </a:r>
            <a:r>
              <a:rPr lang="en-US" dirty="0" smtClean="0"/>
              <a:t> cannot be used as we expect order of 3MHz per channel (</a:t>
            </a:r>
            <a:r>
              <a:rPr lang="en-US" dirty="0" err="1" smtClean="0"/>
              <a:t>Sampic</a:t>
            </a:r>
            <a:r>
              <a:rPr lang="en-US" dirty="0" smtClean="0"/>
              <a:t> tested safely for 350 KHz/8 channels) . Version 3 (not yet in production) can fix this problem by introducing a buffer for LS1 selection.</a:t>
            </a:r>
          </a:p>
          <a:p>
            <a:endParaRPr lang="en-US" dirty="0" smtClean="0"/>
          </a:p>
          <a:p>
            <a:pPr marL="285750" indent="-285750">
              <a:buFont typeface="Arial" panose="020B0604020202020204" pitchFamily="34" charset="0"/>
              <a:buChar char="•"/>
            </a:pPr>
            <a:r>
              <a:rPr lang="en-US" dirty="0" smtClean="0"/>
              <a:t>For </a:t>
            </a:r>
            <a:r>
              <a:rPr lang="en-US" dirty="0" smtClean="0"/>
              <a:t>the June installation, </a:t>
            </a:r>
            <a:r>
              <a:rPr lang="en-US" dirty="0" smtClean="0"/>
              <a:t>we </a:t>
            </a:r>
            <a:r>
              <a:rPr lang="en-US" dirty="0" smtClean="0"/>
              <a:t>will use the NINO+HPTDC, but the performance of this solution has to be verified.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NINO </a:t>
            </a:r>
            <a:r>
              <a:rPr lang="en-US" dirty="0"/>
              <a:t>board </a:t>
            </a:r>
            <a:r>
              <a:rPr lang="en-US" dirty="0" smtClean="0"/>
              <a:t>will be mounted </a:t>
            </a:r>
            <a:r>
              <a:rPr lang="en-US" dirty="0"/>
              <a:t>externally </a:t>
            </a:r>
            <a:r>
              <a:rPr lang="en-US" dirty="0" smtClean="0"/>
              <a:t>as a mezzanine on the final digitizer board.</a:t>
            </a:r>
            <a:endParaRPr lang="en-US" dirty="0" smtClean="0"/>
          </a:p>
          <a:p>
            <a:endParaRPr lang="en-US" dirty="0"/>
          </a:p>
        </p:txBody>
      </p:sp>
      <p:grpSp>
        <p:nvGrpSpPr>
          <p:cNvPr id="11" name="Group 10"/>
          <p:cNvGrpSpPr/>
          <p:nvPr/>
        </p:nvGrpSpPr>
        <p:grpSpPr>
          <a:xfrm>
            <a:off x="5282573" y="974151"/>
            <a:ext cx="6878910" cy="4767600"/>
            <a:chOff x="5171145" y="974151"/>
            <a:chExt cx="6878910" cy="476760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1145" y="1459138"/>
              <a:ext cx="6878910" cy="4282613"/>
            </a:xfrm>
            <a:prstGeom prst="rect">
              <a:avLst/>
            </a:prstGeom>
          </p:spPr>
        </p:pic>
        <p:sp>
          <p:nvSpPr>
            <p:cNvPr id="3" name="Rectangle 2"/>
            <p:cNvSpPr/>
            <p:nvPr/>
          </p:nvSpPr>
          <p:spPr>
            <a:xfrm>
              <a:off x="6645897" y="974151"/>
              <a:ext cx="2714920" cy="6189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2" name="TextBox 11"/>
          <p:cNvSpPr txBox="1"/>
          <p:nvPr/>
        </p:nvSpPr>
        <p:spPr>
          <a:xfrm>
            <a:off x="6844245" y="1439004"/>
            <a:ext cx="2605200" cy="261610"/>
          </a:xfrm>
          <a:prstGeom prst="rect">
            <a:avLst/>
          </a:prstGeom>
          <a:noFill/>
        </p:spPr>
        <p:txBody>
          <a:bodyPr wrap="none" rtlCol="0">
            <a:spAutoFit/>
          </a:bodyPr>
          <a:lstStyle/>
          <a:p>
            <a:r>
              <a:rPr lang="en-GB" sz="1100" b="1" dirty="0" smtClean="0"/>
              <a:t>G. </a:t>
            </a:r>
            <a:r>
              <a:rPr lang="en-GB" sz="1100" b="1" dirty="0" err="1" smtClean="0"/>
              <a:t>Antchev</a:t>
            </a:r>
            <a:r>
              <a:rPr lang="en-GB" sz="1100" b="1" dirty="0" smtClean="0"/>
              <a:t>, Totem collaboration meeting</a:t>
            </a:r>
            <a:endParaRPr lang="en-GB" sz="1100" b="1" dirty="0"/>
          </a:p>
        </p:txBody>
      </p:sp>
    </p:spTree>
    <p:extLst>
      <p:ext uri="{BB962C8B-B14F-4D97-AF65-F5344CB8AC3E}">
        <p14:creationId xmlns:p14="http://schemas.microsoft.com/office/powerpoint/2010/main" val="385037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14</a:t>
            </a:fld>
            <a:endParaRPr lang="en-GB"/>
          </a:p>
        </p:txBody>
      </p:sp>
      <p:sp>
        <p:nvSpPr>
          <p:cNvPr id="7" name="TextBox 6"/>
          <p:cNvSpPr txBox="1"/>
          <p:nvPr/>
        </p:nvSpPr>
        <p:spPr>
          <a:xfrm>
            <a:off x="233242" y="147609"/>
            <a:ext cx="7836376" cy="523220"/>
          </a:xfrm>
          <a:prstGeom prst="rect">
            <a:avLst/>
          </a:prstGeom>
          <a:noFill/>
        </p:spPr>
        <p:txBody>
          <a:bodyPr wrap="none" rtlCol="0">
            <a:spAutoFit/>
          </a:bodyPr>
          <a:lstStyle/>
          <a:p>
            <a:r>
              <a:rPr lang="en-GB" sz="2800" dirty="0" smtClean="0">
                <a:solidFill>
                  <a:srgbClr val="FF0000"/>
                </a:solidFill>
              </a:rPr>
              <a:t>Diamond geometry for CT-PPS: simulation results (1)</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482" y="2125616"/>
            <a:ext cx="6579653" cy="4035463"/>
          </a:xfrm>
          <a:prstGeom prst="rect">
            <a:avLst/>
          </a:prstGeom>
        </p:spPr>
      </p:pic>
      <p:sp>
        <p:nvSpPr>
          <p:cNvPr id="10" name="TextBox 9"/>
          <p:cNvSpPr txBox="1"/>
          <p:nvPr/>
        </p:nvSpPr>
        <p:spPr>
          <a:xfrm>
            <a:off x="838200" y="1114097"/>
            <a:ext cx="8725530" cy="646331"/>
          </a:xfrm>
          <a:prstGeom prst="rect">
            <a:avLst/>
          </a:prstGeom>
          <a:noFill/>
        </p:spPr>
        <p:txBody>
          <a:bodyPr wrap="none" rtlCol="0">
            <a:spAutoFit/>
          </a:bodyPr>
          <a:lstStyle/>
          <a:p>
            <a:pPr marL="285750" indent="-285750">
              <a:buFont typeface="Arial" panose="020B0604020202020204" pitchFamily="34" charset="0"/>
              <a:buChar char="•"/>
            </a:pPr>
            <a:r>
              <a:rPr lang="en-GB" dirty="0" smtClean="0"/>
              <a:t>FPMC simulation (thanks to C. </a:t>
            </a:r>
            <a:r>
              <a:rPr lang="en-GB" dirty="0" err="1" smtClean="0"/>
              <a:t>Royon</a:t>
            </a:r>
            <a:r>
              <a:rPr lang="en-GB" dirty="0" smtClean="0"/>
              <a:t>) has been used to optimize the diamond geometry</a:t>
            </a:r>
          </a:p>
          <a:p>
            <a:pPr marL="742950" lvl="1" indent="-285750">
              <a:buFont typeface="Wingdings" panose="05000000000000000000" pitchFamily="2" charset="2"/>
              <a:buChar char="Ø"/>
            </a:pPr>
            <a:r>
              <a:rPr lang="en-GB" i="1" dirty="0" smtClean="0"/>
              <a:t>It is enough one single diamond row (metallized width 4.2 mm).</a:t>
            </a:r>
            <a:endParaRPr lang="en-GB" i="1" dirty="0"/>
          </a:p>
        </p:txBody>
      </p:sp>
      <p:sp>
        <p:nvSpPr>
          <p:cNvPr id="11" name="TextBox 10"/>
          <p:cNvSpPr txBox="1"/>
          <p:nvPr/>
        </p:nvSpPr>
        <p:spPr>
          <a:xfrm>
            <a:off x="983360" y="2034419"/>
            <a:ext cx="5521896" cy="338554"/>
          </a:xfrm>
          <a:prstGeom prst="rect">
            <a:avLst/>
          </a:prstGeom>
          <a:solidFill>
            <a:srgbClr val="FFFF00"/>
          </a:solidFill>
        </p:spPr>
        <p:txBody>
          <a:bodyPr wrap="none" rtlCol="0">
            <a:spAutoFit/>
          </a:bodyPr>
          <a:lstStyle/>
          <a:p>
            <a:r>
              <a:rPr lang="en-GB" sz="1600" dirty="0" smtClean="0">
                <a:latin typeface="Times New Roman" panose="02020603050405020304" pitchFamily="18" charset="0"/>
                <a:cs typeface="Times New Roman" panose="02020603050405020304" pitchFamily="18" charset="0"/>
              </a:rPr>
              <a:t>Proton Y-left vs Y-right for 2</a:t>
            </a:r>
            <a:r>
              <a:rPr lang="en-GB" sz="1600" dirty="0" smtClean="0">
                <a:latin typeface="Symbol" panose="05050102010706020507" pitchFamily="18" charset="2"/>
                <a:cs typeface="Times New Roman" panose="02020603050405020304" pitchFamily="18" charset="0"/>
              </a:rPr>
              <a:t>g</a:t>
            </a:r>
            <a:r>
              <a:rPr lang="en-GB" sz="1600" dirty="0" smtClean="0">
                <a:latin typeface="Times New Roman" panose="02020603050405020304" pitchFamily="18" charset="0"/>
                <a:cs typeface="Times New Roman" panose="02020603050405020304" pitchFamily="18" charset="0"/>
              </a:rPr>
              <a:t> simulation at 13 </a:t>
            </a:r>
            <a:r>
              <a:rPr lang="en-GB" sz="1600" dirty="0" err="1" smtClean="0">
                <a:latin typeface="Times New Roman" panose="02020603050405020304" pitchFamily="18" charset="0"/>
                <a:cs typeface="Times New Roman" panose="02020603050405020304" pitchFamily="18" charset="0"/>
              </a:rPr>
              <a:t>TeV</a:t>
            </a:r>
            <a:r>
              <a:rPr lang="en-GB" sz="1600" dirty="0" smtClean="0">
                <a:latin typeface="Times New Roman" panose="02020603050405020304" pitchFamily="18" charset="0"/>
                <a:cs typeface="Times New Roman" panose="02020603050405020304" pitchFamily="18" charset="0"/>
              </a:rPr>
              <a:t> and </a:t>
            </a:r>
            <a:r>
              <a:rPr lang="en-GB" sz="1600" dirty="0" smtClean="0">
                <a:latin typeface="Symbol" panose="05050102010706020507" pitchFamily="18" charset="2"/>
                <a:cs typeface="Times New Roman" panose="02020603050405020304" pitchFamily="18" charset="0"/>
              </a:rPr>
              <a:t>b</a:t>
            </a:r>
            <a:r>
              <a:rPr lang="en-GB" sz="1600" dirty="0" smtClean="0">
                <a:latin typeface="Times New Roman" panose="02020603050405020304" pitchFamily="18" charset="0"/>
                <a:cs typeface="Times New Roman" panose="02020603050405020304" pitchFamily="18" charset="0"/>
              </a:rPr>
              <a:t>=0.8m </a:t>
            </a:r>
            <a:endParaRPr lang="en-GB" sz="16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8552018" y="2766196"/>
            <a:ext cx="2023424" cy="369332"/>
          </a:xfrm>
          <a:prstGeom prst="rect">
            <a:avLst/>
          </a:prstGeom>
          <a:solidFill>
            <a:srgbClr val="FFFF00"/>
          </a:solidFill>
        </p:spPr>
        <p:txBody>
          <a:bodyPr wrap="square" rtlCol="0">
            <a:spAutoFit/>
          </a:bodyPr>
          <a:lstStyle/>
          <a:p>
            <a:r>
              <a:rPr lang="en-GB" dirty="0" smtClean="0">
                <a:latin typeface="Traditional Arabic" panose="02020603050405020304" pitchFamily="18" charset="-78"/>
                <a:cs typeface="Traditional Arabic" panose="02020603050405020304" pitchFamily="18" charset="-78"/>
              </a:rPr>
              <a:t>FPMC mass output</a:t>
            </a:r>
            <a:endParaRPr lang="en-GB" dirty="0">
              <a:latin typeface="Traditional Arabic" panose="02020603050405020304" pitchFamily="18" charset="-78"/>
              <a:cs typeface="Traditional Arabic" panose="02020603050405020304" pitchFamily="18" charset="-78"/>
            </a:endParaRPr>
          </a:p>
        </p:txBody>
      </p:sp>
      <p:sp>
        <p:nvSpPr>
          <p:cNvPr id="13" name="TextBox 12"/>
          <p:cNvSpPr txBox="1"/>
          <p:nvPr/>
        </p:nvSpPr>
        <p:spPr>
          <a:xfrm>
            <a:off x="10447282" y="5438725"/>
            <a:ext cx="1069524" cy="307777"/>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Mass (GeV)</a:t>
            </a:r>
            <a:endParaRPr lang="en-GB" sz="1400"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5148" y="3037490"/>
            <a:ext cx="4217164" cy="2437718"/>
          </a:xfrm>
          <a:prstGeom prst="rect">
            <a:avLst/>
          </a:prstGeom>
        </p:spPr>
      </p:pic>
      <p:sp>
        <p:nvSpPr>
          <p:cNvPr id="14" name="TextBox 13"/>
          <p:cNvSpPr txBox="1"/>
          <p:nvPr/>
        </p:nvSpPr>
        <p:spPr>
          <a:xfrm>
            <a:off x="5529306" y="5950937"/>
            <a:ext cx="1133387" cy="307777"/>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Y right (mm)</a:t>
            </a:r>
            <a:endParaRPr lang="en-GB" sz="1400" dirty="0">
              <a:latin typeface="Times New Roman" panose="02020603050405020304" pitchFamily="18" charset="0"/>
              <a:cs typeface="Times New Roman" panose="02020603050405020304" pitchFamily="18" charset="0"/>
            </a:endParaRPr>
          </a:p>
        </p:txBody>
      </p:sp>
      <p:sp>
        <p:nvSpPr>
          <p:cNvPr id="15" name="TextBox 14"/>
          <p:cNvSpPr txBox="1"/>
          <p:nvPr/>
        </p:nvSpPr>
        <p:spPr>
          <a:xfrm rot="-5400000">
            <a:off x="-62520" y="2736085"/>
            <a:ext cx="1034001" cy="307777"/>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Y left (mm)</a:t>
            </a: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3892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3242" y="147609"/>
            <a:ext cx="5993564" cy="523220"/>
          </a:xfrm>
          <a:prstGeom prst="rect">
            <a:avLst/>
          </a:prstGeom>
          <a:noFill/>
        </p:spPr>
        <p:txBody>
          <a:bodyPr wrap="none" rtlCol="0">
            <a:spAutoFit/>
          </a:bodyPr>
          <a:lstStyle/>
          <a:p>
            <a:r>
              <a:rPr lang="en-GB" sz="2800" dirty="0" smtClean="0">
                <a:solidFill>
                  <a:srgbClr val="FF0000"/>
                </a:solidFill>
              </a:rPr>
              <a:t>Diamond geometry for CT-PPS: patterns</a:t>
            </a:r>
          </a:p>
        </p:txBody>
      </p:sp>
      <p:sp>
        <p:nvSpPr>
          <p:cNvPr id="16" name="TextBox 15"/>
          <p:cNvSpPr txBox="1"/>
          <p:nvPr/>
        </p:nvSpPr>
        <p:spPr>
          <a:xfrm>
            <a:off x="315311" y="1046267"/>
            <a:ext cx="11468194" cy="523989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Board for CT-PPS has been produced with 12 channels around a single raw in the X direction (4 diamonds):</a:t>
            </a:r>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endParaRPr lang="en-GB" dirty="0" smtClean="0"/>
          </a:p>
          <a:p>
            <a:endParaRPr lang="en-GB" dirty="0" smtClean="0"/>
          </a:p>
          <a:p>
            <a:endParaRPr lang="en-GB" sz="1050" dirty="0"/>
          </a:p>
          <a:p>
            <a:pPr marL="285750" indent="-285750">
              <a:buFont typeface="Arial" panose="020B0604020202020204" pitchFamily="34" charset="0"/>
              <a:buChar char="•"/>
            </a:pPr>
            <a:r>
              <a:rPr lang="en-GB" dirty="0" smtClean="0"/>
              <a:t>Due to the time constraint the patterns with (1,2,4)-strips from the </a:t>
            </a:r>
            <a:r>
              <a:rPr lang="en-GB" dirty="0"/>
              <a:t> </a:t>
            </a:r>
            <a:r>
              <a:rPr lang="en-GB" dirty="0" smtClean="0"/>
              <a:t>diamonds in the vertical RPs have been also used.</a:t>
            </a:r>
          </a:p>
          <a:p>
            <a:endParaRPr lang="en-GB" dirty="0" smtClean="0"/>
          </a:p>
          <a:p>
            <a:pPr marL="285750" indent="-285750">
              <a:buFont typeface="Arial" panose="020B0604020202020204" pitchFamily="34" charset="0"/>
              <a:buChar char="•"/>
            </a:pPr>
            <a:r>
              <a:rPr lang="en-GB" dirty="0" smtClean="0"/>
              <a:t>The diamond closer to the beam has instead a new pattern with higher granularity, optimized for a low occupancy.</a:t>
            </a:r>
            <a:endParaRPr lang="en-GB" dirty="0"/>
          </a:p>
        </p:txBody>
      </p:sp>
      <p:sp>
        <p:nvSpPr>
          <p:cNvPr id="3" name="TextBox 2"/>
          <p:cNvSpPr txBox="1"/>
          <p:nvPr/>
        </p:nvSpPr>
        <p:spPr>
          <a:xfrm>
            <a:off x="10655297" y="4231076"/>
            <a:ext cx="1536703" cy="369332"/>
          </a:xfrm>
          <a:prstGeom prst="rect">
            <a:avLst/>
          </a:prstGeom>
          <a:solidFill>
            <a:schemeClr val="bg1"/>
          </a:solidFill>
        </p:spPr>
        <p:txBody>
          <a:bodyPr wrap="none" rtlCol="0">
            <a:spAutoFit/>
          </a:bodyPr>
          <a:lstStyle/>
          <a:p>
            <a:r>
              <a:rPr lang="en-GB" dirty="0" smtClean="0">
                <a:solidFill>
                  <a:srgbClr val="FF0000"/>
                </a:solidFill>
              </a:rPr>
              <a:t>BEAM CENTRE</a:t>
            </a:r>
            <a:endParaRPr lang="en-GB" dirty="0">
              <a:solidFill>
                <a:srgbClr val="FF0000"/>
              </a:solidFill>
            </a:endParaRPr>
          </a:p>
        </p:txBody>
      </p:sp>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15</a:t>
            </a:fld>
            <a:endParaRPr lang="en-GB"/>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371" y="2404990"/>
            <a:ext cx="5079866" cy="2804480"/>
          </a:xfrm>
          <a:prstGeom prst="rect">
            <a:avLst/>
          </a:prstGeom>
        </p:spPr>
      </p:pic>
      <p:sp>
        <p:nvSpPr>
          <p:cNvPr id="10" name="TextBox 9"/>
          <p:cNvSpPr txBox="1"/>
          <p:nvPr/>
        </p:nvSpPr>
        <p:spPr>
          <a:xfrm>
            <a:off x="4452843" y="4952325"/>
            <a:ext cx="586934" cy="257145"/>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X (mm)</a:t>
            </a:r>
            <a:endParaRPr lang="en-GB" sz="1400" dirty="0">
              <a:latin typeface="Times New Roman" panose="02020603050405020304" pitchFamily="18" charset="0"/>
              <a:cs typeface="Times New Roman" panose="02020603050405020304" pitchFamily="18" charset="0"/>
            </a:endParaRPr>
          </a:p>
        </p:txBody>
      </p:sp>
      <p:sp>
        <p:nvSpPr>
          <p:cNvPr id="11" name="TextBox 10"/>
          <p:cNvSpPr txBox="1"/>
          <p:nvPr/>
        </p:nvSpPr>
        <p:spPr>
          <a:xfrm rot="16200000">
            <a:off x="80874" y="2614162"/>
            <a:ext cx="632414" cy="238652"/>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Y (mm)</a:t>
            </a:r>
            <a:endParaRPr lang="en-GB" sz="14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977819" y="1881770"/>
            <a:ext cx="3919318" cy="523220"/>
          </a:xfrm>
          <a:prstGeom prst="rect">
            <a:avLst/>
          </a:prstGeom>
          <a:solidFill>
            <a:srgbClr val="FFFF00"/>
          </a:solid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Occupancy simulation </a:t>
            </a:r>
          </a:p>
          <a:p>
            <a:pPr algn="ctr"/>
            <a:r>
              <a:rPr lang="en-GB" sz="1400" dirty="0" smtClean="0">
                <a:latin typeface="Times New Roman" panose="02020603050405020304" pitchFamily="18" charset="0"/>
                <a:cs typeface="Times New Roman" panose="02020603050405020304" pitchFamily="18" charset="0"/>
              </a:rPr>
              <a:t>(including Physics and beam background, </a:t>
            </a:r>
            <a:r>
              <a:rPr lang="en-GB" sz="1400" dirty="0" smtClean="0">
                <a:latin typeface="Symbol" panose="05050102010706020507" pitchFamily="18" charset="2"/>
                <a:cs typeface="Times New Roman" panose="02020603050405020304" pitchFamily="18" charset="0"/>
              </a:rPr>
              <a:t>m</a:t>
            </a:r>
            <a:r>
              <a:rPr lang="en-GB" sz="1400" dirty="0" smtClean="0">
                <a:latin typeface="Times New Roman" panose="02020603050405020304" pitchFamily="18" charset="0"/>
                <a:cs typeface="Times New Roman" panose="02020603050405020304" pitchFamily="18" charset="0"/>
              </a:rPr>
              <a:t>=30)</a:t>
            </a:r>
            <a:endParaRPr lang="en-GB" sz="1400" dirty="0" smtClean="0">
              <a:latin typeface="Symbol" panose="05050102010706020507" pitchFamily="18" charset="2"/>
              <a:cs typeface="Times New Roman" panose="02020603050405020304"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765" y="2873770"/>
            <a:ext cx="5433010" cy="1866920"/>
          </a:xfrm>
          <a:prstGeom prst="rect">
            <a:avLst/>
          </a:prstGeom>
        </p:spPr>
      </p:pic>
      <p:sp>
        <p:nvSpPr>
          <p:cNvPr id="7" name="Rectangle 6"/>
          <p:cNvSpPr/>
          <p:nvPr/>
        </p:nvSpPr>
        <p:spPr>
          <a:xfrm>
            <a:off x="10974696" y="4292538"/>
            <a:ext cx="1404594" cy="615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1783505" y="4006392"/>
            <a:ext cx="408495" cy="901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6349357" y="3695307"/>
            <a:ext cx="219958" cy="22624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6173389" y="3921551"/>
            <a:ext cx="791852" cy="461665"/>
          </a:xfrm>
          <a:prstGeom prst="rect">
            <a:avLst/>
          </a:prstGeom>
          <a:noFill/>
        </p:spPr>
        <p:txBody>
          <a:bodyPr wrap="square" rtlCol="0">
            <a:spAutoFit/>
          </a:bodyPr>
          <a:lstStyle/>
          <a:p>
            <a:r>
              <a:rPr lang="en-GB" sz="1200" dirty="0" smtClean="0">
                <a:solidFill>
                  <a:srgbClr val="FF0000"/>
                </a:solidFill>
              </a:rPr>
              <a:t>Beam </a:t>
            </a:r>
            <a:r>
              <a:rPr lang="en-GB" sz="1200" dirty="0" err="1" smtClean="0">
                <a:solidFill>
                  <a:srgbClr val="FF0000"/>
                </a:solidFill>
              </a:rPr>
              <a:t>center</a:t>
            </a:r>
            <a:endParaRPr lang="en-GB" sz="1200" dirty="0">
              <a:solidFill>
                <a:srgbClr val="FF0000"/>
              </a:solidFill>
            </a:endParaRPr>
          </a:p>
        </p:txBody>
      </p:sp>
      <p:sp>
        <p:nvSpPr>
          <p:cNvPr id="18" name="TextBox 17"/>
          <p:cNvSpPr txBox="1"/>
          <p:nvPr/>
        </p:nvSpPr>
        <p:spPr>
          <a:xfrm>
            <a:off x="7249212" y="2232615"/>
            <a:ext cx="3504614" cy="646331"/>
          </a:xfrm>
          <a:prstGeom prst="rect">
            <a:avLst/>
          </a:prstGeom>
          <a:noFill/>
        </p:spPr>
        <p:txBody>
          <a:bodyPr wrap="none" rtlCol="0">
            <a:spAutoFit/>
          </a:bodyPr>
          <a:lstStyle/>
          <a:p>
            <a:pPr algn="ctr"/>
            <a:r>
              <a:rPr lang="en-GB" dirty="0" smtClean="0"/>
              <a:t>4 diamonds/plane with this pattern</a:t>
            </a:r>
          </a:p>
          <a:p>
            <a:pPr algn="ctr"/>
            <a:r>
              <a:rPr lang="en-GB" dirty="0" smtClean="0"/>
              <a:t>(</a:t>
            </a:r>
            <a:r>
              <a:rPr lang="en-GB" dirty="0" err="1" smtClean="0"/>
              <a:t>metallizations</a:t>
            </a:r>
            <a:r>
              <a:rPr lang="en-GB" dirty="0" smtClean="0"/>
              <a:t> ongoing)</a:t>
            </a:r>
            <a:endParaRPr lang="en-GB" dirty="0"/>
          </a:p>
        </p:txBody>
      </p:sp>
    </p:spTree>
    <p:extLst>
      <p:ext uri="{BB962C8B-B14F-4D97-AF65-F5344CB8AC3E}">
        <p14:creationId xmlns:p14="http://schemas.microsoft.com/office/powerpoint/2010/main" val="19420515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3242" y="147609"/>
            <a:ext cx="7351756" cy="523220"/>
          </a:xfrm>
          <a:prstGeom prst="rect">
            <a:avLst/>
          </a:prstGeom>
          <a:noFill/>
        </p:spPr>
        <p:txBody>
          <a:bodyPr wrap="none" rtlCol="0">
            <a:spAutoFit/>
          </a:bodyPr>
          <a:lstStyle/>
          <a:p>
            <a:r>
              <a:rPr lang="en-GB" sz="2800" dirty="0" smtClean="0">
                <a:solidFill>
                  <a:srgbClr val="FF0000"/>
                </a:solidFill>
              </a:rPr>
              <a:t>Diamond detector mass reconstruction capability</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4945" y="2665048"/>
            <a:ext cx="4887309" cy="3268834"/>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756745" y="959794"/>
                <a:ext cx="10510345" cy="1282787"/>
              </a:xfrm>
              <a:prstGeom prst="rect">
                <a:avLst/>
              </a:prstGeom>
              <a:noFill/>
            </p:spPr>
            <p:txBody>
              <a:bodyPr wrap="square" rtlCol="0">
                <a:spAutoFit/>
              </a:bodyPr>
              <a:lstStyle/>
              <a:p>
                <a:pPr marL="285750" indent="-285750">
                  <a:buFont typeface="Arial" panose="020B0604020202020204" pitchFamily="34" charset="0"/>
                  <a:buChar char="•"/>
                </a:pPr>
                <a:r>
                  <a:rPr lang="en-GB" dirty="0" smtClean="0"/>
                  <a:t>By using the approximated relation x </a:t>
                </a:r>
                <a:r>
                  <a:rPr lang="en-GB" dirty="0" smtClean="0">
                    <a:latin typeface="Cambria Math" panose="02040503050406030204" pitchFamily="18" charset="0"/>
                    <a:ea typeface="Cambria Math" panose="02040503050406030204" pitchFamily="18" charset="0"/>
                  </a:rPr>
                  <a:t>∼</a:t>
                </a:r>
                <a:r>
                  <a:rPr lang="en-GB" dirty="0" smtClean="0"/>
                  <a:t> </a:t>
                </a:r>
                <a:r>
                  <a:rPr lang="en-GB" dirty="0" err="1" smtClean="0"/>
                  <a:t>D</a:t>
                </a:r>
                <a:r>
                  <a:rPr lang="en-GB" dirty="0" err="1" smtClean="0">
                    <a:latin typeface="Symbol" panose="05050102010706020507" pitchFamily="18" charset="2"/>
                  </a:rPr>
                  <a:t>x</a:t>
                </a:r>
                <a:r>
                  <a:rPr lang="en-GB" dirty="0" smtClean="0">
                    <a:latin typeface="Symbol" panose="05050102010706020507" pitchFamily="18" charset="2"/>
                  </a:rPr>
                  <a:t> </a:t>
                </a:r>
                <a:r>
                  <a:rPr lang="en-GB" dirty="0" smtClean="0"/>
                  <a:t>it is possible to determine the mass of the system from the 2 protons:</a:t>
                </a:r>
                <a:r>
                  <a:rPr lang="en-GB" dirty="0" smtClean="0">
                    <a:latin typeface="Symbol" panose="05050102010706020507" pitchFamily="18" charset="2"/>
                  </a:rPr>
                  <a:t>  </a:t>
                </a:r>
                <a14:m>
                  <m:oMath xmlns:m="http://schemas.openxmlformats.org/officeDocument/2006/math">
                    <m:r>
                      <a:rPr lang="en-GB" b="0" i="1" smtClean="0">
                        <a:latin typeface="Cambria Math" panose="02040503050406030204" pitchFamily="18" charset="0"/>
                      </a:rPr>
                      <m:t>𝑀</m:t>
                    </m:r>
                    <m:r>
                      <a:rPr lang="en-GB" i="1" smtClean="0">
                        <a:latin typeface="Cambria Math" panose="02040503050406030204" pitchFamily="18" charset="0"/>
                      </a:rPr>
                      <m:t>=</m:t>
                    </m:r>
                    <m:sSup>
                      <m:sSupPr>
                        <m:ctrlPr>
                          <a:rPr lang="en-GB" i="1" smtClean="0">
                            <a:latin typeface="Cambria Math" panose="02040503050406030204" pitchFamily="18" charset="0"/>
                          </a:rPr>
                        </m:ctrlPr>
                      </m:sSupPr>
                      <m:e>
                        <m:rad>
                          <m:radPr>
                            <m:degHide m:val="on"/>
                            <m:ctrlPr>
                              <a:rPr lang="en-GB" i="1" smtClean="0">
                                <a:latin typeface="Cambria Math" panose="02040503050406030204" pitchFamily="18" charset="0"/>
                              </a:rPr>
                            </m:ctrlPr>
                          </m:radPr>
                          <m:deg/>
                          <m:e>
                            <m:r>
                              <a:rPr lang="en-GB" b="0" i="1" smtClean="0">
                                <a:latin typeface="Cambria Math" panose="02040503050406030204" pitchFamily="18" charset="0"/>
                              </a:rPr>
                              <m:t>𝑠</m:t>
                            </m:r>
                            <m:r>
                              <a:rPr lang="en-GB" b="0" i="1" smtClean="0">
                                <a:latin typeface="Cambria Math" panose="02040503050406030204" pitchFamily="18" charset="0"/>
                              </a:rPr>
                              <m:t> </m:t>
                            </m:r>
                            <m:r>
                              <m:rPr>
                                <m:sty m:val="p"/>
                              </m:rPr>
                              <a:rPr lang="el-GR" b="0" i="1" smtClean="0">
                                <a:latin typeface="Cambria Math" panose="02040503050406030204" pitchFamily="18" charset="0"/>
                              </a:rPr>
                              <m:t>ε</m:t>
                            </m:r>
                            <m:r>
                              <a:rPr lang="en-GB" b="0" i="1" baseline="-25000" smtClean="0">
                                <a:latin typeface="Cambria Math" panose="02040503050406030204" pitchFamily="18" charset="0"/>
                              </a:rPr>
                              <m:t>1</m:t>
                            </m:r>
                            <m:r>
                              <m:rPr>
                                <m:sty m:val="p"/>
                              </m:rPr>
                              <a:rPr lang="el-GR" i="1">
                                <a:latin typeface="Cambria Math" panose="02040503050406030204" pitchFamily="18" charset="0"/>
                              </a:rPr>
                              <m:t>ε</m:t>
                            </m:r>
                            <m:r>
                              <a:rPr lang="en-GB" b="0" i="1" baseline="-25000" smtClean="0">
                                <a:latin typeface="Cambria Math" panose="02040503050406030204" pitchFamily="18" charset="0"/>
                              </a:rPr>
                              <m:t>2</m:t>
                            </m:r>
                          </m:e>
                        </m:rad>
                      </m:e>
                      <m:sup/>
                    </m:sSup>
                  </m:oMath>
                </a14:m>
                <a:endParaRPr lang="en-GB" dirty="0" smtClean="0"/>
              </a:p>
              <a:p>
                <a:pPr marL="285750" indent="-285750">
                  <a:buFont typeface="Arial" panose="020B0604020202020204" pitchFamily="34" charset="0"/>
                  <a:buChar char="•"/>
                </a:pPr>
                <a:r>
                  <a:rPr lang="en-GB" dirty="0" smtClean="0"/>
                  <a:t>A resolution of about 50 GeV can be obtained with the current design (excluding misalignment effects etc.)</a:t>
                </a:r>
              </a:p>
              <a:p>
                <a:pPr marL="285750" indent="-285750">
                  <a:buFont typeface="Arial" panose="020B0604020202020204" pitchFamily="34" charset="0"/>
                  <a:buChar char="•"/>
                </a:pPr>
                <a:r>
                  <a:rPr lang="en-GB" dirty="0" smtClean="0"/>
                  <a:t>Because of the </a:t>
                </a:r>
                <a:r>
                  <a:rPr lang="en-GB" dirty="0" err="1" smtClean="0"/>
                  <a:t>x</a:t>
                </a:r>
                <a:r>
                  <a:rPr lang="en-GB" baseline="-25000" dirty="0" err="1" smtClean="0"/>
                  <a:t>L</a:t>
                </a:r>
                <a:r>
                  <a:rPr lang="en-GB" baseline="-25000" dirty="0" smtClean="0"/>
                  <a:t> </a:t>
                </a:r>
                <a:r>
                  <a:rPr lang="en-GB" dirty="0" smtClean="0"/>
                  <a:t>– </a:t>
                </a:r>
                <a:r>
                  <a:rPr lang="en-GB" dirty="0" err="1" smtClean="0"/>
                  <a:t>x</a:t>
                </a:r>
                <a:r>
                  <a:rPr lang="en-GB" baseline="-25000" dirty="0" err="1" smtClean="0"/>
                  <a:t>R</a:t>
                </a:r>
                <a:r>
                  <a:rPr lang="en-GB" dirty="0" smtClean="0"/>
                  <a:t> correlation it can be improved only by having a layer with inverted segmentation.</a:t>
                </a:r>
              </a:p>
            </p:txBody>
          </p:sp>
        </mc:Choice>
        <mc:Fallback xmlns="">
          <p:sp>
            <p:nvSpPr>
              <p:cNvPr id="7" name="TextBox 6"/>
              <p:cNvSpPr txBox="1">
                <a:spLocks noRot="1" noChangeAspect="1" noMove="1" noResize="1" noEditPoints="1" noAdjustHandles="1" noChangeArrowheads="1" noChangeShapeType="1" noTextEdit="1"/>
              </p:cNvSpPr>
              <p:nvPr/>
            </p:nvSpPr>
            <p:spPr>
              <a:xfrm>
                <a:off x="756745" y="959794"/>
                <a:ext cx="10510345" cy="1282787"/>
              </a:xfrm>
              <a:prstGeom prst="rect">
                <a:avLst/>
              </a:prstGeom>
              <a:blipFill rotWithShape="0">
                <a:blip r:embed="rId4"/>
                <a:stretch>
                  <a:fillRect l="-348" t="-3318" b="-6635"/>
                </a:stretch>
              </a:blipFill>
            </p:spPr>
            <p:txBody>
              <a:bodyPr/>
              <a:lstStyle/>
              <a:p>
                <a:r>
                  <a:rPr lang="en-GB">
                    <a:noFill/>
                  </a:rPr>
                  <a:t> </a:t>
                </a:r>
              </a:p>
            </p:txBody>
          </p:sp>
        </mc:Fallback>
      </mc:AlternateContent>
      <p:sp>
        <p:nvSpPr>
          <p:cNvPr id="13" name="TextBox 12"/>
          <p:cNvSpPr txBox="1"/>
          <p:nvPr/>
        </p:nvSpPr>
        <p:spPr>
          <a:xfrm>
            <a:off x="5236122" y="5877834"/>
            <a:ext cx="1111202" cy="369332"/>
          </a:xfrm>
          <a:prstGeom prst="rect">
            <a:avLst/>
          </a:prstGeom>
          <a:noFill/>
        </p:spPr>
        <p:txBody>
          <a:bodyPr wrap="none" rtlCol="0">
            <a:spAutoFit/>
          </a:bodyPr>
          <a:lstStyle/>
          <a:p>
            <a:r>
              <a:rPr lang="en-GB" dirty="0" smtClean="0">
                <a:latin typeface="Symbol" panose="05050102010706020507" pitchFamily="18" charset="2"/>
              </a:rPr>
              <a:t>D</a:t>
            </a:r>
            <a:r>
              <a:rPr lang="en-GB" dirty="0" smtClean="0"/>
              <a:t>M (GeV)</a:t>
            </a:r>
            <a:endParaRPr lang="en-GB" dirty="0"/>
          </a:p>
        </p:txBody>
      </p:sp>
      <p:sp>
        <p:nvSpPr>
          <p:cNvPr id="14" name="TextBox 13"/>
          <p:cNvSpPr txBox="1"/>
          <p:nvPr/>
        </p:nvSpPr>
        <p:spPr>
          <a:xfrm>
            <a:off x="1729873" y="2351764"/>
            <a:ext cx="4617451" cy="338554"/>
          </a:xfrm>
          <a:prstGeom prst="rect">
            <a:avLst/>
          </a:prstGeom>
          <a:solidFill>
            <a:srgbClr val="FFFF00"/>
          </a:solidFill>
        </p:spPr>
        <p:txBody>
          <a:bodyPr wrap="square" rtlCol="0">
            <a:spAutoFit/>
          </a:bodyPr>
          <a:lstStyle/>
          <a:p>
            <a:pPr algn="ctr"/>
            <a:r>
              <a:rPr lang="en-GB" sz="1600" dirty="0" smtClean="0">
                <a:latin typeface="Times New Roman" panose="02020603050405020304" pitchFamily="18" charset="0"/>
                <a:cs typeface="Times New Roman" panose="02020603050405020304" pitchFamily="18" charset="0"/>
              </a:rPr>
              <a:t>Generator mass – Reconstructed mass</a:t>
            </a:r>
          </a:p>
        </p:txBody>
      </p:sp>
      <p:sp>
        <p:nvSpPr>
          <p:cNvPr id="2" name="Date Placeholder 1"/>
          <p:cNvSpPr>
            <a:spLocks noGrp="1"/>
          </p:cNvSpPr>
          <p:nvPr>
            <p:ph type="dt" sz="half" idx="10"/>
          </p:nvPr>
        </p:nvSpPr>
        <p:spPr/>
        <p:txBody>
          <a:bodyPr/>
          <a:lstStyle/>
          <a:p>
            <a:r>
              <a:rPr lang="en-US" smtClean="0"/>
              <a:t>16 Mar 2016</a:t>
            </a:r>
            <a:endParaRPr lang="en-GB"/>
          </a:p>
        </p:txBody>
      </p:sp>
      <p:sp>
        <p:nvSpPr>
          <p:cNvPr id="4" name="Footer Placeholder 3"/>
          <p:cNvSpPr>
            <a:spLocks noGrp="1"/>
          </p:cNvSpPr>
          <p:nvPr>
            <p:ph type="ftr" sz="quarter" idx="11"/>
          </p:nvPr>
        </p:nvSpPr>
        <p:spPr/>
        <p:txBody>
          <a:bodyPr/>
          <a:lstStyle/>
          <a:p>
            <a:r>
              <a:rPr lang="en-GB" smtClean="0"/>
              <a:t>M. Berretti, Forward Physics WG,  CERN</a:t>
            </a:r>
            <a:endParaRPr lang="en-GB"/>
          </a:p>
        </p:txBody>
      </p:sp>
      <p:sp>
        <p:nvSpPr>
          <p:cNvPr id="5" name="Slide Number Placeholder 4"/>
          <p:cNvSpPr>
            <a:spLocks noGrp="1"/>
          </p:cNvSpPr>
          <p:nvPr>
            <p:ph type="sldNum" sz="quarter" idx="12"/>
          </p:nvPr>
        </p:nvSpPr>
        <p:spPr/>
        <p:txBody>
          <a:bodyPr/>
          <a:lstStyle/>
          <a:p>
            <a:fld id="{64ADE976-10CD-4241-8605-5EC66ADA1B9F}" type="slidenum">
              <a:rPr lang="en-GB" smtClean="0"/>
              <a:t>16</a:t>
            </a:fld>
            <a:endParaRPr lang="en-GB"/>
          </a:p>
        </p:txBody>
      </p:sp>
      <p:sp>
        <p:nvSpPr>
          <p:cNvPr id="9" name="TextBox 8"/>
          <p:cNvSpPr txBox="1"/>
          <p:nvPr/>
        </p:nvSpPr>
        <p:spPr>
          <a:xfrm>
            <a:off x="7696116" y="3175519"/>
            <a:ext cx="3570974" cy="584775"/>
          </a:xfrm>
          <a:prstGeom prst="rect">
            <a:avLst/>
          </a:prstGeom>
          <a:noFill/>
        </p:spPr>
        <p:txBody>
          <a:bodyPr wrap="square" rtlCol="0">
            <a:spAutoFit/>
          </a:bodyPr>
          <a:lstStyle/>
          <a:p>
            <a:r>
              <a:rPr lang="en-GB" sz="1600" dirty="0" smtClean="0"/>
              <a:t>Possible to improve it by </a:t>
            </a:r>
            <a:r>
              <a:rPr lang="en-GB" sz="1600" dirty="0" smtClean="0">
                <a:latin typeface="Cambria Math" panose="02040503050406030204" pitchFamily="18" charset="0"/>
                <a:ea typeface="Cambria Math" panose="02040503050406030204" pitchFamily="18" charset="0"/>
              </a:rPr>
              <a:t>∼</a:t>
            </a:r>
            <a:r>
              <a:rPr lang="en-GB" sz="1600" dirty="0" smtClean="0"/>
              <a:t>30% by swapping the</a:t>
            </a:r>
            <a:r>
              <a:rPr lang="en-GB" sz="1600" dirty="0"/>
              <a:t> </a:t>
            </a:r>
            <a:r>
              <a:rPr lang="en-GB" sz="1600" dirty="0" err="1" smtClean="0"/>
              <a:t>pixellization</a:t>
            </a:r>
            <a:r>
              <a:rPr lang="en-GB" sz="1600" dirty="0" smtClean="0"/>
              <a:t> in one plane</a:t>
            </a:r>
            <a:endParaRPr lang="en-GB" sz="1600" dirty="0"/>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8565" y="3760294"/>
            <a:ext cx="3804793" cy="2384822"/>
          </a:xfrm>
          <a:prstGeom prst="rect">
            <a:avLst/>
          </a:prstGeom>
        </p:spPr>
      </p:pic>
    </p:spTree>
    <p:extLst>
      <p:ext uri="{BB962C8B-B14F-4D97-AF65-F5344CB8AC3E}">
        <p14:creationId xmlns:p14="http://schemas.microsoft.com/office/powerpoint/2010/main" val="16680405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dirty="0"/>
          </a:p>
        </p:txBody>
      </p:sp>
      <p:sp>
        <p:nvSpPr>
          <p:cNvPr id="5" name="Footer Placeholder 4"/>
          <p:cNvSpPr>
            <a:spLocks noGrp="1"/>
          </p:cNvSpPr>
          <p:nvPr>
            <p:ph type="ftr" sz="quarter" idx="11"/>
          </p:nvPr>
        </p:nvSpPr>
        <p:spPr/>
        <p:txBody>
          <a:bodyPr/>
          <a:lstStyle/>
          <a:p>
            <a:r>
              <a:rPr lang="en-GB" smtClean="0"/>
              <a:t>M. Berretti, Forward Physics WG,  CERN</a:t>
            </a:r>
            <a:endParaRPr lang="en-GB" dirty="0"/>
          </a:p>
        </p:txBody>
      </p:sp>
      <p:sp>
        <p:nvSpPr>
          <p:cNvPr id="6" name="Slide Number Placeholder 5"/>
          <p:cNvSpPr>
            <a:spLocks noGrp="1"/>
          </p:cNvSpPr>
          <p:nvPr>
            <p:ph type="sldNum" sz="quarter" idx="12"/>
          </p:nvPr>
        </p:nvSpPr>
        <p:spPr/>
        <p:txBody>
          <a:bodyPr/>
          <a:lstStyle/>
          <a:p>
            <a:fld id="{64ADE976-10CD-4241-8605-5EC66ADA1B9F}" type="slidenum">
              <a:rPr lang="en-GB" smtClean="0"/>
              <a:t>17</a:t>
            </a:fld>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020" y="2073808"/>
            <a:ext cx="4991871" cy="3708328"/>
          </a:xfrm>
          <a:prstGeom prst="rect">
            <a:avLst/>
          </a:prstGeom>
        </p:spPr>
      </p:pic>
      <p:sp>
        <p:nvSpPr>
          <p:cNvPr id="8" name="TextBox 7"/>
          <p:cNvSpPr txBox="1"/>
          <p:nvPr/>
        </p:nvSpPr>
        <p:spPr>
          <a:xfrm>
            <a:off x="233242" y="147609"/>
            <a:ext cx="8958478" cy="523220"/>
          </a:xfrm>
          <a:prstGeom prst="rect">
            <a:avLst/>
          </a:prstGeom>
          <a:noFill/>
        </p:spPr>
        <p:txBody>
          <a:bodyPr wrap="none" rtlCol="0">
            <a:spAutoFit/>
          </a:bodyPr>
          <a:lstStyle/>
          <a:p>
            <a:r>
              <a:rPr lang="en-GB" sz="2800" dirty="0" smtClean="0">
                <a:solidFill>
                  <a:srgbClr val="FF0000"/>
                </a:solidFill>
              </a:rPr>
              <a:t>2</a:t>
            </a:r>
            <a:r>
              <a:rPr lang="en-GB" sz="2800" dirty="0" smtClean="0">
                <a:solidFill>
                  <a:srgbClr val="FF0000"/>
                </a:solidFill>
                <a:latin typeface="Symbol" panose="05050102010706020507" pitchFamily="18" charset="2"/>
              </a:rPr>
              <a:t>g</a:t>
            </a:r>
            <a:r>
              <a:rPr lang="en-GB" sz="2800" dirty="0" smtClean="0">
                <a:solidFill>
                  <a:srgbClr val="FF0000"/>
                </a:solidFill>
              </a:rPr>
              <a:t> analysis and background reduction with the diamonds (1)</a:t>
            </a:r>
          </a:p>
        </p:txBody>
      </p:sp>
      <p:sp>
        <p:nvSpPr>
          <p:cNvPr id="9" name="TextBox 8"/>
          <p:cNvSpPr txBox="1"/>
          <p:nvPr/>
        </p:nvSpPr>
        <p:spPr>
          <a:xfrm>
            <a:off x="1907036" y="1799352"/>
            <a:ext cx="2778453" cy="369332"/>
          </a:xfrm>
          <a:prstGeom prst="rect">
            <a:avLst/>
          </a:prstGeom>
          <a:noFill/>
        </p:spPr>
        <p:txBody>
          <a:bodyPr wrap="none" rtlCol="0">
            <a:spAutoFit/>
          </a:bodyPr>
          <a:lstStyle/>
          <a:p>
            <a:r>
              <a:rPr lang="en-GB" dirty="0" smtClean="0">
                <a:solidFill>
                  <a:srgbClr val="FF0000"/>
                </a:solidFill>
              </a:rPr>
              <a:t>BX event topology in the RP</a:t>
            </a:r>
            <a:endParaRPr lang="en-GB" dirty="0">
              <a:solidFill>
                <a:srgbClr val="FF0000"/>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0587" y="1791167"/>
            <a:ext cx="5521175" cy="3990969"/>
          </a:xfrm>
          <a:prstGeom prst="rect">
            <a:avLst/>
          </a:prstGeom>
        </p:spPr>
      </p:pic>
      <p:sp>
        <p:nvSpPr>
          <p:cNvPr id="11" name="TextBox 10"/>
          <p:cNvSpPr txBox="1"/>
          <p:nvPr/>
        </p:nvSpPr>
        <p:spPr>
          <a:xfrm>
            <a:off x="7140292" y="1809417"/>
            <a:ext cx="3179525" cy="369332"/>
          </a:xfrm>
          <a:prstGeom prst="rect">
            <a:avLst/>
          </a:prstGeom>
          <a:noFill/>
        </p:spPr>
        <p:txBody>
          <a:bodyPr wrap="none" rtlCol="0">
            <a:spAutoFit/>
          </a:bodyPr>
          <a:lstStyle/>
          <a:p>
            <a:r>
              <a:rPr lang="en-GB" dirty="0" smtClean="0">
                <a:solidFill>
                  <a:srgbClr val="FF0000"/>
                </a:solidFill>
              </a:rPr>
              <a:t>BX background mass probability</a:t>
            </a:r>
            <a:endParaRPr lang="en-GB" dirty="0">
              <a:solidFill>
                <a:srgbClr val="FF0000"/>
              </a:solidFill>
            </a:endParaRPr>
          </a:p>
        </p:txBody>
      </p:sp>
      <p:sp>
        <p:nvSpPr>
          <p:cNvPr id="13" name="TextBox 12"/>
          <p:cNvSpPr txBox="1"/>
          <p:nvPr/>
        </p:nvSpPr>
        <p:spPr>
          <a:xfrm>
            <a:off x="1144229" y="2202635"/>
            <a:ext cx="736484" cy="338554"/>
          </a:xfrm>
          <a:prstGeom prst="rect">
            <a:avLst/>
          </a:prstGeom>
          <a:noFill/>
        </p:spPr>
        <p:txBody>
          <a:bodyPr wrap="none" rtlCol="0">
            <a:spAutoFit/>
          </a:bodyPr>
          <a:lstStyle/>
          <a:p>
            <a:r>
              <a:rPr lang="en-GB" sz="1600" dirty="0" smtClean="0">
                <a:solidFill>
                  <a:srgbClr val="FF0000"/>
                </a:solidFill>
              </a:rPr>
              <a:t>ALL BX</a:t>
            </a:r>
            <a:endParaRPr lang="en-GB" sz="1600" dirty="0">
              <a:solidFill>
                <a:srgbClr val="FF0000"/>
              </a:solidFill>
            </a:endParaRPr>
          </a:p>
        </p:txBody>
      </p:sp>
      <p:sp>
        <p:nvSpPr>
          <p:cNvPr id="14" name="TextBox 13"/>
          <p:cNvSpPr txBox="1"/>
          <p:nvPr/>
        </p:nvSpPr>
        <p:spPr>
          <a:xfrm>
            <a:off x="1880713" y="3500606"/>
            <a:ext cx="984565" cy="307777"/>
          </a:xfrm>
          <a:prstGeom prst="rect">
            <a:avLst/>
          </a:prstGeom>
          <a:noFill/>
        </p:spPr>
        <p:txBody>
          <a:bodyPr wrap="none" rtlCol="0">
            <a:spAutoFit/>
          </a:bodyPr>
          <a:lstStyle/>
          <a:p>
            <a:r>
              <a:rPr lang="en-GB" sz="1400" dirty="0" smtClean="0">
                <a:solidFill>
                  <a:srgbClr val="FF0000"/>
                </a:solidFill>
              </a:rPr>
              <a:t>NO 2-Arms</a:t>
            </a:r>
            <a:endParaRPr lang="en-GB" sz="1400" dirty="0">
              <a:solidFill>
                <a:srgbClr val="FF0000"/>
              </a:solidFill>
            </a:endParaRPr>
          </a:p>
        </p:txBody>
      </p:sp>
      <p:sp>
        <p:nvSpPr>
          <p:cNvPr id="15" name="TextBox 14"/>
          <p:cNvSpPr txBox="1"/>
          <p:nvPr/>
        </p:nvSpPr>
        <p:spPr>
          <a:xfrm>
            <a:off x="2873432" y="3680420"/>
            <a:ext cx="710451" cy="307777"/>
          </a:xfrm>
          <a:prstGeom prst="rect">
            <a:avLst/>
          </a:prstGeom>
          <a:noFill/>
        </p:spPr>
        <p:txBody>
          <a:bodyPr wrap="none" rtlCol="0">
            <a:spAutoFit/>
          </a:bodyPr>
          <a:lstStyle/>
          <a:p>
            <a:r>
              <a:rPr lang="en-GB" sz="1400" dirty="0" smtClean="0">
                <a:solidFill>
                  <a:srgbClr val="FF0000"/>
                </a:solidFill>
              </a:rPr>
              <a:t>2-Arms</a:t>
            </a:r>
            <a:endParaRPr lang="en-GB" sz="1400" dirty="0">
              <a:solidFill>
                <a:srgbClr val="FF0000"/>
              </a:solidFill>
            </a:endParaRPr>
          </a:p>
        </p:txBody>
      </p:sp>
      <p:sp>
        <p:nvSpPr>
          <p:cNvPr id="16" name="TextBox 15"/>
          <p:cNvSpPr txBox="1"/>
          <p:nvPr/>
        </p:nvSpPr>
        <p:spPr>
          <a:xfrm>
            <a:off x="3733259" y="4191960"/>
            <a:ext cx="873252" cy="523220"/>
          </a:xfrm>
          <a:prstGeom prst="rect">
            <a:avLst/>
          </a:prstGeom>
          <a:noFill/>
        </p:spPr>
        <p:txBody>
          <a:bodyPr wrap="none" rtlCol="0">
            <a:spAutoFit/>
          </a:bodyPr>
          <a:lstStyle/>
          <a:p>
            <a:pPr algn="ctr"/>
            <a:r>
              <a:rPr lang="en-GB" sz="1400" dirty="0" smtClean="0">
                <a:solidFill>
                  <a:srgbClr val="FF0000"/>
                </a:solidFill>
              </a:rPr>
              <a:t>2-Arms</a:t>
            </a:r>
          </a:p>
          <a:p>
            <a:pPr algn="ctr"/>
            <a:r>
              <a:rPr lang="en-GB" sz="1400" dirty="0" smtClean="0">
                <a:solidFill>
                  <a:srgbClr val="FF0000"/>
                </a:solidFill>
              </a:rPr>
              <a:t>Low </a:t>
            </a:r>
            <a:r>
              <a:rPr lang="en-GB" sz="1400" dirty="0" err="1" smtClean="0">
                <a:solidFill>
                  <a:srgbClr val="FF0000"/>
                </a:solidFill>
              </a:rPr>
              <a:t>Mult</a:t>
            </a:r>
            <a:endParaRPr lang="en-GB" sz="1400" dirty="0">
              <a:solidFill>
                <a:srgbClr val="FF0000"/>
              </a:solidFill>
            </a:endParaRPr>
          </a:p>
        </p:txBody>
      </p:sp>
      <p:sp>
        <p:nvSpPr>
          <p:cNvPr id="17" name="TextBox 16"/>
          <p:cNvSpPr txBox="1"/>
          <p:nvPr/>
        </p:nvSpPr>
        <p:spPr>
          <a:xfrm>
            <a:off x="4606511" y="4040032"/>
            <a:ext cx="909224" cy="523220"/>
          </a:xfrm>
          <a:prstGeom prst="rect">
            <a:avLst/>
          </a:prstGeom>
          <a:noFill/>
        </p:spPr>
        <p:txBody>
          <a:bodyPr wrap="none" rtlCol="0">
            <a:spAutoFit/>
          </a:bodyPr>
          <a:lstStyle/>
          <a:p>
            <a:pPr algn="ctr"/>
            <a:r>
              <a:rPr lang="en-GB" sz="1400" dirty="0" smtClean="0">
                <a:solidFill>
                  <a:srgbClr val="FF0000"/>
                </a:solidFill>
              </a:rPr>
              <a:t>2-Arms</a:t>
            </a:r>
          </a:p>
          <a:p>
            <a:pPr algn="ctr"/>
            <a:r>
              <a:rPr lang="en-GB" sz="1400" dirty="0" smtClean="0">
                <a:solidFill>
                  <a:srgbClr val="FF0000"/>
                </a:solidFill>
              </a:rPr>
              <a:t>High </a:t>
            </a:r>
            <a:r>
              <a:rPr lang="en-GB" sz="1400" dirty="0" err="1" smtClean="0">
                <a:solidFill>
                  <a:srgbClr val="FF0000"/>
                </a:solidFill>
              </a:rPr>
              <a:t>Mult</a:t>
            </a:r>
            <a:endParaRPr lang="en-GB" sz="1400" dirty="0">
              <a:solidFill>
                <a:srgbClr val="FF0000"/>
              </a:solidFill>
            </a:endParaRPr>
          </a:p>
        </p:txBody>
      </p:sp>
      <p:sp>
        <p:nvSpPr>
          <p:cNvPr id="18" name="Rectangle 17"/>
          <p:cNvSpPr/>
          <p:nvPr/>
        </p:nvSpPr>
        <p:spPr>
          <a:xfrm>
            <a:off x="340356" y="836564"/>
            <a:ext cx="11660180" cy="923330"/>
          </a:xfrm>
          <a:prstGeom prst="rect">
            <a:avLst/>
          </a:prstGeom>
        </p:spPr>
        <p:txBody>
          <a:bodyPr wrap="none">
            <a:spAutoFit/>
          </a:bodyPr>
          <a:lstStyle/>
          <a:p>
            <a:pPr marL="285750" indent="-285750">
              <a:buFont typeface="Arial" panose="020B0604020202020204" pitchFamily="34" charset="0"/>
              <a:buChar char="•"/>
            </a:pPr>
            <a:r>
              <a:rPr lang="en-GB" dirty="0" smtClean="0">
                <a:latin typeface="Symbol" panose="05050102010706020507" pitchFamily="18" charset="2"/>
              </a:rPr>
              <a:t>gg</a:t>
            </a:r>
            <a:r>
              <a:rPr lang="en-GB" dirty="0" smtClean="0"/>
              <a:t> -&gt; X(750 GeV) -&gt; </a:t>
            </a:r>
            <a:r>
              <a:rPr lang="en-GB" dirty="0" smtClean="0">
                <a:latin typeface="Symbol" panose="05050102010706020507" pitchFamily="18" charset="2"/>
              </a:rPr>
              <a:t>gg</a:t>
            </a:r>
            <a:r>
              <a:rPr lang="en-GB" dirty="0" smtClean="0"/>
              <a:t> signal is generated with FPMC (assumed </a:t>
            </a:r>
            <a:r>
              <a:rPr lang="en-GB" dirty="0" smtClean="0">
                <a:latin typeface="Cambria Math" panose="02040503050406030204" pitchFamily="18" charset="0"/>
                <a:ea typeface="Cambria Math" panose="02040503050406030204" pitchFamily="18" charset="0"/>
              </a:rPr>
              <a:t>∼4-</a:t>
            </a:r>
            <a:r>
              <a:rPr lang="en-GB" dirty="0" smtClean="0"/>
              <a:t>5 signals in acceptance in 25 fb</a:t>
            </a:r>
            <a:r>
              <a:rPr lang="en-GB" baseline="30000" dirty="0" smtClean="0"/>
              <a:t>-1</a:t>
            </a:r>
            <a:r>
              <a:rPr lang="en-GB" dirty="0" smtClean="0"/>
              <a:t>)</a:t>
            </a:r>
          </a:p>
          <a:p>
            <a:pPr marL="285750" indent="-285750">
              <a:buFont typeface="Arial" panose="020B0604020202020204" pitchFamily="34" charset="0"/>
              <a:buChar char="•"/>
            </a:pPr>
            <a:r>
              <a:rPr lang="en-GB" u="sng" dirty="0" smtClean="0"/>
              <a:t>Main background is given by inclusive </a:t>
            </a:r>
            <a:r>
              <a:rPr lang="en-GB" u="sng" dirty="0" smtClean="0">
                <a:latin typeface="Symbol" panose="05050102010706020507" pitchFamily="18" charset="2"/>
              </a:rPr>
              <a:t>gg</a:t>
            </a:r>
            <a:r>
              <a:rPr lang="en-GB" u="sng" dirty="0" smtClean="0"/>
              <a:t>+ proton pileup, </a:t>
            </a:r>
            <a:r>
              <a:rPr lang="en-GB" u="sng" dirty="0" smtClean="0">
                <a:latin typeface="Symbol" panose="05050102010706020507" pitchFamily="18" charset="2"/>
              </a:rPr>
              <a:t>s</a:t>
            </a:r>
            <a:r>
              <a:rPr lang="en-GB" u="sng" dirty="0" smtClean="0"/>
              <a:t>=230 fb</a:t>
            </a:r>
            <a:r>
              <a:rPr lang="en-GB" u="sng" baseline="30000" dirty="0" smtClean="0"/>
              <a:t>-1</a:t>
            </a:r>
            <a:r>
              <a:rPr lang="en-GB" u="sng" dirty="0" smtClean="0"/>
              <a:t> for P</a:t>
            </a:r>
            <a:r>
              <a:rPr lang="en-GB" u="sng" baseline="-25000" dirty="0" smtClean="0"/>
              <a:t>t</a:t>
            </a:r>
            <a:r>
              <a:rPr lang="en-GB" u="sng" dirty="0" smtClean="0"/>
              <a:t> &gt;50 GeV (http</a:t>
            </a:r>
            <a:r>
              <a:rPr lang="en-GB" u="sng" dirty="0"/>
              <a:t>://</a:t>
            </a:r>
            <a:r>
              <a:rPr lang="en-GB" u="sng" dirty="0" smtClean="0"/>
              <a:t>arxiv.org/pdf/1312.5153.pdf)</a:t>
            </a:r>
          </a:p>
          <a:p>
            <a:pPr marL="285750" indent="-285750">
              <a:buFont typeface="Arial" panose="020B0604020202020204" pitchFamily="34" charset="0"/>
              <a:buChar char="•"/>
            </a:pPr>
            <a:r>
              <a:rPr lang="en-GB" dirty="0" smtClean="0"/>
              <a:t>Pileup has been simulated by Sherpa and pile-up protons from soft Phys. Beam back has been added </a:t>
            </a:r>
          </a:p>
        </p:txBody>
      </p:sp>
      <p:sp>
        <p:nvSpPr>
          <p:cNvPr id="3" name="Rectangle 2"/>
          <p:cNvSpPr/>
          <p:nvPr/>
        </p:nvSpPr>
        <p:spPr>
          <a:xfrm>
            <a:off x="578020" y="5934064"/>
            <a:ext cx="11356314" cy="369332"/>
          </a:xfrm>
          <a:prstGeom prst="rect">
            <a:avLst/>
          </a:prstGeom>
        </p:spPr>
        <p:txBody>
          <a:bodyPr wrap="square">
            <a:spAutoFit/>
          </a:bodyPr>
          <a:lstStyle/>
          <a:p>
            <a:pPr marL="285750" indent="-285750">
              <a:buFont typeface="Arial" panose="020B0604020202020204" pitchFamily="34" charset="0"/>
              <a:buChar char="•"/>
            </a:pPr>
            <a:r>
              <a:rPr lang="en-GB" dirty="0">
                <a:solidFill>
                  <a:srgbClr val="0000FF"/>
                </a:solidFill>
              </a:rPr>
              <a:t>2% (4%) of BX has a mass coincidence in the 700-800  GeV region, assuming low (all) track multiplicity in the RP</a:t>
            </a:r>
          </a:p>
        </p:txBody>
      </p:sp>
      <p:cxnSp>
        <p:nvCxnSpPr>
          <p:cNvPr id="20" name="Straight Connector 19"/>
          <p:cNvCxnSpPr/>
          <p:nvPr/>
        </p:nvCxnSpPr>
        <p:spPr>
          <a:xfrm flipH="1" flipV="1">
            <a:off x="8342721" y="2168078"/>
            <a:ext cx="9427" cy="339373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8118047" y="2160221"/>
            <a:ext cx="9427" cy="339373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313682" y="3101419"/>
            <a:ext cx="1571392" cy="646331"/>
          </a:xfrm>
          <a:prstGeom prst="rect">
            <a:avLst/>
          </a:prstGeom>
          <a:noFill/>
        </p:spPr>
        <p:txBody>
          <a:bodyPr wrap="none" rtlCol="0">
            <a:spAutoFit/>
          </a:bodyPr>
          <a:lstStyle/>
          <a:p>
            <a:r>
              <a:rPr lang="en-GB" dirty="0" smtClean="0"/>
              <a:t>Detector edge </a:t>
            </a:r>
          </a:p>
          <a:p>
            <a:r>
              <a:rPr lang="en-GB" dirty="0" smtClean="0"/>
              <a:t>@ 15</a:t>
            </a:r>
            <a:r>
              <a:rPr lang="en-GB" dirty="0" smtClean="0">
                <a:latin typeface="Symbol" panose="05050102010706020507" pitchFamily="18" charset="2"/>
              </a:rPr>
              <a:t>s</a:t>
            </a:r>
            <a:endParaRPr lang="en-GB" dirty="0">
              <a:latin typeface="Symbol" panose="05050102010706020507" pitchFamily="18" charset="2"/>
            </a:endParaRPr>
          </a:p>
        </p:txBody>
      </p:sp>
    </p:spTree>
    <p:extLst>
      <p:ext uri="{BB962C8B-B14F-4D97-AF65-F5344CB8AC3E}">
        <p14:creationId xmlns:p14="http://schemas.microsoft.com/office/powerpoint/2010/main" val="34871714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18</a:t>
            </a:fld>
            <a:endParaRPr lang="en-GB"/>
          </a:p>
        </p:txBody>
      </p:sp>
      <p:sp>
        <p:nvSpPr>
          <p:cNvPr id="9" name="TextBox 8"/>
          <p:cNvSpPr txBox="1"/>
          <p:nvPr/>
        </p:nvSpPr>
        <p:spPr>
          <a:xfrm>
            <a:off x="233242" y="147609"/>
            <a:ext cx="8958478" cy="523220"/>
          </a:xfrm>
          <a:prstGeom prst="rect">
            <a:avLst/>
          </a:prstGeom>
          <a:noFill/>
        </p:spPr>
        <p:txBody>
          <a:bodyPr wrap="none" rtlCol="0">
            <a:spAutoFit/>
          </a:bodyPr>
          <a:lstStyle/>
          <a:p>
            <a:r>
              <a:rPr lang="en-GB" sz="2800" dirty="0" smtClean="0">
                <a:solidFill>
                  <a:srgbClr val="FF0000"/>
                </a:solidFill>
              </a:rPr>
              <a:t>2</a:t>
            </a:r>
            <a:r>
              <a:rPr lang="en-GB" sz="2800" dirty="0" smtClean="0">
                <a:solidFill>
                  <a:srgbClr val="FF0000"/>
                </a:solidFill>
                <a:latin typeface="Symbol" panose="05050102010706020507" pitchFamily="18" charset="2"/>
              </a:rPr>
              <a:t>g</a:t>
            </a:r>
            <a:r>
              <a:rPr lang="en-GB" sz="2800" dirty="0" smtClean="0">
                <a:solidFill>
                  <a:srgbClr val="FF0000"/>
                </a:solidFill>
              </a:rPr>
              <a:t> analysis and background reduction with the diamonds (2)</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4765" y="1087121"/>
            <a:ext cx="3830693" cy="2548246"/>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17603" y="1048752"/>
            <a:ext cx="3840904" cy="2586615"/>
          </a:xfrm>
          <a:prstGeom prst="rect">
            <a:avLst/>
          </a:prstGeom>
        </p:spPr>
      </p:pic>
      <p:sp>
        <p:nvSpPr>
          <p:cNvPr id="12" name="Rectangle 11"/>
          <p:cNvSpPr/>
          <p:nvPr/>
        </p:nvSpPr>
        <p:spPr>
          <a:xfrm>
            <a:off x="299839" y="1383909"/>
            <a:ext cx="2867568" cy="1200329"/>
          </a:xfrm>
          <a:prstGeom prst="rect">
            <a:avLst/>
          </a:prstGeom>
        </p:spPr>
        <p:txBody>
          <a:bodyPr wrap="square">
            <a:spAutoFit/>
          </a:bodyPr>
          <a:lstStyle/>
          <a:p>
            <a:pPr marL="285750" indent="-285750">
              <a:buFont typeface="Arial" panose="020B0604020202020204" pitchFamily="34" charset="0"/>
              <a:buChar char="•"/>
            </a:pPr>
            <a:r>
              <a:rPr lang="en-GB" dirty="0" smtClean="0">
                <a:solidFill>
                  <a:srgbClr val="0000FF"/>
                </a:solidFill>
              </a:rPr>
              <a:t>Background can be also reduced by introducing a cut in the </a:t>
            </a:r>
            <a:r>
              <a:rPr lang="en-GB" dirty="0" smtClean="0">
                <a:solidFill>
                  <a:srgbClr val="0000FF"/>
                </a:solidFill>
                <a:latin typeface="Symbol" panose="05050102010706020507" pitchFamily="18" charset="2"/>
              </a:rPr>
              <a:t>g</a:t>
            </a:r>
            <a:r>
              <a:rPr lang="en-GB" dirty="0" smtClean="0">
                <a:solidFill>
                  <a:srgbClr val="0000FF"/>
                </a:solidFill>
              </a:rPr>
              <a:t> energy, </a:t>
            </a:r>
            <a:r>
              <a:rPr lang="en-GB" dirty="0" smtClean="0">
                <a:solidFill>
                  <a:srgbClr val="0000FF"/>
                </a:solidFill>
                <a:latin typeface="Symbol" panose="05050102010706020507" pitchFamily="18" charset="2"/>
              </a:rPr>
              <a:t>g</a:t>
            </a:r>
            <a:r>
              <a:rPr lang="en-GB" dirty="0" smtClean="0">
                <a:solidFill>
                  <a:srgbClr val="0000FF"/>
                </a:solidFill>
              </a:rPr>
              <a:t> P</a:t>
            </a:r>
            <a:r>
              <a:rPr lang="en-GB" baseline="-25000" dirty="0" smtClean="0">
                <a:solidFill>
                  <a:srgbClr val="0000FF"/>
                </a:solidFill>
              </a:rPr>
              <a:t>T</a:t>
            </a:r>
            <a:r>
              <a:rPr lang="en-GB" dirty="0" smtClean="0">
                <a:solidFill>
                  <a:srgbClr val="0000FF"/>
                </a:solidFill>
              </a:rPr>
              <a:t> balance and in the </a:t>
            </a:r>
            <a:r>
              <a:rPr lang="en-GB" dirty="0" smtClean="0">
                <a:solidFill>
                  <a:srgbClr val="0000FF"/>
                </a:solidFill>
                <a:latin typeface="Symbol" panose="05050102010706020507" pitchFamily="18" charset="2"/>
              </a:rPr>
              <a:t>gg </a:t>
            </a:r>
            <a:r>
              <a:rPr lang="en-GB" dirty="0" err="1" smtClean="0">
                <a:solidFill>
                  <a:srgbClr val="0000FF"/>
                </a:solidFill>
                <a:latin typeface="Symbol" panose="05050102010706020507" pitchFamily="18" charset="2"/>
              </a:rPr>
              <a:t>Df</a:t>
            </a:r>
            <a:r>
              <a:rPr lang="en-GB" dirty="0" smtClean="0">
                <a:solidFill>
                  <a:srgbClr val="0000FF"/>
                </a:solidFill>
                <a:latin typeface="Symbol" panose="05050102010706020507" pitchFamily="18" charset="2"/>
              </a:rPr>
              <a:t>:</a:t>
            </a:r>
            <a:endParaRPr lang="en-GB" dirty="0">
              <a:solidFill>
                <a:srgbClr val="0000FF"/>
              </a:solidFill>
              <a:latin typeface="Symbol" panose="05050102010706020507" pitchFamily="18" charset="2"/>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1788" y="4054199"/>
            <a:ext cx="8166261" cy="1718825"/>
          </a:xfrm>
          <a:prstGeom prst="rect">
            <a:avLst/>
          </a:prstGeom>
        </p:spPr>
      </p:pic>
      <p:sp>
        <p:nvSpPr>
          <p:cNvPr id="14" name="TextBox 13"/>
          <p:cNvSpPr txBox="1"/>
          <p:nvPr/>
        </p:nvSpPr>
        <p:spPr>
          <a:xfrm>
            <a:off x="6799660" y="6010204"/>
            <a:ext cx="4822165" cy="307777"/>
          </a:xfrm>
          <a:prstGeom prst="rect">
            <a:avLst/>
          </a:prstGeom>
          <a:noFill/>
        </p:spPr>
        <p:txBody>
          <a:bodyPr wrap="square" rtlCol="0">
            <a:spAutoFit/>
          </a:bodyPr>
          <a:lstStyle/>
          <a:p>
            <a:r>
              <a:rPr lang="en-GB" sz="1400" b="1" u="sng" dirty="0" smtClean="0">
                <a:solidFill>
                  <a:srgbClr val="FF0000"/>
                </a:solidFill>
              </a:rPr>
              <a:t>To be confirmed according to the final </a:t>
            </a:r>
            <a:r>
              <a:rPr lang="en-GB" sz="1400" b="1" u="sng" dirty="0">
                <a:solidFill>
                  <a:srgbClr val="FF0000"/>
                </a:solidFill>
              </a:rPr>
              <a:t>LHC </a:t>
            </a:r>
            <a:r>
              <a:rPr lang="en-GB" sz="1400" b="1" u="sng" dirty="0" smtClean="0">
                <a:solidFill>
                  <a:srgbClr val="FF0000"/>
                </a:solidFill>
              </a:rPr>
              <a:t>optics setting  </a:t>
            </a:r>
          </a:p>
        </p:txBody>
      </p:sp>
      <p:sp>
        <p:nvSpPr>
          <p:cNvPr id="2" name="Oval 1"/>
          <p:cNvSpPr/>
          <p:nvPr/>
        </p:nvSpPr>
        <p:spPr>
          <a:xfrm>
            <a:off x="10724679" y="5177801"/>
            <a:ext cx="595223" cy="2501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flipH="1">
            <a:off x="9643621" y="5419341"/>
            <a:ext cx="1089685" cy="590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63691" y="4442941"/>
            <a:ext cx="2867568" cy="646331"/>
          </a:xfrm>
          <a:prstGeom prst="rect">
            <a:avLst/>
          </a:prstGeom>
        </p:spPr>
        <p:txBody>
          <a:bodyPr wrap="square">
            <a:spAutoFit/>
          </a:bodyPr>
          <a:lstStyle/>
          <a:p>
            <a:pPr marL="285750" indent="-285750">
              <a:buFont typeface="Arial" panose="020B0604020202020204" pitchFamily="34" charset="0"/>
              <a:buChar char="•"/>
            </a:pPr>
            <a:r>
              <a:rPr lang="en-GB" dirty="0" smtClean="0">
                <a:solidFill>
                  <a:srgbClr val="0000FF"/>
                </a:solidFill>
              </a:rPr>
              <a:t>Data reduction and background suppression:</a:t>
            </a:r>
            <a:endParaRPr lang="en-GB" dirty="0">
              <a:solidFill>
                <a:srgbClr val="0000FF"/>
              </a:solidFill>
              <a:latin typeface="Symbol" panose="05050102010706020507" pitchFamily="18" charset="2"/>
            </a:endParaRPr>
          </a:p>
        </p:txBody>
      </p:sp>
    </p:spTree>
    <p:extLst>
      <p:ext uri="{BB962C8B-B14F-4D97-AF65-F5344CB8AC3E}">
        <p14:creationId xmlns:p14="http://schemas.microsoft.com/office/powerpoint/2010/main" val="2952577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19</a:t>
            </a:fld>
            <a:endParaRPr lang="en-GB"/>
          </a:p>
        </p:txBody>
      </p:sp>
      <p:sp>
        <p:nvSpPr>
          <p:cNvPr id="7" name="TextBox 6"/>
          <p:cNvSpPr txBox="1"/>
          <p:nvPr/>
        </p:nvSpPr>
        <p:spPr>
          <a:xfrm>
            <a:off x="3925479" y="2667786"/>
            <a:ext cx="4965142" cy="830997"/>
          </a:xfrm>
          <a:prstGeom prst="rect">
            <a:avLst/>
          </a:prstGeom>
          <a:noFill/>
        </p:spPr>
        <p:txBody>
          <a:bodyPr wrap="none" rtlCol="0">
            <a:spAutoFit/>
          </a:bodyPr>
          <a:lstStyle/>
          <a:p>
            <a:r>
              <a:rPr lang="en-GB" sz="4800" dirty="0" smtClean="0"/>
              <a:t>Radiation hardness</a:t>
            </a:r>
            <a:endParaRPr lang="en-GB" sz="4800" dirty="0"/>
          </a:p>
        </p:txBody>
      </p:sp>
    </p:spTree>
    <p:extLst>
      <p:ext uri="{BB962C8B-B14F-4D97-AF65-F5344CB8AC3E}">
        <p14:creationId xmlns:p14="http://schemas.microsoft.com/office/powerpoint/2010/main" val="56060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a:t>
            </a:fld>
            <a:endParaRPr lang="en-GB"/>
          </a:p>
        </p:txBody>
      </p:sp>
      <p:sp>
        <p:nvSpPr>
          <p:cNvPr id="8" name="Title 1"/>
          <p:cNvSpPr>
            <a:spLocks noGrp="1"/>
          </p:cNvSpPr>
          <p:nvPr>
            <p:ph type="title"/>
          </p:nvPr>
        </p:nvSpPr>
        <p:spPr>
          <a:xfrm>
            <a:off x="167399" y="73407"/>
            <a:ext cx="9055901" cy="445757"/>
          </a:xfrm>
        </p:spPr>
        <p:txBody>
          <a:bodyPr>
            <a:noAutofit/>
          </a:bodyPr>
          <a:lstStyle/>
          <a:p>
            <a:r>
              <a:rPr lang="en-GB" sz="2800" dirty="0" smtClean="0">
                <a:solidFill>
                  <a:srgbClr val="FF0000"/>
                </a:solidFill>
                <a:latin typeface="Bell MT" panose="02020503060305020303" pitchFamily="18" charset="0"/>
              </a:rPr>
              <a:t>Reminder: diamond detectors for timing in the RPs</a:t>
            </a:r>
            <a:endParaRPr lang="en-GB" sz="2800" dirty="0">
              <a:solidFill>
                <a:srgbClr val="FF0000"/>
              </a:solidFill>
              <a:latin typeface="Bell MT" panose="02020503060305020303" pitchFamily="18" charset="0"/>
            </a:endParaRPr>
          </a:p>
        </p:txBody>
      </p:sp>
      <p:sp>
        <p:nvSpPr>
          <p:cNvPr id="2" name="Rectangle 1"/>
          <p:cNvSpPr/>
          <p:nvPr/>
        </p:nvSpPr>
        <p:spPr>
          <a:xfrm>
            <a:off x="4873925" y="1754922"/>
            <a:ext cx="3279475" cy="1436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338709" y="631772"/>
            <a:ext cx="8032294" cy="1323439"/>
          </a:xfrm>
          <a:prstGeom prst="rect">
            <a:avLst/>
          </a:prstGeom>
        </p:spPr>
        <p:txBody>
          <a:bodyPr wrap="square">
            <a:spAutoFit/>
          </a:bodyPr>
          <a:lstStyle/>
          <a:p>
            <a:pPr marL="285750" indent="-285750">
              <a:buFont typeface="Arial" panose="020B0604020202020204" pitchFamily="34" charset="0"/>
              <a:buChar char="•"/>
            </a:pPr>
            <a:r>
              <a:rPr lang="en-GB" sz="1600" dirty="0"/>
              <a:t>The </a:t>
            </a:r>
            <a:r>
              <a:rPr lang="en-GB" sz="1600" dirty="0" smtClean="0"/>
              <a:t>TOTEM / CT-PPS </a:t>
            </a:r>
            <a:r>
              <a:rPr lang="en-GB" sz="1600" dirty="0"/>
              <a:t>upgrade programme </a:t>
            </a:r>
            <a:r>
              <a:rPr lang="en-GB" sz="1600" dirty="0" smtClean="0"/>
              <a:t>focuses </a:t>
            </a:r>
            <a:r>
              <a:rPr lang="en-GB" sz="1600" dirty="0"/>
              <a:t>on improving the </a:t>
            </a:r>
            <a:r>
              <a:rPr lang="en-GB" sz="1600" dirty="0" smtClean="0"/>
              <a:t>experiments </a:t>
            </a:r>
            <a:r>
              <a:rPr lang="en-GB" sz="1600" dirty="0"/>
              <a:t>capability to explore and measure new physics in Central Diffractive (CD) processes: </a:t>
            </a:r>
            <a:r>
              <a:rPr lang="en-GB" sz="1600" dirty="0" err="1"/>
              <a:t>p+p</a:t>
            </a:r>
            <a:r>
              <a:rPr lang="en-GB" sz="1600" dirty="0"/>
              <a:t> -&gt; p + X + p. </a:t>
            </a:r>
            <a:endParaRPr lang="en-GB" sz="1600" dirty="0" smtClean="0"/>
          </a:p>
          <a:p>
            <a:pPr marL="285750" indent="-285750">
              <a:buFont typeface="Arial" panose="020B0604020202020204" pitchFamily="34" charset="0"/>
              <a:buChar char="•"/>
            </a:pPr>
            <a:r>
              <a:rPr lang="en-GB" sz="1600" dirty="0" smtClean="0"/>
              <a:t>The </a:t>
            </a:r>
            <a:r>
              <a:rPr lang="en-GB" sz="1600" dirty="0"/>
              <a:t>installation of proton Time-Of-Flight (TOF) detectors in the TOTEM Roman Pots allows to reconstruct the longitudinal vertex position and thus to assign the proton vertex to the proper vertex reconstructed by the CMS tracker, in presence of event pileup</a:t>
            </a:r>
            <a:r>
              <a:rPr lang="en-GB" sz="1600" dirty="0" smtClean="0"/>
              <a:t>.</a:t>
            </a:r>
            <a:endParaRPr lang="en-GB" sz="1600"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500" y="1955211"/>
            <a:ext cx="5881971" cy="333331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51839" y="249887"/>
            <a:ext cx="3544155" cy="2670160"/>
          </a:xfrm>
          <a:prstGeom prst="rect">
            <a:avLst/>
          </a:prstGeom>
        </p:spPr>
      </p:pic>
      <p:sp>
        <p:nvSpPr>
          <p:cNvPr id="3" name="Rectangle 2"/>
          <p:cNvSpPr/>
          <p:nvPr/>
        </p:nvSpPr>
        <p:spPr>
          <a:xfrm>
            <a:off x="490376" y="5237660"/>
            <a:ext cx="5048914" cy="584775"/>
          </a:xfrm>
          <a:prstGeom prst="rect">
            <a:avLst/>
          </a:prstGeom>
          <a:solidFill>
            <a:srgbClr val="FFFF00"/>
          </a:solidFill>
        </p:spPr>
        <p:txBody>
          <a:bodyPr wrap="square">
            <a:spAutoFit/>
          </a:bodyPr>
          <a:lstStyle/>
          <a:p>
            <a:pPr marL="342900" lvl="0" indent="-342900">
              <a:buFont typeface="Arial" panose="020B0604020202020204" pitchFamily="34" charset="0"/>
              <a:buChar char="•"/>
            </a:pPr>
            <a:r>
              <a:rPr lang="en-GB" sz="1600" dirty="0" smtClean="0">
                <a:solidFill>
                  <a:prstClr val="black"/>
                </a:solidFill>
              </a:rPr>
              <a:t>High </a:t>
            </a:r>
            <a:r>
              <a:rPr lang="en-GB" sz="1600" dirty="0" smtClean="0">
                <a:solidFill>
                  <a:prstClr val="black"/>
                </a:solidFill>
                <a:latin typeface="Symbol" panose="05050102010706020507" pitchFamily="18" charset="2"/>
              </a:rPr>
              <a:t>b</a:t>
            </a:r>
            <a:r>
              <a:rPr lang="en-GB" sz="1600" dirty="0" smtClean="0">
                <a:solidFill>
                  <a:prstClr val="black"/>
                </a:solidFill>
              </a:rPr>
              <a:t>,  </a:t>
            </a:r>
            <a:r>
              <a:rPr lang="en-GB" sz="1600" dirty="0" smtClean="0">
                <a:solidFill>
                  <a:prstClr val="black"/>
                </a:solidFill>
                <a:latin typeface="Symbol" panose="05050102010706020507" pitchFamily="18" charset="2"/>
              </a:rPr>
              <a:t>m</a:t>
            </a:r>
            <a:r>
              <a:rPr lang="en-GB" sz="1600" dirty="0" smtClean="0">
                <a:solidFill>
                  <a:prstClr val="black"/>
                </a:solidFill>
              </a:rPr>
              <a:t>=1,      50 </a:t>
            </a:r>
            <a:r>
              <a:rPr lang="en-GB" sz="1600" dirty="0" err="1" smtClean="0">
                <a:solidFill>
                  <a:prstClr val="black"/>
                </a:solidFill>
              </a:rPr>
              <a:t>ps</a:t>
            </a:r>
            <a:r>
              <a:rPr lang="en-GB" sz="1600" dirty="0" smtClean="0">
                <a:solidFill>
                  <a:prstClr val="black"/>
                </a:solidFill>
              </a:rPr>
              <a:t>/arm,      Rate/Pixel: 10 KHz.</a:t>
            </a:r>
          </a:p>
          <a:p>
            <a:pPr marL="342900" lvl="0" indent="-342900">
              <a:buFont typeface="Arial" panose="020B0604020202020204" pitchFamily="34" charset="0"/>
              <a:buChar char="•"/>
            </a:pPr>
            <a:r>
              <a:rPr lang="en-GB" sz="1600" dirty="0" smtClean="0">
                <a:solidFill>
                  <a:prstClr val="black"/>
                </a:solidFill>
              </a:rPr>
              <a:t>Low  </a:t>
            </a:r>
            <a:r>
              <a:rPr lang="en-GB" sz="1600" dirty="0" smtClean="0">
                <a:solidFill>
                  <a:prstClr val="black"/>
                </a:solidFill>
                <a:latin typeface="Symbol" panose="05050102010706020507" pitchFamily="18" charset="2"/>
              </a:rPr>
              <a:t>b</a:t>
            </a:r>
            <a:r>
              <a:rPr lang="en-GB" sz="1600" dirty="0" smtClean="0">
                <a:solidFill>
                  <a:prstClr val="black"/>
                </a:solidFill>
              </a:rPr>
              <a:t>,  </a:t>
            </a:r>
            <a:r>
              <a:rPr lang="en-GB" sz="1600" dirty="0" smtClean="0">
                <a:solidFill>
                  <a:prstClr val="black"/>
                </a:solidFill>
                <a:latin typeface="Symbol" panose="05050102010706020507" pitchFamily="18" charset="2"/>
              </a:rPr>
              <a:t>m</a:t>
            </a:r>
            <a:r>
              <a:rPr lang="en-GB" sz="1600" dirty="0" smtClean="0">
                <a:solidFill>
                  <a:prstClr val="black"/>
                </a:solidFill>
              </a:rPr>
              <a:t>= 30</a:t>
            </a:r>
            <a:r>
              <a:rPr lang="en-GB" sz="1600" dirty="0" smtClean="0">
                <a:solidFill>
                  <a:prstClr val="black"/>
                </a:solidFill>
              </a:rPr>
              <a:t>,  </a:t>
            </a:r>
            <a:r>
              <a:rPr lang="en-GB" sz="1600" dirty="0">
                <a:solidFill>
                  <a:prstClr val="black"/>
                </a:solidFill>
              </a:rPr>
              <a:t>10-30 </a:t>
            </a:r>
            <a:r>
              <a:rPr lang="en-GB" sz="1600" dirty="0" err="1" smtClean="0">
                <a:solidFill>
                  <a:prstClr val="black"/>
                </a:solidFill>
              </a:rPr>
              <a:t>ps</a:t>
            </a:r>
            <a:r>
              <a:rPr lang="en-GB" sz="1600" dirty="0" smtClean="0">
                <a:solidFill>
                  <a:prstClr val="black"/>
                </a:solidFill>
              </a:rPr>
              <a:t>/arm, Rate/Pixel: 1MHz.</a:t>
            </a:r>
            <a:endParaRPr lang="en-GB" sz="2000" dirty="0">
              <a:solidFill>
                <a:prstClr val="black"/>
              </a:solidFill>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60595" y="3126837"/>
            <a:ext cx="3810526" cy="3337465"/>
          </a:xfrm>
          <a:prstGeom prst="rect">
            <a:avLst/>
          </a:prstGeom>
        </p:spPr>
      </p:pic>
    </p:spTree>
    <p:extLst>
      <p:ext uri="{BB962C8B-B14F-4D97-AF65-F5344CB8AC3E}">
        <p14:creationId xmlns:p14="http://schemas.microsoft.com/office/powerpoint/2010/main" val="1595655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20</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038" y="736203"/>
            <a:ext cx="7862050" cy="5420577"/>
          </a:xfrm>
          <a:prstGeom prst="rect">
            <a:avLst/>
          </a:prstGeom>
        </p:spPr>
      </p:pic>
      <p:sp>
        <p:nvSpPr>
          <p:cNvPr id="8" name="Rectangle 7"/>
          <p:cNvSpPr/>
          <p:nvPr/>
        </p:nvSpPr>
        <p:spPr>
          <a:xfrm>
            <a:off x="295038" y="167301"/>
            <a:ext cx="2826415" cy="369332"/>
          </a:xfrm>
          <a:prstGeom prst="rect">
            <a:avLst/>
          </a:prstGeom>
        </p:spPr>
        <p:txBody>
          <a:bodyPr wrap="none">
            <a:spAutoFit/>
          </a:bodyPr>
          <a:lstStyle/>
          <a:p>
            <a:r>
              <a:rPr lang="en-GB" dirty="0" smtClean="0">
                <a:solidFill>
                  <a:srgbClr val="FF0000"/>
                </a:solidFill>
                <a:latin typeface="NimbusSanL-Regu"/>
              </a:rPr>
              <a:t>Silicon radiation hardness</a:t>
            </a:r>
            <a:endParaRPr lang="en-GB" dirty="0">
              <a:solidFill>
                <a:srgbClr val="FF0000"/>
              </a:solidFill>
            </a:endParaRPr>
          </a:p>
        </p:txBody>
      </p:sp>
      <p:sp>
        <p:nvSpPr>
          <p:cNvPr id="9" name="TextBox 8"/>
          <p:cNvSpPr txBox="1"/>
          <p:nvPr/>
        </p:nvSpPr>
        <p:spPr>
          <a:xfrm>
            <a:off x="8323867" y="2300139"/>
            <a:ext cx="3723588" cy="286232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Looking at the 8 </a:t>
            </a:r>
            <a:r>
              <a:rPr lang="en-GB" dirty="0" err="1" smtClean="0"/>
              <a:t>TeV</a:t>
            </a:r>
            <a:r>
              <a:rPr lang="en-GB" dirty="0" smtClean="0"/>
              <a:t> we see only few planes with strip shifted</a:t>
            </a:r>
          </a:p>
          <a:p>
            <a:endParaRPr lang="en-GB" dirty="0" smtClean="0"/>
          </a:p>
          <a:p>
            <a:pPr marL="285750" indent="-285750">
              <a:buFont typeface="Arial" panose="020B0604020202020204" pitchFamily="34" charset="0"/>
              <a:buChar char="•"/>
            </a:pPr>
            <a:r>
              <a:rPr lang="en-GB" dirty="0" smtClean="0"/>
              <a:t>No big shifts found in 13 </a:t>
            </a:r>
            <a:r>
              <a:rPr lang="en-GB" dirty="0" err="1" smtClean="0"/>
              <a:t>TeV</a:t>
            </a:r>
            <a:r>
              <a:rPr lang="en-GB" dirty="0" smtClean="0"/>
              <a:t> data (but there diffractive peak very weak due to collimation set.)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A shift of the plane/beam around the Y axis of about 0.4 mm can do the job.</a:t>
            </a:r>
            <a:endParaRPr lang="en-GB" dirty="0"/>
          </a:p>
        </p:txBody>
      </p:sp>
    </p:spTree>
    <p:extLst>
      <p:ext uri="{BB962C8B-B14F-4D97-AF65-F5344CB8AC3E}">
        <p14:creationId xmlns:p14="http://schemas.microsoft.com/office/powerpoint/2010/main" val="737392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21</a:t>
            </a:fld>
            <a:endParaRPr lang="en-GB"/>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2205" y="204656"/>
            <a:ext cx="8833448" cy="6151694"/>
          </a:xfrm>
          <a:prstGeom prst="rect">
            <a:avLst/>
          </a:prstGeom>
        </p:spPr>
      </p:pic>
      <p:sp>
        <p:nvSpPr>
          <p:cNvPr id="7" name="Rectangle 6"/>
          <p:cNvSpPr/>
          <p:nvPr/>
        </p:nvSpPr>
        <p:spPr>
          <a:xfrm>
            <a:off x="295038" y="167301"/>
            <a:ext cx="5711820" cy="369332"/>
          </a:xfrm>
          <a:prstGeom prst="rect">
            <a:avLst/>
          </a:prstGeom>
          <a:solidFill>
            <a:schemeClr val="bg1"/>
          </a:solidFill>
        </p:spPr>
        <p:txBody>
          <a:bodyPr wrap="none">
            <a:spAutoFit/>
          </a:bodyPr>
          <a:lstStyle/>
          <a:p>
            <a:r>
              <a:rPr lang="en-GB" dirty="0" smtClean="0">
                <a:solidFill>
                  <a:srgbClr val="FF0000"/>
                </a:solidFill>
                <a:latin typeface="NimbusSanL-Regu"/>
              </a:rPr>
              <a:t>Silicon radiation hardness                                             </a:t>
            </a:r>
            <a:endParaRPr lang="en-GB" dirty="0">
              <a:solidFill>
                <a:srgbClr val="FF0000"/>
              </a:solidFill>
            </a:endParaRPr>
          </a:p>
        </p:txBody>
      </p:sp>
      <p:sp>
        <p:nvSpPr>
          <p:cNvPr id="2" name="Rectangle 1"/>
          <p:cNvSpPr/>
          <p:nvPr/>
        </p:nvSpPr>
        <p:spPr>
          <a:xfrm>
            <a:off x="1008668" y="536633"/>
            <a:ext cx="8201320" cy="3306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7070074" y="867266"/>
            <a:ext cx="3952746" cy="3306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756775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22</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145" y="78462"/>
            <a:ext cx="8700741" cy="6190363"/>
          </a:xfrm>
          <a:prstGeom prst="rect">
            <a:avLst/>
          </a:prstGeom>
        </p:spPr>
      </p:pic>
      <p:sp>
        <p:nvSpPr>
          <p:cNvPr id="9" name="Rectangle 8"/>
          <p:cNvSpPr/>
          <p:nvPr/>
        </p:nvSpPr>
        <p:spPr>
          <a:xfrm>
            <a:off x="3091992" y="150829"/>
            <a:ext cx="3553905" cy="3864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p:cNvGrpSpPr/>
          <p:nvPr/>
        </p:nvGrpSpPr>
        <p:grpSpPr>
          <a:xfrm>
            <a:off x="5872296" y="3682509"/>
            <a:ext cx="5901179" cy="1753386"/>
            <a:chOff x="6030103" y="3791957"/>
            <a:chExt cx="5901179" cy="1753386"/>
          </a:xfrm>
        </p:grpSpPr>
        <p:sp>
          <p:nvSpPr>
            <p:cNvPr id="12" name="Rectangle 11"/>
            <p:cNvSpPr/>
            <p:nvPr/>
          </p:nvSpPr>
          <p:spPr>
            <a:xfrm>
              <a:off x="6030103" y="3791957"/>
              <a:ext cx="5901179" cy="1753386"/>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6297891" y="3934794"/>
              <a:ext cx="5365606" cy="646331"/>
            </a:xfrm>
            <a:prstGeom prst="rect">
              <a:avLst/>
            </a:prstGeom>
          </p:spPr>
          <p:txBody>
            <a:bodyPr wrap="square">
              <a:spAutoFit/>
            </a:bodyPr>
            <a:lstStyle/>
            <a:p>
              <a:pPr marL="285750" indent="-285750">
                <a:buFont typeface="Arial" panose="020B0604020202020204" pitchFamily="34" charset="0"/>
                <a:buChar char="•"/>
              </a:pPr>
              <a:r>
                <a:rPr lang="en-GB" dirty="0"/>
                <a:t>28 days are needed to collect 20 </a:t>
              </a:r>
              <a:r>
                <a:rPr lang="en-GB" dirty="0" smtClean="0"/>
                <a:t>fb</a:t>
              </a:r>
              <a:r>
                <a:rPr lang="en-GB" baseline="30000" dirty="0" smtClean="0"/>
                <a:t>-1</a:t>
              </a:r>
              <a:r>
                <a:rPr lang="en-GB" sz="1000" dirty="0" smtClean="0"/>
                <a:t> </a:t>
              </a:r>
              <a:r>
                <a:rPr lang="en-GB" dirty="0" smtClean="0"/>
                <a:t>(6.3 </a:t>
              </a:r>
              <a:r>
                <a:rPr lang="en-GB" dirty="0"/>
                <a:t>x </a:t>
              </a:r>
              <a:r>
                <a:rPr lang="en-GB" dirty="0" smtClean="0"/>
                <a:t>10</a:t>
              </a:r>
              <a:r>
                <a:rPr lang="en-GB" baseline="30000" dirty="0" smtClean="0"/>
                <a:t>13</a:t>
              </a:r>
              <a:r>
                <a:rPr lang="en-GB" sz="1000" dirty="0" smtClean="0"/>
                <a:t> </a:t>
              </a:r>
              <a:r>
                <a:rPr lang="en-GB" dirty="0" smtClean="0"/>
                <a:t>BX)</a:t>
              </a:r>
            </a:p>
            <a:p>
              <a:pPr marL="285750" indent="-285750">
                <a:buFont typeface="Arial" panose="020B0604020202020204" pitchFamily="34" charset="0"/>
                <a:buChar char="•"/>
              </a:pPr>
              <a:r>
                <a:rPr lang="en-GB" dirty="0" smtClean="0"/>
                <a:t>Max </a:t>
              </a:r>
              <a:r>
                <a:rPr lang="en-GB" dirty="0"/>
                <a:t>number of BX in the hot spot </a:t>
              </a:r>
              <a:r>
                <a:rPr lang="en-GB" dirty="0" smtClean="0"/>
                <a:t>was 2 </a:t>
              </a:r>
              <a:r>
                <a:rPr lang="en-GB" dirty="0"/>
                <a:t>x </a:t>
              </a:r>
              <a:r>
                <a:rPr lang="en-GB" dirty="0" smtClean="0"/>
                <a:t>10</a:t>
              </a:r>
              <a:r>
                <a:rPr lang="en-GB" baseline="30000" dirty="0" smtClean="0"/>
                <a:t>13</a:t>
              </a:r>
            </a:p>
          </p:txBody>
        </p:sp>
        <p:sp>
          <p:nvSpPr>
            <p:cNvPr id="11" name="Rectangle 10"/>
            <p:cNvSpPr/>
            <p:nvPr/>
          </p:nvSpPr>
          <p:spPr>
            <a:xfrm>
              <a:off x="7063908" y="4619700"/>
              <a:ext cx="3833567" cy="923330"/>
            </a:xfrm>
            <a:prstGeom prst="rect">
              <a:avLst/>
            </a:prstGeom>
            <a:noFill/>
          </p:spPr>
          <p:txBody>
            <a:bodyPr wrap="square">
              <a:spAutoFit/>
            </a:bodyPr>
            <a:lstStyle/>
            <a:p>
              <a:pPr algn="ctr"/>
              <a:r>
                <a:rPr lang="en-GB" dirty="0">
                  <a:solidFill>
                    <a:srgbClr val="FF0000"/>
                  </a:solidFill>
                  <a:latin typeface="LiberationSans"/>
                </a:rPr>
                <a:t>NEEDS ~3 detector packages in the worst case of fixed beam </a:t>
              </a:r>
              <a:r>
                <a:rPr lang="en-GB" dirty="0" smtClean="0">
                  <a:solidFill>
                    <a:srgbClr val="FF0000"/>
                  </a:solidFill>
                  <a:latin typeface="LiberationSans"/>
                </a:rPr>
                <a:t>spot</a:t>
              </a:r>
            </a:p>
            <a:p>
              <a:pPr algn="ctr"/>
              <a:r>
                <a:rPr lang="en-GB" dirty="0" smtClean="0">
                  <a:solidFill>
                    <a:srgbClr val="FF0000"/>
                  </a:solidFill>
                  <a:latin typeface="LiberationSans"/>
                </a:rPr>
                <a:t>(</a:t>
              </a:r>
              <a:r>
                <a:rPr lang="en-GB" dirty="0" err="1" smtClean="0">
                  <a:solidFill>
                    <a:srgbClr val="FF0000"/>
                  </a:solidFill>
                  <a:latin typeface="LiberationSans"/>
                </a:rPr>
                <a:t>NB:other</a:t>
              </a:r>
              <a:r>
                <a:rPr lang="en-GB" dirty="0" smtClean="0">
                  <a:solidFill>
                    <a:srgbClr val="FF0000"/>
                  </a:solidFill>
                  <a:latin typeface="LiberationSans"/>
                </a:rPr>
                <a:t> solutions already found)</a:t>
              </a:r>
              <a:endParaRPr lang="en-GB" dirty="0">
                <a:solidFill>
                  <a:srgbClr val="FF0000"/>
                </a:solidFill>
              </a:endParaRPr>
            </a:p>
          </p:txBody>
        </p:sp>
      </p:grpSp>
      <p:sp>
        <p:nvSpPr>
          <p:cNvPr id="13" name="Rectangle 12"/>
          <p:cNvSpPr/>
          <p:nvPr/>
        </p:nvSpPr>
        <p:spPr>
          <a:xfrm>
            <a:off x="295038" y="167301"/>
            <a:ext cx="2826415" cy="369332"/>
          </a:xfrm>
          <a:prstGeom prst="rect">
            <a:avLst/>
          </a:prstGeom>
        </p:spPr>
        <p:txBody>
          <a:bodyPr wrap="none">
            <a:spAutoFit/>
          </a:bodyPr>
          <a:lstStyle/>
          <a:p>
            <a:r>
              <a:rPr lang="en-GB" dirty="0" smtClean="0">
                <a:solidFill>
                  <a:srgbClr val="FF0000"/>
                </a:solidFill>
                <a:latin typeface="NimbusSanL-Regu"/>
              </a:rPr>
              <a:t>Silicon radiation hardness</a:t>
            </a:r>
            <a:endParaRPr lang="en-GB" dirty="0">
              <a:solidFill>
                <a:srgbClr val="FF0000"/>
              </a:solidFill>
            </a:endParaRPr>
          </a:p>
        </p:txBody>
      </p:sp>
      <p:cxnSp>
        <p:nvCxnSpPr>
          <p:cNvPr id="8" name="Straight Connector 7"/>
          <p:cNvCxnSpPr/>
          <p:nvPr/>
        </p:nvCxnSpPr>
        <p:spPr>
          <a:xfrm flipV="1">
            <a:off x="4232635" y="2205872"/>
            <a:ext cx="1898022" cy="942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03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23</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046" y="470702"/>
            <a:ext cx="8310497" cy="5951580"/>
          </a:xfrm>
          <a:prstGeom prst="rect">
            <a:avLst/>
          </a:prstGeom>
        </p:spPr>
      </p:pic>
      <p:sp>
        <p:nvSpPr>
          <p:cNvPr id="8" name="Rectangle 7"/>
          <p:cNvSpPr/>
          <p:nvPr/>
        </p:nvSpPr>
        <p:spPr>
          <a:xfrm>
            <a:off x="295038" y="167301"/>
            <a:ext cx="6288966" cy="369332"/>
          </a:xfrm>
          <a:prstGeom prst="rect">
            <a:avLst/>
          </a:prstGeom>
        </p:spPr>
        <p:txBody>
          <a:bodyPr wrap="none">
            <a:spAutoFit/>
          </a:bodyPr>
          <a:lstStyle/>
          <a:p>
            <a:r>
              <a:rPr lang="en-GB" dirty="0" smtClean="0">
                <a:solidFill>
                  <a:srgbClr val="FF0000"/>
                </a:solidFill>
                <a:latin typeface="NimbusSanL-Regu"/>
              </a:rPr>
              <a:t>Diamond radiation hardness: from William </a:t>
            </a:r>
            <a:r>
              <a:rPr lang="en-GB" dirty="0" err="1" smtClean="0">
                <a:solidFill>
                  <a:srgbClr val="FF0000"/>
                </a:solidFill>
                <a:latin typeface="NimbusSanL-Regu"/>
              </a:rPr>
              <a:t>Trischuk</a:t>
            </a:r>
            <a:r>
              <a:rPr lang="en-GB" dirty="0" smtClean="0">
                <a:solidFill>
                  <a:srgbClr val="FF0000"/>
                </a:solidFill>
                <a:latin typeface="NimbusSanL-Regu"/>
              </a:rPr>
              <a:t> (RD42)</a:t>
            </a:r>
            <a:endParaRPr lang="en-GB" dirty="0">
              <a:solidFill>
                <a:srgbClr val="FF0000"/>
              </a:solidFill>
            </a:endParaRPr>
          </a:p>
        </p:txBody>
      </p:sp>
      <p:sp>
        <p:nvSpPr>
          <p:cNvPr id="2" name="TextBox 1"/>
          <p:cNvSpPr txBox="1"/>
          <p:nvPr/>
        </p:nvSpPr>
        <p:spPr>
          <a:xfrm>
            <a:off x="9109856" y="2799760"/>
            <a:ext cx="2845881" cy="2031325"/>
          </a:xfrm>
          <a:prstGeom prst="rect">
            <a:avLst/>
          </a:prstGeom>
          <a:solidFill>
            <a:srgbClr val="FFFF00"/>
          </a:solidFill>
        </p:spPr>
        <p:txBody>
          <a:bodyPr wrap="square" rtlCol="0">
            <a:spAutoFit/>
          </a:bodyPr>
          <a:lstStyle/>
          <a:p>
            <a:r>
              <a:rPr lang="en-GB" dirty="0" err="1" smtClean="0"/>
              <a:t>scCVD</a:t>
            </a:r>
            <a:r>
              <a:rPr lang="en-GB" dirty="0" smtClean="0"/>
              <a:t>:</a:t>
            </a:r>
          </a:p>
          <a:p>
            <a:pPr marL="285750" indent="-285750">
              <a:buFont typeface="Arial" panose="020B0604020202020204" pitchFamily="34" charset="0"/>
              <a:buChar char="•"/>
            </a:pPr>
            <a:r>
              <a:rPr lang="en-GB" dirty="0" smtClean="0"/>
              <a:t>@ 4x10</a:t>
            </a:r>
            <a:r>
              <a:rPr lang="en-GB" baseline="30000" dirty="0" smtClean="0"/>
              <a:t>15</a:t>
            </a:r>
            <a:r>
              <a:rPr lang="en-GB" dirty="0" smtClean="0"/>
              <a:t> p/cm</a:t>
            </a:r>
            <a:r>
              <a:rPr lang="en-GB" baseline="30000" dirty="0" smtClean="0"/>
              <a:t>2</a:t>
            </a:r>
            <a:r>
              <a:rPr lang="en-GB" dirty="0" smtClean="0"/>
              <a:t>expected </a:t>
            </a:r>
          </a:p>
          <a:p>
            <a:r>
              <a:rPr lang="en-GB" dirty="0" smtClean="0"/>
              <a:t>worsening of S/N of a factor 2 (still good efficiency)</a:t>
            </a:r>
          </a:p>
          <a:p>
            <a:endParaRPr lang="en-GB" dirty="0" smtClean="0"/>
          </a:p>
          <a:p>
            <a:pPr marL="285750" indent="-285750">
              <a:buFont typeface="Arial" panose="020B0604020202020204" pitchFamily="34" charset="0"/>
              <a:buChar char="•"/>
            </a:pPr>
            <a:r>
              <a:rPr lang="en-GB" dirty="0" smtClean="0"/>
              <a:t>At least factor 20 better than RP </a:t>
            </a:r>
            <a:r>
              <a:rPr lang="en-GB" dirty="0" err="1" smtClean="0"/>
              <a:t>silicons</a:t>
            </a:r>
            <a:endParaRPr lang="en-GB" dirty="0" smtClean="0"/>
          </a:p>
        </p:txBody>
      </p:sp>
    </p:spTree>
    <p:extLst>
      <p:ext uri="{BB962C8B-B14F-4D97-AF65-F5344CB8AC3E}">
        <p14:creationId xmlns:p14="http://schemas.microsoft.com/office/powerpoint/2010/main" val="42276048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24</a:t>
            </a:fld>
            <a:endParaRPr lang="en-GB"/>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92080"/>
            <a:ext cx="5612524" cy="421745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6285" y="1447628"/>
            <a:ext cx="4499067" cy="3374300"/>
          </a:xfrm>
          <a:prstGeom prst="rect">
            <a:avLst/>
          </a:prstGeom>
        </p:spPr>
      </p:pic>
      <p:sp>
        <p:nvSpPr>
          <p:cNvPr id="10" name="TextBox 9"/>
          <p:cNvSpPr txBox="1"/>
          <p:nvPr/>
        </p:nvSpPr>
        <p:spPr>
          <a:xfrm>
            <a:off x="204962" y="118791"/>
            <a:ext cx="6135910" cy="954107"/>
          </a:xfrm>
          <a:prstGeom prst="rect">
            <a:avLst/>
          </a:prstGeom>
          <a:noFill/>
        </p:spPr>
        <p:txBody>
          <a:bodyPr wrap="none" rtlCol="0">
            <a:spAutoFit/>
          </a:bodyPr>
          <a:lstStyle/>
          <a:p>
            <a:r>
              <a:rPr lang="en-GB" sz="2800" dirty="0" smtClean="0">
                <a:solidFill>
                  <a:srgbClr val="FF0000"/>
                </a:solidFill>
              </a:rPr>
              <a:t>Preparing for new planes production:</a:t>
            </a:r>
          </a:p>
          <a:p>
            <a:r>
              <a:rPr lang="en-GB" sz="2800" dirty="0" smtClean="0">
                <a:solidFill>
                  <a:srgbClr val="FF0000"/>
                </a:solidFill>
              </a:rPr>
              <a:t>Improved </a:t>
            </a:r>
            <a:r>
              <a:rPr lang="en-GB" sz="2800" dirty="0" smtClean="0">
                <a:solidFill>
                  <a:srgbClr val="FF0000"/>
                </a:solidFill>
              </a:rPr>
              <a:t>HV </a:t>
            </a:r>
            <a:r>
              <a:rPr lang="en-GB" sz="2800" dirty="0">
                <a:solidFill>
                  <a:srgbClr val="FF0000"/>
                </a:solidFill>
              </a:rPr>
              <a:t>tests </a:t>
            </a:r>
            <a:r>
              <a:rPr lang="en-GB" sz="2800" dirty="0" smtClean="0">
                <a:solidFill>
                  <a:srgbClr val="FF0000"/>
                </a:solidFill>
              </a:rPr>
              <a:t>for diamond selection</a:t>
            </a:r>
          </a:p>
        </p:txBody>
      </p:sp>
      <p:sp>
        <p:nvSpPr>
          <p:cNvPr id="11" name="TextBox 10"/>
          <p:cNvSpPr txBox="1"/>
          <p:nvPr/>
        </p:nvSpPr>
        <p:spPr>
          <a:xfrm>
            <a:off x="5828338" y="986984"/>
            <a:ext cx="6051272" cy="369332"/>
          </a:xfrm>
          <a:prstGeom prst="rect">
            <a:avLst/>
          </a:prstGeom>
          <a:noFill/>
        </p:spPr>
        <p:txBody>
          <a:bodyPr wrap="none" rtlCol="0">
            <a:spAutoFit/>
          </a:bodyPr>
          <a:lstStyle/>
          <a:p>
            <a:r>
              <a:rPr lang="en-GB" dirty="0" smtClean="0"/>
              <a:t>Test performed in </a:t>
            </a:r>
            <a:r>
              <a:rPr lang="en-GB" dirty="0" err="1" smtClean="0"/>
              <a:t>Desy</a:t>
            </a:r>
            <a:r>
              <a:rPr lang="en-GB" dirty="0" smtClean="0"/>
              <a:t> (Thanks to W. Lohman and M. Hempel)</a:t>
            </a:r>
            <a:endParaRPr lang="en-GB" dirty="0"/>
          </a:p>
        </p:txBody>
      </p:sp>
      <p:sp>
        <p:nvSpPr>
          <p:cNvPr id="12" name="TextBox 11"/>
          <p:cNvSpPr txBox="1"/>
          <p:nvPr/>
        </p:nvSpPr>
        <p:spPr>
          <a:xfrm>
            <a:off x="388882" y="5322749"/>
            <a:ext cx="7804829" cy="646331"/>
          </a:xfrm>
          <a:prstGeom prst="rect">
            <a:avLst/>
          </a:prstGeom>
          <a:noFill/>
        </p:spPr>
        <p:txBody>
          <a:bodyPr wrap="none" rtlCol="0">
            <a:spAutoFit/>
          </a:bodyPr>
          <a:lstStyle/>
          <a:p>
            <a:pPr marL="285750" indent="-285750">
              <a:buFont typeface="Arial" panose="020B0604020202020204" pitchFamily="34" charset="0"/>
              <a:buChar char="•"/>
            </a:pPr>
            <a:r>
              <a:rPr lang="en-GB" dirty="0" smtClean="0"/>
              <a:t>Selection of </a:t>
            </a:r>
            <a:r>
              <a:rPr lang="en-GB" dirty="0" smtClean="0"/>
              <a:t>High </a:t>
            </a:r>
            <a:r>
              <a:rPr lang="en-GB" dirty="0" smtClean="0"/>
              <a:t>quality diamonds (leakage&lt;10 </a:t>
            </a:r>
            <a:r>
              <a:rPr lang="en-GB" dirty="0" err="1" smtClean="0"/>
              <a:t>pA</a:t>
            </a:r>
            <a:r>
              <a:rPr lang="en-GB" dirty="0" smtClean="0"/>
              <a:t>) at 1 kV to be patterned.</a:t>
            </a:r>
          </a:p>
          <a:p>
            <a:pPr marL="285750" indent="-285750">
              <a:buFont typeface="Arial" panose="020B0604020202020204" pitchFamily="34" charset="0"/>
              <a:buChar char="•"/>
            </a:pPr>
            <a:r>
              <a:rPr lang="en-GB" dirty="0" smtClean="0"/>
              <a:t>Both leakage current and rate under source measured. </a:t>
            </a:r>
          </a:p>
        </p:txBody>
      </p:sp>
    </p:spTree>
    <p:extLst>
      <p:ext uri="{BB962C8B-B14F-4D97-AF65-F5344CB8AC3E}">
        <p14:creationId xmlns:p14="http://schemas.microsoft.com/office/powerpoint/2010/main" val="305699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25</a:t>
            </a:fld>
            <a:endParaRPr lang="en-GB"/>
          </a:p>
        </p:txBody>
      </p:sp>
      <p:sp>
        <p:nvSpPr>
          <p:cNvPr id="8" name="TextBox 7"/>
          <p:cNvSpPr txBox="1"/>
          <p:nvPr/>
        </p:nvSpPr>
        <p:spPr>
          <a:xfrm>
            <a:off x="233242" y="147609"/>
            <a:ext cx="6135910" cy="523220"/>
          </a:xfrm>
          <a:prstGeom prst="rect">
            <a:avLst/>
          </a:prstGeom>
          <a:noFill/>
        </p:spPr>
        <p:txBody>
          <a:bodyPr wrap="none" rtlCol="0">
            <a:spAutoFit/>
          </a:bodyPr>
          <a:lstStyle/>
          <a:p>
            <a:r>
              <a:rPr lang="en-GB" sz="2800" dirty="0" smtClean="0">
                <a:solidFill>
                  <a:srgbClr val="FF0000"/>
                </a:solidFill>
              </a:rPr>
              <a:t>Improved HV </a:t>
            </a:r>
            <a:r>
              <a:rPr lang="en-GB" sz="2800" dirty="0">
                <a:solidFill>
                  <a:srgbClr val="FF0000"/>
                </a:solidFill>
              </a:rPr>
              <a:t>tests </a:t>
            </a:r>
            <a:r>
              <a:rPr lang="en-GB" sz="2800" dirty="0" smtClean="0">
                <a:solidFill>
                  <a:srgbClr val="FF0000"/>
                </a:solidFill>
              </a:rPr>
              <a:t>for diamond selection</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0924" y="983224"/>
            <a:ext cx="6747641" cy="5060731"/>
          </a:xfrm>
          <a:prstGeom prst="rect">
            <a:avLst/>
          </a:prstGeom>
        </p:spPr>
      </p:pic>
      <p:sp>
        <p:nvSpPr>
          <p:cNvPr id="10" name="TextBox 9"/>
          <p:cNvSpPr txBox="1"/>
          <p:nvPr/>
        </p:nvSpPr>
        <p:spPr>
          <a:xfrm>
            <a:off x="7717220" y="1943928"/>
            <a:ext cx="3915456" cy="341632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Setup </a:t>
            </a:r>
            <a:r>
              <a:rPr lang="en-GB" dirty="0" smtClean="0"/>
              <a:t>built also </a:t>
            </a:r>
            <a:r>
              <a:rPr lang="en-GB" dirty="0" smtClean="0"/>
              <a:t>at CERN </a:t>
            </a:r>
            <a:r>
              <a:rPr lang="en-GB" dirty="0" smtClean="0"/>
              <a:t>and Helsinki</a:t>
            </a:r>
            <a:endParaRPr lang="en-GB" dirty="0" smtClean="0"/>
          </a:p>
          <a:p>
            <a:endParaRPr lang="en-GB" dirty="0"/>
          </a:p>
          <a:p>
            <a:pPr marL="285750" indent="-285750">
              <a:buFont typeface="Arial" panose="020B0604020202020204" pitchFamily="34" charset="0"/>
              <a:buChar char="•"/>
            </a:pPr>
            <a:r>
              <a:rPr lang="en-GB" dirty="0" smtClean="0"/>
              <a:t>We try to use spring probe instead of bonding to have a system ready to use at each arrival of the diamonds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Finalization of the system at CERN expected in 2 </a:t>
            </a:r>
            <a:r>
              <a:rPr lang="en-GB" dirty="0" smtClean="0"/>
              <a:t>weeks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i="1" dirty="0" smtClean="0">
                <a:solidFill>
                  <a:srgbClr val="FF0000"/>
                </a:solidFill>
              </a:rPr>
              <a:t>All diamonds for CT-PPS have been measured in terms of leakage current performance. </a:t>
            </a:r>
            <a:endParaRPr lang="en-GB" i="1" dirty="0" smtClean="0">
              <a:solidFill>
                <a:srgbClr val="FF0000"/>
              </a:solidFill>
            </a:endParaRPr>
          </a:p>
        </p:txBody>
      </p:sp>
      <p:sp>
        <p:nvSpPr>
          <p:cNvPr id="11" name="TextBox 10"/>
          <p:cNvSpPr txBox="1"/>
          <p:nvPr/>
        </p:nvSpPr>
        <p:spPr>
          <a:xfrm>
            <a:off x="5284239" y="1187669"/>
            <a:ext cx="1623521" cy="369332"/>
          </a:xfrm>
          <a:prstGeom prst="rect">
            <a:avLst/>
          </a:prstGeom>
          <a:noFill/>
        </p:spPr>
        <p:txBody>
          <a:bodyPr wrap="none" rtlCol="0">
            <a:spAutoFit/>
          </a:bodyPr>
          <a:lstStyle/>
          <a:p>
            <a:r>
              <a:rPr lang="en-GB" dirty="0" smtClean="0">
                <a:solidFill>
                  <a:srgbClr val="FFFF00"/>
                </a:solidFill>
              </a:rPr>
              <a:t>David and </a:t>
            </a:r>
            <a:r>
              <a:rPr lang="en-GB" dirty="0" err="1" smtClean="0">
                <a:solidFill>
                  <a:srgbClr val="FFFF00"/>
                </a:solidFill>
              </a:rPr>
              <a:t>Tiina</a:t>
            </a:r>
            <a:endParaRPr lang="en-GB" dirty="0">
              <a:solidFill>
                <a:srgbClr val="FFFF00"/>
              </a:solidFill>
            </a:endParaRPr>
          </a:p>
        </p:txBody>
      </p:sp>
    </p:spTree>
    <p:extLst>
      <p:ext uri="{BB962C8B-B14F-4D97-AF65-F5344CB8AC3E}">
        <p14:creationId xmlns:p14="http://schemas.microsoft.com/office/powerpoint/2010/main" val="34352184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26</a:t>
            </a:fld>
            <a:endParaRPr lang="en-GB"/>
          </a:p>
        </p:txBody>
      </p:sp>
      <p:sp>
        <p:nvSpPr>
          <p:cNvPr id="7" name="TextBox 6"/>
          <p:cNvSpPr txBox="1"/>
          <p:nvPr/>
        </p:nvSpPr>
        <p:spPr>
          <a:xfrm>
            <a:off x="319177" y="382585"/>
            <a:ext cx="2916568" cy="584775"/>
          </a:xfrm>
          <a:prstGeom prst="rect">
            <a:avLst/>
          </a:prstGeom>
          <a:noFill/>
        </p:spPr>
        <p:txBody>
          <a:bodyPr wrap="none" rtlCol="0">
            <a:spAutoFit/>
          </a:bodyPr>
          <a:lstStyle/>
          <a:p>
            <a:r>
              <a:rPr lang="en-GB" sz="3200" dirty="0" smtClean="0">
                <a:solidFill>
                  <a:srgbClr val="FF0000"/>
                </a:solidFill>
              </a:rPr>
              <a:t>Short term plan:</a:t>
            </a:r>
            <a:endParaRPr lang="en-GB" sz="3200" dirty="0">
              <a:solidFill>
                <a:srgbClr val="FF0000"/>
              </a:solidFill>
            </a:endParaRPr>
          </a:p>
        </p:txBody>
      </p:sp>
      <p:sp>
        <p:nvSpPr>
          <p:cNvPr id="8" name="TextBox 7"/>
          <p:cNvSpPr txBox="1"/>
          <p:nvPr/>
        </p:nvSpPr>
        <p:spPr>
          <a:xfrm>
            <a:off x="838200" y="1815195"/>
            <a:ext cx="11002948" cy="3693319"/>
          </a:xfrm>
          <a:prstGeom prst="rect">
            <a:avLst/>
          </a:prstGeom>
          <a:noFill/>
        </p:spPr>
        <p:txBody>
          <a:bodyPr wrap="none" rtlCol="0">
            <a:spAutoFit/>
          </a:bodyPr>
          <a:lstStyle/>
          <a:p>
            <a:pPr marL="285750" indent="-285750">
              <a:buFont typeface="Arial" panose="020B0604020202020204" pitchFamily="34" charset="0"/>
              <a:buChar char="•"/>
            </a:pPr>
            <a:r>
              <a:rPr lang="en-GB" dirty="0" smtClean="0"/>
              <a:t>Enough diamonds are metallized (under metallization) to equip 2 cylindrical RPs in June with 4 planes/side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Intense work ongoing to be sure that the pressure/temperature problems are fixed</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Almost continuous TOTEM/CT-PPS test beam ongoing from 25 April to TS1, preparation of the experimental area</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Production of the NINO+HPTDC+ digitized card and its interface ongoing/under testing (big effort/challenging)</a:t>
            </a:r>
          </a:p>
          <a:p>
            <a:endParaRPr lang="en-GB" dirty="0" smtClean="0"/>
          </a:p>
          <a:p>
            <a:pPr marL="285750" indent="-285750">
              <a:buFont typeface="Arial" panose="020B0604020202020204" pitchFamily="34" charset="0"/>
              <a:buChar char="•"/>
            </a:pPr>
            <a:endParaRPr lang="en-GB" dirty="0" smtClean="0"/>
          </a:p>
          <a:p>
            <a:endParaRPr lang="en-GB" dirty="0"/>
          </a:p>
        </p:txBody>
      </p:sp>
    </p:spTree>
    <p:extLst>
      <p:ext uri="{BB962C8B-B14F-4D97-AF65-F5344CB8AC3E}">
        <p14:creationId xmlns:p14="http://schemas.microsoft.com/office/powerpoint/2010/main" val="22463333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27</a:t>
            </a:fld>
            <a:endParaRPr lang="en-GB"/>
          </a:p>
        </p:txBody>
      </p:sp>
      <p:sp>
        <p:nvSpPr>
          <p:cNvPr id="7" name="TextBox 6"/>
          <p:cNvSpPr txBox="1"/>
          <p:nvPr/>
        </p:nvSpPr>
        <p:spPr>
          <a:xfrm>
            <a:off x="319177" y="382585"/>
            <a:ext cx="2279791" cy="584775"/>
          </a:xfrm>
          <a:prstGeom prst="rect">
            <a:avLst/>
          </a:prstGeom>
          <a:noFill/>
        </p:spPr>
        <p:txBody>
          <a:bodyPr wrap="none" rtlCol="0">
            <a:spAutoFit/>
          </a:bodyPr>
          <a:lstStyle/>
          <a:p>
            <a:r>
              <a:rPr lang="en-GB" sz="3200" dirty="0" smtClean="0">
                <a:solidFill>
                  <a:srgbClr val="FF0000"/>
                </a:solidFill>
              </a:rPr>
              <a:t>Conclusions:</a:t>
            </a:r>
            <a:endParaRPr lang="en-GB" sz="3200" dirty="0">
              <a:solidFill>
                <a:srgbClr val="FF0000"/>
              </a:solidFill>
            </a:endParaRPr>
          </a:p>
        </p:txBody>
      </p:sp>
      <p:sp>
        <p:nvSpPr>
          <p:cNvPr id="9" name="TextBox 8"/>
          <p:cNvSpPr txBox="1"/>
          <p:nvPr/>
        </p:nvSpPr>
        <p:spPr>
          <a:xfrm>
            <a:off x="838200" y="1430138"/>
            <a:ext cx="10611225" cy="4247317"/>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rgbClr val="FF0000"/>
                </a:solidFill>
              </a:rPr>
              <a:t>Simulation </a:t>
            </a:r>
            <a:r>
              <a:rPr lang="en-GB" dirty="0">
                <a:solidFill>
                  <a:srgbClr val="FF0000"/>
                </a:solidFill>
              </a:rPr>
              <a:t>studies show that very </a:t>
            </a:r>
            <a:r>
              <a:rPr lang="en-GB" dirty="0" smtClean="0">
                <a:solidFill>
                  <a:srgbClr val="FF0000"/>
                </a:solidFill>
              </a:rPr>
              <a:t>good background </a:t>
            </a:r>
            <a:r>
              <a:rPr lang="en-GB" dirty="0">
                <a:solidFill>
                  <a:srgbClr val="FF0000"/>
                </a:solidFill>
              </a:rPr>
              <a:t>suppression can be </a:t>
            </a:r>
            <a:r>
              <a:rPr lang="en-GB" dirty="0" smtClean="0">
                <a:solidFill>
                  <a:srgbClr val="FF0000"/>
                </a:solidFill>
              </a:rPr>
              <a:t>achieved with standard RP tracking capability while diamonds can help due to the superior radiation hardness even with lower mass resolution.</a:t>
            </a:r>
            <a:r>
              <a:rPr lang="en-GB" dirty="0">
                <a:solidFill>
                  <a:srgbClr val="FF0000"/>
                </a:solidFill>
              </a:rPr>
              <a:t> </a:t>
            </a:r>
            <a:r>
              <a:rPr lang="en-GB" dirty="0" smtClean="0"/>
              <a:t>Spare silicon packages available from TOTEM in case of rad-hard will be an issue. Possible to cover the 20 fb</a:t>
            </a:r>
            <a:r>
              <a:rPr lang="en-GB" baseline="30000" dirty="0" smtClean="0"/>
              <a:t>1</a:t>
            </a:r>
            <a:r>
              <a:rPr lang="en-GB" dirty="0" smtClean="0"/>
              <a:t> with 2/3 exchanges. Further studies are ongoing, beam or vertical detector movement of about 0.5 mm would be enough.</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New geometry for CT-PPS studied based on 2</a:t>
            </a:r>
            <a:r>
              <a:rPr lang="en-GB" dirty="0" smtClean="0">
                <a:latin typeface="Symbol" panose="05050102010706020507" pitchFamily="18" charset="2"/>
              </a:rPr>
              <a:t>g</a:t>
            </a:r>
            <a:r>
              <a:rPr lang="en-GB" dirty="0" smtClean="0"/>
              <a:t> signal. Board produced and optimized for CT-PPS needs, diamonds/boards on schedule (even with tight margins for additional delays</a:t>
            </a:r>
            <a:r>
              <a:rPr lang="en-GB" dirty="0" smtClean="0"/>
              <a:t>).</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Final physics capability to be reviewed according to the final optics (dramatic dependence).</a:t>
            </a:r>
            <a:endParaRPr lang="en-GB" dirty="0" smtClean="0"/>
          </a:p>
          <a:p>
            <a:endParaRPr lang="en-GB" dirty="0"/>
          </a:p>
        </p:txBody>
      </p:sp>
    </p:spTree>
    <p:extLst>
      <p:ext uri="{BB962C8B-B14F-4D97-AF65-F5344CB8AC3E}">
        <p14:creationId xmlns:p14="http://schemas.microsoft.com/office/powerpoint/2010/main" val="4014030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dirty="0"/>
          </a:p>
        </p:txBody>
      </p:sp>
      <p:sp>
        <p:nvSpPr>
          <p:cNvPr id="5" name="Footer Placeholder 4"/>
          <p:cNvSpPr>
            <a:spLocks noGrp="1"/>
          </p:cNvSpPr>
          <p:nvPr>
            <p:ph type="ftr" sz="quarter" idx="11"/>
          </p:nvPr>
        </p:nvSpPr>
        <p:spPr/>
        <p:txBody>
          <a:bodyPr/>
          <a:lstStyle/>
          <a:p>
            <a:r>
              <a:rPr lang="en-GB" smtClean="0"/>
              <a:t>M. Berretti, Forward Physics WG,  CERN</a:t>
            </a:r>
            <a:endParaRPr lang="en-GB" dirty="0"/>
          </a:p>
        </p:txBody>
      </p:sp>
      <p:sp>
        <p:nvSpPr>
          <p:cNvPr id="6" name="Slide Number Placeholder 5"/>
          <p:cNvSpPr>
            <a:spLocks noGrp="1"/>
          </p:cNvSpPr>
          <p:nvPr>
            <p:ph type="sldNum" sz="quarter" idx="12"/>
          </p:nvPr>
        </p:nvSpPr>
        <p:spPr/>
        <p:txBody>
          <a:bodyPr/>
          <a:lstStyle/>
          <a:p>
            <a:fld id="{64ADE976-10CD-4241-8605-5EC66ADA1B9F}" type="slidenum">
              <a:rPr lang="en-GB" smtClean="0"/>
              <a:t>28</a:t>
            </a:fld>
            <a:endParaRPr lang="en-GB" dirty="0"/>
          </a:p>
        </p:txBody>
      </p:sp>
      <p:sp>
        <p:nvSpPr>
          <p:cNvPr id="7" name="TextBox 6"/>
          <p:cNvSpPr txBox="1"/>
          <p:nvPr/>
        </p:nvSpPr>
        <p:spPr>
          <a:xfrm>
            <a:off x="5005719" y="2858681"/>
            <a:ext cx="2161169" cy="923330"/>
          </a:xfrm>
          <a:prstGeom prst="rect">
            <a:avLst/>
          </a:prstGeom>
          <a:noFill/>
        </p:spPr>
        <p:txBody>
          <a:bodyPr wrap="none" rtlCol="0">
            <a:spAutoFit/>
          </a:bodyPr>
          <a:lstStyle/>
          <a:p>
            <a:r>
              <a:rPr lang="en-GB" sz="5400" dirty="0" smtClean="0"/>
              <a:t>Thanks</a:t>
            </a:r>
            <a:endParaRPr lang="en-GB" sz="5400" dirty="0"/>
          </a:p>
        </p:txBody>
      </p:sp>
    </p:spTree>
    <p:extLst>
      <p:ext uri="{BB962C8B-B14F-4D97-AF65-F5344CB8AC3E}">
        <p14:creationId xmlns:p14="http://schemas.microsoft.com/office/powerpoint/2010/main" val="4205722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7" name="TextBox 6"/>
          <p:cNvSpPr txBox="1"/>
          <p:nvPr/>
        </p:nvSpPr>
        <p:spPr>
          <a:xfrm>
            <a:off x="112472" y="51844"/>
            <a:ext cx="10993715" cy="954107"/>
          </a:xfrm>
          <a:prstGeom prst="rect">
            <a:avLst/>
          </a:prstGeom>
          <a:noFill/>
        </p:spPr>
        <p:txBody>
          <a:bodyPr wrap="none" rtlCol="0">
            <a:spAutoFit/>
          </a:bodyPr>
          <a:lstStyle/>
          <a:p>
            <a:r>
              <a:rPr lang="en-GB" sz="2800" dirty="0" smtClean="0">
                <a:solidFill>
                  <a:srgbClr val="FF0000"/>
                </a:solidFill>
                <a:latin typeface="Times New Roman" panose="02020603050405020304" pitchFamily="18" charset="0"/>
                <a:cs typeface="Times New Roman" panose="02020603050405020304" pitchFamily="18" charset="0"/>
              </a:rPr>
              <a:t>Developments since the last October WG meeting:</a:t>
            </a:r>
          </a:p>
          <a:p>
            <a:r>
              <a:rPr lang="en-GB" sz="2800" dirty="0" smtClean="0">
                <a:solidFill>
                  <a:srgbClr val="FF0000"/>
                </a:solidFill>
                <a:latin typeface="Times New Roman" panose="02020603050405020304" pitchFamily="18" charset="0"/>
                <a:cs typeface="Times New Roman" panose="02020603050405020304" pitchFamily="18" charset="0"/>
              </a:rPr>
              <a:t>1. Full test of diamonds detector </a:t>
            </a:r>
            <a:r>
              <a:rPr lang="en-GB" sz="2800" dirty="0" smtClean="0">
                <a:solidFill>
                  <a:srgbClr val="FF0000"/>
                </a:solidFill>
                <a:latin typeface="Times New Roman" panose="02020603050405020304" pitchFamily="18" charset="0"/>
                <a:cs typeface="Times New Roman" panose="02020603050405020304" pitchFamily="18" charset="0"/>
              </a:rPr>
              <a:t>in H8 </a:t>
            </a:r>
            <a:r>
              <a:rPr lang="en-GB" sz="2800" dirty="0" smtClean="0">
                <a:solidFill>
                  <a:srgbClr val="FF0000"/>
                </a:solidFill>
                <a:latin typeface="Times New Roman" panose="02020603050405020304" pitchFamily="18" charset="0"/>
                <a:cs typeface="Times New Roman" panose="02020603050405020304" pitchFamily="18" charset="0"/>
              </a:rPr>
              <a:t>with secondary </a:t>
            </a:r>
            <a:r>
              <a:rPr lang="en-GB" sz="2800" dirty="0" smtClean="0">
                <a:solidFill>
                  <a:srgbClr val="FF0000"/>
                </a:solidFill>
                <a:latin typeface="Times New Roman" panose="02020603050405020304" pitchFamily="18" charset="0"/>
                <a:cs typeface="Times New Roman" panose="02020603050405020304" pitchFamily="18" charset="0"/>
              </a:rPr>
              <a:t>vacuum </a:t>
            </a:r>
            <a:r>
              <a:rPr lang="en-GB" sz="2800" dirty="0" smtClean="0">
                <a:solidFill>
                  <a:srgbClr val="FF0000"/>
                </a:solidFill>
                <a:latin typeface="Times New Roman" panose="02020603050405020304" pitchFamily="18" charset="0"/>
                <a:cs typeface="Times New Roman" panose="02020603050405020304" pitchFamily="18" charset="0"/>
              </a:rPr>
              <a:t>and cooling</a:t>
            </a:r>
            <a:endParaRPr lang="en-GB" sz="2800" dirty="0" smtClean="0">
              <a:solidFill>
                <a:srgbClr val="FF0000"/>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021218" y="2356175"/>
            <a:ext cx="5734673" cy="3225754"/>
          </a:xfrm>
          <a:prstGeom prst="rect">
            <a:avLst/>
          </a:prstGeom>
        </p:spPr>
      </p:pic>
      <p:sp>
        <p:nvSpPr>
          <p:cNvPr id="10" name="TextBox 9"/>
          <p:cNvSpPr txBox="1"/>
          <p:nvPr/>
        </p:nvSpPr>
        <p:spPr>
          <a:xfrm>
            <a:off x="3727525" y="1276844"/>
            <a:ext cx="8641405" cy="5232202"/>
          </a:xfrm>
          <a:prstGeom prst="rect">
            <a:avLst/>
          </a:prstGeom>
          <a:noFill/>
        </p:spPr>
        <p:txBody>
          <a:bodyPr wrap="none" rtlCol="0">
            <a:spAutoFit/>
          </a:bodyPr>
          <a:lstStyle/>
          <a:p>
            <a:pPr marL="285750" indent="-285750">
              <a:buFont typeface="Arial" panose="020B0604020202020204" pitchFamily="34" charset="0"/>
              <a:buChar char="•"/>
            </a:pPr>
            <a:r>
              <a:rPr lang="en-GB" dirty="0" smtClean="0"/>
              <a:t>The first </a:t>
            </a:r>
            <a:r>
              <a:rPr lang="en-GB" dirty="0" smtClean="0"/>
              <a:t>tests in a secondary vacuum system were </a:t>
            </a:r>
            <a:r>
              <a:rPr lang="en-GB" dirty="0" smtClean="0"/>
              <a:t>performed at T=-15 °C and </a:t>
            </a:r>
            <a:r>
              <a:rPr lang="en-GB" dirty="0" smtClean="0"/>
              <a:t>P=30mb. </a:t>
            </a:r>
            <a:endParaRPr lang="en-GB" dirty="0" smtClean="0"/>
          </a:p>
          <a:p>
            <a:endParaRPr lang="en-GB" sz="1000" dirty="0"/>
          </a:p>
          <a:p>
            <a:pPr marL="742950" lvl="1" indent="-285750">
              <a:buFont typeface="Wingdings" panose="05000000000000000000" pitchFamily="2" charset="2"/>
              <a:buChar char="§"/>
            </a:pPr>
            <a:r>
              <a:rPr lang="en-GB" dirty="0" smtClean="0"/>
              <a:t>We found different working point/noise of the board</a:t>
            </a:r>
            <a:endParaRPr lang="en-GB" dirty="0" smtClean="0"/>
          </a:p>
          <a:p>
            <a:pPr marL="742950" lvl="1" indent="-285750">
              <a:buFont typeface="Wingdings" panose="05000000000000000000" pitchFamily="2" charset="2"/>
              <a:buChar char="§"/>
            </a:pPr>
            <a:r>
              <a:rPr lang="en-GB" dirty="0" smtClean="0"/>
              <a:t>At 30 </a:t>
            </a:r>
            <a:r>
              <a:rPr lang="en-GB" dirty="0" err="1" smtClean="0"/>
              <a:t>mb</a:t>
            </a:r>
            <a:r>
              <a:rPr lang="en-GB" dirty="0" smtClean="0"/>
              <a:t>, we found discharge happening on the diamond board due to the HV.</a:t>
            </a:r>
            <a:endParaRPr lang="en-GB" dirty="0" smtClean="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endParaRPr lang="en-GB" dirty="0"/>
          </a:p>
          <a:p>
            <a:endParaRPr lang="en-GB" dirty="0" smtClean="0"/>
          </a:p>
          <a:p>
            <a:endParaRPr lang="en-GB" dirty="0" smtClean="0"/>
          </a:p>
          <a:p>
            <a:endParaRPr lang="en-GB" dirty="0" smtClean="0"/>
          </a:p>
          <a:p>
            <a:endParaRPr lang="en-GB" sz="1400" dirty="0"/>
          </a:p>
          <a:p>
            <a:pPr marL="285750" indent="-285750">
              <a:buFont typeface="Arial" panose="020B0604020202020204" pitchFamily="34" charset="0"/>
              <a:buChar char="•"/>
            </a:pPr>
            <a:r>
              <a:rPr lang="en-GB" u="sng" dirty="0" smtClean="0">
                <a:solidFill>
                  <a:srgbClr val="FF0000"/>
                </a:solidFill>
              </a:rPr>
              <a:t>In summary: </a:t>
            </a:r>
            <a:r>
              <a:rPr lang="en-GB" u="sng" dirty="0" smtClean="0">
                <a:solidFill>
                  <a:srgbClr val="FF0000"/>
                </a:solidFill>
              </a:rPr>
              <a:t>noise/gain </a:t>
            </a:r>
            <a:r>
              <a:rPr lang="en-GB" u="sng" dirty="0" smtClean="0">
                <a:solidFill>
                  <a:srgbClr val="FF0000"/>
                </a:solidFill>
              </a:rPr>
              <a:t>performance are dependent only on T while discharge </a:t>
            </a:r>
          </a:p>
          <a:p>
            <a:r>
              <a:rPr lang="en-GB" dirty="0" smtClean="0">
                <a:solidFill>
                  <a:srgbClr val="FF0000"/>
                </a:solidFill>
              </a:rPr>
              <a:t>     </a:t>
            </a:r>
            <a:r>
              <a:rPr lang="en-GB" u="sng" dirty="0" smtClean="0">
                <a:solidFill>
                  <a:srgbClr val="FF0000"/>
                </a:solidFill>
              </a:rPr>
              <a:t>probability depends only on P (see the next slide)</a:t>
            </a:r>
            <a:endParaRPr lang="en-GB" u="sng" dirty="0">
              <a:solidFill>
                <a:srgbClr val="FF0000"/>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86557" y="2551870"/>
            <a:ext cx="4226606" cy="2868283"/>
          </a:xfrm>
          <a:prstGeom prst="rect">
            <a:avLst/>
          </a:prstGeom>
        </p:spPr>
      </p:pic>
      <p:sp>
        <p:nvSpPr>
          <p:cNvPr id="13" name="Rectangle 12"/>
          <p:cNvSpPr/>
          <p:nvPr/>
        </p:nvSpPr>
        <p:spPr>
          <a:xfrm>
            <a:off x="3727525" y="3010782"/>
            <a:ext cx="3220724" cy="2031325"/>
          </a:xfrm>
          <a:prstGeom prst="rect">
            <a:avLst/>
          </a:prstGeom>
        </p:spPr>
        <p:txBody>
          <a:bodyPr wrap="square">
            <a:spAutoFit/>
          </a:bodyPr>
          <a:lstStyle/>
          <a:p>
            <a:pPr lvl="1"/>
            <a:endParaRPr lang="en-GB" dirty="0"/>
          </a:p>
          <a:p>
            <a:pPr marL="285750" indent="-285750">
              <a:buFont typeface="Arial" panose="020B0604020202020204" pitchFamily="34" charset="0"/>
              <a:buChar char="•"/>
            </a:pPr>
            <a:r>
              <a:rPr lang="en-GB" dirty="0"/>
              <a:t>We set higher T </a:t>
            </a:r>
            <a:r>
              <a:rPr lang="en-GB" dirty="0" smtClean="0"/>
              <a:t>(</a:t>
            </a:r>
            <a:r>
              <a:rPr lang="en-GB" dirty="0"/>
              <a:t>with a compatible pressure) </a:t>
            </a:r>
            <a:r>
              <a:rPr lang="en-GB" dirty="0" smtClean="0"/>
              <a:t>and </a:t>
            </a:r>
            <a:r>
              <a:rPr lang="en-GB" dirty="0"/>
              <a:t>we found </a:t>
            </a:r>
            <a:r>
              <a:rPr lang="en-GB" dirty="0" smtClean="0"/>
              <a:t>that at </a:t>
            </a:r>
            <a:r>
              <a:rPr lang="en-GB" dirty="0"/>
              <a:t>T&gt;10 °C </a:t>
            </a:r>
            <a:r>
              <a:rPr lang="en-GB" dirty="0" smtClean="0"/>
              <a:t>the </a:t>
            </a:r>
            <a:r>
              <a:rPr lang="en-GB" dirty="0"/>
              <a:t>system behaves as </a:t>
            </a:r>
            <a:r>
              <a:rPr lang="en-GB" dirty="0" smtClean="0"/>
              <a:t>expected </a:t>
            </a:r>
            <a:r>
              <a:rPr lang="en-GB" dirty="0"/>
              <a:t>in term of noise.</a:t>
            </a:r>
          </a:p>
          <a:p>
            <a:endParaRPr lang="en-GB" dirty="0"/>
          </a:p>
        </p:txBody>
      </p:sp>
      <p:sp>
        <p:nvSpPr>
          <p:cNvPr id="14" name="TextBox 13"/>
          <p:cNvSpPr txBox="1"/>
          <p:nvPr/>
        </p:nvSpPr>
        <p:spPr>
          <a:xfrm rot="16200000">
            <a:off x="6616638" y="3050357"/>
            <a:ext cx="1563531" cy="307777"/>
          </a:xfrm>
          <a:prstGeom prst="rect">
            <a:avLst/>
          </a:prstGeom>
          <a:noFill/>
        </p:spPr>
        <p:txBody>
          <a:bodyPr wrap="square" rtlCol="0">
            <a:spAutoFit/>
          </a:bodyPr>
          <a:lstStyle/>
          <a:p>
            <a:r>
              <a:rPr lang="en-GB" sz="1400" dirty="0" smtClean="0"/>
              <a:t>RMS noise TB (mV)</a:t>
            </a:r>
            <a:endParaRPr lang="en-GB" sz="1400" dirty="0"/>
          </a:p>
        </p:txBody>
      </p:sp>
      <p:sp>
        <p:nvSpPr>
          <p:cNvPr id="15" name="TextBox 14"/>
          <p:cNvSpPr txBox="1"/>
          <p:nvPr/>
        </p:nvSpPr>
        <p:spPr>
          <a:xfrm>
            <a:off x="9941826" y="5394458"/>
            <a:ext cx="2267603" cy="307777"/>
          </a:xfrm>
          <a:prstGeom prst="rect">
            <a:avLst/>
          </a:prstGeom>
          <a:noFill/>
        </p:spPr>
        <p:txBody>
          <a:bodyPr wrap="square" rtlCol="0">
            <a:spAutoFit/>
          </a:bodyPr>
          <a:lstStyle/>
          <a:p>
            <a:r>
              <a:rPr lang="en-GB" sz="1400" dirty="0" smtClean="0"/>
              <a:t>RMS noise Final </a:t>
            </a:r>
            <a:r>
              <a:rPr lang="en-GB" sz="1400" dirty="0" err="1" smtClean="0"/>
              <a:t>config</a:t>
            </a:r>
            <a:r>
              <a:rPr lang="en-GB" sz="1400" dirty="0" smtClean="0"/>
              <a:t> (mV)</a:t>
            </a:r>
            <a:endParaRPr lang="en-GB" sz="1400" dirty="0"/>
          </a:p>
        </p:txBody>
      </p:sp>
      <p:sp>
        <p:nvSpPr>
          <p:cNvPr id="2" name="Footer Placeholder 1"/>
          <p:cNvSpPr>
            <a:spLocks noGrp="1"/>
          </p:cNvSpPr>
          <p:nvPr>
            <p:ph type="ftr" sz="quarter" idx="11"/>
          </p:nvPr>
        </p:nvSpPr>
        <p:spPr/>
        <p:txBody>
          <a:bodyPr/>
          <a:lstStyle/>
          <a:p>
            <a:r>
              <a:rPr lang="en-GB" smtClean="0"/>
              <a:t>M. Berretti, Forward Physics WG,  CERN</a:t>
            </a:r>
            <a:endParaRPr lang="en-GB"/>
          </a:p>
        </p:txBody>
      </p:sp>
      <p:sp>
        <p:nvSpPr>
          <p:cNvPr id="3" name="Slide Number Placeholder 2"/>
          <p:cNvSpPr>
            <a:spLocks noGrp="1"/>
          </p:cNvSpPr>
          <p:nvPr>
            <p:ph type="sldNum" sz="quarter" idx="12"/>
          </p:nvPr>
        </p:nvSpPr>
        <p:spPr/>
        <p:txBody>
          <a:bodyPr/>
          <a:lstStyle/>
          <a:p>
            <a:fld id="{64ADE976-10CD-4241-8605-5EC66ADA1B9F}" type="slidenum">
              <a:rPr lang="en-GB" smtClean="0"/>
              <a:t>3</a:t>
            </a:fld>
            <a:endParaRPr lang="en-GB"/>
          </a:p>
        </p:txBody>
      </p:sp>
    </p:spTree>
    <p:extLst>
      <p:ext uri="{BB962C8B-B14F-4D97-AF65-F5344CB8AC3E}">
        <p14:creationId xmlns:p14="http://schemas.microsoft.com/office/powerpoint/2010/main" val="2212413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4</a:t>
            </a:fld>
            <a:endParaRPr lang="en-GB"/>
          </a:p>
        </p:txBody>
      </p:sp>
      <p:sp>
        <p:nvSpPr>
          <p:cNvPr id="7" name="TextBox 6"/>
          <p:cNvSpPr txBox="1"/>
          <p:nvPr/>
        </p:nvSpPr>
        <p:spPr>
          <a:xfrm>
            <a:off x="233242" y="147320"/>
            <a:ext cx="4354269" cy="523220"/>
          </a:xfrm>
          <a:prstGeom prst="rect">
            <a:avLst/>
          </a:prstGeom>
          <a:noFill/>
        </p:spPr>
        <p:txBody>
          <a:bodyPr wrap="none" rtlCol="0">
            <a:spAutoFit/>
          </a:bodyPr>
          <a:lstStyle/>
          <a:p>
            <a:r>
              <a:rPr lang="en-GB" sz="2800" dirty="0" smtClean="0">
                <a:solidFill>
                  <a:srgbClr val="FF0000"/>
                </a:solidFill>
              </a:rPr>
              <a:t>Maximum P-Voltage allowed</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242" y="2236548"/>
            <a:ext cx="5137544" cy="4000047"/>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169796"/>
            <a:ext cx="5365016" cy="2227846"/>
          </a:xfrm>
          <a:prstGeom prst="rect">
            <a:avLst/>
          </a:prstGeom>
        </p:spPr>
      </p:pic>
      <p:sp>
        <p:nvSpPr>
          <p:cNvPr id="13" name="TextBox 12"/>
          <p:cNvSpPr txBox="1"/>
          <p:nvPr/>
        </p:nvSpPr>
        <p:spPr>
          <a:xfrm>
            <a:off x="6341897" y="2403710"/>
            <a:ext cx="5143203" cy="646331"/>
          </a:xfrm>
          <a:prstGeom prst="rect">
            <a:avLst/>
          </a:prstGeom>
          <a:noFill/>
        </p:spPr>
        <p:txBody>
          <a:bodyPr wrap="none" rtlCol="0">
            <a:spAutoFit/>
          </a:bodyPr>
          <a:lstStyle/>
          <a:p>
            <a:pPr algn="ctr"/>
            <a:r>
              <a:rPr lang="en-GB" dirty="0" smtClean="0"/>
              <a:t>Empirical V max, defined as the maximum voltage at </a:t>
            </a:r>
          </a:p>
          <a:p>
            <a:pPr algn="ctr"/>
            <a:r>
              <a:rPr lang="en-GB" dirty="0" smtClean="0"/>
              <a:t>which overcurrent is observed (Imax=1.5 </a:t>
            </a:r>
            <a:r>
              <a:rPr lang="en-GB" dirty="0" smtClean="0">
                <a:latin typeface="Symbol" panose="05050102010706020507" pitchFamily="18" charset="2"/>
              </a:rPr>
              <a:t>m</a:t>
            </a:r>
            <a:r>
              <a:rPr lang="en-GB" dirty="0" smtClean="0"/>
              <a:t>A)</a:t>
            </a:r>
            <a:endParaRPr lang="en-GB" dirty="0"/>
          </a:p>
        </p:txBody>
      </p:sp>
      <p:sp>
        <p:nvSpPr>
          <p:cNvPr id="14" name="TextBox 13"/>
          <p:cNvSpPr txBox="1"/>
          <p:nvPr/>
        </p:nvSpPr>
        <p:spPr>
          <a:xfrm>
            <a:off x="355708" y="790295"/>
            <a:ext cx="11615576"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 most problematic thing was the HV ramp. The power supply, set at the maximum current limit of 1.5 </a:t>
            </a:r>
            <a:r>
              <a:rPr lang="en-GB" dirty="0" smtClean="0">
                <a:latin typeface="Symbol" panose="05050102010706020507" pitchFamily="18" charset="2"/>
              </a:rPr>
              <a:t>m</a:t>
            </a:r>
            <a:r>
              <a:rPr lang="en-GB" dirty="0" smtClean="0"/>
              <a:t>A (half of the value used in the TB) tripped already at about 450V for standard values of secondary vacuum.</a:t>
            </a:r>
          </a:p>
          <a:p>
            <a:endParaRPr lang="en-GB" dirty="0"/>
          </a:p>
          <a:p>
            <a:pPr marL="285750" indent="-285750">
              <a:buFont typeface="Arial" panose="020B0604020202020204" pitchFamily="34" charset="0"/>
              <a:buChar char="•"/>
            </a:pPr>
            <a:r>
              <a:rPr lang="en-GB" dirty="0" smtClean="0"/>
              <a:t>This discharges were found to damage the channels much more than the ones seen in standard P/T tests during previous TB. </a:t>
            </a:r>
            <a:endParaRPr lang="en-GB" dirty="0"/>
          </a:p>
          <a:p>
            <a:endParaRPr lang="en-GB" dirty="0"/>
          </a:p>
        </p:txBody>
      </p:sp>
    </p:spTree>
    <p:extLst>
      <p:ext uri="{BB962C8B-B14F-4D97-AF65-F5344CB8AC3E}">
        <p14:creationId xmlns:p14="http://schemas.microsoft.com/office/powerpoint/2010/main" val="2139580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33242" y="147609"/>
            <a:ext cx="8109271" cy="523220"/>
          </a:xfrm>
          <a:prstGeom prst="rect">
            <a:avLst/>
          </a:prstGeom>
          <a:noFill/>
        </p:spPr>
        <p:txBody>
          <a:bodyPr wrap="none" rtlCol="0">
            <a:spAutoFit/>
          </a:bodyPr>
          <a:lstStyle/>
          <a:p>
            <a:r>
              <a:rPr lang="en-GB" sz="2800" dirty="0" smtClean="0">
                <a:solidFill>
                  <a:srgbClr val="FF0000"/>
                </a:solidFill>
              </a:rPr>
              <a:t>Test beam results with P=170 </a:t>
            </a:r>
            <a:r>
              <a:rPr lang="en-GB" sz="2800" dirty="0" err="1" smtClean="0">
                <a:solidFill>
                  <a:srgbClr val="FF0000"/>
                </a:solidFill>
              </a:rPr>
              <a:t>mb</a:t>
            </a:r>
            <a:r>
              <a:rPr lang="en-GB" sz="2800" dirty="0" smtClean="0">
                <a:solidFill>
                  <a:srgbClr val="FF0000"/>
                </a:solidFill>
              </a:rPr>
              <a:t> and HV=(560..640) V</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894" y="1359104"/>
            <a:ext cx="4115457" cy="2771462"/>
          </a:xfrm>
          <a:prstGeom prst="rect">
            <a:avLst/>
          </a:prstGeom>
        </p:spPr>
      </p:pic>
      <p:sp>
        <p:nvSpPr>
          <p:cNvPr id="9" name="TextBox 8"/>
          <p:cNvSpPr txBox="1"/>
          <p:nvPr/>
        </p:nvSpPr>
        <p:spPr>
          <a:xfrm>
            <a:off x="3962442" y="2835112"/>
            <a:ext cx="933717" cy="369332"/>
          </a:xfrm>
          <a:prstGeom prst="rect">
            <a:avLst/>
          </a:prstGeom>
          <a:solidFill>
            <a:srgbClr val="FFFF00"/>
          </a:solidFill>
        </p:spPr>
        <p:txBody>
          <a:bodyPr wrap="none" rtlCol="0">
            <a:spAutoFit/>
          </a:bodyPr>
          <a:lstStyle/>
          <a:p>
            <a:r>
              <a:rPr lang="en-GB" dirty="0" smtClean="0">
                <a:latin typeface="Symbol" panose="05050102010706020507" pitchFamily="18" charset="2"/>
              </a:rPr>
              <a:t>s</a:t>
            </a:r>
            <a:r>
              <a:rPr lang="en-GB" dirty="0" smtClean="0"/>
              <a:t>=80 </a:t>
            </a:r>
            <a:r>
              <a:rPr lang="en-GB" dirty="0" err="1" smtClean="0"/>
              <a:t>ps</a:t>
            </a:r>
            <a:endParaRPr lang="en-GB" dirty="0"/>
          </a:p>
        </p:txBody>
      </p:sp>
      <p:grpSp>
        <p:nvGrpSpPr>
          <p:cNvPr id="10" name="Group 9"/>
          <p:cNvGrpSpPr/>
          <p:nvPr/>
        </p:nvGrpSpPr>
        <p:grpSpPr>
          <a:xfrm>
            <a:off x="10487117" y="-422479"/>
            <a:ext cx="1691489" cy="2853471"/>
            <a:chOff x="9469567" y="1042616"/>
            <a:chExt cx="2168484" cy="3904269"/>
          </a:xfrm>
        </p:grpSpPr>
        <p:grpSp>
          <p:nvGrpSpPr>
            <p:cNvPr id="11" name="Group 10"/>
            <p:cNvGrpSpPr/>
            <p:nvPr/>
          </p:nvGrpSpPr>
          <p:grpSpPr>
            <a:xfrm>
              <a:off x="9636689" y="1042616"/>
              <a:ext cx="1759609" cy="3904269"/>
              <a:chOff x="670701" y="136473"/>
              <a:chExt cx="3238862" cy="6376748"/>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701" y="732604"/>
                <a:ext cx="2898834" cy="5780617"/>
              </a:xfrm>
              <a:prstGeom prst="rect">
                <a:avLst/>
              </a:prstGeom>
            </p:spPr>
          </p:pic>
          <p:sp>
            <p:nvSpPr>
              <p:cNvPr id="14" name="Rectangle 13"/>
              <p:cNvSpPr/>
              <p:nvPr/>
            </p:nvSpPr>
            <p:spPr>
              <a:xfrm>
                <a:off x="2166846" y="146649"/>
                <a:ext cx="1742717" cy="4804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670703" y="136473"/>
                <a:ext cx="1742717" cy="1989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p:cNvSpPr txBox="1"/>
            <p:nvPr/>
          </p:nvSpPr>
          <p:spPr>
            <a:xfrm>
              <a:off x="9469567" y="1723486"/>
              <a:ext cx="2168484" cy="421117"/>
            </a:xfrm>
            <a:prstGeom prst="rect">
              <a:avLst/>
            </a:prstGeom>
            <a:noFill/>
          </p:spPr>
          <p:txBody>
            <a:bodyPr wrap="none" rtlCol="0">
              <a:spAutoFit/>
            </a:bodyPr>
            <a:lstStyle/>
            <a:p>
              <a:r>
                <a:rPr lang="en-GB" sz="1400" dirty="0" smtClean="0"/>
                <a:t>Channel Numbering:</a:t>
              </a:r>
              <a:endParaRPr lang="en-GB" sz="1400" dirty="0"/>
            </a:p>
          </p:txBody>
        </p:sp>
      </p:grpSp>
      <p:sp>
        <p:nvSpPr>
          <p:cNvPr id="16" name="TextBox 15"/>
          <p:cNvSpPr txBox="1"/>
          <p:nvPr/>
        </p:nvSpPr>
        <p:spPr>
          <a:xfrm>
            <a:off x="525799" y="872101"/>
            <a:ext cx="9774664" cy="369332"/>
          </a:xfrm>
          <a:prstGeom prst="rect">
            <a:avLst/>
          </a:prstGeom>
          <a:noFill/>
        </p:spPr>
        <p:txBody>
          <a:bodyPr wrap="none" rtlCol="0">
            <a:spAutoFit/>
          </a:bodyPr>
          <a:lstStyle/>
          <a:p>
            <a:pPr marL="285750" indent="-285750">
              <a:buFont typeface="Arial" panose="020B0604020202020204" pitchFamily="34" charset="0"/>
              <a:buChar char="•"/>
            </a:pPr>
            <a:r>
              <a:rPr lang="en-GB" dirty="0" smtClean="0"/>
              <a:t>Pixel 3 was found to be aligned with the beam. Resolution measured with Oscilloscope and SAMPIC</a:t>
            </a:r>
            <a:endParaRPr lang="en-GB" dirty="0"/>
          </a:p>
        </p:txBody>
      </p:sp>
      <p:sp>
        <p:nvSpPr>
          <p:cNvPr id="17" name="TextBox 16"/>
          <p:cNvSpPr txBox="1"/>
          <p:nvPr/>
        </p:nvSpPr>
        <p:spPr>
          <a:xfrm>
            <a:off x="921043" y="4643149"/>
            <a:ext cx="4649158" cy="1477328"/>
          </a:xfrm>
          <a:prstGeom prst="rect">
            <a:avLst/>
          </a:prstGeom>
          <a:solidFill>
            <a:schemeClr val="accent4">
              <a:lumMod val="20000"/>
              <a:lumOff val="80000"/>
            </a:schemeClr>
          </a:solidFill>
        </p:spPr>
        <p:txBody>
          <a:bodyPr wrap="none" rtlCol="0">
            <a:spAutoFit/>
          </a:bodyPr>
          <a:lstStyle/>
          <a:p>
            <a:r>
              <a:rPr lang="en-GB" dirty="0" smtClean="0"/>
              <a:t>The time resolution was found to be better</a:t>
            </a:r>
          </a:p>
          <a:p>
            <a:r>
              <a:rPr lang="en-GB" dirty="0" smtClean="0"/>
              <a:t>than in the previous TB at 700V (enhanced S/N)</a:t>
            </a:r>
          </a:p>
          <a:p>
            <a:endParaRPr lang="en-GB" dirty="0"/>
          </a:p>
          <a:p>
            <a:r>
              <a:rPr lang="en-GB" dirty="0" smtClean="0"/>
              <a:t>Oct. TB   (</a:t>
            </a:r>
            <a:r>
              <a:rPr lang="en-GB" dirty="0" err="1" smtClean="0"/>
              <a:t>ps</a:t>
            </a:r>
            <a:r>
              <a:rPr lang="en-GB" dirty="0" smtClean="0"/>
              <a:t>):   (B12,B13,B23) = (87,92,94)</a:t>
            </a:r>
          </a:p>
          <a:p>
            <a:r>
              <a:rPr lang="en-GB" dirty="0" smtClean="0"/>
              <a:t>This Test (</a:t>
            </a:r>
            <a:r>
              <a:rPr lang="en-GB" dirty="0" err="1" smtClean="0"/>
              <a:t>ps</a:t>
            </a:r>
            <a:r>
              <a:rPr lang="en-GB" dirty="0" smtClean="0"/>
              <a:t>):   (</a:t>
            </a:r>
            <a:r>
              <a:rPr lang="en-GB" dirty="0"/>
              <a:t>B12,B13,B23) </a:t>
            </a:r>
            <a:r>
              <a:rPr lang="en-GB" dirty="0" smtClean="0"/>
              <a:t>= </a:t>
            </a:r>
            <a:r>
              <a:rPr lang="en-GB" dirty="0" smtClean="0">
                <a:solidFill>
                  <a:srgbClr val="FF0000"/>
                </a:solidFill>
              </a:rPr>
              <a:t>(80, 90,87)</a:t>
            </a:r>
            <a:endParaRPr lang="en-GB" dirty="0">
              <a:solidFill>
                <a:srgbClr val="FF0000"/>
              </a:solidFill>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9062" y="1309371"/>
            <a:ext cx="3773214" cy="2821195"/>
          </a:xfrm>
          <a:prstGeom prst="rect">
            <a:avLst/>
          </a:prstGeom>
        </p:spPr>
      </p:pic>
      <p:sp>
        <p:nvSpPr>
          <p:cNvPr id="19" name="TextBox 18"/>
          <p:cNvSpPr txBox="1"/>
          <p:nvPr/>
        </p:nvSpPr>
        <p:spPr>
          <a:xfrm>
            <a:off x="8813576" y="2495472"/>
            <a:ext cx="1011739" cy="369332"/>
          </a:xfrm>
          <a:prstGeom prst="rect">
            <a:avLst/>
          </a:prstGeom>
          <a:solidFill>
            <a:srgbClr val="FFFF00"/>
          </a:solidFill>
        </p:spPr>
        <p:txBody>
          <a:bodyPr wrap="square" rtlCol="0">
            <a:spAutoFit/>
          </a:bodyPr>
          <a:lstStyle/>
          <a:p>
            <a:r>
              <a:rPr lang="en-GB" dirty="0" smtClean="0">
                <a:latin typeface="Symbol" panose="05050102010706020507" pitchFamily="18" charset="2"/>
              </a:rPr>
              <a:t>s</a:t>
            </a:r>
            <a:r>
              <a:rPr lang="en-GB" dirty="0" smtClean="0"/>
              <a:t>=82 </a:t>
            </a:r>
            <a:r>
              <a:rPr lang="en-GB" dirty="0" err="1" smtClean="0"/>
              <a:t>ps</a:t>
            </a:r>
            <a:endParaRPr lang="en-GB" dirty="0"/>
          </a:p>
        </p:txBody>
      </p:sp>
      <p:sp>
        <p:nvSpPr>
          <p:cNvPr id="22" name="TextBox 21"/>
          <p:cNvSpPr txBox="1"/>
          <p:nvPr/>
        </p:nvSpPr>
        <p:spPr>
          <a:xfrm>
            <a:off x="3840773" y="3168226"/>
            <a:ext cx="1177053" cy="307777"/>
          </a:xfrm>
          <a:prstGeom prst="rect">
            <a:avLst/>
          </a:prstGeom>
          <a:noFill/>
        </p:spPr>
        <p:txBody>
          <a:bodyPr wrap="none" rtlCol="0">
            <a:spAutoFit/>
          </a:bodyPr>
          <a:lstStyle/>
          <a:p>
            <a:r>
              <a:rPr lang="en-GB" sz="1400" dirty="0" smtClean="0"/>
              <a:t>(oscilloscope)</a:t>
            </a:r>
            <a:endParaRPr lang="en-GB" sz="1400" dirty="0"/>
          </a:p>
        </p:txBody>
      </p:sp>
      <p:sp>
        <p:nvSpPr>
          <p:cNvPr id="23" name="TextBox 22"/>
          <p:cNvSpPr txBox="1"/>
          <p:nvPr/>
        </p:nvSpPr>
        <p:spPr>
          <a:xfrm>
            <a:off x="8890095" y="2844041"/>
            <a:ext cx="935368" cy="307777"/>
          </a:xfrm>
          <a:prstGeom prst="rect">
            <a:avLst/>
          </a:prstGeom>
          <a:noFill/>
        </p:spPr>
        <p:txBody>
          <a:bodyPr wrap="square" rtlCol="0">
            <a:spAutoFit/>
          </a:bodyPr>
          <a:lstStyle/>
          <a:p>
            <a:r>
              <a:rPr lang="en-GB" sz="1400" dirty="0" smtClean="0"/>
              <a:t>(SAMPIC)</a:t>
            </a:r>
            <a:endParaRPr lang="en-GB" sz="1400" dirty="0"/>
          </a:p>
        </p:txBody>
      </p:sp>
      <p:sp>
        <p:nvSpPr>
          <p:cNvPr id="25" name="Right Arrow 24"/>
          <p:cNvSpPr/>
          <p:nvPr/>
        </p:nvSpPr>
        <p:spPr>
          <a:xfrm>
            <a:off x="5301493" y="2430992"/>
            <a:ext cx="750608" cy="5243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76808" y="4235571"/>
            <a:ext cx="3955467" cy="2622429"/>
          </a:xfrm>
          <a:prstGeom prst="rect">
            <a:avLst/>
          </a:prstGeom>
        </p:spPr>
      </p:pic>
      <p:sp>
        <p:nvSpPr>
          <p:cNvPr id="27" name="TextBox 26"/>
          <p:cNvSpPr txBox="1"/>
          <p:nvPr/>
        </p:nvSpPr>
        <p:spPr>
          <a:xfrm>
            <a:off x="6295697" y="4332364"/>
            <a:ext cx="2196662" cy="923330"/>
          </a:xfrm>
          <a:prstGeom prst="rect">
            <a:avLst/>
          </a:prstGeom>
          <a:noFill/>
        </p:spPr>
        <p:txBody>
          <a:bodyPr wrap="square" rtlCol="0">
            <a:spAutoFit/>
          </a:bodyPr>
          <a:lstStyle/>
          <a:p>
            <a:r>
              <a:rPr lang="en-GB" dirty="0" smtClean="0"/>
              <a:t>Pixel 1 multiplicity</a:t>
            </a:r>
          </a:p>
          <a:p>
            <a:r>
              <a:rPr lang="en-GB" dirty="0" smtClean="0"/>
              <a:t>per event </a:t>
            </a:r>
          </a:p>
          <a:p>
            <a:r>
              <a:rPr lang="en-GB" dirty="0" smtClean="0"/>
              <a:t>(trigger on Pixel 1)</a:t>
            </a:r>
          </a:p>
        </p:txBody>
      </p:sp>
      <p:cxnSp>
        <p:nvCxnSpPr>
          <p:cNvPr id="29" name="Straight Arrow Connector 28"/>
          <p:cNvCxnSpPr/>
          <p:nvPr/>
        </p:nvCxnSpPr>
        <p:spPr>
          <a:xfrm>
            <a:off x="9357779" y="5381813"/>
            <a:ext cx="94268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357696" y="5058647"/>
            <a:ext cx="1734257" cy="646331"/>
          </a:xfrm>
          <a:prstGeom prst="rect">
            <a:avLst/>
          </a:prstGeom>
          <a:noFill/>
        </p:spPr>
        <p:txBody>
          <a:bodyPr wrap="none" rtlCol="0">
            <a:spAutoFit/>
          </a:bodyPr>
          <a:lstStyle/>
          <a:p>
            <a:pPr algn="ctr"/>
            <a:r>
              <a:rPr lang="en-GB" dirty="0" smtClean="0">
                <a:solidFill>
                  <a:srgbClr val="FF0000"/>
                </a:solidFill>
              </a:rPr>
              <a:t>Compatible with</a:t>
            </a:r>
          </a:p>
          <a:p>
            <a:pPr algn="ctr"/>
            <a:r>
              <a:rPr lang="en-GB" dirty="0" smtClean="0">
                <a:solidFill>
                  <a:srgbClr val="FF0000"/>
                </a:solidFill>
              </a:rPr>
              <a:t>misalignment</a:t>
            </a:r>
            <a:endParaRPr lang="en-GB" dirty="0">
              <a:solidFill>
                <a:srgbClr val="FF0000"/>
              </a:solidFill>
            </a:endParaRPr>
          </a:p>
        </p:txBody>
      </p:sp>
      <p:sp>
        <p:nvSpPr>
          <p:cNvPr id="5" name="Date Placeholder 4"/>
          <p:cNvSpPr>
            <a:spLocks noGrp="1"/>
          </p:cNvSpPr>
          <p:nvPr>
            <p:ph type="dt" sz="half" idx="10"/>
          </p:nvPr>
        </p:nvSpPr>
        <p:spPr/>
        <p:txBody>
          <a:bodyPr/>
          <a:lstStyle/>
          <a:p>
            <a:r>
              <a:rPr lang="en-US" smtClean="0"/>
              <a:t>16 Mar 2016</a:t>
            </a:r>
            <a:endParaRPr lang="en-GB"/>
          </a:p>
        </p:txBody>
      </p:sp>
      <p:sp>
        <p:nvSpPr>
          <p:cNvPr id="20" name="Slide Number Placeholder 19"/>
          <p:cNvSpPr>
            <a:spLocks noGrp="1"/>
          </p:cNvSpPr>
          <p:nvPr>
            <p:ph type="sldNum" sz="quarter" idx="12"/>
          </p:nvPr>
        </p:nvSpPr>
        <p:spPr/>
        <p:txBody>
          <a:bodyPr/>
          <a:lstStyle/>
          <a:p>
            <a:fld id="{64ADE976-10CD-4241-8605-5EC66ADA1B9F}" type="slidenum">
              <a:rPr lang="en-GB" smtClean="0"/>
              <a:t>5</a:t>
            </a:fld>
            <a:endParaRPr lang="en-GB"/>
          </a:p>
        </p:txBody>
      </p:sp>
    </p:spTree>
    <p:extLst>
      <p:ext uri="{BB962C8B-B14F-4D97-AF65-F5344CB8AC3E}">
        <p14:creationId xmlns:p14="http://schemas.microsoft.com/office/powerpoint/2010/main" val="222944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6</a:t>
            </a:fld>
            <a:endParaRPr lang="en-GB"/>
          </a:p>
        </p:txBody>
      </p:sp>
      <p:sp>
        <p:nvSpPr>
          <p:cNvPr id="7" name="TextBox 6"/>
          <p:cNvSpPr txBox="1"/>
          <p:nvPr/>
        </p:nvSpPr>
        <p:spPr>
          <a:xfrm>
            <a:off x="131539" y="25846"/>
            <a:ext cx="4156522" cy="1323439"/>
          </a:xfrm>
          <a:prstGeom prst="rect">
            <a:avLst/>
          </a:prstGeom>
          <a:solidFill>
            <a:srgbClr val="FFFF00"/>
          </a:solidFill>
        </p:spPr>
        <p:txBody>
          <a:bodyPr wrap="none" rtlCol="0">
            <a:spAutoFit/>
          </a:bodyPr>
          <a:lstStyle/>
          <a:p>
            <a:pPr algn="ctr"/>
            <a:r>
              <a:rPr lang="en-GB" sz="4000" dirty="0" smtClean="0">
                <a:solidFill>
                  <a:srgbClr val="FF0000"/>
                </a:solidFill>
                <a:latin typeface="Times New Roman" panose="02020603050405020304" pitchFamily="18" charset="0"/>
                <a:cs typeface="Times New Roman" panose="02020603050405020304" pitchFamily="18" charset="0"/>
              </a:rPr>
              <a:t>Tunnel </a:t>
            </a:r>
            <a:r>
              <a:rPr lang="en-GB" sz="4000" dirty="0" smtClean="0">
                <a:solidFill>
                  <a:srgbClr val="FF0000"/>
                </a:solidFill>
                <a:latin typeface="Times New Roman" panose="02020603050405020304" pitchFamily="18" charset="0"/>
                <a:cs typeface="Times New Roman" panose="02020603050405020304" pitchFamily="18" charset="0"/>
              </a:rPr>
              <a:t>installation </a:t>
            </a:r>
          </a:p>
          <a:p>
            <a:pPr algn="ctr"/>
            <a:r>
              <a:rPr lang="en-GB" sz="4000" dirty="0" smtClean="0">
                <a:solidFill>
                  <a:srgbClr val="FF0000"/>
                </a:solidFill>
                <a:latin typeface="Times New Roman" panose="02020603050405020304" pitchFamily="18" charset="0"/>
                <a:cs typeface="Times New Roman" panose="02020603050405020304" pitchFamily="18" charset="0"/>
              </a:rPr>
              <a:t>(Nov. 2015)</a:t>
            </a: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566" y="1405811"/>
            <a:ext cx="4453385" cy="4249601"/>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203006" y="1591631"/>
            <a:ext cx="6553199" cy="3686174"/>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072315" y="1591632"/>
            <a:ext cx="6553197" cy="3686173"/>
          </a:xfrm>
          <a:prstGeom prst="rect">
            <a:avLst/>
          </a:prstGeom>
        </p:spPr>
      </p:pic>
      <p:sp>
        <p:nvSpPr>
          <p:cNvPr id="16" name="TextBox 15"/>
          <p:cNvSpPr txBox="1"/>
          <p:nvPr/>
        </p:nvSpPr>
        <p:spPr>
          <a:xfrm>
            <a:off x="270069" y="4914842"/>
            <a:ext cx="4096378" cy="646331"/>
          </a:xfrm>
          <a:prstGeom prst="rect">
            <a:avLst/>
          </a:prstGeom>
          <a:solidFill>
            <a:srgbClr val="FF0000"/>
          </a:solidFill>
        </p:spPr>
        <p:txBody>
          <a:bodyPr wrap="none" rtlCol="0">
            <a:spAutoFit/>
          </a:bodyPr>
          <a:lstStyle/>
          <a:p>
            <a:r>
              <a:rPr lang="en-GB" dirty="0" smtClean="0">
                <a:solidFill>
                  <a:srgbClr val="FFC000"/>
                </a:solidFill>
              </a:rPr>
              <a:t>Thin window measurement with the </a:t>
            </a:r>
            <a:r>
              <a:rPr lang="en-GB" dirty="0" smtClean="0">
                <a:solidFill>
                  <a:srgbClr val="FFC000"/>
                </a:solidFill>
              </a:rPr>
              <a:t>laser</a:t>
            </a:r>
          </a:p>
          <a:p>
            <a:r>
              <a:rPr lang="en-GB" dirty="0" err="1" smtClean="0">
                <a:solidFill>
                  <a:srgbClr val="FFC000"/>
                </a:solidFill>
                <a:latin typeface="Symbol" panose="05050102010706020507" pitchFamily="18" charset="2"/>
              </a:rPr>
              <a:t>s</a:t>
            </a:r>
            <a:r>
              <a:rPr lang="en-GB" baseline="-25000" dirty="0" err="1" smtClean="0">
                <a:solidFill>
                  <a:srgbClr val="FFC000"/>
                </a:solidFill>
              </a:rPr>
              <a:t>L</a:t>
            </a:r>
            <a:r>
              <a:rPr lang="en-GB" dirty="0">
                <a:solidFill>
                  <a:srgbClr val="FFC000"/>
                </a:solidFill>
              </a:rPr>
              <a:t> </a:t>
            </a:r>
            <a:r>
              <a:rPr lang="en-GB" dirty="0" smtClean="0">
                <a:solidFill>
                  <a:srgbClr val="FFC000"/>
                </a:solidFill>
              </a:rPr>
              <a:t>&lt; 10 </a:t>
            </a:r>
            <a:r>
              <a:rPr lang="en-GB" dirty="0" smtClean="0">
                <a:solidFill>
                  <a:srgbClr val="FFC000"/>
                </a:solidFill>
                <a:latin typeface="Symbol" panose="05050102010706020507" pitchFamily="18" charset="2"/>
              </a:rPr>
              <a:t>m</a:t>
            </a:r>
            <a:r>
              <a:rPr lang="en-GB" dirty="0" smtClean="0">
                <a:solidFill>
                  <a:srgbClr val="FFC000"/>
                </a:solidFill>
              </a:rPr>
              <a:t>m</a:t>
            </a:r>
            <a:endParaRPr lang="en-GB" dirty="0">
              <a:solidFill>
                <a:srgbClr val="FFC000"/>
              </a:solidFill>
            </a:endParaRPr>
          </a:p>
        </p:txBody>
      </p:sp>
      <p:sp>
        <p:nvSpPr>
          <p:cNvPr id="17" name="TextBox 16"/>
          <p:cNvSpPr txBox="1"/>
          <p:nvPr/>
        </p:nvSpPr>
        <p:spPr>
          <a:xfrm>
            <a:off x="6285171" y="5050954"/>
            <a:ext cx="1023037" cy="369332"/>
          </a:xfrm>
          <a:prstGeom prst="rect">
            <a:avLst/>
          </a:prstGeom>
          <a:solidFill>
            <a:srgbClr val="FF0000"/>
          </a:solidFill>
        </p:spPr>
        <p:txBody>
          <a:bodyPr wrap="none" rtlCol="0">
            <a:spAutoFit/>
          </a:bodyPr>
          <a:lstStyle/>
          <a:p>
            <a:r>
              <a:rPr lang="en-GB" dirty="0" smtClean="0">
                <a:solidFill>
                  <a:srgbClr val="FFC000"/>
                </a:solidFill>
              </a:rPr>
              <a:t>Insertion</a:t>
            </a:r>
            <a:endParaRPr lang="en-GB" dirty="0">
              <a:solidFill>
                <a:srgbClr val="FFC000"/>
              </a:solidFill>
            </a:endParaRPr>
          </a:p>
        </p:txBody>
      </p:sp>
      <p:sp>
        <p:nvSpPr>
          <p:cNvPr id="18" name="TextBox 17"/>
          <p:cNvSpPr txBox="1"/>
          <p:nvPr/>
        </p:nvSpPr>
        <p:spPr>
          <a:xfrm>
            <a:off x="9377811" y="180242"/>
            <a:ext cx="1826462" cy="369332"/>
          </a:xfrm>
          <a:prstGeom prst="rect">
            <a:avLst/>
          </a:prstGeom>
          <a:solidFill>
            <a:srgbClr val="FF0000"/>
          </a:solidFill>
        </p:spPr>
        <p:txBody>
          <a:bodyPr wrap="none" rtlCol="0">
            <a:spAutoFit/>
          </a:bodyPr>
          <a:lstStyle/>
          <a:p>
            <a:r>
              <a:rPr lang="en-GB" dirty="0" smtClean="0">
                <a:solidFill>
                  <a:srgbClr val="FFC000"/>
                </a:solidFill>
              </a:rPr>
              <a:t>Closed 220N Top!</a:t>
            </a:r>
            <a:endParaRPr lang="en-GB" dirty="0">
              <a:solidFill>
                <a:srgbClr val="FFC000"/>
              </a:solidFill>
            </a:endParaRPr>
          </a:p>
        </p:txBody>
      </p:sp>
      <p:sp>
        <p:nvSpPr>
          <p:cNvPr id="19" name="TextBox 18"/>
          <p:cNvSpPr txBox="1"/>
          <p:nvPr/>
        </p:nvSpPr>
        <p:spPr>
          <a:xfrm>
            <a:off x="10453342" y="4158402"/>
            <a:ext cx="1696618" cy="1077218"/>
          </a:xfrm>
          <a:prstGeom prst="rect">
            <a:avLst/>
          </a:prstGeom>
          <a:solidFill>
            <a:srgbClr val="FF0000"/>
          </a:solidFill>
        </p:spPr>
        <p:txBody>
          <a:bodyPr wrap="none" rtlCol="0">
            <a:spAutoFit/>
          </a:bodyPr>
          <a:lstStyle/>
          <a:p>
            <a:r>
              <a:rPr lang="en-GB" sz="1600" dirty="0" smtClean="0">
                <a:solidFill>
                  <a:srgbClr val="FFC000"/>
                </a:solidFill>
              </a:rPr>
              <a:t>SAMPIC+</a:t>
            </a:r>
          </a:p>
          <a:p>
            <a:r>
              <a:rPr lang="en-GB" sz="1600" dirty="0" smtClean="0">
                <a:solidFill>
                  <a:srgbClr val="FFC000"/>
                </a:solidFill>
              </a:rPr>
              <a:t>LAPTOP+</a:t>
            </a:r>
          </a:p>
          <a:p>
            <a:r>
              <a:rPr lang="en-GB" sz="1600" dirty="0" smtClean="0">
                <a:solidFill>
                  <a:srgbClr val="FFC000"/>
                </a:solidFill>
              </a:rPr>
              <a:t>GSM data transfer</a:t>
            </a:r>
          </a:p>
          <a:p>
            <a:r>
              <a:rPr lang="en-GB" sz="1600" dirty="0" smtClean="0">
                <a:solidFill>
                  <a:srgbClr val="FFC000"/>
                </a:solidFill>
              </a:rPr>
              <a:t>(</a:t>
            </a:r>
            <a:r>
              <a:rPr lang="en-GB" sz="1600" dirty="0" err="1" smtClean="0">
                <a:solidFill>
                  <a:srgbClr val="FFC000"/>
                </a:solidFill>
              </a:rPr>
              <a:t>fiber</a:t>
            </a:r>
            <a:r>
              <a:rPr lang="en-GB" sz="1600" dirty="0" smtClean="0">
                <a:solidFill>
                  <a:srgbClr val="FFC000"/>
                </a:solidFill>
              </a:rPr>
              <a:t> as backup)</a:t>
            </a:r>
            <a:endParaRPr lang="en-GB" sz="1600" dirty="0">
              <a:solidFill>
                <a:srgbClr val="FFC000"/>
              </a:solidFill>
            </a:endParaRPr>
          </a:p>
        </p:txBody>
      </p:sp>
      <p:cxnSp>
        <p:nvCxnSpPr>
          <p:cNvPr id="21" name="Straight Arrow Connector 20"/>
          <p:cNvCxnSpPr>
            <a:stCxn id="19" idx="1"/>
          </p:cNvCxnSpPr>
          <p:nvPr/>
        </p:nvCxnSpPr>
        <p:spPr>
          <a:xfrm flipH="1">
            <a:off x="9982200" y="4697011"/>
            <a:ext cx="471142" cy="453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0780" y="5768463"/>
            <a:ext cx="5481956" cy="923330"/>
          </a:xfrm>
          <a:prstGeom prst="rect">
            <a:avLst/>
          </a:prstGeom>
          <a:noFill/>
        </p:spPr>
        <p:txBody>
          <a:bodyPr wrap="square" rtlCol="0">
            <a:spAutoFit/>
          </a:bodyPr>
          <a:lstStyle/>
          <a:p>
            <a:r>
              <a:rPr lang="en-GB" dirty="0"/>
              <a:t>Many thanks also </a:t>
            </a:r>
            <a:r>
              <a:rPr lang="en-GB" dirty="0" smtClean="0"/>
              <a:t>to:</a:t>
            </a:r>
          </a:p>
          <a:p>
            <a:r>
              <a:rPr lang="en-GB" dirty="0" smtClean="0"/>
              <a:t>R</a:t>
            </a:r>
            <a:r>
              <a:rPr lang="en-GB" dirty="0"/>
              <a:t>. </a:t>
            </a:r>
            <a:r>
              <a:rPr lang="en-GB" dirty="0" err="1" smtClean="0"/>
              <a:t>Stefanovitch</a:t>
            </a:r>
            <a:r>
              <a:rPr lang="en-GB" dirty="0" smtClean="0"/>
              <a:t>, A. Baud, X. Pons, L. </a:t>
            </a:r>
            <a:r>
              <a:rPr lang="en-GB" dirty="0" err="1" smtClean="0"/>
              <a:t>Kottelat</a:t>
            </a:r>
            <a:r>
              <a:rPr lang="en-GB" dirty="0" smtClean="0"/>
              <a:t>… </a:t>
            </a:r>
          </a:p>
          <a:p>
            <a:r>
              <a:rPr lang="en-GB" dirty="0" smtClean="0"/>
              <a:t> </a:t>
            </a:r>
            <a:endParaRPr lang="en-GB" dirty="0"/>
          </a:p>
        </p:txBody>
      </p:sp>
    </p:spTree>
    <p:extLst>
      <p:ext uri="{BB962C8B-B14F-4D97-AF65-F5344CB8AC3E}">
        <p14:creationId xmlns:p14="http://schemas.microsoft.com/office/powerpoint/2010/main" val="1375776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1410" y="3044354"/>
            <a:ext cx="3959498" cy="3012316"/>
          </a:xfrm>
          <a:prstGeom prst="rect">
            <a:avLst/>
          </a:prstGeom>
        </p:spPr>
      </p:pic>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7</a:t>
            </a:fld>
            <a:endParaRPr lang="en-GB"/>
          </a:p>
        </p:txBody>
      </p:sp>
      <p:sp>
        <p:nvSpPr>
          <p:cNvPr id="7" name="TextBox 6"/>
          <p:cNvSpPr txBox="1"/>
          <p:nvPr/>
        </p:nvSpPr>
        <p:spPr>
          <a:xfrm>
            <a:off x="233242" y="147609"/>
            <a:ext cx="2217530" cy="523220"/>
          </a:xfrm>
          <a:prstGeom prst="rect">
            <a:avLst/>
          </a:prstGeom>
          <a:noFill/>
        </p:spPr>
        <p:txBody>
          <a:bodyPr wrap="none" rtlCol="0">
            <a:spAutoFit/>
          </a:bodyPr>
          <a:lstStyle/>
          <a:p>
            <a:r>
              <a:rPr lang="en-GB" sz="2800" dirty="0" smtClean="0">
                <a:solidFill>
                  <a:srgbClr val="FF0000"/>
                </a:solidFill>
              </a:rPr>
              <a:t>Tunnel results</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9292" y="2785241"/>
            <a:ext cx="7059243" cy="3550088"/>
          </a:xfrm>
          <a:prstGeom prst="rect">
            <a:avLst/>
          </a:prstGeom>
        </p:spPr>
      </p:pic>
      <p:sp>
        <p:nvSpPr>
          <p:cNvPr id="2" name="TextBox 1"/>
          <p:cNvSpPr txBox="1"/>
          <p:nvPr/>
        </p:nvSpPr>
        <p:spPr>
          <a:xfrm>
            <a:off x="3518370" y="6045559"/>
            <a:ext cx="842538" cy="369332"/>
          </a:xfrm>
          <a:prstGeom prst="rect">
            <a:avLst/>
          </a:prstGeom>
          <a:noFill/>
        </p:spPr>
        <p:txBody>
          <a:bodyPr wrap="none" rtlCol="0">
            <a:spAutoFit/>
          </a:bodyPr>
          <a:lstStyle/>
          <a:p>
            <a:r>
              <a:rPr lang="en-GB" dirty="0" smtClean="0">
                <a:latin typeface="Symbol" panose="05050102010706020507" pitchFamily="18" charset="2"/>
              </a:rPr>
              <a:t>D</a:t>
            </a:r>
            <a:r>
              <a:rPr lang="en-GB" dirty="0" smtClean="0"/>
              <a:t>T (ns)</a:t>
            </a:r>
            <a:endParaRPr lang="en-GB" dirty="0"/>
          </a:p>
        </p:txBody>
      </p:sp>
      <p:sp>
        <p:nvSpPr>
          <p:cNvPr id="3" name="TextBox 2"/>
          <p:cNvSpPr txBox="1"/>
          <p:nvPr/>
        </p:nvSpPr>
        <p:spPr>
          <a:xfrm>
            <a:off x="578069" y="3134644"/>
            <a:ext cx="1233030" cy="646331"/>
          </a:xfrm>
          <a:prstGeom prst="rect">
            <a:avLst/>
          </a:prstGeom>
          <a:noFill/>
        </p:spPr>
        <p:txBody>
          <a:bodyPr wrap="none" rtlCol="0">
            <a:spAutoFit/>
          </a:bodyPr>
          <a:lstStyle/>
          <a:p>
            <a:r>
              <a:rPr lang="en-GB" dirty="0" err="1" smtClean="0"/>
              <a:t>Pix</a:t>
            </a:r>
            <a:r>
              <a:rPr lang="en-GB" dirty="0" smtClean="0"/>
              <a:t> 3 B1-B2</a:t>
            </a:r>
          </a:p>
          <a:p>
            <a:endParaRPr lang="en-GB" dirty="0" smtClean="0"/>
          </a:p>
        </p:txBody>
      </p:sp>
      <p:sp>
        <p:nvSpPr>
          <p:cNvPr id="12" name="TextBox 11"/>
          <p:cNvSpPr txBox="1"/>
          <p:nvPr/>
        </p:nvSpPr>
        <p:spPr>
          <a:xfrm>
            <a:off x="8061115" y="3044353"/>
            <a:ext cx="2528193" cy="338554"/>
          </a:xfrm>
          <a:prstGeom prst="rect">
            <a:avLst/>
          </a:prstGeom>
          <a:noFill/>
        </p:spPr>
        <p:txBody>
          <a:bodyPr wrap="none" rtlCol="0">
            <a:spAutoFit/>
          </a:bodyPr>
          <a:lstStyle/>
          <a:p>
            <a:r>
              <a:rPr lang="en-GB" sz="1600" dirty="0" smtClean="0">
                <a:solidFill>
                  <a:srgbClr val="FFFF00"/>
                </a:solidFill>
              </a:rPr>
              <a:t>SAMPIC display, LHC shower</a:t>
            </a:r>
            <a:endParaRPr lang="en-GB" sz="1600" dirty="0">
              <a:solidFill>
                <a:srgbClr val="FFFF00"/>
              </a:solidFill>
            </a:endParaRPr>
          </a:p>
        </p:txBody>
      </p:sp>
      <p:sp>
        <p:nvSpPr>
          <p:cNvPr id="13" name="TextBox 12"/>
          <p:cNvSpPr txBox="1"/>
          <p:nvPr/>
        </p:nvSpPr>
        <p:spPr>
          <a:xfrm>
            <a:off x="578069" y="966952"/>
            <a:ext cx="10057177" cy="2308324"/>
          </a:xfrm>
          <a:prstGeom prst="rect">
            <a:avLst/>
          </a:prstGeom>
          <a:noFill/>
        </p:spPr>
        <p:txBody>
          <a:bodyPr wrap="none" rtlCol="0">
            <a:spAutoFit/>
          </a:bodyPr>
          <a:lstStyle/>
          <a:p>
            <a:pPr marL="285750" indent="-285750">
              <a:buFont typeface="Arial" panose="020B0604020202020204" pitchFamily="34" charset="0"/>
              <a:buChar char="•"/>
            </a:pPr>
            <a:r>
              <a:rPr lang="en-GB" dirty="0" smtClean="0"/>
              <a:t>The system have been tested inside the tunnel at hybrid </a:t>
            </a:r>
            <a:r>
              <a:rPr lang="en-GB" dirty="0" smtClean="0"/>
              <a:t>T=20 </a:t>
            </a:r>
            <a:r>
              <a:rPr lang="en-GB" dirty="0" smtClean="0"/>
              <a:t>C and P=200mb.</a:t>
            </a:r>
          </a:p>
          <a:p>
            <a:pPr marL="285750" indent="-285750">
              <a:buFont typeface="Arial" panose="020B0604020202020204" pitchFamily="34" charset="0"/>
              <a:buChar char="•"/>
            </a:pPr>
            <a:r>
              <a:rPr lang="en-GB" i="1" dirty="0" smtClean="0">
                <a:solidFill>
                  <a:srgbClr val="FF0000"/>
                </a:solidFill>
              </a:rPr>
              <a:t>The noise was found to be identical to the one measured in H8.</a:t>
            </a:r>
          </a:p>
          <a:p>
            <a:pPr marL="285750" indent="-285750">
              <a:buFont typeface="Arial" panose="020B0604020202020204" pitchFamily="34" charset="0"/>
              <a:buChar char="•"/>
            </a:pPr>
            <a:r>
              <a:rPr lang="en-GB" i="1" dirty="0" smtClean="0"/>
              <a:t>The T/P were stable for all the data taking period ~20h.</a:t>
            </a:r>
          </a:p>
          <a:p>
            <a:pPr marL="285750" indent="-285750">
              <a:buFont typeface="Arial" panose="020B0604020202020204" pitchFamily="34" charset="0"/>
              <a:buChar char="•"/>
            </a:pPr>
            <a:r>
              <a:rPr lang="en-GB" dirty="0" smtClean="0"/>
              <a:t>RP was in garage position, only showers arrived at a low rate &lt;10 Hz.</a:t>
            </a:r>
          </a:p>
          <a:p>
            <a:pPr marL="285750" indent="-285750">
              <a:buFont typeface="Arial" panose="020B0604020202020204" pitchFamily="34" charset="0"/>
              <a:buChar char="•"/>
            </a:pPr>
            <a:r>
              <a:rPr lang="en-GB" dirty="0" smtClean="0"/>
              <a:t>A more conservative current limit was set (0.5 </a:t>
            </a:r>
            <a:r>
              <a:rPr lang="en-GB" dirty="0" smtClean="0">
                <a:latin typeface="Symbol" panose="05050102010706020507" pitchFamily="18" charset="2"/>
              </a:rPr>
              <a:t>m</a:t>
            </a:r>
            <a:r>
              <a:rPr lang="en-GB" dirty="0" smtClean="0"/>
              <a:t>A), which allowed to ramp the system only up to 500V.</a:t>
            </a:r>
          </a:p>
          <a:p>
            <a:pPr marL="285750" indent="-285750">
              <a:buFont typeface="Arial" panose="020B0604020202020204" pitchFamily="34" charset="0"/>
              <a:buChar char="•"/>
            </a:pPr>
            <a:r>
              <a:rPr lang="en-GB" i="1" dirty="0" smtClean="0"/>
              <a:t>No extra dead channels (9 in total) was produced during the tunnel exercise.</a:t>
            </a:r>
          </a:p>
          <a:p>
            <a:pPr marL="285750" indent="-285750">
              <a:buFont typeface="Arial" panose="020B0604020202020204" pitchFamily="34" charset="0"/>
              <a:buChar char="•"/>
            </a:pPr>
            <a:endParaRPr lang="en-GB" i="1" dirty="0" smtClean="0"/>
          </a:p>
          <a:p>
            <a:pPr marL="285750" indent="-285750">
              <a:buFont typeface="Arial" panose="020B0604020202020204" pitchFamily="34" charset="0"/>
              <a:buChar char="•"/>
            </a:pPr>
            <a:endParaRPr lang="en-GB" dirty="0"/>
          </a:p>
        </p:txBody>
      </p:sp>
      <p:sp>
        <p:nvSpPr>
          <p:cNvPr id="14" name="TextBox 13"/>
          <p:cNvSpPr txBox="1"/>
          <p:nvPr/>
        </p:nvSpPr>
        <p:spPr>
          <a:xfrm>
            <a:off x="2964692" y="4499151"/>
            <a:ext cx="1073908" cy="646331"/>
          </a:xfrm>
          <a:prstGeom prst="rect">
            <a:avLst/>
          </a:prstGeom>
          <a:solidFill>
            <a:srgbClr val="FFFF00"/>
          </a:solidFill>
        </p:spPr>
        <p:txBody>
          <a:bodyPr wrap="square" rtlCol="0">
            <a:spAutoFit/>
          </a:bodyPr>
          <a:lstStyle/>
          <a:p>
            <a:r>
              <a:rPr lang="en-GB" dirty="0" smtClean="0">
                <a:latin typeface="Symbol" panose="05050102010706020507" pitchFamily="18" charset="2"/>
              </a:rPr>
              <a:t>s</a:t>
            </a:r>
            <a:r>
              <a:rPr lang="en-GB" dirty="0" smtClean="0"/>
              <a:t>=91 </a:t>
            </a:r>
            <a:r>
              <a:rPr lang="en-GB" dirty="0" err="1" smtClean="0"/>
              <a:t>ps</a:t>
            </a:r>
            <a:endParaRPr lang="en-GB" dirty="0" smtClean="0"/>
          </a:p>
          <a:p>
            <a:r>
              <a:rPr lang="en-GB" dirty="0" smtClean="0"/>
              <a:t>NB: 500V</a:t>
            </a:r>
            <a:endParaRPr lang="en-GB" dirty="0"/>
          </a:p>
        </p:txBody>
      </p:sp>
    </p:spTree>
    <p:extLst>
      <p:ext uri="{BB962C8B-B14F-4D97-AF65-F5344CB8AC3E}">
        <p14:creationId xmlns:p14="http://schemas.microsoft.com/office/powerpoint/2010/main" val="1063993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16 Mar 2016</a:t>
            </a:r>
            <a:endParaRPr lang="en-GB"/>
          </a:p>
        </p:txBody>
      </p:sp>
      <p:sp>
        <p:nvSpPr>
          <p:cNvPr id="5" name="Footer Placeholder 4"/>
          <p:cNvSpPr>
            <a:spLocks noGrp="1"/>
          </p:cNvSpPr>
          <p:nvPr>
            <p:ph type="ftr" sz="quarter" idx="11"/>
          </p:nvPr>
        </p:nvSpPr>
        <p:spPr/>
        <p:txBody>
          <a:bodyPr/>
          <a:lstStyle/>
          <a:p>
            <a:r>
              <a:rPr lang="en-GB" smtClean="0"/>
              <a:t>M. Berretti, Forward Physics WG,  CERN</a:t>
            </a:r>
            <a:endParaRPr lang="en-GB"/>
          </a:p>
        </p:txBody>
      </p:sp>
      <p:sp>
        <p:nvSpPr>
          <p:cNvPr id="6" name="Slide Number Placeholder 5"/>
          <p:cNvSpPr>
            <a:spLocks noGrp="1"/>
          </p:cNvSpPr>
          <p:nvPr>
            <p:ph type="sldNum" sz="quarter" idx="12"/>
          </p:nvPr>
        </p:nvSpPr>
        <p:spPr/>
        <p:txBody>
          <a:bodyPr/>
          <a:lstStyle/>
          <a:p>
            <a:fld id="{64ADE976-10CD-4241-8605-5EC66ADA1B9F}" type="slidenum">
              <a:rPr lang="en-GB" smtClean="0"/>
              <a:t>8</a:t>
            </a:fld>
            <a:endParaRPr lang="en-GB"/>
          </a:p>
        </p:txBody>
      </p:sp>
      <p:sp>
        <p:nvSpPr>
          <p:cNvPr id="7" name="TextBox 6"/>
          <p:cNvSpPr txBox="1"/>
          <p:nvPr/>
        </p:nvSpPr>
        <p:spPr>
          <a:xfrm>
            <a:off x="233242" y="147609"/>
            <a:ext cx="4927375" cy="523220"/>
          </a:xfrm>
          <a:prstGeom prst="rect">
            <a:avLst/>
          </a:prstGeom>
          <a:noFill/>
        </p:spPr>
        <p:txBody>
          <a:bodyPr wrap="none" rtlCol="0">
            <a:spAutoFit/>
          </a:bodyPr>
          <a:lstStyle/>
          <a:p>
            <a:r>
              <a:rPr lang="en-GB" sz="2800" dirty="0">
                <a:solidFill>
                  <a:srgbClr val="FF0000"/>
                </a:solidFill>
              </a:rPr>
              <a:t>HV tests of the hybrid </a:t>
            </a:r>
            <a:r>
              <a:rPr lang="en-GB" sz="2800" dirty="0" smtClean="0">
                <a:solidFill>
                  <a:srgbClr val="FF0000"/>
                </a:solidFill>
              </a:rPr>
              <a:t>in vacuum</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3985" y="787025"/>
            <a:ext cx="6188015" cy="5319284"/>
          </a:xfrm>
          <a:prstGeom prst="rect">
            <a:avLst/>
          </a:prstGeom>
        </p:spPr>
      </p:pic>
      <p:sp>
        <p:nvSpPr>
          <p:cNvPr id="9" name="TextBox 8"/>
          <p:cNvSpPr txBox="1"/>
          <p:nvPr/>
        </p:nvSpPr>
        <p:spPr>
          <a:xfrm>
            <a:off x="404641" y="1153016"/>
            <a:ext cx="4951562" cy="507831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First tests have been done by using the hybrid board without any diamond attached</a:t>
            </a:r>
            <a:r>
              <a:rPr lang="en-GB" dirty="0" smtClean="0"/>
              <a:t>.</a:t>
            </a:r>
            <a:endParaRPr lang="en-GB" dirty="0" smtClean="0"/>
          </a:p>
          <a:p>
            <a:endParaRPr lang="en-GB" dirty="0" smtClean="0"/>
          </a:p>
          <a:p>
            <a:endParaRPr lang="en-GB" dirty="0"/>
          </a:p>
          <a:p>
            <a:pPr marL="285750" indent="-285750">
              <a:buFont typeface="Arial" panose="020B0604020202020204" pitchFamily="34" charset="0"/>
              <a:buChar char="•"/>
            </a:pPr>
            <a:r>
              <a:rPr lang="en-GB" dirty="0" smtClean="0"/>
              <a:t>The systems, in P=50mb, shown the first discharges at V=720V.</a:t>
            </a:r>
          </a:p>
          <a:p>
            <a:endParaRPr lang="en-GB" dirty="0" smtClean="0"/>
          </a:p>
          <a:p>
            <a:endParaRPr lang="en-GB" dirty="0"/>
          </a:p>
          <a:p>
            <a:pPr marL="285750" indent="-285750">
              <a:buFont typeface="Arial" panose="020B0604020202020204" pitchFamily="34" charset="0"/>
              <a:buChar char="•"/>
            </a:pPr>
            <a:r>
              <a:rPr lang="en-GB" dirty="0" smtClean="0"/>
              <a:t>By coating the HV distribution with Polyurethane the maximum voltage reached is 820V</a:t>
            </a:r>
            <a:r>
              <a:rPr lang="en-GB" dirty="0" smtClean="0"/>
              <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The weak point of the board was found to be the diamond+ bonding (</a:t>
            </a:r>
            <a:r>
              <a:rPr lang="en-GB" dirty="0" smtClean="0">
                <a:solidFill>
                  <a:srgbClr val="FF0000"/>
                </a:solidFill>
              </a:rPr>
              <a:t>discharge started at about 450 V</a:t>
            </a:r>
            <a:r>
              <a:rPr lang="en-GB" dirty="0" smtClean="0"/>
              <a:t>)</a:t>
            </a:r>
            <a:endParaRPr lang="en-GB" dirty="0" smtClean="0"/>
          </a:p>
          <a:p>
            <a:endParaRPr lang="en-GB" dirty="0" smtClean="0"/>
          </a:p>
          <a:p>
            <a:endParaRPr lang="en-GB" dirty="0" smtClean="0"/>
          </a:p>
        </p:txBody>
      </p:sp>
      <p:sp>
        <p:nvSpPr>
          <p:cNvPr id="11" name="TextBox 10"/>
          <p:cNvSpPr txBox="1"/>
          <p:nvPr/>
        </p:nvSpPr>
        <p:spPr>
          <a:xfrm>
            <a:off x="9316892" y="991772"/>
            <a:ext cx="2701573" cy="830997"/>
          </a:xfrm>
          <a:prstGeom prst="rect">
            <a:avLst/>
          </a:prstGeom>
          <a:noFill/>
        </p:spPr>
        <p:txBody>
          <a:bodyPr wrap="none" rtlCol="0">
            <a:spAutoFit/>
          </a:bodyPr>
          <a:lstStyle/>
          <a:p>
            <a:pPr algn="ctr"/>
            <a:r>
              <a:rPr lang="en-GB" sz="2800" b="1" dirty="0" smtClean="0">
                <a:solidFill>
                  <a:srgbClr val="FFFF00"/>
                </a:solidFill>
              </a:rPr>
              <a:t>900V, 50mb</a:t>
            </a:r>
          </a:p>
          <a:p>
            <a:pPr algn="ctr"/>
            <a:r>
              <a:rPr lang="en-GB" sz="2000" b="1" dirty="0" smtClean="0">
                <a:solidFill>
                  <a:srgbClr val="FFFF00"/>
                </a:solidFill>
              </a:rPr>
              <a:t>(continuous discharges)</a:t>
            </a:r>
            <a:endParaRPr lang="en-GB" sz="2000" b="1" dirty="0">
              <a:solidFill>
                <a:srgbClr val="FFFF00"/>
              </a:solidFill>
            </a:endParaRPr>
          </a:p>
        </p:txBody>
      </p:sp>
    </p:spTree>
    <p:extLst>
      <p:ext uri="{BB962C8B-B14F-4D97-AF65-F5344CB8AC3E}">
        <p14:creationId xmlns:p14="http://schemas.microsoft.com/office/powerpoint/2010/main" val="3046754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57152" y="1123931"/>
            <a:ext cx="7762896" cy="116955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Big </a:t>
            </a:r>
            <a:r>
              <a:rPr lang="en-GB" dirty="0" smtClean="0"/>
              <a:t>effort has been done in order to avoid discharge in secondary vacuum.</a:t>
            </a:r>
          </a:p>
          <a:p>
            <a:endParaRPr lang="en-GB" sz="1600" dirty="0"/>
          </a:p>
          <a:p>
            <a:pPr marL="285750" indent="-285750">
              <a:buFont typeface="Arial" panose="020B0604020202020204" pitchFamily="34" charset="0"/>
              <a:buChar char="•"/>
            </a:pPr>
            <a:r>
              <a:rPr lang="en-GB" dirty="0" smtClean="0"/>
              <a:t>Diamond board tested down to 10 </a:t>
            </a:r>
            <a:r>
              <a:rPr lang="en-GB" dirty="0" err="1" smtClean="0"/>
              <a:t>mb</a:t>
            </a:r>
            <a:r>
              <a:rPr lang="en-GB" dirty="0" smtClean="0"/>
              <a:t> pressure and position of the eventual discharges and weak points were identified.</a:t>
            </a:r>
          </a:p>
        </p:txBody>
      </p:sp>
      <p:sp>
        <p:nvSpPr>
          <p:cNvPr id="3" name="Date Placeholder 2"/>
          <p:cNvSpPr>
            <a:spLocks noGrp="1"/>
          </p:cNvSpPr>
          <p:nvPr>
            <p:ph type="dt" sz="half" idx="10"/>
          </p:nvPr>
        </p:nvSpPr>
        <p:spPr/>
        <p:txBody>
          <a:bodyPr/>
          <a:lstStyle/>
          <a:p>
            <a:r>
              <a:rPr lang="en-US" smtClean="0"/>
              <a:t>16 Mar 2016</a:t>
            </a:r>
            <a:endParaRPr lang="en-GB"/>
          </a:p>
        </p:txBody>
      </p:sp>
      <p:sp>
        <p:nvSpPr>
          <p:cNvPr id="14" name="Footer Placeholder 13"/>
          <p:cNvSpPr>
            <a:spLocks noGrp="1"/>
          </p:cNvSpPr>
          <p:nvPr>
            <p:ph type="ftr" sz="quarter" idx="11"/>
          </p:nvPr>
        </p:nvSpPr>
        <p:spPr/>
        <p:txBody>
          <a:bodyPr/>
          <a:lstStyle/>
          <a:p>
            <a:r>
              <a:rPr lang="en-GB" smtClean="0"/>
              <a:t>M. Berretti, Forward Physics WG,  CERN</a:t>
            </a:r>
            <a:endParaRPr lang="en-GB" dirty="0"/>
          </a:p>
        </p:txBody>
      </p:sp>
      <p:sp>
        <p:nvSpPr>
          <p:cNvPr id="15" name="Slide Number Placeholder 14"/>
          <p:cNvSpPr>
            <a:spLocks noGrp="1"/>
          </p:cNvSpPr>
          <p:nvPr>
            <p:ph type="sldNum" sz="quarter" idx="12"/>
          </p:nvPr>
        </p:nvSpPr>
        <p:spPr/>
        <p:txBody>
          <a:bodyPr/>
          <a:lstStyle/>
          <a:p>
            <a:fld id="{64ADE976-10CD-4241-8605-5EC66ADA1B9F}" type="slidenum">
              <a:rPr lang="en-GB" smtClean="0"/>
              <a:t>9</a:t>
            </a:fld>
            <a:endParaRPr lang="en-GB"/>
          </a:p>
        </p:txBody>
      </p:sp>
      <p:sp>
        <p:nvSpPr>
          <p:cNvPr id="17" name="TextBox 16"/>
          <p:cNvSpPr txBox="1"/>
          <p:nvPr/>
        </p:nvSpPr>
        <p:spPr>
          <a:xfrm>
            <a:off x="233242" y="147609"/>
            <a:ext cx="5665910" cy="523220"/>
          </a:xfrm>
          <a:prstGeom prst="rect">
            <a:avLst/>
          </a:prstGeom>
          <a:noFill/>
        </p:spPr>
        <p:txBody>
          <a:bodyPr wrap="none" rtlCol="0">
            <a:spAutoFit/>
          </a:bodyPr>
          <a:lstStyle/>
          <a:p>
            <a:r>
              <a:rPr lang="en-GB" sz="2800" dirty="0" smtClean="0">
                <a:solidFill>
                  <a:srgbClr val="FF0000"/>
                </a:solidFill>
              </a:rPr>
              <a:t>TOTEM diamond detectors for CT-PPS</a:t>
            </a:r>
          </a:p>
        </p:txBody>
      </p:sp>
      <p:sp>
        <p:nvSpPr>
          <p:cNvPr id="18" name="Content Placeholder 2"/>
          <p:cNvSpPr>
            <a:spLocks noGrp="1"/>
          </p:cNvSpPr>
          <p:nvPr>
            <p:ph idx="1"/>
          </p:nvPr>
        </p:nvSpPr>
        <p:spPr>
          <a:xfrm>
            <a:off x="157152" y="2558669"/>
            <a:ext cx="9816407" cy="2955618"/>
          </a:xfrm>
        </p:spPr>
        <p:txBody>
          <a:bodyPr>
            <a:noAutofit/>
          </a:bodyPr>
          <a:lstStyle/>
          <a:p>
            <a:r>
              <a:rPr lang="en-US" sz="1400" b="1" dirty="0" smtClean="0">
                <a:solidFill>
                  <a:srgbClr val="FF0000"/>
                </a:solidFill>
              </a:rPr>
              <a:t>Action taken to achieve nominal HV (700V) in secondary vacuum:</a:t>
            </a:r>
          </a:p>
          <a:p>
            <a:pPr marL="0" indent="0">
              <a:buNone/>
            </a:pPr>
            <a:endParaRPr lang="en-US" sz="1400" b="1" dirty="0" smtClean="0">
              <a:solidFill>
                <a:srgbClr val="FF0000"/>
              </a:solidFill>
            </a:endParaRPr>
          </a:p>
          <a:p>
            <a:pPr lvl="1"/>
            <a:r>
              <a:rPr lang="en-US" sz="1400" b="1" dirty="0" smtClean="0">
                <a:solidFill>
                  <a:srgbClr val="0000FF"/>
                </a:solidFill>
              </a:rPr>
              <a:t>Redesign the board</a:t>
            </a:r>
          </a:p>
          <a:p>
            <a:pPr lvl="2"/>
            <a:r>
              <a:rPr lang="en-US" sz="1400" b="1" dirty="0" smtClean="0"/>
              <a:t>Discharges on the board itself</a:t>
            </a:r>
          </a:p>
          <a:p>
            <a:pPr lvl="3"/>
            <a:r>
              <a:rPr lang="en-US" sz="1400" b="1" dirty="0" smtClean="0"/>
              <a:t>Simulation of discharges: Old board gave discharges at </a:t>
            </a:r>
            <a:r>
              <a:rPr lang="en-US" sz="1400" b="1" dirty="0" smtClean="0">
                <a:ea typeface="Cambria Math" panose="02040503050406030204" pitchFamily="18" charset="0"/>
              </a:rPr>
              <a:t>∼</a:t>
            </a:r>
            <a:r>
              <a:rPr lang="en-US" sz="1400" b="1" dirty="0" smtClean="0"/>
              <a:t>600V (new design OK @ </a:t>
            </a:r>
            <a:r>
              <a:rPr lang="en-US" sz="1400" b="1" dirty="0" smtClean="0"/>
              <a:t>900V</a:t>
            </a:r>
            <a:r>
              <a:rPr lang="en-US" sz="1400" b="1" dirty="0" smtClean="0"/>
              <a:t>)</a:t>
            </a:r>
          </a:p>
          <a:p>
            <a:pPr marL="1371600" lvl="3" indent="0">
              <a:buNone/>
            </a:pPr>
            <a:endParaRPr lang="en-US" sz="1400" b="1" dirty="0" smtClean="0"/>
          </a:p>
          <a:p>
            <a:pPr lvl="1"/>
            <a:r>
              <a:rPr lang="en-US" sz="1400" b="1" dirty="0" smtClean="0">
                <a:solidFill>
                  <a:srgbClr val="0000FF"/>
                </a:solidFill>
              </a:rPr>
              <a:t>Coating and larger size wire bonding (weakest point)</a:t>
            </a:r>
          </a:p>
          <a:p>
            <a:pPr lvl="2"/>
            <a:r>
              <a:rPr lang="en-US" sz="1400" b="1" dirty="0" smtClean="0"/>
              <a:t>Reduce the HV gluing pads not to have uncovered HV spots</a:t>
            </a:r>
          </a:p>
          <a:p>
            <a:pPr lvl="2"/>
            <a:r>
              <a:rPr lang="en-US" sz="1400" b="1" dirty="0" err="1" smtClean="0"/>
              <a:t>Passivation</a:t>
            </a:r>
            <a:r>
              <a:rPr lang="en-US" sz="1400" b="1" dirty="0" smtClean="0"/>
              <a:t> of the uncovered spots</a:t>
            </a:r>
          </a:p>
          <a:p>
            <a:pPr lvl="3"/>
            <a:r>
              <a:rPr lang="en-US" sz="1400" b="1" dirty="0" err="1" smtClean="0"/>
              <a:t>Kapton</a:t>
            </a:r>
            <a:r>
              <a:rPr lang="en-US" sz="1400" b="1" dirty="0" smtClean="0"/>
              <a:t> glued on top (done),  special resins (done, to be tested),bigger bonding wires (done, to be tested)</a:t>
            </a:r>
          </a:p>
          <a:p>
            <a:pPr marL="457200" lvl="1" indent="0">
              <a:buNone/>
            </a:pPr>
            <a:endParaRPr lang="en-US" sz="1400" b="1" dirty="0" smtClean="0"/>
          </a:p>
          <a:p>
            <a:pPr marL="457200" lvl="1" indent="0">
              <a:buNone/>
            </a:pPr>
            <a:r>
              <a:rPr lang="en-US" sz="1400" b="1" dirty="0" smtClean="0">
                <a:solidFill>
                  <a:srgbClr val="FF0000"/>
                </a:solidFill>
                <a:latin typeface="Cambria Math" panose="02040503050406030204" pitchFamily="18" charset="0"/>
                <a:ea typeface="Cambria Math" panose="02040503050406030204" pitchFamily="18" charset="0"/>
              </a:rPr>
              <a:t>→</a:t>
            </a:r>
            <a:r>
              <a:rPr lang="en-US" sz="1400" b="1" dirty="0" smtClean="0">
                <a:solidFill>
                  <a:srgbClr val="FF0000"/>
                </a:solidFill>
              </a:rPr>
              <a:t>The tests done with the </a:t>
            </a:r>
            <a:r>
              <a:rPr lang="en-US" sz="1400" b="1" dirty="0" err="1">
                <a:solidFill>
                  <a:srgbClr val="FF0000"/>
                </a:solidFill>
              </a:rPr>
              <a:t>K</a:t>
            </a:r>
            <a:r>
              <a:rPr lang="en-US" sz="1400" b="1" dirty="0" err="1" smtClean="0">
                <a:solidFill>
                  <a:srgbClr val="FF0000"/>
                </a:solidFill>
              </a:rPr>
              <a:t>apton</a:t>
            </a:r>
            <a:r>
              <a:rPr lang="en-US" sz="1400" b="1" dirty="0" smtClean="0">
                <a:solidFill>
                  <a:srgbClr val="FF0000"/>
                </a:solidFill>
              </a:rPr>
              <a:t> on the old board gave good results, but  quite complicated to be implemented.</a:t>
            </a:r>
            <a:endParaRPr lang="en-US" sz="1400" b="1" dirty="0">
              <a:solidFill>
                <a:srgbClr val="FF0000"/>
              </a:solidFill>
            </a:endParaRPr>
          </a:p>
        </p:txBody>
      </p:sp>
      <p:pic>
        <p:nvPicPr>
          <p:cNvPr id="19" name="Picture 18"/>
          <p:cNvPicPr>
            <a:picLocks noChangeAspect="1"/>
          </p:cNvPicPr>
          <p:nvPr/>
        </p:nvPicPr>
        <p:blipFill>
          <a:blip r:embed="rId3"/>
          <a:stretch>
            <a:fillRect/>
          </a:stretch>
        </p:blipFill>
        <p:spPr>
          <a:xfrm>
            <a:off x="10316062" y="5048550"/>
            <a:ext cx="1804452" cy="1384357"/>
          </a:xfrm>
          <a:prstGeom prst="rect">
            <a:avLst/>
          </a:prstGeom>
        </p:spPr>
      </p:pic>
      <p:pic>
        <p:nvPicPr>
          <p:cNvPr id="11" name="Content Placeholder 3" descr="IMG_0154.jpg"/>
          <p:cNvPicPr>
            <a:picLocks noChangeAspect="1"/>
          </p:cNvPicPr>
          <p:nvPr/>
        </p:nvPicPr>
        <p:blipFill>
          <a:blip r:embed="rId4"/>
          <a:srcRect l="-71221" r="-71221"/>
          <a:stretch>
            <a:fillRect/>
          </a:stretch>
        </p:blipFill>
        <p:spPr>
          <a:xfrm>
            <a:off x="6763107" y="288918"/>
            <a:ext cx="7660987" cy="4539502"/>
          </a:xfrm>
          <a:prstGeom prst="rect">
            <a:avLst/>
          </a:prstGeom>
        </p:spPr>
      </p:pic>
      <p:sp>
        <p:nvSpPr>
          <p:cNvPr id="2" name="TextBox 1"/>
          <p:cNvSpPr txBox="1"/>
          <p:nvPr/>
        </p:nvSpPr>
        <p:spPr>
          <a:xfrm>
            <a:off x="10892048" y="5514287"/>
            <a:ext cx="590226" cy="253916"/>
          </a:xfrm>
          <a:prstGeom prst="rect">
            <a:avLst/>
          </a:prstGeom>
          <a:noFill/>
        </p:spPr>
        <p:txBody>
          <a:bodyPr wrap="none" rtlCol="0">
            <a:spAutoFit/>
          </a:bodyPr>
          <a:lstStyle/>
          <a:p>
            <a:r>
              <a:rPr lang="en-GB" sz="1050" b="1" dirty="0" smtClean="0">
                <a:solidFill>
                  <a:srgbClr val="002060"/>
                </a:solidFill>
              </a:rPr>
              <a:t>HV pad</a:t>
            </a:r>
            <a:endParaRPr lang="en-GB" sz="1050" b="1" dirty="0">
              <a:solidFill>
                <a:srgbClr val="002060"/>
              </a:solidFill>
            </a:endParaRPr>
          </a:p>
        </p:txBody>
      </p:sp>
    </p:spTree>
    <p:extLst>
      <p:ext uri="{BB962C8B-B14F-4D97-AF65-F5344CB8AC3E}">
        <p14:creationId xmlns:p14="http://schemas.microsoft.com/office/powerpoint/2010/main" val="338872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19860</TotalTime>
  <Words>2388</Words>
  <Application>Microsoft Office PowerPoint</Application>
  <PresentationFormat>Widescreen</PresentationFormat>
  <Paragraphs>343</Paragraphs>
  <Slides>28</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28</vt:i4>
      </vt:variant>
    </vt:vector>
  </HeadingPairs>
  <TitlesOfParts>
    <vt:vector size="40" baseType="lpstr">
      <vt:lpstr>Arial</vt:lpstr>
      <vt:lpstr>Bell MT</vt:lpstr>
      <vt:lpstr>Calibri</vt:lpstr>
      <vt:lpstr>Calibri Light</vt:lpstr>
      <vt:lpstr>Cambria Math</vt:lpstr>
      <vt:lpstr>LiberationSans</vt:lpstr>
      <vt:lpstr>NimbusSanL-Regu</vt:lpstr>
      <vt:lpstr>Symbol</vt:lpstr>
      <vt:lpstr>Times New Roman</vt:lpstr>
      <vt:lpstr>Traditional Arabic</vt:lpstr>
      <vt:lpstr>Wingdings</vt:lpstr>
      <vt:lpstr>Office Theme</vt:lpstr>
      <vt:lpstr>PowerPoint Presentation</vt:lpstr>
      <vt:lpstr>Reminder: diamond detectors for timing in the RPs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Test Beam results (H6b)</dc:title>
  <dc:creator>Mirko Berretti</dc:creator>
  <cp:lastModifiedBy>Mirko Berretti</cp:lastModifiedBy>
  <cp:revision>464</cp:revision>
  <cp:lastPrinted>2015-10-26T21:32:05Z</cp:lastPrinted>
  <dcterms:created xsi:type="dcterms:W3CDTF">2015-07-29T17:42:53Z</dcterms:created>
  <dcterms:modified xsi:type="dcterms:W3CDTF">2016-03-16T14:02:54Z</dcterms:modified>
</cp:coreProperties>
</file>