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0" r:id="rId3"/>
    <p:sldId id="264" r:id="rId4"/>
    <p:sldId id="258" r:id="rId5"/>
    <p:sldId id="262" r:id="rId6"/>
    <p:sldId id="263" r:id="rId7"/>
    <p:sldId id="259" r:id="rId8"/>
    <p:sldId id="265" r:id="rId9"/>
    <p:sldId id="269" r:id="rId10"/>
    <p:sldId id="270" r:id="rId11"/>
    <p:sldId id="266" r:id="rId12"/>
    <p:sldId id="268" r:id="rId13"/>
    <p:sldId id="271" r:id="rId14"/>
    <p:sldId id="273" r:id="rId15"/>
    <p:sldId id="274" r:id="rId16"/>
    <p:sldId id="275" r:id="rId17"/>
    <p:sldId id="277" r:id="rId18"/>
    <p:sldId id="276" r:id="rId19"/>
    <p:sldId id="272" r:id="rId20"/>
    <p:sldId id="267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bartosi:Dropbox:LIU-Ions:LIU-ions-tabl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rumolo1:Desktop:LIU-ions-table-GR.xlsx" TargetMode="External"/><Relationship Id="rId2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rumolo1:Desktop:LIU-ions-table-G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grumolo1:Desktop:LIU-ions-table-G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Sheet1!$C$34:$C$40</c:f>
              <c:strCache>
                <c:ptCount val="7"/>
                <c:pt idx="0">
                  <c:v>LEIR end of injection</c:v>
                </c:pt>
                <c:pt idx="1">
                  <c:v>LEIR extraction</c:v>
                </c:pt>
                <c:pt idx="2">
                  <c:v>PS injection</c:v>
                </c:pt>
                <c:pt idx="3">
                  <c:v>PS extraction</c:v>
                </c:pt>
                <c:pt idx="4">
                  <c:v>SPS injection</c:v>
                </c:pt>
                <c:pt idx="5">
                  <c:v>SPS extraction</c:v>
                </c:pt>
                <c:pt idx="6">
                  <c:v>LHC injection</c:v>
                </c:pt>
              </c:strCache>
            </c:strRef>
          </c:cat>
          <c:val>
            <c:numRef>
              <c:f>Sheet1!$F$34:$F$40</c:f>
              <c:numCache>
                <c:formatCode>General</c:formatCode>
                <c:ptCount val="7"/>
                <c:pt idx="0">
                  <c:v>0.4</c:v>
                </c:pt>
                <c:pt idx="1">
                  <c:v>0.0</c:v>
                </c:pt>
                <c:pt idx="3">
                  <c:v>0.85</c:v>
                </c:pt>
                <c:pt idx="4">
                  <c:v>0.95</c:v>
                </c:pt>
                <c:pt idx="5">
                  <c:v>0.0</c:v>
                </c:pt>
                <c:pt idx="6">
                  <c:v>1.45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1942248"/>
        <c:axId val="-2031843960"/>
      </c:barChart>
      <c:catAx>
        <c:axId val="-2031942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031843960"/>
        <c:crosses val="autoZero"/>
        <c:auto val="1"/>
        <c:lblAlgn val="ctr"/>
        <c:lblOffset val="100"/>
        <c:noMultiLvlLbl val="0"/>
      </c:catAx>
      <c:valAx>
        <c:axId val="-20318439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Normalized</a:t>
                </a:r>
                <a:r>
                  <a:rPr lang="en-US" sz="1200" baseline="0"/>
                  <a:t> emittance [um]</a:t>
                </a:r>
                <a:endParaRPr 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0319422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Achieved values (2015)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Sheet1!$C$34:$C$40</c:f>
              <c:strCache>
                <c:ptCount val="7"/>
                <c:pt idx="0">
                  <c:v>LEIR end of injection</c:v>
                </c:pt>
                <c:pt idx="1">
                  <c:v>LEIR extraction</c:v>
                </c:pt>
                <c:pt idx="2">
                  <c:v>PS injection</c:v>
                </c:pt>
                <c:pt idx="3">
                  <c:v>PS extraction</c:v>
                </c:pt>
                <c:pt idx="4">
                  <c:v>SPS injection</c:v>
                </c:pt>
                <c:pt idx="5">
                  <c:v>SPS extraction</c:v>
                </c:pt>
                <c:pt idx="6">
                  <c:v>LHC injection</c:v>
                </c:pt>
              </c:strCache>
            </c:strRef>
          </c:cat>
          <c:val>
            <c:numRef>
              <c:f>Sheet1!$D$34:$D$40</c:f>
              <c:numCache>
                <c:formatCode>General</c:formatCode>
                <c:ptCount val="7"/>
                <c:pt idx="0">
                  <c:v>15.5</c:v>
                </c:pt>
                <c:pt idx="1">
                  <c:v>6.0</c:v>
                </c:pt>
                <c:pt idx="2">
                  <c:v>5.5</c:v>
                </c:pt>
                <c:pt idx="3">
                  <c:v>5.1</c:v>
                </c:pt>
                <c:pt idx="4">
                  <c:v>4.3</c:v>
                </c:pt>
                <c:pt idx="5">
                  <c:v>2.2</c:v>
                </c:pt>
                <c:pt idx="6" formatCode="0.0">
                  <c:v>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1399640"/>
        <c:axId val="1816680248"/>
      </c:barChart>
      <c:catAx>
        <c:axId val="-2031399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816680248"/>
        <c:crosses val="autoZero"/>
        <c:auto val="1"/>
        <c:lblAlgn val="ctr"/>
        <c:lblOffset val="100"/>
        <c:noMultiLvlLbl val="0"/>
      </c:catAx>
      <c:valAx>
        <c:axId val="18166802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Pb ions [1e8]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031399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LIU values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0837723189531"/>
          <c:y val="0.181673306772908"/>
          <c:w val="0.876274952866807"/>
          <c:h val="0.66953540170028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Sheet1!$C$34:$C$40</c:f>
              <c:strCache>
                <c:ptCount val="7"/>
                <c:pt idx="0">
                  <c:v>LEIR end of injection</c:v>
                </c:pt>
                <c:pt idx="1">
                  <c:v>LEIR extraction</c:v>
                </c:pt>
                <c:pt idx="2">
                  <c:v>PS injection</c:v>
                </c:pt>
                <c:pt idx="3">
                  <c:v>PS extraction</c:v>
                </c:pt>
                <c:pt idx="4">
                  <c:v>SPS injection</c:v>
                </c:pt>
                <c:pt idx="5">
                  <c:v>SPS extraction</c:v>
                </c:pt>
                <c:pt idx="6">
                  <c:v>LHC injection</c:v>
                </c:pt>
              </c:strCache>
            </c:strRef>
          </c:cat>
          <c:val>
            <c:numRef>
              <c:f>Sheet1!$I$34:$I$40</c:f>
              <c:numCache>
                <c:formatCode>0.0</c:formatCode>
                <c:ptCount val="7"/>
                <c:pt idx="0">
                  <c:v>18.6</c:v>
                </c:pt>
                <c:pt idx="1">
                  <c:v>7.44</c:v>
                </c:pt>
                <c:pt idx="2">
                  <c:v>6.844799999999997</c:v>
                </c:pt>
                <c:pt idx="3">
                  <c:v>3.148608</c:v>
                </c:pt>
                <c:pt idx="4">
                  <c:v>2.64483072</c:v>
                </c:pt>
                <c:pt idx="5">
                  <c:v>1.7</c:v>
                </c:pt>
                <c:pt idx="6">
                  <c:v>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1960792"/>
        <c:axId val="1781968792"/>
      </c:barChart>
      <c:catAx>
        <c:axId val="1781960792"/>
        <c:scaling>
          <c:orientation val="minMax"/>
        </c:scaling>
        <c:delete val="0"/>
        <c:axPos val="b"/>
        <c:majorTickMark val="out"/>
        <c:minorTickMark val="none"/>
        <c:tickLblPos val="nextTo"/>
        <c:crossAx val="1781968792"/>
        <c:crosses val="autoZero"/>
        <c:auto val="1"/>
        <c:lblAlgn val="ctr"/>
        <c:lblOffset val="100"/>
        <c:noMultiLvlLbl val="0"/>
      </c:catAx>
      <c:valAx>
        <c:axId val="17819687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Pb</a:t>
                </a:r>
                <a:r>
                  <a:rPr lang="en-US" baseline="0"/>
                  <a:t> ions [1e8]</a:t>
                </a:r>
                <a:endParaRPr lang="en-US"/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crossAx val="1781960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Achieved values (2015)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Sheet1!$C$34:$C$40</c:f>
              <c:strCache>
                <c:ptCount val="7"/>
                <c:pt idx="0">
                  <c:v>LEIR end of injection</c:v>
                </c:pt>
                <c:pt idx="1">
                  <c:v>LEIR extraction</c:v>
                </c:pt>
                <c:pt idx="2">
                  <c:v>PS injection</c:v>
                </c:pt>
                <c:pt idx="3">
                  <c:v>PS extraction</c:v>
                </c:pt>
                <c:pt idx="4">
                  <c:v>SPS injection</c:v>
                </c:pt>
                <c:pt idx="5">
                  <c:v>SPS extraction</c:v>
                </c:pt>
                <c:pt idx="6">
                  <c:v>LHC injection</c:v>
                </c:pt>
              </c:strCache>
            </c:strRef>
          </c:cat>
          <c:val>
            <c:numRef>
              <c:f>Sheet1!$D$34:$D$40</c:f>
              <c:numCache>
                <c:formatCode>General</c:formatCode>
                <c:ptCount val="7"/>
                <c:pt idx="0">
                  <c:v>15.5</c:v>
                </c:pt>
                <c:pt idx="1">
                  <c:v>6.0</c:v>
                </c:pt>
                <c:pt idx="2">
                  <c:v>5.5</c:v>
                </c:pt>
                <c:pt idx="3">
                  <c:v>5.1</c:v>
                </c:pt>
                <c:pt idx="4">
                  <c:v>4.3</c:v>
                </c:pt>
                <c:pt idx="5">
                  <c:v>2.2</c:v>
                </c:pt>
                <c:pt idx="6" formatCode="0.0">
                  <c:v>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1859672"/>
        <c:axId val="1781768616"/>
      </c:barChart>
      <c:catAx>
        <c:axId val="17818596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81768616"/>
        <c:crosses val="autoZero"/>
        <c:auto val="1"/>
        <c:lblAlgn val="ctr"/>
        <c:lblOffset val="100"/>
        <c:noMultiLvlLbl val="0"/>
      </c:catAx>
      <c:valAx>
        <c:axId val="17817686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Pb ions [1e8]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781859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0.31749</cdr:x>
      <cdr:y>0.36149</cdr:y>
    </cdr:from>
    <cdr:to>
      <cdr:x>0.48223</cdr:x>
      <cdr:y>0.5339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03590" y="1065086"/>
          <a:ext cx="987777" cy="50800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 dirty="0" smtClean="0"/>
            <a:t>Two bunches out of LEIR</a:t>
          </a:r>
          <a:endParaRPr lang="en-US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070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06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57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2800" b="1" dirty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902668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7877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72940/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edms.cern.ch/edmsui/file/1525065/0.1/HL-LHC-IONS-1525065-00-10.pdf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683758"/>
            <a:ext cx="8701471" cy="1822235"/>
          </a:xfrm>
        </p:spPr>
        <p:txBody>
          <a:bodyPr>
            <a:normAutofit/>
          </a:bodyPr>
          <a:lstStyle/>
          <a:p>
            <a:r>
              <a:rPr lang="en-US" sz="3500" dirty="0"/>
              <a:t>LIU beam parameters </a:t>
            </a:r>
            <a:r>
              <a:rPr lang="en-US" sz="3500" dirty="0" smtClean="0"/>
              <a:t>specification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2200" dirty="0"/>
              <a:t>Wrap-up of the 2015 beam parameters measured along the </a:t>
            </a:r>
            <a:r>
              <a:rPr lang="en-US" sz="2200" dirty="0" smtClean="0"/>
              <a:t>injectors </a:t>
            </a:r>
            <a:r>
              <a:rPr lang="en-US" sz="2200" dirty="0"/>
              <a:t>chain and </a:t>
            </a:r>
            <a:r>
              <a:rPr lang="en-US" sz="2200" dirty="0" smtClean="0"/>
              <a:t>projected LIU performance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369456"/>
            <a:ext cx="8701471" cy="1497943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H. Bartosik, B. Goddard, G. </a:t>
            </a:r>
            <a:r>
              <a:rPr lang="en-US" dirty="0" err="1" smtClean="0">
                <a:solidFill>
                  <a:srgbClr val="FFFFFF"/>
                </a:solidFill>
              </a:rPr>
              <a:t>Rumolo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2667" y="6361668"/>
            <a:ext cx="5238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LIU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Beam parameter WG meeting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12</a:t>
            </a:r>
            <a:r>
              <a:rPr lang="en-US" baseline="30000" dirty="0" smtClean="0">
                <a:solidFill>
                  <a:prstClr val="black"/>
                </a:solidFill>
                <a:latin typeface="Calibri"/>
              </a:rPr>
              <a:t>th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February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662017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LIU-IONS beam parameter table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1478939"/>
              </p:ext>
            </p:extLst>
          </p:nvPr>
        </p:nvGraphicFramePr>
        <p:xfrm>
          <a:off x="1143000" y="3670300"/>
          <a:ext cx="7213600" cy="318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9657740"/>
              </p:ext>
            </p:extLst>
          </p:nvPr>
        </p:nvGraphicFramePr>
        <p:xfrm>
          <a:off x="1143000" y="996892"/>
          <a:ext cx="7213600" cy="29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3217333" y="1834445"/>
            <a:ext cx="0" cy="93277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239912" y="4413955"/>
            <a:ext cx="0" cy="114877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029200" y="5630334"/>
            <a:ext cx="0" cy="432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58445" y="2060222"/>
            <a:ext cx="987777" cy="508000"/>
          </a:xfrm>
          <a:prstGeom prst="rect">
            <a:avLst/>
          </a:prstGeom>
          <a:solidFill>
            <a:srgbClr val="FFFFFF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/>
              <a:t>Two bunches out of LEIR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3358445" y="4724400"/>
            <a:ext cx="987777" cy="508000"/>
          </a:xfrm>
          <a:prstGeom prst="rect">
            <a:avLst/>
          </a:prstGeom>
          <a:solidFill>
            <a:srgbClr val="FFFFFF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/>
              <a:t>Two bunches out of LEIR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5142088" y="5483779"/>
            <a:ext cx="987777" cy="508000"/>
          </a:xfrm>
          <a:prstGeom prst="rect">
            <a:avLst/>
          </a:prstGeom>
          <a:solidFill>
            <a:srgbClr val="FFFFFF"/>
          </a:solidFill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/>
              <a:t>Bunch splitting in PS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56528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paths to improve ion 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424714"/>
          </a:xfrm>
        </p:spPr>
        <p:txBody>
          <a:bodyPr>
            <a:normAutofit/>
          </a:bodyPr>
          <a:lstStyle/>
          <a:p>
            <a:r>
              <a:rPr lang="en-US" dirty="0" smtClean="0"/>
              <a:t>Present ‘baseline’ reach is 1152b filled in </a:t>
            </a:r>
            <a:r>
              <a:rPr lang="en-US" dirty="0" smtClean="0"/>
              <a:t>43 </a:t>
            </a:r>
            <a:r>
              <a:rPr lang="en-US" dirty="0" smtClean="0"/>
              <a:t>minutes (PS splitting, 150 ns MKP, SPS slip-stacking, 12 injections into SPS, 24 injections into LHC)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ntegrated luminosity could become </a:t>
            </a:r>
            <a:r>
              <a:rPr lang="en-US" dirty="0" smtClean="0"/>
              <a:t>&gt;80</a:t>
            </a:r>
            <a:r>
              <a:rPr lang="en-US" dirty="0" smtClean="0"/>
              <a:t>% of the target value if a higher </a:t>
            </a:r>
            <a:r>
              <a:rPr lang="en-US" dirty="0" smtClean="0"/>
              <a:t>performance efficiency </a:t>
            </a:r>
            <a:r>
              <a:rPr lang="en-US" dirty="0" smtClean="0"/>
              <a:t>is assumed on the HL-LHC side </a:t>
            </a:r>
            <a:r>
              <a:rPr lang="en-US" dirty="0" smtClean="0"/>
              <a:t>(i.e. 62% instead of 50%)</a:t>
            </a:r>
            <a:endParaRPr lang="en-US" dirty="0" smtClean="0"/>
          </a:p>
          <a:p>
            <a:r>
              <a:rPr lang="en-US" dirty="0" smtClean="0"/>
              <a:t>Push </a:t>
            </a:r>
            <a:r>
              <a:rPr lang="en-US" dirty="0"/>
              <a:t>the present LHC injection and extraction </a:t>
            </a:r>
            <a:r>
              <a:rPr lang="en-US" dirty="0" smtClean="0"/>
              <a:t>(MKI/MKD) kicker </a:t>
            </a:r>
            <a:r>
              <a:rPr lang="en-US" dirty="0"/>
              <a:t>gaps to (realistic) </a:t>
            </a:r>
            <a:r>
              <a:rPr lang="en-US" dirty="0" smtClean="0"/>
              <a:t>limits (as done for MKP in SPS) </a:t>
            </a:r>
            <a:r>
              <a:rPr lang="en-US" dirty="0" smtClean="0">
                <a:sym typeface="Wingdings"/>
              </a:rPr>
              <a:t> Could give 7% more bunches in LHC </a:t>
            </a:r>
            <a:r>
              <a:rPr lang="en-US" dirty="0" err="1" smtClean="0">
                <a:sym typeface="Wingdings"/>
              </a:rPr>
              <a:t>wrt</a:t>
            </a:r>
            <a:r>
              <a:rPr lang="en-US" dirty="0" smtClean="0">
                <a:sym typeface="Wingdings"/>
              </a:rPr>
              <a:t> present baseline reach (e.g. 1232b filled in 46 minutes, with 14 injections into SPS and 22 injections into LHC).</a:t>
            </a:r>
          </a:p>
          <a:p>
            <a:pPr lvl="1"/>
            <a:r>
              <a:rPr lang="en-US" dirty="0" smtClean="0">
                <a:sym typeface="Wingdings"/>
              </a:rPr>
              <a:t>Number of bunches in this case is already basically equal (~99%) to the HL-LHC “request”</a:t>
            </a:r>
          </a:p>
          <a:p>
            <a:pPr lvl="1"/>
            <a:r>
              <a:rPr lang="en-US" dirty="0" smtClean="0">
                <a:sym typeface="Wingdings"/>
              </a:rPr>
              <a:t>No new HW needed, only beam tests</a:t>
            </a:r>
            <a:endParaRPr lang="en-US" dirty="0"/>
          </a:p>
          <a:p>
            <a:r>
              <a:rPr lang="en-US" dirty="0" smtClean="0"/>
              <a:t>100 ns upgrade of the SPS injection kicker system </a:t>
            </a:r>
            <a:r>
              <a:rPr lang="en-US" dirty="0" smtClean="0">
                <a:sym typeface="Wingdings"/>
              </a:rPr>
              <a:t> Can provide up to 8% more bunches in LHC</a:t>
            </a:r>
          </a:p>
          <a:p>
            <a:pPr lvl="1"/>
            <a:r>
              <a:rPr lang="en-US" dirty="0" smtClean="0">
                <a:sym typeface="Wingdings"/>
              </a:rPr>
              <a:t>Significant new HW, cost is very high compared to gain (it was more attractive when spacing between SPS trains was assumed to be 250 ns)</a:t>
            </a:r>
          </a:p>
          <a:p>
            <a:endParaRPr lang="en-US" dirty="0" smtClean="0">
              <a:sym typeface="Wingdings"/>
            </a:endParaRP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9306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paths to improve ion 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424714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Wingdings"/>
              </a:rPr>
              <a:t>Can also consider filling schemes with 50 ns spacing in PS (25 ns in LHC)</a:t>
            </a:r>
          </a:p>
          <a:p>
            <a:pPr lvl="1"/>
            <a:r>
              <a:rPr lang="en-US" dirty="0" smtClean="0">
                <a:sym typeface="Wingdings"/>
              </a:rPr>
              <a:t>Trains of two bunches with 50 ns spacing out of PS </a:t>
            </a:r>
            <a:r>
              <a:rPr lang="en-US" dirty="0">
                <a:sym typeface="Wingdings"/>
              </a:rPr>
              <a:t>(through batch compression at flat top), resulting in </a:t>
            </a:r>
            <a:r>
              <a:rPr lang="en-US" dirty="0" smtClean="0">
                <a:sym typeface="Wingdings"/>
              </a:rPr>
              <a:t>3x25</a:t>
            </a:r>
            <a:r>
              <a:rPr lang="en-US" dirty="0">
                <a:sym typeface="Wingdings"/>
              </a:rPr>
              <a:t>+125 in SPS after slip stacking </a:t>
            </a:r>
            <a:r>
              <a:rPr lang="en-US" dirty="0" smtClean="0">
                <a:sym typeface="Wingdings"/>
              </a:rPr>
              <a:t>and ~1100b in LHC, but ~100 minutes filling, and high current per bunch  Inefficient in the SPS and any improvement upstream of SPS would be useless</a:t>
            </a:r>
          </a:p>
          <a:p>
            <a:pPr lvl="1"/>
            <a:r>
              <a:rPr lang="en-US" dirty="0" smtClean="0">
                <a:sym typeface="Wingdings"/>
              </a:rPr>
              <a:t>Trains of four bunches with 50 ns spacing out of PS (through batch compression at flat top), resulting in 7x25+125 in SPS after slip stacking and ~1600 bunches in LHC in ~60 minutes  Requires new </a:t>
            </a:r>
            <a:r>
              <a:rPr lang="en-US" dirty="0" err="1" smtClean="0">
                <a:sym typeface="Wingdings"/>
              </a:rPr>
              <a:t>Finemet</a:t>
            </a:r>
            <a:r>
              <a:rPr lang="en-US" dirty="0" smtClean="0">
                <a:sym typeface="Wingdings"/>
              </a:rPr>
              <a:t> cavity in PS</a:t>
            </a:r>
          </a:p>
          <a:p>
            <a:pPr lvl="1"/>
            <a:r>
              <a:rPr lang="en-US" dirty="0">
                <a:sym typeface="Wingdings"/>
              </a:rPr>
              <a:t>Trains of </a:t>
            </a:r>
            <a:r>
              <a:rPr lang="en-US" dirty="0" smtClean="0">
                <a:sym typeface="Wingdings"/>
              </a:rPr>
              <a:t>eight </a:t>
            </a:r>
            <a:r>
              <a:rPr lang="en-US" dirty="0">
                <a:sym typeface="Wingdings"/>
              </a:rPr>
              <a:t>bunches with 50 ns spacing out of PS </a:t>
            </a:r>
            <a:r>
              <a:rPr lang="en-US" dirty="0" smtClean="0">
                <a:sym typeface="Wingdings"/>
              </a:rPr>
              <a:t>(through another double splitting at flat top), </a:t>
            </a:r>
            <a:r>
              <a:rPr lang="en-US" dirty="0">
                <a:sym typeface="Wingdings"/>
              </a:rPr>
              <a:t>resulting in </a:t>
            </a:r>
            <a:r>
              <a:rPr lang="en-US" dirty="0" smtClean="0">
                <a:sym typeface="Wingdings"/>
              </a:rPr>
              <a:t>15x25</a:t>
            </a:r>
            <a:r>
              <a:rPr lang="en-US" dirty="0">
                <a:sym typeface="Wingdings"/>
              </a:rPr>
              <a:t>+125 in SPS after slip stacking and </a:t>
            </a:r>
            <a:r>
              <a:rPr lang="en-US" dirty="0" smtClean="0">
                <a:sym typeface="Wingdings"/>
              </a:rPr>
              <a:t>~2200 bunches </a:t>
            </a:r>
            <a:r>
              <a:rPr lang="en-US" dirty="0">
                <a:sym typeface="Wingdings"/>
              </a:rPr>
              <a:t>in </a:t>
            </a:r>
            <a:r>
              <a:rPr lang="en-US" dirty="0" smtClean="0">
                <a:sym typeface="Wingdings"/>
              </a:rPr>
              <a:t>LHC in ~60 minutes, but lower current per bunch  </a:t>
            </a:r>
            <a:r>
              <a:rPr lang="en-US" dirty="0">
                <a:sym typeface="Wingdings"/>
              </a:rPr>
              <a:t>D</a:t>
            </a:r>
            <a:r>
              <a:rPr lang="en-US" dirty="0" smtClean="0">
                <a:sym typeface="Wingdings"/>
              </a:rPr>
              <a:t>ifficult because too close to transition, could profit more if higher intensity is available out of LEIR</a:t>
            </a:r>
          </a:p>
          <a:p>
            <a:pPr lvl="1"/>
            <a:r>
              <a:rPr lang="en-US" dirty="0" smtClean="0">
                <a:sym typeface="Wingdings"/>
              </a:rPr>
              <a:t>Three bunches in LEIR and PS (no bunch splitting)  To be further explored </a:t>
            </a:r>
          </a:p>
          <a:p>
            <a:r>
              <a:rPr lang="is-IS" dirty="0" smtClean="0">
                <a:sym typeface="Wingdings"/>
              </a:rPr>
              <a:t>LEIR </a:t>
            </a:r>
            <a:r>
              <a:rPr lang="is-IS" dirty="0">
                <a:sym typeface="Wingdings"/>
              </a:rPr>
              <a:t>2.4 s cycling with 100 ms injection rate</a:t>
            </a:r>
            <a:r>
              <a:rPr lang="is-IS" dirty="0" smtClean="0">
                <a:sym typeface="Wingdings"/>
              </a:rPr>
              <a:t>?</a:t>
            </a:r>
          </a:p>
          <a:p>
            <a:r>
              <a:rPr lang="is-IS" dirty="0" smtClean="0">
                <a:sym typeface="Wingdings"/>
              </a:rPr>
              <a:t>Investigate and reduce losses, e.g. </a:t>
            </a:r>
            <a:r>
              <a:rPr lang="en-US" dirty="0" smtClean="0">
                <a:sym typeface="Wingdings"/>
              </a:rPr>
              <a:t>in the LEIR/PS or PS/SPS transfers?</a:t>
            </a:r>
            <a:endParaRPr lang="is-IS" dirty="0">
              <a:sym typeface="Wingdings"/>
            </a:endParaRPr>
          </a:p>
          <a:p>
            <a:pPr>
              <a:buFont typeface="Lucida Grande"/>
              <a:buChar char="→"/>
            </a:pPr>
            <a:r>
              <a:rPr lang="is-IS" dirty="0" smtClean="0">
                <a:sym typeface="Wingdings"/>
              </a:rPr>
              <a:t> Important figures to compare different scenarios are the total number of ions into LHC and the LHC filling time (but ideally the analysis should be carried out together with HL-LHC to optimise the integrated luminosity)</a:t>
            </a:r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767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paths to improve ion 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424714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Wingdings"/>
              </a:rPr>
              <a:t>Can also consider filling schemes with 50 ns spacing in PS (25 ns in LHC)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  <a:sym typeface="Wingdings"/>
              </a:rPr>
              <a:t>Trains of two bunches with 50 ns spacing out of PS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sym typeface="Wingdings"/>
              </a:rPr>
              <a:t>(through batch compression at flat top), resulting in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sym typeface="Wingdings"/>
              </a:rPr>
              <a:t>3x25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sym typeface="Wingdings"/>
              </a:rPr>
              <a:t>+125 in SPS after slip stacking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sym typeface="Wingdings"/>
              </a:rPr>
              <a:t>and ~1100b in LHC, but ~100 minutes filling, and high current per bunch  Inefficient in the SPS and any improvement upstream of SPS would be useless</a:t>
            </a:r>
          </a:p>
          <a:p>
            <a:pPr lvl="1"/>
            <a:r>
              <a:rPr lang="en-US" dirty="0" smtClean="0">
                <a:sym typeface="Wingdings"/>
              </a:rPr>
              <a:t>Trains of four bunches with 50 ns spacing out of PS (through batch compression at flat top), resulting in 7x25+125 in SPS after slip stacking and ~1600 bunches in LHC in ~60 minutes  Requires new </a:t>
            </a:r>
            <a:r>
              <a:rPr lang="en-US" dirty="0" err="1" smtClean="0">
                <a:sym typeface="Wingdings"/>
              </a:rPr>
              <a:t>Finemet</a:t>
            </a:r>
            <a:r>
              <a:rPr lang="en-US" dirty="0" smtClean="0">
                <a:sym typeface="Wingdings"/>
              </a:rPr>
              <a:t> cavity in PS</a:t>
            </a:r>
          </a:p>
          <a:p>
            <a:pPr lvl="1"/>
            <a:r>
              <a:rPr lang="en-US" dirty="0">
                <a:solidFill>
                  <a:schemeClr val="bg1">
                    <a:lumMod val="85000"/>
                  </a:schemeClr>
                </a:solidFill>
                <a:sym typeface="Wingdings"/>
              </a:rPr>
              <a:t>Trains of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sym typeface="Wingdings"/>
              </a:rPr>
              <a:t>eight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sym typeface="Wingdings"/>
              </a:rPr>
              <a:t>bunches with 50 ns spacing out of PS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sym typeface="Wingdings"/>
              </a:rPr>
              <a:t>(through another double splitting at flat top),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sym typeface="Wingdings"/>
              </a:rPr>
              <a:t>resulting in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sym typeface="Wingdings"/>
              </a:rPr>
              <a:t>15x25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sym typeface="Wingdings"/>
              </a:rPr>
              <a:t>+125 in SPS after slip stacking and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sym typeface="Wingdings"/>
              </a:rPr>
              <a:t>~2200 bunches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sym typeface="Wingdings"/>
              </a:rPr>
              <a:t>in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sym typeface="Wingdings"/>
              </a:rPr>
              <a:t>LHC in ~60 minutes, but lower current per bunch 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sym typeface="Wingdings"/>
              </a:rPr>
              <a:t>D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  <a:sym typeface="Wingdings"/>
              </a:rPr>
              <a:t>ifficult because too close to transition, could profit more if higher intensity is available out of LEIR</a:t>
            </a:r>
          </a:p>
          <a:p>
            <a:pPr lvl="1"/>
            <a:r>
              <a:rPr lang="en-US" dirty="0" smtClean="0">
                <a:solidFill>
                  <a:srgbClr val="D9D9D9"/>
                </a:solidFill>
                <a:sym typeface="Wingdings"/>
              </a:rPr>
              <a:t>Three bunches in LEIR and PS (no bunch splitting)  to be further explored</a:t>
            </a:r>
          </a:p>
          <a:p>
            <a:pPr>
              <a:buClrTx/>
            </a:pPr>
            <a:r>
              <a:rPr lang="is-IS" dirty="0" smtClean="0">
                <a:solidFill>
                  <a:srgbClr val="D9D9D9"/>
                </a:solidFill>
                <a:sym typeface="Wingdings"/>
              </a:rPr>
              <a:t>LEIR </a:t>
            </a:r>
            <a:r>
              <a:rPr lang="is-IS" dirty="0">
                <a:solidFill>
                  <a:srgbClr val="D9D9D9"/>
                </a:solidFill>
                <a:sym typeface="Wingdings"/>
              </a:rPr>
              <a:t>2.4 s cycling with 100 ms injection rate</a:t>
            </a:r>
            <a:r>
              <a:rPr lang="is-IS" dirty="0" smtClean="0">
                <a:solidFill>
                  <a:srgbClr val="D9D9D9"/>
                </a:solidFill>
                <a:sym typeface="Wingdings"/>
              </a:rPr>
              <a:t>?</a:t>
            </a:r>
          </a:p>
          <a:p>
            <a:pPr>
              <a:buClrTx/>
            </a:pPr>
            <a:r>
              <a:rPr lang="is-IS" dirty="0" smtClean="0">
                <a:solidFill>
                  <a:srgbClr val="D9D9D9"/>
                </a:solidFill>
                <a:sym typeface="Wingdings"/>
              </a:rPr>
              <a:t>Investigate and reduce losses, e.g. </a:t>
            </a:r>
            <a:r>
              <a:rPr lang="en-US" dirty="0" smtClean="0">
                <a:solidFill>
                  <a:srgbClr val="D9D9D9"/>
                </a:solidFill>
                <a:sym typeface="Wingdings"/>
              </a:rPr>
              <a:t>in the LEIR/PS or PS/SPS transfers?</a:t>
            </a:r>
            <a:endParaRPr lang="is-IS" dirty="0">
              <a:solidFill>
                <a:srgbClr val="D9D9D9"/>
              </a:solidFill>
              <a:sym typeface="Wingdings"/>
            </a:endParaRPr>
          </a:p>
          <a:p>
            <a:pPr>
              <a:buFont typeface="Lucida Grande"/>
              <a:buChar char="→"/>
            </a:pPr>
            <a:r>
              <a:rPr lang="is-IS" dirty="0" smtClean="0">
                <a:sym typeface="Wingdings"/>
              </a:rPr>
              <a:t> Important figures to compare different scenarios are the total number of ions into LHC and the LHC filling time (but ideally the analysis should be carried out together with HL-LHC to optimise the integrated luminosity)</a:t>
            </a:r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14537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Intensity modeling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7149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Parameterize intensity as function of waiting time in SPS and LHC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Calculate filling scheme to obtain</a:t>
            </a:r>
          </a:p>
          <a:p>
            <a:pPr lvl="1"/>
            <a:r>
              <a:rPr lang="en-US" dirty="0" smtClean="0"/>
              <a:t>Total number of bunches in LHC</a:t>
            </a:r>
          </a:p>
          <a:p>
            <a:pPr lvl="1"/>
            <a:r>
              <a:rPr lang="en-US" dirty="0" smtClean="0"/>
              <a:t>Total number of ions in LHC</a:t>
            </a:r>
          </a:p>
          <a:p>
            <a:pPr lvl="1"/>
            <a:r>
              <a:rPr lang="en-US" dirty="0" smtClean="0"/>
              <a:t>Minimum LHC filling time</a:t>
            </a:r>
          </a:p>
          <a:p>
            <a:r>
              <a:rPr lang="en-US" dirty="0" smtClean="0"/>
              <a:t>Input </a:t>
            </a:r>
            <a:r>
              <a:rPr lang="en-US" dirty="0" err="1" smtClean="0"/>
              <a:t>paramters</a:t>
            </a:r>
            <a:endParaRPr lang="en-US" dirty="0" smtClean="0"/>
          </a:p>
          <a:p>
            <a:pPr lvl="1"/>
            <a:r>
              <a:rPr lang="en-US" dirty="0" smtClean="0"/>
              <a:t>SPS and LHC injection kicker gaps</a:t>
            </a:r>
          </a:p>
          <a:p>
            <a:pPr lvl="1"/>
            <a:r>
              <a:rPr lang="en-US" dirty="0" smtClean="0"/>
              <a:t>LHC abort gap length</a:t>
            </a:r>
          </a:p>
          <a:p>
            <a:pPr lvl="1"/>
            <a:r>
              <a:rPr lang="en-US" dirty="0" smtClean="0"/>
              <a:t>Number of bunches out of PS</a:t>
            </a:r>
          </a:p>
          <a:p>
            <a:pPr lvl="1"/>
            <a:r>
              <a:rPr lang="en-US" dirty="0" smtClean="0"/>
              <a:t>Bunch spacing in PS</a:t>
            </a:r>
          </a:p>
          <a:p>
            <a:pPr lvl="1"/>
            <a:r>
              <a:rPr lang="en-US" dirty="0" smtClean="0"/>
              <a:t>Slip stacking in SPS</a:t>
            </a:r>
          </a:p>
          <a:p>
            <a:pPr lvl="1"/>
            <a:endParaRPr lang="en-US" dirty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79" y="2197165"/>
            <a:ext cx="5991581" cy="4187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780" y="1718838"/>
            <a:ext cx="1908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time on SPS flat bottom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23738" y="2037955"/>
            <a:ext cx="0" cy="241430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1577" y="2835156"/>
            <a:ext cx="19340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time on LHC flat bottom</a:t>
            </a:r>
            <a:endParaRPr lang="en-US" sz="1400" dirty="0"/>
          </a:p>
        </p:txBody>
      </p:sp>
      <p:cxnSp>
        <p:nvCxnSpPr>
          <p:cNvPr id="13" name="Straight Arrow Connector 12"/>
          <p:cNvCxnSpPr/>
          <p:nvPr/>
        </p:nvCxnSpPr>
        <p:spPr>
          <a:xfrm rot="10800000">
            <a:off x="1278195" y="2593218"/>
            <a:ext cx="0" cy="241430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31852" y="1564949"/>
            <a:ext cx="1586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maximum intensity</a:t>
            </a:r>
            <a:endParaRPr lang="en-US" sz="14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052474" y="1872726"/>
            <a:ext cx="408227" cy="406659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64451" y="3148010"/>
            <a:ext cx="15613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degradation in SPS</a:t>
            </a:r>
            <a:endParaRPr lang="en-US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802691" y="2593218"/>
            <a:ext cx="0" cy="554792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46845" y="2789796"/>
            <a:ext cx="14920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time constant SPS</a:t>
            </a:r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 rot="10800000">
            <a:off x="3607806" y="2526460"/>
            <a:ext cx="0" cy="241430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296704" y="3148010"/>
            <a:ext cx="1570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degradation in LHC</a:t>
            </a:r>
            <a:endParaRPr lang="en-US" sz="1400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134944" y="2593218"/>
            <a:ext cx="0" cy="554792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79098" y="2789796"/>
            <a:ext cx="1517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time constant LHC</a:t>
            </a:r>
            <a:endParaRPr lang="en-US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rot="10800000">
            <a:off x="5940059" y="2526460"/>
            <a:ext cx="0" cy="241430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251099" y="3178788"/>
            <a:ext cx="28025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FF0000"/>
                </a:solidFill>
              </a:rPr>
              <a:t>m</a:t>
            </a:r>
            <a:r>
              <a:rPr lang="en-US" sz="1500" dirty="0" smtClean="0">
                <a:solidFill>
                  <a:srgbClr val="FF0000"/>
                </a:solidFill>
              </a:rPr>
              <a:t>odel parameters are obtained by fitting 2015 experimental data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754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fill from 2015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fit_fill469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69" y="1056663"/>
            <a:ext cx="7949085" cy="51101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48696" y="6223742"/>
            <a:ext cx="5753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 smtClean="0"/>
              <a:t>... chosen because it </a:t>
            </a:r>
            <a:r>
              <a:rPr lang="en-US" dirty="0" smtClean="0"/>
              <a:t>had same </a:t>
            </a:r>
            <a:r>
              <a:rPr lang="en-US" dirty="0" err="1" smtClean="0"/>
              <a:t>rms</a:t>
            </a:r>
            <a:r>
              <a:rPr lang="en-US" dirty="0" smtClean="0"/>
              <a:t> intensity as LIU baseline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281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baseline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LIU_filling_schem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4212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758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baseline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number_of_injections_LIUbase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1"/>
            <a:ext cx="9144000" cy="4572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241023" y="2381445"/>
            <a:ext cx="793774" cy="7824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645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25 ns option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number_of_injections-25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1"/>
            <a:ext cx="9144000" cy="4572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4876042" y="1485567"/>
            <a:ext cx="793774" cy="7824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9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with 25 ns option</a:t>
            </a:r>
            <a:endParaRPr lang="en-US" dirty="0"/>
          </a:p>
        </p:txBody>
      </p:sp>
      <p:pic>
        <p:nvPicPr>
          <p:cNvPr id="6" name="Picture 5" descr="Screen Shot 2016-02-11 at 11.23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7618"/>
            <a:ext cx="9144000" cy="33206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0682" y="5134299"/>
            <a:ext cx="753745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Option with 25 ns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Peak luminosity and number of ions in LHC </a:t>
            </a:r>
            <a:r>
              <a:rPr lang="en-US" sz="1600" dirty="0" err="1" smtClean="0"/>
              <a:t>optimised</a:t>
            </a:r>
            <a:r>
              <a:rPr lang="en-US" sz="1600" dirty="0" smtClean="0"/>
              <a:t> with 14 injections into SPS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Almost 1700 bunches in LHC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Results in </a:t>
            </a:r>
            <a:r>
              <a:rPr lang="en-US" sz="1600" dirty="0" smtClean="0"/>
              <a:t>larger number </a:t>
            </a:r>
            <a:r>
              <a:rPr lang="en-US" sz="1600" dirty="0" smtClean="0"/>
              <a:t>of ions in LHC than HL-LHC baseline</a:t>
            </a:r>
            <a:r>
              <a:rPr lang="en-US" sz="1600" dirty="0" smtClean="0"/>
              <a:t>!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But requires new </a:t>
            </a:r>
            <a:r>
              <a:rPr lang="en-US" sz="1600" dirty="0" err="1" smtClean="0"/>
              <a:t>Finemet</a:t>
            </a:r>
            <a:r>
              <a:rPr lang="en-US" sz="1600" dirty="0" smtClean="0"/>
              <a:t> cavity in PS </a:t>
            </a:r>
            <a:r>
              <a:rPr lang="is-IS" sz="1600" dirty="0" smtClean="0"/>
              <a:t>…</a:t>
            </a:r>
            <a:endParaRPr lang="en-US" sz="16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5528424" y="4071840"/>
            <a:ext cx="3590674" cy="834292"/>
          </a:xfrm>
          <a:prstGeom prst="round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954981"/>
            <a:ext cx="9119098" cy="149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2817151"/>
            <a:ext cx="9119098" cy="149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2451" y="3679321"/>
            <a:ext cx="9119098" cy="149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4529039"/>
            <a:ext cx="5117527" cy="149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102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Ion parameter table </a:t>
            </a:r>
            <a:br>
              <a:rPr lang="en-US" dirty="0" smtClean="0"/>
            </a:br>
            <a:r>
              <a:rPr lang="en-US" dirty="0" smtClean="0"/>
              <a:t>(achieved, LIU achievable and HL-LHC requested)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61835" y="5309419"/>
            <a:ext cx="464800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HL-LHC: J</a:t>
            </a:r>
            <a:r>
              <a:rPr lang="en-GB" sz="1600" dirty="0"/>
              <a:t>. Jowett et al., </a:t>
            </a:r>
            <a:r>
              <a:rPr lang="en-GB" sz="1600" i="1" dirty="0"/>
              <a:t>HL-LHC heavy-ion beam parameters at LHC injection</a:t>
            </a:r>
            <a:r>
              <a:rPr lang="en-GB" sz="1600" dirty="0"/>
              <a:t>, </a:t>
            </a:r>
            <a:r>
              <a:rPr lang="en-GB" sz="1600" u="sng" dirty="0">
                <a:hlinkClick r:id="rId2"/>
              </a:rPr>
              <a:t>EDMS</a:t>
            </a:r>
            <a:r>
              <a:rPr lang="en-GB" sz="1600" b="1" u="sng" dirty="0">
                <a:hlinkClick r:id="rId2"/>
              </a:rPr>
              <a:t> </a:t>
            </a:r>
            <a:r>
              <a:rPr lang="en-GB" sz="1600" u="sng" dirty="0">
                <a:hlinkClick r:id="rId2"/>
              </a:rPr>
              <a:t>1525065</a:t>
            </a:r>
            <a:r>
              <a:rPr lang="en-US" sz="1600" dirty="0" smtClean="0">
                <a:effectLst/>
              </a:rPr>
              <a:t> 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161834" y="5915343"/>
            <a:ext cx="495877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Achieved 2015: H. </a:t>
            </a:r>
            <a:r>
              <a:rPr lang="en-US" sz="1600" dirty="0" err="1" smtClean="0"/>
              <a:t>Bartosik</a:t>
            </a:r>
            <a:r>
              <a:rPr lang="en-US" sz="1600" dirty="0" smtClean="0"/>
              <a:t> et al., Preliminary analysis of 2015 ion beams, </a:t>
            </a:r>
            <a:r>
              <a:rPr lang="en-US" sz="1600" dirty="0" smtClean="0">
                <a:hlinkClick r:id="rId3"/>
              </a:rPr>
              <a:t>LIU Beam Parameter WG meeting #2</a:t>
            </a:r>
            <a:endParaRPr lang="en-US" sz="1600" dirty="0"/>
          </a:p>
        </p:txBody>
      </p:sp>
      <p:pic>
        <p:nvPicPr>
          <p:cNvPr id="4" name="Picture 3" descr="Screen Shot 2016-01-19 at 16.29.2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81" y="1749889"/>
            <a:ext cx="8737039" cy="317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80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201" y="2752952"/>
            <a:ext cx="7965175" cy="747654"/>
          </a:xfrm>
        </p:spPr>
        <p:txBody>
          <a:bodyPr/>
          <a:lstStyle/>
          <a:p>
            <a:pPr algn="ctr"/>
            <a:r>
              <a:rPr lang="en-US" dirty="0" smtClean="0"/>
              <a:t>Thank you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680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achieved parameters (2015)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0937197"/>
              </p:ext>
            </p:extLst>
          </p:nvPr>
        </p:nvGraphicFramePr>
        <p:xfrm>
          <a:off x="1638300" y="3941537"/>
          <a:ext cx="5867400" cy="2304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0265838"/>
              </p:ext>
            </p:extLst>
          </p:nvPr>
        </p:nvGraphicFramePr>
        <p:xfrm>
          <a:off x="1638300" y="995137"/>
          <a:ext cx="5995812" cy="294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>
            <a:off x="3443109" y="1834445"/>
            <a:ext cx="0" cy="93277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9911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LIU-IONS beam parameter table:</a:t>
            </a:r>
            <a:br>
              <a:rPr lang="en-US" dirty="0" smtClean="0"/>
            </a:br>
            <a:r>
              <a:rPr lang="en-US" dirty="0" smtClean="0"/>
              <a:t>LEIR transmission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1859"/>
            <a:ext cx="8763034" cy="4857750"/>
          </a:xfrm>
        </p:spPr>
        <p:txBody>
          <a:bodyPr/>
          <a:lstStyle/>
          <a:p>
            <a:r>
              <a:rPr lang="en-US" dirty="0" smtClean="0"/>
              <a:t>Presently, the extracted intensity as a function of the accumulated intensity does not seem to level off</a:t>
            </a:r>
          </a:p>
          <a:p>
            <a:pPr lvl="1"/>
            <a:r>
              <a:rPr lang="en-US" dirty="0" smtClean="0"/>
              <a:t>There is a cloud of points for high accumulated intensity with very good transmission</a:t>
            </a:r>
          </a:p>
          <a:p>
            <a:r>
              <a:rPr lang="en-US" dirty="0" smtClean="0"/>
              <a:t>Assumption: 100 </a:t>
            </a:r>
            <a:r>
              <a:rPr lang="en-US" dirty="0" err="1" smtClean="0"/>
              <a:t>ms</a:t>
            </a:r>
            <a:r>
              <a:rPr lang="en-US" dirty="0" smtClean="0"/>
              <a:t> injection rate + Linac3 improvements lead to 20% more accumulated intensity </a:t>
            </a:r>
            <a:r>
              <a:rPr lang="en-US" dirty="0" smtClean="0">
                <a:sym typeface="Wingdings"/>
              </a:rPr>
              <a:t> Aim to extract 7.4e8 ions/bunch out of LEIR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42849" y="2906181"/>
            <a:ext cx="7958921" cy="3759513"/>
            <a:chOff x="613066" y="1499974"/>
            <a:chExt cx="7958921" cy="3759513"/>
          </a:xfrm>
        </p:grpSpPr>
        <p:pic>
          <p:nvPicPr>
            <p:cNvPr id="4" name="Picture 3" descr="LEIR_intensity_correlation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256"/>
            <a:stretch/>
          </p:blipFill>
          <p:spPr>
            <a:xfrm>
              <a:off x="613066" y="1642306"/>
              <a:ext cx="7743889" cy="3617181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010596" y="1499974"/>
              <a:ext cx="5561391" cy="4051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Freeform 8"/>
          <p:cNvSpPr/>
          <p:nvPr/>
        </p:nvSpPr>
        <p:spPr>
          <a:xfrm>
            <a:off x="722215" y="3918357"/>
            <a:ext cx="7676494" cy="2198674"/>
          </a:xfrm>
          <a:custGeom>
            <a:avLst/>
            <a:gdLst>
              <a:gd name="connsiteX0" fmla="*/ 0 w 7985991"/>
              <a:gd name="connsiteY0" fmla="*/ 2251990 h 2251990"/>
              <a:gd name="connsiteX1" fmla="*/ 3932757 w 7985991"/>
              <a:gd name="connsiteY1" fmla="*/ 982116 h 2251990"/>
              <a:gd name="connsiteX2" fmla="*/ 6377074 w 7985991"/>
              <a:gd name="connsiteY2" fmla="*/ 381316 h 2251990"/>
              <a:gd name="connsiteX3" fmla="*/ 7879169 w 7985991"/>
              <a:gd name="connsiteY3" fmla="*/ 26297 h 2251990"/>
              <a:gd name="connsiteX4" fmla="*/ 7865513 w 7985991"/>
              <a:gd name="connsiteY4" fmla="*/ 26297 h 2251990"/>
              <a:gd name="connsiteX0" fmla="*/ 0 w 7930199"/>
              <a:gd name="connsiteY0" fmla="*/ 2231677 h 2231677"/>
              <a:gd name="connsiteX1" fmla="*/ 3932757 w 7930199"/>
              <a:gd name="connsiteY1" fmla="*/ 961803 h 2231677"/>
              <a:gd name="connsiteX2" fmla="*/ 6377074 w 7930199"/>
              <a:gd name="connsiteY2" fmla="*/ 361003 h 2231677"/>
              <a:gd name="connsiteX3" fmla="*/ 7879169 w 7930199"/>
              <a:gd name="connsiteY3" fmla="*/ 5984 h 2231677"/>
              <a:gd name="connsiteX4" fmla="*/ 7606060 w 7930199"/>
              <a:gd name="connsiteY4" fmla="*/ 128875 h 2231677"/>
              <a:gd name="connsiteX0" fmla="*/ 0 w 7990435"/>
              <a:gd name="connsiteY0" fmla="*/ 2230730 h 2230730"/>
              <a:gd name="connsiteX1" fmla="*/ 3932757 w 7990435"/>
              <a:gd name="connsiteY1" fmla="*/ 960856 h 2230730"/>
              <a:gd name="connsiteX2" fmla="*/ 6377074 w 7990435"/>
              <a:gd name="connsiteY2" fmla="*/ 360056 h 2230730"/>
              <a:gd name="connsiteX3" fmla="*/ 7879169 w 7990435"/>
              <a:gd name="connsiteY3" fmla="*/ 5037 h 2230730"/>
              <a:gd name="connsiteX4" fmla="*/ 7879169 w 7990435"/>
              <a:gd name="connsiteY4" fmla="*/ 141582 h 2230730"/>
              <a:gd name="connsiteX0" fmla="*/ 0 w 7879169"/>
              <a:gd name="connsiteY0" fmla="*/ 2225693 h 2225693"/>
              <a:gd name="connsiteX1" fmla="*/ 3932757 w 7879169"/>
              <a:gd name="connsiteY1" fmla="*/ 955819 h 2225693"/>
              <a:gd name="connsiteX2" fmla="*/ 6377074 w 7879169"/>
              <a:gd name="connsiteY2" fmla="*/ 355019 h 2225693"/>
              <a:gd name="connsiteX3" fmla="*/ 7879169 w 7879169"/>
              <a:gd name="connsiteY3" fmla="*/ 0 h 2225693"/>
              <a:gd name="connsiteX0" fmla="*/ 0 w 7676494"/>
              <a:gd name="connsiteY0" fmla="*/ 2198674 h 2198674"/>
              <a:gd name="connsiteX1" fmla="*/ 3932757 w 7676494"/>
              <a:gd name="connsiteY1" fmla="*/ 928800 h 2198674"/>
              <a:gd name="connsiteX2" fmla="*/ 6377074 w 7676494"/>
              <a:gd name="connsiteY2" fmla="*/ 328000 h 2198674"/>
              <a:gd name="connsiteX3" fmla="*/ 7676494 w 7676494"/>
              <a:gd name="connsiteY3" fmla="*/ 0 h 2198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6494" h="2198674">
                <a:moveTo>
                  <a:pt x="0" y="2198674"/>
                </a:moveTo>
                <a:cubicBezTo>
                  <a:pt x="1434955" y="1719626"/>
                  <a:pt x="2869911" y="1240579"/>
                  <a:pt x="3932757" y="928800"/>
                </a:cubicBezTo>
                <a:cubicBezTo>
                  <a:pt x="4995603" y="617021"/>
                  <a:pt x="5753118" y="482800"/>
                  <a:pt x="6377074" y="328000"/>
                </a:cubicBezTo>
                <a:cubicBezTo>
                  <a:pt x="7001030" y="173200"/>
                  <a:pt x="7426145" y="36412"/>
                  <a:pt x="7676494" y="0"/>
                </a:cubicBezTo>
              </a:path>
            </a:pathLst>
          </a:cu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385608" y="3918357"/>
            <a:ext cx="878256" cy="446532"/>
          </a:xfrm>
          <a:prstGeom prst="ellipse">
            <a:avLst/>
          </a:prstGeom>
          <a:noFill/>
          <a:ln w="28575" cmpd="sng">
            <a:solidFill>
              <a:srgbClr val="4E67C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739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LIU-IONS beam parameter table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480691"/>
              </p:ext>
            </p:extLst>
          </p:nvPr>
        </p:nvGraphicFramePr>
        <p:xfrm>
          <a:off x="1524000" y="1397000"/>
          <a:ext cx="6096000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827"/>
                <a:gridCol w="1711803"/>
                <a:gridCol w="186337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Intensity</a:t>
                      </a:r>
                      <a:r>
                        <a:rPr lang="en-US" sz="1600" baseline="0" dirty="0" smtClean="0"/>
                        <a:t> (10</a:t>
                      </a:r>
                      <a:r>
                        <a:rPr lang="en-US" sz="1600" baseline="30000" dirty="0" smtClean="0"/>
                        <a:t>8</a:t>
                      </a:r>
                      <a:r>
                        <a:rPr lang="en-US" sz="1600" baseline="0" dirty="0" smtClean="0"/>
                        <a:t> ions/bunch)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Transverse </a:t>
                      </a:r>
                      <a:r>
                        <a:rPr lang="en-US" sz="1600" dirty="0" err="1" smtClean="0"/>
                        <a:t>emittance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LEIR</a:t>
                      </a:r>
                      <a:r>
                        <a:rPr lang="en-US" sz="1600" baseline="0" dirty="0" smtClean="0"/>
                        <a:t> (end of accumulation)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LEIR extraction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 injection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0682" y="3644715"/>
            <a:ext cx="75374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Here we include directly an additional 8% losses before injection into the PS, as was measured in 2015.</a:t>
            </a:r>
          </a:p>
          <a:p>
            <a:endParaRPr lang="en-US" dirty="0" smtClean="0"/>
          </a:p>
          <a:p>
            <a:r>
              <a:rPr lang="en-US" dirty="0" err="1" smtClean="0"/>
              <a:t>Emittance</a:t>
            </a:r>
            <a:r>
              <a:rPr lang="en-US" dirty="0" smtClean="0"/>
              <a:t> measurements are available with the IPM in LEIR but data are still being systematically </a:t>
            </a:r>
            <a:r>
              <a:rPr lang="en-US" dirty="0" err="1" smtClean="0"/>
              <a:t>analysed</a:t>
            </a:r>
            <a:r>
              <a:rPr lang="en-US" dirty="0" smtClean="0"/>
              <a:t>. However, from first look: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There seems to be large blow up at RF capture in LEIR (especially in V)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Injected values into PS could be around 0.5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597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LIU-IONS beam parameter table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593526"/>
              </p:ext>
            </p:extLst>
          </p:nvPr>
        </p:nvGraphicFramePr>
        <p:xfrm>
          <a:off x="1524000" y="1397000"/>
          <a:ext cx="60960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827"/>
                <a:gridCol w="1711803"/>
                <a:gridCol w="186337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Intensity</a:t>
                      </a:r>
                      <a:r>
                        <a:rPr lang="en-US" sz="1600" baseline="0" dirty="0" smtClean="0"/>
                        <a:t> (10</a:t>
                      </a:r>
                      <a:r>
                        <a:rPr lang="en-US" sz="1600" baseline="30000" dirty="0" smtClean="0"/>
                        <a:t>8</a:t>
                      </a:r>
                      <a:r>
                        <a:rPr lang="en-US" sz="1600" baseline="0" dirty="0" smtClean="0"/>
                        <a:t> ions/bunch)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Transverse </a:t>
                      </a:r>
                      <a:r>
                        <a:rPr lang="en-US" sz="1600" dirty="0" err="1" smtClean="0"/>
                        <a:t>emittance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LEIR</a:t>
                      </a:r>
                      <a:r>
                        <a:rPr lang="en-US" sz="1600" baseline="0" dirty="0" smtClean="0"/>
                        <a:t> (end of accumulation)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LEIR extraction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 injection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 extraction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 injection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0682" y="3969885"/>
            <a:ext cx="7537459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PS: Bunch splitting + assumed losses of 8% (like today)</a:t>
            </a:r>
          </a:p>
          <a:p>
            <a:endParaRPr lang="en-US" dirty="0" smtClean="0"/>
          </a:p>
          <a:p>
            <a:r>
              <a:rPr lang="en-US" dirty="0" err="1" smtClean="0"/>
              <a:t>Emittance</a:t>
            </a:r>
            <a:r>
              <a:rPr lang="en-US" dirty="0" smtClean="0"/>
              <a:t> measurements available in TT2 and SPS injection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Values were around 0.8-1.0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in 2015 (blow up in the PS?)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can still assume 1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for LIU at SPS injection</a:t>
            </a:r>
          </a:p>
          <a:p>
            <a:endParaRPr lang="en-US" dirty="0"/>
          </a:p>
          <a:p>
            <a:r>
              <a:rPr lang="en-US" dirty="0" smtClean="0"/>
              <a:t>There is an additional 16% losses between PS and SPS (stripping foil)</a:t>
            </a:r>
          </a:p>
          <a:p>
            <a:endParaRPr lang="en-US" dirty="0"/>
          </a:p>
          <a:p>
            <a:r>
              <a:rPr lang="en-US" dirty="0" smtClean="0"/>
              <a:t>A number of injections ≥10 from PS to SPS </a:t>
            </a:r>
            <a:r>
              <a:rPr lang="en-US" dirty="0" err="1" smtClean="0"/>
              <a:t>maximises</a:t>
            </a:r>
            <a:r>
              <a:rPr lang="en-US" dirty="0" smtClean="0"/>
              <a:t> </a:t>
            </a:r>
            <a:r>
              <a:rPr lang="en-US" dirty="0" smtClean="0"/>
              <a:t>number </a:t>
            </a:r>
            <a:r>
              <a:rPr lang="en-US" dirty="0" smtClean="0"/>
              <a:t>of ions in LHC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we </a:t>
            </a:r>
            <a:r>
              <a:rPr lang="en-US" dirty="0" smtClean="0">
                <a:sym typeface="Wingdings"/>
              </a:rPr>
              <a:t>choose 12, as it is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920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5" name="Picture 4" descr="SPS_transmiss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555" y="1123892"/>
            <a:ext cx="5243674" cy="5460981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683768" y="4820056"/>
            <a:ext cx="0" cy="1092364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744735" y="4733638"/>
            <a:ext cx="1966343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LIU-IONS beam parameter table:</a:t>
            </a:r>
            <a:br>
              <a:rPr lang="en-US" dirty="0" smtClean="0"/>
            </a:br>
            <a:r>
              <a:rPr lang="en-US" dirty="0" smtClean="0"/>
              <a:t>SPS transmission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842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LIU-IONS beam parameter table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156367"/>
              </p:ext>
            </p:extLst>
          </p:nvPr>
        </p:nvGraphicFramePr>
        <p:xfrm>
          <a:off x="1524000" y="1397000"/>
          <a:ext cx="6096000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827"/>
                <a:gridCol w="1711803"/>
                <a:gridCol w="186337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Intensity</a:t>
                      </a:r>
                      <a:r>
                        <a:rPr lang="en-US" sz="1600" baseline="0" dirty="0" smtClean="0"/>
                        <a:t> (10</a:t>
                      </a:r>
                      <a:r>
                        <a:rPr lang="en-US" sz="1600" baseline="30000" dirty="0" smtClean="0"/>
                        <a:t>8</a:t>
                      </a:r>
                      <a:r>
                        <a:rPr lang="en-US" sz="1600" baseline="0" dirty="0" smtClean="0"/>
                        <a:t> ions/bunch)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Transverse </a:t>
                      </a:r>
                      <a:r>
                        <a:rPr lang="en-US" sz="1600" dirty="0" err="1" smtClean="0"/>
                        <a:t>emittance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LEIR</a:t>
                      </a:r>
                      <a:r>
                        <a:rPr lang="en-US" sz="1600" baseline="0" dirty="0" smtClean="0"/>
                        <a:t> (end of accumulation)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LEIR extraction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 injection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 extraction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 injection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 extraction/LHC injection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0682" y="4598858"/>
            <a:ext cx="75374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Emittance</a:t>
            </a:r>
            <a:r>
              <a:rPr lang="en-US" dirty="0" smtClean="0"/>
              <a:t> measurements available at LHC injection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 2015 a 40-50% </a:t>
            </a:r>
            <a:r>
              <a:rPr lang="en-US" dirty="0" err="1" smtClean="0"/>
              <a:t>emittance</a:t>
            </a:r>
            <a:r>
              <a:rPr lang="en-US" dirty="0" smtClean="0"/>
              <a:t> growth was measured in the SPS for injected intensities up to 5e8 ions/bunch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can aim for ~30% </a:t>
            </a:r>
            <a:r>
              <a:rPr lang="en-US" dirty="0" err="1" smtClean="0"/>
              <a:t>emittance</a:t>
            </a:r>
            <a:r>
              <a:rPr lang="en-US" dirty="0" smtClean="0"/>
              <a:t> blow up with injected intensities of ‘only’ 2.6e8 ions/bunch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We assume same SPS transmission as today (but there will be slip stacking)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668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LIU-IONS beam parameter table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080854"/>
              </p:ext>
            </p:extLst>
          </p:nvPr>
        </p:nvGraphicFramePr>
        <p:xfrm>
          <a:off x="399141" y="1397000"/>
          <a:ext cx="7938999" cy="301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376"/>
                <a:gridCol w="1707421"/>
                <a:gridCol w="1858601"/>
                <a:gridCol w="1858601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Intensity</a:t>
                      </a:r>
                      <a:r>
                        <a:rPr lang="en-US" sz="1600" baseline="0" dirty="0" smtClean="0"/>
                        <a:t> (10</a:t>
                      </a:r>
                      <a:r>
                        <a:rPr lang="en-US" sz="1600" baseline="30000" dirty="0" smtClean="0"/>
                        <a:t>8</a:t>
                      </a:r>
                      <a:r>
                        <a:rPr lang="en-US" sz="1600" baseline="0" dirty="0" smtClean="0"/>
                        <a:t> ions/bunch)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Transverse </a:t>
                      </a:r>
                      <a:r>
                        <a:rPr lang="en-US" sz="1600" dirty="0" err="1" smtClean="0"/>
                        <a:t>emittance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Number of bunches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LEIR</a:t>
                      </a:r>
                      <a:r>
                        <a:rPr lang="en-US" sz="1600" baseline="0" dirty="0" smtClean="0"/>
                        <a:t> (end of accumulation)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9.3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coasting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LEIR extraction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 injection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 extraction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3.1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 injection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48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 extraction/LHC injection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1152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0682" y="4598858"/>
            <a:ext cx="753745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Emittance</a:t>
            </a:r>
            <a:r>
              <a:rPr lang="en-US" dirty="0" smtClean="0"/>
              <a:t> measurements available at LHC injection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 2015 a 40-50% </a:t>
            </a:r>
            <a:r>
              <a:rPr lang="en-US" dirty="0" err="1" smtClean="0"/>
              <a:t>emittance</a:t>
            </a:r>
            <a:r>
              <a:rPr lang="en-US" dirty="0" smtClean="0"/>
              <a:t> growth was measured in the SPS for injected intensities up to 5e8 ions/bunch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can aim for ~30% </a:t>
            </a:r>
            <a:r>
              <a:rPr lang="en-US" dirty="0" err="1" smtClean="0"/>
              <a:t>emittance</a:t>
            </a:r>
            <a:r>
              <a:rPr lang="en-US" dirty="0" smtClean="0"/>
              <a:t> blow up with injected intensities of ‘only’ 2.6e8 ions/bunch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We assume same SPS transmission as today (but there will be slip stacking)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612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1388</TotalTime>
  <Words>1145</Words>
  <Application>Microsoft Macintosh PowerPoint</Application>
  <PresentationFormat>On-screen Show (4:3)</PresentationFormat>
  <Paragraphs>176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LIU_PowerPoint_Template</vt:lpstr>
      <vt:lpstr>LIU beam parameters specification  Wrap-up of the 2015 beam parameters measured along the injectors chain and projected LIU performance</vt:lpstr>
      <vt:lpstr>Ion parameter table  (achieved, LIU achievable and HL-LHC requested) </vt:lpstr>
      <vt:lpstr>Summary of achieved parameters (2015)</vt:lpstr>
      <vt:lpstr>LIU-IONS beam parameter table: LEIR transmission</vt:lpstr>
      <vt:lpstr>LIU-IONS beam parameter table</vt:lpstr>
      <vt:lpstr>LIU-IONS beam parameter table</vt:lpstr>
      <vt:lpstr>LIU-IONS beam parameter table: SPS transmission</vt:lpstr>
      <vt:lpstr>LIU-IONS beam parameter table</vt:lpstr>
      <vt:lpstr>LIU-IONS beam parameter table</vt:lpstr>
      <vt:lpstr>LIU-IONS beam parameter table</vt:lpstr>
      <vt:lpstr>Possible paths to improve ion performance</vt:lpstr>
      <vt:lpstr>Possible paths to improve ion performance</vt:lpstr>
      <vt:lpstr>Possible paths to improve ion performance</vt:lpstr>
      <vt:lpstr>Intensity modeling</vt:lpstr>
      <vt:lpstr>Reference fill from 2015</vt:lpstr>
      <vt:lpstr>LIU baseline</vt:lpstr>
      <vt:lpstr>LIU baseline</vt:lpstr>
      <vt:lpstr>25 ns option</vt:lpstr>
      <vt:lpstr>Table with 25 ns option</vt:lpstr>
      <vt:lpstr>Thank you for your attention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Rumolo</dc:creator>
  <cp:lastModifiedBy>Hannes Bartosik</cp:lastModifiedBy>
  <cp:revision>79</cp:revision>
  <dcterms:created xsi:type="dcterms:W3CDTF">2016-01-18T08:16:41Z</dcterms:created>
  <dcterms:modified xsi:type="dcterms:W3CDTF">2016-02-12T07:43:43Z</dcterms:modified>
</cp:coreProperties>
</file>