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4" r:id="rId1"/>
  </p:sldMasterIdLst>
  <p:notesMasterIdLst>
    <p:notesMasterId r:id="rId9"/>
  </p:notesMasterIdLst>
  <p:handoutMasterIdLst>
    <p:handoutMasterId r:id="rId10"/>
  </p:handoutMasterIdLst>
  <p:sldIdLst>
    <p:sldId id="263" r:id="rId2"/>
    <p:sldId id="292" r:id="rId3"/>
    <p:sldId id="294" r:id="rId4"/>
    <p:sldId id="295" r:id="rId5"/>
    <p:sldId id="296" r:id="rId6"/>
    <p:sldId id="293" r:id="rId7"/>
    <p:sldId id="297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5A0"/>
    <a:srgbClr val="6E0A49"/>
    <a:srgbClr val="3F062A"/>
    <a:srgbClr val="FFB2EB"/>
    <a:srgbClr val="1630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49" autoAdjust="0"/>
    <p:restoredTop sz="94660"/>
  </p:normalViewPr>
  <p:slideViewPr>
    <p:cSldViewPr snapToGrid="0" snapToObjects="1">
      <p:cViewPr varScale="1">
        <p:scale>
          <a:sx n="111" d="100"/>
          <a:sy n="111" d="100"/>
        </p:scale>
        <p:origin x="-72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13" d="100"/>
          <a:sy n="113" d="100"/>
        </p:scale>
        <p:origin x="-421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521B26-9659-8D44-A5C9-F7CE912C5589}" type="datetimeFigureOut">
              <a:rPr lang="en-US" smtClean="0"/>
              <a:pPr/>
              <a:t>11/02/16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BF3C35-583F-AA47-BA24-3A80466313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4931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6EDFFC-A7F5-9646-BF44-6505053A4CCB}" type="datetimeFigureOut">
              <a:rPr lang="en-US" smtClean="0"/>
              <a:pPr/>
              <a:t>11/02/16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AE11AB-0296-3E4F-BC81-E4B843AB54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3309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5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andscapeligh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6582" y="2029633"/>
            <a:ext cx="8717280" cy="38221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2667" y="2398059"/>
            <a:ext cx="8701471" cy="1344706"/>
          </a:xfrm>
        </p:spPr>
        <p:txBody>
          <a:bodyPr>
            <a:normAutofit/>
          </a:bodyPr>
          <a:lstStyle>
            <a:lvl1pPr algn="ctr">
              <a:defRPr sz="26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02667" y="4474881"/>
            <a:ext cx="8701471" cy="137458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dirty="0" smtClean="0"/>
              <a:t>Subtitle</a:t>
            </a:r>
            <a:endParaRPr lang="en-US" dirty="0"/>
          </a:p>
        </p:txBody>
      </p:sp>
      <p:sp>
        <p:nvSpPr>
          <p:cNvPr id="14" name="Content Placeholder 19"/>
          <p:cNvSpPr>
            <a:spLocks noGrp="1"/>
          </p:cNvSpPr>
          <p:nvPr>
            <p:ph sz="quarter" idx="18" hasCustomPrompt="1"/>
          </p:nvPr>
        </p:nvSpPr>
        <p:spPr>
          <a:xfrm>
            <a:off x="203200" y="6373168"/>
            <a:ext cx="4405399" cy="317480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Name of the lecturer, event, date</a:t>
            </a:r>
          </a:p>
          <a:p>
            <a:r>
              <a:rPr lang="en-US" dirty="0" smtClean="0"/>
              <a:t>2 lines maximum</a:t>
            </a:r>
            <a:endParaRPr lang="en-US" dirty="0"/>
          </a:p>
        </p:txBody>
      </p:sp>
      <p:pic>
        <p:nvPicPr>
          <p:cNvPr id="16" name="Picture 15" descr="logo-presentation-small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4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5407" y="326212"/>
            <a:ext cx="2290064" cy="129369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58" y="2746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586441" y="4811058"/>
            <a:ext cx="79711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3495267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0156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63874"/>
            <a:ext cx="8229600" cy="4548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dirty="0" smtClean="0"/>
              <a:t>Click to edit Master text styles</a:t>
            </a:r>
          </a:p>
          <a:p>
            <a:pPr lvl="1"/>
            <a:r>
              <a:rPr lang="fr-CH" dirty="0" smtClean="0"/>
              <a:t>Second level first line</a:t>
            </a:r>
            <a:br>
              <a:rPr lang="fr-CH" dirty="0" smtClean="0"/>
            </a:br>
            <a:r>
              <a:rPr lang="fr-CH" dirty="0" smtClean="0"/>
              <a:t>second line</a:t>
            </a:r>
          </a:p>
          <a:p>
            <a:pPr lvl="2"/>
            <a:r>
              <a:rPr lang="fr-CH" dirty="0" smtClean="0"/>
              <a:t>Third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1" r:id="rId2"/>
    <p:sldLayoutId id="2147483676" r:id="rId3"/>
    <p:sldLayoutId id="2147483692" r:id="rId4"/>
  </p:sldLayoutIdLst>
  <p:txStyles>
    <p:titleStyle>
      <a:lvl1pPr algn="l" defTabSz="457200" rtl="0" eaLnBrk="1" latinLnBrk="0" hangingPunct="1">
        <a:spcBef>
          <a:spcPct val="0"/>
        </a:spcBef>
        <a:buNone/>
        <a:defRPr sz="2800" b="1" kern="1200">
          <a:solidFill>
            <a:srgbClr val="0055A0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Clr>
          <a:srgbClr val="0055A0"/>
        </a:buClr>
        <a:buFontTx/>
        <a:buNone/>
        <a:defRPr sz="2000" kern="1200">
          <a:solidFill>
            <a:schemeClr val="tx1"/>
          </a:solidFill>
          <a:latin typeface="Arial"/>
          <a:ea typeface="+mn-ea"/>
          <a:cs typeface="Arial"/>
        </a:defRPr>
      </a:lvl1pPr>
      <a:lvl2pPr marL="471600" indent="-284400" algn="l" defTabSz="457200" rtl="0" eaLnBrk="1" latinLnBrk="0" hangingPunct="1">
        <a:lnSpc>
          <a:spcPct val="100000"/>
        </a:lnSpc>
        <a:spcBef>
          <a:spcPts val="1080"/>
        </a:spcBef>
        <a:buClr>
          <a:srgbClr val="0055A0"/>
        </a:buClr>
        <a:buSzPct val="70000"/>
        <a:buFont typeface="Wingdings" charset="2"/>
        <a:buChar char="§"/>
        <a:defRPr sz="2000" kern="1200">
          <a:solidFill>
            <a:schemeClr val="tx1"/>
          </a:solidFill>
          <a:latin typeface="Arial"/>
          <a:ea typeface="+mn-ea"/>
          <a:cs typeface="Arial"/>
        </a:defRPr>
      </a:lvl2pPr>
      <a:lvl3pPr marL="694800" indent="-228600" algn="l" defTabSz="457200" rtl="0" eaLnBrk="1" latinLnBrk="0" hangingPunct="1">
        <a:lnSpc>
          <a:spcPct val="100000"/>
        </a:lnSpc>
        <a:spcBef>
          <a:spcPts val="984"/>
        </a:spcBef>
        <a:buClrTx/>
        <a:buSzPct val="100000"/>
        <a:buFont typeface="Lucida Grande"/>
        <a:buChar char="−"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1" Type="http://schemas.openxmlformats.org/officeDocument/2006/relationships/tags" Target="../tags/tag1.xml"/><Relationship Id="rId2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4" Type="http://schemas.openxmlformats.org/officeDocument/2006/relationships/image" Target="../media/image11.png"/><Relationship Id="rId1" Type="http://schemas.openxmlformats.org/officeDocument/2006/relationships/tags" Target="../tags/tag3.xml"/><Relationship Id="rId2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tags" Target="../tags/tag4.xml"/><Relationship Id="rId2" Type="http://schemas.openxmlformats.org/officeDocument/2006/relationships/slideLayout" Target="../slideLayouts/slideLayout3.xml"/><Relationship Id="rId3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Energy deposition as function of intensity and </a:t>
            </a:r>
            <a:r>
              <a:rPr lang="en-US" dirty="0" err="1"/>
              <a:t>emittance</a:t>
            </a:r>
            <a:endParaRPr lang="en-GB" dirty="0"/>
          </a:p>
        </p:txBody>
      </p:sp>
      <p:sp>
        <p:nvSpPr>
          <p:cNvPr id="5" name="Conten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buClrTx/>
            </a:pPr>
            <a:r>
              <a:rPr lang="en-US" dirty="0" smtClean="0"/>
              <a:t>The damage potential of a beam </a:t>
            </a:r>
            <a:r>
              <a:rPr lang="en-US" dirty="0" smtClean="0"/>
              <a:t>scales with beam brightness</a:t>
            </a:r>
          </a:p>
          <a:p>
            <a:pPr>
              <a:buClrTx/>
            </a:pPr>
            <a:r>
              <a:rPr lang="en-US" sz="1600" dirty="0" smtClean="0"/>
              <a:t>Required attenuation scales with brightness, despite scattering</a:t>
            </a:r>
          </a:p>
          <a:p>
            <a:pPr marL="0" indent="0">
              <a:buNone/>
            </a:pPr>
            <a:r>
              <a:rPr lang="en-US" sz="1600" dirty="0" err="1" smtClean="0"/>
              <a:t>Emittance</a:t>
            </a:r>
            <a:r>
              <a:rPr lang="en-US" sz="1600" dirty="0" smtClean="0"/>
              <a:t> growth only after </a:t>
            </a:r>
            <a:r>
              <a:rPr lang="en-US" sz="1600" dirty="0" err="1" smtClean="0"/>
              <a:t>filamentation</a:t>
            </a:r>
            <a:endParaRPr lang="en-US" sz="1600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Energy deposition as function of spot size </a:t>
            </a:r>
            <a:r>
              <a:rPr lang="en-US" dirty="0" err="1" smtClean="0">
                <a:latin typeface="Symbol" charset="2"/>
                <a:cs typeface="Symbol" charset="2"/>
              </a:rPr>
              <a:t>s</a:t>
            </a:r>
            <a:r>
              <a:rPr lang="en-US" baseline="-25000" dirty="0" err="1" smtClean="0"/>
              <a:t>x</a:t>
            </a:r>
            <a:r>
              <a:rPr lang="en-US" dirty="0" err="1" smtClean="0"/>
              <a:t>×</a:t>
            </a:r>
            <a:r>
              <a:rPr lang="en-US" dirty="0" err="1" smtClean="0">
                <a:latin typeface="Symbol" charset="2"/>
                <a:cs typeface="Symbol" charset="2"/>
              </a:rPr>
              <a:t>s</a:t>
            </a:r>
            <a:r>
              <a:rPr lang="en-US" baseline="-25000" dirty="0" err="1" smtClean="0"/>
              <a:t>y</a:t>
            </a:r>
            <a:endParaRPr lang="en-US" baseline="-25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9060" y="3065241"/>
            <a:ext cx="4752839" cy="2673472"/>
          </a:xfrm>
          <a:prstGeom prst="rect">
            <a:avLst/>
          </a:prstGeom>
        </p:spPr>
      </p:pic>
      <p:pic>
        <p:nvPicPr>
          <p:cNvPr id="7" name="Picture 6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90570" y="3390238"/>
            <a:ext cx="2777785" cy="871462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pattFill prst="pct5">
                  <a:fgClr>
                    <a:srgbClr val="FFFFFF">
                      <a:alpha val="0"/>
                    </a:srgbClr>
                  </a:fgClr>
                  <a:bgClr>
                    <a:srgbClr val="FFFFFF">
                      <a:alpha val="0"/>
                    </a:srgbClr>
                  </a:bgClr>
                </a:patt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Picture 7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90570" y="4530746"/>
            <a:ext cx="2777785" cy="762529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pattFill prst="pct5">
                  <a:fgClr>
                    <a:srgbClr val="FFFFFF">
                      <a:alpha val="0"/>
                    </a:srgbClr>
                  </a:fgClr>
                  <a:bgClr>
                    <a:srgbClr val="FFFFFF">
                      <a:alpha val="0"/>
                    </a:srgbClr>
                  </a:bgClr>
                </a:patt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44397" y="5876017"/>
            <a:ext cx="3948116" cy="338554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Assumed round beams </a:t>
            </a:r>
            <a:r>
              <a:rPr lang="en-US" dirty="0" smtClean="0"/>
              <a:t>for this simulation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274499" y="3488429"/>
            <a:ext cx="2865187" cy="338554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Peak energy deposition in Cu</a:t>
            </a:r>
          </a:p>
        </p:txBody>
      </p:sp>
    </p:spTree>
    <p:extLst>
      <p:ext uri="{BB962C8B-B14F-4D97-AF65-F5344CB8AC3E}">
        <p14:creationId xmlns:p14="http://schemas.microsoft.com/office/powerpoint/2010/main" val="8353050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Robustness of protection devices: Energy </a:t>
            </a:r>
            <a:r>
              <a:rPr lang="en-US" dirty="0" smtClean="0"/>
              <a:t>Deposition in Graphite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852" y="516543"/>
            <a:ext cx="9144000" cy="6461615"/>
          </a:xfrm>
          <a:prstGeom prst="rect">
            <a:avLst/>
          </a:prstGeom>
        </p:spPr>
      </p:pic>
      <p:pic>
        <p:nvPicPr>
          <p:cNvPr id="3" name="Picture 2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0087" y="5042814"/>
            <a:ext cx="2777785" cy="762529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pattFill prst="pct5">
                  <a:fgClr>
                    <a:srgbClr val="FFFFFF">
                      <a:alpha val="0"/>
                    </a:srgbClr>
                  </a:fgClr>
                  <a:bgClr>
                    <a:srgbClr val="FFFFFF">
                      <a:alpha val="0"/>
                    </a:srgbClr>
                  </a:bgClr>
                </a:patt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2057654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Design parameter for SPS LIU protection devices and dumps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@ 450 </a:t>
            </a:r>
            <a:r>
              <a:rPr lang="en-US" dirty="0" err="1" smtClean="0"/>
              <a:t>GeV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@ 26 </a:t>
            </a:r>
            <a:r>
              <a:rPr lang="en-US" dirty="0" err="1" smtClean="0"/>
              <a:t>GeV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506" y="1926142"/>
            <a:ext cx="6480175" cy="151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1706" y="4176300"/>
            <a:ext cx="4912919" cy="2487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30542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4646960"/>
              </p:ext>
            </p:extLst>
          </p:nvPr>
        </p:nvGraphicFramePr>
        <p:xfrm>
          <a:off x="146713" y="1194353"/>
          <a:ext cx="8862894" cy="532892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143540"/>
                <a:gridCol w="2304304"/>
                <a:gridCol w="1744131"/>
                <a:gridCol w="1956662"/>
                <a:gridCol w="1714257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Device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Comment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Material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latin typeface="Symbol" charset="2"/>
                          <a:cs typeface="Symbol" charset="2"/>
                        </a:rPr>
                        <a:t>b</a:t>
                      </a:r>
                      <a:r>
                        <a:rPr lang="en-US" baseline="-25000" dirty="0" err="1" smtClean="0"/>
                        <a:t>x</a:t>
                      </a:r>
                      <a:r>
                        <a:rPr lang="en-US" baseline="0" dirty="0" smtClean="0"/>
                        <a:t> x </a:t>
                      </a:r>
                      <a:r>
                        <a:rPr lang="en-US" baseline="0" dirty="0" smtClean="0">
                          <a:latin typeface="Symbol" charset="2"/>
                          <a:cs typeface="Symbol" charset="2"/>
                        </a:rPr>
                        <a:t>b</a:t>
                      </a:r>
                      <a:r>
                        <a:rPr lang="en-US" baseline="-25000" dirty="0" smtClean="0"/>
                        <a:t>y </a:t>
                      </a:r>
                      <a:r>
                        <a:rPr lang="en-US" baseline="0" dirty="0" smtClean="0"/>
                        <a:t>[m</a:t>
                      </a:r>
                      <a:r>
                        <a:rPr lang="en-US" baseline="30000" dirty="0" smtClean="0"/>
                        <a:t>2</a:t>
                      </a:r>
                      <a:r>
                        <a:rPr lang="en-US" baseline="0" dirty="0" smtClean="0"/>
                        <a:t>]</a:t>
                      </a:r>
                      <a:endParaRPr lang="en-US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Upgrade</a:t>
                      </a:r>
                      <a:r>
                        <a:rPr lang="en-US" baseline="0" dirty="0" smtClean="0"/>
                        <a:t> for LIU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TIDVG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Sweep,</a:t>
                      </a:r>
                      <a:r>
                        <a:rPr lang="en-US" sz="1200" baseline="0" dirty="0" smtClean="0"/>
                        <a:t> intensity limitation not brightness. Continuous dumping problematic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Sandwich:</a:t>
                      </a:r>
                      <a:r>
                        <a:rPr lang="en-US" sz="1200" baseline="0" dirty="0" smtClean="0"/>
                        <a:t> Graphite, </a:t>
                      </a:r>
                      <a:r>
                        <a:rPr lang="en-US" sz="1200" baseline="0" dirty="0" err="1" smtClean="0"/>
                        <a:t>Al,Cu</a:t>
                      </a:r>
                      <a:r>
                        <a:rPr lang="en-US" sz="1200" baseline="0" dirty="0" smtClean="0"/>
                        <a:t>, 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 sweep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rgbClr val="008000"/>
                          </a:solidFill>
                        </a:rPr>
                        <a:t>YES.</a:t>
                      </a:r>
                      <a:r>
                        <a:rPr lang="en-US" sz="1200" b="1" baseline="0" dirty="0" smtClean="0">
                          <a:solidFill>
                            <a:srgbClr val="008000"/>
                          </a:solidFill>
                        </a:rPr>
                        <a:t> LSS5 internal dump</a:t>
                      </a:r>
                      <a:endParaRPr lang="en-US" sz="1200" b="1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TPSG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450 </a:t>
                      </a:r>
                      <a:r>
                        <a:rPr lang="en-US" sz="1200" dirty="0" err="1" smtClean="0"/>
                        <a:t>GeV</a:t>
                      </a:r>
                      <a:r>
                        <a:rPr lang="en-US" sz="1200" dirty="0" smtClean="0"/>
                        <a:t>: Assume all</a:t>
                      </a:r>
                      <a:r>
                        <a:rPr lang="en-US" sz="1200" baseline="0" dirty="0" smtClean="0"/>
                        <a:t> beam in one spot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Sandwich: graphite</a:t>
                      </a:r>
                      <a:r>
                        <a:rPr lang="en-US" sz="1200" baseline="0" dirty="0" smtClean="0"/>
                        <a:t> &lt;-&gt; </a:t>
                      </a:r>
                      <a:r>
                        <a:rPr lang="en-US" sz="1200" baseline="0" dirty="0" err="1" smtClean="0"/>
                        <a:t>CfC</a:t>
                      </a:r>
                      <a:r>
                        <a:rPr lang="en-US" sz="1200" baseline="0" dirty="0" smtClean="0"/>
                        <a:t>,</a:t>
                      </a:r>
                      <a:r>
                        <a:rPr lang="en-US" sz="1200" dirty="0" smtClean="0"/>
                        <a:t> Ti, Inconel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2178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rgbClr val="008000"/>
                          </a:solidFill>
                        </a:rPr>
                        <a:t>YES</a:t>
                      </a:r>
                      <a:r>
                        <a:rPr lang="en-US" sz="1200" b="1" dirty="0" smtClean="0">
                          <a:solidFill>
                            <a:srgbClr val="008000"/>
                          </a:solidFill>
                        </a:rPr>
                        <a:t>,</a:t>
                      </a:r>
                      <a:r>
                        <a:rPr lang="en-US" sz="1200" b="1" baseline="0" dirty="0" smtClean="0">
                          <a:solidFill>
                            <a:srgbClr val="008000"/>
                          </a:solidFill>
                        </a:rPr>
                        <a:t> </a:t>
                      </a:r>
                      <a:r>
                        <a:rPr lang="en-US" sz="1200" b="1" baseline="0" dirty="0" smtClean="0">
                          <a:solidFill>
                            <a:schemeClr val="accent6"/>
                          </a:solidFill>
                        </a:rPr>
                        <a:t>LSS4 integration still tricky</a:t>
                      </a:r>
                      <a:endParaRPr lang="en-US" sz="1200" b="1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TED LHC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450 </a:t>
                      </a:r>
                      <a:r>
                        <a:rPr lang="en-US" sz="1200" dirty="0" err="1" smtClean="0"/>
                        <a:t>GeV</a:t>
                      </a:r>
                      <a:r>
                        <a:rPr lang="en-US" sz="1200" dirty="0" smtClean="0"/>
                        <a:t>. Continuous dumping</a:t>
                      </a:r>
                      <a:r>
                        <a:rPr lang="en-US" sz="1200" baseline="0" dirty="0" smtClean="0"/>
                        <a:t> problematic.</a:t>
                      </a:r>
                    </a:p>
                    <a:p>
                      <a:r>
                        <a:rPr lang="en-US" sz="1200" baseline="0" dirty="0" smtClean="0"/>
                        <a:t>Graphite not in vacuum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Sandwich:</a:t>
                      </a:r>
                    </a:p>
                    <a:p>
                      <a:r>
                        <a:rPr lang="en-US" sz="1200" dirty="0" smtClean="0"/>
                        <a:t>Graphite, Al, Cu-Be,</a:t>
                      </a:r>
                      <a:r>
                        <a:rPr lang="en-US" sz="1200" baseline="0" dirty="0" smtClean="0"/>
                        <a:t> Cu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Check</a:t>
                      </a:r>
                      <a:r>
                        <a:rPr lang="en-US" sz="1200" baseline="0" dirty="0" smtClean="0"/>
                        <a:t> for new optics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rgbClr val="008000"/>
                          </a:solidFill>
                        </a:rPr>
                        <a:t>NO, intensity interlocking upgrade </a:t>
                      </a:r>
                      <a:r>
                        <a:rPr lang="en-US" sz="1200" b="1" dirty="0" smtClean="0">
                          <a:solidFill>
                            <a:srgbClr val="008000"/>
                          </a:solidFill>
                        </a:rPr>
                        <a:t>required</a:t>
                      </a:r>
                      <a:endParaRPr lang="en-US" sz="1200" b="1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TED </a:t>
                      </a:r>
                      <a:r>
                        <a:rPr lang="en-US" sz="1200" dirty="0" err="1" smtClean="0"/>
                        <a:t>HiRadMat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450 </a:t>
                      </a:r>
                      <a:r>
                        <a:rPr lang="en-US" sz="1200" dirty="0" err="1" smtClean="0"/>
                        <a:t>GeV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Use</a:t>
                      </a:r>
                      <a:r>
                        <a:rPr lang="en-US" sz="1200" baseline="0" dirty="0" smtClean="0"/>
                        <a:t> dump spot size limit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rgbClr val="FF0000"/>
                          </a:solidFill>
                        </a:rPr>
                        <a:t>TBD</a:t>
                      </a:r>
                      <a:endParaRPr lang="en-US" sz="12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TBSE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450 </a:t>
                      </a:r>
                      <a:r>
                        <a:rPr lang="en-US" sz="1200" dirty="0" err="1" smtClean="0"/>
                        <a:t>GeV</a:t>
                      </a:r>
                      <a:r>
                        <a:rPr lang="en-US" sz="1200" dirty="0" smtClean="0"/>
                        <a:t>. Should</a:t>
                      </a:r>
                      <a:r>
                        <a:rPr lang="en-US" sz="1200" baseline="0" dirty="0" smtClean="0"/>
                        <a:t> survive one shot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rgbClr val="008000"/>
                          </a:solidFill>
                        </a:rPr>
                        <a:t>NO</a:t>
                      </a:r>
                      <a:endParaRPr lang="en-US" sz="1200" b="1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TIDP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Momentum collimator. n/a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Momentum halo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n/a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TBSJ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Injection dump: 26 </a:t>
                      </a:r>
                      <a:r>
                        <a:rPr lang="en-US" sz="1200" dirty="0" err="1" smtClean="0"/>
                        <a:t>GeV</a:t>
                      </a:r>
                      <a:r>
                        <a:rPr lang="en-US" sz="1200" dirty="0" smtClean="0"/>
                        <a:t>. Max intensity:</a:t>
                      </a:r>
                      <a:r>
                        <a:rPr lang="en-US" sz="1200" baseline="0" dirty="0" smtClean="0"/>
                        <a:t> 72 (48) bunches per shot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Stainless steel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rgbClr val="008000"/>
                          </a:solidFill>
                        </a:rPr>
                        <a:t>OK, SPS 2 PS injection</a:t>
                      </a:r>
                      <a:r>
                        <a:rPr lang="en-US" sz="1200" b="1" baseline="0" dirty="0" smtClean="0">
                          <a:solidFill>
                            <a:srgbClr val="008000"/>
                          </a:solidFill>
                        </a:rPr>
                        <a:t> inhibit required</a:t>
                      </a:r>
                      <a:endParaRPr lang="en-US" sz="1200" b="1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TIDH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Sweep. Dump at 28 </a:t>
                      </a:r>
                      <a:r>
                        <a:rPr lang="en-US" sz="1200" dirty="0" err="1" smtClean="0"/>
                        <a:t>GeV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Al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sweep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rgbClr val="008000"/>
                          </a:solidFill>
                        </a:rPr>
                        <a:t>OK</a:t>
                      </a:r>
                      <a:endParaRPr lang="en-US" sz="1200" b="1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TCDIs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450 </a:t>
                      </a:r>
                      <a:r>
                        <a:rPr lang="en-US" sz="1200" dirty="0" err="1" smtClean="0"/>
                        <a:t>GeV</a:t>
                      </a:r>
                      <a:r>
                        <a:rPr lang="en-US" sz="1200" dirty="0" smtClean="0"/>
                        <a:t>.</a:t>
                      </a:r>
                      <a:r>
                        <a:rPr lang="en-US" sz="1200" baseline="0" dirty="0" smtClean="0"/>
                        <a:t> 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1239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rgbClr val="008000"/>
                          </a:solidFill>
                        </a:rPr>
                        <a:t>Yes</a:t>
                      </a:r>
                      <a:r>
                        <a:rPr lang="en-US" sz="1200" b="1" baseline="0" dirty="0" smtClean="0">
                          <a:solidFill>
                            <a:srgbClr val="008000"/>
                          </a:solidFill>
                        </a:rPr>
                        <a:t>. FS is out. ECR being finalized. </a:t>
                      </a:r>
                      <a:r>
                        <a:rPr lang="en-US" sz="1200" b="1" baseline="0" dirty="0" smtClean="0">
                          <a:solidFill>
                            <a:srgbClr val="FF6600"/>
                          </a:solidFill>
                        </a:rPr>
                        <a:t>Masks, </a:t>
                      </a:r>
                      <a:r>
                        <a:rPr lang="en-US" sz="1200" b="1" baseline="0" dirty="0" err="1" smtClean="0">
                          <a:solidFill>
                            <a:srgbClr val="FF6600"/>
                          </a:solidFill>
                        </a:rPr>
                        <a:t>HiRadMat</a:t>
                      </a:r>
                      <a:endParaRPr lang="en-US" sz="1200" b="1" dirty="0">
                        <a:solidFill>
                          <a:srgbClr val="FF66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Scraper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Graphite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Betatron</a:t>
                      </a:r>
                      <a:r>
                        <a:rPr lang="en-US" sz="1200" dirty="0" smtClean="0"/>
                        <a:t> halo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 smtClean="0"/>
                    </a:p>
                    <a:p>
                      <a:r>
                        <a:rPr lang="en-US" sz="1200" b="1" dirty="0" smtClean="0">
                          <a:solidFill>
                            <a:srgbClr val="008000"/>
                          </a:solidFill>
                        </a:rPr>
                        <a:t>OK</a:t>
                      </a:r>
                      <a:r>
                        <a:rPr lang="en-US" sz="1200" b="1" dirty="0" smtClean="0">
                          <a:solidFill>
                            <a:srgbClr val="FF0000"/>
                          </a:solidFill>
                        </a:rPr>
                        <a:t>,</a:t>
                      </a:r>
                      <a:r>
                        <a:rPr lang="en-US" sz="1200" b="1" baseline="0" dirty="0" smtClean="0">
                          <a:solidFill>
                            <a:srgbClr val="FF0000"/>
                          </a:solidFill>
                        </a:rPr>
                        <a:t> need fast BLMs</a:t>
                      </a:r>
                      <a:endParaRPr lang="en-US" sz="12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594817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Some details to be finalized but no show stoppers expected.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>
              <a:latin typeface="Wingdings"/>
              <a:ea typeface="Wingdings"/>
              <a:cs typeface="Wingdings"/>
              <a:sym typeface="Wingdings"/>
            </a:endParaRPr>
          </a:p>
          <a:p>
            <a:pPr marL="342900" indent="-342900">
              <a:buFont typeface="Wingdings" charset="0"/>
              <a:buChar char="è"/>
            </a:pPr>
            <a:r>
              <a:rPr lang="en-US" dirty="0" smtClean="0">
                <a:sym typeface="Wingdings"/>
              </a:rPr>
              <a:t>LIU SPS protection devices and dumps will be compatible with these parameters</a:t>
            </a:r>
          </a:p>
          <a:p>
            <a:pPr marL="342900" indent="-342900">
              <a:buFont typeface="Wingdings" charset="0"/>
              <a:buChar char="è"/>
            </a:pPr>
            <a:endParaRPr lang="en-US" dirty="0">
              <a:sym typeface="Wingdings"/>
            </a:endParaRPr>
          </a:p>
          <a:p>
            <a:pPr marL="342900" indent="-342900">
              <a:buFont typeface="Wingdings" charset="0"/>
              <a:buChar char="è"/>
            </a:pPr>
            <a:r>
              <a:rPr lang="en-US" dirty="0" smtClean="0">
                <a:sym typeface="Wingdings"/>
              </a:rPr>
              <a:t>Is it however OK to further increase bunch intensity for constant brightness? 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506" y="1926142"/>
            <a:ext cx="6480175" cy="151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635228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</a:t>
            </a:r>
            <a:r>
              <a:rPr lang="en-US" dirty="0" smtClean="0"/>
              <a:t>rightness is not everything</a:t>
            </a:r>
            <a:r>
              <a:rPr lang="is-IS" dirty="0" smtClean="0"/>
              <a:t>…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dirty="0">
                <a:sym typeface="Wingdings"/>
              </a:rPr>
              <a:t> </a:t>
            </a:r>
            <a:r>
              <a:rPr lang="en-US" dirty="0" smtClean="0"/>
              <a:t>Stress increases in low Z absorbers for higher intensity and same brightness</a:t>
            </a:r>
          </a:p>
          <a:p>
            <a:r>
              <a:rPr lang="en-US" dirty="0" smtClean="0"/>
              <a:t>	If </a:t>
            </a:r>
            <a:r>
              <a:rPr lang="en-US" dirty="0" smtClean="0"/>
              <a:t>intensity is increased: f &gt; </a:t>
            </a:r>
            <a:r>
              <a:rPr lang="en-US" dirty="0" smtClean="0"/>
              <a:t>1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Tank design, shielding and downstream mask as well as shower effect on nearby magnets depends mainly on the total intensity, less on brightness.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4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8433" y="2917108"/>
            <a:ext cx="3144475" cy="736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2373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 descr="protectionDevice_exclusionPlo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686" y="2193846"/>
            <a:ext cx="6144528" cy="3049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2985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&#10;\pagestyle{empty}&#10;&#10;\begin{document}&#10;&#10;$\Delta E \propto \frac{I_{beam}}{\sigma_x\cdot\sigma_y}$&#10;\end{document}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51"/>
  <p:tag name="PICTUREFILESIZE" val="514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&#10;\pagestyle{empty}&#10;&#10;\begin{document}&#10;&#10;$\Delta E \propto \frac{I_{beam}}{\varepsilon}$&#10;\end{document}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51"/>
  <p:tag name="PICTUREFILESIZE" val="429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&#10;\pagestyle{empty}&#10;&#10;\begin{document}&#10;&#10;$\Delta E \propto \frac{I_{beam}}{\varepsilon^{0.75}}$&#10;\end{document}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51"/>
  <p:tag name="PICTUREFILESIZE" val="497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&#10;\pagestyle{empty}&#10;&#10;\begin{document}&#10;$\frac{N\cdot f}{(\varepsilon\cdot f)^{0.75}}&gt;\frac{N}{\varepsilon^{0.75}}$&#10;&#10;\end{document}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64"/>
  <p:tag name="PICTUREFILESIZE" val="5371"/>
</p:tagLst>
</file>

<file path=ppt/theme/theme1.xml><?xml version="1.0" encoding="utf-8"?>
<a:theme xmlns:a="http://schemas.openxmlformats.org/drawingml/2006/main" name="LIU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LIU_PowerPoint_Template</Template>
  <TotalTime>4853</TotalTime>
  <Words>329</Words>
  <Application>Microsoft Macintosh PowerPoint</Application>
  <PresentationFormat>On-screen Show (4:3)</PresentationFormat>
  <Paragraphs>101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LIU_PowerPoint_Template</vt:lpstr>
      <vt:lpstr>Energy deposition as function of intensity and emittance</vt:lpstr>
      <vt:lpstr>Robustness of protection devices: Energy Deposition in Graphite</vt:lpstr>
      <vt:lpstr>Design parameter for SPS LIU protection devices and dumps</vt:lpstr>
      <vt:lpstr>Status</vt:lpstr>
      <vt:lpstr>Status</vt:lpstr>
      <vt:lpstr>Brightness is not everything…</vt:lpstr>
      <vt:lpstr>Conclusion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Cecile Noels</dc:creator>
  <cp:lastModifiedBy>Verena Kain</cp:lastModifiedBy>
  <cp:revision>110</cp:revision>
  <dcterms:created xsi:type="dcterms:W3CDTF">2011-05-16T09:28:26Z</dcterms:created>
  <dcterms:modified xsi:type="dcterms:W3CDTF">2016-02-11T21:54:31Z</dcterms:modified>
</cp:coreProperties>
</file>