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media1.gif" ContentType="video/unknown"/>
  <Override PartName="/ppt/media/media2.gif" ContentType="video/unknown"/>
  <Override PartName="/ppt/media/media3.gif" ContentType="video/unknown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96" r:id="rId3"/>
    <p:sldId id="258" r:id="rId4"/>
    <p:sldId id="259" r:id="rId5"/>
    <p:sldId id="297" r:id="rId6"/>
    <p:sldId id="260" r:id="rId7"/>
    <p:sldId id="286" r:id="rId8"/>
    <p:sldId id="261" r:id="rId9"/>
    <p:sldId id="262" r:id="rId10"/>
    <p:sldId id="267" r:id="rId11"/>
    <p:sldId id="268" r:id="rId12"/>
    <p:sldId id="263" r:id="rId13"/>
    <p:sldId id="269" r:id="rId14"/>
    <p:sldId id="285" r:id="rId15"/>
    <p:sldId id="264" r:id="rId16"/>
    <p:sldId id="266" r:id="rId17"/>
    <p:sldId id="276" r:id="rId18"/>
    <p:sldId id="288" r:id="rId19"/>
    <p:sldId id="291" r:id="rId20"/>
    <p:sldId id="292" r:id="rId21"/>
    <p:sldId id="293" r:id="rId22"/>
    <p:sldId id="277" r:id="rId23"/>
    <p:sldId id="278" r:id="rId24"/>
    <p:sldId id="284" r:id="rId25"/>
    <p:sldId id="270" r:id="rId26"/>
    <p:sldId id="271" r:id="rId27"/>
    <p:sldId id="294" r:id="rId28"/>
    <p:sldId id="272" r:id="rId29"/>
    <p:sldId id="287" r:id="rId30"/>
    <p:sldId id="273" r:id="rId31"/>
    <p:sldId id="279" r:id="rId32"/>
    <p:sldId id="274" r:id="rId33"/>
    <p:sldId id="275" r:id="rId34"/>
    <p:sldId id="295" r:id="rId35"/>
    <p:sldId id="280" r:id="rId36"/>
    <p:sldId id="283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420" autoAdjust="0"/>
    <p:restoredTop sz="73364" autoAdjust="0"/>
  </p:normalViewPr>
  <p:slideViewPr>
    <p:cSldViewPr>
      <p:cViewPr>
        <p:scale>
          <a:sx n="75" d="100"/>
          <a:sy n="75" d="100"/>
        </p:scale>
        <p:origin x="1230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90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6AF89D-FD06-4F17-BA71-27DD7F65AE8A}" type="datetimeFigureOut">
              <a:rPr lang="en-GB" smtClean="0"/>
              <a:t>29/06/2016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5A0E40-D07F-4F51-88B5-E17FFB9A76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1966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C1BE8-A1A6-2240-8E40-4C2B254C281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3873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5A0E40-D07F-4F51-88B5-E17FFB9A7676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5015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18963-7B3C-4787-A6F5-37B7D2362EB6}" type="datetime1">
              <a:rPr lang="en-US" smtClean="0"/>
              <a:t>6/29/2016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368EA-8F15-433C-AEE8-13654D0169B9}" type="datetime1">
              <a:rPr lang="en-US" smtClean="0"/>
              <a:t>6/29/2016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060D1-5C45-4439-B19A-29604E20C3B0}" type="datetime1">
              <a:rPr lang="en-US" smtClean="0"/>
              <a:t>6/29/2016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05B07-BACD-4A42-BC83-423B1FB8133E}" type="datetime1">
              <a:rPr lang="en-US" smtClean="0"/>
              <a:t>6/29/2016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0F8A8-A015-4BBD-A16B-EADF60004C0E}" type="datetime1">
              <a:rPr lang="en-US" smtClean="0"/>
              <a:t>6/29/2016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ADA23-E959-4E3A-BD9F-990F16472EE7}" type="datetime1">
              <a:rPr lang="en-US" smtClean="0"/>
              <a:t>6/29/2016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6FC93-7C35-4DB6-8CBD-8BEA2663EAC3}" type="datetime1">
              <a:rPr lang="en-US" smtClean="0"/>
              <a:t>6/29/2016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F6CEC-F8B1-4285-92EA-3622A3594E61}" type="datetime1">
              <a:rPr lang="en-US" smtClean="0"/>
              <a:t>6/29/2016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DD290-186D-46D0-B8F7-D561C4FF57A8}" type="datetime1">
              <a:rPr lang="en-US" smtClean="0"/>
              <a:t>6/29/2016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6FCE6-250E-4692-815F-20EA8E55E75C}" type="datetime1">
              <a:rPr lang="en-US" smtClean="0"/>
              <a:t>6/29/2016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C2C94-64BB-43F2-A887-D8BFC915F1B5}" type="datetime1">
              <a:rPr lang="en-US" smtClean="0"/>
              <a:t>6/29/2016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047578-6639-4E46-BF94-7E5D1DAC051D}" type="datetime1">
              <a:rPr lang="en-US" smtClean="0"/>
              <a:t>6/29/2016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gif"/><Relationship Id="rId1" Type="http://schemas.microsoft.com/office/2007/relationships/media" Target="../media/media1.gif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gif"/><Relationship Id="rId4" Type="http://schemas.openxmlformats.org/officeDocument/2006/relationships/image" Target="../media/image28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gif"/><Relationship Id="rId1" Type="http://schemas.microsoft.com/office/2007/relationships/media" Target="../media/media2.gif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gif"/><Relationship Id="rId1" Type="http://schemas.microsoft.com/office/2007/relationships/media" Target="../media/media3.gif"/><Relationship Id="rId5" Type="http://schemas.openxmlformats.org/officeDocument/2006/relationships/image" Target="../media/image37.png"/><Relationship Id="rId4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gif"/><Relationship Id="rId4" Type="http://schemas.openxmlformats.org/officeDocument/2006/relationships/image" Target="../media/image43.jpe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133600"/>
            <a:ext cx="7772400" cy="1470025"/>
          </a:xfrm>
        </p:spPr>
        <p:txBody>
          <a:bodyPr/>
          <a:lstStyle/>
          <a:p>
            <a:r>
              <a:rPr lang="tr-TR" b="1" dirty="0" smtClean="0">
                <a:solidFill>
                  <a:srgbClr val="002060"/>
                </a:solidFill>
                <a:latin typeface="Bebas Neue" panose="020B0606020202050201" pitchFamily="34" charset="0"/>
                <a:cs typeface="Arial" panose="020B0604020202020204" pitchFamily="34" charset="0"/>
              </a:rPr>
              <a:t>Hızlandırıcı FİzİĞİ</a:t>
            </a:r>
            <a:r>
              <a:rPr lang="en-GB" b="1" dirty="0" smtClean="0">
                <a:solidFill>
                  <a:srgbClr val="002060"/>
                </a:solidFill>
                <a:latin typeface="Bebas Neue" panose="020B0606020202050201" pitchFamily="34" charset="0"/>
                <a:cs typeface="Arial" panose="020B0604020202020204" pitchFamily="34" charset="0"/>
              </a:rPr>
              <a:t>-1</a:t>
            </a:r>
            <a:endParaRPr lang="en-GB" b="1" dirty="0">
              <a:solidFill>
                <a:srgbClr val="002060"/>
              </a:solidFill>
              <a:latin typeface="Bebas Neue" panose="020B0606020202050201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0" y="4572000"/>
            <a:ext cx="3505200" cy="1143000"/>
          </a:xfrm>
        </p:spPr>
        <p:txBody>
          <a:bodyPr>
            <a:normAutofit fontScale="70000" lnSpcReduction="20000"/>
          </a:bodyPr>
          <a:lstStyle/>
          <a:p>
            <a:r>
              <a:rPr lang="tr-TR" dirty="0" smtClean="0">
                <a:solidFill>
                  <a:srgbClr val="C00000"/>
                </a:solidFill>
                <a:latin typeface="Bree Serif" panose="02000503040000020004" pitchFamily="50" charset="0"/>
              </a:rPr>
              <a:t>Veli YILDIZ</a:t>
            </a:r>
          </a:p>
          <a:p>
            <a:r>
              <a:rPr lang="tr-TR" dirty="0" smtClean="0">
                <a:solidFill>
                  <a:srgbClr val="C00000"/>
                </a:solidFill>
                <a:latin typeface="Bree Serif" panose="02000503040000020004" pitchFamily="50" charset="0"/>
              </a:rPr>
              <a:t>(Veliko Dimov)</a:t>
            </a:r>
            <a:endParaRPr lang="en-GB" dirty="0" smtClean="0">
              <a:solidFill>
                <a:srgbClr val="C00000"/>
              </a:solidFill>
              <a:latin typeface="Bree Serif" panose="02000503040000020004" pitchFamily="50" charset="0"/>
            </a:endParaRPr>
          </a:p>
          <a:p>
            <a:r>
              <a:rPr lang="en-GB" dirty="0" smtClean="0">
                <a:solidFill>
                  <a:srgbClr val="C00000"/>
                </a:solidFill>
                <a:latin typeface="Bree Serif" panose="02000503040000020004" pitchFamily="50" charset="0"/>
              </a:rPr>
              <a:t>29.6.2016</a:t>
            </a:r>
          </a:p>
          <a:p>
            <a:endParaRPr lang="en-GB" dirty="0">
              <a:solidFill>
                <a:srgbClr val="C00000"/>
              </a:solidFill>
              <a:latin typeface="Bree Serif" panose="02000503040000020004" pitchFamily="50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05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algn="l"/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Cockroft-Walton jeneratörü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95400"/>
            <a:ext cx="7848600" cy="5107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716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-6461" y="14027"/>
            <a:ext cx="8229600" cy="1143000"/>
          </a:xfrm>
        </p:spPr>
        <p:txBody>
          <a:bodyPr/>
          <a:lstStyle/>
          <a:p>
            <a:pPr algn="l"/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Cockroft-Walton jeneratörü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27320" y="6358371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latin typeface="Bree Serif" panose="02000503040000020004" pitchFamily="50" charset="0"/>
              </a:rPr>
              <a:pPr/>
              <a:t>11</a:t>
            </a:fld>
            <a:endParaRPr lang="en-US">
              <a:latin typeface="Bree Serif" panose="02000503040000020004" pitchFamily="50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371600"/>
            <a:ext cx="7086600" cy="4611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7467600" y="2286000"/>
                <a:ext cx="16593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tr-TR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tr-TR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𝟖</m:t>
                          </m:r>
                          <m:r>
                            <a:rPr lang="tr-TR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𝑼</m:t>
                          </m:r>
                        </m:e>
                        <m:sub>
                          <m:r>
                            <a:rPr lang="tr-TR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𝟎</m:t>
                          </m:r>
                        </m:sub>
                      </m:sSub>
                      <m:r>
                        <a:rPr lang="tr-TR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tr-TR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𝟖𝟎𝟎</m:t>
                      </m:r>
                      <m:r>
                        <a:rPr lang="tr-TR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𝒌𝑽</m:t>
                      </m:r>
                    </m:oMath>
                  </m:oMathPara>
                </a14:m>
                <a:endParaRPr lang="en-GB" b="1" dirty="0">
                  <a:solidFill>
                    <a:srgbClr val="0070C0"/>
                  </a:solidFill>
                  <a:latin typeface="Bree Serif" panose="02000503040000020004" pitchFamily="50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7600" y="2286000"/>
                <a:ext cx="1659365" cy="3693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7607516" y="4768334"/>
                <a:ext cx="6328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tr-TR" b="0" dirty="0" smtClean="0">
                    <a:latin typeface="Bree Serif" panose="02000503040000020004" pitchFamily="50" charset="0"/>
                  </a:rPr>
                  <a:t>0 </a:t>
                </a:r>
                <a14:m>
                  <m:oMath xmlns:m="http://schemas.openxmlformats.org/officeDocument/2006/math">
                    <m:r>
                      <a:rPr lang="tr-TR" b="0" i="1" smtClean="0">
                        <a:latin typeface="Cambria Math"/>
                      </a:rPr>
                      <m:t>𝑘𝑉</m:t>
                    </m:r>
                  </m:oMath>
                </a14:m>
                <a:endParaRPr lang="en-GB" dirty="0">
                  <a:latin typeface="Bree Serif" panose="02000503040000020004" pitchFamily="50" charset="0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7516" y="4768334"/>
                <a:ext cx="632802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8654" t="-6557" b="-262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/>
          <p:cNvCxnSpPr>
            <a:endCxn id="11" idx="1"/>
          </p:cNvCxnSpPr>
          <p:nvPr/>
        </p:nvCxnSpPr>
        <p:spPr>
          <a:xfrm flipV="1">
            <a:off x="6172200" y="4953000"/>
            <a:ext cx="1435316" cy="1846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7602478" y="3492795"/>
                <a:ext cx="8796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tr-TR" b="0" dirty="0" smtClean="0">
                    <a:latin typeface="Bree Serif" panose="02000503040000020004" pitchFamily="50" charset="0"/>
                  </a:rPr>
                  <a:t>400 </a:t>
                </a:r>
                <a14:m>
                  <m:oMath xmlns:m="http://schemas.openxmlformats.org/officeDocument/2006/math">
                    <m:r>
                      <a:rPr lang="tr-TR" b="0" i="1" smtClean="0">
                        <a:latin typeface="Cambria Math"/>
                      </a:rPr>
                      <m:t>𝑘𝑉</m:t>
                    </m:r>
                  </m:oMath>
                </a14:m>
                <a:endParaRPr lang="en-GB" dirty="0">
                  <a:latin typeface="Bree Serif" panose="02000503040000020004" pitchFamily="50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2478" y="3492795"/>
                <a:ext cx="879664" cy="369332"/>
              </a:xfrm>
              <a:prstGeom prst="rect">
                <a:avLst/>
              </a:prstGeom>
              <a:blipFill rotWithShape="0">
                <a:blip r:embed="rId5"/>
                <a:stretch>
                  <a:fillRect l="-5556" t="-8197" b="-262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/>
          <p:cNvCxnSpPr>
            <a:endCxn id="9" idx="1"/>
          </p:cNvCxnSpPr>
          <p:nvPr/>
        </p:nvCxnSpPr>
        <p:spPr>
          <a:xfrm flipV="1">
            <a:off x="6167162" y="3677461"/>
            <a:ext cx="1435316" cy="1846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endCxn id="4" idx="1"/>
          </p:cNvCxnSpPr>
          <p:nvPr/>
        </p:nvCxnSpPr>
        <p:spPr>
          <a:xfrm flipV="1">
            <a:off x="6150159" y="2470666"/>
            <a:ext cx="1317441" cy="9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4836463" y="2362200"/>
                <a:ext cx="198932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tr-TR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𝑹</m:t>
                      </m:r>
                    </m:oMath>
                  </m:oMathPara>
                </a14:m>
                <a:endParaRPr lang="en-GB" dirty="0">
                  <a:latin typeface="Bree Serif" panose="02000503040000020004" pitchFamily="50" charset="0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6463" y="2362200"/>
                <a:ext cx="198932" cy="369332"/>
              </a:xfrm>
              <a:prstGeom prst="rect">
                <a:avLst/>
              </a:prstGeom>
              <a:blipFill rotWithShape="0">
                <a:blip r:embed="rId6"/>
                <a:stretch>
                  <a:fillRect r="-6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4830268" y="3492795"/>
                <a:ext cx="198932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tr-TR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𝑹</m:t>
                      </m:r>
                    </m:oMath>
                  </m:oMathPara>
                </a14:m>
                <a:endParaRPr lang="en-GB" dirty="0">
                  <a:latin typeface="Bree Serif" panose="02000503040000020004" pitchFamily="50" charset="0"/>
                </a:endParaRP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0268" y="3492795"/>
                <a:ext cx="198932" cy="369332"/>
              </a:xfrm>
              <a:prstGeom prst="rect">
                <a:avLst/>
              </a:prstGeom>
              <a:blipFill rotWithShape="0">
                <a:blip r:embed="rId7"/>
                <a:stretch>
                  <a:fillRect r="-6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4836463" y="4583668"/>
                <a:ext cx="198932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tr-TR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𝑹</m:t>
                      </m:r>
                    </m:oMath>
                  </m:oMathPara>
                </a14:m>
                <a:endParaRPr lang="en-GB" dirty="0">
                  <a:latin typeface="Bree Serif" panose="02000503040000020004" pitchFamily="50" charset="0"/>
                </a:endParaRP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6463" y="4583668"/>
                <a:ext cx="198932" cy="369332"/>
              </a:xfrm>
              <a:prstGeom prst="rect">
                <a:avLst/>
              </a:prstGeom>
              <a:blipFill rotWithShape="0">
                <a:blip r:embed="rId8"/>
                <a:stretch>
                  <a:fillRect r="-6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/>
          <p:cNvCxnSpPr/>
          <p:nvPr/>
        </p:nvCxnSpPr>
        <p:spPr>
          <a:xfrm flipV="1">
            <a:off x="6019800" y="1524000"/>
            <a:ext cx="1371600" cy="30489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239000" y="1211643"/>
            <a:ext cx="1885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>
                <a:solidFill>
                  <a:srgbClr val="C00000"/>
                </a:solidFill>
                <a:latin typeface="Bree Serif" panose="02000503040000020004" pitchFamily="50" charset="0"/>
              </a:rPr>
              <a:t>Proton kaynağı</a:t>
            </a:r>
            <a:endParaRPr lang="en-GB" b="1" dirty="0">
              <a:solidFill>
                <a:srgbClr val="C00000"/>
              </a:solidFill>
              <a:latin typeface="Bree Serif" panose="02000503040000020004" pitchFamily="50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6019800" y="5562600"/>
            <a:ext cx="1587716" cy="61110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785359" y="5989039"/>
            <a:ext cx="821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>
                <a:solidFill>
                  <a:srgbClr val="C00000"/>
                </a:solidFill>
                <a:latin typeface="Bree Serif" panose="02000503040000020004" pitchFamily="50" charset="0"/>
              </a:rPr>
              <a:t>Hedef</a:t>
            </a:r>
            <a:endParaRPr lang="en-GB" b="1" dirty="0">
              <a:solidFill>
                <a:srgbClr val="C00000"/>
              </a:solidFill>
              <a:latin typeface="Bree Serif" panose="02000503040000020004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286000" y="6248400"/>
            <a:ext cx="3368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>
                <a:solidFill>
                  <a:srgbClr val="C00000"/>
                </a:solidFill>
                <a:latin typeface="Bree Serif" panose="02000503040000020004" pitchFamily="50" charset="0"/>
              </a:rPr>
              <a:t>Enerji limiti yaklaşık 1,5 MeV</a:t>
            </a:r>
            <a:endParaRPr lang="en-GB" b="1" dirty="0">
              <a:solidFill>
                <a:srgbClr val="C00000"/>
              </a:solidFill>
              <a:latin typeface="Bree Serif" panose="0200050304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543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algn="l"/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Van de Graaff Jeneratörü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4876800" cy="4724400"/>
          </a:xfrm>
        </p:spPr>
        <p:txBody>
          <a:bodyPr>
            <a:normAutofit fontScale="92500" lnSpcReduction="20000"/>
          </a:bodyPr>
          <a:lstStyle/>
          <a:p>
            <a:r>
              <a:rPr lang="tr-TR" dirty="0" smtClean="0">
                <a:latin typeface="+mj-lt"/>
              </a:rPr>
              <a:t>1931 yılında Amerikalı fizikçi Robert J. Van de Graaff tarafından geliştirildi. </a:t>
            </a:r>
          </a:p>
          <a:p>
            <a:r>
              <a:rPr lang="tr-TR" dirty="0" smtClean="0">
                <a:latin typeface="+mj-lt"/>
              </a:rPr>
              <a:t>Yükler bir motor tarafından hareket ettirilen kayış üzerinde taşınarak küre üzerinde biriktiriliyor ve yüksek gerilim elde edilir.</a:t>
            </a:r>
          </a:p>
          <a:p>
            <a:r>
              <a:rPr lang="tr-TR" dirty="0" smtClean="0">
                <a:latin typeface="+mj-lt"/>
              </a:rPr>
              <a:t>Van de Graaff jeneratörü ile 20MV’tan daha yüksek potansiyel değerlerine çıkılmıştır.</a:t>
            </a:r>
          </a:p>
          <a:p>
            <a:endParaRPr lang="en-GB" dirty="0"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6146" name="Picture 2" descr="http://cf.ydcdn.net/1.0.1.13/images/main/Van%20de%20Graaff%20generat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600200"/>
            <a:ext cx="3081276" cy="4829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390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6146" name="Picture 2" descr="http://cf.ydcdn.net/1.0.1.13/images/main/Van%20de%20Graaff%20generat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531205"/>
            <a:ext cx="3081276" cy="4829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s3-media2.ak.yelpcdn.com/bphoto/zkdN2ElC299xONwMPig_Ug/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95400"/>
            <a:ext cx="3759327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algn="l"/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Van de Graaff Jeneratörü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79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257" y="0"/>
            <a:ext cx="8229600" cy="1143000"/>
          </a:xfrm>
        </p:spPr>
        <p:txBody>
          <a:bodyPr/>
          <a:lstStyle/>
          <a:p>
            <a:pPr algn="l"/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Tandem hızlandırıcısı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5105400" cy="4525963"/>
          </a:xfrm>
        </p:spPr>
        <p:txBody>
          <a:bodyPr>
            <a:normAutofit fontScale="70000" lnSpcReduction="20000"/>
          </a:bodyPr>
          <a:lstStyle/>
          <a:p>
            <a:r>
              <a:rPr lang="tr-TR" dirty="0" smtClean="0">
                <a:latin typeface="+mj-lt"/>
              </a:rPr>
              <a:t>Elektrostatik hızlandırıcılarda parçacıklar </a:t>
            </a:r>
            <a:r>
              <a:rPr lang="tr-TR" dirty="0">
                <a:latin typeface="+mj-lt"/>
              </a:rPr>
              <a:t>en fazla (potansiyel farkı) x (yük) kadar enerji kazanabilir</a:t>
            </a:r>
            <a:r>
              <a:rPr lang="tr-TR" dirty="0" smtClean="0">
                <a:latin typeface="+mj-lt"/>
              </a:rPr>
              <a:t>.</a:t>
            </a:r>
            <a:r>
              <a:rPr lang="tr-TR" dirty="0">
                <a:latin typeface="+mj-lt"/>
              </a:rPr>
              <a:t> Fakat hızlandırdığımız parçacıkların yüklerini değiştirip aynı potansiyel farkında iki kere hızlandırabiliriz.</a:t>
            </a:r>
          </a:p>
          <a:p>
            <a:pPr lvl="1"/>
            <a:r>
              <a:rPr lang="tr-TR" dirty="0">
                <a:latin typeface="+mj-lt"/>
              </a:rPr>
              <a:t>Negatif yüklü parçacıklar (örnek H-: bir proton iki elektron) hızlandırılıp bir soyucu folyodan geçiriliyor ve elektronları koparılıyor (</a:t>
            </a:r>
            <a:r>
              <a:rPr lang="tr-TR" dirty="0">
                <a:latin typeface="+mj-lt"/>
                <a:sym typeface="Wingdings" panose="05000000000000000000" pitchFamily="2" charset="2"/>
              </a:rPr>
              <a:t></a:t>
            </a:r>
            <a:r>
              <a:rPr lang="tr-TR" dirty="0">
                <a:latin typeface="+mj-lt"/>
              </a:rPr>
              <a:t>proton)</a:t>
            </a:r>
          </a:p>
          <a:p>
            <a:pPr lvl="1"/>
            <a:r>
              <a:rPr lang="tr-TR" dirty="0">
                <a:latin typeface="+mj-lt"/>
              </a:rPr>
              <a:t>Protonlar yine aynı güç kaynağı kullanılarak hızlandırılıyorlar.</a:t>
            </a:r>
          </a:p>
          <a:p>
            <a:pPr lvl="1"/>
            <a:endParaRPr lang="tr-TR" dirty="0">
              <a:latin typeface="+mj-lt"/>
            </a:endParaRPr>
          </a:p>
          <a:p>
            <a:r>
              <a:rPr lang="tr-TR" dirty="0" smtClean="0">
                <a:latin typeface="+mj-lt"/>
              </a:rPr>
              <a:t>Tandem hızlandırıcısı ile: </a:t>
            </a:r>
            <a:r>
              <a:rPr lang="tr-TR" dirty="0" smtClean="0">
                <a:solidFill>
                  <a:srgbClr val="C00000"/>
                </a:solidFill>
                <a:latin typeface="Bree Serif" panose="02000503040000020004" pitchFamily="50" charset="0"/>
              </a:rPr>
              <a:t>ΔE=2.q</a:t>
            </a:r>
            <a:r>
              <a:rPr lang="tr-TR" dirty="0">
                <a:solidFill>
                  <a:srgbClr val="C00000"/>
                </a:solidFill>
                <a:latin typeface="Bree Serif" panose="02000503040000020004" pitchFamily="50" charset="0"/>
              </a:rPr>
              <a:t>. </a:t>
            </a:r>
            <a:r>
              <a:rPr lang="tr-TR" dirty="0" smtClean="0">
                <a:solidFill>
                  <a:srgbClr val="C00000"/>
                </a:solidFill>
                <a:latin typeface="Bree Serif" panose="02000503040000020004" pitchFamily="50" charset="0"/>
              </a:rPr>
              <a:t>ΔV </a:t>
            </a:r>
            <a:r>
              <a:rPr lang="tr-TR" dirty="0" smtClean="0">
                <a:latin typeface="+mj-lt"/>
              </a:rPr>
              <a:t>enerjilere çıkılabilir.</a:t>
            </a:r>
            <a:endParaRPr lang="tr-TR" dirty="0">
              <a:latin typeface="+mj-lt"/>
            </a:endParaRPr>
          </a:p>
        </p:txBody>
      </p:sp>
      <p:pic>
        <p:nvPicPr>
          <p:cNvPr id="8194" name="Picture 2" descr="http://www.nobelprize.org/nobel_prizes/themes/physics/kullander/images/5b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828800"/>
            <a:ext cx="3399464" cy="1362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046157"/>
            <a:ext cx="17780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/>
          <p:nvPr/>
        </p:nvCxnSpPr>
        <p:spPr>
          <a:xfrm flipV="1">
            <a:off x="7086600" y="2819400"/>
            <a:ext cx="175732" cy="12954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7696200" y="2819400"/>
            <a:ext cx="381000" cy="125950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6553201" y="2819401"/>
            <a:ext cx="1142999" cy="122675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6400800" y="18288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6683988" y="1384126"/>
                <a:ext cx="430951" cy="4446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groupChr>
                        <m:groupChrPr>
                          <m:chr m:val="→"/>
                          <m:pos m:val="top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r>
                            <m:rPr>
                              <m:brk m:alnAt="1"/>
                            </m:rPr>
                            <a:rPr lang="tr-TR" b="0" i="1" smtClean="0">
                              <a:latin typeface="Cambria Math"/>
                            </a:rPr>
                            <m:t>𝐸</m:t>
                          </m:r>
                        </m:e>
                      </m:groupCh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3988" y="1384126"/>
                <a:ext cx="430951" cy="444674"/>
              </a:xfrm>
              <a:prstGeom prst="rect">
                <a:avLst/>
              </a:prstGeom>
              <a:blipFill rotWithShape="1">
                <a:blip r:embed="rId4"/>
                <a:stretch>
                  <a:fillRect l="-11268" t="-13699" r="-26761" b="-219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Arrow Connector 23"/>
          <p:cNvCxnSpPr/>
          <p:nvPr/>
        </p:nvCxnSpPr>
        <p:spPr>
          <a:xfrm>
            <a:off x="7462963" y="1828800"/>
            <a:ext cx="66418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7576747" y="1407988"/>
                <a:ext cx="430951" cy="4446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groupChr>
                        <m:groupChrPr>
                          <m:chr m:val="→"/>
                          <m:pos m:val="top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r>
                            <m:rPr>
                              <m:brk m:alnAt="1"/>
                            </m:rPr>
                            <a:rPr lang="tr-TR" b="0" i="1" smtClean="0">
                              <a:latin typeface="Cambria Math"/>
                            </a:rPr>
                            <m:t>𝐸</m:t>
                          </m:r>
                        </m:e>
                      </m:groupCh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6747" y="1407988"/>
                <a:ext cx="430951" cy="444674"/>
              </a:xfrm>
              <a:prstGeom prst="rect">
                <a:avLst/>
              </a:prstGeom>
              <a:blipFill rotWithShape="1">
                <a:blip r:embed="rId5"/>
                <a:stretch>
                  <a:fillRect l="-12676" t="-13699" r="-25352" b="-219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3736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22225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Elektrostatık hızlandırıcıların limiti!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5105400" cy="4809530"/>
              </a:xfrm>
            </p:spPr>
            <p:txBody>
              <a:bodyPr>
                <a:normAutofit fontScale="70000" lnSpcReduction="20000"/>
              </a:bodyPr>
              <a:lstStyle/>
              <a:p>
                <a:r>
                  <a:rPr lang="tr-TR" dirty="0" smtClean="0">
                    <a:latin typeface="+mj-lt"/>
                  </a:rPr>
                  <a:t>Parçacıklar </a:t>
                </a:r>
                <a:r>
                  <a:rPr lang="tr-TR" dirty="0">
                    <a:latin typeface="+mj-lt"/>
                  </a:rPr>
                  <a:t>en fazla (potansiyel farkı) x (yük) kadar enerji </a:t>
                </a:r>
                <a:r>
                  <a:rPr lang="tr-TR" dirty="0" smtClean="0">
                    <a:latin typeface="+mj-lt"/>
                  </a:rPr>
                  <a:t>kazanabilir.</a:t>
                </a:r>
              </a:p>
              <a:p>
                <a:endParaRPr lang="tr-TR" dirty="0" smtClean="0">
                  <a:latin typeface="+mj-lt"/>
                </a:endParaRPr>
              </a:p>
              <a:p>
                <a:r>
                  <a:rPr lang="tr-TR" dirty="0">
                    <a:latin typeface="+mj-lt"/>
                  </a:rPr>
                  <a:t>Y</a:t>
                </a:r>
                <a:r>
                  <a:rPr lang="tr-TR" dirty="0" smtClean="0">
                    <a:latin typeface="+mj-lt"/>
                  </a:rPr>
                  <a:t>üksek enerjilere çıkmak için daha yüksek potansiyelli üreteçlere ihtiyaç var</a:t>
                </a:r>
              </a:p>
              <a:p>
                <a:endParaRPr lang="tr-TR" dirty="0" smtClean="0">
                  <a:latin typeface="+mj-lt"/>
                </a:endParaRPr>
              </a:p>
              <a:p>
                <a:r>
                  <a:rPr lang="tr-TR" dirty="0" smtClean="0">
                    <a:latin typeface="+mj-lt"/>
                  </a:rPr>
                  <a:t>Hava bulunan ortamda yaratılabilecek maximum elektrik alan yaklaşık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tr-T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tr-TR" b="0" i="1" smtClean="0">
                        <a:latin typeface="Cambria Math" panose="02040503050406030204" pitchFamily="18" charset="0"/>
                      </a:rPr>
                      <m:t>=3</m:t>
                    </m:r>
                    <m:r>
                      <a:rPr lang="tr-TR" b="0" i="1" smtClean="0">
                        <a:latin typeface="Cambria Math" panose="02040503050406030204" pitchFamily="18" charset="0"/>
                      </a:rPr>
                      <m:t>𝑀𝑉</m:t>
                    </m:r>
                    <m:r>
                      <a:rPr lang="tr-TR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tr-TR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tr-TR" dirty="0" smtClean="0">
                  <a:latin typeface="+mj-lt"/>
                </a:endParaRPr>
              </a:p>
              <a:p>
                <a:endParaRPr lang="tr-TR" dirty="0" smtClean="0">
                  <a:latin typeface="+mj-lt"/>
                </a:endParaRPr>
              </a:p>
              <a:p>
                <a:r>
                  <a:rPr lang="tr-TR" dirty="0" smtClean="0">
                    <a:latin typeface="+mj-lt"/>
                  </a:rPr>
                  <a:t>Vakumlu ortamda olsak bile bir limitimiz var!!!</a:t>
                </a:r>
              </a:p>
              <a:p>
                <a:endParaRPr lang="en-GB" dirty="0">
                  <a:latin typeface="+mj-lt"/>
                </a:endParaRPr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5105400" cy="4809530"/>
              </a:xfrm>
              <a:blipFill rotWithShape="0">
                <a:blip r:embed="rId2"/>
                <a:stretch>
                  <a:fillRect l="-1313" t="-2157" r="-19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418645"/>
            <a:ext cx="2514600" cy="382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50122" y="5486400"/>
            <a:ext cx="33938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latin typeface="Bree Serif" panose="02000503040000020004" pitchFamily="50" charset="0"/>
              </a:rPr>
              <a:t>Van de graaff jeneratorunun </a:t>
            </a:r>
          </a:p>
          <a:p>
            <a:r>
              <a:rPr lang="tr-TR" dirty="0" smtClean="0">
                <a:latin typeface="Bree Serif" panose="02000503040000020004" pitchFamily="50" charset="0"/>
              </a:rPr>
              <a:t>bir ayağında gözlenen elektrik</a:t>
            </a:r>
          </a:p>
          <a:p>
            <a:r>
              <a:rPr lang="tr-TR" dirty="0" smtClean="0">
                <a:latin typeface="Bree Serif" panose="02000503040000020004" pitchFamily="50" charset="0"/>
              </a:rPr>
              <a:t> boşalması (corona discharge)</a:t>
            </a:r>
            <a:endParaRPr lang="en-GB" dirty="0">
              <a:latin typeface="Bree Serif" panose="0200050304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390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8143" y="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Hızlandırıcılarda Alternatif Akım Kullanma Fikri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r>
              <a:rPr lang="en-US" dirty="0" smtClean="0"/>
              <a:t>1924</a:t>
            </a:r>
            <a:r>
              <a:rPr lang="tr-TR" dirty="0" smtClean="0"/>
              <a:t> te</a:t>
            </a:r>
            <a:r>
              <a:rPr lang="en-US" dirty="0" smtClean="0"/>
              <a:t>, </a:t>
            </a:r>
            <a:r>
              <a:rPr lang="tr-TR" dirty="0" smtClean="0"/>
              <a:t>İsveç li fizikçi </a:t>
            </a:r>
            <a:r>
              <a:rPr lang="en-US" dirty="0" err="1" smtClean="0"/>
              <a:t>Gustaf</a:t>
            </a:r>
            <a:r>
              <a:rPr lang="en-US" dirty="0" smtClean="0"/>
              <a:t> </a:t>
            </a:r>
            <a:r>
              <a:rPr lang="en-US" dirty="0" err="1" smtClean="0"/>
              <a:t>Ising</a:t>
            </a:r>
            <a:r>
              <a:rPr lang="tr-TR" dirty="0" smtClean="0"/>
              <a:t> hızlandırma için alternatif akım kullanma fikrini ortaya sürdü.</a:t>
            </a:r>
          </a:p>
          <a:p>
            <a:endParaRPr lang="tr-TR" dirty="0" smtClean="0"/>
          </a:p>
          <a:p>
            <a:r>
              <a:rPr lang="en-US" dirty="0" smtClean="0"/>
              <a:t>1927</a:t>
            </a:r>
            <a:r>
              <a:rPr lang="tr-TR" dirty="0" smtClean="0"/>
              <a:t> de</a:t>
            </a:r>
            <a:r>
              <a:rPr lang="en-US" dirty="0" smtClean="0"/>
              <a:t>, </a:t>
            </a:r>
            <a:r>
              <a:rPr lang="tr-TR" dirty="0" smtClean="0"/>
              <a:t>Norveç li fizikçi </a:t>
            </a:r>
            <a:r>
              <a:rPr lang="en-US" dirty="0" smtClean="0"/>
              <a:t>Rolf Wide</a:t>
            </a:r>
            <a:r>
              <a:rPr lang="tr-TR" dirty="0" smtClean="0"/>
              <a:t>ro</a:t>
            </a:r>
            <a:r>
              <a:rPr lang="en-US" dirty="0" smtClean="0"/>
              <a:t>e </a:t>
            </a:r>
            <a:r>
              <a:rPr lang="tr-TR" dirty="0" smtClean="0"/>
              <a:t>bu fikri geliştirdi ve bir hızlandırıcı üretti.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76390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71" y="-67547"/>
            <a:ext cx="8229600" cy="1143000"/>
          </a:xfrm>
        </p:spPr>
        <p:txBody>
          <a:bodyPr>
            <a:normAutofit/>
          </a:bodyPr>
          <a:lstStyle/>
          <a:p>
            <a:r>
              <a:rPr lang="tr-TR" sz="3600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Wideroe’ nin doğrusal hızlandırıcısı</a:t>
            </a:r>
            <a:endParaRPr lang="tr-TR" sz="3600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3200"/>
            <a:ext cx="8458200" cy="1066800"/>
          </a:xfrm>
        </p:spPr>
        <p:txBody>
          <a:bodyPr>
            <a:normAutofit/>
          </a:bodyPr>
          <a:lstStyle/>
          <a:p>
            <a:r>
              <a:rPr lang="tr-TR" dirty="0" smtClean="0">
                <a:solidFill>
                  <a:srgbClr val="C00000"/>
                </a:solidFill>
                <a:latin typeface="Bree Serif" panose="02000503040000020004" pitchFamily="50" charset="0"/>
              </a:rPr>
              <a:t>25kV luk üreteç kullanarak ağır iyonları 50keV e kadar hızlandırdı.          f= 1MHz</a:t>
            </a:r>
          </a:p>
          <a:p>
            <a:pPr marL="0" indent="0">
              <a:buNone/>
            </a:pPr>
            <a:endParaRPr lang="tr-TR" dirty="0" smtClean="0">
              <a:solidFill>
                <a:srgbClr val="C00000"/>
              </a:solidFill>
              <a:latin typeface="Bree Serif" panose="02000503040000020004" pitchFamily="50" charset="0"/>
            </a:endParaRPr>
          </a:p>
        </p:txBody>
      </p:sp>
      <p:pic>
        <p:nvPicPr>
          <p:cNvPr id="1026" name="Picture 2" descr="C:\Users\Veli\Desktop\Erkcan hocayla ders\wideroe linac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1143000"/>
            <a:ext cx="6324600" cy="1529024"/>
          </a:xfrm>
          <a:prstGeom prst="rect">
            <a:avLst/>
          </a:prstGeom>
          <a:noFill/>
        </p:spPr>
      </p:pic>
      <p:pic>
        <p:nvPicPr>
          <p:cNvPr id="5" name="linacani.gi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86000" y="3809106"/>
            <a:ext cx="4018091" cy="2834632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328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90600"/>
            <a:ext cx="7763374" cy="5137150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>
            <a:off x="1219200" y="1295400"/>
            <a:ext cx="685800" cy="0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2286000" y="1277257"/>
            <a:ext cx="683078" cy="18143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3541939" y="1277257"/>
            <a:ext cx="685800" cy="0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4835548" y="1259114"/>
            <a:ext cx="683078" cy="18143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6210300" y="1259114"/>
            <a:ext cx="685800" cy="0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651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6525" y="1066800"/>
            <a:ext cx="7587725" cy="51054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362200" y="1282222"/>
            <a:ext cx="685800" cy="0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3431722" y="1264079"/>
            <a:ext cx="683078" cy="18143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4724400" y="1264079"/>
            <a:ext cx="685800" cy="0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6098722" y="1245936"/>
            <a:ext cx="683078" cy="18143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1205738" y="1282222"/>
            <a:ext cx="683078" cy="18143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893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100" y="25400"/>
            <a:ext cx="9239963" cy="635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85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975" y="1164771"/>
            <a:ext cx="7821992" cy="485502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219200" y="1331686"/>
            <a:ext cx="685800" cy="0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2286000" y="1313543"/>
            <a:ext cx="683078" cy="18143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3541939" y="1313543"/>
            <a:ext cx="685800" cy="0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4835548" y="1295400"/>
            <a:ext cx="683078" cy="18143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6210300" y="1295400"/>
            <a:ext cx="685800" cy="0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785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016000"/>
            <a:ext cx="7848600" cy="52324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362200" y="1282222"/>
            <a:ext cx="685800" cy="0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3584122" y="1264079"/>
            <a:ext cx="683078" cy="18143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4876800" y="1264079"/>
            <a:ext cx="685800" cy="0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6251122" y="1245936"/>
            <a:ext cx="683078" cy="18143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1205738" y="1282222"/>
            <a:ext cx="683078" cy="18143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4061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9754"/>
            <a:ext cx="8229600" cy="1143000"/>
          </a:xfrm>
        </p:spPr>
        <p:txBody>
          <a:bodyPr>
            <a:normAutofit/>
          </a:bodyPr>
          <a:lstStyle/>
          <a:p>
            <a:r>
              <a:rPr lang="tr-TR" sz="3600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Wideroe’ nin doğrusal hızlandırıcısı</a:t>
            </a:r>
            <a:endParaRPr lang="tr-TR" sz="3600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81000" y="2540737"/>
                <a:ext cx="8458200" cy="3581400"/>
              </a:xfrm>
            </p:spPr>
            <p:txBody>
              <a:bodyPr>
                <a:no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tr-TR" sz="1800" b="1" dirty="0" smtClean="0">
                    <a:latin typeface="Calibri (body)"/>
                  </a:rPr>
                  <a:t>Neden proton değil de ağır iyon hızlandırmış?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tr-TR" sz="1600" b="1" dirty="0" smtClean="0">
                    <a:latin typeface="Calibri (body)"/>
                  </a:rPr>
                  <a:t>Eşzamanlılığı sağlamak için parçacıkların bir hızlanma boşluğundan diğerine gitme zamanıT/2</a:t>
                </a:r>
                <a:r>
                  <a:rPr lang="tr-TR" sz="1600" b="1" dirty="0">
                    <a:latin typeface="Calibri (body)"/>
                  </a:rPr>
                  <a:t>  </a:t>
                </a:r>
                <a:r>
                  <a:rPr lang="tr-TR" sz="1600" b="1" dirty="0" smtClean="0">
                    <a:latin typeface="Calibri (body)"/>
                  </a:rPr>
                  <a:t>olmalı.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tr-TR" sz="1600" b="1" dirty="0" smtClean="0">
                    <a:latin typeface="Calibri (body)"/>
                  </a:rPr>
                  <a:t>1MHz frekansta periyot T=1 mikro-saniye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tr-TR" sz="1600" b="1" dirty="0" smtClean="0">
                    <a:latin typeface="Calibri (body)"/>
                  </a:rPr>
                  <a:t>25keV kinetik enerji protonların hızı yaklaşık </a:t>
                </a:r>
                <a14:m>
                  <m:oMath xmlns:m="http://schemas.openxmlformats.org/officeDocument/2006/math">
                    <m:r>
                      <a:rPr lang="tr-TR" sz="1600" b="1" i="1" dirty="0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tr-TR" sz="1600" b="1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tr-TR" sz="1600" b="1" i="1" dirty="0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tr-TR" sz="1600" b="1" i="1" dirty="0" smtClean="0">
                        <a:latin typeface="Cambria Math" panose="02040503050406030204" pitchFamily="18" charset="0"/>
                      </a:rPr>
                      <m:t>𝒙</m:t>
                    </m:r>
                    <m:sSup>
                      <m:sSupPr>
                        <m:ctrlPr>
                          <a:rPr lang="tr-TR" sz="1600" b="1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tr-TR" sz="1600" b="1" i="1" dirty="0" smtClean="0"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tr-TR" sz="1600" b="1" i="1" dirty="0" smtClean="0">
                            <a:latin typeface="Cambria Math" panose="02040503050406030204" pitchFamily="18" charset="0"/>
                          </a:rPr>
                          <m:t>𝟔</m:t>
                        </m:r>
                      </m:sup>
                    </m:sSup>
                  </m:oMath>
                </a14:m>
                <a:r>
                  <a:rPr lang="tr-TR" sz="1600" b="1" dirty="0" smtClean="0">
                    <a:latin typeface="Calibri (body)"/>
                  </a:rPr>
                  <a:t>m/s. Bu hızda ve frekansta sürüklenme tüpünün uzunluğu yaklaşık 1,1 metre olmalı (pratik değil)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tr-TR" sz="1600" b="1" dirty="0" smtClean="0">
                    <a:latin typeface="Calibri (body)"/>
                  </a:rPr>
                  <a:t>Enerji 50kV a çıktığında hız protonlar için </a:t>
                </a:r>
                <a14:m>
                  <m:oMath xmlns:m="http://schemas.openxmlformats.org/officeDocument/2006/math">
                    <m:r>
                      <a:rPr lang="tr-TR" sz="1600" b="1" i="1" dirty="0" smtClean="0">
                        <a:latin typeface="Cambria Math" panose="02040503050406030204" pitchFamily="18" charset="0"/>
                      </a:rPr>
                      <m:t>𝟑</m:t>
                    </m:r>
                    <m:r>
                      <a:rPr lang="tr-TR" sz="1600" b="1" i="1" dirty="0">
                        <a:latin typeface="Cambria Math" panose="02040503050406030204" pitchFamily="18" charset="0"/>
                      </a:rPr>
                      <m:t>,</m:t>
                    </m:r>
                    <m:r>
                      <a:rPr lang="tr-TR" sz="1600" b="1" i="1" dirty="0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tr-TR" sz="1600" b="1" i="1" dirty="0">
                        <a:latin typeface="Cambria Math" panose="02040503050406030204" pitchFamily="18" charset="0"/>
                      </a:rPr>
                      <m:t>𝒙</m:t>
                    </m:r>
                    <m:sSup>
                      <m:sSupPr>
                        <m:ctrlPr>
                          <a:rPr lang="tr-TR" sz="1600" b="1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tr-TR" sz="1600" b="1" i="1" dirty="0"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tr-TR" sz="1600" b="1" i="1" dirty="0">
                            <a:latin typeface="Cambria Math" panose="02040503050406030204" pitchFamily="18" charset="0"/>
                          </a:rPr>
                          <m:t>𝟔</m:t>
                        </m:r>
                      </m:sup>
                    </m:sSup>
                  </m:oMath>
                </a14:m>
                <a:r>
                  <a:rPr lang="tr-TR" sz="1600" b="1" dirty="0" smtClean="0">
                    <a:latin typeface="Calibri (body)"/>
                  </a:rPr>
                  <a:t>m/s. Bu hızda sürüklenme tüpünün uzunluğu yaklaşık 1,55m olmalı. 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tr-TR" sz="1600" b="1" dirty="0" smtClean="0">
                    <a:latin typeface="Calibri (body)"/>
                  </a:rPr>
                  <a:t>Hız arttıkça sürüklenme tüpünün boyu da artmalı!!! </a:t>
                </a:r>
                <a:endParaRPr lang="tr-TR" sz="1600" b="1" dirty="0">
                  <a:latin typeface="Calibri (body)"/>
                </a:endParaRPr>
              </a:p>
              <a:p>
                <a:pPr lvl="1">
                  <a:lnSpc>
                    <a:spcPct val="150000"/>
                  </a:lnSpc>
                </a:pPr>
                <a:endParaRPr lang="tr-TR" sz="1600" b="1" dirty="0" smtClean="0">
                  <a:latin typeface="Calibri (body)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1000" y="2540737"/>
                <a:ext cx="8458200" cy="3581400"/>
              </a:xfrm>
              <a:blipFill rotWithShape="0">
                <a:blip r:embed="rId2"/>
                <a:stretch>
                  <a:fillRect l="-505" b="-160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C:\Users\Veli\Desktop\Erkcan hocayla ders\wideroe lina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468468"/>
            <a:ext cx="3814576" cy="922205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9218" name="Picture 2" descr="http://www.iaei.org/resource/resmgr/images_magazine_2005/05bothercode_diagram2_94461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1832" y="1341743"/>
            <a:ext cx="2057400" cy="1175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867400" y="1929571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T</a:t>
            </a:r>
            <a:endParaRPr lang="en-GB" dirty="0"/>
          </a:p>
        </p:txBody>
      </p:sp>
      <p:pic>
        <p:nvPicPr>
          <p:cNvPr id="4" name="Picture 2" descr="http://hyperphysics.phy-astr.gsu.edu/hbase/relativ/imgrel/rke2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804" y="1523014"/>
            <a:ext cx="1848996" cy="1003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1026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Veli\Desktop\Erkcan hocayla ders\wideroe lina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0720" y="1143000"/>
            <a:ext cx="4572000" cy="110531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884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tr-TR" sz="3600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Wideroe’ nin doğrusal hızlandırıcısı</a:t>
            </a:r>
            <a:endParaRPr lang="tr-TR" sz="3600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48318"/>
            <a:ext cx="8458200" cy="4304881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</a:pPr>
            <a:r>
              <a:rPr lang="tr-TR" sz="1400" b="1" dirty="0" smtClean="0">
                <a:latin typeface="Calibri (body)"/>
              </a:rPr>
              <a:t>Proton hızlandırmak istersek sürüklenme tüplerinin boylarını nasıl kısaltabiliriz?</a:t>
            </a:r>
          </a:p>
          <a:p>
            <a:pPr>
              <a:lnSpc>
                <a:spcPct val="170000"/>
              </a:lnSpc>
            </a:pPr>
            <a:r>
              <a:rPr lang="tr-TR" sz="1400" b="1" dirty="0">
                <a:latin typeface="Calibri (body)"/>
              </a:rPr>
              <a:t>Eşzamanlılığı sağlamak için parçacıkların bir hızlanma boşluğundan diğerine gitme zamanıT/2  </a:t>
            </a:r>
            <a:r>
              <a:rPr lang="tr-TR" sz="1400" b="1" dirty="0" smtClean="0">
                <a:latin typeface="Calibri (body)"/>
              </a:rPr>
              <a:t>olmalı: zamanı kıs</a:t>
            </a:r>
            <a:r>
              <a:rPr lang="en-GB" sz="1400" b="1" dirty="0" smtClean="0">
                <a:latin typeface="Calibri (body)"/>
              </a:rPr>
              <a:t>a</a:t>
            </a:r>
            <a:r>
              <a:rPr lang="tr-TR" sz="1400" b="1" dirty="0" smtClean="0">
                <a:latin typeface="Calibri (body)"/>
              </a:rPr>
              <a:t>ltmak için frekansı arttırmalıyız!!!</a:t>
            </a:r>
          </a:p>
          <a:p>
            <a:pPr>
              <a:lnSpc>
                <a:spcPct val="170000"/>
              </a:lnSpc>
            </a:pPr>
            <a:r>
              <a:rPr lang="tr-TR" sz="1400" b="1" dirty="0" smtClean="0">
                <a:latin typeface="Calibri (body)"/>
              </a:rPr>
              <a:t>Yüksek frekanslı üreteçler kullanırsak sürüklenme tüplerinin boyları kısalır. </a:t>
            </a:r>
          </a:p>
          <a:p>
            <a:r>
              <a:rPr lang="tr-TR" sz="1400" b="1" dirty="0">
                <a:latin typeface="Calibri (body)"/>
              </a:rPr>
              <a:t>2. Dünya savaşı döneminde radarlar için yüksek frekanslı alternatif akım kaynakları üretildi.</a:t>
            </a:r>
          </a:p>
          <a:p>
            <a:r>
              <a:rPr lang="tr-TR" sz="1400" b="1" dirty="0">
                <a:latin typeface="Calibri (body)"/>
              </a:rPr>
              <a:t>Hızlandırıcılar için çok önemli bir gelişme! </a:t>
            </a:r>
            <a:endParaRPr lang="tr-TR" sz="1400" b="1" dirty="0" smtClean="0">
              <a:latin typeface="Calibri (body)"/>
            </a:endParaRPr>
          </a:p>
          <a:p>
            <a:pPr lvl="1"/>
            <a:r>
              <a:rPr lang="tr-TR" sz="1200" b="1" dirty="0" smtClean="0">
                <a:latin typeface="Calibri (body)"/>
              </a:rPr>
              <a:t>Daha </a:t>
            </a:r>
            <a:r>
              <a:rPr lang="tr-TR" sz="1200" b="1" dirty="0">
                <a:latin typeface="Calibri (body)"/>
              </a:rPr>
              <a:t>kısa mesafelerde daha yüksek enerjilere çıkabiliriz.</a:t>
            </a:r>
          </a:p>
          <a:p>
            <a:r>
              <a:rPr lang="tr-TR" sz="1400" b="1" dirty="0">
                <a:latin typeface="Calibri (body)"/>
              </a:rPr>
              <a:t>Fakat yüksek frekanslara çıkınca başka sorunlar ortaya çıkıyor!</a:t>
            </a:r>
          </a:p>
          <a:p>
            <a:pPr lvl="1"/>
            <a:r>
              <a:rPr lang="tr-TR" sz="1200" b="1" dirty="0">
                <a:latin typeface="Calibri (body)"/>
              </a:rPr>
              <a:t>Üreteç sürüklenme tüplerine bağlı, yükler hareket ediyor.</a:t>
            </a:r>
          </a:p>
          <a:p>
            <a:pPr lvl="1"/>
            <a:r>
              <a:rPr lang="tr-TR" sz="1200" b="1" dirty="0">
                <a:latin typeface="Calibri (body)"/>
              </a:rPr>
              <a:t>Yüksek frekans -&gt; radyasyon (anten etkisi) </a:t>
            </a:r>
            <a:r>
              <a:rPr lang="tr-TR" sz="1200" b="1" dirty="0">
                <a:latin typeface="Calibri (body)"/>
                <a:sym typeface="Wingdings" pitchFamily="2" charset="2"/>
              </a:rPr>
              <a:t></a:t>
            </a:r>
            <a:r>
              <a:rPr lang="tr-TR" sz="1200" b="1" dirty="0">
                <a:latin typeface="Calibri (body)"/>
              </a:rPr>
              <a:t> enerji </a:t>
            </a:r>
            <a:r>
              <a:rPr lang="tr-TR" sz="1200" b="1" dirty="0" smtClean="0">
                <a:latin typeface="Calibri (body)"/>
              </a:rPr>
              <a:t>kaybı</a:t>
            </a:r>
            <a:endParaRPr lang="tr-TR" sz="1100" b="1" dirty="0" smtClean="0">
              <a:latin typeface="Calibri (body)"/>
            </a:endParaRPr>
          </a:p>
          <a:p>
            <a:pPr>
              <a:lnSpc>
                <a:spcPct val="170000"/>
              </a:lnSpc>
            </a:pPr>
            <a:r>
              <a:rPr lang="tr-TR" sz="1400" b="1" dirty="0" smtClean="0">
                <a:latin typeface="Calibri (body)"/>
              </a:rPr>
              <a:t>Wideröe’nin alternatif akım kullanma fikri çok önemli fakat tasarladığı hızlandırıcı parçacıkları yüksek enerjilere çıkartmak için yetmiyor!!! Yeni bir hızlandırıcı yapısına ihtiyaç var!!!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502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sz="3600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Elektrostatik Hızlandırıcılar </a:t>
            </a:r>
            <a:br>
              <a:rPr lang="tr-TR" sz="3600" dirty="0" smtClean="0">
                <a:solidFill>
                  <a:srgbClr val="0070C0"/>
                </a:solidFill>
                <a:latin typeface="Bebas Neue" panose="020B0606020202050201" pitchFamily="34" charset="0"/>
              </a:rPr>
            </a:br>
            <a:r>
              <a:rPr lang="tr-TR" sz="3600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vs. </a:t>
            </a:r>
            <a:br>
              <a:rPr lang="tr-TR" sz="3600" dirty="0" smtClean="0">
                <a:solidFill>
                  <a:srgbClr val="0070C0"/>
                </a:solidFill>
                <a:latin typeface="Bebas Neue" panose="020B0606020202050201" pitchFamily="34" charset="0"/>
              </a:rPr>
            </a:br>
            <a:r>
              <a:rPr lang="tr-TR" sz="3600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Alternatif </a:t>
            </a:r>
            <a:r>
              <a:rPr lang="tr-TR" sz="3600" dirty="0">
                <a:solidFill>
                  <a:srgbClr val="0070C0"/>
                </a:solidFill>
                <a:latin typeface="Bebas Neue" panose="020B0606020202050201" pitchFamily="34" charset="0"/>
              </a:rPr>
              <a:t>A</a:t>
            </a:r>
            <a:r>
              <a:rPr lang="tr-TR" sz="3600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kım </a:t>
            </a:r>
            <a:r>
              <a:rPr lang="tr-TR" sz="3600" dirty="0">
                <a:solidFill>
                  <a:srgbClr val="0070C0"/>
                </a:solidFill>
                <a:latin typeface="Bebas Neue" panose="020B0606020202050201" pitchFamily="34" charset="0"/>
              </a:rPr>
              <a:t>H</a:t>
            </a:r>
            <a:r>
              <a:rPr lang="tr-TR" sz="3600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ızlandırıcıları</a:t>
            </a:r>
            <a:endParaRPr lang="tr-TR" sz="3600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590800"/>
            <a:ext cx="4038600" cy="3429000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</a:pPr>
            <a:r>
              <a:rPr lang="tr-TR" sz="1600" dirty="0" smtClean="0">
                <a:latin typeface="Bree Serif" panose="02000503040000020004" pitchFamily="50" charset="0"/>
              </a:rPr>
              <a:t>Elektrostatik hızlandırıcılar ile parçacıklar en fazla (potansiyel farkı) x (yük) kadar enerji kazanabilir (tandem için bunun iki katı). </a:t>
            </a:r>
          </a:p>
          <a:p>
            <a:pPr>
              <a:lnSpc>
                <a:spcPct val="170000"/>
              </a:lnSpc>
            </a:pPr>
            <a:r>
              <a:rPr lang="tr-TR" sz="1600" dirty="0" smtClean="0">
                <a:latin typeface="Bree Serif" panose="02000503040000020004" pitchFamily="50" charset="0"/>
              </a:rPr>
              <a:t>Elektrostatik hızlandırıcılar ile çok yüksek enerjilere çıkmak imkansız!!!</a:t>
            </a:r>
          </a:p>
          <a:p>
            <a:pPr>
              <a:lnSpc>
                <a:spcPct val="170000"/>
              </a:lnSpc>
            </a:pPr>
            <a:endParaRPr lang="tr-TR" sz="1600" dirty="0" smtClean="0">
              <a:latin typeface="Bree Serif" panose="02000503040000020004" pitchFamily="50" charset="0"/>
            </a:endParaRPr>
          </a:p>
          <a:p>
            <a:pPr marL="0" indent="0">
              <a:lnSpc>
                <a:spcPct val="170000"/>
              </a:lnSpc>
              <a:buNone/>
            </a:pPr>
            <a:endParaRPr lang="tr-TR" sz="1600" dirty="0" smtClean="0">
              <a:latin typeface="Bree Serif" panose="02000503040000020004" pitchFamily="50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590800"/>
            <a:ext cx="4038600" cy="36115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tr-TR" sz="1600" dirty="0">
                <a:latin typeface="Bree Serif" panose="02000503040000020004" pitchFamily="50" charset="0"/>
              </a:rPr>
              <a:t>Alternatif akım </a:t>
            </a:r>
            <a:r>
              <a:rPr lang="tr-TR" sz="1600" dirty="0" smtClean="0">
                <a:latin typeface="Bree Serif" panose="02000503040000020004" pitchFamily="50" charset="0"/>
              </a:rPr>
              <a:t>hızlandırıcılarında </a:t>
            </a:r>
            <a:r>
              <a:rPr lang="tr-TR" sz="1600" dirty="0">
                <a:latin typeface="Bree Serif" panose="02000503040000020004" pitchFamily="50" charset="0"/>
              </a:rPr>
              <a:t>güç kaynağının sağladığı potansiyel farkından parçacıklar birçok kez geçirilebileceği için parçacıklara (potansiyel farkı) x (yük) ten daha fazla enerji kazandırılabilir. </a:t>
            </a:r>
            <a:endParaRPr lang="tr-TR" sz="1600" dirty="0" smtClean="0">
              <a:latin typeface="Bree Serif" panose="02000503040000020004" pitchFamily="50" charset="0"/>
            </a:endParaRPr>
          </a:p>
          <a:p>
            <a:pPr>
              <a:lnSpc>
                <a:spcPct val="150000"/>
              </a:lnSpc>
            </a:pPr>
            <a:r>
              <a:rPr lang="tr-TR" sz="1600" dirty="0" smtClean="0">
                <a:latin typeface="Bree Serif" panose="02000503040000020004" pitchFamily="50" charset="0"/>
              </a:rPr>
              <a:t>Elektrostatik hızlandırıcılara göre parçacıklar daha yüksek enerjilere çıkartılabilir.</a:t>
            </a:r>
            <a:endParaRPr lang="tr-TR" sz="1600" dirty="0">
              <a:latin typeface="Bree Serif" panose="02000503040000020004" pitchFamily="50" charset="0"/>
            </a:endParaRPr>
          </a:p>
          <a:p>
            <a:endParaRPr lang="en-GB" sz="1600" dirty="0">
              <a:latin typeface="Bree Serif" panose="02000503040000020004" pitchFamily="50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15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56756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RF hızlandırıcılar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20148" y="1143000"/>
            <a:ext cx="8077200" cy="762000"/>
          </a:xfrm>
        </p:spPr>
        <p:txBody>
          <a:bodyPr>
            <a:normAutofit/>
          </a:bodyPr>
          <a:lstStyle/>
          <a:p>
            <a:r>
              <a:rPr lang="tr-TR" dirty="0" smtClean="0">
                <a:latin typeface="Bree Serif" panose="02000503040000020004" pitchFamily="50" charset="0"/>
              </a:rPr>
              <a:t>Radyo Frekansı (3kHz-300GHz)</a:t>
            </a:r>
            <a:endParaRPr lang="en-GB" dirty="0">
              <a:latin typeface="Bree Serif" panose="02000503040000020004" pitchFamily="50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7" name="Picture 2" descr="C:\Users\Veli\Desktop\Erkcan hocayla ders\Alvarez lina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975695"/>
            <a:ext cx="6623275" cy="2563262"/>
          </a:xfrm>
          <a:prstGeom prst="rect">
            <a:avLst/>
          </a:prstGeom>
          <a:noFill/>
        </p:spPr>
      </p:pic>
      <p:sp>
        <p:nvSpPr>
          <p:cNvPr id="8" name="Content Placeholder 5"/>
          <p:cNvSpPr txBox="1">
            <a:spLocks/>
          </p:cNvSpPr>
          <p:nvPr/>
        </p:nvSpPr>
        <p:spPr>
          <a:xfrm>
            <a:off x="228600" y="4648200"/>
            <a:ext cx="8305800" cy="1524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dirty="0">
                <a:solidFill>
                  <a:srgbClr val="002060"/>
                </a:solidFill>
              </a:rPr>
              <a:t>1</a:t>
            </a:r>
            <a:r>
              <a:rPr lang="en-GB" dirty="0">
                <a:solidFill>
                  <a:srgbClr val="002060"/>
                </a:solidFill>
              </a:rPr>
              <a:t>9</a:t>
            </a:r>
            <a:r>
              <a:rPr lang="tr-TR" dirty="0">
                <a:solidFill>
                  <a:srgbClr val="002060"/>
                </a:solidFill>
              </a:rPr>
              <a:t>48 </a:t>
            </a:r>
            <a:r>
              <a:rPr lang="tr-TR" dirty="0" smtClean="0"/>
              <a:t>da Amerikalı bilim adamı Luis </a:t>
            </a:r>
            <a:r>
              <a:rPr lang="tr-TR" dirty="0"/>
              <a:t>W. </a:t>
            </a:r>
            <a:r>
              <a:rPr lang="tr-TR" dirty="0" smtClean="0"/>
              <a:t>Alvarez sürüklenme tüplerini bir iletken tankın içine koyup tankın içine elektromanyetik dalga göndererek elektrik alan indükleme firkrini geliştirdi (Alvarez drift tube linac- DTL).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8866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2787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 err="1" smtClean="0">
                <a:solidFill>
                  <a:srgbClr val="0070C0"/>
                </a:solidFill>
                <a:latin typeface="Bebas Neue" panose="020B0606020202050201" pitchFamily="34" charset="0"/>
              </a:rPr>
              <a:t>Elektromanyetik</a:t>
            </a:r>
            <a:r>
              <a:rPr lang="en-GB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 </a:t>
            </a:r>
            <a:r>
              <a:rPr lang="en-GB" dirty="0" err="1" smtClean="0">
                <a:solidFill>
                  <a:srgbClr val="0070C0"/>
                </a:solidFill>
                <a:latin typeface="Bebas Neue" panose="020B0606020202050201" pitchFamily="34" charset="0"/>
              </a:rPr>
              <a:t>Dalga</a:t>
            </a:r>
            <a:r>
              <a:rPr lang="en-GB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 </a:t>
            </a:r>
            <a:r>
              <a:rPr lang="en-GB" dirty="0" err="1" smtClean="0">
                <a:solidFill>
                  <a:srgbClr val="0070C0"/>
                </a:solidFill>
                <a:latin typeface="Bebas Neue" panose="020B0606020202050201" pitchFamily="34" charset="0"/>
              </a:rPr>
              <a:t>ve</a:t>
            </a:r>
            <a:r>
              <a:rPr lang="en-GB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 Maxwell </a:t>
            </a:r>
            <a:r>
              <a:rPr lang="en-GB" dirty="0" err="1" smtClean="0">
                <a:solidFill>
                  <a:srgbClr val="0070C0"/>
                </a:solidFill>
                <a:latin typeface="Bebas Neue" panose="020B0606020202050201" pitchFamily="34" charset="0"/>
              </a:rPr>
              <a:t>Denklemler</a:t>
            </a:r>
            <a:r>
              <a:rPr lang="en-GB" dirty="0" err="1">
                <a:solidFill>
                  <a:srgbClr val="0070C0"/>
                </a:solidFill>
                <a:latin typeface="Bebas Neue" panose="020B0606020202050201" pitchFamily="34" charset="0"/>
              </a:rPr>
              <a:t>i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1676400"/>
            <a:ext cx="4572000" cy="2819400"/>
          </a:xfrm>
        </p:spPr>
        <p:txBody>
          <a:bodyPr>
            <a:normAutofit fontScale="92500" lnSpcReduction="10000"/>
          </a:bodyPr>
          <a:lstStyle/>
          <a:p>
            <a:r>
              <a:rPr lang="tr-TR" dirty="0" smtClean="0"/>
              <a:t>Değişen manyetik alan etrafında elektrik alan indükler!!!</a:t>
            </a:r>
          </a:p>
          <a:p>
            <a:r>
              <a:rPr lang="tr-TR" dirty="0" smtClean="0"/>
              <a:t>Değişen elektrik alan etrafında manyetik alan indükler!!!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286000"/>
            <a:ext cx="32194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5638800" y="4648200"/>
            <a:ext cx="3276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latin typeface="Bree Serif" panose="02000503040000020004" pitchFamily="50" charset="0"/>
              </a:rPr>
              <a:t>James Clerk Maxwell</a:t>
            </a:r>
            <a:r>
              <a:rPr lang="en-GB" dirty="0">
                <a:latin typeface="Bree Serif" panose="02000503040000020004" pitchFamily="50" charset="0"/>
              </a:rPr>
              <a:t> </a:t>
            </a:r>
            <a:endParaRPr lang="tr-TR" dirty="0" smtClean="0">
              <a:latin typeface="Bree Serif" panose="02000503040000020004" pitchFamily="50" charset="0"/>
            </a:endParaRPr>
          </a:p>
          <a:p>
            <a:r>
              <a:rPr lang="en-GB" dirty="0" smtClean="0">
                <a:latin typeface="Bree Serif" panose="02000503040000020004" pitchFamily="50" charset="0"/>
              </a:rPr>
              <a:t>(1831 </a:t>
            </a:r>
            <a:r>
              <a:rPr lang="en-GB" dirty="0">
                <a:latin typeface="Bree Serif" panose="02000503040000020004" pitchFamily="50" charset="0"/>
              </a:rPr>
              <a:t>- </a:t>
            </a:r>
            <a:r>
              <a:rPr lang="en-GB" dirty="0" smtClean="0">
                <a:latin typeface="Bree Serif" panose="02000503040000020004" pitchFamily="50" charset="0"/>
              </a:rPr>
              <a:t>1879):</a:t>
            </a:r>
          </a:p>
          <a:p>
            <a:r>
              <a:rPr lang="tr-TR" dirty="0" smtClean="0">
                <a:latin typeface="Bree Serif" panose="02000503040000020004" pitchFamily="50" charset="0"/>
              </a:rPr>
              <a:t>İskoç teorik fizikçi ve matematikçi</a:t>
            </a:r>
            <a:r>
              <a:rPr lang="en-GB" dirty="0">
                <a:latin typeface="Bree Serif" panose="02000503040000020004" pitchFamily="50" charset="0"/>
              </a:rPr>
              <a:t> </a:t>
            </a:r>
          </a:p>
        </p:txBody>
      </p:sp>
      <p:cxnSp>
        <p:nvCxnSpPr>
          <p:cNvPr id="7" name="Straight Arrow Connector 6"/>
          <p:cNvCxnSpPr>
            <a:stCxn id="2051" idx="1"/>
          </p:cNvCxnSpPr>
          <p:nvPr/>
        </p:nvCxnSpPr>
        <p:spPr>
          <a:xfrm flipH="1" flipV="1">
            <a:off x="4800600" y="2362200"/>
            <a:ext cx="990600" cy="8572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4876800" y="3800475"/>
            <a:ext cx="964223" cy="2381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1" name="em_wave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62000" y="4492983"/>
            <a:ext cx="2971800" cy="1863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645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Metal yap</a:t>
            </a:r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ı</a:t>
            </a:r>
            <a:r>
              <a:rPr lang="en-GB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 </a:t>
            </a:r>
            <a:r>
              <a:rPr lang="en-GB" dirty="0" err="1" smtClean="0">
                <a:solidFill>
                  <a:srgbClr val="0070C0"/>
                </a:solidFill>
                <a:latin typeface="Bebas Neue" panose="020B0606020202050201" pitchFamily="34" charset="0"/>
              </a:rPr>
              <a:t>i</a:t>
            </a:r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ç</a:t>
            </a:r>
            <a:r>
              <a:rPr lang="en-GB" dirty="0" err="1" smtClean="0">
                <a:solidFill>
                  <a:srgbClr val="0070C0"/>
                </a:solidFill>
                <a:latin typeface="Bebas Neue" panose="020B0606020202050201" pitchFamily="34" charset="0"/>
              </a:rPr>
              <a:t>erisinde</a:t>
            </a:r>
            <a:r>
              <a:rPr lang="en-GB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 EM </a:t>
            </a:r>
            <a:r>
              <a:rPr lang="en-GB" dirty="0" err="1" smtClean="0">
                <a:solidFill>
                  <a:srgbClr val="0070C0"/>
                </a:solidFill>
                <a:latin typeface="Bebas Neue" panose="020B0606020202050201" pitchFamily="34" charset="0"/>
              </a:rPr>
              <a:t>Dalga</a:t>
            </a:r>
            <a:r>
              <a:rPr lang="en-GB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/>
            </a:r>
            <a:br>
              <a:rPr lang="en-GB" dirty="0" smtClean="0">
                <a:solidFill>
                  <a:srgbClr val="0070C0"/>
                </a:solidFill>
                <a:latin typeface="Bebas Neue" panose="020B0606020202050201" pitchFamily="34" charset="0"/>
              </a:rPr>
            </a:br>
            <a:r>
              <a:rPr lang="en-GB" dirty="0">
                <a:solidFill>
                  <a:srgbClr val="0070C0"/>
                </a:solidFill>
                <a:latin typeface="Bebas Neue" panose="020B0606020202050201" pitchFamily="34" charset="0"/>
              </a:rPr>
              <a:t>(</a:t>
            </a:r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Dalga klavuzu</a:t>
            </a:r>
            <a:r>
              <a:rPr lang="en-GB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)</a:t>
            </a:r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 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pic>
        <p:nvPicPr>
          <p:cNvPr id="44036" name="Picture 4" descr="enter image description he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00200"/>
            <a:ext cx="6443133" cy="3653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96233" y="5734220"/>
            <a:ext cx="86741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latin typeface="Bree Serif" panose="02000503040000020004" pitchFamily="50" charset="0"/>
              </a:rPr>
              <a:t>Metal bir yapı içerisinde ilerleyen elektromanyetik dalganın elektrik ve manyetik </a:t>
            </a:r>
            <a:endParaRPr lang="en-GB" dirty="0" smtClean="0">
              <a:latin typeface="Bree Serif" panose="02000503040000020004" pitchFamily="50" charset="0"/>
            </a:endParaRPr>
          </a:p>
          <a:p>
            <a:r>
              <a:rPr lang="tr-TR" dirty="0" smtClean="0">
                <a:latin typeface="Bree Serif" panose="02000503040000020004" pitchFamily="50" charset="0"/>
              </a:rPr>
              <a:t>alan yönleri</a:t>
            </a:r>
            <a:r>
              <a:rPr lang="en-GB" dirty="0" smtClean="0">
                <a:latin typeface="Bree Serif" panose="02000503040000020004" pitchFamily="50" charset="0"/>
              </a:rPr>
              <a:t> </a:t>
            </a:r>
            <a:r>
              <a:rPr lang="tr-TR" dirty="0" smtClean="0">
                <a:latin typeface="Bree Serif" panose="02000503040000020004" pitchFamily="50" charset="0"/>
              </a:rPr>
              <a:t>geometri </a:t>
            </a:r>
            <a:r>
              <a:rPr lang="tr-TR" dirty="0" smtClean="0">
                <a:latin typeface="Bree Serif" panose="02000503040000020004" pitchFamily="50" charset="0"/>
              </a:rPr>
              <a:t>(sınır şartları) ve frekans tarafından belirlenir. </a:t>
            </a:r>
          </a:p>
        </p:txBody>
      </p:sp>
    </p:spTree>
    <p:extLst>
      <p:ext uri="{BB962C8B-B14F-4D97-AF65-F5344CB8AC3E}">
        <p14:creationId xmlns:p14="http://schemas.microsoft.com/office/powerpoint/2010/main" val="378649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7171" y="16592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Silindirik (davul) Kovuk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4953000" cy="5029200"/>
          </a:xfrm>
        </p:spPr>
        <p:txBody>
          <a:bodyPr>
            <a:normAutofit fontScale="70000" lnSpcReduction="20000"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Elektromanyetik dalga kovuk duvarlarından yansıyarak kovuk içerisinde durağan dalga (standing wave) oluşturuyor.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Elektrik alan çizgileri silindirin simetri eksenine paralel.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Manyetik alan çizgileri azimutal yönde.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Hem manyetik alan hem elektrik alan kovuk içerisinde </a:t>
            </a:r>
            <a:r>
              <a:rPr lang="tr-TR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salınım yapıyor</a:t>
            </a:r>
            <a:r>
              <a:rPr lang="tr-TR" dirty="0" smtClean="0">
                <a:latin typeface="Comic Sans MS" panose="030F0702030302020204" pitchFamily="66" charset="0"/>
              </a:rPr>
              <a:t>.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Maxwell deneklemleri bize bir geometride oluşacak elektrik ve manyetik alanın desenini veriyor! 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Silindirin yarı çapı rezonans frekansını belirliyor</a:t>
            </a:r>
            <a:r>
              <a:rPr lang="tr-TR" dirty="0" smtClean="0">
                <a:latin typeface="Comic Sans MS" panose="030F0702030302020204" pitchFamily="66" charset="0"/>
              </a:rPr>
              <a:t>!!!</a:t>
            </a:r>
            <a:r>
              <a:rPr lang="en-GB" dirty="0" smtClean="0">
                <a:latin typeface="Comic Sans MS" panose="030F0702030302020204" pitchFamily="66" charset="0"/>
              </a:rPr>
              <a:t>c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5825" y="4199940"/>
            <a:ext cx="2971800" cy="2145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AutoShape 2" descr="data:image/jpeg;base64,/9j/4AAQSkZJRgABAQAAAQABAAD/2wCEAAkGBxQQEhUUExQVFRUUFRUUFBYXFxkaGhcXFBQWFxQXFRUbHCggGxolHBcUITIhJiorLi4uFyAzODMsNygtLisBCgoKDg0OGhAQGywkICYsLCwsNjQ3Lyw3NCwsLCwsLDIsLzcsLDA0LCwsLCwsLCwsNy03MCwsLCwsLDAvLCwvLf/AABEIAQoAvQMBIgACEQEDEQH/xAAbAAEAAgMBAQAAAAAAAAAAAAAABAYBAwUCB//EAEwQAAIAAwMGBg8FBwMEAwAAAAECAAMRBBIhBRMxQVFhByJScYGRBhQVMjNTYnJ1kqGxstHTQoKTwdIjNFR0orPiY6PCJEPh8CVzg//EABcBAQEBAQAAAAAAAAAAAAAAAAABAgP/xAAlEQEBAAEEAwACAgMBAAAAAAAAAQIREiExQVHwImEy0XGxwZH/2gAMAwEAAhEDEQA/APuMIQgEIR817Huyy1y7DMmiy2m3OLRalBRkwWXNYIpxL6B9lGgPpUI+dcHvZ9acoTLUs6yNLMgygstAA6Xw5OdM11JJuilFEXTuk/8ADT+uT9WA6MI53dGZ/Cz+uR9aHdGZ/Cz/AFpH1oDowjnd0Zn8LP8AWkfWh3Rmfws/1pH1oDowjjdkdpYWR7t6XMmhJMvEXkmT3WUhqpIqrODgToiXlK1NJQFEvmoWhzhwocay5btqGka9O0J0c2x5UDWidZ2oJkpUmCh76VNvBWpqIZXUjcp+0AMZLyk80tfl3AorhnsfxJKeysciXYlE9bQHm53OzWYmzTqNKnBFMkigpQSpFGrpl1piRAWqEaLXPKAES3mY0ol2owOJvMop84i90n/hp/XJ+rAdGEc7uk/8LP65P1Yd0Zn8LP8AWkfWgOjCOd3Rmfws/wBaR9aHdGZ/Cz/WkfWgOjCK72R5enWeyWiclmmhpUibMUuZJUFEZgXCzqlajGmMVrsF4RbVlALnMmTwDd/bSyM0a6SM6UFNeDMYD6PCKjwbZQm2iVammuzlLfapa3jUqiMAqDcIt0AhCEAilcEv7lM/nLX/AH2i6xSuCX9ymfzlr/vtAXSkZhCAQhCAQhCA0WuyJNADreCsHGnBl0HCN8IQGDHDtNhJtcp5cyZVWdp9ZjZsy2lsqSs3W4GvmWwIFaIceNxu7HPGQ7Pnc9mZedLXjMui9eu3a3tNaADmEB0IQhAIQhAIQhAYYVwOIMZhCApHBR4G2ekrZ8Yi7xSOCjwNs9JWz4xF3gEI8TJyrSpAvG6o1k0JoBrwBPMCdUYmzlQVY0FQKnRiaCvTAbIpXBL+5TP5y1/32i6xSuCX9ymfzlr/AL7QF1hCEAhHiZMCgliABiScAOcxEa1s4/ZgBfGTKhedVwLewHUYsxtZuUiazUxiILeG8GrTN6ji+uaKegmNSSFbFr046cRxR5owTDbid8S6udQHOa+wfOL+M/f33pPyv6++9tNJza0ToLnr4oHUY9Cxn7U2YelV+FQY2ZtjpenmgD31jOZ2sx6ae6kN1XZPLV2iu2Z+LM/VDtEanmD/APRj7GJEbcwNres3zhmBtb1j84b8vZsx9NJs8wd7Nr56Keq7d/OGfmL30uo2o1ekq1D0Csbc0eW39P6YzR9qnoI9tT7obvcTZ6teZFsRzQHjDSpqGHOpoR1RviJPQMKTJdQMaijU3j7QPMI1IGU/s3Df6cwmo5m74feDdENJejXKd8uhCIsm2gm61UfkthXzToboJ30iVEss7all6IQhEVSOCjwNs9JWz4xF3ikcFHgbZ6StnxiLvAVzKucGUJDcbN9qWsLd8dfs7KADgXKLMpXY2+KvkW22h1tItKWntdsmqxE+XNrnf2qTlYugGcIu1VQAa8UEYn6S6BqVANCCK7RoPPB0B0gGhBx2g1B56wEPIazBZpAnGs0SZYmnywgv+2sVjgl/cpn85a/77RdTHzrguyzJSxPxw7G2WqiIQzGs0sMBoFCDU0FCDFkt6S2Sa19FjnzcpVN2UM4wwJHerztrO4dJERHlzJ/f3lTxa3sfPfC9zAgbQYmyrPQABDQaASqj1Uw9ka4n7Z/LL9RoWz1as1wXGIGBIPkS8Qp6GO+JagaQjMdraf6iCOiPaKwwCoBuJ+QjN1+Uvqn9UZtt7amMnRV+So52PupGbr8pfVP6oXG5Q6F+ZMM0eW3Uv6YimaPLbqX9MM0eW39P5CGaPLbqX9MM0eW3s+UAMnym64Znym64Znym64Znym64Bmjy2/p/TDNsND15wD7qQzPlN7PlDNHlt/T+mAUfap6CPbUx4cE98gYbiD7wI95o8tupf0wuNqbrA/KkBFnS1Ioagaw6ll566uvCNKTHl4qb6bL16nmzP1+tHQuvtX1T+qNbyycSqk7akHoNPzizLRm4y8vVltazBxTiNIOBHOP/AGuqN8cm1WAsby30YaGF006a1O+oMebPlRpZu2gXdk0AhD5wOKHf3u8aIu2XpN1n8nA4KPA2z0lbPjEXeKHwQ2lJki2FGVh3RtbcUg4MwKnDURiDri+RlshCEB4nSw6lWFQwII2gihj5fwS9i8pLJNmSiyTDaZ6Xq1BWVMKIrLoIoOepOMfU4pXBL+5TP5y1/wB9osuiWa8OuJxlELOVVJwVrqlG5moKHcxB2AxPULopLJ2Fbh6AaxMmSwwIYAg4EHEHnEc5sntL8Ear4psR90nRzHdiBF4v6Z1yx75++/pKzP8ApJ0U/NRC4vifYnziNZ7QpNKMjDSorUbzL2bwGG+Jcsk964bnFT7CKdUSyztqWXmPNxNcqn3QfdWFJfI/22/TGy8/JU8zflSGdPIb+n9URWukvkf7Z/TCkvkj1P8AxG3tgbG9RvlDthd451Ye8QGqkrYvqj5QpK2L6o+Ube2F5Qh2wu3qxgNVJXJX1f8AxCkvkf7Z/TG3tgeV6rfKGf2Bj90j4qQGqkvkf7Z/TC6mqXX7gHvpGzONyD0lfyJjNX8kdZ+UBqza+J9ifOMNKAxzcsDeR+mBmV+0W2hAAOljo64hhzMP7MA+WalRzTDi3MuzvhFktZuUharRLQVITcAla10XTXHHDAGIyZMe0g55c3KOGbFL7g8tlACg7AK7xojqWWwKhvHjPyj/AMRq951kxMi6ydJpcu3zrgWyTKs8m2Ztaf8AXT5WJJ4kk3ZYx2Anrj6LFI4KPA2z0lbPjEXeMtkIQgEUrgl/cpn85a/77RdYqHBfZJkmyOsxHlsbVamAdSputOYqaEaCMQYC3whCA02izLMFGFaYg4gg7VYYg7xEWZJddWdA5lmDmbAN/TzmOhCNTLwzcZeUKRPDGiOQRpRxiOg0bpqRG+8w0qDzHHqPzjM+zq4owBporqO0HUd4jR2s6d5MJHJmcbqeobpJaGkvSa5Tvluz+1WHRX4axnthdtOcEe+NItLr30o86EMOo0bqBh3Rl6yV89WT4gIbKb8fuG7tlOUvWIdsJyh1xrGUJXjJfrr84x3RleMQ7gwJ6hDZl6Xfj7bc+PK9VvfSMZxjoQ9JAHsJPsjV28D3qTG5kK9TPdB64xWa2pJY31c9QoAekw23ym+eOW03tZVRrpj7Th7IiGcH7xTOPKJpL66XT90GN4sCnFyZh8vEbqIKKOeld8SqQ/Gfv770flf1997QxYr+M1r+xAKIPu/a+8TuAiYBGYRLbWpjIQhCIqkcFHgbZ6StnxiLvFP4MrHMlSrWJiOhbKFrdQ6lSyM4usARip1GLhAIQhAIQhAIQhAIQhAIQhAIQhAYKxkQhAIRpslqSat5DUVZdBBBVirKQcQQQQQdFI3QCEIQCEIQCEIQCEIQCEIQCOdknLci1I7yXvLLmPKckMt15dL44wGiox0R0Y+T9g3YnZspWS1paVdgMo2ul2Y60xXG6rBT0gwH0rJ+WJFoZ1kzpc0yiBMuMGulq0DEYV4pw3ROik9h/BrZ8mNOzc2c6TihCmYylbl/7Usrere1jCm+LL3ElbZv48/6kB0YRzu4krbN/Hn/AFIdxJW2b+PP+pAdGEc7uJK2zfx5/wBSMdxJW2b+PP8AqQEibbkWakk1vzEmOophdlFA5J1UMxB96JUcizWRxa3cqc2lnlypLEg4l2adiSWNaSdPI1xttmSs45asvGnfS7xwFNN4QE6fNCKWbQBU0BJ6AMSdwxMRcnZUSffCh1aU1yYjqVZSVDDA6QVIIIqOkGPdDJkm6pmFFJCIFUsRUhVDMFBOjEgb45+Qg0wTWm2edIaYwZ77S7zG6FFwyZrUVVVRpBOOGJqELsak2iVOdpstglrHbBFVOYnAlTLeh1yswOLUXpbmvGFbRFfsbTVtay3UlXlTJqlZk0mUZby1uTbzlWvCZUEAd4woaVjqWrJqTGvNnK0pxZsxBh5KsBATIRzu4krbN/Hn/Uh3ElbZv48/6kB0YRzu4krbN/Hn/Uh3ElbZv48/6kBMtdpSUjTJjBURS7sdCqoqxO4AGNdgyhKtCh5MxJqHQyMGHWDHLyz2LyrRZ50kNNXOypku8Zs5gt9StbhmUala0OmK92K8E1isDCYGnzJopxzNZMdyyyopuNYC35IyzJtYmGQ98SpryX4rLSZLpfXjAVpUYjCJ8UTgjH7K3ek7X71i9wCEQ8o5Tl2dS0xqBUeaaAsbkoVmNdUE0AI6wNJEZk5SlPJSerfspio6uQQLrgFWIIqooRppTXAS4oXA9+72v0ja/ekX2KFwPfu9r9I2v3pAX2EI02i0rLHGOnQKEk7lUYnohJr0lsnNboRCafMIqAstdsw1PqA0HrdEeKE/95z5oSnwH3xrb7rO71K6EI592n/fcecEp7UEexNmjHiTV2pxW6ASVPWIbfVN3uVNhGiz2pXqAeMNKkUYc6nGm/RG+JZZ21LLzCEIRFcqwWCek1nmTpbqxOCySraTcUuZjcVQTgAMTXWa9WPLuACSQAMSToA3mIgtbP4NLw5bcVejAlugUO2LJazcpE2Ec+rHTOA3S1X/AJXjGbn+tN6l+nF2z2br6/1/afCIKs/2JiTNzYH1l0erHtLcKhXBlk4C93pPkuMDzGh3Q2+k3zzwlwhCMtqJwSeCt3pO2fEsXuKJwSeCt3pO2fEsXuAp3ZDY5rzrcACwn5MzVnXbMU2jOKBovHOSefDZHEyZkq0SJE9ZizBZxkmVZ3kuS1+2BHRxKUk1qpVKrgxZQK0w+lla9GIgVrARckynSRKWYazFlS1mHTVwgDGvPWKbwPfu9r9I2v3pF6nTLiljUhQTQYnAVwG2PjvBP2RGfJtEqUGl5y2T5xmNyJt1giEfbppP2QQRWuFk1TK6R9VtVuxuS8SK3mOIWmkAfabqA1kYA+LNLAxBJY6WAvM24zKXQPJGA1R5sdmCqKYjzb2jRQ4D2RL5zM6gPcIty8RmY+b2IlMRLx2u2PXxjG2r7F9Yn/jGq6Nkzrf5xmg2TOtvnGW2yr7F9Y/pjU6VxMvHapFfWN0xmg2TOtvnGLo2TOt/nAaLTLBpeJw0Fqqy+bMGHRr1xiTbihCzNB716U5g40A6rw4pOwkCJHMZnUD7xEa0yAQajDXxSunTU1purSNTLxWbj5nbpxGtlsWWMcWPeqKVNNOnADEYnDEbYoHZLwgDJDypMxDPE0nNlWoUUUFGqONiRSlMK7BFpydILEu7B5jUJIBpTUAgIooqdZ0naYuknaa5XifffekgKXNZhBIxC0JVdYpL0k+U1NGAETLldKM29yKerq6oIKClXA2KoA90ZoP9TrYe4xm21ZjI2AvyV9Y/pjNX2L1n5RroNkzrf5woNkzrb5xGmXBPfIpGytfYVAjU6ihBDAHAqwvqRvoTh0x7ujZM63+cOYzB7ffWAhy5pld7xkrQrevU/wDrc/A1NxwAPSkTlcAqaj5GhBGog4UiNMl12nVUpjTcVpHEt9rNkJmqQy1AeXrfULopg+oDGuAropv+XF7c7NnM6+6/r/xzOCTwVu9J2z4li9x8z4DcrLaZNtKoy1t02dxhqn0YLXlCmI3jbH0yMOhCEIBHzrgtsKTrJa1cV/8AkrUQdasCtGU6jH0WKFwPfu9r9I2v3pFl0SyWaVYpYaWwWZQk4KxHfU2N3wbdUnZexpOltUVF/eVYsOahxrupEqdKDghgCDpB0RBezOhqKzF86kxRsD/bG5usxeKzrce+Y3Zwa5jDzgo96iM50eNHWseJFqvGgcFuQ4Kvz82+7G++2teog++kSyztqWXprzo8aOtYxfGqYx80A+5Y25xtS9ZA91Y0Wi03cGcKToVQWc+aNJ9WElvRbJ2zMOFeNzs5Uc2GPsiDOLM11AL+s0pdB1u3fDdiCdgGIkrJdzWhljlEgzCN2kIOs7liZIkKgoooPeTpJOkk7TF0k7Z1uXXCNYsly5Y70MxN5mYAkttqdEQZmT+1/BisrTcpUIdd1aHi7gKjmPF7kIbr5Nk8OdImBqUqaiouuRUbQpN0jeCRG695bjnUe8r+ceJ1h0mXQVNSh7xjtp9lvKHOQY8LaruDkyzo/acZD5syorzE13Q269G/T+XDeJo8aOtYznR40f0x7DtyQeZvmB74znDyD1r84y21ZweNrzXT7KGMafGN/T+mPU2aVFWKIB9omo6dFOuIxczO8Bfypgog5kwL+7yhFmNrNyka7TNAGgGpoNL1OxS2k6cADoxI0xmxZNqwmzRVx3gONz8r3NgNArpMyz2QKbzEs+i8dQ2KNCjRgNmNYkxdZOk0uXOX3+VE4JPBW70nbPiWL3FE4JPBW70nbPiWL3GWyEIQCOfkbI0mxq6yEuLMmPOcXmasyZS+1WJpWgw0R0IQCEIQGudIVxRlDDYQCOoxo7QXUXG4THA6BWgiXCLMrOqzccb3EQ2BTpLnnmP7r0bpFnRO9VVriaACp2naY2whcrfJMcZzIQhCI0QhCARgiAb2ad2v5RmAidz5f2VueYWTrCkVjPaI5Uz8R/nEqEa35e2dmPpGlWGWpvXQWGhjVm9ZqmJFIzCJbb2sknRCEIioGR8jSbIJgkpcE2a85+MxrMmUvtxiaVoMBhE+EIBCEIBCEfKOw7Jtsn2W2ix2tbK3dK2VJkiYW4y/aJ4vPQwH1eEfO+D/ALHMq2SZau27SkwzDKKTGvzgwXOVCguhSlRhSmO6Ln2vafHyvwG+tAdGEc8Wa0a56dEnD4zDtaf49fwv84DoQjn9rT/Hr+F/nDtaf49fwv8AOAk221pJQu5oopU0J0kAYAE6SI3xw8syZrCzSyDMDWlGmsq3QqSg05CRU4ZyXKXT9qJ+U7G00Lde5QmvhMfw5ie2sBNiEmVZRnZkMb9GIBVgGuEB7jkXWKkioBJFcYxkyxNKvX3D1pTwmFK+Mmvt1U6YgTZTTLXKmSzMAlZ2VNR0upcZa3pZZQWa+srFSRdLQHNt+VRJt+cBUSBm7JamJoBNmBpkhmJwF2stN/bS8kRb44WU8omQ6hjaCjTJctpirJuS2msFlhgReILMgqoNLwrrp1LXLmmmbdUp316WXropSjrTXASYRzu17T4+V+A31oCz2jXPTok098wwHRhHP7Wn+PX8L/OHa0/x6/hf5wHQhFe7JMn2uZZLQkucDMeRNWWAgQl2lsFAe/xTWmOqK12DdjeWrOF7aygjIKfsmTPtTYZpKsD0sID6NCKTwWzneXbr7FiMpWtRUk0AZaAVJoN0XaAQhCARRuCXwNt9JWz4li8xRuCXwNt9JWz4lgLzCEIBCEIBCEIBCEIBCEIDi5Wz7TUVZAmSlKPeMxVrMDVUstCbqEKw1kgbMe1CEAhCEAhCEAhCEBRuCjwdv9KWz4li8xRuCjwdv9KWz4li8wHDypbG7dssjQjy7TPbyjIMlUXmrOLc6COAnZJPtWTZ1tUSkQWWfaJN1mzkudIM0hZg0MoCpXRiWBFDFztNkWYyMcGlteRhpFQQw5iCQR+YBEWZkKzkTAJUtRONZ91FXO174TCBxgdB2wEyxTjMlo5F0sisRsLAEjoimcEvgbb6StnxLF5ijcEvgbb6StnxLAXmNE+1qhoTxjoUAs1Nt0Amm/REWfbC5KSzowZwATvCVwqOUcAcMTUDMhFUEAgY1a5V2J2uxBJPOOmNaSdsbrf4tvbh8VMptop9ga97I2We1K9bpxGkGoYV5SnEdIjxUbZnPR/dSkaJ8sNSpBYd7XiTB5pw6qUOuGspplOrq6MI59nthVrkzTWitSla6Aw1NvHFOrZHQiWaNTLUjXPnqgqzBRoxOk6gNp3RHtttuG6uLnQNQG1qY8wGJphoJGiTKobzML5+0aF6HUiDBBuFd9TF081m5W3TFI7cJ72XMI20C+x2B9kepdtUm6aqx0KwKk+bXBuiseQRrMw/dcewACPE66QQzVB1TVoDzEgY9cNcfRpl7++/ynQjlpOaTpqyesy+a3213HjCh06ulLcMAQQQRUEYgg6CDEs0WZa8eXqMMwGJNKaY1Wq0rLFTzADSTsA/9ppOAiBdMzjTLoH2VY8QbDTDONvNBoptNk80uXOkShbw3eK771GB5mYhT0EwNvVe/DS97DijncVUdJgGB0tMPMrAdBC6OkwLAaGcecpI6SRWnSIa4+k0y9pQMZjlAGXxpd27rUH9md48W39Omumon2W0rMFRqwIOlTsI6ueoIwMLPMWZc6XtTOCjwdv9KWz4li8xRuCjwdv9KWz4li8xlohCEB5dqAnYK4btgj45wWdkvbCWqSitKv2yfPZ2wNycQQikaHFDXYKU01H2WPnnBrYVnWe2g4EZTthVhpU3lxHy1jCNY3Ss5zWLdZpQCgClNQuuy7sAAOusSg52kc0th7wYgySVa7MAvAVqRUEcpTpporpprAFCZqrh3rEeRMNPeIllna42WcPV7ypnqf4RhnJFK1G+Ux+UZoNkzrf31pHlxQVKkDbMfD3mIqLa5YK0NAN6uBj5JBp0ERTMq8I/aNql2JpbTXm3RLm1wUOxVb40vdIxIphTXWLhNJZrksC9rN26FB+0w09BOOynGEuz5Klql26GrW8WAJYtgxJ3+6gjc4nLnebwg5OlUFSxZjizcYkk6Sbq82AIFABTCOghpgMBulMI5/a5kEKatLJojNQ02I9dO44E6K1oDOliugVppuMVPSpIpzViZa66rhZppGy95Uz1P8IZw6mbplt+QEKDWJg6XPtBMYueS/3nNOnjE+yMttM0YHDTpojqOkUIPSIqPZV2YjI6Z0o06W7Xbiki65qbwYjAGhqNZx2xaLTMA0AEnBQgqSdgY990UpTEiNtjyWMXmAO7ChriFGm6teip0mkanE1Yy0t0cbIOUO3US0nDOorImNZasAQtAp42ip0kgUpQR3peGjA7c25PSxNTES12DNMXlglWxdBqOt0GPStDXSATp32ZgwF0KaioobpptFMG5waRcvZhpOPLff8AKfoT5qYXzyn6ZZ/JRAAa1mD7zH4WMYujUsw/eI97CMNvD44nE7RLmKfWGMcfKVqNnrNQ4qOMuPGXSVPFGOmhpgdtTXqWghQahBTE/aIG0s2C9NemNNmsOdYPMBuqaoh1nUzA6NoXDbQHAbx45Yz548qVwIZaFpW3gS3T/rZs+rDVaCSE89bhqN4j6bFG4KPB2/0pbPiWLzGGyEIQCKx2BZDm2KXaVnXazbbaJ6XTXiTSpWuw4HCLPCA02mzrMFG1YgjAg7VOkGIlx00qXHLSitzulQGO8V80R0YwY1MvDNx51jn9tjlT/wAFvpwEl3OgyxymIaZ93EqvPjzCJ5j1DdJ1E2293/jVIkKgoooNO0k6yScSd5jbCEZ11ak04jy6BgQRUHAg6CNhEQGsrJ3ovqNCk0dRsSZrG4npphHRhFl0S46ud20BpM9TszRam68EIPWYG8/eox8qbgvRKwJPOF54nxkRdZ6TTLzUezWQLiSWY4FjppsA0Bdw9+MSYQiW6tSScQiDPsWJKUxNWRu8Y7fJbyh0g4ROhCXQuMrnCfdwYTk5gZgO8MA1Bz05oGcWwVZr+cDLUc5IUkcwbmieYyIus9M6Ze/vv0hyLFiC9DTFVAoinaBrbyj0ARNhCJba1MZFU4PckTrKlsE5Lhm2+0z5fGVr0uYVKNxSaVxwNDhoi1whEV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AutoShape 4" descr="data:image/jpeg;base64,/9j/4AAQSkZJRgABAQAAAQABAAD/2wCEAAkGBxQQEhUUExQVFRUUFRUUFBYXFxkaGhcXFBQWFxQXFRUbHCggGxolHBcUITIhJiorLi4uFyAzODMsNygtLisBCgoKDg0OGhAQGywkICYsLCwsNjQ3Lyw3NCwsLCwsLDIsLzcsLDA0LCwsLCwsLCwsNy03MCwsLCwsLDAvLCwvLf/AABEIAQoAvQMBIgACEQEDEQH/xAAbAAEAAgMBAQAAAAAAAAAAAAAABAYBAwUCB//EAEwQAAIAAwMGBg8FBwMEAwAAAAECAAMRBBIhBRMxQVFhByJScYGRBhQVMjNTYnJ1kqGxstHTQoKTwdIjNFR0orPiY6PCJEPh8CVzg//EABcBAQEBAQAAAAAAAAAAAAAAAAABAgP/xAAlEQEBAAEEAwACAgMBAAAAAAAAAQIREiExQVHwImEy0XGxwZH/2gAMAwEAAhEDEQA/APuMIQgEIR817Huyy1y7DMmiy2m3OLRalBRkwWXNYIpxL6B9lGgPpUI+dcHvZ9acoTLUs6yNLMgygstAA6Xw5OdM11JJuilFEXTuk/8ADT+uT9WA6MI53dGZ/Cz+uR9aHdGZ/Cz/AFpH1oDowjnd0Zn8LP8AWkfWh3Rmfws/1pH1oDowjjdkdpYWR7t6XMmhJMvEXkmT3WUhqpIqrODgToiXlK1NJQFEvmoWhzhwocay5btqGka9O0J0c2x5UDWidZ2oJkpUmCh76VNvBWpqIZXUjcp+0AMZLyk80tfl3AorhnsfxJKeysciXYlE9bQHm53OzWYmzTqNKnBFMkigpQSpFGrpl1piRAWqEaLXPKAES3mY0ol2owOJvMop84i90n/hp/XJ+rAdGEc7uk/8LP65P1Yd0Zn8LP8AWkfWgOjCOd3Rmfws/wBaR9aHdGZ/Cz/WkfWgOjCK72R5enWeyWiclmmhpUibMUuZJUFEZgXCzqlajGmMVrsF4RbVlALnMmTwDd/bSyM0a6SM6UFNeDMYD6PCKjwbZQm2iVammuzlLfapa3jUqiMAqDcIt0AhCEAilcEv7lM/nLX/AH2i6xSuCX9ymfzlr/vtAXSkZhCAQhCAQhCA0WuyJNADreCsHGnBl0HCN8IQGDHDtNhJtcp5cyZVWdp9ZjZsy2lsqSs3W4GvmWwIFaIceNxu7HPGQ7Pnc9mZedLXjMui9eu3a3tNaADmEB0IQhAIQhAIQhAYYVwOIMZhCApHBR4G2ekrZ8Yi7xSOCjwNs9JWz4xF3gEI8TJyrSpAvG6o1k0JoBrwBPMCdUYmzlQVY0FQKnRiaCvTAbIpXBL+5TP5y1/32i6xSuCX9ymfzlr/AL7QF1hCEAhHiZMCgliABiScAOcxEa1s4/ZgBfGTKhedVwLewHUYsxtZuUiazUxiILeG8GrTN6ji+uaKegmNSSFbFr046cRxR5owTDbid8S6udQHOa+wfOL+M/f33pPyv6++9tNJza0ToLnr4oHUY9Cxn7U2YelV+FQY2ZtjpenmgD31jOZ2sx6ae6kN1XZPLV2iu2Z+LM/VDtEanmD/APRj7GJEbcwNres3zhmBtb1j84b8vZsx9NJs8wd7Nr56Keq7d/OGfmL30uo2o1ekq1D0Csbc0eW39P6YzR9qnoI9tT7obvcTZ6teZFsRzQHjDSpqGHOpoR1RviJPQMKTJdQMaijU3j7QPMI1IGU/s3Df6cwmo5m74feDdENJejXKd8uhCIsm2gm61UfkthXzToboJ30iVEss7all6IQhEVSOCjwNs9JWz4xF3ikcFHgbZ6StnxiLvAVzKucGUJDcbN9qWsLd8dfs7KADgXKLMpXY2+KvkW22h1tItKWntdsmqxE+XNrnf2qTlYugGcIu1VQAa8UEYn6S6BqVANCCK7RoPPB0B0gGhBx2g1B56wEPIazBZpAnGs0SZYmnywgv+2sVjgl/cpn85a/77RdTHzrguyzJSxPxw7G2WqiIQzGs0sMBoFCDU0FCDFkt6S2Sa19FjnzcpVN2UM4wwJHerztrO4dJERHlzJ/f3lTxa3sfPfC9zAgbQYmyrPQABDQaASqj1Uw9ka4n7Z/LL9RoWz1as1wXGIGBIPkS8Qp6GO+JagaQjMdraf6iCOiPaKwwCoBuJ+QjN1+Uvqn9UZtt7amMnRV+So52PupGbr8pfVP6oXG5Q6F+ZMM0eW3Uv6YimaPLbqX9MM0eW39P5CGaPLbqX9MM0eW3s+UAMnym64Znym64Znym64Znym64Bmjy2/p/TDNsND15wD7qQzPlN7PlDNHlt/T+mAUfap6CPbUx4cE98gYbiD7wI95o8tupf0wuNqbrA/KkBFnS1Ioagaw6ll566uvCNKTHl4qb6bL16nmzP1+tHQuvtX1T+qNbyycSqk7akHoNPzizLRm4y8vVltazBxTiNIOBHOP/AGuqN8cm1WAsby30YaGF006a1O+oMebPlRpZu2gXdk0AhD5wOKHf3u8aIu2XpN1n8nA4KPA2z0lbPjEXeKHwQ2lJki2FGVh3RtbcUg4MwKnDURiDri+RlshCEB4nSw6lWFQwII2gihj5fwS9i8pLJNmSiyTDaZ6Xq1BWVMKIrLoIoOepOMfU4pXBL+5TP5y1/wB9osuiWa8OuJxlELOVVJwVrqlG5moKHcxB2AxPULopLJ2Fbh6AaxMmSwwIYAg4EHEHnEc5sntL8Ear4psR90nRzHdiBF4v6Z1yx75++/pKzP8ApJ0U/NRC4vifYnziNZ7QpNKMjDSorUbzL2bwGG+Jcsk964bnFT7CKdUSyztqWXmPNxNcqn3QfdWFJfI/22/TGy8/JU8zflSGdPIb+n9URWukvkf7Z/TCkvkj1P8AxG3tgbG9RvlDthd451Ye8QGqkrYvqj5QpK2L6o+Ube2F5Qh2wu3qxgNVJXJX1f8AxCkvkf7Z/TG3tgeV6rfKGf2Bj90j4qQGqkvkf7Z/TC6mqXX7gHvpGzONyD0lfyJjNX8kdZ+UBqza+J9ifOMNKAxzcsDeR+mBmV+0W2hAAOljo64hhzMP7MA+WalRzTDi3MuzvhFktZuUharRLQVITcAla10XTXHHDAGIyZMe0g55c3KOGbFL7g8tlACg7AK7xojqWWwKhvHjPyj/AMRq951kxMi6ydJpcu3zrgWyTKs8m2Ztaf8AXT5WJJ4kk3ZYx2Anrj6LFI4KPA2z0lbPjEXeMtkIQgEUrgl/cpn85a/77RdYqHBfZJkmyOsxHlsbVamAdSputOYqaEaCMQYC3whCA02izLMFGFaYg4gg7VYYg7xEWZJddWdA5lmDmbAN/TzmOhCNTLwzcZeUKRPDGiOQRpRxiOg0bpqRG+8w0qDzHHqPzjM+zq4owBporqO0HUd4jR2s6d5MJHJmcbqeobpJaGkvSa5Tvluz+1WHRX4axnthdtOcEe+NItLr30o86EMOo0bqBh3Rl6yV89WT4gIbKb8fuG7tlOUvWIdsJyh1xrGUJXjJfrr84x3RleMQ7gwJ6hDZl6Xfj7bc+PK9VvfSMZxjoQ9JAHsJPsjV28D3qTG5kK9TPdB64xWa2pJY31c9QoAekw23ym+eOW03tZVRrpj7Th7IiGcH7xTOPKJpL66XT90GN4sCnFyZh8vEbqIKKOeld8SqQ/Gfv770flf1997QxYr+M1r+xAKIPu/a+8TuAiYBGYRLbWpjIQhCIqkcFHgbZ6StnxiLvFP4MrHMlSrWJiOhbKFrdQ6lSyM4usARip1GLhAIQhAIQhAIQhAIQhAIQhAIQhAYKxkQhAIRpslqSat5DUVZdBBBVirKQcQQQQQdFI3QCEIQCEIQCEIQCEIQCEIQCOdknLci1I7yXvLLmPKckMt15dL44wGiox0R0Y+T9g3YnZspWS1paVdgMo2ul2Y60xXG6rBT0gwH0rJ+WJFoZ1kzpc0yiBMuMGulq0DEYV4pw3ROik9h/BrZ8mNOzc2c6TihCmYylbl/7Usrere1jCm+LL3ElbZv48/6kB0YRzu4krbN/Hn/AFIdxJW2b+PP+pAdGEc7uJK2zfx5/wBSMdxJW2b+PP8AqQEibbkWakk1vzEmOophdlFA5J1UMxB96JUcizWRxa3cqc2lnlypLEg4l2adiSWNaSdPI1xttmSs45asvGnfS7xwFNN4QE6fNCKWbQBU0BJ6AMSdwxMRcnZUSffCh1aU1yYjqVZSVDDA6QVIIIqOkGPdDJkm6pmFFJCIFUsRUhVDMFBOjEgb45+Qg0wTWm2edIaYwZ77S7zG6FFwyZrUVVVRpBOOGJqELsak2iVOdpstglrHbBFVOYnAlTLeh1yswOLUXpbmvGFbRFfsbTVtay3UlXlTJqlZk0mUZby1uTbzlWvCZUEAd4woaVjqWrJqTGvNnK0pxZsxBh5KsBATIRzu4krbN/Hn/Uh3ElbZv48/6kB0YRzu4krbN/Hn/Uh3ElbZv48/6kBMtdpSUjTJjBURS7sdCqoqxO4AGNdgyhKtCh5MxJqHQyMGHWDHLyz2LyrRZ50kNNXOypku8Zs5gt9StbhmUala0OmK92K8E1isDCYGnzJopxzNZMdyyyopuNYC35IyzJtYmGQ98SpryX4rLSZLpfXjAVpUYjCJ8UTgjH7K3ek7X71i9wCEQ8o5Tl2dS0xqBUeaaAsbkoVmNdUE0AI6wNJEZk5SlPJSerfspio6uQQLrgFWIIqooRppTXAS4oXA9+72v0ja/ekX2KFwPfu9r9I2v3pAX2EI02i0rLHGOnQKEk7lUYnohJr0lsnNboRCafMIqAstdsw1PqA0HrdEeKE/95z5oSnwH3xrb7rO71K6EI592n/fcecEp7UEexNmjHiTV2pxW6ASVPWIbfVN3uVNhGiz2pXqAeMNKkUYc6nGm/RG+JZZ21LLzCEIRFcqwWCek1nmTpbqxOCySraTcUuZjcVQTgAMTXWa9WPLuACSQAMSToA3mIgtbP4NLw5bcVejAlugUO2LJazcpE2Ec+rHTOA3S1X/AJXjGbn+tN6l+nF2z2br6/1/afCIKs/2JiTNzYH1l0erHtLcKhXBlk4C93pPkuMDzGh3Q2+k3zzwlwhCMtqJwSeCt3pO2fEsXuKJwSeCt3pO2fEsXuAp3ZDY5rzrcACwn5MzVnXbMU2jOKBovHOSefDZHEyZkq0SJE9ZizBZxkmVZ3kuS1+2BHRxKUk1qpVKrgxZQK0w+lla9GIgVrARckynSRKWYazFlS1mHTVwgDGvPWKbwPfu9r9I2v3pF6nTLiljUhQTQYnAVwG2PjvBP2RGfJtEqUGl5y2T5xmNyJt1giEfbppP2QQRWuFk1TK6R9VtVuxuS8SK3mOIWmkAfabqA1kYA+LNLAxBJY6WAvM24zKXQPJGA1R5sdmCqKYjzb2jRQ4D2RL5zM6gPcIty8RmY+b2IlMRLx2u2PXxjG2r7F9Yn/jGq6Nkzrf5xmg2TOtvnGW2yr7F9Y/pjU6VxMvHapFfWN0xmg2TOtvnGLo2TOt/nAaLTLBpeJw0Fqqy+bMGHRr1xiTbihCzNB716U5g40A6rw4pOwkCJHMZnUD7xEa0yAQajDXxSunTU1purSNTLxWbj5nbpxGtlsWWMcWPeqKVNNOnADEYnDEbYoHZLwgDJDypMxDPE0nNlWoUUUFGqONiRSlMK7BFpydILEu7B5jUJIBpTUAgIooqdZ0naYuknaa5XifffekgKXNZhBIxC0JVdYpL0k+U1NGAETLldKM29yKerq6oIKClXA2KoA90ZoP9TrYe4xm21ZjI2AvyV9Y/pjNX2L1n5RroNkzrf5woNkzrb5xGmXBPfIpGytfYVAjU6ihBDAHAqwvqRvoTh0x7ujZM63+cOYzB7ffWAhy5pld7xkrQrevU/wDrc/A1NxwAPSkTlcAqaj5GhBGog4UiNMl12nVUpjTcVpHEt9rNkJmqQy1AeXrfULopg+oDGuAropv+XF7c7NnM6+6/r/xzOCTwVu9J2z4li9x8z4DcrLaZNtKoy1t02dxhqn0YLXlCmI3jbH0yMOhCEIBHzrgtsKTrJa1cV/8AkrUQdasCtGU6jH0WKFwPfu9r9I2v3pFl0SyWaVYpYaWwWZQk4KxHfU2N3wbdUnZexpOltUVF/eVYsOahxrupEqdKDghgCDpB0RBezOhqKzF86kxRsD/bG5usxeKzrce+Y3Zwa5jDzgo96iM50eNHWseJFqvGgcFuQ4Kvz82+7G++2teog++kSyztqWXprzo8aOtYxfGqYx80A+5Y25xtS9ZA91Y0Wi03cGcKToVQWc+aNJ9WElvRbJ2zMOFeNzs5Uc2GPsiDOLM11AL+s0pdB1u3fDdiCdgGIkrJdzWhljlEgzCN2kIOs7liZIkKgoooPeTpJOkk7TF0k7Z1uXXCNYsly5Y70MxN5mYAkttqdEQZmT+1/BisrTcpUIdd1aHi7gKjmPF7kIbr5Nk8OdImBqUqaiouuRUbQpN0jeCRG695bjnUe8r+ceJ1h0mXQVNSh7xjtp9lvKHOQY8LaruDkyzo/acZD5syorzE13Q269G/T+XDeJo8aOtYznR40f0x7DtyQeZvmB74znDyD1r84y21ZweNrzXT7KGMafGN/T+mPU2aVFWKIB9omo6dFOuIxczO8Bfypgog5kwL+7yhFmNrNyka7TNAGgGpoNL1OxS2k6cADoxI0xmxZNqwmzRVx3gONz8r3NgNArpMyz2QKbzEs+i8dQ2KNCjRgNmNYkxdZOk0uXOX3+VE4JPBW70nbPiWL3FE4JPBW70nbPiWL3GWyEIQCOfkbI0mxq6yEuLMmPOcXmasyZS+1WJpWgw0R0IQCEIQGudIVxRlDDYQCOoxo7QXUXG4THA6BWgiXCLMrOqzccb3EQ2BTpLnnmP7r0bpFnRO9VVriaACp2naY2whcrfJMcZzIQhCI0QhCARgiAb2ad2v5RmAidz5f2VueYWTrCkVjPaI5Uz8R/nEqEa35e2dmPpGlWGWpvXQWGhjVm9ZqmJFIzCJbb2sknRCEIioGR8jSbIJgkpcE2a85+MxrMmUvtxiaVoMBhE+EIBCEIBCEfKOw7Jtsn2W2ix2tbK3dK2VJkiYW4y/aJ4vPQwH1eEfO+D/ALHMq2SZau27SkwzDKKTGvzgwXOVCguhSlRhSmO6Ln2vafHyvwG+tAdGEc8Wa0a56dEnD4zDtaf49fwv84DoQjn9rT/Hr+F/nDtaf49fwv8AOAk221pJQu5oopU0J0kAYAE6SI3xw8syZrCzSyDMDWlGmsq3QqSg05CRU4ZyXKXT9qJ+U7G00Lde5QmvhMfw5ie2sBNiEmVZRnZkMb9GIBVgGuEB7jkXWKkioBJFcYxkyxNKvX3D1pTwmFK+Mmvt1U6YgTZTTLXKmSzMAlZ2VNR0upcZa3pZZQWa+srFSRdLQHNt+VRJt+cBUSBm7JamJoBNmBpkhmJwF2stN/bS8kRb44WU8omQ6hjaCjTJctpirJuS2msFlhgReILMgqoNLwrrp1LXLmmmbdUp316WXropSjrTXASYRzu17T4+V+A31oCz2jXPTok098wwHRhHP7Wn+PX8L/OHa0/x6/hf5wHQhFe7JMn2uZZLQkucDMeRNWWAgQl2lsFAe/xTWmOqK12DdjeWrOF7aygjIKfsmTPtTYZpKsD0sID6NCKTwWzneXbr7FiMpWtRUk0AZaAVJoN0XaAQhCARRuCXwNt9JWz4li8xRuCXwNt9JWz4lgLzCEIBCEIBCEIBCEIBCEIDi5Wz7TUVZAmSlKPeMxVrMDVUstCbqEKw1kgbMe1CEAhCEAhCEAhCEBRuCjwdv9KWz4li8xRuCjwdv9KWz4li8wHDypbG7dssjQjy7TPbyjIMlUXmrOLc6COAnZJPtWTZ1tUSkQWWfaJN1mzkudIM0hZg0MoCpXRiWBFDFztNkWYyMcGlteRhpFQQw5iCQR+YBEWZkKzkTAJUtRONZ91FXO174TCBxgdB2wEyxTjMlo5F0sisRsLAEjoimcEvgbb6StnxLF5ijcEvgbb6StnxLAXmNE+1qhoTxjoUAs1Nt0Amm/REWfbC5KSzowZwATvCVwqOUcAcMTUDMhFUEAgY1a5V2J2uxBJPOOmNaSdsbrf4tvbh8VMptop9ga97I2We1K9bpxGkGoYV5SnEdIjxUbZnPR/dSkaJ8sNSpBYd7XiTB5pw6qUOuGspplOrq6MI59nthVrkzTWitSla6Aw1NvHFOrZHQiWaNTLUjXPnqgqzBRoxOk6gNp3RHtttuG6uLnQNQG1qY8wGJphoJGiTKobzML5+0aF6HUiDBBuFd9TF081m5W3TFI7cJ72XMI20C+x2B9kepdtUm6aqx0KwKk+bXBuiseQRrMw/dcewACPE66QQzVB1TVoDzEgY9cNcfRpl7++/ynQjlpOaTpqyesy+a3213HjCh06ulLcMAQQQRUEYgg6CDEs0WZa8eXqMMwGJNKaY1Wq0rLFTzADSTsA/9ppOAiBdMzjTLoH2VY8QbDTDONvNBoptNk80uXOkShbw3eK771GB5mYhT0EwNvVe/DS97DijncVUdJgGB0tMPMrAdBC6OkwLAaGcecpI6SRWnSIa4+k0y9pQMZjlAGXxpd27rUH9md48W39Omumon2W0rMFRqwIOlTsI6ueoIwMLPMWZc6XtTOCjwdv9KWz4li8xRuCjwdv9KWz4li8xlohCEB5dqAnYK4btgj45wWdkvbCWqSitKv2yfPZ2wNycQQikaHFDXYKU01H2WPnnBrYVnWe2g4EZTthVhpU3lxHy1jCNY3Ss5zWLdZpQCgClNQuuy7sAAOusSg52kc0th7wYgySVa7MAvAVqRUEcpTpporpprAFCZqrh3rEeRMNPeIllna42WcPV7ypnqf4RhnJFK1G+Ux+UZoNkzrf31pHlxQVKkDbMfD3mIqLa5YK0NAN6uBj5JBp0ERTMq8I/aNql2JpbTXm3RLm1wUOxVb40vdIxIphTXWLhNJZrksC9rN26FB+0w09BOOynGEuz5Klql26GrW8WAJYtgxJ3+6gjc4nLnebwg5OlUFSxZjizcYkk6Sbq82AIFABTCOghpgMBulMI5/a5kEKatLJojNQ02I9dO44E6K1oDOliugVppuMVPSpIpzViZa66rhZppGy95Uz1P8IZw6mbplt+QEKDWJg6XPtBMYueS/3nNOnjE+yMttM0YHDTpojqOkUIPSIqPZV2YjI6Z0o06W7Xbiki65qbwYjAGhqNZx2xaLTMA0AEnBQgqSdgY990UpTEiNtjyWMXmAO7ChriFGm6teip0mkanE1Yy0t0cbIOUO3US0nDOorImNZasAQtAp42ip0kgUpQR3peGjA7c25PSxNTES12DNMXlglWxdBqOt0GPStDXSATp32ZgwF0KaioobpptFMG5waRcvZhpOPLff8AKfoT5qYXzyn6ZZ/JRAAa1mD7zH4WMYujUsw/eI97CMNvD44nE7RLmKfWGMcfKVqNnrNQ4qOMuPGXSVPFGOmhpgdtTXqWghQahBTE/aIG0s2C9NemNNmsOdYPMBuqaoh1nUzA6NoXDbQHAbx45Yz548qVwIZaFpW3gS3T/rZs+rDVaCSE89bhqN4j6bFG4KPB2/0pbPiWLzGGyEIQCKx2BZDm2KXaVnXazbbaJ6XTXiTSpWuw4HCLPCA02mzrMFG1YgjAg7VOkGIlx00qXHLSitzulQGO8V80R0YwY1MvDNx51jn9tjlT/wAFvpwEl3OgyxymIaZ93EqvPjzCJ5j1DdJ1E2293/jVIkKgoooNO0k6yScSd5jbCEZ11ak04jy6BgQRUHAg6CNhEQGsrJ3ovqNCk0dRsSZrG4npphHRhFl0S46ud20BpM9TszRam68EIPWYG8/eox8qbgvRKwJPOF54nxkRdZ6TTLzUezWQLiSWY4FjppsA0Bdw9+MSYQiW6tSScQiDPsWJKUxNWRu8Y7fJbyh0g4ROhCXQuMrnCfdwYTk5gZgO8MA1Bz05oGcWwVZr+cDLUc5IUkcwbmieYyIus9M6Ze/vv0hyLFiC9DTFVAoinaBrbyj0ARNhCJba1MZFU4PckTrKlsE5Lhm2+0z5fGVr0uYVKNxSaVxwNDhoi1whEV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6" descr="data:image/jpeg;base64,/9j/4AAQSkZJRgABAQAAAQABAAD/2wCEAAkGBxQQEhUUExQVFRUUFRUUFBYXFxkaGhcXFBQWFxQXFRUbHCggGxolHBcUITIhJiorLi4uFyAzODMsNygtLisBCgoKDg0OGhAQGywkICYsLCwsNjQ3Lyw3NCwsLCwsLDIsLzcsLDA0LCwsLCwsLCwsNy03MCwsLCwsLDAvLCwvLf/AABEIAQoAvQMBIgACEQEDEQH/xAAbAAEAAgMBAQAAAAAAAAAAAAAABAYBAwUCB//EAEwQAAIAAwMGBg8FBwMEAwAAAAECAAMRBBIhBRMxQVFhByJScYGRBhQVMjNTYnJ1kqGxstHTQoKTwdIjNFR0orPiY6PCJEPh8CVzg//EABcBAQEBAQAAAAAAAAAAAAAAAAABAgP/xAAlEQEBAAEEAwACAgMBAAAAAAAAAQIREiExQVHwImEy0XGxwZH/2gAMAwEAAhEDEQA/APuMIQgEIR817Huyy1y7DMmiy2m3OLRalBRkwWXNYIpxL6B9lGgPpUI+dcHvZ9acoTLUs6yNLMgygstAA6Xw5OdM11JJuilFEXTuk/8ADT+uT9WA6MI53dGZ/Cz+uR9aHdGZ/Cz/AFpH1oDowjnd0Zn8LP8AWkfWh3Rmfws/1pH1oDowjjdkdpYWR7t6XMmhJMvEXkmT3WUhqpIqrODgToiXlK1NJQFEvmoWhzhwocay5btqGka9O0J0c2x5UDWidZ2oJkpUmCh76VNvBWpqIZXUjcp+0AMZLyk80tfl3AorhnsfxJKeysciXYlE9bQHm53OzWYmzTqNKnBFMkigpQSpFGrpl1piRAWqEaLXPKAES3mY0ol2owOJvMop84i90n/hp/XJ+rAdGEc7uk/8LP65P1Yd0Zn8LP8AWkfWgOjCOd3Rmfws/wBaR9aHdGZ/Cz/WkfWgOjCK72R5enWeyWiclmmhpUibMUuZJUFEZgXCzqlajGmMVrsF4RbVlALnMmTwDd/bSyM0a6SM6UFNeDMYD6PCKjwbZQm2iVammuzlLfapa3jUqiMAqDcIt0AhCEAilcEv7lM/nLX/AH2i6xSuCX9ymfzlr/vtAXSkZhCAQhCAQhCA0WuyJNADreCsHGnBl0HCN8IQGDHDtNhJtcp5cyZVWdp9ZjZsy2lsqSs3W4GvmWwIFaIceNxu7HPGQ7Pnc9mZedLXjMui9eu3a3tNaADmEB0IQhAIQhAIQhAYYVwOIMZhCApHBR4G2ekrZ8Yi7xSOCjwNs9JWz4xF3gEI8TJyrSpAvG6o1k0JoBrwBPMCdUYmzlQVY0FQKnRiaCvTAbIpXBL+5TP5y1/32i6xSuCX9ymfzlr/AL7QF1hCEAhHiZMCgliABiScAOcxEa1s4/ZgBfGTKhedVwLewHUYsxtZuUiazUxiILeG8GrTN6ji+uaKegmNSSFbFr046cRxR5owTDbid8S6udQHOa+wfOL+M/f33pPyv6++9tNJza0ToLnr4oHUY9Cxn7U2YelV+FQY2ZtjpenmgD31jOZ2sx6ae6kN1XZPLV2iu2Z+LM/VDtEanmD/APRj7GJEbcwNres3zhmBtb1j84b8vZsx9NJs8wd7Nr56Keq7d/OGfmL30uo2o1ekq1D0Csbc0eW39P6YzR9qnoI9tT7obvcTZ6teZFsRzQHjDSpqGHOpoR1RviJPQMKTJdQMaijU3j7QPMI1IGU/s3Df6cwmo5m74feDdENJejXKd8uhCIsm2gm61UfkthXzToboJ30iVEss7all6IQhEVSOCjwNs9JWz4xF3ikcFHgbZ6StnxiLvAVzKucGUJDcbN9qWsLd8dfs7KADgXKLMpXY2+KvkW22h1tItKWntdsmqxE+XNrnf2qTlYugGcIu1VQAa8UEYn6S6BqVANCCK7RoPPB0B0gGhBx2g1B56wEPIazBZpAnGs0SZYmnywgv+2sVjgl/cpn85a/77RdTHzrguyzJSxPxw7G2WqiIQzGs0sMBoFCDU0FCDFkt6S2Sa19FjnzcpVN2UM4wwJHerztrO4dJERHlzJ/f3lTxa3sfPfC9zAgbQYmyrPQABDQaASqj1Uw9ka4n7Z/LL9RoWz1as1wXGIGBIPkS8Qp6GO+JagaQjMdraf6iCOiPaKwwCoBuJ+QjN1+Uvqn9UZtt7amMnRV+So52PupGbr8pfVP6oXG5Q6F+ZMM0eW3Uv6YimaPLbqX9MM0eW39P5CGaPLbqX9MM0eW3s+UAMnym64Znym64Znym64Znym64Bmjy2/p/TDNsND15wD7qQzPlN7PlDNHlt/T+mAUfap6CPbUx4cE98gYbiD7wI95o8tupf0wuNqbrA/KkBFnS1Ioagaw6ll566uvCNKTHl4qb6bL16nmzP1+tHQuvtX1T+qNbyycSqk7akHoNPzizLRm4y8vVltazBxTiNIOBHOP/AGuqN8cm1WAsby30YaGF006a1O+oMebPlRpZu2gXdk0AhD5wOKHf3u8aIu2XpN1n8nA4KPA2z0lbPjEXeKHwQ2lJki2FGVh3RtbcUg4MwKnDURiDri+RlshCEB4nSw6lWFQwII2gihj5fwS9i8pLJNmSiyTDaZ6Xq1BWVMKIrLoIoOepOMfU4pXBL+5TP5y1/wB9osuiWa8OuJxlELOVVJwVrqlG5moKHcxB2AxPULopLJ2Fbh6AaxMmSwwIYAg4EHEHnEc5sntL8Ear4psR90nRzHdiBF4v6Z1yx75++/pKzP8ApJ0U/NRC4vifYnziNZ7QpNKMjDSorUbzL2bwGG+Jcsk964bnFT7CKdUSyztqWXmPNxNcqn3QfdWFJfI/22/TGy8/JU8zflSGdPIb+n9URWukvkf7Z/TCkvkj1P8AxG3tgbG9RvlDthd451Ye8QGqkrYvqj5QpK2L6o+Ube2F5Qh2wu3qxgNVJXJX1f8AxCkvkf7Z/TG3tgeV6rfKGf2Bj90j4qQGqkvkf7Z/TC6mqXX7gHvpGzONyD0lfyJjNX8kdZ+UBqza+J9ifOMNKAxzcsDeR+mBmV+0W2hAAOljo64hhzMP7MA+WalRzTDi3MuzvhFktZuUharRLQVITcAla10XTXHHDAGIyZMe0g55c3KOGbFL7g8tlACg7AK7xojqWWwKhvHjPyj/AMRq951kxMi6ydJpcu3zrgWyTKs8m2Ztaf8AXT5WJJ4kk3ZYx2Anrj6LFI4KPA2z0lbPjEXeMtkIQgEUrgl/cpn85a/77RdYqHBfZJkmyOsxHlsbVamAdSputOYqaEaCMQYC3whCA02izLMFGFaYg4gg7VYYg7xEWZJddWdA5lmDmbAN/TzmOhCNTLwzcZeUKRPDGiOQRpRxiOg0bpqRG+8w0qDzHHqPzjM+zq4owBporqO0HUd4jR2s6d5MJHJmcbqeobpJaGkvSa5Tvluz+1WHRX4axnthdtOcEe+NItLr30o86EMOo0bqBh3Rl6yV89WT4gIbKb8fuG7tlOUvWIdsJyh1xrGUJXjJfrr84x3RleMQ7gwJ6hDZl6Xfj7bc+PK9VvfSMZxjoQ9JAHsJPsjV28D3qTG5kK9TPdB64xWa2pJY31c9QoAekw23ym+eOW03tZVRrpj7Th7IiGcH7xTOPKJpL66XT90GN4sCnFyZh8vEbqIKKOeld8SqQ/Gfv770flf1997QxYr+M1r+xAKIPu/a+8TuAiYBGYRLbWpjIQhCIqkcFHgbZ6StnxiLvFP4MrHMlSrWJiOhbKFrdQ6lSyM4usARip1GLhAIQhAIQhAIQhAIQhAIQhAIQhAYKxkQhAIRpslqSat5DUVZdBBBVirKQcQQQQQdFI3QCEIQCEIQCEIQCEIQCEIQCOdknLci1I7yXvLLmPKckMt15dL44wGiox0R0Y+T9g3YnZspWS1paVdgMo2ul2Y60xXG6rBT0gwH0rJ+WJFoZ1kzpc0yiBMuMGulq0DEYV4pw3ROik9h/BrZ8mNOzc2c6TihCmYylbl/7Usrere1jCm+LL3ElbZv48/6kB0YRzu4krbN/Hn/AFIdxJW2b+PP+pAdGEc7uJK2zfx5/wBSMdxJW2b+PP8AqQEibbkWakk1vzEmOophdlFA5J1UMxB96JUcizWRxa3cqc2lnlypLEg4l2adiSWNaSdPI1xttmSs45asvGnfS7xwFNN4QE6fNCKWbQBU0BJ6AMSdwxMRcnZUSffCh1aU1yYjqVZSVDDA6QVIIIqOkGPdDJkm6pmFFJCIFUsRUhVDMFBOjEgb45+Qg0wTWm2edIaYwZ77S7zG6FFwyZrUVVVRpBOOGJqELsak2iVOdpstglrHbBFVOYnAlTLeh1yswOLUXpbmvGFbRFfsbTVtay3UlXlTJqlZk0mUZby1uTbzlWvCZUEAd4woaVjqWrJqTGvNnK0pxZsxBh5KsBATIRzu4krbN/Hn/Uh3ElbZv48/6kB0YRzu4krbN/Hn/Uh3ElbZv48/6kBMtdpSUjTJjBURS7sdCqoqxO4AGNdgyhKtCh5MxJqHQyMGHWDHLyz2LyrRZ50kNNXOypku8Zs5gt9StbhmUala0OmK92K8E1isDCYGnzJopxzNZMdyyyopuNYC35IyzJtYmGQ98SpryX4rLSZLpfXjAVpUYjCJ8UTgjH7K3ek7X71i9wCEQ8o5Tl2dS0xqBUeaaAsbkoVmNdUE0AI6wNJEZk5SlPJSerfspio6uQQLrgFWIIqooRppTXAS4oXA9+72v0ja/ekX2KFwPfu9r9I2v3pAX2EI02i0rLHGOnQKEk7lUYnohJr0lsnNboRCafMIqAstdsw1PqA0HrdEeKE/95z5oSnwH3xrb7rO71K6EI592n/fcecEp7UEexNmjHiTV2pxW6ASVPWIbfVN3uVNhGiz2pXqAeMNKkUYc6nGm/RG+JZZ21LLzCEIRFcqwWCek1nmTpbqxOCySraTcUuZjcVQTgAMTXWa9WPLuACSQAMSToA3mIgtbP4NLw5bcVejAlugUO2LJazcpE2Ec+rHTOA3S1X/AJXjGbn+tN6l+nF2z2br6/1/afCIKs/2JiTNzYH1l0erHtLcKhXBlk4C93pPkuMDzGh3Q2+k3zzwlwhCMtqJwSeCt3pO2fEsXuKJwSeCt3pO2fEsXuAp3ZDY5rzrcACwn5MzVnXbMU2jOKBovHOSefDZHEyZkq0SJE9ZizBZxkmVZ3kuS1+2BHRxKUk1qpVKrgxZQK0w+lla9GIgVrARckynSRKWYazFlS1mHTVwgDGvPWKbwPfu9r9I2v3pF6nTLiljUhQTQYnAVwG2PjvBP2RGfJtEqUGl5y2T5xmNyJt1giEfbppP2QQRWuFk1TK6R9VtVuxuS8SK3mOIWmkAfabqA1kYA+LNLAxBJY6WAvM24zKXQPJGA1R5sdmCqKYjzb2jRQ4D2RL5zM6gPcIty8RmY+b2IlMRLx2u2PXxjG2r7F9Yn/jGq6Nkzrf5xmg2TOtvnGW2yr7F9Y/pjU6VxMvHapFfWN0xmg2TOtvnGLo2TOt/nAaLTLBpeJw0Fqqy+bMGHRr1xiTbihCzNB716U5g40A6rw4pOwkCJHMZnUD7xEa0yAQajDXxSunTU1purSNTLxWbj5nbpxGtlsWWMcWPeqKVNNOnADEYnDEbYoHZLwgDJDypMxDPE0nNlWoUUUFGqONiRSlMK7BFpydILEu7B5jUJIBpTUAgIooqdZ0naYuknaa5XifffekgKXNZhBIxC0JVdYpL0k+U1NGAETLldKM29yKerq6oIKClXA2KoA90ZoP9TrYe4xm21ZjI2AvyV9Y/pjNX2L1n5RroNkzrf5woNkzrb5xGmXBPfIpGytfYVAjU6ihBDAHAqwvqRvoTh0x7ujZM63+cOYzB7ffWAhy5pld7xkrQrevU/wDrc/A1NxwAPSkTlcAqaj5GhBGog4UiNMl12nVUpjTcVpHEt9rNkJmqQy1AeXrfULopg+oDGuAropv+XF7c7NnM6+6/r/xzOCTwVu9J2z4li9x8z4DcrLaZNtKoy1t02dxhqn0YLXlCmI3jbH0yMOhCEIBHzrgtsKTrJa1cV/8AkrUQdasCtGU6jH0WKFwPfu9r9I2v3pFl0SyWaVYpYaWwWZQk4KxHfU2N3wbdUnZexpOltUVF/eVYsOahxrupEqdKDghgCDpB0RBezOhqKzF86kxRsD/bG5usxeKzrce+Y3Zwa5jDzgo96iM50eNHWseJFqvGgcFuQ4Kvz82+7G++2teog++kSyztqWXprzo8aOtYxfGqYx80A+5Y25xtS9ZA91Y0Wi03cGcKToVQWc+aNJ9WElvRbJ2zMOFeNzs5Uc2GPsiDOLM11AL+s0pdB1u3fDdiCdgGIkrJdzWhljlEgzCN2kIOs7liZIkKgoooPeTpJOkk7TF0k7Z1uXXCNYsly5Y70MxN5mYAkttqdEQZmT+1/BisrTcpUIdd1aHi7gKjmPF7kIbr5Nk8OdImBqUqaiouuRUbQpN0jeCRG695bjnUe8r+ceJ1h0mXQVNSh7xjtp9lvKHOQY8LaruDkyzo/acZD5syorzE13Q269G/T+XDeJo8aOtYznR40f0x7DtyQeZvmB74znDyD1r84y21ZweNrzXT7KGMafGN/T+mPU2aVFWKIB9omo6dFOuIxczO8Bfypgog5kwL+7yhFmNrNyka7TNAGgGpoNL1OxS2k6cADoxI0xmxZNqwmzRVx3gONz8r3NgNArpMyz2QKbzEs+i8dQ2KNCjRgNmNYkxdZOk0uXOX3+VE4JPBW70nbPiWL3FE4JPBW70nbPiWL3GWyEIQCOfkbI0mxq6yEuLMmPOcXmasyZS+1WJpWgw0R0IQCEIQGudIVxRlDDYQCOoxo7QXUXG4THA6BWgiXCLMrOqzccb3EQ2BTpLnnmP7r0bpFnRO9VVriaACp2naY2whcrfJMcZzIQhCI0QhCARgiAb2ad2v5RmAidz5f2VueYWTrCkVjPaI5Uz8R/nEqEa35e2dmPpGlWGWpvXQWGhjVm9ZqmJFIzCJbb2sknRCEIioGR8jSbIJgkpcE2a85+MxrMmUvtxiaVoMBhE+EIBCEIBCEfKOw7Jtsn2W2ix2tbK3dK2VJkiYW4y/aJ4vPQwH1eEfO+D/ALHMq2SZau27SkwzDKKTGvzgwXOVCguhSlRhSmO6Ln2vafHyvwG+tAdGEc8Wa0a56dEnD4zDtaf49fwv84DoQjn9rT/Hr+F/nDtaf49fwv8AOAk221pJQu5oopU0J0kAYAE6SI3xw8syZrCzSyDMDWlGmsq3QqSg05CRU4ZyXKXT9qJ+U7G00Lde5QmvhMfw5ie2sBNiEmVZRnZkMb9GIBVgGuEB7jkXWKkioBJFcYxkyxNKvX3D1pTwmFK+Mmvt1U6YgTZTTLXKmSzMAlZ2VNR0upcZa3pZZQWa+srFSRdLQHNt+VRJt+cBUSBm7JamJoBNmBpkhmJwF2stN/bS8kRb44WU8omQ6hjaCjTJctpirJuS2msFlhgReILMgqoNLwrrp1LXLmmmbdUp316WXropSjrTXASYRzu17T4+V+A31oCz2jXPTok098wwHRhHP7Wn+PX8L/OHa0/x6/hf5wHQhFe7JMn2uZZLQkucDMeRNWWAgQl2lsFAe/xTWmOqK12DdjeWrOF7aygjIKfsmTPtTYZpKsD0sID6NCKTwWzneXbr7FiMpWtRUk0AZaAVJoN0XaAQhCARRuCXwNt9JWz4li8xRuCXwNt9JWz4lgLzCEIBCEIBCEIBCEIBCEIDi5Wz7TUVZAmSlKPeMxVrMDVUstCbqEKw1kgbMe1CEAhCEAhCEAhCEBRuCjwdv9KWz4li8xRuCjwdv9KWz4li8wHDypbG7dssjQjy7TPbyjIMlUXmrOLc6COAnZJPtWTZ1tUSkQWWfaJN1mzkudIM0hZg0MoCpXRiWBFDFztNkWYyMcGlteRhpFQQw5iCQR+YBEWZkKzkTAJUtRONZ91FXO174TCBxgdB2wEyxTjMlo5F0sisRsLAEjoimcEvgbb6StnxLF5ijcEvgbb6StnxLAXmNE+1qhoTxjoUAs1Nt0Amm/REWfbC5KSzowZwATvCVwqOUcAcMTUDMhFUEAgY1a5V2J2uxBJPOOmNaSdsbrf4tvbh8VMptop9ga97I2We1K9bpxGkGoYV5SnEdIjxUbZnPR/dSkaJ8sNSpBYd7XiTB5pw6qUOuGspplOrq6MI59nthVrkzTWitSla6Aw1NvHFOrZHQiWaNTLUjXPnqgqzBRoxOk6gNp3RHtttuG6uLnQNQG1qY8wGJphoJGiTKobzML5+0aF6HUiDBBuFd9TF081m5W3TFI7cJ72XMI20C+x2B9kepdtUm6aqx0KwKk+bXBuiseQRrMw/dcewACPE66QQzVB1TVoDzEgY9cNcfRpl7++/ynQjlpOaTpqyesy+a3213HjCh06ulLcMAQQQRUEYgg6CDEs0WZa8eXqMMwGJNKaY1Wq0rLFTzADSTsA/9ppOAiBdMzjTLoH2VY8QbDTDONvNBoptNk80uXOkShbw3eK771GB5mYhT0EwNvVe/DS97DijncVUdJgGB0tMPMrAdBC6OkwLAaGcecpI6SRWnSIa4+k0y9pQMZjlAGXxpd27rUH9md48W39Omumon2W0rMFRqwIOlTsI6ueoIwMLPMWZc6XtTOCjwdv9KWz4li8xRuCjwdv9KWz4li8xlohCEB5dqAnYK4btgj45wWdkvbCWqSitKv2yfPZ2wNycQQikaHFDXYKU01H2WPnnBrYVnWe2g4EZTthVhpU3lxHy1jCNY3Ss5zWLdZpQCgClNQuuy7sAAOusSg52kc0th7wYgySVa7MAvAVqRUEcpTpporpprAFCZqrh3rEeRMNPeIllna42WcPV7ypnqf4RhnJFK1G+Ux+UZoNkzrf31pHlxQVKkDbMfD3mIqLa5YK0NAN6uBj5JBp0ERTMq8I/aNql2JpbTXm3RLm1wUOxVb40vdIxIphTXWLhNJZrksC9rN26FB+0w09BOOynGEuz5Klql26GrW8WAJYtgxJ3+6gjc4nLnebwg5OlUFSxZjizcYkk6Sbq82AIFABTCOghpgMBulMI5/a5kEKatLJojNQ02I9dO44E6K1oDOliugVppuMVPSpIpzViZa66rhZppGy95Uz1P8IZw6mbplt+QEKDWJg6XPtBMYueS/3nNOnjE+yMttM0YHDTpojqOkUIPSIqPZV2YjI6Z0o06W7Xbiki65qbwYjAGhqNZx2xaLTMA0AEnBQgqSdgY990UpTEiNtjyWMXmAO7ChriFGm6teip0mkanE1Yy0t0cbIOUO3US0nDOorImNZasAQtAp42ip0kgUpQR3peGjA7c25PSxNTES12DNMXlglWxdBqOt0GPStDXSATp32ZgwF0KaioobpptFMG5waRcvZhpOPLff8AKfoT5qYXzyn6ZZ/JRAAa1mD7zH4WMYujUsw/eI97CMNvD44nE7RLmKfWGMcfKVqNnrNQ4qOMuPGXSVPFGOmhpgdtTXqWghQahBTE/aIG0s2C9NemNNmsOdYPMBuqaoh1nUzA6NoXDbQHAbx45Yz548qVwIZaFpW3gS3T/rZs+rDVaCSE89bhqN4j6bFG4KPB2/0pbPiWLzGGyEIQCKx2BZDm2KXaVnXazbbaJ6XTXiTSpWuw4HCLPCA02mzrMFG1YgjAg7VOkGIlx00qXHLSitzulQGO8V80R0YwY1MvDNx51jn9tjlT/wAFvpwEl3OgyxymIaZ93EqvPjzCJ5j1DdJ1E2293/jVIkKgoooNO0k6yScSd5jbCEZ11ak04jy6BgQRUHAg6CNhEQGsrJ3ovqNCk0dRsSZrG4npphHRhFl0S46ud20BpM9TszRam68EIPWYG8/eox8qbgvRKwJPOF54nxkRdZ6TTLzUezWQLiSWY4FjppsA0Bdw9+MSYQiW6tSScQiDPsWJKUxNWRu8Y7fJbyh0g4ROhCXQuMrnCfdwYTk5gZgO8MA1Bz05oGcWwVZr+cDLUc5IUkcwbmieYyIus9M6Ze/vv0hyLFiC9DTFVAoinaBrbyj0ARNhCJba1MZFU4PckTrKlsE5Lhm2+0z5fGVr0uYVKNxSaVxwNDhoi1whEV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6529939" y="2822786"/>
            <a:ext cx="190499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C:\Users\Veli\Desktop\Linacs sunumu için\E-t graph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4292" y="1373618"/>
            <a:ext cx="2956293" cy="10681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9964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078859"/>
            <a:ext cx="4035425" cy="2913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AutoShape 2" descr="data:image/jpeg;base64,/9j/4AAQSkZJRgABAQAAAQABAAD/2wCEAAkGBxQQEhUUExQVFRUUFRUUFBYXFxkaGhcXFBQWFxQXFRUbHCggGxolHBcUITIhJiorLi4uFyAzODMsNygtLisBCgoKDg0OGhAQGywkICYsLCwsNjQ3Lyw3NCwsLCwsLDIsLzcsLDA0LCwsLCwsLCwsNy03MCwsLCwsLDAvLCwvLf/AABEIAQoAvQMBIgACEQEDEQH/xAAbAAEAAgMBAQAAAAAAAAAAAAAABAYBAwUCB//EAEwQAAIAAwMGBg8FBwMEAwAAAAECAAMRBBIhBRMxQVFhByJScYGRBhQVMjNTYnJ1kqGxstHTQoKTwdIjNFR0orPiY6PCJEPh8CVzg//EABcBAQEBAQAAAAAAAAAAAAAAAAABAgP/xAAlEQEBAAEEAwACAgMBAAAAAAAAAQIREiExQVHwImEy0XGxwZH/2gAMAwEAAhEDEQA/APuMIQgEIR817Huyy1y7DMmiy2m3OLRalBRkwWXNYIpxL6B9lGgPpUI+dcHvZ9acoTLUs6yNLMgygstAA6Xw5OdM11JJuilFEXTuk/8ADT+uT9WA6MI53dGZ/Cz+uR9aHdGZ/Cz/AFpH1oDowjnd0Zn8LP8AWkfWh3Rmfws/1pH1oDowjjdkdpYWR7t6XMmhJMvEXkmT3WUhqpIqrODgToiXlK1NJQFEvmoWhzhwocay5btqGka9O0J0c2x5UDWidZ2oJkpUmCh76VNvBWpqIZXUjcp+0AMZLyk80tfl3AorhnsfxJKeysciXYlE9bQHm53OzWYmzTqNKnBFMkigpQSpFGrpl1piRAWqEaLXPKAES3mY0ol2owOJvMop84i90n/hp/XJ+rAdGEc7uk/8LP65P1Yd0Zn8LP8AWkfWgOjCOd3Rmfws/wBaR9aHdGZ/Cz/WkfWgOjCK72R5enWeyWiclmmhpUibMUuZJUFEZgXCzqlajGmMVrsF4RbVlALnMmTwDd/bSyM0a6SM6UFNeDMYD6PCKjwbZQm2iVammuzlLfapa3jUqiMAqDcIt0AhCEAilcEv7lM/nLX/AH2i6xSuCX9ymfzlr/vtAXSkZhCAQhCAQhCA0WuyJNADreCsHGnBl0HCN8IQGDHDtNhJtcp5cyZVWdp9ZjZsy2lsqSs3W4GvmWwIFaIceNxu7HPGQ7Pnc9mZedLXjMui9eu3a3tNaADmEB0IQhAIQhAIQhAYYVwOIMZhCApHBR4G2ekrZ8Yi7xSOCjwNs9JWz4xF3gEI8TJyrSpAvG6o1k0JoBrwBPMCdUYmzlQVY0FQKnRiaCvTAbIpXBL+5TP5y1/32i6xSuCX9ymfzlr/AL7QF1hCEAhHiZMCgliABiScAOcxEa1s4/ZgBfGTKhedVwLewHUYsxtZuUiazUxiILeG8GrTN6ji+uaKegmNSSFbFr046cRxR5owTDbid8S6udQHOa+wfOL+M/f33pPyv6++9tNJza0ToLnr4oHUY9Cxn7U2YelV+FQY2ZtjpenmgD31jOZ2sx6ae6kN1XZPLV2iu2Z+LM/VDtEanmD/APRj7GJEbcwNres3zhmBtb1j84b8vZsx9NJs8wd7Nr56Keq7d/OGfmL30uo2o1ekq1D0Csbc0eW39P6YzR9qnoI9tT7obvcTZ6teZFsRzQHjDSpqGHOpoR1RviJPQMKTJdQMaijU3j7QPMI1IGU/s3Df6cwmo5m74feDdENJejXKd8uhCIsm2gm61UfkthXzToboJ30iVEss7all6IQhEVSOCjwNs9JWz4xF3ikcFHgbZ6StnxiLvAVzKucGUJDcbN9qWsLd8dfs7KADgXKLMpXY2+KvkW22h1tItKWntdsmqxE+XNrnf2qTlYugGcIu1VQAa8UEYn6S6BqVANCCK7RoPPB0B0gGhBx2g1B56wEPIazBZpAnGs0SZYmnywgv+2sVjgl/cpn85a/77RdTHzrguyzJSxPxw7G2WqiIQzGs0sMBoFCDU0FCDFkt6S2Sa19FjnzcpVN2UM4wwJHerztrO4dJERHlzJ/f3lTxa3sfPfC9zAgbQYmyrPQABDQaASqj1Uw9ka4n7Z/LL9RoWz1as1wXGIGBIPkS8Qp6GO+JagaQjMdraf6iCOiPaKwwCoBuJ+QjN1+Uvqn9UZtt7amMnRV+So52PupGbr8pfVP6oXG5Q6F+ZMM0eW3Uv6YimaPLbqX9MM0eW39P5CGaPLbqX9MM0eW3s+UAMnym64Znym64Znym64Znym64Bmjy2/p/TDNsND15wD7qQzPlN7PlDNHlt/T+mAUfap6CPbUx4cE98gYbiD7wI95o8tupf0wuNqbrA/KkBFnS1Ioagaw6ll566uvCNKTHl4qb6bL16nmzP1+tHQuvtX1T+qNbyycSqk7akHoNPzizLRm4y8vVltazBxTiNIOBHOP/AGuqN8cm1WAsby30YaGF006a1O+oMebPlRpZu2gXdk0AhD5wOKHf3u8aIu2XpN1n8nA4KPA2z0lbPjEXeKHwQ2lJki2FGVh3RtbcUg4MwKnDURiDri+RlshCEB4nSw6lWFQwII2gihj5fwS9i8pLJNmSiyTDaZ6Xq1BWVMKIrLoIoOepOMfU4pXBL+5TP5y1/wB9osuiWa8OuJxlELOVVJwVrqlG5moKHcxB2AxPULopLJ2Fbh6AaxMmSwwIYAg4EHEHnEc5sntL8Ear4psR90nRzHdiBF4v6Z1yx75++/pKzP8ApJ0U/NRC4vifYnziNZ7QpNKMjDSorUbzL2bwGG+Jcsk964bnFT7CKdUSyztqWXmPNxNcqn3QfdWFJfI/22/TGy8/JU8zflSGdPIb+n9URWukvkf7Z/TCkvkj1P8AxG3tgbG9RvlDthd451Ye8QGqkrYvqj5QpK2L6o+Ube2F5Qh2wu3qxgNVJXJX1f8AxCkvkf7Z/TG3tgeV6rfKGf2Bj90j4qQGqkvkf7Z/TC6mqXX7gHvpGzONyD0lfyJjNX8kdZ+UBqza+J9ifOMNKAxzcsDeR+mBmV+0W2hAAOljo64hhzMP7MA+WalRzTDi3MuzvhFktZuUharRLQVITcAla10XTXHHDAGIyZMe0g55c3KOGbFL7g8tlACg7AK7xojqWWwKhvHjPyj/AMRq951kxMi6ydJpcu3zrgWyTKs8m2Ztaf8AXT5WJJ4kk3ZYx2Anrj6LFI4KPA2z0lbPjEXeMtkIQgEUrgl/cpn85a/77RdYqHBfZJkmyOsxHlsbVamAdSputOYqaEaCMQYC3whCA02izLMFGFaYg4gg7VYYg7xEWZJddWdA5lmDmbAN/TzmOhCNTLwzcZeUKRPDGiOQRpRxiOg0bpqRG+8w0qDzHHqPzjM+zq4owBporqO0HUd4jR2s6d5MJHJmcbqeobpJaGkvSa5Tvluz+1WHRX4axnthdtOcEe+NItLr30o86EMOo0bqBh3Rl6yV89WT4gIbKb8fuG7tlOUvWIdsJyh1xrGUJXjJfrr84x3RleMQ7gwJ6hDZl6Xfj7bc+PK9VvfSMZxjoQ9JAHsJPsjV28D3qTG5kK9TPdB64xWa2pJY31c9QoAekw23ym+eOW03tZVRrpj7Th7IiGcH7xTOPKJpL66XT90GN4sCnFyZh8vEbqIKKOeld8SqQ/Gfv770flf1997QxYr+M1r+xAKIPu/a+8TuAiYBGYRLbWpjIQhCIqkcFHgbZ6StnxiLvFP4MrHMlSrWJiOhbKFrdQ6lSyM4usARip1GLhAIQhAIQhAIQhAIQhAIQhAIQhAYKxkQhAIRpslqSat5DUVZdBBBVirKQcQQQQQdFI3QCEIQCEIQCEIQCEIQCEIQCOdknLci1I7yXvLLmPKckMt15dL44wGiox0R0Y+T9g3YnZspWS1paVdgMo2ul2Y60xXG6rBT0gwH0rJ+WJFoZ1kzpc0yiBMuMGulq0DEYV4pw3ROik9h/BrZ8mNOzc2c6TihCmYylbl/7Usrere1jCm+LL3ElbZv48/6kB0YRzu4krbN/Hn/AFIdxJW2b+PP+pAdGEc7uJK2zfx5/wBSMdxJW2b+PP8AqQEibbkWakk1vzEmOophdlFA5J1UMxB96JUcizWRxa3cqc2lnlypLEg4l2adiSWNaSdPI1xttmSs45asvGnfS7xwFNN4QE6fNCKWbQBU0BJ6AMSdwxMRcnZUSffCh1aU1yYjqVZSVDDA6QVIIIqOkGPdDJkm6pmFFJCIFUsRUhVDMFBOjEgb45+Qg0wTWm2edIaYwZ77S7zG6FFwyZrUVVVRpBOOGJqELsak2iVOdpstglrHbBFVOYnAlTLeh1yswOLUXpbmvGFbRFfsbTVtay3UlXlTJqlZk0mUZby1uTbzlWvCZUEAd4woaVjqWrJqTGvNnK0pxZsxBh5KsBATIRzu4krbN/Hn/Uh3ElbZv48/6kB0YRzu4krbN/Hn/Uh3ElbZv48/6kBMtdpSUjTJjBURS7sdCqoqxO4AGNdgyhKtCh5MxJqHQyMGHWDHLyz2LyrRZ50kNNXOypku8Zs5gt9StbhmUala0OmK92K8E1isDCYGnzJopxzNZMdyyyopuNYC35IyzJtYmGQ98SpryX4rLSZLpfXjAVpUYjCJ8UTgjH7K3ek7X71i9wCEQ8o5Tl2dS0xqBUeaaAsbkoVmNdUE0AI6wNJEZk5SlPJSerfspio6uQQLrgFWIIqooRppTXAS4oXA9+72v0ja/ekX2KFwPfu9r9I2v3pAX2EI02i0rLHGOnQKEk7lUYnohJr0lsnNboRCafMIqAstdsw1PqA0HrdEeKE/95z5oSnwH3xrb7rO71K6EI592n/fcecEp7UEexNmjHiTV2pxW6ASVPWIbfVN3uVNhGiz2pXqAeMNKkUYc6nGm/RG+JZZ21LLzCEIRFcqwWCek1nmTpbqxOCySraTcUuZjcVQTgAMTXWa9WPLuACSQAMSToA3mIgtbP4NLw5bcVejAlugUO2LJazcpE2Ec+rHTOA3S1X/AJXjGbn+tN6l+nF2z2br6/1/afCIKs/2JiTNzYH1l0erHtLcKhXBlk4C93pPkuMDzGh3Q2+k3zzwlwhCMtqJwSeCt3pO2fEsXuKJwSeCt3pO2fEsXuAp3ZDY5rzrcACwn5MzVnXbMU2jOKBovHOSefDZHEyZkq0SJE9ZizBZxkmVZ3kuS1+2BHRxKUk1qpVKrgxZQK0w+lla9GIgVrARckynSRKWYazFlS1mHTVwgDGvPWKbwPfu9r9I2v3pF6nTLiljUhQTQYnAVwG2PjvBP2RGfJtEqUGl5y2T5xmNyJt1giEfbppP2QQRWuFk1TK6R9VtVuxuS8SK3mOIWmkAfabqA1kYA+LNLAxBJY6WAvM24zKXQPJGA1R5sdmCqKYjzb2jRQ4D2RL5zM6gPcIty8RmY+b2IlMRLx2u2PXxjG2r7F9Yn/jGq6Nkzrf5xmg2TOtvnGW2yr7F9Y/pjU6VxMvHapFfWN0xmg2TOtvnGLo2TOt/nAaLTLBpeJw0Fqqy+bMGHRr1xiTbihCzNB716U5g40A6rw4pOwkCJHMZnUD7xEa0yAQajDXxSunTU1purSNTLxWbj5nbpxGtlsWWMcWPeqKVNNOnADEYnDEbYoHZLwgDJDypMxDPE0nNlWoUUUFGqONiRSlMK7BFpydILEu7B5jUJIBpTUAgIooqdZ0naYuknaa5XifffekgKXNZhBIxC0JVdYpL0k+U1NGAETLldKM29yKerq6oIKClXA2KoA90ZoP9TrYe4xm21ZjI2AvyV9Y/pjNX2L1n5RroNkzrf5woNkzrb5xGmXBPfIpGytfYVAjU6ihBDAHAqwvqRvoTh0x7ujZM63+cOYzB7ffWAhy5pld7xkrQrevU/wDrc/A1NxwAPSkTlcAqaj5GhBGog4UiNMl12nVUpjTcVpHEt9rNkJmqQy1AeXrfULopg+oDGuAropv+XF7c7NnM6+6/r/xzOCTwVu9J2z4li9x8z4DcrLaZNtKoy1t02dxhqn0YLXlCmI3jbH0yMOhCEIBHzrgtsKTrJa1cV/8AkrUQdasCtGU6jH0WKFwPfu9r9I2v3pFl0SyWaVYpYaWwWZQk4KxHfU2N3wbdUnZexpOltUVF/eVYsOahxrupEqdKDghgCDpB0RBezOhqKzF86kxRsD/bG5usxeKzrce+Y3Zwa5jDzgo96iM50eNHWseJFqvGgcFuQ4Kvz82+7G++2teog++kSyztqWXprzo8aOtYxfGqYx80A+5Y25xtS9ZA91Y0Wi03cGcKToVQWc+aNJ9WElvRbJ2zMOFeNzs5Uc2GPsiDOLM11AL+s0pdB1u3fDdiCdgGIkrJdzWhljlEgzCN2kIOs7liZIkKgoooPeTpJOkk7TF0k7Z1uXXCNYsly5Y70MxN5mYAkttqdEQZmT+1/BisrTcpUIdd1aHi7gKjmPF7kIbr5Nk8OdImBqUqaiouuRUbQpN0jeCRG695bjnUe8r+ceJ1h0mXQVNSh7xjtp9lvKHOQY8LaruDkyzo/acZD5syorzE13Q269G/T+XDeJo8aOtYznR40f0x7DtyQeZvmB74znDyD1r84y21ZweNrzXT7KGMafGN/T+mPU2aVFWKIB9omo6dFOuIxczO8Bfypgog5kwL+7yhFmNrNyka7TNAGgGpoNL1OxS2k6cADoxI0xmxZNqwmzRVx3gONz8r3NgNArpMyz2QKbzEs+i8dQ2KNCjRgNmNYkxdZOk0uXOX3+VE4JPBW70nbPiWL3FE4JPBW70nbPiWL3GWyEIQCOfkbI0mxq6yEuLMmPOcXmasyZS+1WJpWgw0R0IQCEIQGudIVxRlDDYQCOoxo7QXUXG4THA6BWgiXCLMrOqzccb3EQ2BTpLnnmP7r0bpFnRO9VVriaACp2naY2whcrfJMcZzIQhCI0QhCARgiAb2ad2v5RmAidz5f2VueYWTrCkVjPaI5Uz8R/nEqEa35e2dmPpGlWGWpvXQWGhjVm9ZqmJFIzCJbb2sknRCEIioGR8jSbIJgkpcE2a85+MxrMmUvtxiaVoMBhE+EIBCEIBCEfKOw7Jtsn2W2ix2tbK3dK2VJkiYW4y/aJ4vPQwH1eEfO+D/ALHMq2SZau27SkwzDKKTGvzgwXOVCguhSlRhSmO6Ln2vafHyvwG+tAdGEc8Wa0a56dEnD4zDtaf49fwv84DoQjn9rT/Hr+F/nDtaf49fwv8AOAk221pJQu5oopU0J0kAYAE6SI3xw8syZrCzSyDMDWlGmsq3QqSg05CRU4ZyXKXT9qJ+U7G00Lde5QmvhMfw5ie2sBNiEmVZRnZkMb9GIBVgGuEB7jkXWKkioBJFcYxkyxNKvX3D1pTwmFK+Mmvt1U6YgTZTTLXKmSzMAlZ2VNR0upcZa3pZZQWa+srFSRdLQHNt+VRJt+cBUSBm7JamJoBNmBpkhmJwF2stN/bS8kRb44WU8omQ6hjaCjTJctpirJuS2msFlhgReILMgqoNLwrrp1LXLmmmbdUp316WXropSjrTXASYRzu17T4+V+A31oCz2jXPTok098wwHRhHP7Wn+PX8L/OHa0/x6/hf5wHQhFe7JMn2uZZLQkucDMeRNWWAgQl2lsFAe/xTWmOqK12DdjeWrOF7aygjIKfsmTPtTYZpKsD0sID6NCKTwWzneXbr7FiMpWtRUk0AZaAVJoN0XaAQhCARRuCXwNt9JWz4li8xRuCXwNt9JWz4lgLzCEIBCEIBCEIBCEIBCEIDi5Wz7TUVZAmSlKPeMxVrMDVUstCbqEKw1kgbMe1CEAhCEAhCEAhCEBRuCjwdv9KWz4li8xRuCjwdv9KWz4li8wHDypbG7dssjQjy7TPbyjIMlUXmrOLc6COAnZJPtWTZ1tUSkQWWfaJN1mzkudIM0hZg0MoCpXRiWBFDFztNkWYyMcGlteRhpFQQw5iCQR+YBEWZkKzkTAJUtRONZ91FXO174TCBxgdB2wEyxTjMlo5F0sisRsLAEjoimcEvgbb6StnxLF5ijcEvgbb6StnxLAXmNE+1qhoTxjoUAs1Nt0Amm/REWfbC5KSzowZwATvCVwqOUcAcMTUDMhFUEAgY1a5V2J2uxBJPOOmNaSdsbrf4tvbh8VMptop9ga97I2We1K9bpxGkGoYV5SnEdIjxUbZnPR/dSkaJ8sNSpBYd7XiTB5pw6qUOuGspplOrq6MI59nthVrkzTWitSla6Aw1NvHFOrZHQiWaNTLUjXPnqgqzBRoxOk6gNp3RHtttuG6uLnQNQG1qY8wGJphoJGiTKobzML5+0aF6HUiDBBuFd9TF081m5W3TFI7cJ72XMI20C+x2B9kepdtUm6aqx0KwKk+bXBuiseQRrMw/dcewACPE66QQzVB1TVoDzEgY9cNcfRpl7++/ynQjlpOaTpqyesy+a3213HjCh06ulLcMAQQQRUEYgg6CDEs0WZa8eXqMMwGJNKaY1Wq0rLFTzADSTsA/9ppOAiBdMzjTLoH2VY8QbDTDONvNBoptNk80uXOkShbw3eK771GB5mYhT0EwNvVe/DS97DijncVUdJgGB0tMPMrAdBC6OkwLAaGcecpI6SRWnSIa4+k0y9pQMZjlAGXxpd27rUH9md48W39Omumon2W0rMFRqwIOlTsI6ueoIwMLPMWZc6XtTOCjwdv9KWz4li8xRuCjwdv9KWz4li8xlohCEB5dqAnYK4btgj45wWdkvbCWqSitKv2yfPZ2wNycQQikaHFDXYKU01H2WPnnBrYVnWe2g4EZTthVhpU3lxHy1jCNY3Ss5zWLdZpQCgClNQuuy7sAAOusSg52kc0th7wYgySVa7MAvAVqRUEcpTpporpprAFCZqrh3rEeRMNPeIllna42WcPV7ypnqf4RhnJFK1G+Ux+UZoNkzrf31pHlxQVKkDbMfD3mIqLa5YK0NAN6uBj5JBp0ERTMq8I/aNql2JpbTXm3RLm1wUOxVb40vdIxIphTXWLhNJZrksC9rN26FB+0w09BOOynGEuz5Klql26GrW8WAJYtgxJ3+6gjc4nLnebwg5OlUFSxZjizcYkk6Sbq82AIFABTCOghpgMBulMI5/a5kEKatLJojNQ02I9dO44E6K1oDOliugVppuMVPSpIpzViZa66rhZppGy95Uz1P8IZw6mbplt+QEKDWJg6XPtBMYueS/3nNOnjE+yMttM0YHDTpojqOkUIPSIqPZV2YjI6Z0o06W7Xbiki65qbwYjAGhqNZx2xaLTMA0AEnBQgqSdgY990UpTEiNtjyWMXmAO7ChriFGm6teip0mkanE1Yy0t0cbIOUO3US0nDOorImNZasAQtAp42ip0kgUpQR3peGjA7c25PSxNTES12DNMXlglWxdBqOt0GPStDXSATp32ZgwF0KaioobpptFMG5waRcvZhpOPLff8AKfoT5qYXzyn6ZZ/JRAAa1mD7zH4WMYujUsw/eI97CMNvD44nE7RLmKfWGMcfKVqNnrNQ4qOMuPGXSVPFGOmhpgdtTXqWghQahBTE/aIG0s2C9NemNNmsOdYPMBuqaoh1nUzA6NoXDbQHAbx45Yz548qVwIZaFpW3gS3T/rZs+rDVaCSE89bhqN4j6bFG4KPB2/0pbPiWLzGGyEIQCKx2BZDm2KXaVnXazbbaJ6XTXiTSpWuw4HCLPCA02mzrMFG1YgjAg7VOkGIlx00qXHLSitzulQGO8V80R0YwY1MvDNx51jn9tjlT/wAFvpwEl3OgyxymIaZ93EqvPjzCJ5j1DdJ1E2293/jVIkKgoooNO0k6yScSd5jbCEZ11ak04jy6BgQRUHAg6CNhEQGsrJ3ovqNCk0dRsSZrG4npphHRhFl0S46ud20BpM9TszRam68EIPWYG8/eox8qbgvRKwJPOF54nxkRdZ6TTLzUezWQLiSWY4FjppsA0Bdw9+MSYQiW6tSScQiDPsWJKUxNWRu8Y7fJbyh0g4ROhCXQuMrnCfdwYTk5gZgO8MA1Bz05oGcWwVZr+cDLUc5IUkcwbmieYyIus9M6Ze/vv0hyLFiC9DTFVAoinaBrbyj0ARNhCJba1MZFU4PckTrKlsE5Lhm2+0z5fGVr0uYVKNxSaVxwNDhoi1whEV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AutoShape 4" descr="data:image/jpeg;base64,/9j/4AAQSkZJRgABAQAAAQABAAD/2wCEAAkGBxQQEhUUExQVFRUUFRUUFBYXFxkaGhcXFBQWFxQXFRUbHCggGxolHBcUITIhJiorLi4uFyAzODMsNygtLisBCgoKDg0OGhAQGywkICYsLCwsNjQ3Lyw3NCwsLCwsLDIsLzcsLDA0LCwsLCwsLCwsNy03MCwsLCwsLDAvLCwvLf/AABEIAQoAvQMBIgACEQEDEQH/xAAbAAEAAgMBAQAAAAAAAAAAAAAABAYBAwUCB//EAEwQAAIAAwMGBg8FBwMEAwAAAAECAAMRBBIhBRMxQVFhByJScYGRBhQVMjNTYnJ1kqGxstHTQoKTwdIjNFR0orPiY6PCJEPh8CVzg//EABcBAQEBAQAAAAAAAAAAAAAAAAABAgP/xAAlEQEBAAEEAwACAgMBAAAAAAAAAQIREiExQVHwImEy0XGxwZH/2gAMAwEAAhEDEQA/APuMIQgEIR817Huyy1y7DMmiy2m3OLRalBRkwWXNYIpxL6B9lGgPpUI+dcHvZ9acoTLUs6yNLMgygstAA6Xw5OdM11JJuilFEXTuk/8ADT+uT9WA6MI53dGZ/Cz+uR9aHdGZ/Cz/AFpH1oDowjnd0Zn8LP8AWkfWh3Rmfws/1pH1oDowjjdkdpYWR7t6XMmhJMvEXkmT3WUhqpIqrODgToiXlK1NJQFEvmoWhzhwocay5btqGka9O0J0c2x5UDWidZ2oJkpUmCh76VNvBWpqIZXUjcp+0AMZLyk80tfl3AorhnsfxJKeysciXYlE9bQHm53OzWYmzTqNKnBFMkigpQSpFGrpl1piRAWqEaLXPKAES3mY0ol2owOJvMop84i90n/hp/XJ+rAdGEc7uk/8LP65P1Yd0Zn8LP8AWkfWgOjCOd3Rmfws/wBaR9aHdGZ/Cz/WkfWgOjCK72R5enWeyWiclmmhpUibMUuZJUFEZgXCzqlajGmMVrsF4RbVlALnMmTwDd/bSyM0a6SM6UFNeDMYD6PCKjwbZQm2iVammuzlLfapa3jUqiMAqDcIt0AhCEAilcEv7lM/nLX/AH2i6xSuCX9ymfzlr/vtAXSkZhCAQhCAQhCA0WuyJNADreCsHGnBl0HCN8IQGDHDtNhJtcp5cyZVWdp9ZjZsy2lsqSs3W4GvmWwIFaIceNxu7HPGQ7Pnc9mZedLXjMui9eu3a3tNaADmEB0IQhAIQhAIQhAYYVwOIMZhCApHBR4G2ekrZ8Yi7xSOCjwNs9JWz4xF3gEI8TJyrSpAvG6o1k0JoBrwBPMCdUYmzlQVY0FQKnRiaCvTAbIpXBL+5TP5y1/32i6xSuCX9ymfzlr/AL7QF1hCEAhHiZMCgliABiScAOcxEa1s4/ZgBfGTKhedVwLewHUYsxtZuUiazUxiILeG8GrTN6ji+uaKegmNSSFbFr046cRxR5owTDbid8S6udQHOa+wfOL+M/f33pPyv6++9tNJza0ToLnr4oHUY9Cxn7U2YelV+FQY2ZtjpenmgD31jOZ2sx6ae6kN1XZPLV2iu2Z+LM/VDtEanmD/APRj7GJEbcwNres3zhmBtb1j84b8vZsx9NJs8wd7Nr56Keq7d/OGfmL30uo2o1ekq1D0Csbc0eW39P6YzR9qnoI9tT7obvcTZ6teZFsRzQHjDSpqGHOpoR1RviJPQMKTJdQMaijU3j7QPMI1IGU/s3Df6cwmo5m74feDdENJejXKd8uhCIsm2gm61UfkthXzToboJ30iVEss7all6IQhEVSOCjwNs9JWz4xF3ikcFHgbZ6StnxiLvAVzKucGUJDcbN9qWsLd8dfs7KADgXKLMpXY2+KvkW22h1tItKWntdsmqxE+XNrnf2qTlYugGcIu1VQAa8UEYn6S6BqVANCCK7RoPPB0B0gGhBx2g1B56wEPIazBZpAnGs0SZYmnywgv+2sVjgl/cpn85a/77RdTHzrguyzJSxPxw7G2WqiIQzGs0sMBoFCDU0FCDFkt6S2Sa19FjnzcpVN2UM4wwJHerztrO4dJERHlzJ/f3lTxa3sfPfC9zAgbQYmyrPQABDQaASqj1Uw9ka4n7Z/LL9RoWz1as1wXGIGBIPkS8Qp6GO+JagaQjMdraf6iCOiPaKwwCoBuJ+QjN1+Uvqn9UZtt7amMnRV+So52PupGbr8pfVP6oXG5Q6F+ZMM0eW3Uv6YimaPLbqX9MM0eW39P5CGaPLbqX9MM0eW3s+UAMnym64Znym64Znym64Znym64Bmjy2/p/TDNsND15wD7qQzPlN7PlDNHlt/T+mAUfap6CPbUx4cE98gYbiD7wI95o8tupf0wuNqbrA/KkBFnS1Ioagaw6ll566uvCNKTHl4qb6bL16nmzP1+tHQuvtX1T+qNbyycSqk7akHoNPzizLRm4y8vVltazBxTiNIOBHOP/AGuqN8cm1WAsby30YaGF006a1O+oMebPlRpZu2gXdk0AhD5wOKHf3u8aIu2XpN1n8nA4KPA2z0lbPjEXeKHwQ2lJki2FGVh3RtbcUg4MwKnDURiDri+RlshCEB4nSw6lWFQwII2gihj5fwS9i8pLJNmSiyTDaZ6Xq1BWVMKIrLoIoOepOMfU4pXBL+5TP5y1/wB9osuiWa8OuJxlELOVVJwVrqlG5moKHcxB2AxPULopLJ2Fbh6AaxMmSwwIYAg4EHEHnEc5sntL8Ear4psR90nRzHdiBF4v6Z1yx75++/pKzP8ApJ0U/NRC4vifYnziNZ7QpNKMjDSorUbzL2bwGG+Jcsk964bnFT7CKdUSyztqWXmPNxNcqn3QfdWFJfI/22/TGy8/JU8zflSGdPIb+n9URWukvkf7Z/TCkvkj1P8AxG3tgbG9RvlDthd451Ye8QGqkrYvqj5QpK2L6o+Ube2F5Qh2wu3qxgNVJXJX1f8AxCkvkf7Z/TG3tgeV6rfKGf2Bj90j4qQGqkvkf7Z/TC6mqXX7gHvpGzONyD0lfyJjNX8kdZ+UBqza+J9ifOMNKAxzcsDeR+mBmV+0W2hAAOljo64hhzMP7MA+WalRzTDi3MuzvhFktZuUharRLQVITcAla10XTXHHDAGIyZMe0g55c3KOGbFL7g8tlACg7AK7xojqWWwKhvHjPyj/AMRq951kxMi6ydJpcu3zrgWyTKs8m2Ztaf8AXT5WJJ4kk3ZYx2Anrj6LFI4KPA2z0lbPjEXeMtkIQgEUrgl/cpn85a/77RdYqHBfZJkmyOsxHlsbVamAdSputOYqaEaCMQYC3whCA02izLMFGFaYg4gg7VYYg7xEWZJddWdA5lmDmbAN/TzmOhCNTLwzcZeUKRPDGiOQRpRxiOg0bpqRG+8w0qDzHHqPzjM+zq4owBporqO0HUd4jR2s6d5MJHJmcbqeobpJaGkvSa5Tvluz+1WHRX4axnthdtOcEe+NItLr30o86EMOo0bqBh3Rl6yV89WT4gIbKb8fuG7tlOUvWIdsJyh1xrGUJXjJfrr84x3RleMQ7gwJ6hDZl6Xfj7bc+PK9VvfSMZxjoQ9JAHsJPsjV28D3qTG5kK9TPdB64xWa2pJY31c9QoAekw23ym+eOW03tZVRrpj7Th7IiGcH7xTOPKJpL66XT90GN4sCnFyZh8vEbqIKKOeld8SqQ/Gfv770flf1997QxYr+M1r+xAKIPu/a+8TuAiYBGYRLbWpjIQhCIqkcFHgbZ6StnxiLvFP4MrHMlSrWJiOhbKFrdQ6lSyM4usARip1GLhAIQhAIQhAIQhAIQhAIQhAIQhAYKxkQhAIRpslqSat5DUVZdBBBVirKQcQQQQQdFI3QCEIQCEIQCEIQCEIQCEIQCOdknLci1I7yXvLLmPKckMt15dL44wGiox0R0Y+T9g3YnZspWS1paVdgMo2ul2Y60xXG6rBT0gwH0rJ+WJFoZ1kzpc0yiBMuMGulq0DEYV4pw3ROik9h/BrZ8mNOzc2c6TihCmYylbl/7Usrere1jCm+LL3ElbZv48/6kB0YRzu4krbN/Hn/AFIdxJW2b+PP+pAdGEc7uJK2zfx5/wBSMdxJW2b+PP8AqQEibbkWakk1vzEmOophdlFA5J1UMxB96JUcizWRxa3cqc2lnlypLEg4l2adiSWNaSdPI1xttmSs45asvGnfS7xwFNN4QE6fNCKWbQBU0BJ6AMSdwxMRcnZUSffCh1aU1yYjqVZSVDDA6QVIIIqOkGPdDJkm6pmFFJCIFUsRUhVDMFBOjEgb45+Qg0wTWm2edIaYwZ77S7zG6FFwyZrUVVVRpBOOGJqELsak2iVOdpstglrHbBFVOYnAlTLeh1yswOLUXpbmvGFbRFfsbTVtay3UlXlTJqlZk0mUZby1uTbzlWvCZUEAd4woaVjqWrJqTGvNnK0pxZsxBh5KsBATIRzu4krbN/Hn/Uh3ElbZv48/6kB0YRzu4krbN/Hn/Uh3ElbZv48/6kBMtdpSUjTJjBURS7sdCqoqxO4AGNdgyhKtCh5MxJqHQyMGHWDHLyz2LyrRZ50kNNXOypku8Zs5gt9StbhmUala0OmK92K8E1isDCYGnzJopxzNZMdyyyopuNYC35IyzJtYmGQ98SpryX4rLSZLpfXjAVpUYjCJ8UTgjH7K3ek7X71i9wCEQ8o5Tl2dS0xqBUeaaAsbkoVmNdUE0AI6wNJEZk5SlPJSerfspio6uQQLrgFWIIqooRppTXAS4oXA9+72v0ja/ekX2KFwPfu9r9I2v3pAX2EI02i0rLHGOnQKEk7lUYnohJr0lsnNboRCafMIqAstdsw1PqA0HrdEeKE/95z5oSnwH3xrb7rO71K6EI592n/fcecEp7UEexNmjHiTV2pxW6ASVPWIbfVN3uVNhGiz2pXqAeMNKkUYc6nGm/RG+JZZ21LLzCEIRFcqwWCek1nmTpbqxOCySraTcUuZjcVQTgAMTXWa9WPLuACSQAMSToA3mIgtbP4NLw5bcVejAlugUO2LJazcpE2Ec+rHTOA3S1X/AJXjGbn+tN6l+nF2z2br6/1/afCIKs/2JiTNzYH1l0erHtLcKhXBlk4C93pPkuMDzGh3Q2+k3zzwlwhCMtqJwSeCt3pO2fEsXuKJwSeCt3pO2fEsXuAp3ZDY5rzrcACwn5MzVnXbMU2jOKBovHOSefDZHEyZkq0SJE9ZizBZxkmVZ3kuS1+2BHRxKUk1qpVKrgxZQK0w+lla9GIgVrARckynSRKWYazFlS1mHTVwgDGvPWKbwPfu9r9I2v3pF6nTLiljUhQTQYnAVwG2PjvBP2RGfJtEqUGl5y2T5xmNyJt1giEfbppP2QQRWuFk1TK6R9VtVuxuS8SK3mOIWmkAfabqA1kYA+LNLAxBJY6WAvM24zKXQPJGA1R5sdmCqKYjzb2jRQ4D2RL5zM6gPcIty8RmY+b2IlMRLx2u2PXxjG2r7F9Yn/jGq6Nkzrf5xmg2TOtvnGW2yr7F9Y/pjU6VxMvHapFfWN0xmg2TOtvnGLo2TOt/nAaLTLBpeJw0Fqqy+bMGHRr1xiTbihCzNB716U5g40A6rw4pOwkCJHMZnUD7xEa0yAQajDXxSunTU1purSNTLxWbj5nbpxGtlsWWMcWPeqKVNNOnADEYnDEbYoHZLwgDJDypMxDPE0nNlWoUUUFGqONiRSlMK7BFpydILEu7B5jUJIBpTUAgIooqdZ0naYuknaa5XifffekgKXNZhBIxC0JVdYpL0k+U1NGAETLldKM29yKerq6oIKClXA2KoA90ZoP9TrYe4xm21ZjI2AvyV9Y/pjNX2L1n5RroNkzrf5woNkzrb5xGmXBPfIpGytfYVAjU6ihBDAHAqwvqRvoTh0x7ujZM63+cOYzB7ffWAhy5pld7xkrQrevU/wDrc/A1NxwAPSkTlcAqaj5GhBGog4UiNMl12nVUpjTcVpHEt9rNkJmqQy1AeXrfULopg+oDGuAropv+XF7c7NnM6+6/r/xzOCTwVu9J2z4li9x8z4DcrLaZNtKoy1t02dxhqn0YLXlCmI3jbH0yMOhCEIBHzrgtsKTrJa1cV/8AkrUQdasCtGU6jH0WKFwPfu9r9I2v3pFl0SyWaVYpYaWwWZQk4KxHfU2N3wbdUnZexpOltUVF/eVYsOahxrupEqdKDghgCDpB0RBezOhqKzF86kxRsD/bG5usxeKzrce+Y3Zwa5jDzgo96iM50eNHWseJFqvGgcFuQ4Kvz82+7G++2teog++kSyztqWXprzo8aOtYxfGqYx80A+5Y25xtS9ZA91Y0Wi03cGcKToVQWc+aNJ9WElvRbJ2zMOFeNzs5Uc2GPsiDOLM11AL+s0pdB1u3fDdiCdgGIkrJdzWhljlEgzCN2kIOs7liZIkKgoooPeTpJOkk7TF0k7Z1uXXCNYsly5Y70MxN5mYAkttqdEQZmT+1/BisrTcpUIdd1aHi7gKjmPF7kIbr5Nk8OdImBqUqaiouuRUbQpN0jeCRG695bjnUe8r+ceJ1h0mXQVNSh7xjtp9lvKHOQY8LaruDkyzo/acZD5syorzE13Q269G/T+XDeJo8aOtYznR40f0x7DtyQeZvmB74znDyD1r84y21ZweNrzXT7KGMafGN/T+mPU2aVFWKIB9omo6dFOuIxczO8Bfypgog5kwL+7yhFmNrNyka7TNAGgGpoNL1OxS2k6cADoxI0xmxZNqwmzRVx3gONz8r3NgNArpMyz2QKbzEs+i8dQ2KNCjRgNmNYkxdZOk0uXOX3+VE4JPBW70nbPiWL3FE4JPBW70nbPiWL3GWyEIQCOfkbI0mxq6yEuLMmPOcXmasyZS+1WJpWgw0R0IQCEIQGudIVxRlDDYQCOoxo7QXUXG4THA6BWgiXCLMrOqzccb3EQ2BTpLnnmP7r0bpFnRO9VVriaACp2naY2whcrfJMcZzIQhCI0QhCARgiAb2ad2v5RmAidz5f2VueYWTrCkVjPaI5Uz8R/nEqEa35e2dmPpGlWGWpvXQWGhjVm9ZqmJFIzCJbb2sknRCEIioGR8jSbIJgkpcE2a85+MxrMmUvtxiaVoMBhE+EIBCEIBCEfKOw7Jtsn2W2ix2tbK3dK2VJkiYW4y/aJ4vPQwH1eEfO+D/ALHMq2SZau27SkwzDKKTGvzgwXOVCguhSlRhSmO6Ln2vafHyvwG+tAdGEc8Wa0a56dEnD4zDtaf49fwv84DoQjn9rT/Hr+F/nDtaf49fwv8AOAk221pJQu5oopU0J0kAYAE6SI3xw8syZrCzSyDMDWlGmsq3QqSg05CRU4ZyXKXT9qJ+U7G00Lde5QmvhMfw5ie2sBNiEmVZRnZkMb9GIBVgGuEB7jkXWKkioBJFcYxkyxNKvX3D1pTwmFK+Mmvt1U6YgTZTTLXKmSzMAlZ2VNR0upcZa3pZZQWa+srFSRdLQHNt+VRJt+cBUSBm7JamJoBNmBpkhmJwF2stN/bS8kRb44WU8omQ6hjaCjTJctpirJuS2msFlhgReILMgqoNLwrrp1LXLmmmbdUp316WXropSjrTXASYRzu17T4+V+A31oCz2jXPTok098wwHRhHP7Wn+PX8L/OHa0/x6/hf5wHQhFe7JMn2uZZLQkucDMeRNWWAgQl2lsFAe/xTWmOqK12DdjeWrOF7aygjIKfsmTPtTYZpKsD0sID6NCKTwWzneXbr7FiMpWtRUk0AZaAVJoN0XaAQhCARRuCXwNt9JWz4li8xRuCXwNt9JWz4lgLzCEIBCEIBCEIBCEIBCEIDi5Wz7TUVZAmSlKPeMxVrMDVUstCbqEKw1kgbMe1CEAhCEAhCEAhCEBRuCjwdv9KWz4li8xRuCjwdv9KWz4li8wHDypbG7dssjQjy7TPbyjIMlUXmrOLc6COAnZJPtWTZ1tUSkQWWfaJN1mzkudIM0hZg0MoCpXRiWBFDFztNkWYyMcGlteRhpFQQw5iCQR+YBEWZkKzkTAJUtRONZ91FXO174TCBxgdB2wEyxTjMlo5F0sisRsLAEjoimcEvgbb6StnxLF5ijcEvgbb6StnxLAXmNE+1qhoTxjoUAs1Nt0Amm/REWfbC5KSzowZwATvCVwqOUcAcMTUDMhFUEAgY1a5V2J2uxBJPOOmNaSdsbrf4tvbh8VMptop9ga97I2We1K9bpxGkGoYV5SnEdIjxUbZnPR/dSkaJ8sNSpBYd7XiTB5pw6qUOuGspplOrq6MI59nthVrkzTWitSla6Aw1NvHFOrZHQiWaNTLUjXPnqgqzBRoxOk6gNp3RHtttuG6uLnQNQG1qY8wGJphoJGiTKobzML5+0aF6HUiDBBuFd9TF081m5W3TFI7cJ72XMI20C+x2B9kepdtUm6aqx0KwKk+bXBuiseQRrMw/dcewACPE66QQzVB1TVoDzEgY9cNcfRpl7++/ynQjlpOaTpqyesy+a3213HjCh06ulLcMAQQQRUEYgg6CDEs0WZa8eXqMMwGJNKaY1Wq0rLFTzADSTsA/9ppOAiBdMzjTLoH2VY8QbDTDONvNBoptNk80uXOkShbw3eK771GB5mYhT0EwNvVe/DS97DijncVUdJgGB0tMPMrAdBC6OkwLAaGcecpI6SRWnSIa4+k0y9pQMZjlAGXxpd27rUH9md48W39Omumon2W0rMFRqwIOlTsI6ueoIwMLPMWZc6XtTOCjwdv9KWz4li8xRuCjwdv9KWz4li8xlohCEB5dqAnYK4btgj45wWdkvbCWqSitKv2yfPZ2wNycQQikaHFDXYKU01H2WPnnBrYVnWe2g4EZTthVhpU3lxHy1jCNY3Ss5zWLdZpQCgClNQuuy7sAAOusSg52kc0th7wYgySVa7MAvAVqRUEcpTpporpprAFCZqrh3rEeRMNPeIllna42WcPV7ypnqf4RhnJFK1G+Ux+UZoNkzrf31pHlxQVKkDbMfD3mIqLa5YK0NAN6uBj5JBp0ERTMq8I/aNql2JpbTXm3RLm1wUOxVb40vdIxIphTXWLhNJZrksC9rN26FB+0w09BOOynGEuz5Klql26GrW8WAJYtgxJ3+6gjc4nLnebwg5OlUFSxZjizcYkk6Sbq82AIFABTCOghpgMBulMI5/a5kEKatLJojNQ02I9dO44E6K1oDOliugVppuMVPSpIpzViZa66rhZppGy95Uz1P8IZw6mbplt+QEKDWJg6XPtBMYueS/3nNOnjE+yMttM0YHDTpojqOkUIPSIqPZV2YjI6Z0o06W7Xbiki65qbwYjAGhqNZx2xaLTMA0AEnBQgqSdgY990UpTEiNtjyWMXmAO7ChriFGm6teip0mkanE1Yy0t0cbIOUO3US0nDOorImNZasAQtAp42ip0kgUpQR3peGjA7c25PSxNTES12DNMXlglWxdBqOt0GPStDXSATp32ZgwF0KaioobpptFMG5waRcvZhpOPLff8AKfoT5qYXzyn6ZZ/JRAAa1mD7zH4WMYujUsw/eI97CMNvD44nE7RLmKfWGMcfKVqNnrNQ4qOMuPGXSVPFGOmhpgdtTXqWghQahBTE/aIG0s2C9NemNNmsOdYPMBuqaoh1nUzA6NoXDbQHAbx45Yz548qVwIZaFpW3gS3T/rZs+rDVaCSE89bhqN4j6bFG4KPB2/0pbPiWLzGGyEIQCKx2BZDm2KXaVnXazbbaJ6XTXiTSpWuw4HCLPCA02mzrMFG1YgjAg7VOkGIlx00qXHLSitzulQGO8V80R0YwY1MvDNx51jn9tjlT/wAFvpwEl3OgyxymIaZ93EqvPjzCJ5j1DdJ1E2293/jVIkKgoooNO0k6yScSd5jbCEZ11ak04jy6BgQRUHAg6CNhEQGsrJ3ovqNCk0dRsSZrG4npphHRhFl0S46ud20BpM9TszRam68EIPWYG8/eox8qbgvRKwJPOF54nxkRdZ6TTLzUezWQLiSWY4FjppsA0Bdw9+MSYQiW6tSScQiDPsWJKUxNWRu8Y7fJbyh0g4ROhCXQuMrnCfdwYTk5gZgO8MA1Bz05oGcWwVZr+cDLUc5IUkcwbmieYyIus9M6Ze/vv0hyLFiC9DTFVAoinaBrbyj0ARNhCJba1MZFU4PckTrKlsE5Lhm2+0z5fGVr0uYVKNxSaVxwNDhoi1whEV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6" descr="data:image/jpeg;base64,/9j/4AAQSkZJRgABAQAAAQABAAD/2wCEAAkGBxQQEhUUExQVFRUUFRUUFBYXFxkaGhcXFBQWFxQXFRUbHCggGxolHBcUITIhJiorLi4uFyAzODMsNygtLisBCgoKDg0OGhAQGywkICYsLCwsNjQ3Lyw3NCwsLCwsLDIsLzcsLDA0LCwsLCwsLCwsNy03MCwsLCwsLDAvLCwvLf/AABEIAQoAvQMBIgACEQEDEQH/xAAbAAEAAgMBAQAAAAAAAAAAAAAABAYBAwUCB//EAEwQAAIAAwMGBg8FBwMEAwAAAAECAAMRBBIhBRMxQVFhByJScYGRBhQVMjNTYnJ1kqGxstHTQoKTwdIjNFR0orPiY6PCJEPh8CVzg//EABcBAQEBAQAAAAAAAAAAAAAAAAABAgP/xAAlEQEBAAEEAwACAgMBAAAAAAAAAQIREiExQVHwImEy0XGxwZH/2gAMAwEAAhEDEQA/APuMIQgEIR817Huyy1y7DMmiy2m3OLRalBRkwWXNYIpxL6B9lGgPpUI+dcHvZ9acoTLUs6yNLMgygstAA6Xw5OdM11JJuilFEXTuk/8ADT+uT9WA6MI53dGZ/Cz+uR9aHdGZ/Cz/AFpH1oDowjnd0Zn8LP8AWkfWh3Rmfws/1pH1oDowjjdkdpYWR7t6XMmhJMvEXkmT3WUhqpIqrODgToiXlK1NJQFEvmoWhzhwocay5btqGka9O0J0c2x5UDWidZ2oJkpUmCh76VNvBWpqIZXUjcp+0AMZLyk80tfl3AorhnsfxJKeysciXYlE9bQHm53OzWYmzTqNKnBFMkigpQSpFGrpl1piRAWqEaLXPKAES3mY0ol2owOJvMop84i90n/hp/XJ+rAdGEc7uk/8LP65P1Yd0Zn8LP8AWkfWgOjCOd3Rmfws/wBaR9aHdGZ/Cz/WkfWgOjCK72R5enWeyWiclmmhpUibMUuZJUFEZgXCzqlajGmMVrsF4RbVlALnMmTwDd/bSyM0a6SM6UFNeDMYD6PCKjwbZQm2iVammuzlLfapa3jUqiMAqDcIt0AhCEAilcEv7lM/nLX/AH2i6xSuCX9ymfzlr/vtAXSkZhCAQhCAQhCA0WuyJNADreCsHGnBl0HCN8IQGDHDtNhJtcp5cyZVWdp9ZjZsy2lsqSs3W4GvmWwIFaIceNxu7HPGQ7Pnc9mZedLXjMui9eu3a3tNaADmEB0IQhAIQhAIQhAYYVwOIMZhCApHBR4G2ekrZ8Yi7xSOCjwNs9JWz4xF3gEI8TJyrSpAvG6o1k0JoBrwBPMCdUYmzlQVY0FQKnRiaCvTAbIpXBL+5TP5y1/32i6xSuCX9ymfzlr/AL7QF1hCEAhHiZMCgliABiScAOcxEa1s4/ZgBfGTKhedVwLewHUYsxtZuUiazUxiILeG8GrTN6ji+uaKegmNSSFbFr046cRxR5owTDbid8S6udQHOa+wfOL+M/f33pPyv6++9tNJza0ToLnr4oHUY9Cxn7U2YelV+FQY2ZtjpenmgD31jOZ2sx6ae6kN1XZPLV2iu2Z+LM/VDtEanmD/APRj7GJEbcwNres3zhmBtb1j84b8vZsx9NJs8wd7Nr56Keq7d/OGfmL30uo2o1ekq1D0Csbc0eW39P6YzR9qnoI9tT7obvcTZ6teZFsRzQHjDSpqGHOpoR1RviJPQMKTJdQMaijU3j7QPMI1IGU/s3Df6cwmo5m74feDdENJejXKd8uhCIsm2gm61UfkthXzToboJ30iVEss7all6IQhEVSOCjwNs9JWz4xF3ikcFHgbZ6StnxiLvAVzKucGUJDcbN9qWsLd8dfs7KADgXKLMpXY2+KvkW22h1tItKWntdsmqxE+XNrnf2qTlYugGcIu1VQAa8UEYn6S6BqVANCCK7RoPPB0B0gGhBx2g1B56wEPIazBZpAnGs0SZYmnywgv+2sVjgl/cpn85a/77RdTHzrguyzJSxPxw7G2WqiIQzGs0sMBoFCDU0FCDFkt6S2Sa19FjnzcpVN2UM4wwJHerztrO4dJERHlzJ/f3lTxa3sfPfC9zAgbQYmyrPQABDQaASqj1Uw9ka4n7Z/LL9RoWz1as1wXGIGBIPkS8Qp6GO+JagaQjMdraf6iCOiPaKwwCoBuJ+QjN1+Uvqn9UZtt7amMnRV+So52PupGbr8pfVP6oXG5Q6F+ZMM0eW3Uv6YimaPLbqX9MM0eW39P5CGaPLbqX9MM0eW3s+UAMnym64Znym64Znym64Znym64Bmjy2/p/TDNsND15wD7qQzPlN7PlDNHlt/T+mAUfap6CPbUx4cE98gYbiD7wI95o8tupf0wuNqbrA/KkBFnS1Ioagaw6ll566uvCNKTHl4qb6bL16nmzP1+tHQuvtX1T+qNbyycSqk7akHoNPzizLRm4y8vVltazBxTiNIOBHOP/AGuqN8cm1WAsby30YaGF006a1O+oMebPlRpZu2gXdk0AhD5wOKHf3u8aIu2XpN1n8nA4KPA2z0lbPjEXeKHwQ2lJki2FGVh3RtbcUg4MwKnDURiDri+RlshCEB4nSw6lWFQwII2gihj5fwS9i8pLJNmSiyTDaZ6Xq1BWVMKIrLoIoOepOMfU4pXBL+5TP5y1/wB9osuiWa8OuJxlELOVVJwVrqlG5moKHcxB2AxPULopLJ2Fbh6AaxMmSwwIYAg4EHEHnEc5sntL8Ear4psR90nRzHdiBF4v6Z1yx75++/pKzP8ApJ0U/NRC4vifYnziNZ7QpNKMjDSorUbzL2bwGG+Jcsk964bnFT7CKdUSyztqWXmPNxNcqn3QfdWFJfI/22/TGy8/JU8zflSGdPIb+n9URWukvkf7Z/TCkvkj1P8AxG3tgbG9RvlDthd451Ye8QGqkrYvqj5QpK2L6o+Ube2F5Qh2wu3qxgNVJXJX1f8AxCkvkf7Z/TG3tgeV6rfKGf2Bj90j4qQGqkvkf7Z/TC6mqXX7gHvpGzONyD0lfyJjNX8kdZ+UBqza+J9ifOMNKAxzcsDeR+mBmV+0W2hAAOljo64hhzMP7MA+WalRzTDi3MuzvhFktZuUharRLQVITcAla10XTXHHDAGIyZMe0g55c3KOGbFL7g8tlACg7AK7xojqWWwKhvHjPyj/AMRq951kxMi6ydJpcu3zrgWyTKs8m2Ztaf8AXT5WJJ4kk3ZYx2Anrj6LFI4KPA2z0lbPjEXeMtkIQgEUrgl/cpn85a/77RdYqHBfZJkmyOsxHlsbVamAdSputOYqaEaCMQYC3whCA02izLMFGFaYg4gg7VYYg7xEWZJddWdA5lmDmbAN/TzmOhCNTLwzcZeUKRPDGiOQRpRxiOg0bpqRG+8w0qDzHHqPzjM+zq4owBporqO0HUd4jR2s6d5MJHJmcbqeobpJaGkvSa5Tvluz+1WHRX4axnthdtOcEe+NItLr30o86EMOo0bqBh3Rl6yV89WT4gIbKb8fuG7tlOUvWIdsJyh1xrGUJXjJfrr84x3RleMQ7gwJ6hDZl6Xfj7bc+PK9VvfSMZxjoQ9JAHsJPsjV28D3qTG5kK9TPdB64xWa2pJY31c9QoAekw23ym+eOW03tZVRrpj7Th7IiGcH7xTOPKJpL66XT90GN4sCnFyZh8vEbqIKKOeld8SqQ/Gfv770flf1997QxYr+M1r+xAKIPu/a+8TuAiYBGYRLbWpjIQhCIqkcFHgbZ6StnxiLvFP4MrHMlSrWJiOhbKFrdQ6lSyM4usARip1GLhAIQhAIQhAIQhAIQhAIQhAIQhAYKxkQhAIRpslqSat5DUVZdBBBVirKQcQQQQQdFI3QCEIQCEIQCEIQCEIQCEIQCOdknLci1I7yXvLLmPKckMt15dL44wGiox0R0Y+T9g3YnZspWS1paVdgMo2ul2Y60xXG6rBT0gwH0rJ+WJFoZ1kzpc0yiBMuMGulq0DEYV4pw3ROik9h/BrZ8mNOzc2c6TihCmYylbl/7Usrere1jCm+LL3ElbZv48/6kB0YRzu4krbN/Hn/AFIdxJW2b+PP+pAdGEc7uJK2zfx5/wBSMdxJW2b+PP8AqQEibbkWakk1vzEmOophdlFA5J1UMxB96JUcizWRxa3cqc2lnlypLEg4l2adiSWNaSdPI1xttmSs45asvGnfS7xwFNN4QE6fNCKWbQBU0BJ6AMSdwxMRcnZUSffCh1aU1yYjqVZSVDDA6QVIIIqOkGPdDJkm6pmFFJCIFUsRUhVDMFBOjEgb45+Qg0wTWm2edIaYwZ77S7zG6FFwyZrUVVVRpBOOGJqELsak2iVOdpstglrHbBFVOYnAlTLeh1yswOLUXpbmvGFbRFfsbTVtay3UlXlTJqlZk0mUZby1uTbzlWvCZUEAd4woaVjqWrJqTGvNnK0pxZsxBh5KsBATIRzu4krbN/Hn/Uh3ElbZv48/6kB0YRzu4krbN/Hn/Uh3ElbZv48/6kBMtdpSUjTJjBURS7sdCqoqxO4AGNdgyhKtCh5MxJqHQyMGHWDHLyz2LyrRZ50kNNXOypku8Zs5gt9StbhmUala0OmK92K8E1isDCYGnzJopxzNZMdyyyopuNYC35IyzJtYmGQ98SpryX4rLSZLpfXjAVpUYjCJ8UTgjH7K3ek7X71i9wCEQ8o5Tl2dS0xqBUeaaAsbkoVmNdUE0AI6wNJEZk5SlPJSerfspio6uQQLrgFWIIqooRppTXAS4oXA9+72v0ja/ekX2KFwPfu9r9I2v3pAX2EI02i0rLHGOnQKEk7lUYnohJr0lsnNboRCafMIqAstdsw1PqA0HrdEeKE/95z5oSnwH3xrb7rO71K6EI592n/fcecEp7UEexNmjHiTV2pxW6ASVPWIbfVN3uVNhGiz2pXqAeMNKkUYc6nGm/RG+JZZ21LLzCEIRFcqwWCek1nmTpbqxOCySraTcUuZjcVQTgAMTXWa9WPLuACSQAMSToA3mIgtbP4NLw5bcVejAlugUO2LJazcpE2Ec+rHTOA3S1X/AJXjGbn+tN6l+nF2z2br6/1/afCIKs/2JiTNzYH1l0erHtLcKhXBlk4C93pPkuMDzGh3Q2+k3zzwlwhCMtqJwSeCt3pO2fEsXuKJwSeCt3pO2fEsXuAp3ZDY5rzrcACwn5MzVnXbMU2jOKBovHOSefDZHEyZkq0SJE9ZizBZxkmVZ3kuS1+2BHRxKUk1qpVKrgxZQK0w+lla9GIgVrARckynSRKWYazFlS1mHTVwgDGvPWKbwPfu9r9I2v3pF6nTLiljUhQTQYnAVwG2PjvBP2RGfJtEqUGl5y2T5xmNyJt1giEfbppP2QQRWuFk1TK6R9VtVuxuS8SK3mOIWmkAfabqA1kYA+LNLAxBJY6WAvM24zKXQPJGA1R5sdmCqKYjzb2jRQ4D2RL5zM6gPcIty8RmY+b2IlMRLx2u2PXxjG2r7F9Yn/jGq6Nkzrf5xmg2TOtvnGW2yr7F9Y/pjU6VxMvHapFfWN0xmg2TOtvnGLo2TOt/nAaLTLBpeJw0Fqqy+bMGHRr1xiTbihCzNB716U5g40A6rw4pOwkCJHMZnUD7xEa0yAQajDXxSunTU1purSNTLxWbj5nbpxGtlsWWMcWPeqKVNNOnADEYnDEbYoHZLwgDJDypMxDPE0nNlWoUUUFGqONiRSlMK7BFpydILEu7B5jUJIBpTUAgIooqdZ0naYuknaa5XifffekgKXNZhBIxC0JVdYpL0k+U1NGAETLldKM29yKerq6oIKClXA2KoA90ZoP9TrYe4xm21ZjI2AvyV9Y/pjNX2L1n5RroNkzrf5woNkzrb5xGmXBPfIpGytfYVAjU6ihBDAHAqwvqRvoTh0x7ujZM63+cOYzB7ffWAhy5pld7xkrQrevU/wDrc/A1NxwAPSkTlcAqaj5GhBGog4UiNMl12nVUpjTcVpHEt9rNkJmqQy1AeXrfULopg+oDGuAropv+XF7c7NnM6+6/r/xzOCTwVu9J2z4li9x8z4DcrLaZNtKoy1t02dxhqn0YLXlCmI3jbH0yMOhCEIBHzrgtsKTrJa1cV/8AkrUQdasCtGU6jH0WKFwPfu9r9I2v3pFl0SyWaVYpYaWwWZQk4KxHfU2N3wbdUnZexpOltUVF/eVYsOahxrupEqdKDghgCDpB0RBezOhqKzF86kxRsD/bG5usxeKzrce+Y3Zwa5jDzgo96iM50eNHWseJFqvGgcFuQ4Kvz82+7G++2teog++kSyztqWXprzo8aOtYxfGqYx80A+5Y25xtS9ZA91Y0Wi03cGcKToVQWc+aNJ9WElvRbJ2zMOFeNzs5Uc2GPsiDOLM11AL+s0pdB1u3fDdiCdgGIkrJdzWhljlEgzCN2kIOs7liZIkKgoooPeTpJOkk7TF0k7Z1uXXCNYsly5Y70MxN5mYAkttqdEQZmT+1/BisrTcpUIdd1aHi7gKjmPF7kIbr5Nk8OdImBqUqaiouuRUbQpN0jeCRG695bjnUe8r+ceJ1h0mXQVNSh7xjtp9lvKHOQY8LaruDkyzo/acZD5syorzE13Q269G/T+XDeJo8aOtYznR40f0x7DtyQeZvmB74znDyD1r84y21ZweNrzXT7KGMafGN/T+mPU2aVFWKIB9omo6dFOuIxczO8Bfypgog5kwL+7yhFmNrNyka7TNAGgGpoNL1OxS2k6cADoxI0xmxZNqwmzRVx3gONz8r3NgNArpMyz2QKbzEs+i8dQ2KNCjRgNmNYkxdZOk0uXOX3+VE4JPBW70nbPiWL3FE4JPBW70nbPiWL3GWyEIQCOfkbI0mxq6yEuLMmPOcXmasyZS+1WJpWgw0R0IQCEIQGudIVxRlDDYQCOoxo7QXUXG4THA6BWgiXCLMrOqzccb3EQ2BTpLnnmP7r0bpFnRO9VVriaACp2naY2whcrfJMcZzIQhCI0QhCARgiAb2ad2v5RmAidz5f2VueYWTrCkVjPaI5Uz8R/nEqEa35e2dmPpGlWGWpvXQWGhjVm9ZqmJFIzCJbb2sknRCEIioGR8jSbIJgkpcE2a85+MxrMmUvtxiaVoMBhE+EIBCEIBCEfKOw7Jtsn2W2ix2tbK3dK2VJkiYW4y/aJ4vPQwH1eEfO+D/ALHMq2SZau27SkwzDKKTGvzgwXOVCguhSlRhSmO6Ln2vafHyvwG+tAdGEc8Wa0a56dEnD4zDtaf49fwv84DoQjn9rT/Hr+F/nDtaf49fwv8AOAk221pJQu5oopU0J0kAYAE6SI3xw8syZrCzSyDMDWlGmsq3QqSg05CRU4ZyXKXT9qJ+U7G00Lde5QmvhMfw5ie2sBNiEmVZRnZkMb9GIBVgGuEB7jkXWKkioBJFcYxkyxNKvX3D1pTwmFK+Mmvt1U6YgTZTTLXKmSzMAlZ2VNR0upcZa3pZZQWa+srFSRdLQHNt+VRJt+cBUSBm7JamJoBNmBpkhmJwF2stN/bS8kRb44WU8omQ6hjaCjTJctpirJuS2msFlhgReILMgqoNLwrrp1LXLmmmbdUp316WXropSjrTXASYRzu17T4+V+A31oCz2jXPTok098wwHRhHP7Wn+PX8L/OHa0/x6/hf5wHQhFe7JMn2uZZLQkucDMeRNWWAgQl2lsFAe/xTWmOqK12DdjeWrOF7aygjIKfsmTPtTYZpKsD0sID6NCKTwWzneXbr7FiMpWtRUk0AZaAVJoN0XaAQhCARRuCXwNt9JWz4li8xRuCXwNt9JWz4lgLzCEIBCEIBCEIBCEIBCEIDi5Wz7TUVZAmSlKPeMxVrMDVUstCbqEKw1kgbMe1CEAhCEAhCEAhCEBRuCjwdv9KWz4li8xRuCjwdv9KWz4li8wHDypbG7dssjQjy7TPbyjIMlUXmrOLc6COAnZJPtWTZ1tUSkQWWfaJN1mzkudIM0hZg0MoCpXRiWBFDFztNkWYyMcGlteRhpFQQw5iCQR+YBEWZkKzkTAJUtRONZ91FXO174TCBxgdB2wEyxTjMlo5F0sisRsLAEjoimcEvgbb6StnxLF5ijcEvgbb6StnxLAXmNE+1qhoTxjoUAs1Nt0Amm/REWfbC5KSzowZwATvCVwqOUcAcMTUDMhFUEAgY1a5V2J2uxBJPOOmNaSdsbrf4tvbh8VMptop9ga97I2We1K9bpxGkGoYV5SnEdIjxUbZnPR/dSkaJ8sNSpBYd7XiTB5pw6qUOuGspplOrq6MI59nthVrkzTWitSla6Aw1NvHFOrZHQiWaNTLUjXPnqgqzBRoxOk6gNp3RHtttuG6uLnQNQG1qY8wGJphoJGiTKobzML5+0aF6HUiDBBuFd9TF081m5W3TFI7cJ72XMI20C+x2B9kepdtUm6aqx0KwKk+bXBuiseQRrMw/dcewACPE66QQzVB1TVoDzEgY9cNcfRpl7++/ynQjlpOaTpqyesy+a3213HjCh06ulLcMAQQQRUEYgg6CDEs0WZa8eXqMMwGJNKaY1Wq0rLFTzADSTsA/9ppOAiBdMzjTLoH2VY8QbDTDONvNBoptNk80uXOkShbw3eK771GB5mYhT0EwNvVe/DS97DijncVUdJgGB0tMPMrAdBC6OkwLAaGcecpI6SRWnSIa4+k0y9pQMZjlAGXxpd27rUH9md48W39Omumon2W0rMFRqwIOlTsI6ueoIwMLPMWZc6XtTOCjwdv9KWz4li8xRuCjwdv9KWz4li8xlohCEB5dqAnYK4btgj45wWdkvbCWqSitKv2yfPZ2wNycQQikaHFDXYKU01H2WPnnBrYVnWe2g4EZTthVhpU3lxHy1jCNY3Ss5zWLdZpQCgClNQuuy7sAAOusSg52kc0th7wYgySVa7MAvAVqRUEcpTpporpprAFCZqrh3rEeRMNPeIllna42WcPV7ypnqf4RhnJFK1G+Ux+UZoNkzrf31pHlxQVKkDbMfD3mIqLa5YK0NAN6uBj5JBp0ERTMq8I/aNql2JpbTXm3RLm1wUOxVb40vdIxIphTXWLhNJZrksC9rN26FB+0w09BOOynGEuz5Klql26GrW8WAJYtgxJ3+6gjc4nLnebwg5OlUFSxZjizcYkk6Sbq82AIFABTCOghpgMBulMI5/a5kEKatLJojNQ02I9dO44E6K1oDOliugVppuMVPSpIpzViZa66rhZppGy95Uz1P8IZw6mbplt+QEKDWJg6XPtBMYueS/3nNOnjE+yMttM0YHDTpojqOkUIPSIqPZV2YjI6Z0o06W7Xbiki65qbwYjAGhqNZx2xaLTMA0AEnBQgqSdgY990UpTEiNtjyWMXmAO7ChriFGm6teip0mkanE1Yy0t0cbIOUO3US0nDOorImNZasAQtAp42ip0kgUpQR3peGjA7c25PSxNTES12DNMXlglWxdBqOt0GPStDXSATp32ZgwF0KaioobpptFMG5waRcvZhpOPLff8AKfoT5qYXzyn6ZZ/JRAAa1mD7zH4WMYujUsw/eI97CMNvD44nE7RLmKfWGMcfKVqNnrNQ4qOMuPGXSVPFGOmhpgdtTXqWghQahBTE/aIG0s2C9NemNNmsOdYPMBuqaoh1nUzA6NoXDbQHAbx45Yz548qVwIZaFpW3gS3T/rZs+rDVaCSE89bhqN4j6bFG4KPB2/0pbPiWLzGGyEIQCKx2BZDm2KXaVnXazbbaJ6XTXiTSpWuw4HCLPCA02mzrMFG1YgjAg7VOkGIlx00qXHLSitzulQGO8V80R0YwY1MvDNx51jn9tjlT/wAFvpwEl3OgyxymIaZ93EqvPjzCJ5j1DdJ1E2293/jVIkKgoooNO0k6yScSd5jbCEZ11ak04jy6BgQRUHAg6CNhEQGsrJ3ovqNCk0dRsSZrG4npphHRhFl0S46ud20BpM9TszRam68EIPWYG8/eox8qbgvRKwJPOF54nxkRdZ6TTLzUezWQLiSWY4FjppsA0Bdw9+MSYQiW6tSScQiDPsWJKUxNWRu8Y7fJbyh0g4ROhCXQuMrnCfdwYTk5gZgO8MA1Bz05oGcWwVZr+cDLUc5IUkcwbmieYyIus9M6Ze/vv0hyLFiC9DTFVAoinaBrbyj0ARNhCJba1MZFU4PckTrKlsE5Lhm2+0z5fGVr0uYVKNxSaVxwNDhoi1whEV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7" name="LC-devres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 rot="16200000">
            <a:off x="236770" y="2128605"/>
            <a:ext cx="4177835" cy="3425825"/>
          </a:xfrm>
          <a:prstGeom prst="rect">
            <a:avLst/>
          </a:prstGeom>
        </p:spPr>
      </p:pic>
      <p:sp>
        <p:nvSpPr>
          <p:cNvPr id="10" name="Title 4"/>
          <p:cNvSpPr>
            <a:spLocks noGrp="1"/>
          </p:cNvSpPr>
          <p:nvPr>
            <p:ph type="title"/>
          </p:nvPr>
        </p:nvSpPr>
        <p:spPr>
          <a:xfrm>
            <a:off x="37171" y="16592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Silindirik (davul) Kovuk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6282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3571" y="0"/>
            <a:ext cx="8229600" cy="1143000"/>
          </a:xfrm>
        </p:spPr>
        <p:txBody>
          <a:bodyPr/>
          <a:lstStyle/>
          <a:p>
            <a:r>
              <a:rPr lang="tr-TR" dirty="0">
                <a:solidFill>
                  <a:srgbClr val="0070C0"/>
                </a:solidFill>
                <a:latin typeface="Bebas Neue" panose="020B0606020202050201" pitchFamily="34" charset="0"/>
              </a:rPr>
              <a:t>İçerİk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>
                <a:latin typeface="Calibri body"/>
              </a:rPr>
              <a:t>Rutherford ve çekirdeğin keşfi,</a:t>
            </a:r>
          </a:p>
          <a:p>
            <a:r>
              <a:rPr lang="tr-TR" dirty="0" smtClean="0">
                <a:latin typeface="Calibri body"/>
              </a:rPr>
              <a:t>İlk defa yapay yollar ile atom çekirdeğinin parçalanması,</a:t>
            </a:r>
          </a:p>
          <a:p>
            <a:r>
              <a:rPr lang="tr-TR" dirty="0" smtClean="0">
                <a:latin typeface="Calibri body"/>
              </a:rPr>
              <a:t>Elektrostatik hızlandırıcılar,</a:t>
            </a:r>
            <a:endParaRPr lang="tr-TR" dirty="0">
              <a:latin typeface="Calibri body"/>
            </a:endParaRPr>
          </a:p>
          <a:p>
            <a:r>
              <a:rPr lang="tr-TR" dirty="0" smtClean="0">
                <a:latin typeface="Calibri body"/>
              </a:rPr>
              <a:t>Hızlandırıcılarda alternatif akım kullanma fikri, </a:t>
            </a:r>
          </a:p>
          <a:p>
            <a:r>
              <a:rPr lang="tr-TR" dirty="0" smtClean="0">
                <a:latin typeface="Calibri body"/>
              </a:rPr>
              <a:t>Modern hızlandırıcı yapılarının ordaya çıkışı.</a:t>
            </a:r>
          </a:p>
          <a:p>
            <a:endParaRPr lang="en-GB" dirty="0">
              <a:latin typeface="Calibri body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31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19200"/>
            <a:ext cx="5181600" cy="315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C:\Users\Veli\Desktop\Linacs sunumu için\E-t graph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4495800"/>
            <a:ext cx="4083903" cy="1475596"/>
          </a:xfrm>
          <a:prstGeom prst="rect">
            <a:avLst/>
          </a:prstGeom>
          <a:noFill/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638800" y="2114078"/>
            <a:ext cx="3429000" cy="4229266"/>
          </a:xfrm>
        </p:spPr>
        <p:txBody>
          <a:bodyPr>
            <a:normAutofit fontScale="85000" lnSpcReduction="20000"/>
          </a:bodyPr>
          <a:lstStyle/>
          <a:p>
            <a:r>
              <a:rPr lang="tr-TR" dirty="0" smtClean="0"/>
              <a:t>Uzun boş bir silindirik kovuk içerisinde elektromanyetik alan indüklendikten sonra parçacıklar kovuk içerisine gonderildiğimde parçacıkları birkaçkez hızlandırabilir miyim?</a:t>
            </a:r>
            <a:endParaRPr lang="en-GB" dirty="0"/>
          </a:p>
        </p:txBody>
      </p:sp>
      <p:sp>
        <p:nvSpPr>
          <p:cNvPr id="9" name="Title 4"/>
          <p:cNvSpPr>
            <a:spLocks noGrp="1"/>
          </p:cNvSpPr>
          <p:nvPr>
            <p:ph type="title"/>
          </p:nvPr>
        </p:nvSpPr>
        <p:spPr>
          <a:xfrm>
            <a:off x="37171" y="16592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Silindirik (davul) Kovuk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964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-12687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Davul kovuktan DTL’e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638800" y="609600"/>
            <a:ext cx="3429000" cy="5733744"/>
          </a:xfrm>
        </p:spPr>
        <p:txBody>
          <a:bodyPr>
            <a:normAutofit lnSpcReduction="10000"/>
          </a:bodyPr>
          <a:lstStyle/>
          <a:p>
            <a:r>
              <a:rPr lang="tr-TR" dirty="0" smtClean="0"/>
              <a:t>Uzun </a:t>
            </a:r>
            <a:r>
              <a:rPr lang="tr-TR" dirty="0" smtClean="0"/>
              <a:t>boş bir silindirik kovuk içerisinde elektromanyetik alan indüklendikten sonra parçacıklar kovuk içerisine gonderildiğinde </a:t>
            </a:r>
            <a:r>
              <a:rPr lang="tr-TR" u="sng" dirty="0" smtClean="0">
                <a:solidFill>
                  <a:srgbClr val="FF0000"/>
                </a:solidFill>
              </a:rPr>
              <a:t>parçacıkların ortalama ivmesi sıfır olur</a:t>
            </a:r>
            <a:r>
              <a:rPr lang="tr-TR" dirty="0" smtClean="0"/>
              <a:t>!!!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131035"/>
            <a:ext cx="4505246" cy="2746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C:\Users\Veli\Desktop\Linacs sunumu için\E-t graph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36103" y="4343400"/>
            <a:ext cx="4006974" cy="1447800"/>
          </a:xfrm>
          <a:prstGeom prst="rect">
            <a:avLst/>
          </a:prstGeom>
          <a:noFill/>
        </p:spPr>
      </p:pic>
      <p:sp>
        <p:nvSpPr>
          <p:cNvPr id="11" name="Rounded Rectangle 10"/>
          <p:cNvSpPr/>
          <p:nvPr/>
        </p:nvSpPr>
        <p:spPr>
          <a:xfrm>
            <a:off x="1905000" y="4495800"/>
            <a:ext cx="838200" cy="1524000"/>
          </a:xfrm>
          <a:prstGeom prst="roundRect">
            <a:avLst/>
          </a:prstGeom>
          <a:noFill/>
          <a:ln w="349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/>
        </p:nvSpPr>
        <p:spPr>
          <a:xfrm>
            <a:off x="2727456" y="4502098"/>
            <a:ext cx="777744" cy="1524000"/>
          </a:xfrm>
          <a:prstGeom prst="roundRect">
            <a:avLst/>
          </a:prstGeom>
          <a:noFill/>
          <a:ln w="349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/>
          <p:cNvSpPr/>
          <p:nvPr/>
        </p:nvSpPr>
        <p:spPr>
          <a:xfrm>
            <a:off x="3520068" y="4494541"/>
            <a:ext cx="762000" cy="1524000"/>
          </a:xfrm>
          <a:prstGeom prst="roundRect">
            <a:avLst/>
          </a:prstGeom>
          <a:noFill/>
          <a:ln w="349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4282068" y="4486355"/>
            <a:ext cx="777744" cy="1524000"/>
          </a:xfrm>
          <a:prstGeom prst="roundRect">
            <a:avLst/>
          </a:prstGeom>
          <a:noFill/>
          <a:ln w="349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701443" y="6139934"/>
            <a:ext cx="1149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solidFill>
                  <a:srgbClr val="00B0F0"/>
                </a:solidFill>
                <a:latin typeface="Comic Sans MS" panose="030F0702030302020204" pitchFamily="66" charset="0"/>
              </a:rPr>
              <a:t>H</a:t>
            </a:r>
            <a:r>
              <a:rPr lang="tr-TR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ızlanma</a:t>
            </a:r>
            <a:endParaRPr lang="en-GB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89596" y="6158678"/>
            <a:ext cx="1340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Yavaşlama </a:t>
            </a:r>
            <a:endParaRPr lang="en-GB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5851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1" grpId="0" animBg="1"/>
      <p:bldP spid="12" grpId="0" animBg="1"/>
      <p:bldP spid="9" grpId="0" animBg="1"/>
      <p:bldP spid="10" grpId="0" animBg="1"/>
      <p:bldP spid="3" grpId="0"/>
      <p:bldP spid="1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-3717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tr-TR" dirty="0">
                <a:solidFill>
                  <a:srgbClr val="0070C0"/>
                </a:solidFill>
                <a:latin typeface="Bebas Neue" panose="020B0606020202050201" pitchFamily="34" charset="0"/>
              </a:rPr>
              <a:t>Davul kovuktan DTL’e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39284"/>
            <a:ext cx="4038600" cy="4986880"/>
          </a:xfrm>
        </p:spPr>
        <p:txBody>
          <a:bodyPr>
            <a:normAutofit fontScale="85000" lnSpcReduction="10000"/>
          </a:bodyPr>
          <a:lstStyle/>
          <a:p>
            <a:r>
              <a:rPr lang="tr-TR" dirty="0" smtClean="0"/>
              <a:t>Iletkenlerin içinde elektrik alan sıfırdır!!!</a:t>
            </a:r>
          </a:p>
          <a:p>
            <a:r>
              <a:rPr lang="tr-TR" dirty="0" smtClean="0"/>
              <a:t>Elektrik alan ters  yöne döndüğünde parçacıklar sürüklenme tüplerinin içindeler.</a:t>
            </a:r>
          </a:p>
          <a:p>
            <a:r>
              <a:rPr lang="tr-TR" dirty="0" smtClean="0"/>
              <a:t>Sürüklenme tüpleri parçacıkları yavaşlatıcı elektrik alandan koruyor.</a:t>
            </a:r>
          </a:p>
          <a:p>
            <a:r>
              <a:rPr lang="tr-TR" dirty="0" smtClean="0"/>
              <a:t> RF güç kaynağı surüklenme tüplerine bağlı değil (Wideroe’nün doğrusal hızlandırıcısından en büyük farkı bu).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7" name="Picture 1" descr="C:\Users\Veli\Desktop\Linacs sunumu için\dtl simpl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483066"/>
            <a:ext cx="4486439" cy="1447800"/>
          </a:xfrm>
          <a:prstGeom prst="rect">
            <a:avLst/>
          </a:prstGeom>
          <a:noFill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619" y="2959835"/>
            <a:ext cx="3810000" cy="3358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964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434" y="5576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DTL</a:t>
            </a:r>
            <a:r>
              <a:rPr lang="en-GB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: </a:t>
            </a:r>
            <a:r>
              <a:rPr lang="en-GB" dirty="0" err="1" smtClean="0">
                <a:solidFill>
                  <a:srgbClr val="0070C0"/>
                </a:solidFill>
                <a:latin typeface="Bebas Neue" panose="020B0606020202050201" pitchFamily="34" charset="0"/>
              </a:rPr>
              <a:t>suruklenme</a:t>
            </a:r>
            <a:r>
              <a:rPr lang="en-GB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 </a:t>
            </a:r>
            <a:r>
              <a:rPr lang="en-GB" dirty="0" err="1" smtClean="0">
                <a:solidFill>
                  <a:srgbClr val="0070C0"/>
                </a:solidFill>
                <a:latin typeface="Bebas Neue" panose="020B0606020202050201" pitchFamily="34" charset="0"/>
              </a:rPr>
              <a:t>tuplu</a:t>
            </a:r>
            <a:r>
              <a:rPr lang="en-GB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 </a:t>
            </a:r>
            <a:r>
              <a:rPr lang="en-GB" dirty="0" err="1" smtClean="0">
                <a:solidFill>
                  <a:srgbClr val="0070C0"/>
                </a:solidFill>
                <a:latin typeface="Bebas Neue" panose="020B0606020202050201" pitchFamily="34" charset="0"/>
              </a:rPr>
              <a:t>dogrusal</a:t>
            </a:r>
            <a:r>
              <a:rPr lang="en-GB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 </a:t>
            </a:r>
            <a:r>
              <a:rPr lang="en-GB" dirty="0" err="1" smtClean="0">
                <a:solidFill>
                  <a:srgbClr val="0070C0"/>
                </a:solidFill>
                <a:latin typeface="Bebas Neue" panose="020B0606020202050201" pitchFamily="34" charset="0"/>
              </a:rPr>
              <a:t>hizlandirici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6146" name="Picture 2" descr="http://cdsweb.cern.ch/record/1281668/files/icon-DTL_proto_assembled_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351449"/>
            <a:ext cx="2362200" cy="314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agni.phys.iit.edu/~vpa/images/95-10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351449"/>
            <a:ext cx="2529046" cy="314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cds.cern.ch/record/917903/files/770400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800600"/>
            <a:ext cx="2628078" cy="1750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www.if.pw.edu.pl/~pluta/pl/dyd/mtj/zal1/pz07/Michal_Bohdanowicz/akceleratory/liniowe/_images/Linac1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139" y="1295400"/>
            <a:ext cx="3200400" cy="4796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964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9188" y="1434838"/>
            <a:ext cx="9206988" cy="52866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9610"/>
            <a:ext cx="8229600" cy="1143000"/>
          </a:xfrm>
        </p:spPr>
        <p:txBody>
          <a:bodyPr/>
          <a:lstStyle/>
          <a:p>
            <a:pPr algn="l"/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Linac4: 12MeV ye kadar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Modern doğrusal hızlandırıcıların ilk kısmına bir örnek.</a:t>
            </a:r>
            <a:endParaRPr lang="en-GB" dirty="0"/>
          </a:p>
        </p:txBody>
      </p:sp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888" y="5867400"/>
            <a:ext cx="444623" cy="209711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495800"/>
            <a:ext cx="326154" cy="20971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913515"/>
            <a:ext cx="346630" cy="20971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5760" y="3863181"/>
            <a:ext cx="352480" cy="20971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895600"/>
            <a:ext cx="506051" cy="20971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9209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Özet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143000"/>
            <a:ext cx="8077200" cy="5181600"/>
          </a:xfrm>
        </p:spPr>
        <p:txBody>
          <a:bodyPr>
            <a:normAutofit fontScale="85000" lnSpcReduction="20000"/>
          </a:bodyPr>
          <a:lstStyle/>
          <a:p>
            <a:r>
              <a:rPr lang="tr-TR" dirty="0" smtClean="0"/>
              <a:t>1911 Rutherfor alfa parçacıkları ile yaptığı deneyle atomun yapısını gösterdi.</a:t>
            </a:r>
          </a:p>
          <a:p>
            <a:r>
              <a:rPr lang="tr-TR" dirty="0" smtClean="0"/>
              <a:t>Hızlandırılmış parçacık demeti ile atomu bölme fikri ile parçacık hızlandırıcıları geliştirilmeye başlandı (elektrostatik hızlandırıcılar).</a:t>
            </a:r>
          </a:p>
          <a:p>
            <a:r>
              <a:rPr lang="tr-TR" dirty="0" smtClean="0"/>
              <a:t>1924: Gustaf Ising hızlandırıcılarda alternatif akım kullanma fikrini ortaya attı.</a:t>
            </a:r>
          </a:p>
          <a:p>
            <a:r>
              <a:rPr lang="tr-TR" dirty="0" smtClean="0"/>
              <a:t>1927: </a:t>
            </a:r>
            <a:r>
              <a:rPr lang="en-US" dirty="0"/>
              <a:t>Rolf Wide</a:t>
            </a:r>
            <a:r>
              <a:rPr lang="tr-TR" dirty="0"/>
              <a:t>ro</a:t>
            </a:r>
            <a:r>
              <a:rPr lang="en-US" dirty="0" smtClean="0"/>
              <a:t>e</a:t>
            </a:r>
            <a:r>
              <a:rPr lang="tr-TR" dirty="0" smtClean="0"/>
              <a:t> bu fikri kullandı ve bir alternatif akım hızlandırıcısı üretti. </a:t>
            </a:r>
          </a:p>
          <a:p>
            <a:r>
              <a:rPr lang="tr-TR" dirty="0" smtClean="0"/>
              <a:t>1932: John Cockcroft ve </a:t>
            </a:r>
            <a:r>
              <a:rPr lang="tr-TR" dirty="0"/>
              <a:t>Ernest </a:t>
            </a:r>
            <a:r>
              <a:rPr lang="tr-TR" dirty="0" smtClean="0"/>
              <a:t>Walton ürettikleri elektrostatik hızlandırıcı ile ilk defa yapay olarak atom çekirdeğini parçaladı.</a:t>
            </a:r>
          </a:p>
          <a:p>
            <a:r>
              <a:rPr lang="tr-TR" dirty="0" smtClean="0"/>
              <a:t>1948: </a:t>
            </a:r>
            <a:r>
              <a:rPr lang="tr-TR" dirty="0"/>
              <a:t>Luis W. Alvarez </a:t>
            </a:r>
            <a:r>
              <a:rPr lang="tr-TR" dirty="0" smtClean="0"/>
              <a:t>DTL yapısını geliştirdi ve hızlandırıcılarda RF kovukları kullanılmaya başlandı.</a:t>
            </a:r>
          </a:p>
          <a:p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11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7650"/>
            <a:ext cx="9144000" cy="60761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02" y="0"/>
            <a:ext cx="8229600" cy="1143000"/>
          </a:xfrm>
        </p:spPr>
        <p:txBody>
          <a:bodyPr/>
          <a:lstStyle/>
          <a:p>
            <a:pPr algn="l"/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Teşekkürler!</a:t>
            </a:r>
            <a:endParaRPr lang="tr-TR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6" name="AutoShape 16"/>
          <p:cNvSpPr>
            <a:spLocks noChangeArrowheads="1"/>
          </p:cNvSpPr>
          <p:nvPr/>
        </p:nvSpPr>
        <p:spPr bwMode="auto">
          <a:xfrm>
            <a:off x="3352800" y="1043707"/>
            <a:ext cx="2883520" cy="977207"/>
          </a:xfrm>
          <a:prstGeom prst="wedgeEllipseCallout">
            <a:avLst>
              <a:gd name="adj1" fmla="val -38019"/>
              <a:gd name="adj2" fmla="val 71579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tr-TR" sz="3200" b="1" dirty="0" smtClean="0">
                <a:solidFill>
                  <a:srgbClr val="FF0000"/>
                </a:solidFill>
                <a:latin typeface="Bree Serif" panose="02000503040000020004" pitchFamily="50" charset="0"/>
              </a:rPr>
              <a:t>Sorular</a:t>
            </a:r>
            <a:r>
              <a:rPr lang="fr-FR" sz="3200" b="1" dirty="0" smtClean="0">
                <a:solidFill>
                  <a:srgbClr val="FF0000"/>
                </a:solidFill>
                <a:latin typeface="Bree Serif" panose="02000503040000020004" pitchFamily="50" charset="0"/>
              </a:rPr>
              <a:t> </a:t>
            </a:r>
            <a:r>
              <a:rPr lang="fr-FR" sz="3200" b="1" dirty="0">
                <a:solidFill>
                  <a:srgbClr val="FF0000"/>
                </a:solidFill>
                <a:latin typeface="Bree Serif" panose="02000503040000020004" pitchFamily="50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92189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6812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Rutherford ve çekİrdeĞİn keşfİ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381579"/>
            <a:ext cx="4495800" cy="4953000"/>
          </a:xfrm>
        </p:spPr>
        <p:txBody>
          <a:bodyPr>
            <a:noAutofit/>
          </a:bodyPr>
          <a:lstStyle/>
          <a:p>
            <a:r>
              <a:rPr lang="tr-TR" sz="2000" b="1" dirty="0" smtClean="0">
                <a:latin typeface="+mj-lt"/>
              </a:rPr>
              <a:t>Ernest Rutherfor(1871-1937):</a:t>
            </a:r>
          </a:p>
          <a:p>
            <a:pPr lvl="1"/>
            <a:r>
              <a:rPr lang="tr-TR" sz="1600" b="1" dirty="0" smtClean="0">
                <a:latin typeface="+mj-lt"/>
              </a:rPr>
              <a:t>İskoç asıllı, Yeni Zellandalı fizikçi. </a:t>
            </a:r>
          </a:p>
          <a:p>
            <a:pPr lvl="1"/>
            <a:r>
              <a:rPr lang="tr-TR" sz="1600" b="1" dirty="0" smtClean="0">
                <a:latin typeface="+mj-lt"/>
              </a:rPr>
              <a:t>1895 yılında İngiltere’ de Cambridge Üniversitesi’ nde J.J. Thomson ile çalışmaya başladı.</a:t>
            </a:r>
          </a:p>
          <a:p>
            <a:pPr lvl="1"/>
            <a:r>
              <a:rPr lang="tr-TR" sz="1600" b="1" dirty="0" smtClean="0">
                <a:latin typeface="+mj-lt"/>
              </a:rPr>
              <a:t>1911 de yaptığı deney ile atom çekirdeğini keşfetti.</a:t>
            </a:r>
          </a:p>
          <a:p>
            <a:pPr lvl="1"/>
            <a:endParaRPr lang="tr-TR" sz="1600" b="1" dirty="0" smtClean="0">
              <a:latin typeface="+mj-lt"/>
            </a:endParaRPr>
          </a:p>
          <a:p>
            <a:r>
              <a:rPr lang="tr-TR" sz="2000" b="1" dirty="0" smtClean="0">
                <a:latin typeface="+mj-lt"/>
              </a:rPr>
              <a:t>Rutherfor deneyi</a:t>
            </a:r>
          </a:p>
          <a:p>
            <a:pPr lvl="1"/>
            <a:r>
              <a:rPr lang="tr-TR" sz="1600" b="1" dirty="0" smtClean="0">
                <a:latin typeface="+mj-lt"/>
              </a:rPr>
              <a:t>Radyumu alfa parçacık (2 proton ve 2 nötron) kaynağı olarak kullanıldı</a:t>
            </a:r>
          </a:p>
          <a:p>
            <a:pPr lvl="1"/>
            <a:r>
              <a:rPr lang="tr-TR" sz="1600" b="1" dirty="0" smtClean="0">
                <a:latin typeface="+mj-lt"/>
              </a:rPr>
              <a:t>Altın folyadan saçılan alfa parçacıklarını florosan ekran yardımı ile gözlemledi.</a:t>
            </a:r>
          </a:p>
          <a:p>
            <a:pPr lvl="1"/>
            <a:r>
              <a:rPr lang="tr-TR" sz="1600" b="1" dirty="0" smtClean="0">
                <a:latin typeface="+mj-lt"/>
              </a:rPr>
              <a:t>Saçılmalara bakarak atomun merkezinde pozitif yüklerin küçük bir hacimde toplanmış olması gerektiği sonucunu çıkardı.</a:t>
            </a:r>
            <a:r>
              <a:rPr lang="en-GB" sz="1600" b="1" dirty="0">
                <a:latin typeface="+mj-lt"/>
              </a:rPr>
              <a:t/>
            </a:r>
            <a:br>
              <a:rPr lang="en-GB" sz="1600" b="1" dirty="0">
                <a:latin typeface="+mj-lt"/>
              </a:rPr>
            </a:br>
            <a:endParaRPr lang="tr-TR" sz="1600" b="1" dirty="0" smtClean="0">
              <a:latin typeface="+mj-lt"/>
            </a:endParaRPr>
          </a:p>
          <a:p>
            <a:pPr marL="0" indent="0">
              <a:buNone/>
            </a:pPr>
            <a:endParaRPr lang="en-GB" sz="2000" b="1" dirty="0">
              <a:latin typeface="+mj-lt"/>
            </a:endParaRPr>
          </a:p>
        </p:txBody>
      </p:sp>
      <p:pic>
        <p:nvPicPr>
          <p:cNvPr id="2050" name="Picture 2" descr="C:\Veli\Dropbox\introduction_to_particle_accelerators\ExpRutherford_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339" y="1981200"/>
            <a:ext cx="3707549" cy="2491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5357813" y="4015472"/>
            <a:ext cx="228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88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7886700" cy="1093070"/>
          </a:xfrm>
        </p:spPr>
        <p:txBody>
          <a:bodyPr/>
          <a:lstStyle/>
          <a:p>
            <a:pPr algn="l"/>
            <a:r>
              <a:rPr lang="en-US" dirty="0" err="1">
                <a:solidFill>
                  <a:srgbClr val="0070C0"/>
                </a:solidFill>
                <a:latin typeface="Bebas Neue" charset="0"/>
                <a:ea typeface="Bebas Neue" charset="0"/>
                <a:cs typeface="Bebas Neue" charset="0"/>
              </a:rPr>
              <a:t>Çekİrdek</a:t>
            </a:r>
            <a:r>
              <a:rPr lang="en-US" dirty="0">
                <a:solidFill>
                  <a:srgbClr val="0070C0"/>
                </a:solidFill>
                <a:latin typeface="Bebas Neue" charset="0"/>
                <a:ea typeface="Bebas Neue" charset="0"/>
                <a:cs typeface="Bebas Neue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Bebas Neue" charset="0"/>
                <a:ea typeface="Bebas Neue" charset="0"/>
                <a:cs typeface="Bebas Neue" charset="0"/>
              </a:rPr>
              <a:t>ve</a:t>
            </a:r>
            <a:r>
              <a:rPr lang="en-US" dirty="0">
                <a:solidFill>
                  <a:srgbClr val="0070C0"/>
                </a:solidFill>
                <a:latin typeface="Bebas Neue" charset="0"/>
                <a:ea typeface="Bebas Neue" charset="0"/>
                <a:cs typeface="Bebas Neue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Bebas Neue" charset="0"/>
                <a:ea typeface="Bebas Neue" charset="0"/>
                <a:cs typeface="Bebas Neue" charset="0"/>
              </a:rPr>
              <a:t>Çekİrdeğin</a:t>
            </a:r>
            <a:r>
              <a:rPr lang="en-US" dirty="0">
                <a:solidFill>
                  <a:srgbClr val="0070C0"/>
                </a:solidFill>
                <a:latin typeface="Bebas Neue" charset="0"/>
                <a:ea typeface="Bebas Neue" charset="0"/>
                <a:cs typeface="Bebas Neue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Bebas Neue" charset="0"/>
                <a:ea typeface="Bebas Neue" charset="0"/>
                <a:cs typeface="Bebas Neue" charset="0"/>
              </a:rPr>
              <a:t>bölünmesİ</a:t>
            </a:r>
            <a:endParaRPr lang="en-US" dirty="0">
              <a:solidFill>
                <a:srgbClr val="0070C0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100" y="4785731"/>
            <a:ext cx="7886700" cy="173831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1911 </a:t>
            </a:r>
            <a:r>
              <a:rPr lang="en-US" dirty="0" err="1" smtClean="0"/>
              <a:t>çekirdeğin</a:t>
            </a:r>
            <a:r>
              <a:rPr lang="en-US" dirty="0" smtClean="0"/>
              <a:t> </a:t>
            </a:r>
            <a:r>
              <a:rPr lang="en-US" dirty="0" err="1" smtClean="0"/>
              <a:t>keşfi</a:t>
            </a:r>
            <a:endParaRPr lang="en-US" dirty="0" smtClean="0"/>
          </a:p>
          <a:p>
            <a:r>
              <a:rPr lang="en-US" dirty="0" smtClean="0"/>
              <a:t>1919 </a:t>
            </a:r>
            <a:r>
              <a:rPr lang="en-US" dirty="0" err="1" smtClean="0"/>
              <a:t>Azot</a:t>
            </a:r>
            <a:r>
              <a:rPr lang="en-US" dirty="0" smtClean="0"/>
              <a:t> </a:t>
            </a:r>
            <a:r>
              <a:rPr lang="en-US" dirty="0" err="1" smtClean="0"/>
              <a:t>çekirdeğinin</a:t>
            </a:r>
            <a:r>
              <a:rPr lang="en-US" dirty="0" smtClean="0"/>
              <a:t> </a:t>
            </a:r>
            <a:r>
              <a:rPr lang="en-US" dirty="0" err="1" smtClean="0"/>
              <a:t>bölünmesi</a:t>
            </a:r>
            <a:r>
              <a:rPr lang="en-US" dirty="0" smtClean="0"/>
              <a:t> (do</a:t>
            </a:r>
            <a:r>
              <a:rPr lang="tr-TR" dirty="0" smtClean="0"/>
              <a:t>ğal alfa parçacıkları ile)</a:t>
            </a:r>
            <a:endParaRPr lang="en-US" dirty="0" smtClean="0"/>
          </a:p>
          <a:p>
            <a:r>
              <a:rPr lang="en-US" dirty="0" smtClean="0"/>
              <a:t>1927 Rutherford </a:t>
            </a:r>
            <a:r>
              <a:rPr lang="en-US" dirty="0" err="1" smtClean="0"/>
              <a:t>ve</a:t>
            </a:r>
            <a:r>
              <a:rPr lang="en-US" dirty="0" smtClean="0"/>
              <a:t> Royal Society de </a:t>
            </a:r>
            <a:r>
              <a:rPr lang="en-US" dirty="0" err="1" smtClean="0"/>
              <a:t>konuşması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0ABAF-A15E-D041-8630-49A9354CEBB6}" type="slidenum">
              <a:rPr lang="en-US" smtClean="0"/>
              <a:t>5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50" y="1093070"/>
            <a:ext cx="6197800" cy="3166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676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0432" y="0"/>
            <a:ext cx="8229600" cy="1295400"/>
          </a:xfrm>
        </p:spPr>
        <p:txBody>
          <a:bodyPr>
            <a:normAutofit/>
          </a:bodyPr>
          <a:lstStyle/>
          <a:p>
            <a:pPr algn="l"/>
            <a:r>
              <a:rPr lang="tr-TR" sz="3200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John Cockcroft, Ernest Walton ve  </a:t>
            </a:r>
            <a:r>
              <a:rPr lang="tr-TR" sz="3200" dirty="0" smtClean="0">
                <a:solidFill>
                  <a:srgbClr val="C00000"/>
                </a:solidFill>
                <a:latin typeface="Bebas Neue" panose="020B0606020202050201" pitchFamily="34" charset="0"/>
              </a:rPr>
              <a:t>ilk defa yapay </a:t>
            </a:r>
            <a:r>
              <a:rPr lang="tr-TR" sz="3200" dirty="0" smtClean="0">
                <a:solidFill>
                  <a:srgbClr val="C00000"/>
                </a:solidFill>
                <a:latin typeface="Bebas Neue" panose="020B0606020202050201" pitchFamily="34" charset="0"/>
              </a:rPr>
              <a:t>yollarla </a:t>
            </a:r>
            <a:r>
              <a:rPr lang="tr-TR" sz="3200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atom çekirdeğinin parçalanması (1932)</a:t>
            </a:r>
            <a:endParaRPr lang="en-GB" sz="3200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600200"/>
            <a:ext cx="5562600" cy="2689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 descr="splitting the lithium atom 300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391" y="4495800"/>
            <a:ext cx="1755609" cy="79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352800" y="4495800"/>
            <a:ext cx="5178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>
                <a:solidFill>
                  <a:srgbClr val="0070C0"/>
                </a:solidFill>
                <a:latin typeface="Bree Serif" panose="02000503040000020004" pitchFamily="50" charset="0"/>
              </a:rPr>
              <a:t>Lityum + proton = 2 Helyum çekirdeği + Enerji</a:t>
            </a:r>
            <a:endParaRPr lang="en-GB" b="1" dirty="0">
              <a:solidFill>
                <a:srgbClr val="0070C0"/>
              </a:solidFill>
              <a:latin typeface="Bree Serif" panose="02000503040000020004" pitchFamily="50" charset="0"/>
            </a:endParaRPr>
          </a:p>
        </p:txBody>
      </p:sp>
      <p:sp>
        <p:nvSpPr>
          <p:cNvPr id="11" name="AutoShape 8" descr="data:image/jpeg;base64,/9j/4AAQSkZJRgABAQAAAQABAAD/2wCEAAkGBxQTEhUUExQWFhUXGBgaFxgXFx0YGhcYHBwXHBcaFxwYHSggGBwlHBUUITEhJSkrLi4uHB8zODMsNygtLisBCgoKDQwMDgwMDysZFBkrNywsKzcrLCssKywsKyssLCssLCwrLCssKysrKywrKywsLCwsKywrKysrKysrKywrK//AABEIALEBHAMBIgACEQEDEQH/xAAbAAABBQEBAAAAAAAAAAAAAAADAQIEBgcFAP/EAEQQAAEDAQUEBQgHBwQDAQAAAAEAAhEDBAUGITESQVFhEyJxgZEWMlKhscHR8BQjM0KSsuFicqLC0uLxQ1NzghUkYwf/xAAVAQEBAAAAAAAAAAAAAAAAAAAAAf/EABYRAQEBAAAAAAAAAAAAAAAAAAARAf/aAAwDAQACEQMRAD8Ax667uNU8lZaOGARovYSs8hq0Gx2ZscUVRPJUeiveSgidlaMaTeCd9FB70IzkYTHorzsKN4LSG2YIb7O3ghGcjCg4JPJIcFows7eCL9GGiEZqcJjgk8lAPurSvoYSGztQZqcLDh6kr8LNjIZrRnWVvAJhsreCozzyVHBJUws2fNWiVLMI0Q+gBKgzryXE6ZJThpvorQTREnilbd4nNBn7cLg6NRRhIcFo7LM2AjPsgA0yQZi7Co4epMOFm8Fo1eg3cM0w2RusZ9iIzjyYHBL5LDgtE+jNO5PFkHBBnAwuOCQ4YHorRXWJpEwmfRoQZ6cMjgkGGhwWhmhyXhZm8EVQfJYcB4J1PC49FaD0TBuRW2EOzgd6DNvJYcEvkuOC0erYWgBM+ijsRGeeSw4LwwsOC0inZWwmVLM0BBnDsMN4JrsMDgr8bPyTugEIMut+H9kGAq7UZBgrXL3ojZMLL72ZFQoLdg8dUdi0KxNgLPcG+aFo1kzaEVIaxELF4BehFI1DcxGaElSUAwlaM0xjctE5iBxIQ9pELULOMkHnNTyEEPO9PJlUIdUCN6KUhzKIFTb1iVMAyUbazRg5QObkiVDIiE1iLtAawO9BEqUzllC8W5KZXbtREoT6JLUAAEXYOzyQW03AGRvyU2nTMAH45IIfRjeU6nQlS3sbv1TWu9EQEEciDETzQ4Bnd2KaKEhBFPNA2hTaTAHeupRs4KDZmjepLGoiLarJn3Ln1GELuvaufbKcbx4oITRCbURqYB0zTixFc8hO3J1cZp9OmSMkFdvfQrLr3+1K1O+6cAjtWWXv9qURbMHHqtWj3cOqs4wbo1aVYh1UVKBgEp5QgU/sRTgl2ElPXNSNidERFATWzwU1lGE4NQQA3eUNymVR4KG7kgGWpdle3or8kEZ6G4lG2ZKcaaAVOjKm06SCxuanUWwEDG00rKbQcwpACQ00Q5xCFKfKYgA+U1tNFc1LTZEoBtpwvOBCM0pdiUAxKFCkObCExqCRTajM1SUgnsbOh3j5CBtUqDa6e9dOqzNR6lPig5DW8AiGzroMswGZyRRSyn3IrktskqdQoABG6IDXimvICIqOJ2ASshvj7UrXcUu17FkV8falBasHeaFpFj0HFZxg7zQtKu070VOoUeKJscESmE8NQDpAEhTg1AYIR2ulAKsYQHFTH0xMxpoodopxO+UAntnsQjSE8uWpR6Yy9iG8RvQN6IBCtT+KN0oQqwB3IgDHJwz5ozaYGgCKzLkgFSYpjGHglYitQMC84p5fmmvcUDNlMIR5KSUAITg1ElehAKnTOpyUhlFeLk5xyQCqNB8ULo0YBPbSQepthHpgD4oZCcNEHnvQalROlec8ASg8xkjRI8Edx9S4dvxHB2aY79y51nv2o4mHteQYc3q5HgYzCC0VHwI17UBwnXXX4QhULWKlMObkd41g8P1RM+GaCr4gp7QJ4LIL4+1ctlv2mQHLG75H1rkFswa3qtWmXeOqFmeDHdULUbvHVEeG/wDVFDvS2Fg12YBJP+FwHX24zD3exTcTOGUmAcvYq45nPJB1m2ysR9o7xTX2yu3/AFX/AIioNS0so0y6o6Gt3wTrA0EnVcuriqznR/8AA/8ApRGgYVvV72ua8lxa7InMwc811bRVJHNU7CFXbDy0y1xBBzGcDcQCFZukjJ2fYiiMZOZ+PtXntles7SjNbmgC2kEopopgJsohoHilAleheKBx5IrHZIJMJwfvQFKaof8A5pgJEOMbxBHtQa190p8109g+KDpJFCF90ej6QkgZiCOt4BQfKdk/ZujiYHqQdxqWUK7rdTrCWHTUHIjtCgW2/wCkx2yJcd8aDvPuQdUDPivESVzbFfdN+ss5nTx3d66pPBAyfFEYUCvXawbTyAOa4toxWwGGU3P5nIHxzQWEOziQiOJVIfic7W06llyf+isFz4io1+qCWv8ARfEnsOhQdKoYXKvy0FtJxHArrVJUavSaQQUGW0L5p5N2xtQAcjkd+7jK9h6ybDq9QHz3DfqRJcfFyst+XVRp5sYNp2Qy3rlNp7DQBEfOaCw4WeSHaxl7139obWsjPcudcVl6OkOJzPuUnpQDzQcvETuqVil9O+tctkxAC4HSPnxWN30IquQWrBvmtWm3f5qzHBx6rVpl2VIHNFQr/cSQN0fBcNxC7mIH9YHd/jJVW22jMwICIPezGVGFp37AiP2mrv2DCFLZBcwacFVDXEcxHqXRpYir5APy7B8FBd7PdrKYhjY7E9rO9c+572NRnWzIcQTxjRS6FSZlUEr2sU2TEmQANJJMa7lyamKC0n6jPhtf28k2+rVsAOz6pBy1yMqs2nGFlMbQqT949Gecdu5Qd+pis/7H8f8Aam08VHfR/i/tVTqYrs/7f4DwTKeKbNMnpPwILi/FDv8AY/i/tRqGItpwBp7I3u2pidN3NVJ+MbMYyqD/AKH1Itkv2lWOxTD5OzmWkAQ4HMnkEGgOeEGu6AYlCov6qS0O6qor9jr5H9535ih2m0yoxOvEF35nKNVJKglU7+pNrsoPHXIAkNGzmJAcRvjeOOq6lWi06Kq0KI6RjiJPSs17laqtfIACDnpl4qjnWm0ikHOmAGmSPR39uiiXPeFOuwuYDkYIIgzr65Tbd1g4bjkkuYim6oAPvDd+yFBPqGDHqVkuW8fqoP3fZuXAq1ASD4pjq5a18cJhBJtlqNc7X3dw5blHqNAj1pl1n6lh4sbPbAzTrU/JUc27rzZWqVKYa4Fh1MdbMiRwGRU99mgy3IxkdNOBXIuwtp13kua2W/ecBPWdpOq7DrwpadJT/G3L1oLldFvNSkC7NwydzI3+9STWgErh4brAtdBBE5EGfYiX9aS2k7ZOcHxQcq21+mqHPIZDkN570KxWNrqo63VEd54BcCwYhs7JFSoZLWg9R/nDmAiVsS2Z3mvd3U3jxyUGikgNyKjUc9ePz2LiYbqgU3HOHGR4c1PoWol0HfoVVR7+f1TCxy+/tnLYr6ZtA9hWN3wIquQWvBnmhaVd7BHNZvgpshq1K7afV/VByr9a3q7Wmeiq14NZB2eIy3qzYqfAbGmaplXMogFWq1oc4kho1OsDuTLNfVnnzzO7qOy9SnVqAfTIjUt/MFaLJh6lAhglALD8dGS3RziRlGRVhoMyTKNlDWgAQpTcggh3jUa1hJEncOJVXqVA4/ZDwXfvp8NmCYIOWuRmFW7ZjGyznSrtI4M/VQBqPaNaI+e5DL2tj6oZ7vkIVfF9mP3K/wCAf1IJxbZ/9qsf+o/qQTunAGVEd/8AhTrBbRrsNGk5c1xW4uoZRQrnta3+pPst8tqktZRrN2jq4CNd8OVF9a8QIQ7Q/JAs9TIL1pqdUoK233u/MUC0HP2pKbut4/mKdVExkgBQd12/8jfcu4+TEb9Fw6J+sb/yD2LrbUjkgjW2nDSSoNmcQ58el7gp9qdtCOY9qiU2QX/vfytQSw0nNNtBIa8/s6IlJ2gQrS6Gv7PigW73Homb4Y3wgJXukTpCDd9qDabQfQb+UJDaWnJBPtGE2VqTXFm0YnhqvWH/APPaIhzmzyRGYgqMDGU4HVkznpA96lMvyvqXgcgAgsFiu9tFmyxoAG5LWpSIgZqJc9sqvDhVILgcoEQIHBT3VEHCtFyUiZ2BnwATqNyUsuqF1iUjncEVErUgBsjLsE+KDY7PHanWlx2kjXka7kAL4MA6ZiFjt/O+udC12+7RLFj98/auQ1b8E+aFo1kqmBAWdYK81u9abZGAMEZIjhYscYHHPVVbojkfFW3EtPbAHzx9y4BpmdEEN747AQfCCu7TxhsgDopjmAuZUpcR6kGpZCc4Pggt1y3yK+1Ldgg6EzK64KqWH6JZWO0CJYCNoRIJdn6laGoG1qQOq4lquZjj5q7ziUF2qCuPuNg+6lbcTOA8FYICSOSDiNuZo3BSbPYw3d6l0oQwEA2gINpHVKkbKBXZkZ0UFSs+bj2Z/icpFbdBUenVioRGWnrJ96PsjX3afOaohMP1zR/9P5V1qjDxyK5dE/8AsNy/1D+Ux7AuzaqoiO3P53IINYkR2j2hApOlz/3/AOVqk1mnZMA5R7Qh2GnJf+//ACtQSaFM6od4NPWBy6u7vXSaOX6Jn0faccvuj3oK/dkGm3sAPdl7kR9lkqNatqzVDtAmk4zI1ad5jeOSkWe3MeJa9ruQOY7RqEBBTIrAwYDSJ3TIgDjkF0HMkiMt57lCbWA1IA5mPai2W1Bxin1jxHmjnO9BYbhJ2STJJJXYc8QDv3rm2Nmy0DgpJKB5dCQvQA4p+14hAyqc0F4nJFOqZO8wg5d5jqkrKb5+1ctXvV42ScuXbzWT30frXILfgnzQtIo1CFm+C2S1q06xsGyMkEC8bn6dhaSR2SD/AJVZtGB4iK1XP9t3xWg0RnlmnmnkW7xxRWa+RJiTVq/jd8UrcETrVqfjPxWh9BGZEhMbRHzooK9ctxNoAwSeZJJXcp6apXCEg5KhHOTCUp7F6EQJeNZOe0oBQEFQFOhCp085SmqM9OxA4gcvn2oNanMpWVZOmQUlwEE8lBSrzw217pD3gnWCR7Fzn4YI/wBSr+N3xV2IzUaoyTHiqOAy4dpuzLhG+cxzkZ71FfhV3+9V/G74q8sotaMh+vNMqN370FVu/D2wZNR7v3nE+1PtuHxUMh7h+64j2FWPZSspc0FQp4Vk51Kv43fFWG7LAKTdkTzJzJXRyTtlBAtlka8QQCFwq+F6Tjm1Wh6CgrtLC9EQQ1duy2NrBAHgpEp9NAam7Ls+cl6UjQlKBCUxrl5xTS9A9BqvTHvKXYkIORej+qexZjfH2rlo17EhpWcXp9oUF0wSOq3MrTLFSOzwHE6rMMGea1aVYCSMzkg61IBvBI+oNrPInfwUKpadw7+5Oo1ZOeYRU8MG/NR64yB3aaIpcII+eSE61NawSZy09sDUIIr3QgMcC7I5ZINstbScgfn1IVK056aZiR4aKDqtZ2JHCMo7+XvUb6SXN3D1x4IRtAjMknvHsQSiEEho1/RRn2vhl7UPZJ5ygdXr8FDYXOOinU2ROicSFUNYxGD8te0e/wBiCXc0sxqgbUp8N6b0IB3yM+SlggqNaqsmOGSBvSk5lK52SGwJXaIPByfW0yQ3EHRMcge0ooUdrkRhQOqJpTpSBAwhJtJz0IkIJLakjmlLlEDkTayQK56YM0jhml3IGEpfUhPK80lByr7bEjdmszvUfWFaTe7snE81m16H6woLjgp42ROi0WlaAW65fPBYncd6dGQDorjZ8TtIknsQXZ1ok8ApFKvuGiopxO2IBEoZxKPS70VoXT6EHdHeh1bwa3QSRvhUDykAz2kE4kB3oLg+ptGf19XxKOHAZnXxnl2Kn0MQtG8dibaMRtO/PtQXI12/dJ7UE1huPz7lThiIabScL/b6SC4tfEE5+5E+ljcVS3YiHpJnlC3SUReunHFeNUclRvKRvFediQcUF4bVEptSuCZnNUjykHFe8ox6SC8stACdXcCJBVD8oxxThiUekguIqjil6QKleUg4pwxIOIQXA1AjteC2PvD1hUjyiHEJPKIcUFxNUbk9lZUt+I2nf25rwxGOKC8dKEgqwVShiUcV7yjHFBc6tUILSIVQdiMcU0YiHFBb9sIjKo4qlnELeKTyhHpILsaw4obawVOGIhxXvKBvFBbqlZKHgKnnEA4pHX+OKDq3vUyKzu8z9YV3LxvwERKrFV8knigansXl5A5eC8vIPFIvLyBUi8vIPBKvLyBF5KvIESJV5AiVeXkHkiVeQIvJV5B5eXl5B5eXl5B5eXl5Ai8lXkCJV5eQIvJV5B5IlXkAykXl5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Comic Sans MS" panose="030F0702030302020204" pitchFamily="66" charset="0"/>
            </a:endParaRPr>
          </a:p>
        </p:txBody>
      </p:sp>
      <p:sp>
        <p:nvSpPr>
          <p:cNvPr id="12" name="AutoShape 10" descr="data:image/jpeg;base64,/9j/4AAQSkZJRgABAQAAAQABAAD/2wCEAAkGBxQTEhUUExQWFhUXGBgaFxgXFx0YGhcYHBwXHBcaFxwYHSggGBwlHBUUITEhJSkrLi4uHB8zODMsNygtLisBCgoKDQwMDgwMDysZFBkrNywsKzcrLCssKywsKyssLCssLCwrLCssKysrKywrKywsLCwsKywrKysrKysrKywrK//AABEIALEBHAMBIgACEQEDEQH/xAAbAAABBQEBAAAAAAAAAAAAAAADAQIEBgcFAP/EAEQQAAEDAQUEBQgHBwQDAQAAAAEAAhEDBAUGITESQVFhEyJxgZEWMlKhscHR8BQjM0KSsuFicqLC0uLxQ1NzghUkYwf/xAAVAQEBAAAAAAAAAAAAAAAAAAAAAf/EABYRAQEBAAAAAAAAAAAAAAAAAAARAf/aAAwDAQACEQMRAD8Ax667uNU8lZaOGARovYSs8hq0Gx2ZscUVRPJUeiveSgidlaMaTeCd9FB70IzkYTHorzsKN4LSG2YIb7O3ghGcjCg4JPJIcFows7eCL9GGiEZqcJjgk8lAPurSvoYSGztQZqcLDh6kr8LNjIZrRnWVvAJhsreCozzyVHBJUws2fNWiVLMI0Q+gBKgzryXE6ZJThpvorQTREnilbd4nNBn7cLg6NRRhIcFo7LM2AjPsgA0yQZi7Co4epMOFm8Fo1eg3cM0w2RusZ9iIzjyYHBL5LDgtE+jNO5PFkHBBnAwuOCQ4YHorRXWJpEwmfRoQZ6cMjgkGGhwWhmhyXhZm8EVQfJYcB4J1PC49FaD0TBuRW2EOzgd6DNvJYcEvkuOC0erYWgBM+ijsRGeeSw4LwwsOC0inZWwmVLM0BBnDsMN4JrsMDgr8bPyTugEIMut+H9kGAq7UZBgrXL3ojZMLL72ZFQoLdg8dUdi0KxNgLPcG+aFo1kzaEVIaxELF4BehFI1DcxGaElSUAwlaM0xjctE5iBxIQ9pELULOMkHnNTyEEPO9PJlUIdUCN6KUhzKIFTb1iVMAyUbazRg5QObkiVDIiE1iLtAawO9BEqUzllC8W5KZXbtREoT6JLUAAEXYOzyQW03AGRvyU2nTMAH45IIfRjeU6nQlS3sbv1TWu9EQEEciDETzQ4Bnd2KaKEhBFPNA2hTaTAHeupRs4KDZmjepLGoiLarJn3Ln1GELuvaufbKcbx4oITRCbURqYB0zTixFc8hO3J1cZp9OmSMkFdvfQrLr3+1K1O+6cAjtWWXv9qURbMHHqtWj3cOqs4wbo1aVYh1UVKBgEp5QgU/sRTgl2ElPXNSNidERFATWzwU1lGE4NQQA3eUNymVR4KG7kgGWpdle3or8kEZ6G4lG2ZKcaaAVOjKm06SCxuanUWwEDG00rKbQcwpACQ00Q5xCFKfKYgA+U1tNFc1LTZEoBtpwvOBCM0pdiUAxKFCkObCExqCRTajM1SUgnsbOh3j5CBtUqDa6e9dOqzNR6lPig5DW8AiGzroMswGZyRRSyn3IrktskqdQoABG6IDXimvICIqOJ2ASshvj7UrXcUu17FkV8falBasHeaFpFj0HFZxg7zQtKu070VOoUeKJscESmE8NQDpAEhTg1AYIR2ulAKsYQHFTH0xMxpoodopxO+UAntnsQjSE8uWpR6Yy9iG8RvQN6IBCtT+KN0oQqwB3IgDHJwz5ozaYGgCKzLkgFSYpjGHglYitQMC84p5fmmvcUDNlMIR5KSUAITg1ElehAKnTOpyUhlFeLk5xyQCqNB8ULo0YBPbSQepthHpgD4oZCcNEHnvQalROlec8ASg8xkjRI8Edx9S4dvxHB2aY79y51nv2o4mHteQYc3q5HgYzCC0VHwI17UBwnXXX4QhULWKlMObkd41g8P1RM+GaCr4gp7QJ4LIL4+1ctlv2mQHLG75H1rkFswa3qtWmXeOqFmeDHdULUbvHVEeG/wDVFDvS2Fg12YBJP+FwHX24zD3exTcTOGUmAcvYq45nPJB1m2ysR9o7xTX2yu3/AFX/AIioNS0so0y6o6Gt3wTrA0EnVcuriqznR/8AA/8ApRGgYVvV72ua8lxa7InMwc811bRVJHNU7CFXbDy0y1xBBzGcDcQCFZukjJ2fYiiMZOZ+PtXntles7SjNbmgC2kEopopgJsohoHilAleheKBx5IrHZIJMJwfvQFKaof8A5pgJEOMbxBHtQa190p8109g+KDpJFCF90ej6QkgZiCOt4BQfKdk/ZujiYHqQdxqWUK7rdTrCWHTUHIjtCgW2/wCkx2yJcd8aDvPuQdUDPivESVzbFfdN+ss5nTx3d66pPBAyfFEYUCvXawbTyAOa4toxWwGGU3P5nIHxzQWEOziQiOJVIfic7W06llyf+isFz4io1+qCWv8ARfEnsOhQdKoYXKvy0FtJxHArrVJUavSaQQUGW0L5p5N2xtQAcjkd+7jK9h6ybDq9QHz3DfqRJcfFyst+XVRp5sYNp2Qy3rlNp7DQBEfOaCw4WeSHaxl7139obWsjPcudcVl6OkOJzPuUnpQDzQcvETuqVil9O+tctkxAC4HSPnxWN30IquQWrBvmtWm3f5qzHBx6rVpl2VIHNFQr/cSQN0fBcNxC7mIH9YHd/jJVW22jMwICIPezGVGFp37AiP2mrv2DCFLZBcwacFVDXEcxHqXRpYir5APy7B8FBd7PdrKYhjY7E9rO9c+572NRnWzIcQTxjRS6FSZlUEr2sU2TEmQANJJMa7lyamKC0n6jPhtf28k2+rVsAOz6pBy1yMqs2nGFlMbQqT949Gecdu5Qd+pis/7H8f8Aam08VHfR/i/tVTqYrs/7f4DwTKeKbNMnpPwILi/FDv8AY/i/tRqGItpwBp7I3u2pidN3NVJ+MbMYyqD/AKH1Itkv2lWOxTD5OzmWkAQ4HMnkEGgOeEGu6AYlCov6qS0O6qor9jr5H9535ih2m0yoxOvEF35nKNVJKglU7+pNrsoPHXIAkNGzmJAcRvjeOOq6lWi06Kq0KI6RjiJPSs17laqtfIACDnpl4qjnWm0ikHOmAGmSPR39uiiXPeFOuwuYDkYIIgzr65Tbd1g4bjkkuYim6oAPvDd+yFBPqGDHqVkuW8fqoP3fZuXAq1ASD4pjq5a18cJhBJtlqNc7X3dw5blHqNAj1pl1n6lh4sbPbAzTrU/JUc27rzZWqVKYa4Fh1MdbMiRwGRU99mgy3IxkdNOBXIuwtp13kua2W/ecBPWdpOq7DrwpadJT/G3L1oLldFvNSkC7NwydzI3+9STWgErh4brAtdBBE5EGfYiX9aS2k7ZOcHxQcq21+mqHPIZDkN570KxWNrqo63VEd54BcCwYhs7JFSoZLWg9R/nDmAiVsS2Z3mvd3U3jxyUGikgNyKjUc9ePz2LiYbqgU3HOHGR4c1PoWol0HfoVVR7+f1TCxy+/tnLYr6ZtA9hWN3wIquQWvBnmhaVd7BHNZvgpshq1K7afV/VByr9a3q7Wmeiq14NZB2eIy3qzYqfAbGmaplXMogFWq1oc4kho1OsDuTLNfVnnzzO7qOy9SnVqAfTIjUt/MFaLJh6lAhglALD8dGS3RziRlGRVhoMyTKNlDWgAQpTcggh3jUa1hJEncOJVXqVA4/ZDwXfvp8NmCYIOWuRmFW7ZjGyznSrtI4M/VQBqPaNaI+e5DL2tj6oZ7vkIVfF9mP3K/wCAf1IJxbZ/9qsf+o/qQTunAGVEd/8AhTrBbRrsNGk5c1xW4uoZRQrnta3+pPst8tqktZRrN2jq4CNd8OVF9a8QIQ7Q/JAs9TIL1pqdUoK233u/MUC0HP2pKbut4/mKdVExkgBQd12/8jfcu4+TEb9Fw6J+sb/yD2LrbUjkgjW2nDSSoNmcQ58el7gp9qdtCOY9qiU2QX/vfytQSw0nNNtBIa8/s6IlJ2gQrS6Gv7PigW73Homb4Y3wgJXukTpCDd9qDabQfQb+UJDaWnJBPtGE2VqTXFm0YnhqvWH/APPaIhzmzyRGYgqMDGU4HVkznpA96lMvyvqXgcgAgsFiu9tFmyxoAG5LWpSIgZqJc9sqvDhVILgcoEQIHBT3VEHCtFyUiZ2BnwATqNyUsuqF1iUjncEVErUgBsjLsE+KDY7PHanWlx2kjXka7kAL4MA6ZiFjt/O+udC12+7RLFj98/auQ1b8E+aFo1kqmBAWdYK81u9abZGAMEZIjhYscYHHPVVbojkfFW3EtPbAHzx9y4BpmdEEN747AQfCCu7TxhsgDopjmAuZUpcR6kGpZCc4Pggt1y3yK+1Ldgg6EzK64KqWH6JZWO0CJYCNoRIJdn6laGoG1qQOq4lquZjj5q7ziUF2qCuPuNg+6lbcTOA8FYICSOSDiNuZo3BSbPYw3d6l0oQwEA2gINpHVKkbKBXZkZ0UFSs+bj2Z/icpFbdBUenVioRGWnrJ96PsjX3afOaohMP1zR/9P5V1qjDxyK5dE/8AsNy/1D+Ux7AuzaqoiO3P53IINYkR2j2hApOlz/3/AOVqk1mnZMA5R7Qh2GnJf+//ACtQSaFM6od4NPWBy6u7vXSaOX6Jn0faccvuj3oK/dkGm3sAPdl7kR9lkqNatqzVDtAmk4zI1ad5jeOSkWe3MeJa9ruQOY7RqEBBTIrAwYDSJ3TIgDjkF0HMkiMt57lCbWA1IA5mPai2W1Bxin1jxHmjnO9BYbhJ2STJJJXYc8QDv3rm2Nmy0DgpJKB5dCQvQA4p+14hAyqc0F4nJFOqZO8wg5d5jqkrKb5+1ctXvV42ScuXbzWT30frXILfgnzQtIo1CFm+C2S1q06xsGyMkEC8bn6dhaSR2SD/AJVZtGB4iK1XP9t3xWg0RnlmnmnkW7xxRWa+RJiTVq/jd8UrcETrVqfjPxWh9BGZEhMbRHzooK9ctxNoAwSeZJJXcp6apXCEg5KhHOTCUp7F6EQJeNZOe0oBQEFQFOhCp085SmqM9OxA4gcvn2oNanMpWVZOmQUlwEE8lBSrzw217pD3gnWCR7Fzn4YI/wBSr+N3xV2IzUaoyTHiqOAy4dpuzLhG+cxzkZ71FfhV3+9V/G74q8sotaMh+vNMqN370FVu/D2wZNR7v3nE+1PtuHxUMh7h+64j2FWPZSspc0FQp4Vk51Kv43fFWG7LAKTdkTzJzJXRyTtlBAtlka8QQCFwq+F6Tjm1Wh6CgrtLC9EQQ1duy2NrBAHgpEp9NAam7Ls+cl6UjQlKBCUxrl5xTS9A9BqvTHvKXYkIORej+qexZjfH2rlo17EhpWcXp9oUF0wSOq3MrTLFSOzwHE6rMMGea1aVYCSMzkg61IBvBI+oNrPInfwUKpadw7+5Oo1ZOeYRU8MG/NR64yB3aaIpcII+eSE61NawSZy09sDUIIr3QgMcC7I5ZINstbScgfn1IVK056aZiR4aKDqtZ2JHCMo7+XvUb6SXN3D1x4IRtAjMknvHsQSiEEho1/RRn2vhl7UPZJ5ygdXr8FDYXOOinU2ROicSFUNYxGD8te0e/wBiCXc0sxqgbUp8N6b0IB3yM+SlggqNaqsmOGSBvSk5lK52SGwJXaIPByfW0yQ3EHRMcge0ooUdrkRhQOqJpTpSBAwhJtJz0IkIJLakjmlLlEDkTayQK56YM0jhml3IGEpfUhPK80lByr7bEjdmszvUfWFaTe7snE81m16H6woLjgp42ROi0WlaAW65fPBYncd6dGQDorjZ8TtIknsQXZ1ok8ApFKvuGiopxO2IBEoZxKPS70VoXT6EHdHeh1bwa3QSRvhUDykAz2kE4kB3oLg+ptGf19XxKOHAZnXxnl2Kn0MQtG8dibaMRtO/PtQXI12/dJ7UE1huPz7lThiIabScL/b6SC4tfEE5+5E+ljcVS3YiHpJnlC3SUReunHFeNUclRvKRvFediQcUF4bVEptSuCZnNUjykHFe8ox6SC8stACdXcCJBVD8oxxThiUekguIqjil6QKleUg4pwxIOIQXA1AjteC2PvD1hUjyiHEJPKIcUFxNUbk9lZUt+I2nf25rwxGOKC8dKEgqwVShiUcV7yjHFBc6tUILSIVQdiMcU0YiHFBb9sIjKo4qlnELeKTyhHpILsaw4obawVOGIhxXvKBvFBbqlZKHgKnnEA4pHX+OKDq3vUyKzu8z9YV3LxvwERKrFV8knigansXl5A5eC8vIPFIvLyBUi8vIPBKvLyBF5KvIESJV5AiVeXkHkiVeQIvJV5B5eXl5B5eXl5B5eXl5Ai8lXkCJV5eQIvJV5B5IlXkAykXl5B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Comic Sans MS" panose="030F0702030302020204" pitchFamily="66" charset="0"/>
            </a:endParaRPr>
          </a:p>
        </p:txBody>
      </p:sp>
      <p:pic>
        <p:nvPicPr>
          <p:cNvPr id="3086" name="Picture 14" descr="E-Equals-Mc2-Hd-Widescreen-Wallpaper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5595170"/>
            <a:ext cx="1160188" cy="722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6934200" y="6407368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latin typeface="Comic Sans MS" panose="030F0702030302020204" pitchFamily="66" charset="0"/>
              </a:rPr>
              <a:pPr/>
              <a:t>6</a:t>
            </a:fld>
            <a:endParaRPr lang="en-US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035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600200"/>
            <a:ext cx="5562600" cy="2689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 descr="splitting the lithium atom 300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391" y="4495800"/>
            <a:ext cx="2268427" cy="1020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352800" y="4495800"/>
            <a:ext cx="5178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>
                <a:solidFill>
                  <a:srgbClr val="0070C0"/>
                </a:solidFill>
                <a:latin typeface="Bree Serif" panose="02000503040000020004" pitchFamily="50" charset="0"/>
              </a:rPr>
              <a:t>Lityum + proton = 2 Helyum çekirdeği + Enerji</a:t>
            </a:r>
            <a:endParaRPr lang="en-GB" b="1" dirty="0">
              <a:solidFill>
                <a:srgbClr val="0070C0"/>
              </a:solidFill>
              <a:latin typeface="Bree Serif" panose="02000503040000020004" pitchFamily="50" charset="0"/>
            </a:endParaRPr>
          </a:p>
        </p:txBody>
      </p:sp>
      <p:sp>
        <p:nvSpPr>
          <p:cNvPr id="11" name="AutoShape 8" descr="data:image/jpeg;base64,/9j/4AAQSkZJRgABAQAAAQABAAD/2wCEAAkGBxQTEhUUExQWFhUXGBgaFxgXFx0YGhcYHBwXHBcaFxwYHSggGBwlHBUUITEhJSkrLi4uHB8zODMsNygtLisBCgoKDQwMDgwMDysZFBkrNywsKzcrLCssKywsKyssLCssLCwrLCssKysrKywrKywsLCwsKywrKysrKysrKywrK//AABEIALEBHAMBIgACEQEDEQH/xAAbAAABBQEBAAAAAAAAAAAAAAADAQIEBgcFAP/EAEQQAAEDAQUEBQgHBwQDAQAAAAEAAhEDBAUGITESQVFhEyJxgZEWMlKhscHR8BQjM0KSsuFicqLC0uLxQ1NzghUkYwf/xAAVAQEBAAAAAAAAAAAAAAAAAAAAAf/EABYRAQEBAAAAAAAAAAAAAAAAAAARAf/aAAwDAQACEQMRAD8Ax667uNU8lZaOGARovYSs8hq0Gx2ZscUVRPJUeiveSgidlaMaTeCd9FB70IzkYTHorzsKN4LSG2YIb7O3ghGcjCg4JPJIcFows7eCL9GGiEZqcJjgk8lAPurSvoYSGztQZqcLDh6kr8LNjIZrRnWVvAJhsreCozzyVHBJUws2fNWiVLMI0Q+gBKgzryXE6ZJThpvorQTREnilbd4nNBn7cLg6NRRhIcFo7LM2AjPsgA0yQZi7Co4epMOFm8Fo1eg3cM0w2RusZ9iIzjyYHBL5LDgtE+jNO5PFkHBBnAwuOCQ4YHorRXWJpEwmfRoQZ6cMjgkGGhwWhmhyXhZm8EVQfJYcB4J1PC49FaD0TBuRW2EOzgd6DNvJYcEvkuOC0erYWgBM+ijsRGeeSw4LwwsOC0inZWwmVLM0BBnDsMN4JrsMDgr8bPyTugEIMut+H9kGAq7UZBgrXL3ojZMLL72ZFQoLdg8dUdi0KxNgLPcG+aFo1kzaEVIaxELF4BehFI1DcxGaElSUAwlaM0xjctE5iBxIQ9pELULOMkHnNTyEEPO9PJlUIdUCN6KUhzKIFTb1iVMAyUbazRg5QObkiVDIiE1iLtAawO9BEqUzllC8W5KZXbtREoT6JLUAAEXYOzyQW03AGRvyU2nTMAH45IIfRjeU6nQlS3sbv1TWu9EQEEciDETzQ4Bnd2KaKEhBFPNA2hTaTAHeupRs4KDZmjepLGoiLarJn3Ln1GELuvaufbKcbx4oITRCbURqYB0zTixFc8hO3J1cZp9OmSMkFdvfQrLr3+1K1O+6cAjtWWXv9qURbMHHqtWj3cOqs4wbo1aVYh1UVKBgEp5QgU/sRTgl2ElPXNSNidERFATWzwU1lGE4NQQA3eUNymVR4KG7kgGWpdle3or8kEZ6G4lG2ZKcaaAVOjKm06SCxuanUWwEDG00rKbQcwpACQ00Q5xCFKfKYgA+U1tNFc1LTZEoBtpwvOBCM0pdiUAxKFCkObCExqCRTajM1SUgnsbOh3j5CBtUqDa6e9dOqzNR6lPig5DW8AiGzroMswGZyRRSyn3IrktskqdQoABG6IDXimvICIqOJ2ASshvj7UrXcUu17FkV8falBasHeaFpFj0HFZxg7zQtKu070VOoUeKJscESmE8NQDpAEhTg1AYIR2ulAKsYQHFTH0xMxpoodopxO+UAntnsQjSE8uWpR6Yy9iG8RvQN6IBCtT+KN0oQqwB3IgDHJwz5ozaYGgCKzLkgFSYpjGHglYitQMC84p5fmmvcUDNlMIR5KSUAITg1ElehAKnTOpyUhlFeLk5xyQCqNB8ULo0YBPbSQepthHpgD4oZCcNEHnvQalROlec8ASg8xkjRI8Edx9S4dvxHB2aY79y51nv2o4mHteQYc3q5HgYzCC0VHwI17UBwnXXX4QhULWKlMObkd41g8P1RM+GaCr4gp7QJ4LIL4+1ctlv2mQHLG75H1rkFswa3qtWmXeOqFmeDHdULUbvHVEeG/wDVFDvS2Fg12YBJP+FwHX24zD3exTcTOGUmAcvYq45nPJB1m2ysR9o7xTX2yu3/AFX/AIioNS0so0y6o6Gt3wTrA0EnVcuriqznR/8AA/8ApRGgYVvV72ua8lxa7InMwc811bRVJHNU7CFXbDy0y1xBBzGcDcQCFZukjJ2fYiiMZOZ+PtXntles7SjNbmgC2kEopopgJsohoHilAleheKBx5IrHZIJMJwfvQFKaof8A5pgJEOMbxBHtQa190p8109g+KDpJFCF90ej6QkgZiCOt4BQfKdk/ZujiYHqQdxqWUK7rdTrCWHTUHIjtCgW2/wCkx2yJcd8aDvPuQdUDPivESVzbFfdN+ss5nTx3d66pPBAyfFEYUCvXawbTyAOa4toxWwGGU3P5nIHxzQWEOziQiOJVIfic7W06llyf+isFz4io1+qCWv8ARfEnsOhQdKoYXKvy0FtJxHArrVJUavSaQQUGW0L5p5N2xtQAcjkd+7jK9h6ybDq9QHz3DfqRJcfFyst+XVRp5sYNp2Qy3rlNp7DQBEfOaCw4WeSHaxl7139obWsjPcudcVl6OkOJzPuUnpQDzQcvETuqVil9O+tctkxAC4HSPnxWN30IquQWrBvmtWm3f5qzHBx6rVpl2VIHNFQr/cSQN0fBcNxC7mIH9YHd/jJVW22jMwICIPezGVGFp37AiP2mrv2DCFLZBcwacFVDXEcxHqXRpYir5APy7B8FBd7PdrKYhjY7E9rO9c+572NRnWzIcQTxjRS6FSZlUEr2sU2TEmQANJJMa7lyamKC0n6jPhtf28k2+rVsAOz6pBy1yMqs2nGFlMbQqT949Gecdu5Qd+pis/7H8f8Aam08VHfR/i/tVTqYrs/7f4DwTKeKbNMnpPwILi/FDv8AY/i/tRqGItpwBp7I3u2pidN3NVJ+MbMYyqD/AKH1Itkv2lWOxTD5OzmWkAQ4HMnkEGgOeEGu6AYlCov6qS0O6qor9jr5H9535ih2m0yoxOvEF35nKNVJKglU7+pNrsoPHXIAkNGzmJAcRvjeOOq6lWi06Kq0KI6RjiJPSs17laqtfIACDnpl4qjnWm0ikHOmAGmSPR39uiiXPeFOuwuYDkYIIgzr65Tbd1g4bjkkuYim6oAPvDd+yFBPqGDHqVkuW8fqoP3fZuXAq1ASD4pjq5a18cJhBJtlqNc7X3dw5blHqNAj1pl1n6lh4sbPbAzTrU/JUc27rzZWqVKYa4Fh1MdbMiRwGRU99mgy3IxkdNOBXIuwtp13kua2W/ecBPWdpOq7DrwpadJT/G3L1oLldFvNSkC7NwydzI3+9STWgErh4brAtdBBE5EGfYiX9aS2k7ZOcHxQcq21+mqHPIZDkN570KxWNrqo63VEd54BcCwYhs7JFSoZLWg9R/nDmAiVsS2Z3mvd3U3jxyUGikgNyKjUc9ePz2LiYbqgU3HOHGR4c1PoWol0HfoVVR7+f1TCxy+/tnLYr6ZtA9hWN3wIquQWvBnmhaVd7BHNZvgpshq1K7afV/VByr9a3q7Wmeiq14NZB2eIy3qzYqfAbGmaplXMogFWq1oc4kho1OsDuTLNfVnnzzO7qOy9SnVqAfTIjUt/MFaLJh6lAhglALD8dGS3RziRlGRVhoMyTKNlDWgAQpTcggh3jUa1hJEncOJVXqVA4/ZDwXfvp8NmCYIOWuRmFW7ZjGyznSrtI4M/VQBqPaNaI+e5DL2tj6oZ7vkIVfF9mP3K/wCAf1IJxbZ/9qsf+o/qQTunAGVEd/8AhTrBbRrsNGk5c1xW4uoZRQrnta3+pPst8tqktZRrN2jq4CNd8OVF9a8QIQ7Q/JAs9TIL1pqdUoK233u/MUC0HP2pKbut4/mKdVExkgBQd12/8jfcu4+TEb9Fw6J+sb/yD2LrbUjkgjW2nDSSoNmcQ58el7gp9qdtCOY9qiU2QX/vfytQSw0nNNtBIa8/s6IlJ2gQrS6Gv7PigW73Homb4Y3wgJXukTpCDd9qDabQfQb+UJDaWnJBPtGE2VqTXFm0YnhqvWH/APPaIhzmzyRGYgqMDGU4HVkznpA96lMvyvqXgcgAgsFiu9tFmyxoAG5LWpSIgZqJc9sqvDhVILgcoEQIHBT3VEHCtFyUiZ2BnwATqNyUsuqF1iUjncEVErUgBsjLsE+KDY7PHanWlx2kjXka7kAL4MA6ZiFjt/O+udC12+7RLFj98/auQ1b8E+aFo1kqmBAWdYK81u9abZGAMEZIjhYscYHHPVVbojkfFW3EtPbAHzx9y4BpmdEEN747AQfCCu7TxhsgDopjmAuZUpcR6kGpZCc4Pggt1y3yK+1Ldgg6EzK64KqWH6JZWO0CJYCNoRIJdn6laGoG1qQOq4lquZjj5q7ziUF2qCuPuNg+6lbcTOA8FYICSOSDiNuZo3BSbPYw3d6l0oQwEA2gINpHVKkbKBXZkZ0UFSs+bj2Z/icpFbdBUenVioRGWnrJ96PsjX3afOaohMP1zR/9P5V1qjDxyK5dE/8AsNy/1D+Ux7AuzaqoiO3P53IINYkR2j2hApOlz/3/AOVqk1mnZMA5R7Qh2GnJf+//ACtQSaFM6od4NPWBy6u7vXSaOX6Jn0faccvuj3oK/dkGm3sAPdl7kR9lkqNatqzVDtAmk4zI1ad5jeOSkWe3MeJa9ruQOY7RqEBBTIrAwYDSJ3TIgDjkF0HMkiMt57lCbWA1IA5mPai2W1Bxin1jxHmjnO9BYbhJ2STJJJXYc8QDv3rm2Nmy0DgpJKB5dCQvQA4p+14hAyqc0F4nJFOqZO8wg5d5jqkrKb5+1ctXvV42ScuXbzWT30frXILfgnzQtIo1CFm+C2S1q06xsGyMkEC8bn6dhaSR2SD/AJVZtGB4iK1XP9t3xWg0RnlmnmnkW7xxRWa+RJiTVq/jd8UrcETrVqfjPxWh9BGZEhMbRHzooK9ctxNoAwSeZJJXcp6apXCEg5KhHOTCUp7F6EQJeNZOe0oBQEFQFOhCp085SmqM9OxA4gcvn2oNanMpWVZOmQUlwEE8lBSrzw217pD3gnWCR7Fzn4YI/wBSr+N3xV2IzUaoyTHiqOAy4dpuzLhG+cxzkZ71FfhV3+9V/G74q8sotaMh+vNMqN370FVu/D2wZNR7v3nE+1PtuHxUMh7h+64j2FWPZSspc0FQp4Vk51Kv43fFWG7LAKTdkTzJzJXRyTtlBAtlka8QQCFwq+F6Tjm1Wh6CgrtLC9EQQ1duy2NrBAHgpEp9NAam7Ls+cl6UjQlKBCUxrl5xTS9A9BqvTHvKXYkIORej+qexZjfH2rlo17EhpWcXp9oUF0wSOq3MrTLFSOzwHE6rMMGea1aVYCSMzkg61IBvBI+oNrPInfwUKpadw7+5Oo1ZOeYRU8MG/NR64yB3aaIpcII+eSE61NawSZy09sDUIIr3QgMcC7I5ZINstbScgfn1IVK056aZiR4aKDqtZ2JHCMo7+XvUb6SXN3D1x4IRtAjMknvHsQSiEEho1/RRn2vhl7UPZJ5ygdXr8FDYXOOinU2ROicSFUNYxGD8te0e/wBiCXc0sxqgbUp8N6b0IB3yM+SlggqNaqsmOGSBvSk5lK52SGwJXaIPByfW0yQ3EHRMcge0ooUdrkRhQOqJpTpSBAwhJtJz0IkIJLakjmlLlEDkTayQK56YM0jhml3IGEpfUhPK80lByr7bEjdmszvUfWFaTe7snE81m16H6woLjgp42ROi0WlaAW65fPBYncd6dGQDorjZ8TtIknsQXZ1ok8ApFKvuGiopxO2IBEoZxKPS70VoXT6EHdHeh1bwa3QSRvhUDykAz2kE4kB3oLg+ptGf19XxKOHAZnXxnl2Kn0MQtG8dibaMRtO/PtQXI12/dJ7UE1huPz7lThiIabScL/b6SC4tfEE5+5E+ljcVS3YiHpJnlC3SUReunHFeNUclRvKRvFediQcUF4bVEptSuCZnNUjykHFe8ox6SC8stACdXcCJBVD8oxxThiUekguIqjil6QKleUg4pwxIOIQXA1AjteC2PvD1hUjyiHEJPKIcUFxNUbk9lZUt+I2nf25rwxGOKC8dKEgqwVShiUcV7yjHFBc6tUILSIVQdiMcU0YiHFBb9sIjKo4qlnELeKTyhHpILsaw4obawVOGIhxXvKBvFBbqlZKHgKnnEA4pHX+OKDq3vUyKzu8z9YV3LxvwERKrFV8knigansXl5A5eC8vIPFIvLyBUi8vIPBKvLyBF5KvIESJV5AiVeXkHkiVeQIvJV5B5eXl5B5eXl5B5eXl5Ai8lXkCJV5eQIvJV5B5IlXkAykXl5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Comic Sans MS" panose="030F0702030302020204" pitchFamily="66" charset="0"/>
            </a:endParaRPr>
          </a:p>
        </p:txBody>
      </p:sp>
      <p:sp>
        <p:nvSpPr>
          <p:cNvPr id="12" name="AutoShape 10" descr="data:image/jpeg;base64,/9j/4AAQSkZJRgABAQAAAQABAAD/2wCEAAkGBxQTEhUUExQWFhUXGBgaFxgXFx0YGhcYHBwXHBcaFxwYHSggGBwlHBUUITEhJSkrLi4uHB8zODMsNygtLisBCgoKDQwMDgwMDysZFBkrNywsKzcrLCssKywsKyssLCssLCwrLCssKysrKywrKywsLCwsKywrKysrKysrKywrK//AABEIALEBHAMBIgACEQEDEQH/xAAbAAABBQEBAAAAAAAAAAAAAAADAQIEBgcFAP/EAEQQAAEDAQUEBQgHBwQDAQAAAAEAAhEDBAUGITESQVFhEyJxgZEWMlKhscHR8BQjM0KSsuFicqLC0uLxQ1NzghUkYwf/xAAVAQEBAAAAAAAAAAAAAAAAAAAAAf/EABYRAQEBAAAAAAAAAAAAAAAAAAARAf/aAAwDAQACEQMRAD8Ax667uNU8lZaOGARovYSs8hq0Gx2ZscUVRPJUeiveSgidlaMaTeCd9FB70IzkYTHorzsKN4LSG2YIb7O3ghGcjCg4JPJIcFows7eCL9GGiEZqcJjgk8lAPurSvoYSGztQZqcLDh6kr8LNjIZrRnWVvAJhsreCozzyVHBJUws2fNWiVLMI0Q+gBKgzryXE6ZJThpvorQTREnilbd4nNBn7cLg6NRRhIcFo7LM2AjPsgA0yQZi7Co4epMOFm8Fo1eg3cM0w2RusZ9iIzjyYHBL5LDgtE+jNO5PFkHBBnAwuOCQ4YHorRXWJpEwmfRoQZ6cMjgkGGhwWhmhyXhZm8EVQfJYcB4J1PC49FaD0TBuRW2EOzgd6DNvJYcEvkuOC0erYWgBM+ijsRGeeSw4LwwsOC0inZWwmVLM0BBnDsMN4JrsMDgr8bPyTugEIMut+H9kGAq7UZBgrXL3ojZMLL72ZFQoLdg8dUdi0KxNgLPcG+aFo1kzaEVIaxELF4BehFI1DcxGaElSUAwlaM0xjctE5iBxIQ9pELULOMkHnNTyEEPO9PJlUIdUCN6KUhzKIFTb1iVMAyUbazRg5QObkiVDIiE1iLtAawO9BEqUzllC8W5KZXbtREoT6JLUAAEXYOzyQW03AGRvyU2nTMAH45IIfRjeU6nQlS3sbv1TWu9EQEEciDETzQ4Bnd2KaKEhBFPNA2hTaTAHeupRs4KDZmjepLGoiLarJn3Ln1GELuvaufbKcbx4oITRCbURqYB0zTixFc8hO3J1cZp9OmSMkFdvfQrLr3+1K1O+6cAjtWWXv9qURbMHHqtWj3cOqs4wbo1aVYh1UVKBgEp5QgU/sRTgl2ElPXNSNidERFATWzwU1lGE4NQQA3eUNymVR4KG7kgGWpdle3or8kEZ6G4lG2ZKcaaAVOjKm06SCxuanUWwEDG00rKbQcwpACQ00Q5xCFKfKYgA+U1tNFc1LTZEoBtpwvOBCM0pdiUAxKFCkObCExqCRTajM1SUgnsbOh3j5CBtUqDa6e9dOqzNR6lPig5DW8AiGzroMswGZyRRSyn3IrktskqdQoABG6IDXimvICIqOJ2ASshvj7UrXcUu17FkV8falBasHeaFpFj0HFZxg7zQtKu070VOoUeKJscESmE8NQDpAEhTg1AYIR2ulAKsYQHFTH0xMxpoodopxO+UAntnsQjSE8uWpR6Yy9iG8RvQN6IBCtT+KN0oQqwB3IgDHJwz5ozaYGgCKzLkgFSYpjGHglYitQMC84p5fmmvcUDNlMIR5KSUAITg1ElehAKnTOpyUhlFeLk5xyQCqNB8ULo0YBPbSQepthHpgD4oZCcNEHnvQalROlec8ASg8xkjRI8Edx9S4dvxHB2aY79y51nv2o4mHteQYc3q5HgYzCC0VHwI17UBwnXXX4QhULWKlMObkd41g8P1RM+GaCr4gp7QJ4LIL4+1ctlv2mQHLG75H1rkFswa3qtWmXeOqFmeDHdULUbvHVEeG/wDVFDvS2Fg12YBJP+FwHX24zD3exTcTOGUmAcvYq45nPJB1m2ysR9o7xTX2yu3/AFX/AIioNS0so0y6o6Gt3wTrA0EnVcuriqznR/8AA/8ApRGgYVvV72ua8lxa7InMwc811bRVJHNU7CFXbDy0y1xBBzGcDcQCFZukjJ2fYiiMZOZ+PtXntles7SjNbmgC2kEopopgJsohoHilAleheKBx5IrHZIJMJwfvQFKaof8A5pgJEOMbxBHtQa190p8109g+KDpJFCF90ej6QkgZiCOt4BQfKdk/ZujiYHqQdxqWUK7rdTrCWHTUHIjtCgW2/wCkx2yJcd8aDvPuQdUDPivESVzbFfdN+ss5nTx3d66pPBAyfFEYUCvXawbTyAOa4toxWwGGU3P5nIHxzQWEOziQiOJVIfic7W06llyf+isFz4io1+qCWv8ARfEnsOhQdKoYXKvy0FtJxHArrVJUavSaQQUGW0L5p5N2xtQAcjkd+7jK9h6ybDq9QHz3DfqRJcfFyst+XVRp5sYNp2Qy3rlNp7DQBEfOaCw4WeSHaxl7139obWsjPcudcVl6OkOJzPuUnpQDzQcvETuqVil9O+tctkxAC4HSPnxWN30IquQWrBvmtWm3f5qzHBx6rVpl2VIHNFQr/cSQN0fBcNxC7mIH9YHd/jJVW22jMwICIPezGVGFp37AiP2mrv2DCFLZBcwacFVDXEcxHqXRpYir5APy7B8FBd7PdrKYhjY7E9rO9c+572NRnWzIcQTxjRS6FSZlUEr2sU2TEmQANJJMa7lyamKC0n6jPhtf28k2+rVsAOz6pBy1yMqs2nGFlMbQqT949Gecdu5Qd+pis/7H8f8Aam08VHfR/i/tVTqYrs/7f4DwTKeKbNMnpPwILi/FDv8AY/i/tRqGItpwBp7I3u2pidN3NVJ+MbMYyqD/AKH1Itkv2lWOxTD5OzmWkAQ4HMnkEGgOeEGu6AYlCov6qS0O6qor9jr5H9535ih2m0yoxOvEF35nKNVJKglU7+pNrsoPHXIAkNGzmJAcRvjeOOq6lWi06Kq0KI6RjiJPSs17laqtfIACDnpl4qjnWm0ikHOmAGmSPR39uiiXPeFOuwuYDkYIIgzr65Tbd1g4bjkkuYim6oAPvDd+yFBPqGDHqVkuW8fqoP3fZuXAq1ASD4pjq5a18cJhBJtlqNc7X3dw5blHqNAj1pl1n6lh4sbPbAzTrU/JUc27rzZWqVKYa4Fh1MdbMiRwGRU99mgy3IxkdNOBXIuwtp13kua2W/ecBPWdpOq7DrwpadJT/G3L1oLldFvNSkC7NwydzI3+9STWgErh4brAtdBBE5EGfYiX9aS2k7ZOcHxQcq21+mqHPIZDkN570KxWNrqo63VEd54BcCwYhs7JFSoZLWg9R/nDmAiVsS2Z3mvd3U3jxyUGikgNyKjUc9ePz2LiYbqgU3HOHGR4c1PoWol0HfoVVR7+f1TCxy+/tnLYr6ZtA9hWN3wIquQWvBnmhaVd7BHNZvgpshq1K7afV/VByr9a3q7Wmeiq14NZB2eIy3qzYqfAbGmaplXMogFWq1oc4kho1OsDuTLNfVnnzzO7qOy9SnVqAfTIjUt/MFaLJh6lAhglALD8dGS3RziRlGRVhoMyTKNlDWgAQpTcggh3jUa1hJEncOJVXqVA4/ZDwXfvp8NmCYIOWuRmFW7ZjGyznSrtI4M/VQBqPaNaI+e5DL2tj6oZ7vkIVfF9mP3K/wCAf1IJxbZ/9qsf+o/qQTunAGVEd/8AhTrBbRrsNGk5c1xW4uoZRQrnta3+pPst8tqktZRrN2jq4CNd8OVF9a8QIQ7Q/JAs9TIL1pqdUoK233u/MUC0HP2pKbut4/mKdVExkgBQd12/8jfcu4+TEb9Fw6J+sb/yD2LrbUjkgjW2nDSSoNmcQ58el7gp9qdtCOY9qiU2QX/vfytQSw0nNNtBIa8/s6IlJ2gQrS6Gv7PigW73Homb4Y3wgJXukTpCDd9qDabQfQb+UJDaWnJBPtGE2VqTXFm0YnhqvWH/APPaIhzmzyRGYgqMDGU4HVkznpA96lMvyvqXgcgAgsFiu9tFmyxoAG5LWpSIgZqJc9sqvDhVILgcoEQIHBT3VEHCtFyUiZ2BnwATqNyUsuqF1iUjncEVErUgBsjLsE+KDY7PHanWlx2kjXka7kAL4MA6ZiFjt/O+udC12+7RLFj98/auQ1b8E+aFo1kqmBAWdYK81u9abZGAMEZIjhYscYHHPVVbojkfFW3EtPbAHzx9y4BpmdEEN747AQfCCu7TxhsgDopjmAuZUpcR6kGpZCc4Pggt1y3yK+1Ldgg6EzK64KqWH6JZWO0CJYCNoRIJdn6laGoG1qQOq4lquZjj5q7ziUF2qCuPuNg+6lbcTOA8FYICSOSDiNuZo3BSbPYw3d6l0oQwEA2gINpHVKkbKBXZkZ0UFSs+bj2Z/icpFbdBUenVioRGWnrJ96PsjX3afOaohMP1zR/9P5V1qjDxyK5dE/8AsNy/1D+Ux7AuzaqoiO3P53IINYkR2j2hApOlz/3/AOVqk1mnZMA5R7Qh2GnJf+//ACtQSaFM6od4NPWBy6u7vXSaOX6Jn0faccvuj3oK/dkGm3sAPdl7kR9lkqNatqzVDtAmk4zI1ad5jeOSkWe3MeJa9ruQOY7RqEBBTIrAwYDSJ3TIgDjkF0HMkiMt57lCbWA1IA5mPai2W1Bxin1jxHmjnO9BYbhJ2STJJJXYc8QDv3rm2Nmy0DgpJKB5dCQvQA4p+14hAyqc0F4nJFOqZO8wg5d5jqkrKb5+1ctXvV42ScuXbzWT30frXILfgnzQtIo1CFm+C2S1q06xsGyMkEC8bn6dhaSR2SD/AJVZtGB4iK1XP9t3xWg0RnlmnmnkW7xxRWa+RJiTVq/jd8UrcETrVqfjPxWh9BGZEhMbRHzooK9ctxNoAwSeZJJXcp6apXCEg5KhHOTCUp7F6EQJeNZOe0oBQEFQFOhCp085SmqM9OxA4gcvn2oNanMpWVZOmQUlwEE8lBSrzw217pD3gnWCR7Fzn4YI/wBSr+N3xV2IzUaoyTHiqOAy4dpuzLhG+cxzkZ71FfhV3+9V/G74q8sotaMh+vNMqN370FVu/D2wZNR7v3nE+1PtuHxUMh7h+64j2FWPZSspc0FQp4Vk51Kv43fFWG7LAKTdkTzJzJXRyTtlBAtlka8QQCFwq+F6Tjm1Wh6CgrtLC9EQQ1duy2NrBAHgpEp9NAam7Ls+cl6UjQlKBCUxrl5xTS9A9BqvTHvKXYkIORej+qexZjfH2rlo17EhpWcXp9oUF0wSOq3MrTLFSOzwHE6rMMGea1aVYCSMzkg61IBvBI+oNrPInfwUKpadw7+5Oo1ZOeYRU8MG/NR64yB3aaIpcII+eSE61NawSZy09sDUIIr3QgMcC7I5ZINstbScgfn1IVK056aZiR4aKDqtZ2JHCMo7+XvUb6SXN3D1x4IRtAjMknvHsQSiEEho1/RRn2vhl7UPZJ5ygdXr8FDYXOOinU2ROicSFUNYxGD8te0e/wBiCXc0sxqgbUp8N6b0IB3yM+SlggqNaqsmOGSBvSk5lK52SGwJXaIPByfW0yQ3EHRMcge0ooUdrkRhQOqJpTpSBAwhJtJz0IkIJLakjmlLlEDkTayQK56YM0jhml3IGEpfUhPK80lByr7bEjdmszvUfWFaTe7snE81m16H6woLjgp42ROi0WlaAW65fPBYncd6dGQDorjZ8TtIknsQXZ1ok8ApFKvuGiopxO2IBEoZxKPS70VoXT6EHdHeh1bwa3QSRvhUDykAz2kE4kB3oLg+ptGf19XxKOHAZnXxnl2Kn0MQtG8dibaMRtO/PtQXI12/dJ7UE1huPz7lThiIabScL/b6SC4tfEE5+5E+ljcVS3YiHpJnlC3SUReunHFeNUclRvKRvFediQcUF4bVEptSuCZnNUjykHFe8ox6SC8stACdXcCJBVD8oxxThiUekguIqjil6QKleUg4pwxIOIQXA1AjteC2PvD1hUjyiHEJPKIcUFxNUbk9lZUt+I2nf25rwxGOKC8dKEgqwVShiUcV7yjHFBc6tUILSIVQdiMcU0YiHFBb9sIjKo4qlnELeKTyhHpILsaw4obawVOGIhxXvKBvFBbqlZKHgKnnEA4pHX+OKDq3vUyKzu8z9YV3LxvwERKrFV8knigansXl5A5eC8vIPFIvLyBUi8vIPBKvLyBF5KvIESJV5AiVeXkHkiVeQIvJV5B5eXl5B5eXl5B5eXl5Ai8lXkCJV5eQIvJV5B5IlXkAykXl5B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Comic Sans MS" panose="030F0702030302020204" pitchFamily="66" charset="0"/>
            </a:endParaRPr>
          </a:p>
        </p:txBody>
      </p:sp>
      <p:pic>
        <p:nvPicPr>
          <p:cNvPr id="3086" name="Picture 14" descr="E-Equals-Mc2-Hd-Widescreen-Wallpaper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3110" y="4872689"/>
            <a:ext cx="1160188" cy="722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6934200" y="6407368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latin typeface="Comic Sans MS" panose="030F0702030302020204" pitchFamily="66" charset="0"/>
              </a:rPr>
              <a:pPr/>
              <a:t>7</a:t>
            </a:fld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65000" y="6096000"/>
            <a:ext cx="64620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>
                <a:solidFill>
                  <a:srgbClr val="002060"/>
                </a:solidFill>
                <a:latin typeface="Bree Serif" panose="02000503040000020004" pitchFamily="50" charset="0"/>
              </a:rPr>
              <a:t>Hızlandırıcılar bu deneyden sonra parçacık fizikçilerinin </a:t>
            </a:r>
          </a:p>
          <a:p>
            <a:r>
              <a:rPr lang="tr-TR" b="1" dirty="0" smtClean="0">
                <a:solidFill>
                  <a:srgbClr val="002060"/>
                </a:solidFill>
                <a:latin typeface="Bree Serif" panose="02000503040000020004" pitchFamily="50" charset="0"/>
              </a:rPr>
              <a:t>vazgeçilmez oyuncağı oldu!</a:t>
            </a:r>
            <a:endParaRPr lang="en-GB" b="1" dirty="0">
              <a:solidFill>
                <a:srgbClr val="002060"/>
              </a:solidFill>
              <a:latin typeface="Bree Serif" panose="02000503040000020004" pitchFamily="50" charset="0"/>
            </a:endParaRPr>
          </a:p>
        </p:txBody>
      </p:sp>
      <p:sp>
        <p:nvSpPr>
          <p:cNvPr id="15" name="Title 4"/>
          <p:cNvSpPr txBox="1">
            <a:spLocks/>
          </p:cNvSpPr>
          <p:nvPr/>
        </p:nvSpPr>
        <p:spPr>
          <a:xfrm>
            <a:off x="155575" y="-39322"/>
            <a:ext cx="822960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tr-TR" sz="3200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John Cockcroft, Ernest Walton ve  </a:t>
            </a:r>
            <a:r>
              <a:rPr lang="tr-TR" sz="3200" dirty="0" smtClean="0">
                <a:solidFill>
                  <a:srgbClr val="C00000"/>
                </a:solidFill>
                <a:latin typeface="Bebas Neue" panose="020B0606020202050201" pitchFamily="34" charset="0"/>
              </a:rPr>
              <a:t>ilk defa yapay olarak </a:t>
            </a:r>
            <a:r>
              <a:rPr lang="tr-TR" sz="3200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atom çekirdeğinin parçalanması (1932)</a:t>
            </a:r>
            <a:endParaRPr lang="en-GB" sz="3200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2166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-8844"/>
            <a:ext cx="8229600" cy="1143000"/>
          </a:xfrm>
        </p:spPr>
        <p:txBody>
          <a:bodyPr/>
          <a:lstStyle/>
          <a:p>
            <a:pPr algn="l"/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Elektrostatik hızlandırıcılar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9" y="1524000"/>
            <a:ext cx="2663825" cy="468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http://physicsconsult.de/04_Intro/images/DC_accelerator_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4191000"/>
            <a:ext cx="4261485" cy="2544170"/>
          </a:xfrm>
          <a:prstGeom prst="rect">
            <a:avLst/>
          </a:prstGeom>
          <a:noFill/>
        </p:spPr>
      </p:pic>
      <p:sp>
        <p:nvSpPr>
          <p:cNvPr id="8" name="Content Placeholder 5"/>
          <p:cNvSpPr>
            <a:spLocks noGrp="1"/>
          </p:cNvSpPr>
          <p:nvPr>
            <p:ph idx="1"/>
          </p:nvPr>
        </p:nvSpPr>
        <p:spPr>
          <a:xfrm>
            <a:off x="3962400" y="1772104"/>
            <a:ext cx="4876800" cy="2286000"/>
          </a:xfrm>
        </p:spPr>
        <p:txBody>
          <a:bodyPr>
            <a:normAutofit fontScale="70000" lnSpcReduction="20000"/>
          </a:bodyPr>
          <a:lstStyle/>
          <a:p>
            <a:r>
              <a:rPr lang="tr-TR" dirty="0"/>
              <a:t>En basit hızlandırma yöntemi: Paralel </a:t>
            </a:r>
            <a:r>
              <a:rPr lang="tr-TR" dirty="0" smtClean="0"/>
              <a:t>Levha</a:t>
            </a:r>
          </a:p>
          <a:p>
            <a:r>
              <a:rPr lang="tr-TR" dirty="0" smtClean="0">
                <a:solidFill>
                  <a:srgbClr val="FF0000"/>
                </a:solidFill>
                <a:latin typeface="Bree Serif" charset="0"/>
                <a:ea typeface="Bree Serif" charset="0"/>
                <a:cs typeface="Bree Serif" charset="0"/>
              </a:rPr>
              <a:t>ΔE=q</a:t>
            </a:r>
            <a:r>
              <a:rPr lang="tr-TR" dirty="0">
                <a:solidFill>
                  <a:srgbClr val="FF0000"/>
                </a:solidFill>
                <a:latin typeface="Bree Serif" charset="0"/>
                <a:ea typeface="Bree Serif" charset="0"/>
                <a:cs typeface="Bree Serif" charset="0"/>
              </a:rPr>
              <a:t>. ΔV </a:t>
            </a:r>
            <a:endParaRPr lang="tr-TR" dirty="0" smtClean="0">
              <a:solidFill>
                <a:srgbClr val="FF0000"/>
              </a:solidFill>
              <a:latin typeface="Bree Serif" charset="0"/>
              <a:ea typeface="Bree Serif" charset="0"/>
              <a:cs typeface="Bree Serif" charset="0"/>
            </a:endParaRPr>
          </a:p>
          <a:p>
            <a:r>
              <a:rPr lang="tr-TR" dirty="0" smtClean="0">
                <a:solidFill>
                  <a:srgbClr val="FF0000"/>
                </a:solidFill>
                <a:latin typeface="Bree Serif" charset="0"/>
                <a:ea typeface="Bree Serif" charset="0"/>
                <a:cs typeface="Bree Serif" charset="0"/>
              </a:rPr>
              <a:t>eV</a:t>
            </a:r>
            <a:r>
              <a:rPr lang="tr-TR" dirty="0" smtClean="0"/>
              <a:t>: bir elektronun yüküne sahip bir parçacığın 1V luk gerilimde hızlandığında kazandığı kinetik enerji.</a:t>
            </a:r>
            <a:endParaRPr lang="tr-TR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390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-36286"/>
            <a:ext cx="8229600" cy="1143000"/>
          </a:xfrm>
        </p:spPr>
        <p:txBody>
          <a:bodyPr/>
          <a:lstStyle/>
          <a:p>
            <a:pPr algn="l"/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Cockroft-Walton jeneratörü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57400"/>
            <a:ext cx="4105275" cy="371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295400"/>
            <a:ext cx="3715286" cy="4957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390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3640</TotalTime>
  <Words>1137</Words>
  <Application>Microsoft Office PowerPoint</Application>
  <PresentationFormat>On-screen Show (4:3)</PresentationFormat>
  <Paragraphs>182</Paragraphs>
  <Slides>36</Slides>
  <Notes>2</Notes>
  <HiddenSlides>0</HiddenSlides>
  <MMClips>3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6" baseType="lpstr">
      <vt:lpstr>Arial</vt:lpstr>
      <vt:lpstr>Bebas Neue</vt:lpstr>
      <vt:lpstr>Bree Serif</vt:lpstr>
      <vt:lpstr>Calibri</vt:lpstr>
      <vt:lpstr>Calibri (body)</vt:lpstr>
      <vt:lpstr>Calibri body</vt:lpstr>
      <vt:lpstr>Cambria Math</vt:lpstr>
      <vt:lpstr>Comic Sans MS</vt:lpstr>
      <vt:lpstr>Wingdings</vt:lpstr>
      <vt:lpstr>Office Theme</vt:lpstr>
      <vt:lpstr>Hızlandırıcı FİzİĞİ-1</vt:lpstr>
      <vt:lpstr>PowerPoint Presentation</vt:lpstr>
      <vt:lpstr>İçerİk</vt:lpstr>
      <vt:lpstr>Rutherford ve çekİrdeĞİn keşfİ</vt:lpstr>
      <vt:lpstr>Çekİrdek ve Çekİrdeğin bölünmesİ</vt:lpstr>
      <vt:lpstr>John Cockcroft, Ernest Walton ve  ilk defa yapay yollarla atom çekirdeğinin parçalanması (1932)</vt:lpstr>
      <vt:lpstr>PowerPoint Presentation</vt:lpstr>
      <vt:lpstr>Elektrostatik hızlandırıcılar</vt:lpstr>
      <vt:lpstr>Cockroft-Walton jeneratörü</vt:lpstr>
      <vt:lpstr>Cockroft-Walton jeneratörü</vt:lpstr>
      <vt:lpstr>Cockroft-Walton jeneratörü</vt:lpstr>
      <vt:lpstr>Van de Graaff Jeneratörü</vt:lpstr>
      <vt:lpstr>Van de Graaff Jeneratörü</vt:lpstr>
      <vt:lpstr>Tandem hızlandırıcısı</vt:lpstr>
      <vt:lpstr>Elektrostatık hızlandırıcıların limiti!</vt:lpstr>
      <vt:lpstr>Hızlandırıcılarda Alternatif Akım Kullanma Fikri</vt:lpstr>
      <vt:lpstr>Wideroe’ nin doğrusal hızlandırıcısı</vt:lpstr>
      <vt:lpstr>PowerPoint Presentation</vt:lpstr>
      <vt:lpstr>PowerPoint Presentation</vt:lpstr>
      <vt:lpstr>PowerPoint Presentation</vt:lpstr>
      <vt:lpstr>PowerPoint Presentation</vt:lpstr>
      <vt:lpstr>Wideroe’ nin doğrusal hızlandırıcısı</vt:lpstr>
      <vt:lpstr>Wideroe’ nin doğrusal hızlandırıcısı</vt:lpstr>
      <vt:lpstr>Elektrostatik Hızlandırıcılar  vs.  Alternatif Akım Hızlandırıcıları</vt:lpstr>
      <vt:lpstr>RF hızlandırıcılar</vt:lpstr>
      <vt:lpstr>Elektromanyetik Dalga ve Maxwell Denklemleri</vt:lpstr>
      <vt:lpstr>Metal yapı içerisinde EM Dalga (Dalga klavuzu) </vt:lpstr>
      <vt:lpstr>Silindirik (davul) Kovuk</vt:lpstr>
      <vt:lpstr>Silindirik (davul) Kovuk</vt:lpstr>
      <vt:lpstr>Silindirik (davul) Kovuk</vt:lpstr>
      <vt:lpstr>Davul kovuktan DTL’e</vt:lpstr>
      <vt:lpstr>Davul kovuktan DTL’e</vt:lpstr>
      <vt:lpstr>DTL: suruklenme tuplu dogrusal hizlandirici</vt:lpstr>
      <vt:lpstr>Linac4: 12MeV ye kadar</vt:lpstr>
      <vt:lpstr>Özet</vt:lpstr>
      <vt:lpstr>Teşekkürler!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Temel Hızlandırıcı Fiziği</dc:title>
  <dc:creator>Veliko Atanasov Dimov</dc:creator>
  <cp:lastModifiedBy>Veliko Atanasov Dimov</cp:lastModifiedBy>
  <cp:revision>99</cp:revision>
  <dcterms:created xsi:type="dcterms:W3CDTF">2006-08-16T00:00:00Z</dcterms:created>
  <dcterms:modified xsi:type="dcterms:W3CDTF">2016-06-29T07:53:30Z</dcterms:modified>
</cp:coreProperties>
</file>