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2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8" r:id="rId3"/>
    <p:sldId id="324" r:id="rId4"/>
    <p:sldId id="340" r:id="rId5"/>
    <p:sldId id="341" r:id="rId6"/>
    <p:sldId id="342" r:id="rId7"/>
    <p:sldId id="343" r:id="rId8"/>
    <p:sldId id="357" r:id="rId9"/>
    <p:sldId id="361" r:id="rId10"/>
    <p:sldId id="362" r:id="rId11"/>
    <p:sldId id="364" r:id="rId12"/>
    <p:sldId id="344" r:id="rId13"/>
    <p:sldId id="365" r:id="rId14"/>
    <p:sldId id="347" r:id="rId15"/>
    <p:sldId id="349" r:id="rId16"/>
    <p:sldId id="360" r:id="rId17"/>
    <p:sldId id="332" r:id="rId18"/>
    <p:sldId id="339" r:id="rId19"/>
    <p:sldId id="366" r:id="rId20"/>
    <p:sldId id="367" r:id="rId21"/>
    <p:sldId id="368" r:id="rId22"/>
    <p:sldId id="369" r:id="rId23"/>
  </p:sldIdLst>
  <p:sldSz cx="9144000" cy="6858000" type="screen4x3"/>
  <p:notesSz cx="6858000" cy="9144000"/>
  <p:custDataLst>
    <p:tags r:id="rId26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9900"/>
    <a:srgbClr val="FF6600"/>
    <a:srgbClr val="E8F5F6"/>
    <a:srgbClr val="D6ECEE"/>
    <a:srgbClr val="FF0000"/>
    <a:srgbClr val="FF0066"/>
    <a:srgbClr val="00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45" autoAdjust="0"/>
  </p:normalViewPr>
  <p:slideViewPr>
    <p:cSldViewPr snapToGrid="0">
      <p:cViewPr varScale="1">
        <p:scale>
          <a:sx n="92" d="100"/>
          <a:sy n="92" d="100"/>
        </p:scale>
        <p:origin x="-5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95" y="-7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926087-23AD-4FCB-B341-326DE0605E86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6713F5F-444F-4E4C-8ABB-1024979BEBE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41FA1E-E61E-4052-8776-38D5DA27504D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operational </a:t>
            </a:r>
            <a:r>
              <a:rPr lang="de-DE" dirty="0" err="1" smtClean="0"/>
              <a:t>transconductance</a:t>
            </a:r>
            <a:r>
              <a:rPr lang="de-DE" dirty="0" smtClean="0"/>
              <a:t> </a:t>
            </a:r>
            <a:r>
              <a:rPr lang="de-DE" dirty="0" err="1" smtClean="0"/>
              <a:t>amplifiers</a:t>
            </a:r>
            <a:r>
              <a:rPr lang="de-DE" dirty="0" smtClean="0"/>
              <a:t> OTA, T/H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track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hold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operational </a:t>
            </a:r>
            <a:r>
              <a:rPr lang="de-DE" dirty="0" err="1" smtClean="0"/>
              <a:t>transconductance</a:t>
            </a:r>
            <a:r>
              <a:rPr lang="de-DE" dirty="0" smtClean="0"/>
              <a:t> </a:t>
            </a:r>
            <a:r>
              <a:rPr lang="de-DE" dirty="0" err="1" smtClean="0"/>
              <a:t>amplifiers</a:t>
            </a:r>
            <a:r>
              <a:rPr lang="de-DE" smtClean="0"/>
              <a:t> OTA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operational </a:t>
            </a:r>
            <a:r>
              <a:rPr lang="de-DE" dirty="0" err="1" smtClean="0"/>
              <a:t>transconductance</a:t>
            </a:r>
            <a:r>
              <a:rPr lang="de-DE" dirty="0" smtClean="0"/>
              <a:t> </a:t>
            </a:r>
            <a:r>
              <a:rPr lang="de-DE" dirty="0" err="1" smtClean="0"/>
              <a:t>amplifiers</a:t>
            </a:r>
            <a:r>
              <a:rPr lang="de-DE" smtClean="0"/>
              <a:t> OTA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713F5F-444F-4E4C-8ABB-1024979BEBE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354" y="770548"/>
            <a:ext cx="7772400" cy="1470025"/>
          </a:xfrm>
        </p:spPr>
        <p:txBody>
          <a:bodyPr/>
          <a:lstStyle>
            <a:lvl1pPr>
              <a:defRPr sz="360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876" y="443718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09C05-E84B-48C4-9E21-C89DCDFE9C5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06316-D307-4015-AEC9-1F97D848EF3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78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78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80E0D-A78A-41A7-977F-430E7E8BE5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85BD6-CD51-4877-AC62-A3B63F2BFD2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DAD19-EE13-448A-A8FB-41C738F8245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8CB2E-AA89-42D4-875A-FBC96AAE3DF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F7178-20CA-42EB-9AEB-0EB2E636492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44173-A863-40AE-BAAE-BB9DC603AA5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E256F-2EED-4CF9-ADAC-8DF862AE8E9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3692D-D77F-4949-BF94-D870EC92EFD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18CAD-3F27-41C1-AC93-54799124EDE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5477" y="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527539"/>
            <a:ext cx="9144000" cy="60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152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" y="6553200"/>
            <a:ext cx="7543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553200"/>
            <a:ext cx="4572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09A38B-0496-4776-9D5C-02AACDC021E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 flipV="1">
            <a:off x="0" y="468923"/>
            <a:ext cx="914400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Grafik 12" descr="ATLAS_White_Thumb01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521426" cy="453414"/>
          </a:xfrm>
          <a:prstGeom prst="rect">
            <a:avLst/>
          </a:prstGeom>
        </p:spPr>
      </p:pic>
      <p:pic>
        <p:nvPicPr>
          <p:cNvPr id="10" name="Grafik 9" descr="PhysicsAtTerascaleLogo_Farbig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682824" y="1"/>
            <a:ext cx="461176" cy="4611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32251"/>
            <a:ext cx="9144000" cy="234244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Development of New Readout Electronics for the ATLAS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LAr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Calorimeter </a:t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at the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sLHC</a:t>
            </a:r>
            <a:endParaRPr lang="en-US" sz="60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01766" y="4872251"/>
            <a:ext cx="6317931" cy="198574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 Arno Straessner – TU Dresden</a:t>
            </a:r>
          </a:p>
          <a:p>
            <a:pPr eaLnBrk="1" hangingPunct="1">
              <a:lnSpc>
                <a:spcPct val="80000"/>
              </a:lnSpc>
            </a:pPr>
            <a:endParaRPr lang="en-GB" dirty="0" smtClean="0"/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solidFill>
                  <a:srgbClr val="002060"/>
                </a:solidFill>
              </a:rPr>
              <a:t>on behalf of the ATLAS Liquid Argon Calorimeter Group</a:t>
            </a:r>
          </a:p>
          <a:p>
            <a:pPr eaLnBrk="1" hangingPunct="1">
              <a:lnSpc>
                <a:spcPct val="80000"/>
              </a:lnSpc>
            </a:pPr>
            <a:endParaRPr lang="en-US" sz="1800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C00000"/>
                </a:solidFill>
              </a:rPr>
              <a:t>Topical Workshop on Electronics in Particle Physics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solidFill>
                  <a:srgbClr val="009900"/>
                </a:solidFill>
              </a:rPr>
              <a:t>Paris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009900"/>
                </a:solidFill>
              </a:rPr>
              <a:t>September 21-25, 2009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7083188" y="3809909"/>
            <a:ext cx="1828800" cy="1341120"/>
            <a:chOff x="0" y="3194613"/>
            <a:chExt cx="2173360" cy="1537804"/>
          </a:xfrm>
        </p:grpSpPr>
        <p:pic>
          <p:nvPicPr>
            <p:cNvPr id="4" name="Grafik 3" descr="logo_blau_425x123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577" y="4227026"/>
              <a:ext cx="1746271" cy="505391"/>
            </a:xfrm>
            <a:prstGeom prst="rect">
              <a:avLst/>
            </a:prstGeom>
          </p:spPr>
        </p:pic>
        <p:pic>
          <p:nvPicPr>
            <p:cNvPr id="5" name="Grafik 4" descr="PhysicsAtTerascaleLogo_Farbig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35810" y="3194613"/>
              <a:ext cx="937550" cy="937550"/>
            </a:xfrm>
            <a:prstGeom prst="rect">
              <a:avLst/>
            </a:prstGeom>
          </p:spPr>
        </p:pic>
        <p:pic>
          <p:nvPicPr>
            <p:cNvPr id="6" name="Grafik 5" descr="FSPAtlas9.jpg"/>
            <p:cNvPicPr>
              <a:picLocks noChangeAspect="1"/>
            </p:cNvPicPr>
            <p:nvPr/>
          </p:nvPicPr>
          <p:blipFill>
            <a:blip r:embed="rId5" cstate="print"/>
            <a:srcRect l="64177" t="-328"/>
            <a:stretch>
              <a:fillRect/>
            </a:stretch>
          </p:blipFill>
          <p:spPr>
            <a:xfrm>
              <a:off x="0" y="3643316"/>
              <a:ext cx="1226916" cy="529357"/>
            </a:xfrm>
            <a:prstGeom prst="rect">
              <a:avLst/>
            </a:prstGeom>
          </p:spPr>
        </p:pic>
        <p:pic>
          <p:nvPicPr>
            <p:cNvPr id="7" name="Grafik 6" descr="BMBF_Logo_DEU.gif"/>
            <p:cNvPicPr>
              <a:picLocks noChangeAspect="1"/>
            </p:cNvPicPr>
            <p:nvPr/>
          </p:nvPicPr>
          <p:blipFill>
            <a:blip r:embed="rId6" cstate="print"/>
            <a:srcRect r="19013" b="22592"/>
            <a:stretch>
              <a:fillRect/>
            </a:stretch>
          </p:blipFill>
          <p:spPr>
            <a:xfrm>
              <a:off x="228118" y="3210769"/>
              <a:ext cx="937312" cy="412107"/>
            </a:xfrm>
            <a:prstGeom prst="rect">
              <a:avLst/>
            </a:prstGeom>
          </p:spPr>
        </p:pic>
      </p:grpSp>
      <p:pic>
        <p:nvPicPr>
          <p:cNvPr id="11" name="Picture 5" descr="DSC0210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9082" y="2812084"/>
            <a:ext cx="1250907" cy="1666930"/>
          </a:xfrm>
          <a:prstGeom prst="rect">
            <a:avLst/>
          </a:prstGeom>
          <a:noFill/>
        </p:spPr>
      </p:pic>
    </p:spTree>
  </p:cSld>
  <p:clrMapOvr>
    <a:masterClrMapping/>
  </p:clrMapOvr>
  <p:transition advTm="993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Mixed-Signal Front-End ADC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637606"/>
            <a:ext cx="914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ADC is the most challenging component in the new “baseline” architecture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15(16) bit dynamic range - 12 bit resolution – 40 MSPS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radiation tolerant and immune to single event effects (SEE)</a:t>
            </a: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R&amp;D strategies:</a:t>
            </a:r>
          </a:p>
          <a:p>
            <a:pPr marL="539750" lvl="1" indent="-176213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evaluate commercial parts</a:t>
            </a:r>
          </a:p>
          <a:p>
            <a:pPr marL="996950" lvl="3" indent="-176213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planning to test several COTS ADCs:</a:t>
            </a:r>
          </a:p>
          <a:p>
            <a:pPr marL="1454150" lvl="5" indent="-176213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AD9259 (14/12 bit), ST-RHF1201 (12 bit), TI ADS5281 (12 bit)</a:t>
            </a: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539750" lvl="1" indent="-176213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development of a custom ADC</a:t>
            </a:r>
          </a:p>
          <a:p>
            <a:pPr marL="996950" lvl="3" indent="-176213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started with IBM 8HP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SiGe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→ 8RF CMOS is now the candidate technology</a:t>
            </a:r>
          </a:p>
          <a:p>
            <a:pPr marL="996950" lvl="3" indent="-176213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shown to be radiation hard</a:t>
            </a:r>
          </a:p>
          <a:p>
            <a:pPr marL="996950" lvl="3" indent="-176213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lower cost compared to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SiGe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</a:t>
            </a:r>
          </a:p>
          <a:p>
            <a:pPr marL="1087438" lvl="2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</a:rPr>
              <a:t>12 bit pipeline ADC with 1.5 bits/stage and digital error correction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on-board correction will require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rad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-hard redundant memory</a:t>
            </a:r>
          </a:p>
          <a:p>
            <a:pPr marL="630238" lvl="1" indent="-173038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	for calibration constants</a:t>
            </a: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main building blocks of custom pipeline ADC: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de-DE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operational trans-</a:t>
            </a:r>
            <a:r>
              <a:rPr lang="de-DE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impedance</a:t>
            </a:r>
            <a:r>
              <a:rPr lang="de-DE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amplifier</a:t>
            </a:r>
            <a:r>
              <a:rPr lang="de-DE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(OTA)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core for the S/H and Multiplying DAC subsystems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S/H capacitor important since noise ~ √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kT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/C</a:t>
            </a:r>
          </a:p>
          <a:p>
            <a:pPr marL="630238" lvl="1" indent="-173038" algn="l"/>
            <a:endParaRPr lang="en-US" sz="1600" dirty="0" smtClean="0">
              <a:solidFill>
                <a:schemeClr val="accent6"/>
              </a:solidFill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accent6"/>
                </a:solidFill>
              </a:rPr>
              <a:t>chiplet</a:t>
            </a:r>
            <a:r>
              <a:rPr lang="en-US" sz="1600" dirty="0" smtClean="0">
                <a:solidFill>
                  <a:schemeClr val="accent6"/>
                </a:solidFill>
              </a:rPr>
              <a:t> submitted to CERN/MOSIS with OTA + cascade of 2 T/H for testing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</a:rPr>
              <a:t>expected back by late October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pSp>
        <p:nvGrpSpPr>
          <p:cNvPr id="49" name="Gruppieren 48"/>
          <p:cNvGrpSpPr/>
          <p:nvPr/>
        </p:nvGrpSpPr>
        <p:grpSpPr>
          <a:xfrm>
            <a:off x="6103098" y="4260272"/>
            <a:ext cx="2749957" cy="1515013"/>
            <a:chOff x="4993657" y="4087485"/>
            <a:chExt cx="4199706" cy="2396808"/>
          </a:xfrm>
        </p:grpSpPr>
        <p:sp>
          <p:nvSpPr>
            <p:cNvPr id="8" name="Rechteck 7"/>
            <p:cNvSpPr/>
            <p:nvPr/>
          </p:nvSpPr>
          <p:spPr bwMode="auto">
            <a:xfrm>
              <a:off x="6303291" y="4125856"/>
              <a:ext cx="654627" cy="509155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1100" dirty="0" smtClean="0"/>
                <a:t>S/H</a:t>
              </a:r>
              <a:endParaRPr lang="de-DE" sz="1600" dirty="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4993657" y="4147719"/>
              <a:ext cx="467958" cy="375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V</a:t>
              </a:r>
              <a:r>
                <a:rPr lang="en-US" sz="1600" baseline="-25000" dirty="0" smtClean="0"/>
                <a:t>in</a:t>
              </a:r>
              <a:endParaRPr lang="de-DE" sz="1600" baseline="-25000" dirty="0"/>
            </a:p>
          </p:txBody>
        </p:sp>
        <p:sp>
          <p:nvSpPr>
            <p:cNvPr id="22" name="Richtungspfeil 21"/>
            <p:cNvSpPr/>
            <p:nvPr/>
          </p:nvSpPr>
          <p:spPr bwMode="auto">
            <a:xfrm>
              <a:off x="6861659" y="5054803"/>
              <a:ext cx="841248" cy="512064"/>
            </a:xfrm>
            <a:prstGeom prst="homePlat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1050" dirty="0" smtClean="0"/>
                <a:t>DAC</a:t>
              </a:r>
              <a:endParaRPr lang="de-DE" sz="1100" dirty="0"/>
            </a:p>
          </p:txBody>
        </p:sp>
        <p:sp>
          <p:nvSpPr>
            <p:cNvPr id="23" name="Richtungspfeil 22"/>
            <p:cNvSpPr/>
            <p:nvPr/>
          </p:nvSpPr>
          <p:spPr bwMode="auto">
            <a:xfrm flipH="1">
              <a:off x="5793638" y="5053583"/>
              <a:ext cx="847344" cy="512064"/>
            </a:xfrm>
            <a:prstGeom prst="homePlat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1050" dirty="0" smtClean="0"/>
                <a:t>ADC</a:t>
              </a:r>
              <a:endParaRPr lang="de-DE" sz="1600" dirty="0"/>
            </a:p>
          </p:txBody>
        </p:sp>
        <p:sp>
          <p:nvSpPr>
            <p:cNvPr id="24" name="Ellipse 23"/>
            <p:cNvSpPr/>
            <p:nvPr/>
          </p:nvSpPr>
          <p:spPr bwMode="auto">
            <a:xfrm>
              <a:off x="7271308" y="4096512"/>
              <a:ext cx="651053" cy="629107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l-GR" sz="1400" dirty="0" smtClean="0"/>
                <a:t>Σ</a:t>
              </a:r>
              <a:endParaRPr lang="de-DE" sz="1400" dirty="0"/>
            </a:p>
          </p:txBody>
        </p:sp>
        <p:sp>
          <p:nvSpPr>
            <p:cNvPr id="25" name="Gleichschenkliges Dreieck 24"/>
            <p:cNvSpPr/>
            <p:nvPr/>
          </p:nvSpPr>
          <p:spPr bwMode="auto">
            <a:xfrm rot="5400000">
              <a:off x="8068674" y="4084061"/>
              <a:ext cx="627274" cy="634122"/>
            </a:xfrm>
            <a:prstGeom prst="triangle">
              <a:avLst>
                <a:gd name="adj" fmla="val 4864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rtlCol="0" anchor="ctr"/>
            <a:lstStyle/>
            <a:p>
              <a:pPr algn="ctr"/>
              <a:r>
                <a:rPr lang="en-US" sz="1400" dirty="0" smtClean="0"/>
                <a:t>G</a:t>
              </a:r>
              <a:endParaRPr lang="de-DE" dirty="0"/>
            </a:p>
          </p:txBody>
        </p:sp>
        <p:cxnSp>
          <p:nvCxnSpPr>
            <p:cNvPr id="27" name="Gewinkelte Verbindung 26"/>
            <p:cNvCxnSpPr>
              <a:stCxn id="20" idx="3"/>
              <a:endCxn id="23" idx="3"/>
            </p:cNvCxnSpPr>
            <p:nvPr/>
          </p:nvCxnSpPr>
          <p:spPr bwMode="auto">
            <a:xfrm>
              <a:off x="5461615" y="4335259"/>
              <a:ext cx="332023" cy="974357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Gewinkelte Verbindung 28"/>
            <p:cNvCxnSpPr>
              <a:stCxn id="20" idx="3"/>
            </p:cNvCxnSpPr>
            <p:nvPr/>
          </p:nvCxnSpPr>
          <p:spPr bwMode="auto">
            <a:xfrm>
              <a:off x="5461615" y="4335259"/>
              <a:ext cx="814826" cy="53861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Gewinkelte Verbindung 30"/>
            <p:cNvCxnSpPr>
              <a:stCxn id="8" idx="3"/>
              <a:endCxn id="24" idx="2"/>
            </p:cNvCxnSpPr>
            <p:nvPr/>
          </p:nvCxnSpPr>
          <p:spPr bwMode="auto">
            <a:xfrm>
              <a:off x="6957918" y="4380434"/>
              <a:ext cx="313390" cy="3063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5" name="Form 34"/>
            <p:cNvCxnSpPr>
              <a:stCxn id="22" idx="3"/>
              <a:endCxn id="24" idx="4"/>
            </p:cNvCxnSpPr>
            <p:nvPr/>
          </p:nvCxnSpPr>
          <p:spPr bwMode="auto">
            <a:xfrm flipH="1" flipV="1">
              <a:off x="7596835" y="4725619"/>
              <a:ext cx="106072" cy="585216"/>
            </a:xfrm>
            <a:prstGeom prst="bentConnector4">
              <a:avLst>
                <a:gd name="adj1" fmla="val -215514"/>
                <a:gd name="adj2" fmla="val 71875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Gewinkelte Verbindung 36"/>
            <p:cNvCxnSpPr>
              <a:stCxn id="24" idx="6"/>
              <a:endCxn id="25" idx="3"/>
            </p:cNvCxnSpPr>
            <p:nvPr/>
          </p:nvCxnSpPr>
          <p:spPr bwMode="auto">
            <a:xfrm flipV="1">
              <a:off x="7922361" y="4392641"/>
              <a:ext cx="142889" cy="18425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9" name="Gewinkelte Verbindung 38"/>
            <p:cNvCxnSpPr>
              <a:stCxn id="23" idx="1"/>
              <a:endCxn id="22" idx="1"/>
            </p:cNvCxnSpPr>
            <p:nvPr/>
          </p:nvCxnSpPr>
          <p:spPr bwMode="auto">
            <a:xfrm>
              <a:off x="6640982" y="5309615"/>
              <a:ext cx="220677" cy="1220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1" name="Gewinkelte Verbindung 40"/>
            <p:cNvCxnSpPr/>
            <p:nvPr/>
          </p:nvCxnSpPr>
          <p:spPr bwMode="auto">
            <a:xfrm rot="5400000">
              <a:off x="6419089" y="5629046"/>
              <a:ext cx="636422" cy="1588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3" name="Gewinkelte Verbindung 42"/>
            <p:cNvCxnSpPr>
              <a:stCxn id="25" idx="0"/>
            </p:cNvCxnSpPr>
            <p:nvPr/>
          </p:nvCxnSpPr>
          <p:spPr bwMode="auto">
            <a:xfrm>
              <a:off x="8699372" y="4392641"/>
              <a:ext cx="166650" cy="3794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4" name="Textfeld 43"/>
            <p:cNvSpPr txBox="1"/>
            <p:nvPr/>
          </p:nvSpPr>
          <p:spPr>
            <a:xfrm>
              <a:off x="8641630" y="4461054"/>
              <a:ext cx="551733" cy="375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V</a:t>
              </a:r>
              <a:r>
                <a:rPr lang="en-US" sz="1600" baseline="-25000" dirty="0" err="1" smtClean="0"/>
                <a:t>out</a:t>
              </a:r>
              <a:endParaRPr lang="de-DE" baseline="-25000" dirty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537218" y="5656539"/>
              <a:ext cx="2367793" cy="8277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1.5 bits/stage</a:t>
              </a:r>
            </a:p>
            <a:p>
              <a:r>
                <a:rPr lang="en-US" sz="1400" dirty="0" smtClean="0"/>
                <a:t>+ error correction</a:t>
              </a:r>
              <a:endParaRPr lang="de-DE" sz="1400" dirty="0"/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7458402" y="4301500"/>
              <a:ext cx="2616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de-DE" dirty="0"/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7204105" y="4226965"/>
              <a:ext cx="419113" cy="4382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+</a:t>
              </a:r>
              <a:endParaRPr lang="de-DE" sz="1200" dirty="0"/>
            </a:p>
          </p:txBody>
        </p:sp>
      </p:grpSp>
      <p:cxnSp>
        <p:nvCxnSpPr>
          <p:cNvPr id="28" name="Gerade Verbindung 27"/>
          <p:cNvCxnSpPr/>
          <p:nvPr/>
        </p:nvCxnSpPr>
        <p:spPr bwMode="auto">
          <a:xfrm>
            <a:off x="4249884" y="5070764"/>
            <a:ext cx="45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advTm="1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48144"/>
            <a:ext cx="5312642" cy="290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Digital Test of the Front-End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Readout Electronics for the ATLAS </a:t>
            </a:r>
            <a:r>
              <a:rPr lang="en-US" dirty="0" err="1" smtClean="0"/>
              <a:t>LAr</a:t>
            </a:r>
            <a:r>
              <a:rPr lang="en-US" dirty="0" smtClean="0"/>
              <a:t> Calorimeter at the </a:t>
            </a:r>
            <a:r>
              <a:rPr lang="en-US" dirty="0" err="1" smtClean="0"/>
              <a:t>sLHC</a:t>
            </a:r>
            <a:r>
              <a:rPr lang="en-US" dirty="0" smtClean="0"/>
              <a:t>   -    Arno Straessner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49091" y="3096490"/>
            <a:ext cx="4294909" cy="3221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84573" y="5756628"/>
            <a:ext cx="959427" cy="725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feld 29"/>
          <p:cNvSpPr txBox="1"/>
          <p:nvPr/>
        </p:nvSpPr>
        <p:spPr>
          <a:xfrm>
            <a:off x="8431412" y="4260273"/>
            <a:ext cx="508473" cy="276999"/>
          </a:xfrm>
          <a:prstGeom prst="rect">
            <a:avLst/>
          </a:prstGeom>
          <a:solidFill>
            <a:srgbClr val="D6ECEE">
              <a:alpha val="81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ADC</a:t>
            </a:r>
            <a:endParaRPr lang="de-DE" sz="1200" dirty="0"/>
          </a:p>
        </p:txBody>
      </p:sp>
      <p:sp>
        <p:nvSpPr>
          <p:cNvPr id="32" name="Textfeld 31"/>
          <p:cNvSpPr txBox="1"/>
          <p:nvPr/>
        </p:nvSpPr>
        <p:spPr>
          <a:xfrm>
            <a:off x="7556686" y="5347855"/>
            <a:ext cx="526106" cy="461665"/>
          </a:xfrm>
          <a:prstGeom prst="rect">
            <a:avLst/>
          </a:prstGeom>
          <a:solidFill>
            <a:srgbClr val="D6ECEE">
              <a:alpha val="81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MUX</a:t>
            </a:r>
          </a:p>
          <a:p>
            <a:r>
              <a:rPr lang="en-US" sz="1200" dirty="0" err="1" smtClean="0"/>
              <a:t>Tx</a:t>
            </a:r>
            <a:endParaRPr lang="de-DE" sz="1200" dirty="0"/>
          </a:p>
        </p:txBody>
      </p:sp>
      <p:sp>
        <p:nvSpPr>
          <p:cNvPr id="33" name="Textfeld 32"/>
          <p:cNvSpPr txBox="1"/>
          <p:nvPr/>
        </p:nvSpPr>
        <p:spPr>
          <a:xfrm>
            <a:off x="5024339" y="4433455"/>
            <a:ext cx="644728" cy="461665"/>
          </a:xfrm>
          <a:prstGeom prst="rect">
            <a:avLst/>
          </a:prstGeom>
          <a:solidFill>
            <a:srgbClr val="D6ECEE">
              <a:alpha val="81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control</a:t>
            </a:r>
          </a:p>
          <a:p>
            <a:r>
              <a:rPr lang="en-US" sz="1200" dirty="0" err="1" smtClean="0"/>
              <a:t>fanout</a:t>
            </a:r>
            <a:endParaRPr lang="de-DE" sz="1200" dirty="0"/>
          </a:p>
        </p:txBody>
      </p:sp>
      <p:sp>
        <p:nvSpPr>
          <p:cNvPr id="34" name="Textfeld 33"/>
          <p:cNvSpPr txBox="1"/>
          <p:nvPr/>
        </p:nvSpPr>
        <p:spPr>
          <a:xfrm>
            <a:off x="6740011" y="5794665"/>
            <a:ext cx="372218" cy="276999"/>
          </a:xfrm>
          <a:prstGeom prst="rect">
            <a:avLst/>
          </a:prstGeom>
          <a:solidFill>
            <a:srgbClr val="D6ECEE">
              <a:alpha val="81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Rx</a:t>
            </a:r>
            <a:endParaRPr lang="de-DE" sz="1200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0" y="637606"/>
            <a:ext cx="9144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Silicon-on-Sapphire (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SoS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) technology:  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0.25 </a:t>
            </a:r>
            <a:r>
              <a:rPr lang="el-GR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μ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m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UltraCMOS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by Peregrine Semiconductors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low power, low cross talk → good for mixed-signal ASIC designs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economical for small to medium scale ASIC development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Arial"/>
                <a:cs typeface="Arial"/>
              </a:rPr>
              <a:t>TID and SEE radiation tests performed in 2007: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Arial"/>
                <a:cs typeface="Arial"/>
              </a:rPr>
              <a:t>gamma irradiation with  </a:t>
            </a:r>
            <a:r>
              <a:rPr lang="en-US" sz="1600" baseline="30000" dirty="0" smtClean="0">
                <a:solidFill>
                  <a:srgbClr val="002060"/>
                </a:solidFill>
                <a:latin typeface="Arial"/>
                <a:cs typeface="Arial"/>
              </a:rPr>
              <a:t>60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cs typeface="Arial"/>
              </a:rPr>
              <a:t>Co source up to 4 </a:t>
            </a:r>
            <a:r>
              <a:rPr lang="en-US" sz="1600" dirty="0" err="1" smtClean="0">
                <a:solidFill>
                  <a:srgbClr val="002060"/>
                </a:solidFill>
                <a:latin typeface="Arial"/>
                <a:cs typeface="Arial"/>
              </a:rPr>
              <a:t>Mrad</a:t>
            </a:r>
            <a:endParaRPr lang="en-US" sz="16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10874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with grounded substrate: small leakage currents (250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nA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)  and small threshold voltage increase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err="1" smtClean="0">
                <a:solidFill>
                  <a:srgbClr val="002060"/>
                </a:solidFill>
                <a:latin typeface="Arial"/>
                <a:cs typeface="Arial"/>
              </a:rPr>
              <a:t>irraditation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cs typeface="Arial"/>
              </a:rPr>
              <a:t> in 230 </a:t>
            </a:r>
            <a:r>
              <a:rPr lang="en-US" sz="1600" dirty="0" err="1" smtClean="0">
                <a:solidFill>
                  <a:srgbClr val="002060"/>
                </a:solidFill>
                <a:latin typeface="Arial"/>
                <a:cs typeface="Arial"/>
              </a:rPr>
              <a:t>MeV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cs typeface="Arial"/>
              </a:rPr>
              <a:t> proton beam </a:t>
            </a:r>
          </a:p>
          <a:p>
            <a:pPr marL="10874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no SEE observed in shift registers at a flux of </a:t>
            </a:r>
            <a:r>
              <a:rPr lang="en-GB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7.7×10</a:t>
            </a:r>
            <a:r>
              <a:rPr lang="en-GB" sz="160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8</a:t>
            </a:r>
            <a:r>
              <a:rPr lang="en-GB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proton/cm</a:t>
            </a:r>
            <a:r>
              <a:rPr lang="en-GB" sz="160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r>
              <a:rPr lang="en-GB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/sec</a:t>
            </a: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1087438" lvl="2" indent="-173038" algn="l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still correctly functioning after total </a:t>
            </a:r>
            <a:r>
              <a:rPr lang="en-GB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fluences</a:t>
            </a:r>
            <a:r>
              <a:rPr lang="en-GB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of 1.9×10</a:t>
            </a:r>
            <a:r>
              <a:rPr lang="en-GB" sz="160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15</a:t>
            </a:r>
            <a:r>
              <a:rPr lang="en-GB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p/cm</a:t>
            </a:r>
            <a:r>
              <a:rPr lang="en-GB" sz="160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</a:t>
            </a:r>
            <a:r>
              <a:rPr lang="en-GB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(106 </a:t>
            </a:r>
            <a:r>
              <a:rPr lang="en-GB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Mrad</a:t>
            </a:r>
            <a:r>
              <a:rPr lang="en-GB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(Si))</a:t>
            </a: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err="1" smtClean="0">
                <a:solidFill>
                  <a:schemeClr val="tx2"/>
                </a:solidFill>
                <a:latin typeface="Arial" charset="0"/>
              </a:rPr>
              <a:t>Raditation</a:t>
            </a: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 Hard Optical Links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2050" name="Picture 2" descr="Fi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4154" y="1889270"/>
            <a:ext cx="2192481" cy="214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uppieren 12"/>
          <p:cNvGrpSpPr/>
          <p:nvPr/>
        </p:nvGrpSpPr>
        <p:grpSpPr>
          <a:xfrm>
            <a:off x="723322" y="2399144"/>
            <a:ext cx="5029200" cy="1892300"/>
            <a:chOff x="1263650" y="4965700"/>
            <a:chExt cx="5029200" cy="1892300"/>
          </a:xfrm>
        </p:grpSpPr>
        <p:pic>
          <p:nvPicPr>
            <p:cNvPr id="2052" name="Picture 4" descr="PaperTID3_Chip33_TID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63650" y="4965700"/>
              <a:ext cx="2522538" cy="1892300"/>
            </a:xfrm>
            <a:prstGeom prst="rect">
              <a:avLst/>
            </a:prstGeom>
            <a:noFill/>
          </p:spPr>
        </p:pic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1644650" y="6261100"/>
              <a:ext cx="107593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NMOS </a:t>
              </a:r>
              <a:r>
                <a:rPr kumimoji="0" lang="de-DE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transistors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54" name="Picture 6" descr="PaperTID3_Chip33_TID5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78250" y="4965700"/>
              <a:ext cx="2514600" cy="1884363"/>
            </a:xfrm>
            <a:prstGeom prst="rect">
              <a:avLst/>
            </a:prstGeom>
            <a:noFill/>
          </p:spPr>
        </p:pic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4235450" y="6245225"/>
              <a:ext cx="104708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PMOS </a:t>
              </a:r>
              <a:r>
                <a:rPr kumimoji="0" lang="de-DE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transistors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5045" y="516840"/>
            <a:ext cx="2718955" cy="80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9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Link On Chip Prototype #2 (LOC2)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" y="2192482"/>
            <a:ext cx="6421582" cy="4439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LOC1 prototype suffered of high jitter, now LOC2: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5 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Gbps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16:1 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serializer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3 stages of 2:1 MUX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last stage: 2 fast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transmission gate D-flip-flops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input data and ref. clock in LDVS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output in CML at 5 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Gbps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→ CERN Versatile Link</a:t>
            </a:r>
          </a:p>
          <a:p>
            <a:pPr marL="1544638" lvl="3" indent="-173038">
              <a:buFont typeface="Arial" pitchFamily="34" charset="0"/>
              <a:buChar char="•"/>
            </a:pPr>
            <a:r>
              <a:rPr lang="en-US" sz="1050" dirty="0" smtClean="0">
                <a:solidFill>
                  <a:srgbClr val="009900"/>
                </a:solidFill>
                <a:latin typeface="Arial"/>
                <a:cs typeface="Arial"/>
              </a:rPr>
              <a:t>Parallel Session B5 - Optoelectronics and Links: </a:t>
            </a:r>
            <a:r>
              <a:rPr lang="de-DE" sz="1050" dirty="0" smtClean="0">
                <a:solidFill>
                  <a:srgbClr val="009900"/>
                </a:solidFill>
              </a:rPr>
              <a:t>Paulo Moreira, Jan </a:t>
            </a:r>
            <a:r>
              <a:rPr lang="de-DE" sz="1050" dirty="0" err="1" smtClean="0">
                <a:solidFill>
                  <a:srgbClr val="009900"/>
                </a:solidFill>
              </a:rPr>
              <a:t>Troska</a:t>
            </a:r>
            <a:endParaRPr lang="en-US" sz="1050" dirty="0" smtClean="0">
              <a:solidFill>
                <a:srgbClr val="009900"/>
              </a:solidFill>
              <a:latin typeface="Arial"/>
              <a:cs typeface="Arial"/>
            </a:endParaRPr>
          </a:p>
          <a:p>
            <a:pPr marL="173038" lvl="0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transmission bit error rate lower than 1×10</a:t>
            </a:r>
            <a:r>
              <a:rPr lang="en-US" sz="1600" baseline="30000" dirty="0" smtClean="0">
                <a:solidFill>
                  <a:schemeClr val="accent6">
                    <a:lumMod val="75000"/>
                  </a:schemeClr>
                </a:solidFill>
              </a:rPr>
              <a:t>-12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power consumption is below 500 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mW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or less than 100 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mW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/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Gbps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. 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post-layout simulation show that critical components meet LOC2 requirements (PLL, DFF, CML driver)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user interface will be implemented in FPGA for tests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effort towards a 5 GHz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LC-tank based PLL: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random jitter &lt; 1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(RMS) achieved in simulations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needed for ultimate goal of a ~10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Gbps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link</a:t>
            </a:r>
          </a:p>
          <a:p>
            <a:pPr marL="630238" lvl="1" indent="-173038" algn="l"/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2" name="Grafik 81" descr="Bil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726" y="693829"/>
            <a:ext cx="4193492" cy="1420095"/>
          </a:xfrm>
          <a:prstGeom prst="rect">
            <a:avLst/>
          </a:prstGeom>
        </p:spPr>
      </p:pic>
      <p:pic>
        <p:nvPicPr>
          <p:cNvPr id="8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3858" y="720436"/>
            <a:ext cx="4350142" cy="177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" name="Abgerundetes Rechteck 83"/>
          <p:cNvSpPr/>
          <p:nvPr/>
        </p:nvSpPr>
        <p:spPr bwMode="auto">
          <a:xfrm>
            <a:off x="2358736" y="1080655"/>
            <a:ext cx="872837" cy="394854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6" name="Form 85"/>
          <p:cNvCxnSpPr>
            <a:stCxn id="84" idx="2"/>
          </p:cNvCxnSpPr>
          <p:nvPr/>
        </p:nvCxnSpPr>
        <p:spPr bwMode="auto">
          <a:xfrm rot="16200000" flipH="1">
            <a:off x="3751118" y="519545"/>
            <a:ext cx="249382" cy="2161309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26" name="Picture 2" descr="LOC2_layou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1715" y="2504208"/>
            <a:ext cx="2254467" cy="218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Textfeld 86"/>
          <p:cNvSpPr txBox="1"/>
          <p:nvPr/>
        </p:nvSpPr>
        <p:spPr>
          <a:xfrm>
            <a:off x="7721512" y="2483428"/>
            <a:ext cx="1180130" cy="307777"/>
          </a:xfrm>
          <a:prstGeom prst="rect">
            <a:avLst/>
          </a:prstGeom>
          <a:solidFill>
            <a:srgbClr val="E8F5F6">
              <a:alpha val="7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LOC2 layout</a:t>
            </a:r>
            <a:endParaRPr lang="de-DE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69497" y="4779819"/>
            <a:ext cx="2450774" cy="1797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Textfeld 87"/>
          <p:cNvSpPr txBox="1"/>
          <p:nvPr/>
        </p:nvSpPr>
        <p:spPr>
          <a:xfrm>
            <a:off x="6384103" y="4714010"/>
            <a:ext cx="2892074" cy="307777"/>
          </a:xfrm>
          <a:prstGeom prst="rect">
            <a:avLst/>
          </a:prstGeom>
          <a:solidFill>
            <a:srgbClr val="E8F5F6">
              <a:alpha val="7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with ideal power source: TJ=34 </a:t>
            </a:r>
            <a:r>
              <a:rPr lang="en-US" sz="1400" dirty="0" err="1" smtClean="0"/>
              <a:t>ps</a:t>
            </a:r>
            <a:endParaRPr lang="de-DE" sz="1400" dirty="0"/>
          </a:p>
        </p:txBody>
      </p:sp>
    </p:spTree>
  </p:cSld>
  <p:clrMapOvr>
    <a:masterClrMapping/>
  </p:clrMapOvr>
  <p:transition advTm="1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Readout Driver Upgrade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502525"/>
            <a:ext cx="814857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218 RODs in non </a:t>
            </a:r>
            <a:r>
              <a:rPr lang="en-US" dirty="0" err="1" smtClean="0">
                <a:solidFill>
                  <a:schemeClr val="accent6"/>
                </a:solidFill>
                <a:latin typeface="Arial"/>
                <a:cs typeface="Arial"/>
              </a:rPr>
              <a:t>rad</a:t>
            </a: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-hard environment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1524 FEBs x 100 </a:t>
            </a:r>
            <a:r>
              <a:rPr lang="en-US" dirty="0" err="1" smtClean="0">
                <a:solidFill>
                  <a:schemeClr val="accent6"/>
                </a:solidFill>
                <a:latin typeface="Arial"/>
                <a:cs typeface="Arial"/>
              </a:rPr>
              <a:t>Gbps</a:t>
            </a: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 continuous data stream → 150 </a:t>
            </a:r>
            <a:r>
              <a:rPr lang="en-US" dirty="0" err="1" smtClean="0">
                <a:solidFill>
                  <a:schemeClr val="accent6"/>
                </a:solidFill>
                <a:latin typeface="Arial"/>
                <a:cs typeface="Arial"/>
              </a:rPr>
              <a:t>Tbps</a:t>
            </a: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12-fiber optical connectors               MPO/MTP style → each 100 </a:t>
            </a:r>
            <a:r>
              <a:rPr lang="en-US" dirty="0" err="1" smtClean="0">
                <a:solidFill>
                  <a:schemeClr val="accent6"/>
                </a:solidFill>
                <a:latin typeface="Arial"/>
                <a:cs typeface="Arial"/>
              </a:rPr>
              <a:t>Gbps</a:t>
            </a: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Xilinx &amp;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Altera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FPGA embedded SERDES</a:t>
            </a: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evaluate reduction of number of links by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latency lossless data compression/decompression algorithm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less bits at ADC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FPGA based Digital Signal Processing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advantage of parallel data processing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system level architecture: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AdvancedTCA</a:t>
            </a: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take the advantage of industrial standard 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shelf management protocols, power management, fast fabrics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perform level 1 trigger sum digitally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flexible and fine granularity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38" name="Picture 6" descr="MTP-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4145" y="2720515"/>
            <a:ext cx="737755" cy="414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Geschweifte Klammer rechts 40"/>
          <p:cNvSpPr/>
          <p:nvPr/>
        </p:nvSpPr>
        <p:spPr bwMode="auto">
          <a:xfrm>
            <a:off x="6993082" y="3751117"/>
            <a:ext cx="238992" cy="654628"/>
          </a:xfrm>
          <a:prstGeom prst="rightBrace">
            <a:avLst>
              <a:gd name="adj1" fmla="val 30208"/>
              <a:gd name="adj2" fmla="val 50000"/>
            </a:avLst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feld 41"/>
          <p:cNvSpPr txBox="1"/>
          <p:nvPr/>
        </p:nvSpPr>
        <p:spPr>
          <a:xfrm>
            <a:off x="7277871" y="3751118"/>
            <a:ext cx="1287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front-end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challenges</a:t>
            </a:r>
            <a:endParaRPr lang="de-DE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9773" t="3489" r="8933" b="42608"/>
          <a:stretch>
            <a:fillRect/>
          </a:stretch>
        </p:blipFill>
        <p:spPr bwMode="auto">
          <a:xfrm>
            <a:off x="7304809" y="4816511"/>
            <a:ext cx="1402774" cy="1421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7" name="Gruppieren 46"/>
          <p:cNvGrpSpPr/>
          <p:nvPr/>
        </p:nvGrpSpPr>
        <p:grpSpPr>
          <a:xfrm>
            <a:off x="1766456" y="1246911"/>
            <a:ext cx="6729845" cy="1427016"/>
            <a:chOff x="1766456" y="1246911"/>
            <a:chExt cx="6729845" cy="1427016"/>
          </a:xfrm>
        </p:grpSpPr>
        <p:grpSp>
          <p:nvGrpSpPr>
            <p:cNvPr id="37" name="Gruppieren 36"/>
            <p:cNvGrpSpPr/>
            <p:nvPr/>
          </p:nvGrpSpPr>
          <p:grpSpPr>
            <a:xfrm>
              <a:off x="1766456" y="1246911"/>
              <a:ext cx="5205844" cy="1340426"/>
              <a:chOff x="2452255" y="2327564"/>
              <a:chExt cx="5789072" cy="1571438"/>
            </a:xfrm>
          </p:grpSpPr>
          <p:sp>
            <p:nvSpPr>
              <p:cNvPr id="8" name="Rechteck 7"/>
              <p:cNvSpPr/>
              <p:nvPr/>
            </p:nvSpPr>
            <p:spPr bwMode="auto">
              <a:xfrm>
                <a:off x="2452255" y="2452255"/>
                <a:ext cx="1278081" cy="1028700"/>
              </a:xfrm>
              <a:prstGeom prst="rect">
                <a:avLst/>
              </a:prstGeom>
              <a:solidFill>
                <a:srgbClr val="FFFF00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1600" dirty="0" smtClean="0"/>
                  <a:t>1 front-end crate</a:t>
                </a:r>
              </a:p>
              <a:p>
                <a:pPr algn="ctr"/>
                <a:r>
                  <a:rPr lang="en-US" sz="1600" dirty="0" smtClean="0"/>
                  <a:t>14 FEB</a:t>
                </a:r>
                <a:endParaRPr lang="de-DE" sz="1600" dirty="0"/>
              </a:p>
            </p:txBody>
          </p:sp>
          <p:cxnSp>
            <p:nvCxnSpPr>
              <p:cNvPr id="10" name="Gerade Verbindung 9"/>
              <p:cNvCxnSpPr/>
              <p:nvPr/>
            </p:nvCxnSpPr>
            <p:spPr bwMode="auto">
              <a:xfrm>
                <a:off x="3730336" y="2883478"/>
                <a:ext cx="1558637" cy="5195"/>
              </a:xfrm>
              <a:prstGeom prst="line">
                <a:avLst/>
              </a:prstGeom>
              <a:solidFill>
                <a:schemeClr val="accent1"/>
              </a:solidFill>
              <a:ln w="76200" cap="flat" cmpd="sng" algn="ctr">
                <a:solidFill>
                  <a:srgbClr val="FF66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13" name="Rechteck 12"/>
              <p:cNvSpPr/>
              <p:nvPr/>
            </p:nvSpPr>
            <p:spPr bwMode="auto">
              <a:xfrm>
                <a:off x="5309755" y="2327564"/>
                <a:ext cx="1205345" cy="1174172"/>
              </a:xfrm>
              <a:prstGeom prst="rect">
                <a:avLst/>
              </a:prstGeom>
              <a:solidFill>
                <a:srgbClr val="92D050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1600" dirty="0" smtClean="0"/>
                  <a:t>ROD</a:t>
                </a:r>
                <a:endParaRPr lang="de-DE" dirty="0"/>
              </a:p>
            </p:txBody>
          </p:sp>
          <p:cxnSp>
            <p:nvCxnSpPr>
              <p:cNvPr id="17" name="Gerade Verbindung 16"/>
              <p:cNvCxnSpPr/>
              <p:nvPr/>
            </p:nvCxnSpPr>
            <p:spPr bwMode="auto">
              <a:xfrm rot="10800000" flipV="1">
                <a:off x="4405054" y="2774371"/>
                <a:ext cx="250074" cy="22318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8" name="Textfeld 17"/>
              <p:cNvSpPr txBox="1"/>
              <p:nvPr/>
            </p:nvSpPr>
            <p:spPr>
              <a:xfrm>
                <a:off x="4295387" y="2438282"/>
                <a:ext cx="458482" cy="3969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14</a:t>
                </a:r>
                <a:endParaRPr lang="de-DE" sz="1600" dirty="0"/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3921547" y="3044537"/>
                <a:ext cx="1194694" cy="3969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100 </a:t>
                </a:r>
                <a:r>
                  <a:rPr lang="en-US" sz="1600" dirty="0" err="1" smtClean="0"/>
                  <a:t>Gbps</a:t>
                </a:r>
                <a:endParaRPr lang="de-DE" sz="1600" dirty="0"/>
              </a:p>
            </p:txBody>
          </p:sp>
          <p:sp>
            <p:nvSpPr>
              <p:cNvPr id="20" name="Pfeil nach rechts 19"/>
              <p:cNvSpPr/>
              <p:nvPr/>
            </p:nvSpPr>
            <p:spPr bwMode="auto">
              <a:xfrm>
                <a:off x="6515100" y="2358737"/>
                <a:ext cx="561109" cy="509154"/>
              </a:xfrm>
              <a:prstGeom prst="rightArrow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Pfeil nach rechts 22"/>
              <p:cNvSpPr/>
              <p:nvPr/>
            </p:nvSpPr>
            <p:spPr bwMode="auto">
              <a:xfrm>
                <a:off x="6515100" y="3252355"/>
                <a:ext cx="613064" cy="270163"/>
              </a:xfrm>
              <a:prstGeom prst="rightArrow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900" dirty="0" smtClean="0"/>
                  <a:t>ATCA</a:t>
                </a:r>
                <a:endParaRPr lang="de-DE" sz="900" dirty="0"/>
              </a:p>
            </p:txBody>
          </p:sp>
          <p:sp>
            <p:nvSpPr>
              <p:cNvPr id="24" name="Abgerundetes Rechteck 23"/>
              <p:cNvSpPr/>
              <p:nvPr/>
            </p:nvSpPr>
            <p:spPr bwMode="auto">
              <a:xfrm>
                <a:off x="7096991" y="2348345"/>
                <a:ext cx="924791" cy="758537"/>
              </a:xfrm>
              <a:prstGeom prst="roundRect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1400" dirty="0" smtClean="0"/>
                  <a:t>L1 trigger</a:t>
                </a:r>
                <a:endParaRPr lang="de-DE" sz="1400" dirty="0"/>
              </a:p>
            </p:txBody>
          </p:sp>
          <p:cxnSp>
            <p:nvCxnSpPr>
              <p:cNvPr id="26" name="Gerade Verbindung mit Pfeil 25"/>
              <p:cNvCxnSpPr/>
              <p:nvPr/>
            </p:nvCxnSpPr>
            <p:spPr bwMode="auto">
              <a:xfrm rot="10800000">
                <a:off x="6532479" y="2984606"/>
                <a:ext cx="518679" cy="77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6" name="Abgerundetes Rechteck 35"/>
              <p:cNvSpPr/>
              <p:nvPr/>
            </p:nvSpPr>
            <p:spPr bwMode="auto">
              <a:xfrm>
                <a:off x="7146949" y="3269894"/>
                <a:ext cx="1094378" cy="629108"/>
              </a:xfrm>
              <a:prstGeom prst="roundRect">
                <a:avLst/>
              </a:prstGeom>
              <a:solidFill>
                <a:srgbClr val="FFC000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1400" dirty="0" smtClean="0"/>
                  <a:t>read-out</a:t>
                </a:r>
              </a:p>
              <a:p>
                <a:pPr algn="ctr"/>
                <a:r>
                  <a:rPr lang="en-US" sz="1400" dirty="0" smtClean="0"/>
                  <a:t>buffer</a:t>
                </a:r>
                <a:endParaRPr lang="de-DE" sz="1400" dirty="0"/>
              </a:p>
            </p:txBody>
          </p:sp>
        </p:grpSp>
        <p:sp>
          <p:nvSpPr>
            <p:cNvPr id="43" name="Abgerundetes Rechteck 42"/>
            <p:cNvSpPr/>
            <p:nvPr/>
          </p:nvSpPr>
          <p:spPr bwMode="auto">
            <a:xfrm>
              <a:off x="7512178" y="1475749"/>
              <a:ext cx="984123" cy="536625"/>
            </a:xfrm>
            <a:prstGeom prst="round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1400" dirty="0" smtClean="0"/>
                <a:t>L2 trigger DAQ</a:t>
              </a:r>
              <a:endParaRPr lang="de-DE" sz="1400" dirty="0"/>
            </a:p>
          </p:txBody>
        </p:sp>
        <p:sp>
          <p:nvSpPr>
            <p:cNvPr id="44" name="Pfeil nach rechts 43"/>
            <p:cNvSpPr/>
            <p:nvPr/>
          </p:nvSpPr>
          <p:spPr bwMode="auto">
            <a:xfrm rot="20250400">
              <a:off x="6948762" y="1856335"/>
              <a:ext cx="541792" cy="259337"/>
            </a:xfrm>
            <a:prstGeom prst="rightArrow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600" dirty="0" smtClean="0"/>
                <a:t>10 </a:t>
              </a:r>
              <a:r>
                <a:rPr lang="en-US" sz="600" dirty="0" err="1" smtClean="0"/>
                <a:t>GbE</a:t>
              </a:r>
              <a:endParaRPr lang="de-DE" sz="600" dirty="0"/>
            </a:p>
          </p:txBody>
        </p:sp>
        <p:sp>
          <p:nvSpPr>
            <p:cNvPr id="45" name="Abgerundetes Rechteck 44"/>
            <p:cNvSpPr/>
            <p:nvPr/>
          </p:nvSpPr>
          <p:spPr bwMode="auto">
            <a:xfrm>
              <a:off x="7508714" y="2137302"/>
              <a:ext cx="984123" cy="536625"/>
            </a:xfrm>
            <a:prstGeom prst="round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1400" dirty="0" smtClean="0"/>
                <a:t>DAQ</a:t>
              </a:r>
              <a:endParaRPr lang="de-DE" sz="1400" dirty="0"/>
            </a:p>
          </p:txBody>
        </p:sp>
        <p:sp>
          <p:nvSpPr>
            <p:cNvPr id="46" name="Pfeil nach rechts 45"/>
            <p:cNvSpPr/>
            <p:nvPr/>
          </p:nvSpPr>
          <p:spPr bwMode="auto">
            <a:xfrm>
              <a:off x="6972300" y="2286000"/>
              <a:ext cx="540327" cy="238991"/>
            </a:xfrm>
            <a:prstGeom prst="rightArrow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600" dirty="0" smtClean="0"/>
                <a:t>10 </a:t>
              </a:r>
              <a:r>
                <a:rPr lang="en-US" sz="600" dirty="0" err="1" smtClean="0"/>
                <a:t>GbE</a:t>
              </a:r>
              <a:endParaRPr lang="de-DE" sz="600" dirty="0"/>
            </a:p>
          </p:txBody>
        </p:sp>
      </p:grpSp>
      <p:sp>
        <p:nvSpPr>
          <p:cNvPr id="28" name="Textfeld 27"/>
          <p:cNvSpPr txBox="1"/>
          <p:nvPr/>
        </p:nvSpPr>
        <p:spPr>
          <a:xfrm>
            <a:off x="7657665" y="4655127"/>
            <a:ext cx="1087990" cy="307777"/>
          </a:xfrm>
          <a:prstGeom prst="rect">
            <a:avLst/>
          </a:prstGeom>
          <a:solidFill>
            <a:srgbClr val="E8F5F6">
              <a:alpha val="7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ATCA crate</a:t>
            </a:r>
            <a:endParaRPr lang="de-DE" sz="1400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High Performance Digital Readout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4482243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digital linear FIR filter → FPGA embedded parallel DSPs (Xilinx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Virtex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5 FX series, XC5VFX70T) 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digital level-1 trigger sums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pulse height and timing extracted from digitized pulse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time alignment to be evaluated   → current ROD has only asynchronous data transfer</a:t>
            </a:r>
          </a:p>
          <a:p>
            <a:pPr marL="630238" lvl="1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total latency: 40 bunch-crossings →  ~ 1 </a:t>
            </a:r>
            <a:r>
              <a:rPr lang="el-GR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μ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  &lt;  currently allowed 2.5 </a:t>
            </a:r>
            <a:r>
              <a:rPr lang="el-GR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μ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 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more system level tests ongoing (level-1/2 digital buffers on ROD/ROB, remote DMA, ...)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4900" y="1817192"/>
            <a:ext cx="5732318" cy="260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\\cern.ch\dfs\Users\h\huchen\Desktop\CERN.May.2009\RODUpgrade\P10400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2038" y="716972"/>
            <a:ext cx="1485899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4" descr="P1070079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02877" y="716973"/>
            <a:ext cx="1441123" cy="1080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5755375" y="571501"/>
            <a:ext cx="1884683" cy="307777"/>
          </a:xfrm>
          <a:prstGeom prst="rect">
            <a:avLst/>
          </a:prstGeom>
          <a:solidFill>
            <a:srgbClr val="E8F5F6">
              <a:alpha val="7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ATCA ROD prototype</a:t>
            </a:r>
            <a:endParaRPr lang="de-DE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7933411" y="578428"/>
            <a:ext cx="1210589" cy="307777"/>
          </a:xfrm>
          <a:prstGeom prst="rect">
            <a:avLst/>
          </a:prstGeom>
          <a:solidFill>
            <a:srgbClr val="E8F5F6">
              <a:alpha val="7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ROD injector</a:t>
            </a:r>
            <a:endParaRPr lang="de-DE" sz="1400" dirty="0"/>
          </a:p>
        </p:txBody>
      </p:sp>
      <p:sp>
        <p:nvSpPr>
          <p:cNvPr id="12" name="TextBox 20"/>
          <p:cNvSpPr txBox="1"/>
          <p:nvPr/>
        </p:nvSpPr>
        <p:spPr>
          <a:xfrm>
            <a:off x="1" y="637606"/>
            <a:ext cx="62137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ROD prototypes with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Xilinx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Virtex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5 FX 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(XC5VFX70T)</a:t>
            </a:r>
          </a:p>
          <a:p>
            <a:pPr marL="1730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75Gbit/s fiber optic transceiver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Reflex Photonics + SNAP 12</a:t>
            </a: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ROD injector test with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Altera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Statix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GX II </a:t>
            </a:r>
          </a:p>
          <a:p>
            <a:pPr marL="1730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6.5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Gbps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/fiber transfer rate possible </a:t>
            </a:r>
          </a:p>
          <a:p>
            <a:pPr marL="173038" lvl="1" indent="-173038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→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with previous prototype: stable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2.4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Gbps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/f. on 12 fibers</a:t>
            </a:r>
          </a:p>
          <a:p>
            <a:pPr marL="1730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advTm="123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Radiation Hard Front-End Powering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1" y="533696"/>
            <a:ext cx="75957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current power supply scheme: 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380 VAC/3 phases → 280 V DC → DC-DC converter w/ 7 voltages → 19 voltage regulators on FEB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power budget remains approximately the same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rationalization of the number and levels of the voltages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use of point of load (POL) regulators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new LVPS architectures: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Distributed Power Architecture</a:t>
            </a:r>
          </a:p>
          <a:p>
            <a:pPr marL="1087438" lvl="2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main converter + POLs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Intermediate Bus Architecture</a:t>
            </a:r>
          </a:p>
          <a:p>
            <a:pPr marL="1087438" lvl="2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higher main voltage + 2</a:t>
            </a:r>
            <a:r>
              <a:rPr lang="en-US" baseline="30000" dirty="0" smtClean="0">
                <a:solidFill>
                  <a:schemeClr val="accent6"/>
                </a:solidFill>
                <a:latin typeface="Arial"/>
                <a:cs typeface="Arial"/>
              </a:rPr>
              <a:t>nd</a:t>
            </a: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 bus voltages + POL converters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/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8" name="Picture 10" descr="FEB_regulators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85021" y="641059"/>
            <a:ext cx="1558979" cy="1019126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00FF"/>
            </a:solidFill>
          </a:ln>
        </p:spPr>
      </p:pic>
      <p:grpSp>
        <p:nvGrpSpPr>
          <p:cNvPr id="9" name="Group 193"/>
          <p:cNvGrpSpPr>
            <a:grpSpLocks/>
          </p:cNvGrpSpPr>
          <p:nvPr/>
        </p:nvGrpSpPr>
        <p:grpSpPr bwMode="auto">
          <a:xfrm>
            <a:off x="6040520" y="1849498"/>
            <a:ext cx="2665412" cy="1722438"/>
            <a:chOff x="5237163" y="2109788"/>
            <a:chExt cx="2665412" cy="1722437"/>
          </a:xfrm>
        </p:grpSpPr>
        <p:sp>
          <p:nvSpPr>
            <p:cNvPr id="10" name="Rectangle 102"/>
            <p:cNvSpPr>
              <a:spLocks noChangeArrowheads="1"/>
            </p:cNvSpPr>
            <p:nvPr/>
          </p:nvSpPr>
          <p:spPr bwMode="auto">
            <a:xfrm>
              <a:off x="5572125" y="2109788"/>
              <a:ext cx="2330450" cy="1722437"/>
            </a:xfrm>
            <a:prstGeom prst="rect">
              <a:avLst/>
            </a:prstGeom>
            <a:solidFill>
              <a:srgbClr val="BBE0E3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BBE0E3"/>
              </a:extrusionClr>
            </a:sp3d>
          </p:spPr>
          <p:txBody>
            <a:bodyPr wrap="none" anchor="ctr">
              <a:flatTx/>
            </a:bodyPr>
            <a:lstStyle/>
            <a:p>
              <a:pPr eaLnBrk="0" hangingPunct="0"/>
              <a:endParaRPr lang="de-DE"/>
            </a:p>
          </p:txBody>
        </p:sp>
        <p:sp>
          <p:nvSpPr>
            <p:cNvPr id="11" name="Line 103"/>
            <p:cNvSpPr>
              <a:spLocks noChangeShapeType="1"/>
            </p:cNvSpPr>
            <p:nvPr/>
          </p:nvSpPr>
          <p:spPr bwMode="auto">
            <a:xfrm rot="5400000" flipH="1">
              <a:off x="5430838" y="2747963"/>
              <a:ext cx="796925" cy="47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Line 105"/>
            <p:cNvSpPr>
              <a:spLocks noChangeShapeType="1"/>
            </p:cNvSpPr>
            <p:nvPr/>
          </p:nvSpPr>
          <p:spPr bwMode="auto">
            <a:xfrm flipH="1">
              <a:off x="5237163" y="2376488"/>
              <a:ext cx="590550" cy="31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Line 116"/>
            <p:cNvSpPr>
              <a:spLocks noChangeShapeType="1"/>
            </p:cNvSpPr>
            <p:nvPr/>
          </p:nvSpPr>
          <p:spPr bwMode="auto">
            <a:xfrm>
              <a:off x="5830888" y="3154363"/>
              <a:ext cx="2905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6" name="Group 117"/>
            <p:cNvGrpSpPr>
              <a:grpSpLocks/>
            </p:cNvGrpSpPr>
            <p:nvPr/>
          </p:nvGrpSpPr>
          <p:grpSpPr bwMode="auto">
            <a:xfrm>
              <a:off x="7072313" y="2995613"/>
              <a:ext cx="623887" cy="311150"/>
              <a:chOff x="5763" y="5029"/>
              <a:chExt cx="993" cy="498"/>
            </a:xfrm>
          </p:grpSpPr>
          <p:sp>
            <p:nvSpPr>
              <p:cNvPr id="37" name="AutoShape 118"/>
              <p:cNvSpPr>
                <a:spLocks noChangeArrowheads="1"/>
              </p:cNvSpPr>
              <p:nvPr/>
            </p:nvSpPr>
            <p:spPr bwMode="auto">
              <a:xfrm>
                <a:off x="5763" y="5029"/>
                <a:ext cx="993" cy="498"/>
              </a:xfrm>
              <a:prstGeom prst="roundRect">
                <a:avLst>
                  <a:gd name="adj" fmla="val 12495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107763" dir="189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de-DE"/>
              </a:p>
            </p:txBody>
          </p:sp>
          <p:sp>
            <p:nvSpPr>
              <p:cNvPr id="38" name="Text Box 119"/>
              <p:cNvSpPr txBox="1">
                <a:spLocks noChangeArrowheads="1"/>
              </p:cNvSpPr>
              <p:nvPr/>
            </p:nvSpPr>
            <p:spPr bwMode="auto">
              <a:xfrm>
                <a:off x="5935" y="5080"/>
                <a:ext cx="745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000" b="1">
                    <a:solidFill>
                      <a:schemeClr val="bg1"/>
                    </a:solidFill>
                    <a:latin typeface="Times New Roman" pitchFamily="18" charset="0"/>
                  </a:rPr>
                  <a:t>POL</a:t>
                </a:r>
                <a:endParaRPr lang="en-US" sz="160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7" name="Group 120"/>
            <p:cNvGrpSpPr>
              <a:grpSpLocks/>
            </p:cNvGrpSpPr>
            <p:nvPr/>
          </p:nvGrpSpPr>
          <p:grpSpPr bwMode="auto">
            <a:xfrm>
              <a:off x="6022975" y="2965454"/>
              <a:ext cx="877887" cy="396875"/>
              <a:chOff x="4061" y="3019"/>
              <a:chExt cx="553" cy="250"/>
            </a:xfrm>
          </p:grpSpPr>
          <p:sp>
            <p:nvSpPr>
              <p:cNvPr id="35" name="AutoShape 121"/>
              <p:cNvSpPr>
                <a:spLocks noChangeArrowheads="1"/>
              </p:cNvSpPr>
              <p:nvPr/>
            </p:nvSpPr>
            <p:spPr bwMode="auto">
              <a:xfrm>
                <a:off x="4114" y="3020"/>
                <a:ext cx="451" cy="228"/>
              </a:xfrm>
              <a:prstGeom prst="roundRect">
                <a:avLst>
                  <a:gd name="adj" fmla="val 12495"/>
                </a:avLst>
              </a:prstGeom>
              <a:solidFill>
                <a:srgbClr val="00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107763" dir="18900000" algn="ctr" rotWithShape="0">
                  <a:srgbClr val="3366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de-DE"/>
              </a:p>
            </p:txBody>
          </p:sp>
          <p:sp>
            <p:nvSpPr>
              <p:cNvPr id="36" name="Text Box 122"/>
              <p:cNvSpPr txBox="1">
                <a:spLocks noChangeArrowheads="1"/>
              </p:cNvSpPr>
              <p:nvPr/>
            </p:nvSpPr>
            <p:spPr bwMode="auto">
              <a:xfrm>
                <a:off x="4061" y="3019"/>
                <a:ext cx="553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000" b="1">
                    <a:solidFill>
                      <a:schemeClr val="bg1"/>
                    </a:solidFill>
                    <a:latin typeface="Times New Roman" pitchFamily="18" charset="0"/>
                  </a:rPr>
                  <a:t>POL Converter</a:t>
                </a:r>
                <a:endParaRPr lang="en-US" sz="160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18" name="Line 125"/>
            <p:cNvSpPr>
              <a:spLocks noChangeShapeType="1"/>
            </p:cNvSpPr>
            <p:nvPr/>
          </p:nvSpPr>
          <p:spPr bwMode="auto">
            <a:xfrm>
              <a:off x="5829300" y="2733675"/>
              <a:ext cx="2905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9" name="Group 126"/>
            <p:cNvGrpSpPr>
              <a:grpSpLocks/>
            </p:cNvGrpSpPr>
            <p:nvPr/>
          </p:nvGrpSpPr>
          <p:grpSpPr bwMode="auto">
            <a:xfrm>
              <a:off x="7070725" y="2574925"/>
              <a:ext cx="623887" cy="311150"/>
              <a:chOff x="5763" y="5029"/>
              <a:chExt cx="993" cy="498"/>
            </a:xfrm>
          </p:grpSpPr>
          <p:sp>
            <p:nvSpPr>
              <p:cNvPr id="33" name="AutoShape 127"/>
              <p:cNvSpPr>
                <a:spLocks noChangeArrowheads="1"/>
              </p:cNvSpPr>
              <p:nvPr/>
            </p:nvSpPr>
            <p:spPr bwMode="auto">
              <a:xfrm>
                <a:off x="5763" y="5029"/>
                <a:ext cx="993" cy="498"/>
              </a:xfrm>
              <a:prstGeom prst="roundRect">
                <a:avLst>
                  <a:gd name="adj" fmla="val 12495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107763" dir="189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de-DE"/>
              </a:p>
            </p:txBody>
          </p:sp>
          <p:sp>
            <p:nvSpPr>
              <p:cNvPr id="34" name="Text Box 128"/>
              <p:cNvSpPr txBox="1">
                <a:spLocks noChangeArrowheads="1"/>
              </p:cNvSpPr>
              <p:nvPr/>
            </p:nvSpPr>
            <p:spPr bwMode="auto">
              <a:xfrm>
                <a:off x="5935" y="5080"/>
                <a:ext cx="745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000" b="1">
                    <a:solidFill>
                      <a:schemeClr val="bg1"/>
                    </a:solidFill>
                    <a:latin typeface="Times New Roman" pitchFamily="18" charset="0"/>
                  </a:rPr>
                  <a:t>POL</a:t>
                </a:r>
                <a:endParaRPr lang="en-US" sz="160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0" name="Group 129"/>
            <p:cNvGrpSpPr>
              <a:grpSpLocks/>
            </p:cNvGrpSpPr>
            <p:nvPr/>
          </p:nvGrpSpPr>
          <p:grpSpPr bwMode="auto">
            <a:xfrm>
              <a:off x="6021388" y="2544767"/>
              <a:ext cx="877887" cy="396875"/>
              <a:chOff x="4061" y="3019"/>
              <a:chExt cx="553" cy="250"/>
            </a:xfrm>
          </p:grpSpPr>
          <p:sp>
            <p:nvSpPr>
              <p:cNvPr id="31" name="AutoShape 130"/>
              <p:cNvSpPr>
                <a:spLocks noChangeArrowheads="1"/>
              </p:cNvSpPr>
              <p:nvPr/>
            </p:nvSpPr>
            <p:spPr bwMode="auto">
              <a:xfrm>
                <a:off x="4114" y="3020"/>
                <a:ext cx="451" cy="228"/>
              </a:xfrm>
              <a:prstGeom prst="roundRect">
                <a:avLst>
                  <a:gd name="adj" fmla="val 12495"/>
                </a:avLst>
              </a:prstGeom>
              <a:solidFill>
                <a:srgbClr val="00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107763" dir="18900000" algn="ctr" rotWithShape="0">
                  <a:srgbClr val="3366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de-DE"/>
              </a:p>
            </p:txBody>
          </p:sp>
          <p:sp>
            <p:nvSpPr>
              <p:cNvPr id="32" name="Text Box 131"/>
              <p:cNvSpPr txBox="1">
                <a:spLocks noChangeArrowheads="1"/>
              </p:cNvSpPr>
              <p:nvPr/>
            </p:nvSpPr>
            <p:spPr bwMode="auto">
              <a:xfrm>
                <a:off x="4061" y="3019"/>
                <a:ext cx="553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000" b="1" dirty="0">
                    <a:solidFill>
                      <a:schemeClr val="bg1"/>
                    </a:solidFill>
                    <a:latin typeface="Times New Roman" pitchFamily="18" charset="0"/>
                  </a:rPr>
                  <a:t>POL Converter</a:t>
                </a:r>
                <a:endParaRPr lang="en-US" sz="1600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2" name="Line 132"/>
            <p:cNvSpPr>
              <a:spLocks noChangeShapeType="1"/>
            </p:cNvSpPr>
            <p:nvPr/>
          </p:nvSpPr>
          <p:spPr bwMode="auto">
            <a:xfrm>
              <a:off x="6807200" y="2743200"/>
              <a:ext cx="290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23" name="Group 108"/>
            <p:cNvGrpSpPr>
              <a:grpSpLocks/>
            </p:cNvGrpSpPr>
            <p:nvPr/>
          </p:nvGrpSpPr>
          <p:grpSpPr bwMode="auto">
            <a:xfrm>
              <a:off x="7086600" y="3429000"/>
              <a:ext cx="623888" cy="311150"/>
              <a:chOff x="5763" y="5029"/>
              <a:chExt cx="993" cy="498"/>
            </a:xfrm>
          </p:grpSpPr>
          <p:sp>
            <p:nvSpPr>
              <p:cNvPr id="29" name="AutoShape 109"/>
              <p:cNvSpPr>
                <a:spLocks noChangeArrowheads="1"/>
              </p:cNvSpPr>
              <p:nvPr/>
            </p:nvSpPr>
            <p:spPr bwMode="auto">
              <a:xfrm>
                <a:off x="5763" y="5029"/>
                <a:ext cx="993" cy="498"/>
              </a:xfrm>
              <a:prstGeom prst="roundRect">
                <a:avLst>
                  <a:gd name="adj" fmla="val 12495"/>
                </a:avLst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107763" dir="189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de-DE"/>
              </a:p>
            </p:txBody>
          </p:sp>
          <p:sp>
            <p:nvSpPr>
              <p:cNvPr id="30" name="Text Box 110"/>
              <p:cNvSpPr txBox="1">
                <a:spLocks noChangeArrowheads="1"/>
              </p:cNvSpPr>
              <p:nvPr/>
            </p:nvSpPr>
            <p:spPr bwMode="auto">
              <a:xfrm>
                <a:off x="5935" y="5080"/>
                <a:ext cx="745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000" b="1">
                    <a:solidFill>
                      <a:schemeClr val="bg1"/>
                    </a:solidFill>
                    <a:latin typeface="Times New Roman" pitchFamily="18" charset="0"/>
                  </a:rPr>
                  <a:t>POL</a:t>
                </a:r>
                <a:endParaRPr lang="en-US" sz="160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4" name="Group 111"/>
            <p:cNvGrpSpPr>
              <a:grpSpLocks/>
            </p:cNvGrpSpPr>
            <p:nvPr/>
          </p:nvGrpSpPr>
          <p:grpSpPr bwMode="auto">
            <a:xfrm>
              <a:off x="6024563" y="3409954"/>
              <a:ext cx="877887" cy="396875"/>
              <a:chOff x="4061" y="3019"/>
              <a:chExt cx="553" cy="250"/>
            </a:xfrm>
          </p:grpSpPr>
          <p:sp>
            <p:nvSpPr>
              <p:cNvPr id="27" name="AutoShape 112"/>
              <p:cNvSpPr>
                <a:spLocks noChangeArrowheads="1"/>
              </p:cNvSpPr>
              <p:nvPr/>
            </p:nvSpPr>
            <p:spPr bwMode="auto">
              <a:xfrm>
                <a:off x="4114" y="3020"/>
                <a:ext cx="451" cy="228"/>
              </a:xfrm>
              <a:prstGeom prst="roundRect">
                <a:avLst>
                  <a:gd name="adj" fmla="val 12495"/>
                </a:avLst>
              </a:prstGeom>
              <a:solidFill>
                <a:srgbClr val="00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107763" dir="18900000" algn="ctr" rotWithShape="0">
                  <a:srgbClr val="3366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de-DE"/>
              </a:p>
            </p:txBody>
          </p:sp>
          <p:sp>
            <p:nvSpPr>
              <p:cNvPr id="28" name="Text Box 113"/>
              <p:cNvSpPr txBox="1">
                <a:spLocks noChangeArrowheads="1"/>
              </p:cNvSpPr>
              <p:nvPr/>
            </p:nvSpPr>
            <p:spPr bwMode="auto">
              <a:xfrm>
                <a:off x="4061" y="3019"/>
                <a:ext cx="553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000" b="1">
                    <a:solidFill>
                      <a:schemeClr val="bg1"/>
                    </a:solidFill>
                    <a:latin typeface="Times New Roman" pitchFamily="18" charset="0"/>
                  </a:rPr>
                  <a:t>POL Converter</a:t>
                </a:r>
                <a:endParaRPr lang="en-US" sz="160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5" name="Line 114"/>
            <p:cNvSpPr>
              <a:spLocks noChangeShapeType="1"/>
            </p:cNvSpPr>
            <p:nvPr/>
          </p:nvSpPr>
          <p:spPr bwMode="auto">
            <a:xfrm>
              <a:off x="6818842" y="3577696"/>
              <a:ext cx="290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Line 114"/>
            <p:cNvSpPr>
              <a:spLocks noChangeShapeType="1"/>
            </p:cNvSpPr>
            <p:nvPr/>
          </p:nvSpPr>
          <p:spPr bwMode="auto">
            <a:xfrm>
              <a:off x="6815667" y="3149600"/>
              <a:ext cx="290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med"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39" name="Text Box 104"/>
          <p:cNvSpPr txBox="1">
            <a:spLocks noChangeArrowheads="1"/>
          </p:cNvSpPr>
          <p:nvPr/>
        </p:nvSpPr>
        <p:spPr bwMode="auto">
          <a:xfrm>
            <a:off x="7668986" y="2011136"/>
            <a:ext cx="936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 dirty="0"/>
              <a:t>Card #1</a:t>
            </a:r>
          </a:p>
        </p:txBody>
      </p:sp>
      <p:pic>
        <p:nvPicPr>
          <p:cNvPr id="40" name="Picture 2" descr="\\cern.ch\dfs\Users\h\huchen\Desktop\CERN.May.2009\POLTest\Pictures\P10400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39736" y="4099956"/>
            <a:ext cx="1066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3" descr="\\cern.ch\dfs\Users\h\huchen\Desktop\CERN.May.2009\POLTest\Pictures\P10400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2884" y="4025346"/>
            <a:ext cx="1059070" cy="79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Textfeld 41"/>
          <p:cNvSpPr txBox="1"/>
          <p:nvPr/>
        </p:nvSpPr>
        <p:spPr>
          <a:xfrm>
            <a:off x="0" y="5113385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2 POL tested in different positions inside front-end crate (FEC): 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LTM4602 – 6A High Efficiency DC/DC </a:t>
            </a:r>
            <a:r>
              <a:rPr lang="el-G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μ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Module 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IR3841 – Integrated 8A Synchronous Buck Regulator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noise shielding necessary if inside FEC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→ ready for radiation tests 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de-DE" dirty="0"/>
          </a:p>
        </p:txBody>
      </p:sp>
      <p:grpSp>
        <p:nvGrpSpPr>
          <p:cNvPr id="43" name="Group 3"/>
          <p:cNvGrpSpPr>
            <a:grpSpLocks/>
          </p:cNvGrpSpPr>
          <p:nvPr/>
        </p:nvGrpSpPr>
        <p:grpSpPr bwMode="auto">
          <a:xfrm>
            <a:off x="6814457" y="4424053"/>
            <a:ext cx="2329543" cy="1534886"/>
            <a:chOff x="152399" y="762000"/>
            <a:chExt cx="5682416" cy="3657600"/>
          </a:xfrm>
        </p:grpSpPr>
        <p:sp>
          <p:nvSpPr>
            <p:cNvPr id="44" name="Rectangle 4"/>
            <p:cNvSpPr/>
            <p:nvPr/>
          </p:nvSpPr>
          <p:spPr>
            <a:xfrm>
              <a:off x="1143130" y="1447800"/>
              <a:ext cx="2895984" cy="21336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009900"/>
                  </a:solidFill>
                </a:rPr>
                <a:t>FEB</a:t>
              </a:r>
            </a:p>
          </p:txBody>
        </p:sp>
        <p:sp>
          <p:nvSpPr>
            <p:cNvPr id="45" name="Rectangle 5"/>
            <p:cNvSpPr/>
            <p:nvPr/>
          </p:nvSpPr>
          <p:spPr>
            <a:xfrm>
              <a:off x="2895963" y="1905000"/>
              <a:ext cx="685891" cy="457200"/>
            </a:xfrm>
            <a:prstGeom prst="rect">
              <a:avLst/>
            </a:prstGeom>
            <a:solidFill>
              <a:srgbClr val="00B0F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rgbClr val="FF0000"/>
                  </a:solidFill>
                </a:rPr>
                <a:t>POL</a:t>
              </a:r>
            </a:p>
          </p:txBody>
        </p:sp>
        <p:sp>
          <p:nvSpPr>
            <p:cNvPr id="46" name="Rectangle 6"/>
            <p:cNvSpPr/>
            <p:nvPr/>
          </p:nvSpPr>
          <p:spPr>
            <a:xfrm>
              <a:off x="2895963" y="2895600"/>
              <a:ext cx="685891" cy="457200"/>
            </a:xfrm>
            <a:prstGeom prst="rect">
              <a:avLst/>
            </a:prstGeom>
            <a:solidFill>
              <a:srgbClr val="00B0F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rgbClr val="FF0000"/>
                  </a:solidFill>
                </a:rPr>
                <a:t>POL</a:t>
              </a:r>
            </a:p>
          </p:txBody>
        </p:sp>
        <p:sp>
          <p:nvSpPr>
            <p:cNvPr id="47" name="Rectangle 7"/>
            <p:cNvSpPr/>
            <p:nvPr/>
          </p:nvSpPr>
          <p:spPr>
            <a:xfrm>
              <a:off x="1524181" y="1905000"/>
              <a:ext cx="685891" cy="457200"/>
            </a:xfrm>
            <a:prstGeom prst="rect">
              <a:avLst/>
            </a:prstGeom>
            <a:solidFill>
              <a:srgbClr val="00B0F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rgbClr val="FF0000"/>
                  </a:solidFill>
                </a:rPr>
                <a:t>POL</a:t>
              </a:r>
            </a:p>
          </p:txBody>
        </p:sp>
        <p:sp>
          <p:nvSpPr>
            <p:cNvPr id="48" name="Parallelogram 8"/>
            <p:cNvSpPr/>
            <p:nvPr/>
          </p:nvSpPr>
          <p:spPr>
            <a:xfrm>
              <a:off x="152399" y="762000"/>
              <a:ext cx="4725026" cy="1524000"/>
            </a:xfrm>
            <a:prstGeom prst="parallelogram">
              <a:avLst>
                <a:gd name="adj" fmla="val 118956"/>
              </a:avLst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Rectangle 9"/>
            <p:cNvSpPr/>
            <p:nvPr/>
          </p:nvSpPr>
          <p:spPr>
            <a:xfrm>
              <a:off x="152399" y="2286000"/>
              <a:ext cx="2924563" cy="213360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Parallelogram 10"/>
            <p:cNvSpPr/>
            <p:nvPr/>
          </p:nvSpPr>
          <p:spPr>
            <a:xfrm rot="19186546">
              <a:off x="2106871" y="1789113"/>
              <a:ext cx="3727944" cy="1619250"/>
            </a:xfrm>
            <a:prstGeom prst="parallelogram">
              <a:avLst>
                <a:gd name="adj" fmla="val 84916"/>
              </a:avLst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Rectangle 11"/>
            <p:cNvSpPr/>
            <p:nvPr/>
          </p:nvSpPr>
          <p:spPr>
            <a:xfrm>
              <a:off x="4039114" y="1828800"/>
              <a:ext cx="76210" cy="5334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Parallelogram 12"/>
            <p:cNvSpPr/>
            <p:nvPr/>
          </p:nvSpPr>
          <p:spPr>
            <a:xfrm rot="19186546">
              <a:off x="3899396" y="1849438"/>
              <a:ext cx="909759" cy="374650"/>
            </a:xfrm>
            <a:prstGeom prst="parallelogram">
              <a:avLst>
                <a:gd name="adj" fmla="val 84916"/>
              </a:avLst>
            </a:prstGeom>
            <a:solidFill>
              <a:srgbClr val="00B0F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FF0000"/>
                  </a:solidFill>
                </a:rPr>
                <a:t>POL</a:t>
              </a:r>
            </a:p>
          </p:txBody>
        </p:sp>
        <p:sp>
          <p:nvSpPr>
            <p:cNvPr id="53" name="Rectangle 13"/>
            <p:cNvSpPr/>
            <p:nvPr/>
          </p:nvSpPr>
          <p:spPr>
            <a:xfrm>
              <a:off x="1524181" y="2895600"/>
              <a:ext cx="685891" cy="457200"/>
            </a:xfrm>
            <a:prstGeom prst="rect">
              <a:avLst/>
            </a:prstGeom>
            <a:solidFill>
              <a:srgbClr val="00B0F0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rgbClr val="FF0000"/>
                  </a:solidFill>
                </a:rPr>
                <a:t>POL</a:t>
              </a:r>
            </a:p>
          </p:txBody>
        </p:sp>
      </p:grp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Summary and Outlook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2908" y="914780"/>
            <a:ext cx="79643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Radiation levels and physics performance at </a:t>
            </a:r>
            <a:r>
              <a:rPr lang="en-US" dirty="0" err="1" smtClean="0">
                <a:solidFill>
                  <a:schemeClr val="accent6"/>
                </a:solidFill>
                <a:latin typeface="Arial"/>
                <a:cs typeface="Arial"/>
              </a:rPr>
              <a:t>sLHC</a:t>
            </a: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 requires replacement of front-end electronics of the ATLAS Liquid Argon calorimeter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opportunity to apply modern technology and revise architecture: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trigger-less data transfer to off-detector electronics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fully digital trigger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several major R&amp;D challenges: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fast, </a:t>
            </a:r>
            <a:r>
              <a:rPr lang="en-US" dirty="0" err="1" smtClean="0">
                <a:solidFill>
                  <a:schemeClr val="accent6"/>
                </a:solidFill>
                <a:latin typeface="Arial"/>
                <a:cs typeface="Arial"/>
              </a:rPr>
              <a:t>rad</a:t>
            </a: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-hard preamp, ADC and serial links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high bandwidth off-detector readout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progress in all R&amp;D activities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more results expected soon, also on radiation and performance tests of recently submitted or received 8RF CMOS, </a:t>
            </a:r>
            <a:r>
              <a:rPr lang="en-US" dirty="0" err="1" smtClean="0">
                <a:solidFill>
                  <a:schemeClr val="accent6"/>
                </a:solidFill>
                <a:latin typeface="Arial"/>
                <a:cs typeface="Arial"/>
              </a:rPr>
              <a:t>SiGe</a:t>
            </a: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 and </a:t>
            </a:r>
            <a:r>
              <a:rPr lang="en-US" dirty="0" err="1" smtClean="0">
                <a:solidFill>
                  <a:schemeClr val="accent6"/>
                </a:solidFill>
                <a:latin typeface="Arial"/>
                <a:cs typeface="Arial"/>
              </a:rPr>
              <a:t>SoS</a:t>
            </a: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chemeClr val="accent6"/>
                </a:solidFill>
                <a:latin typeface="Arial"/>
                <a:cs typeface="Arial"/>
              </a:rPr>
              <a:t>chiplets</a:t>
            </a: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				</a:t>
            </a:r>
            <a:endParaRPr lang="en-US" dirty="0" smtClean="0">
              <a:solidFill>
                <a:schemeClr val="accent6"/>
              </a:solidFill>
            </a:endParaRPr>
          </a:p>
          <a:p>
            <a:pPr marL="173038" indent="-173038" algn="l"/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ransition advTm="4953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 Backup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</p:spTree>
  </p:cSld>
  <p:clrMapOvr>
    <a:masterClrMapping/>
  </p:clrMapOvr>
  <p:transition advTm="85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Preamp and Shaper Prototype Tests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627217"/>
            <a:ext cx="9476509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Test board: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Input				• Preamp			            • Shaper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preliminary linearity measurements:			</a:t>
            </a: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goal: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&lt; 0.2% non-linearity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power ~ 40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mW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/ preamp</a:t>
            </a:r>
          </a:p>
          <a:p>
            <a:pPr marL="630238" lvl="1" indent="-173038" algn="l"/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		      ~ 100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mW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/shaper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</a:rPr>
              <a:t>radiation testing and data analysis is ongoing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9350" y="529937"/>
            <a:ext cx="1841214" cy="127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645" y="1943099"/>
            <a:ext cx="2337328" cy="177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3089" y="2175071"/>
            <a:ext cx="859847" cy="5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05582" y="1953491"/>
            <a:ext cx="2287583" cy="171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28270" y="4166755"/>
            <a:ext cx="4003431" cy="215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38889" y="789709"/>
            <a:ext cx="2244002" cy="283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40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Outline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33196" y="926973"/>
            <a:ext cx="69741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The ATLAS Calorimeter Readout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Upgrade Scenario and Readout Architecture for the </a:t>
            </a:r>
            <a:r>
              <a:rPr lang="en-US" dirty="0" err="1" smtClean="0">
                <a:solidFill>
                  <a:schemeClr val="accent6"/>
                </a:solidFill>
                <a:latin typeface="Arial"/>
                <a:cs typeface="Arial"/>
              </a:rPr>
              <a:t>sLHC</a:t>
            </a: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Radiation Hard Front-end Electronics</a:t>
            </a:r>
          </a:p>
          <a:p>
            <a:pPr marL="173038" indent="-173038" algn="l"/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High Bandwidth Back-end Electronics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Outlook</a:t>
            </a:r>
            <a:endParaRPr lang="en-US" dirty="0" smtClean="0">
              <a:solidFill>
                <a:srgbClr val="FF006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r>
              <a:rPr lang="en-US" dirty="0" smtClean="0">
                <a:solidFill>
                  <a:schemeClr val="accent6"/>
                </a:solidFill>
                <a:latin typeface="Arial"/>
                <a:cs typeface="Arial"/>
              </a:rPr>
              <a:t>				</a:t>
            </a:r>
            <a:endParaRPr lang="en-US" dirty="0" smtClean="0">
              <a:solidFill>
                <a:schemeClr val="accent6"/>
              </a:solidFill>
            </a:endParaRPr>
          </a:p>
          <a:p>
            <a:pPr marL="173038" indent="-173038" algn="l"/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 advTm="3258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Digital Test of the Front-End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Readout Electronics for the ATLAS </a:t>
            </a:r>
            <a:r>
              <a:rPr lang="en-US" dirty="0" err="1" smtClean="0"/>
              <a:t>LAr</a:t>
            </a:r>
            <a:r>
              <a:rPr lang="en-US" dirty="0" smtClean="0"/>
              <a:t> Calorimeter at the </a:t>
            </a:r>
            <a:r>
              <a:rPr lang="en-US" dirty="0" err="1" smtClean="0"/>
              <a:t>sLHC</a:t>
            </a:r>
            <a:r>
              <a:rPr lang="en-US" dirty="0" smtClean="0"/>
              <a:t>   -    Arno Straessner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9091" y="3096490"/>
            <a:ext cx="4294909" cy="3221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84573" y="5756628"/>
            <a:ext cx="959427" cy="725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1334" y="561108"/>
            <a:ext cx="4572666" cy="250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feld 29"/>
          <p:cNvSpPr txBox="1"/>
          <p:nvPr/>
        </p:nvSpPr>
        <p:spPr>
          <a:xfrm>
            <a:off x="8431412" y="4260273"/>
            <a:ext cx="508473" cy="276999"/>
          </a:xfrm>
          <a:prstGeom prst="rect">
            <a:avLst/>
          </a:prstGeom>
          <a:solidFill>
            <a:srgbClr val="D6ECEE">
              <a:alpha val="81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ADC</a:t>
            </a:r>
            <a:endParaRPr lang="de-DE" sz="1200" dirty="0"/>
          </a:p>
        </p:txBody>
      </p:sp>
      <p:sp>
        <p:nvSpPr>
          <p:cNvPr id="32" name="Textfeld 31"/>
          <p:cNvSpPr txBox="1"/>
          <p:nvPr/>
        </p:nvSpPr>
        <p:spPr>
          <a:xfrm>
            <a:off x="7556686" y="5347855"/>
            <a:ext cx="526106" cy="461665"/>
          </a:xfrm>
          <a:prstGeom prst="rect">
            <a:avLst/>
          </a:prstGeom>
          <a:solidFill>
            <a:srgbClr val="D6ECEE">
              <a:alpha val="81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MUX</a:t>
            </a:r>
          </a:p>
          <a:p>
            <a:r>
              <a:rPr lang="en-US" sz="1200" dirty="0" err="1" smtClean="0"/>
              <a:t>Tx</a:t>
            </a:r>
            <a:endParaRPr lang="de-DE" sz="1200" dirty="0"/>
          </a:p>
        </p:txBody>
      </p:sp>
      <p:sp>
        <p:nvSpPr>
          <p:cNvPr id="33" name="Textfeld 32"/>
          <p:cNvSpPr txBox="1"/>
          <p:nvPr/>
        </p:nvSpPr>
        <p:spPr>
          <a:xfrm>
            <a:off x="5024339" y="4433455"/>
            <a:ext cx="644728" cy="461665"/>
          </a:xfrm>
          <a:prstGeom prst="rect">
            <a:avLst/>
          </a:prstGeom>
          <a:solidFill>
            <a:srgbClr val="D6ECEE">
              <a:alpha val="81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control</a:t>
            </a:r>
          </a:p>
          <a:p>
            <a:r>
              <a:rPr lang="en-US" sz="1200" dirty="0" err="1" smtClean="0"/>
              <a:t>fanout</a:t>
            </a:r>
            <a:endParaRPr lang="de-DE" sz="1200" dirty="0"/>
          </a:p>
        </p:txBody>
      </p:sp>
      <p:sp>
        <p:nvSpPr>
          <p:cNvPr id="34" name="Textfeld 33"/>
          <p:cNvSpPr txBox="1"/>
          <p:nvPr/>
        </p:nvSpPr>
        <p:spPr>
          <a:xfrm>
            <a:off x="6740011" y="5794665"/>
            <a:ext cx="372218" cy="276999"/>
          </a:xfrm>
          <a:prstGeom prst="rect">
            <a:avLst/>
          </a:prstGeom>
          <a:solidFill>
            <a:srgbClr val="D6ECEE">
              <a:alpha val="81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Rx</a:t>
            </a:r>
            <a:endParaRPr lang="de-DE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637606"/>
            <a:ext cx="48421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2 independent clocks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“TTC”-like clock for ADC and ADC multiplexer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crystal derived clock for high speed components (MUX,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serializer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) </a:t>
            </a:r>
          </a:p>
          <a:p>
            <a:pPr marL="630238" lvl="1" indent="-173038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→ provides much better jitter control</a:t>
            </a:r>
          </a:p>
          <a:p>
            <a:pPr marL="630238" lvl="1" indent="-173038" algn="l"/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Gray code control to manage multiplexer addresses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minimize effect of upsets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data spends less than 8 bunch crossings in ADC multiplexer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minimize upsets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triple redundant MUX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8B/10B encoding at level of the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serializer</a:t>
            </a: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full DAQ chain tested with commercial components and debugged successfully </a:t>
            </a:r>
          </a:p>
        </p:txBody>
      </p:sp>
    </p:spTree>
  </p:cSld>
  <p:clrMapOvr>
    <a:masterClrMapping/>
  </p:clrMapOvr>
  <p:transition advTm="10654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Link On Chip Prototype #1 (LOC1)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3349634"/>
            <a:ext cx="814857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output rate at 2.5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Gb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/s with 62.5 MHz reference clock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power consumption ~200mW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large jitter is observed and understood 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deterministic jitter from 4-arm 2-stage MUX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serializer</a:t>
            </a: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random jitter comes mostly from the PLL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will be corrected in the second prototype → LOC2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best BER reached ~10</a:t>
            </a:r>
            <a:r>
              <a:rPr lang="en-US" sz="1600" baseline="30000" dirty="0" smtClean="0">
                <a:solidFill>
                  <a:schemeClr val="accent6"/>
                </a:solidFill>
                <a:latin typeface="Arial"/>
                <a:cs typeface="Arial"/>
              </a:rPr>
              <a:t>-11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SEE test with 200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MeV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proton beam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error free for a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fluence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of 9x10</a:t>
            </a:r>
            <a:r>
              <a:rPr lang="en-US" sz="1600" baseline="30000" dirty="0" smtClean="0">
                <a:solidFill>
                  <a:schemeClr val="accent6"/>
                </a:solidFill>
                <a:latin typeface="Arial"/>
                <a:cs typeface="Arial"/>
              </a:rPr>
              <a:t>9 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p/cm</a:t>
            </a:r>
            <a:r>
              <a:rPr lang="en-US" sz="1600" baseline="30000" dirty="0" smtClean="0">
                <a:solidFill>
                  <a:schemeClr val="accent6"/>
                </a:solidFill>
                <a:latin typeface="Arial"/>
                <a:cs typeface="Arial"/>
              </a:rPr>
              <a:t>2</a:t>
            </a: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SEE cross section less than 10</a:t>
            </a:r>
            <a:r>
              <a:rPr lang="en-US" sz="1600" baseline="30000" dirty="0" smtClean="0">
                <a:solidFill>
                  <a:schemeClr val="accent6"/>
                </a:solidFill>
                <a:latin typeface="Arial"/>
                <a:cs typeface="Arial"/>
              </a:rPr>
              <a:t>-10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cm</a:t>
            </a:r>
            <a:r>
              <a:rPr lang="en-US" sz="1600" baseline="30000" dirty="0" smtClean="0">
                <a:solidFill>
                  <a:schemeClr val="accent6"/>
                </a:solidFill>
                <a:latin typeface="Arial"/>
                <a:cs typeface="Arial"/>
              </a:rPr>
              <a:t>2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(p)</a:t>
            </a:r>
          </a:p>
          <a:p>
            <a:pPr marL="10874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less than 1 error/link/h at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sLHC</a:t>
            </a: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data analysis is ongoing and more tests are needed</a:t>
            </a: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85800"/>
            <a:ext cx="579120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0" y="2784764"/>
            <a:ext cx="2556164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200" dirty="0" smtClean="0"/>
              <a:t>solid </a:t>
            </a:r>
            <a:r>
              <a:rPr lang="en-US" sz="1200" dirty="0"/>
              <a:t>line </a:t>
            </a:r>
            <a:r>
              <a:rPr lang="en-US" sz="1200" dirty="0" smtClean="0"/>
              <a:t>: </a:t>
            </a:r>
            <a:r>
              <a:rPr lang="en-US" sz="1200" dirty="0"/>
              <a:t>implemented in LOC1</a:t>
            </a:r>
          </a:p>
          <a:p>
            <a:pPr eaLnBrk="0" hangingPunct="0"/>
            <a:r>
              <a:rPr lang="en-US" sz="1200" dirty="0" smtClean="0"/>
              <a:t>dashed line: </a:t>
            </a:r>
            <a:r>
              <a:rPr lang="en-US" sz="1200" dirty="0"/>
              <a:t>implemented in FPGA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324600" y="685800"/>
            <a:ext cx="2590800" cy="2286000"/>
            <a:chOff x="624" y="240"/>
            <a:chExt cx="4272" cy="3552"/>
          </a:xfrm>
        </p:grpSpPr>
        <p:pic>
          <p:nvPicPr>
            <p:cNvPr id="11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4" y="240"/>
              <a:ext cx="4272" cy="3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28"/>
            <p:cNvSpPr>
              <a:spLocks noChangeArrowheads="1"/>
            </p:cNvSpPr>
            <p:nvPr/>
          </p:nvSpPr>
          <p:spPr bwMode="auto">
            <a:xfrm>
              <a:off x="947" y="569"/>
              <a:ext cx="1759" cy="2992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3970338"/>
              <a:r>
                <a:rPr lang="en-US" altLang="zh-CN" sz="18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SimSun" pitchFamily="2" charset="-122"/>
                </a:rPr>
                <a:t>Link-</a:t>
              </a:r>
            </a:p>
            <a:p>
              <a:pPr algn="ctr" defTabSz="3970338"/>
              <a:r>
                <a:rPr lang="en-US" altLang="zh-CN" sz="18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SimSun" pitchFamily="2" charset="-122"/>
                </a:rPr>
                <a:t>on-Chip</a:t>
              </a:r>
            </a:p>
          </p:txBody>
        </p:sp>
        <p:sp>
          <p:nvSpPr>
            <p:cNvPr id="13" name="Rectangle 29"/>
            <p:cNvSpPr>
              <a:spLocks noChangeArrowheads="1"/>
            </p:cNvSpPr>
            <p:nvPr/>
          </p:nvSpPr>
          <p:spPr bwMode="auto">
            <a:xfrm>
              <a:off x="2773" y="592"/>
              <a:ext cx="1764" cy="1267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3970338"/>
              <a:r>
                <a:rPr lang="en-US" altLang="zh-CN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SimSun" pitchFamily="2" charset="-122"/>
                </a:rPr>
                <a:t>Standard-</a:t>
              </a:r>
            </a:p>
            <a:p>
              <a:pPr algn="ctr" defTabSz="3970338"/>
              <a:r>
                <a:rPr lang="en-US" altLang="zh-CN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SimSun" pitchFamily="2" charset="-122"/>
                </a:rPr>
                <a:t>alone </a:t>
              </a:r>
            </a:p>
            <a:p>
              <a:pPr algn="ctr" defTabSz="3970338"/>
              <a:r>
                <a:rPr lang="en-US" altLang="zh-CN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SimSun" pitchFamily="2" charset="-122"/>
                </a:rPr>
                <a:t>Ring-Type</a:t>
              </a:r>
            </a:p>
            <a:p>
              <a:pPr algn="ctr" defTabSz="3970338"/>
              <a:r>
                <a:rPr lang="en-US" altLang="zh-CN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SimSun" pitchFamily="2" charset="-122"/>
                </a:rPr>
                <a:t>PLL</a:t>
              </a:r>
            </a:p>
          </p:txBody>
        </p:sp>
        <p:sp>
          <p:nvSpPr>
            <p:cNvPr id="16" name="Rectangle 30"/>
            <p:cNvSpPr>
              <a:spLocks noChangeArrowheads="1"/>
            </p:cNvSpPr>
            <p:nvPr/>
          </p:nvSpPr>
          <p:spPr bwMode="auto">
            <a:xfrm>
              <a:off x="2839" y="1968"/>
              <a:ext cx="1759" cy="1588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3970338"/>
              <a:r>
                <a:rPr lang="en-US" altLang="zh-CN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SimSun" pitchFamily="2" charset="-122"/>
                </a:rPr>
                <a:t>Standard-</a:t>
              </a:r>
            </a:p>
            <a:p>
              <a:pPr algn="ctr" defTabSz="3970338"/>
              <a:r>
                <a:rPr lang="en-US" altLang="zh-CN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SimSun" pitchFamily="2" charset="-122"/>
                </a:rPr>
                <a:t>alone </a:t>
              </a:r>
            </a:p>
            <a:p>
              <a:pPr algn="ctr" defTabSz="3970338"/>
              <a:r>
                <a:rPr lang="en-US" altLang="zh-CN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SimSun" pitchFamily="2" charset="-122"/>
                </a:rPr>
                <a:t>LC-tank</a:t>
              </a:r>
            </a:p>
            <a:p>
              <a:pPr algn="ctr" defTabSz="3970338"/>
              <a:r>
                <a:rPr lang="en-US" altLang="zh-CN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SimSun" pitchFamily="2" charset="-122"/>
                </a:rPr>
                <a:t>PLL</a:t>
              </a:r>
            </a:p>
          </p:txBody>
        </p:sp>
      </p:grp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6324600" y="5715000"/>
            <a:ext cx="2514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 dirty="0"/>
              <a:t>Eye diagram of a 2</a:t>
            </a:r>
            <a:r>
              <a:rPr lang="en-US" sz="1200" baseline="30000" dirty="0"/>
              <a:t>7</a:t>
            </a:r>
            <a:r>
              <a:rPr lang="en-US" sz="1200" dirty="0"/>
              <a:t>-1 pseudo random input data, UI = 400ps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505200"/>
            <a:ext cx="30099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5956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High Performance Digital Readout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" y="637606"/>
            <a:ext cx="621376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lvl="1" indent="-173038" algn="l"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AdvanceTCA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8U Module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fabric interface to implement 1/10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Gbit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Ethernet,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RapidIO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or PCI Express protocol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update channel to facilitate the communication between adjacent modules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rear transition module interface for off-crate communication</a:t>
            </a:r>
          </a:p>
          <a:p>
            <a:pPr marL="1730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Xilinx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Virtex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5 FX series FPGA (XC5VFX70T)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6.5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Gbps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RocketIO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GTX transceiver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PowerPC 440 microprocessor up to 550MHz operation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550MHz DSP48E slices</a:t>
            </a:r>
          </a:p>
          <a:p>
            <a:pPr marL="1730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75Gbit/s parallel fiber optic transceiver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Reflex Photonics 75Gbit/s SNAP 12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InterBOARD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parallel fiber optic transmitter and receiver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channel data rate of up to 6.25Gbit/s</a:t>
            </a:r>
          </a:p>
          <a:p>
            <a:pPr marL="1730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expansion slot on board</a:t>
            </a:r>
          </a:p>
          <a:p>
            <a:pPr marL="1730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ROD injector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Altera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Statix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GX II FPGA is capable of running 6.375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Gbit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/s</a:t>
            </a:r>
          </a:p>
          <a:p>
            <a:pPr marL="630238" lvl="2" indent="-173038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(and more) → next version in AMC mezzanine format</a:t>
            </a:r>
          </a:p>
          <a:p>
            <a:pPr marL="1730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performance test with previous prototype version: 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2.4Gbps link running stably</a:t>
            </a:r>
          </a:p>
          <a:p>
            <a:pPr marL="6302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fixed pattern data transmission of 36 channels </a:t>
            </a:r>
          </a:p>
          <a:p>
            <a:pPr marL="630238" lvl="2" indent="-173038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(over 12 fibers)</a:t>
            </a:r>
          </a:p>
          <a:p>
            <a:pPr marL="630238" lvl="2" indent="-173038" algn="l"/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1730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8" name="Picture 2" descr="\\cern.ch\dfs\Users\h\huchen\Desktop\CERN.May.2009\RODUpgrade\P1040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2983" y="779318"/>
            <a:ext cx="2452254" cy="183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4" descr="P107007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9859" y="3117272"/>
            <a:ext cx="2549679" cy="191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6922431" y="613064"/>
            <a:ext cx="1884683" cy="307777"/>
          </a:xfrm>
          <a:prstGeom prst="rect">
            <a:avLst/>
          </a:prstGeom>
          <a:solidFill>
            <a:srgbClr val="E8F5F6">
              <a:alpha val="7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ATCA ROD prototype</a:t>
            </a:r>
            <a:endParaRPr lang="de-DE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7411881" y="2999510"/>
            <a:ext cx="1210589" cy="307777"/>
          </a:xfrm>
          <a:prstGeom prst="rect">
            <a:avLst/>
          </a:prstGeom>
          <a:solidFill>
            <a:srgbClr val="E8F5F6">
              <a:alpha val="7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ROD injector</a:t>
            </a:r>
            <a:endParaRPr lang="de-DE" sz="1400" dirty="0"/>
          </a:p>
        </p:txBody>
      </p:sp>
      <p:sp>
        <p:nvSpPr>
          <p:cNvPr id="12" name="Textfeld 11"/>
          <p:cNvSpPr txBox="1"/>
          <p:nvPr/>
        </p:nvSpPr>
        <p:spPr>
          <a:xfrm>
            <a:off x="5869739" y="5455227"/>
            <a:ext cx="2290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9900"/>
                </a:solidFill>
                <a:latin typeface="Arial"/>
                <a:cs typeface="Arial"/>
              </a:rPr>
              <a:t>→ </a:t>
            </a:r>
            <a:r>
              <a:rPr lang="en-US" sz="1600" dirty="0" smtClean="0">
                <a:solidFill>
                  <a:srgbClr val="009900"/>
                </a:solidFill>
              </a:rPr>
              <a:t>more tests soon </a:t>
            </a:r>
          </a:p>
          <a:p>
            <a:r>
              <a:rPr lang="en-US" sz="1600" dirty="0" smtClean="0">
                <a:solidFill>
                  <a:srgbClr val="009900"/>
                </a:solidFill>
              </a:rPr>
              <a:t>with ATCA-format ROD</a:t>
            </a:r>
            <a:endParaRPr lang="de-DE" sz="16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 advTm="9687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2" descr="ATLAS_Silver_White_M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4428" y="519693"/>
            <a:ext cx="5769572" cy="3729734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0" y="637606"/>
            <a:ext cx="814857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4 high granularity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LAr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calorimeters:</a:t>
            </a:r>
          </a:p>
          <a:p>
            <a:pPr marL="173038" indent="-173038" algn="l"/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	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e.m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. barrel	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Pb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/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LAr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</a:t>
            </a:r>
          </a:p>
          <a:p>
            <a:pPr marL="173038" indent="-173038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e.m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.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endcap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Pb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/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LAr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</a:t>
            </a:r>
          </a:p>
          <a:p>
            <a:pPr marL="173038" indent="-173038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had.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endcap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Cu/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LAr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</a:t>
            </a:r>
          </a:p>
          <a:p>
            <a:pPr marL="173038" indent="-173038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forward calorimeter Cu/W/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LAr</a:t>
            </a: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182486 readout channels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40 MHz proton-proton collision rate</a:t>
            </a: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  <a:latin typeface="Arial"/>
                <a:cs typeface="Arial"/>
              </a:rPr>
              <a:t>front-end and trigger-sum electronics</a:t>
            </a:r>
          </a:p>
          <a:p>
            <a:pPr marL="173038" indent="-173038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→ on-detector in radiation environment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  <a:latin typeface="Arial"/>
                <a:cs typeface="Arial"/>
              </a:rPr>
              <a:t>back-end electronics and more trigger logic </a:t>
            </a:r>
          </a:p>
          <a:p>
            <a:pPr marL="173038" indent="-173038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→ shielded counting room</a:t>
            </a: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Th</a:t>
            </a:r>
            <a:r>
              <a:rPr lang="en-US" sz="2800" dirty="0" smtClean="0">
                <a:solidFill>
                  <a:schemeClr val="tx2"/>
                </a:solidFill>
              </a:rPr>
              <a:t>e ATLAS Liquid Argon Calorimeters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6473536" y="540327"/>
            <a:ext cx="1465119" cy="24938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Picture 22" descr="lar_cells_9308048_09_gene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6644" y="2025982"/>
            <a:ext cx="2563983" cy="1707654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382027" y="3460172"/>
            <a:ext cx="1930337" cy="338554"/>
          </a:xfrm>
          <a:prstGeom prst="rect">
            <a:avLst/>
          </a:prstGeom>
          <a:solidFill>
            <a:schemeClr val="accent2">
              <a:lumMod val="20000"/>
              <a:lumOff val="80000"/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accordion structure</a:t>
            </a:r>
            <a:endParaRPr lang="de-DE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98026" y="4229099"/>
            <a:ext cx="3322113" cy="2223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Abgerundetes Rechteck 18"/>
          <p:cNvSpPr/>
          <p:nvPr/>
        </p:nvSpPr>
        <p:spPr bwMode="auto">
          <a:xfrm>
            <a:off x="5663046" y="5538355"/>
            <a:ext cx="602672" cy="41563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Gerade Verbindung mit Pfeil 21"/>
          <p:cNvCxnSpPr/>
          <p:nvPr/>
        </p:nvCxnSpPr>
        <p:spPr bwMode="auto">
          <a:xfrm>
            <a:off x="4010891" y="5205845"/>
            <a:ext cx="1589809" cy="4364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Gerade Verbindung mit Pfeil 24"/>
          <p:cNvCxnSpPr/>
          <p:nvPr/>
        </p:nvCxnSpPr>
        <p:spPr bwMode="auto">
          <a:xfrm rot="5400000">
            <a:off x="6229350" y="1314450"/>
            <a:ext cx="1413164" cy="3013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Gerade Verbindung mit Pfeil 25"/>
          <p:cNvCxnSpPr/>
          <p:nvPr/>
        </p:nvCxnSpPr>
        <p:spPr bwMode="auto">
          <a:xfrm rot="5400000">
            <a:off x="6350578" y="1418359"/>
            <a:ext cx="1416627" cy="692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advTm="10962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6586" y="516518"/>
            <a:ext cx="4937414" cy="6027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Current Layout of the Calorimeter Readout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783079"/>
            <a:ext cx="449926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1524 front-end boards (FEB)</a:t>
            </a:r>
          </a:p>
          <a:p>
            <a:pPr marL="630238" lvl="1" indent="-173038" algn="l"/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→ up to 128 channels</a:t>
            </a:r>
          </a:p>
          <a:p>
            <a:pPr marL="630238" lvl="1" indent="-173038" algn="l"/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→ preamp, pulse shaping, buffer and sampling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in 58 front-end crates</a:t>
            </a:r>
          </a:p>
          <a:p>
            <a:pPr marL="630238" lvl="1" indent="-173038" algn="l"/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→ low-voltage power supplies (LVPS)</a:t>
            </a:r>
          </a:p>
          <a:p>
            <a:pPr marL="630238" lvl="1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connected to off-detector electronics by 1600 optical links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192 read-out driver boards (ROD)</a:t>
            </a:r>
          </a:p>
          <a:p>
            <a:pPr marL="173038" indent="-173038" algn="l"/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	→ digital filter</a:t>
            </a: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800 optical links to DAQ PCs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68 read-out system PC’s (ROS)</a:t>
            </a:r>
          </a:p>
          <a:p>
            <a:pPr marL="173038" indent="-173038" algn="l"/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	→ DAQ and high-level trigger buffer </a:t>
            </a:r>
          </a:p>
          <a:p>
            <a:pPr marL="173038" indent="-173038" algn="l"/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	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7" name="Picture 36" descr="FEB-MVC-003F"/>
          <p:cNvPicPr>
            <a:picLocks noChangeAspect="1" noChangeArrowheads="1"/>
          </p:cNvPicPr>
          <p:nvPr/>
        </p:nvPicPr>
        <p:blipFill>
          <a:blip r:embed="rId4" cstate="print">
            <a:lum bright="18000"/>
          </a:blip>
          <a:srcRect l="11761" r="7774" b="6555"/>
          <a:stretch>
            <a:fillRect/>
          </a:stretch>
        </p:blipFill>
        <p:spPr bwMode="auto">
          <a:xfrm>
            <a:off x="3148445" y="519546"/>
            <a:ext cx="870649" cy="758536"/>
          </a:xfrm>
          <a:prstGeom prst="rect">
            <a:avLst/>
          </a:prstGeom>
          <a:noFill/>
        </p:spPr>
      </p:pic>
      <p:pic>
        <p:nvPicPr>
          <p:cNvPr id="19" name="Picture 34" descr="RodFinalPU2"/>
          <p:cNvPicPr>
            <a:picLocks noChangeAspect="1" noChangeArrowheads="1"/>
          </p:cNvPicPr>
          <p:nvPr/>
        </p:nvPicPr>
        <p:blipFill>
          <a:blip r:embed="rId5" cstate="print">
            <a:lum bright="-6000"/>
          </a:blip>
          <a:srcRect l="8113" t="2339" r="8850"/>
          <a:stretch>
            <a:fillRect/>
          </a:stretch>
        </p:blipFill>
        <p:spPr bwMode="auto">
          <a:xfrm>
            <a:off x="2995325" y="2878281"/>
            <a:ext cx="1010995" cy="89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Grafik 21" descr="DSC0367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72936" y="2873083"/>
            <a:ext cx="1101437" cy="826078"/>
          </a:xfrm>
          <a:prstGeom prst="rect">
            <a:avLst/>
          </a:prstGeom>
        </p:spPr>
      </p:pic>
      <p:pic>
        <p:nvPicPr>
          <p:cNvPr id="23" name="Grafik 22" descr="DSC0367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65320" y="4551220"/>
            <a:ext cx="1136072" cy="852054"/>
          </a:xfrm>
          <a:prstGeom prst="rect">
            <a:avLst/>
          </a:prstGeom>
        </p:spPr>
      </p:pic>
    </p:spTree>
  </p:cSld>
  <p:clrMapOvr>
    <a:masterClrMapping/>
  </p:clrMapOvr>
  <p:transition advTm="9982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119" y="3494708"/>
            <a:ext cx="2504208" cy="243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Upgrade to super-LHC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pSp>
        <p:nvGrpSpPr>
          <p:cNvPr id="13" name="Gruppieren 12"/>
          <p:cNvGrpSpPr/>
          <p:nvPr/>
        </p:nvGrpSpPr>
        <p:grpSpPr>
          <a:xfrm>
            <a:off x="3803073" y="675408"/>
            <a:ext cx="5340927" cy="4457699"/>
            <a:chOff x="2795155" y="666750"/>
            <a:chExt cx="5411785" cy="446635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959" t="19102" r="14618" b="1840"/>
            <a:stretch>
              <a:fillRect/>
            </a:stretch>
          </p:blipFill>
          <p:spPr bwMode="auto">
            <a:xfrm>
              <a:off x="2795155" y="666750"/>
              <a:ext cx="5411785" cy="3707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3"/>
            <p:cNvSpPr/>
            <p:nvPr/>
          </p:nvSpPr>
          <p:spPr>
            <a:xfrm rot="5400000">
              <a:off x="5515476" y="1889778"/>
              <a:ext cx="642790" cy="459407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2026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2025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2024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2023</a:t>
              </a:r>
              <a:br>
                <a:rPr lang="en-US" sz="1200" b="1" dirty="0" smtClean="0">
                  <a:solidFill>
                    <a:schemeClr val="tx1"/>
                  </a:solidFill>
                </a:rPr>
              </a:br>
              <a:r>
                <a:rPr lang="en-US" sz="1200" b="1" dirty="0" smtClean="0">
                  <a:solidFill>
                    <a:schemeClr val="tx1"/>
                  </a:solidFill>
                </a:rPr>
                <a:t>2022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2021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2020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2019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2018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2017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2016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2015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2014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2013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2012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2011</a:t>
              </a:r>
            </a:p>
            <a:p>
              <a:pPr algn="ctr">
                <a:lnSpc>
                  <a:spcPct val="150000"/>
                </a:lnSpc>
              </a:pPr>
              <a:r>
                <a:rPr lang="en-US" sz="1200" b="1" dirty="0" smtClean="0">
                  <a:solidFill>
                    <a:schemeClr val="tx1"/>
                  </a:solidFill>
                </a:rPr>
                <a:t>2010</a:t>
              </a:r>
            </a:p>
          </p:txBody>
        </p:sp>
        <p:sp>
          <p:nvSpPr>
            <p:cNvPr id="9" name="Rectangular Callout 6"/>
            <p:cNvSpPr/>
            <p:nvPr/>
          </p:nvSpPr>
          <p:spPr>
            <a:xfrm>
              <a:off x="3449780" y="4563341"/>
              <a:ext cx="1205347" cy="548985"/>
            </a:xfrm>
            <a:prstGeom prst="wedgeRectCallout">
              <a:avLst>
                <a:gd name="adj1" fmla="val 25594"/>
                <a:gd name="adj2" fmla="val -171936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/>
                <a:t>Collimation phase 2</a:t>
              </a:r>
            </a:p>
          </p:txBody>
        </p:sp>
        <p:sp>
          <p:nvSpPr>
            <p:cNvPr id="10" name="Rectangular Callout 7"/>
            <p:cNvSpPr/>
            <p:nvPr/>
          </p:nvSpPr>
          <p:spPr>
            <a:xfrm>
              <a:off x="4800600" y="4591733"/>
              <a:ext cx="1742795" cy="541375"/>
            </a:xfrm>
            <a:prstGeom prst="wedgeRectCallout">
              <a:avLst>
                <a:gd name="adj1" fmla="val -60083"/>
                <a:gd name="adj2" fmla="val -209728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/>
                <a:t>Linac4 + IR </a:t>
              </a:r>
              <a:endParaRPr lang="en-US" sz="1600" dirty="0" smtClean="0"/>
            </a:p>
            <a:p>
              <a:pPr algn="ctr">
                <a:defRPr/>
              </a:pPr>
              <a:r>
                <a:rPr lang="en-US" sz="1600" dirty="0" smtClean="0"/>
                <a:t>upgrade </a:t>
              </a:r>
              <a:r>
                <a:rPr lang="en-US" sz="1600" dirty="0"/>
                <a:t>phase 1</a:t>
              </a:r>
            </a:p>
          </p:txBody>
        </p:sp>
        <p:sp>
          <p:nvSpPr>
            <p:cNvPr id="11" name="Rectangular Callout 8"/>
            <p:cNvSpPr/>
            <p:nvPr/>
          </p:nvSpPr>
          <p:spPr>
            <a:xfrm>
              <a:off x="4115666" y="2259648"/>
              <a:ext cx="1964463" cy="520555"/>
            </a:xfrm>
            <a:prstGeom prst="wedgeRectCallout">
              <a:avLst>
                <a:gd name="adj1" fmla="val 34817"/>
                <a:gd name="adj2" fmla="val 136554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/>
                <a:t>New injectors + IR </a:t>
              </a:r>
              <a:r>
                <a:rPr lang="en-US" sz="1600" dirty="0">
                  <a:solidFill>
                    <a:srgbClr val="FFFF00"/>
                  </a:solidFill>
                </a:rPr>
                <a:t>upgrade phase </a:t>
              </a:r>
              <a:r>
                <a:rPr lang="en-US" sz="1600" dirty="0" smtClean="0">
                  <a:solidFill>
                    <a:srgbClr val="FFFF00"/>
                  </a:solidFill>
                </a:rPr>
                <a:t>2</a:t>
              </a:r>
            </a:p>
          </p:txBody>
        </p:sp>
      </p:grpSp>
      <p:sp>
        <p:nvSpPr>
          <p:cNvPr id="16" name="Textfeld 15"/>
          <p:cNvSpPr txBox="1"/>
          <p:nvPr/>
        </p:nvSpPr>
        <p:spPr>
          <a:xfrm>
            <a:off x="3852167" y="5351318"/>
            <a:ext cx="5291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peak luminosity: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10</a:t>
            </a:r>
            <a:r>
              <a:rPr lang="en-US" baseline="30000" dirty="0" smtClean="0">
                <a:solidFill>
                  <a:srgbClr val="C00000"/>
                </a:solidFill>
              </a:rPr>
              <a:t>34</a:t>
            </a:r>
            <a:r>
              <a:rPr lang="en-US" dirty="0" smtClean="0">
                <a:solidFill>
                  <a:srgbClr val="C00000"/>
                </a:solidFill>
              </a:rPr>
              <a:t> cm</a:t>
            </a:r>
            <a:r>
              <a:rPr lang="en-US" baseline="30000" dirty="0" smtClean="0">
                <a:solidFill>
                  <a:srgbClr val="C00000"/>
                </a:solidFill>
              </a:rPr>
              <a:t>-2</a:t>
            </a:r>
            <a:r>
              <a:rPr lang="en-US" dirty="0" smtClean="0">
                <a:solidFill>
                  <a:srgbClr val="C00000"/>
                </a:solidFill>
              </a:rPr>
              <a:t>s</a:t>
            </a:r>
            <a:r>
              <a:rPr lang="en-US" baseline="30000" dirty="0" smtClean="0">
                <a:solidFill>
                  <a:srgbClr val="C00000"/>
                </a:solidFill>
              </a:rPr>
              <a:t>-1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→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 x 10</a:t>
            </a:r>
            <a:r>
              <a:rPr lang="en-US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34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cm</a:t>
            </a:r>
            <a:r>
              <a:rPr lang="en-US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-2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</a:t>
            </a:r>
            <a:r>
              <a:rPr lang="en-US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-1 </a:t>
            </a:r>
            <a:r>
              <a:rPr lang="en-US" dirty="0" smtClean="0">
                <a:solidFill>
                  <a:srgbClr val="002060"/>
                </a:solidFill>
                <a:latin typeface="Arial"/>
                <a:cs typeface="Arial"/>
              </a:rPr>
              <a:t>→ </a:t>
            </a:r>
            <a:r>
              <a:rPr lang="en-US" dirty="0" smtClean="0">
                <a:solidFill>
                  <a:srgbClr val="002060"/>
                </a:solidFill>
              </a:rPr>
              <a:t>10 x 10</a:t>
            </a:r>
            <a:r>
              <a:rPr lang="en-US" baseline="30000" dirty="0" smtClean="0">
                <a:solidFill>
                  <a:srgbClr val="002060"/>
                </a:solidFill>
              </a:rPr>
              <a:t>34</a:t>
            </a:r>
            <a:r>
              <a:rPr lang="en-US" dirty="0" smtClean="0">
                <a:solidFill>
                  <a:srgbClr val="002060"/>
                </a:solidFill>
              </a:rPr>
              <a:t> cm</a:t>
            </a:r>
            <a:r>
              <a:rPr lang="en-US" baseline="30000" dirty="0" smtClean="0">
                <a:solidFill>
                  <a:srgbClr val="002060"/>
                </a:solidFill>
              </a:rPr>
              <a:t>-2</a:t>
            </a:r>
            <a:r>
              <a:rPr lang="en-US" dirty="0" smtClean="0">
                <a:solidFill>
                  <a:srgbClr val="002060"/>
                </a:solidFill>
              </a:rPr>
              <a:t>s</a:t>
            </a:r>
            <a:r>
              <a:rPr lang="en-US" baseline="30000" dirty="0" smtClean="0">
                <a:solidFill>
                  <a:srgbClr val="002060"/>
                </a:solidFill>
              </a:rPr>
              <a:t>-1</a:t>
            </a:r>
            <a:endParaRPr lang="de-DE" baseline="30000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523306"/>
            <a:ext cx="37719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LHC upgrade in 2 phases</a:t>
            </a: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sLHC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starts in ~2019/20 </a:t>
            </a:r>
          </a:p>
          <a:p>
            <a:pPr marL="363538" lvl="1" indent="-187325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sLHC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challenges</a:t>
            </a: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10x more radiation</a:t>
            </a: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up to 20 times more pile-up events</a:t>
            </a: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6213" lvl="1" indent="-176213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readout challenges</a:t>
            </a:r>
          </a:p>
          <a:p>
            <a:pPr marL="363538" lvl="1" indent="-187325" algn="l"/>
            <a:r>
              <a:rPr lang="en-US" sz="1600" dirty="0" smtClean="0">
                <a:solidFill>
                  <a:srgbClr val="C00000"/>
                </a:solidFill>
                <a:latin typeface="Arial"/>
                <a:cs typeface="Arial"/>
              </a:rPr>
              <a:t>→ rad. hardness</a:t>
            </a:r>
          </a:p>
          <a:p>
            <a:pPr marL="363538" lvl="1" indent="-187325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→ same power consumption</a:t>
            </a:r>
          </a:p>
          <a:p>
            <a:pPr marL="363538" lvl="1" indent="-187325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→ same physics performance</a:t>
            </a:r>
          </a:p>
          <a:p>
            <a:pPr marL="820738" lvl="2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same dynamic range </a:t>
            </a:r>
          </a:p>
          <a:p>
            <a:pPr marL="820738" lvl="2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noise suppression</a:t>
            </a:r>
          </a:p>
          <a:p>
            <a:pPr marL="820738" lvl="2" indent="-187325" algn="l"/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820738" lvl="2" indent="-187325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820738" lvl="2" indent="-187325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820738" lvl="2" indent="-187325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363538" lvl="1" indent="-187325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363538" lvl="1" indent="-187325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363538" lvl="1" indent="-187325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363538" lvl="1" indent="-187325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363538" lvl="1" indent="-187325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363538" lvl="1" indent="-187325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363538" lvl="1" indent="-187325" algn="l"/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  <a:latin typeface="Arial"/>
                <a:cs typeface="Arial"/>
              </a:rPr>
              <a:t>new calorimeter readout for 2019/20</a:t>
            </a:r>
          </a:p>
          <a:p>
            <a:pPr marL="173038" indent="-173038" algn="l"/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	</a:t>
            </a: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 l="84944" t="52474" r="274" b="35095"/>
          <a:stretch>
            <a:fillRect/>
          </a:stretch>
        </p:blipFill>
        <p:spPr bwMode="auto">
          <a:xfrm>
            <a:off x="6941127" y="935182"/>
            <a:ext cx="935182" cy="58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feld 17"/>
          <p:cNvSpPr txBox="1"/>
          <p:nvPr/>
        </p:nvSpPr>
        <p:spPr>
          <a:xfrm>
            <a:off x="7837183" y="247303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sLHC</a:t>
            </a:r>
            <a:endParaRPr lang="de-DE" dirty="0"/>
          </a:p>
        </p:txBody>
      </p:sp>
      <p:sp>
        <p:nvSpPr>
          <p:cNvPr id="22" name="Pfeil nach unten 21"/>
          <p:cNvSpPr/>
          <p:nvPr/>
        </p:nvSpPr>
        <p:spPr bwMode="auto">
          <a:xfrm rot="9439717">
            <a:off x="1519890" y="4246467"/>
            <a:ext cx="312099" cy="69301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unten 22"/>
          <p:cNvSpPr/>
          <p:nvPr/>
        </p:nvSpPr>
        <p:spPr bwMode="auto">
          <a:xfrm rot="9439717">
            <a:off x="1273040" y="3758450"/>
            <a:ext cx="301581" cy="50773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925166" y="5740111"/>
            <a:ext cx="1874231" cy="27699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</a:rPr>
              <a:t>Shaping - Peak time (ns)</a:t>
            </a: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 rot="16200000">
            <a:off x="-456621" y="4162181"/>
            <a:ext cx="1577109" cy="27699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</a:rPr>
              <a:t>Noise (</a:t>
            </a:r>
            <a:r>
              <a:rPr lang="en-US" sz="1200" dirty="0" err="1">
                <a:solidFill>
                  <a:srgbClr val="009900"/>
                </a:solidFill>
              </a:rPr>
              <a:t>MeV</a:t>
            </a:r>
            <a:r>
              <a:rPr lang="en-US" sz="1200" dirty="0">
                <a:solidFill>
                  <a:srgbClr val="009900"/>
                </a:solidFill>
              </a:rPr>
              <a:t>)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1034599" y="3584864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sLHC</a:t>
            </a:r>
            <a:endParaRPr lang="de-DE" sz="1200" dirty="0"/>
          </a:p>
        </p:txBody>
      </p:sp>
    </p:spTree>
  </p:cSld>
  <p:clrMapOvr>
    <a:masterClrMapping/>
  </p:clrMapOvr>
  <p:transition advTm="15406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Current Front-End Limitations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7037" y="2123507"/>
            <a:ext cx="436418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complex board architecture: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11 ASICs with different technologies</a:t>
            </a:r>
          </a:p>
          <a:p>
            <a:pPr marL="1087438" lvl="2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some obsolete (DMILL, ...)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19 voltage regulators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analog pipelines (SCA)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80 W/board 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water-cooled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main concern: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qualified for 10 years of normal LHC operation (incl. safety factors)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sLHC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: 300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Krad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and 10</a:t>
            </a:r>
            <a:r>
              <a:rPr lang="en-US" sz="160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13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neq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/cm</a:t>
            </a:r>
            <a:r>
              <a:rPr lang="en-US" sz="160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2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small number of spares (6%)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0326"/>
            <a:ext cx="91440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0"/>
          <p:cNvSpPr txBox="1"/>
          <p:nvPr/>
        </p:nvSpPr>
        <p:spPr>
          <a:xfrm>
            <a:off x="4779818" y="2192780"/>
            <a:ext cx="43641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performance limitations: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level-1 trigger rate only up to 100 kHz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max. latency 2.5 </a:t>
            </a:r>
            <a:r>
              <a:rPr lang="el-GR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μ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min. level-1 intervals 125 ns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fixed analog trigger sums</a:t>
            </a:r>
          </a:p>
          <a:p>
            <a:pPr marL="630238" lvl="1" indent="-173038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(8-32 channels/trigger tower)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  <p:sp>
        <p:nvSpPr>
          <p:cNvPr id="11" name="TextBox 20"/>
          <p:cNvSpPr txBox="1"/>
          <p:nvPr/>
        </p:nvSpPr>
        <p:spPr>
          <a:xfrm>
            <a:off x="2085108" y="5475375"/>
            <a:ext cx="5105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  <a:latin typeface="Arial"/>
                <a:cs typeface="Arial"/>
              </a:rPr>
              <a:t>replacement of single components impossible</a:t>
            </a:r>
          </a:p>
          <a:p>
            <a:pPr marL="173038" indent="-173038" algn="l"/>
            <a:r>
              <a:rPr lang="en-US" sz="1600" dirty="0" smtClean="0">
                <a:solidFill>
                  <a:srgbClr val="00B050"/>
                </a:solidFill>
                <a:latin typeface="Arial"/>
                <a:cs typeface="Arial"/>
              </a:rPr>
              <a:t>→ new front-end boards based on today’s technology with same power budget</a:t>
            </a:r>
          </a:p>
        </p:txBody>
      </p:sp>
      <p:grpSp>
        <p:nvGrpSpPr>
          <p:cNvPr id="17" name="Gruppieren 16"/>
          <p:cNvGrpSpPr/>
          <p:nvPr/>
        </p:nvGrpSpPr>
        <p:grpSpPr>
          <a:xfrm>
            <a:off x="4187493" y="3930134"/>
            <a:ext cx="4956507" cy="1355113"/>
            <a:chOff x="4187493" y="3930134"/>
            <a:chExt cx="4956507" cy="135511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87493" y="4094019"/>
              <a:ext cx="4956507" cy="119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hteck 15"/>
            <p:cNvSpPr/>
            <p:nvPr/>
          </p:nvSpPr>
          <p:spPr>
            <a:xfrm>
              <a:off x="6722119" y="3930134"/>
              <a:ext cx="242188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200" dirty="0" smtClean="0"/>
                <a:t>LHC Radiation </a:t>
              </a:r>
              <a:r>
                <a:rPr lang="de-DE" sz="1200" dirty="0" err="1" smtClean="0"/>
                <a:t>Tolerance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Criteria</a:t>
              </a:r>
              <a:endParaRPr lang="de-DE" sz="1200" dirty="0"/>
            </a:p>
          </p:txBody>
        </p:sp>
      </p:grpSp>
    </p:spTree>
  </p:cSld>
  <p:clrMapOvr>
    <a:masterClrMapping/>
  </p:clrMapOvr>
  <p:transition advTm="20794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New Front-End Prototype Design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2726179"/>
            <a:ext cx="8148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endParaRPr lang="en-US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336" y="523009"/>
            <a:ext cx="77787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0"/>
          <p:cNvSpPr txBox="1"/>
          <p:nvPr/>
        </p:nvSpPr>
        <p:spPr>
          <a:xfrm>
            <a:off x="207819" y="2570316"/>
            <a:ext cx="43641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evaluate different options:</a:t>
            </a: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shaper and gain settings	</a:t>
            </a: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analog ↔ digital pipeline</a:t>
            </a: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on-detector ↔ off-detector pipeline</a:t>
            </a: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analog ↔ digital gain selector </a:t>
            </a:r>
          </a:p>
          <a:p>
            <a:pPr marL="363538" lvl="1" indent="-187325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analog trigger sums</a:t>
            </a:r>
          </a:p>
          <a:p>
            <a:pPr marL="363538" lvl="1" indent="-187325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→ possibility to keep current level-1 trigger system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  <p:sp>
        <p:nvSpPr>
          <p:cNvPr id="11" name="TextBox 20"/>
          <p:cNvSpPr txBox="1"/>
          <p:nvPr/>
        </p:nvSpPr>
        <p:spPr>
          <a:xfrm>
            <a:off x="4218710" y="2598025"/>
            <a:ext cx="49252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R&amp;D baseline:</a:t>
            </a: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shaping and digitization at high rate</a:t>
            </a:r>
          </a:p>
          <a:p>
            <a:pPr marL="363538" lvl="1" indent="-187325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→ 128 channels at 40 MHz</a:t>
            </a: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transfer rate → 100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Gb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/s per FEB</a:t>
            </a: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rad. hard optical links at ~10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Gb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/s</a:t>
            </a:r>
          </a:p>
          <a:p>
            <a:pPr marL="363538" lvl="1" indent="-187325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fully digital off-detector trigger</a:t>
            </a:r>
          </a:p>
          <a:p>
            <a:pPr marL="363538" lvl="1" indent="-187325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→ digital pipeline on ROD</a:t>
            </a:r>
          </a:p>
          <a:p>
            <a:pPr marL="363538" lvl="1" indent="-187325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→ trigger sums on ROD and calorimeter trigger</a:t>
            </a:r>
          </a:p>
          <a:p>
            <a:pPr marL="363538" lvl="1" indent="-187325" algn="l"/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	→ more flexible and higher trigger granularity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advTm="943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Analog Front-End R&amp;D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637606"/>
            <a:ext cx="814857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SiGe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IBM 8WL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BiCMOS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process (0.13 micron)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technology also studied for ATLAS silicon strip tracker readout and ILC detectors</a:t>
            </a: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irraditation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tests with spare IBM test structures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example: final gain after neutron irradiation: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β&gt;50 at 10</a:t>
            </a:r>
            <a:r>
              <a:rPr lang="en-US" sz="1600" baseline="30000" dirty="0" smtClean="0">
                <a:solidFill>
                  <a:schemeClr val="accent6"/>
                </a:solidFill>
                <a:latin typeface="Arial"/>
                <a:cs typeface="Arial"/>
              </a:rPr>
              <a:t>14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neq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/cm</a:t>
            </a:r>
            <a:r>
              <a:rPr lang="en-US" sz="1600" baseline="30000" dirty="0" smtClean="0">
                <a:solidFill>
                  <a:schemeClr val="accent6"/>
                </a:solidFill>
                <a:latin typeface="Arial"/>
                <a:cs typeface="Arial"/>
              </a:rPr>
              <a:t>2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dispersion due to irregular test structure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own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chiplet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submitted end of 2008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irradiation program finished and data is being</a:t>
            </a:r>
          </a:p>
          <a:p>
            <a:pPr marL="173038" indent="-173038" algn="l"/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	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analysed</a:t>
            </a: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343900" y="1750290"/>
            <a:ext cx="800100" cy="18288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buSzTx/>
              <a:buFontTx/>
              <a:buNone/>
              <a:tabLst>
                <a:tab pos="179388" algn="l"/>
              </a:tabLst>
            </a:pPr>
            <a:r>
              <a:rPr lang="en-US" sz="700" u="sng" dirty="0"/>
              <a:t>Tr.</a:t>
            </a:r>
            <a:r>
              <a:rPr lang="en-US" sz="700" dirty="0"/>
              <a:t>	</a:t>
            </a:r>
            <a:r>
              <a:rPr lang="en-US" sz="700" u="sng" dirty="0"/>
              <a:t>Emitter size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SzTx/>
              <a:buFontTx/>
              <a:buNone/>
              <a:tabLst>
                <a:tab pos="179388" algn="l"/>
              </a:tabLst>
            </a:pPr>
            <a:r>
              <a:rPr lang="en-US" sz="700" dirty="0"/>
              <a:t>A	.12x.52x1</a:t>
            </a:r>
            <a:br>
              <a:rPr lang="en-US" sz="700" dirty="0"/>
            </a:br>
            <a:r>
              <a:rPr lang="en-US" sz="700" dirty="0"/>
              <a:t>B	.12x1x1</a:t>
            </a:r>
            <a:br>
              <a:rPr lang="en-US" sz="700" dirty="0"/>
            </a:br>
            <a:r>
              <a:rPr lang="en-US" sz="700" dirty="0"/>
              <a:t>C	.12x2x1</a:t>
            </a:r>
            <a:br>
              <a:rPr lang="en-US" sz="700" dirty="0"/>
            </a:br>
            <a:r>
              <a:rPr lang="en-US" sz="700" dirty="0"/>
              <a:t>D	.12x3x1</a:t>
            </a:r>
            <a:br>
              <a:rPr lang="en-US" sz="700" dirty="0"/>
            </a:br>
            <a:r>
              <a:rPr lang="en-US" sz="700" dirty="0"/>
              <a:t>E	.12x4x1</a:t>
            </a:r>
            <a:br>
              <a:rPr lang="en-US" sz="700" dirty="0"/>
            </a:br>
            <a:r>
              <a:rPr lang="en-US" sz="700" dirty="0"/>
              <a:t>F	.12x8x1</a:t>
            </a:r>
            <a:br>
              <a:rPr lang="en-US" sz="700" dirty="0"/>
            </a:br>
            <a:r>
              <a:rPr lang="en-US" sz="700" dirty="0"/>
              <a:t>G	.12x12x1</a:t>
            </a:r>
            <a:br>
              <a:rPr lang="en-US" sz="700" dirty="0"/>
            </a:br>
            <a:r>
              <a:rPr lang="en-US" sz="700" dirty="0"/>
              <a:t>H	.12x1x2</a:t>
            </a:r>
            <a:br>
              <a:rPr lang="en-US" sz="700" dirty="0"/>
            </a:br>
            <a:r>
              <a:rPr lang="en-US" sz="700" dirty="0"/>
              <a:t>I	.12x3x2</a:t>
            </a:r>
            <a:br>
              <a:rPr lang="en-US" sz="700" dirty="0"/>
            </a:br>
            <a:r>
              <a:rPr lang="en-US" sz="700" dirty="0"/>
              <a:t>J	.12x8x2</a:t>
            </a:r>
            <a:br>
              <a:rPr lang="en-US" sz="700" dirty="0"/>
            </a:br>
            <a:r>
              <a:rPr lang="en-US" sz="700" dirty="0"/>
              <a:t>K	.12x12x2</a:t>
            </a:r>
            <a:br>
              <a:rPr lang="en-US" sz="700" dirty="0"/>
            </a:br>
            <a:r>
              <a:rPr lang="en-US" sz="700" dirty="0"/>
              <a:t>L	.12x3x4</a:t>
            </a:r>
            <a:br>
              <a:rPr lang="en-US" sz="700" dirty="0"/>
            </a:br>
            <a:r>
              <a:rPr lang="en-US" sz="700" dirty="0"/>
              <a:t>M	.12x8x1</a:t>
            </a:r>
            <a:br>
              <a:rPr lang="en-US" sz="700" dirty="0"/>
            </a:br>
            <a:r>
              <a:rPr lang="en-US" sz="700" dirty="0"/>
              <a:t>N	.12x3x6</a:t>
            </a:r>
            <a:br>
              <a:rPr lang="en-US" sz="700" dirty="0"/>
            </a:br>
            <a:r>
              <a:rPr lang="en-US" sz="700" dirty="0"/>
              <a:t>O	.12x8x6</a:t>
            </a:r>
            <a:br>
              <a:rPr lang="en-US" sz="700" dirty="0"/>
            </a:br>
            <a:r>
              <a:rPr lang="en-US" sz="700" dirty="0"/>
              <a:t>P	.12x16x6</a:t>
            </a:r>
          </a:p>
        </p:txBody>
      </p:sp>
      <p:pic>
        <p:nvPicPr>
          <p:cNvPr id="9" name="Picture 7" descr="betaf_n_8wl_HB"/>
          <p:cNvPicPr>
            <a:picLocks noChangeAspect="1" noChangeArrowheads="1"/>
          </p:cNvPicPr>
          <p:nvPr/>
        </p:nvPicPr>
        <p:blipFill>
          <a:blip r:embed="rId3" cstate="print"/>
          <a:srcRect r="-459" b="-1825"/>
          <a:stretch>
            <a:fillRect/>
          </a:stretch>
        </p:blipFill>
        <p:spPr bwMode="auto">
          <a:xfrm>
            <a:off x="4856163" y="1293090"/>
            <a:ext cx="3636097" cy="312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/>
          <a:srcRect l="14568" t="26659" r="9392" b="22975"/>
          <a:stretch>
            <a:fillRect/>
          </a:stretch>
        </p:blipFill>
        <p:spPr bwMode="auto">
          <a:xfrm>
            <a:off x="1394979" y="3942052"/>
            <a:ext cx="3088325" cy="24587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177145" y="5881254"/>
            <a:ext cx="1974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/>
              <a:t>Test Structure </a:t>
            </a:r>
            <a:r>
              <a:rPr lang="en-US" sz="1200" dirty="0" err="1"/>
              <a:t>Chiplet</a:t>
            </a:r>
            <a:endParaRPr lang="en-US" sz="1200" dirty="0"/>
          </a:p>
          <a:p>
            <a:pPr algn="ctr" eaLnBrk="0" hangingPunct="0"/>
            <a:r>
              <a:rPr lang="en-US" sz="1200" dirty="0"/>
              <a:t>2.7mm </a:t>
            </a:r>
            <a:r>
              <a:rPr lang="en-US" sz="1200" dirty="0" smtClean="0"/>
              <a:t>x </a:t>
            </a:r>
            <a:r>
              <a:rPr lang="en-US" sz="1200" dirty="0"/>
              <a:t>1.8mm</a:t>
            </a:r>
          </a:p>
        </p:txBody>
      </p:sp>
    </p:spTree>
  </p:cSld>
  <p:clrMapOvr>
    <a:masterClrMapping/>
  </p:clrMapOvr>
  <p:transition advTm="7625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0513" y="533400"/>
            <a:ext cx="2438400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Preamp and Shaper Prototype</a:t>
            </a:r>
            <a:endParaRPr lang="en-US" sz="2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2050771"/>
            <a:ext cx="543444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Preamp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low noise ~0.25nV/√Hz, high dynamic range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based on low noise line-terminating preamplifier circuit topology presently used in ATLAS </a:t>
            </a:r>
            <a:r>
              <a:rPr lang="en-US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LAr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calorimeter </a:t>
            </a: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Shaper 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fully differential</a:t>
            </a:r>
          </a:p>
          <a:p>
            <a:pPr marL="630238" lvl="1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robust performance in low signal environment, excellent pickup rejection on and off chip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&lt; 0.2% non-linearity</a:t>
            </a:r>
          </a:p>
          <a:p>
            <a:pPr marL="173038" indent="-173038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power ~ 40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mW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/ preamp  and ~ 100 </a:t>
            </a:r>
            <a:r>
              <a:rPr lang="en-US" sz="1600" dirty="0" err="1" smtClean="0">
                <a:solidFill>
                  <a:schemeClr val="accent6"/>
                </a:solidFill>
                <a:latin typeface="Arial"/>
                <a:cs typeface="Arial"/>
              </a:rPr>
              <a:t>mW</a:t>
            </a:r>
            <a:r>
              <a:rPr lang="en-US" sz="1600" dirty="0" smtClean="0">
                <a:solidFill>
                  <a:schemeClr val="accent6"/>
                </a:solidFill>
                <a:latin typeface="Arial"/>
                <a:cs typeface="Arial"/>
              </a:rPr>
              <a:t> /shaper</a:t>
            </a: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630238" lvl="1" indent="-173038" algn="l"/>
            <a:endParaRPr lang="en-US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marL="630238" lvl="1" indent="-173038" algn="l">
              <a:buFont typeface="Arial" pitchFamily="34" charset="0"/>
              <a:buChar char="•"/>
            </a:pPr>
            <a:r>
              <a:rPr lang="de-DE" sz="1200" dirty="0" err="1" smtClean="0">
                <a:solidFill>
                  <a:srgbClr val="009900"/>
                </a:solidFill>
              </a:rPr>
              <a:t>see</a:t>
            </a:r>
            <a:r>
              <a:rPr lang="de-DE" sz="1200" dirty="0" smtClean="0">
                <a:solidFill>
                  <a:srgbClr val="009900"/>
                </a:solidFill>
              </a:rPr>
              <a:t>: Parallel </a:t>
            </a:r>
            <a:r>
              <a:rPr lang="de-DE" sz="1200" dirty="0" err="1" smtClean="0">
                <a:solidFill>
                  <a:srgbClr val="009900"/>
                </a:solidFill>
              </a:rPr>
              <a:t>session</a:t>
            </a:r>
            <a:r>
              <a:rPr lang="de-DE" sz="1200" dirty="0" smtClean="0">
                <a:solidFill>
                  <a:srgbClr val="009900"/>
                </a:solidFill>
              </a:rPr>
              <a:t> A2 – ASICs – Mitch Newcomer</a:t>
            </a:r>
            <a:endParaRPr lang="en-US" sz="1600" dirty="0" smtClean="0">
              <a:solidFill>
                <a:srgbClr val="009900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>
              <a:buFont typeface="Arial" pitchFamily="34" charset="0"/>
              <a:buChar char="•"/>
            </a:pPr>
            <a:endParaRPr lang="en-US" sz="1600" dirty="0" smtClean="0">
              <a:solidFill>
                <a:schemeClr val="accent6"/>
              </a:solidFill>
              <a:latin typeface="Arial"/>
              <a:cs typeface="Arial"/>
            </a:endParaRPr>
          </a:p>
          <a:p>
            <a:pPr marL="173038" indent="-173038" algn="l"/>
            <a:endParaRPr lang="en-US" sz="1600" dirty="0" smtClean="0">
              <a:solidFill>
                <a:schemeClr val="accent6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Readout Electronics for the ATLAS LAr Calorimeter at the sLHC   -    Arno Straessner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E256F-2EED-4CF9-ADAC-8DF862AE8E9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182" y="574158"/>
            <a:ext cx="4628545" cy="143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83313" y="3733800"/>
            <a:ext cx="28956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9"/>
          <p:cNvSpPr txBox="1">
            <a:spLocks noChangeArrowheads="1"/>
          </p:cNvSpPr>
          <p:nvPr/>
        </p:nvSpPr>
        <p:spPr bwMode="auto">
          <a:xfrm>
            <a:off x="5802313" y="1219200"/>
            <a:ext cx="8667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dirty="0"/>
              <a:t>(RC)</a:t>
            </a:r>
            <a:r>
              <a:rPr lang="en-US" sz="1200" baseline="30000" dirty="0"/>
              <a:t>2</a:t>
            </a:r>
            <a:r>
              <a:rPr lang="en-US" sz="1200" dirty="0"/>
              <a:t>-CR</a:t>
            </a:r>
          </a:p>
        </p:txBody>
      </p:sp>
      <p:sp>
        <p:nvSpPr>
          <p:cNvPr id="39" name="TextBox 10"/>
          <p:cNvSpPr txBox="1">
            <a:spLocks noChangeArrowheads="1"/>
          </p:cNvSpPr>
          <p:nvPr/>
        </p:nvSpPr>
        <p:spPr bwMode="auto">
          <a:xfrm>
            <a:off x="5503411" y="2286000"/>
            <a:ext cx="10915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dirty="0"/>
              <a:t>Preamp out</a:t>
            </a:r>
          </a:p>
          <a:p>
            <a:pPr eaLnBrk="0" hangingPunct="0"/>
            <a:r>
              <a:rPr lang="en-US" sz="1200" dirty="0" smtClean="0"/>
              <a:t>0-700 </a:t>
            </a:r>
            <a:r>
              <a:rPr lang="el-GR" sz="1200" dirty="0" smtClean="0"/>
              <a:t>μ</a:t>
            </a:r>
            <a:r>
              <a:rPr lang="en-US" sz="1200" dirty="0"/>
              <a:t>A into</a:t>
            </a:r>
          </a:p>
          <a:p>
            <a:pPr eaLnBrk="0" hangingPunct="0"/>
            <a:r>
              <a:rPr lang="en-US" sz="1200" dirty="0"/>
              <a:t>preamp</a:t>
            </a:r>
          </a:p>
        </p:txBody>
      </p:sp>
      <p:cxnSp>
        <p:nvCxnSpPr>
          <p:cNvPr id="40" name="Straight Arrow Connector 12"/>
          <p:cNvCxnSpPr>
            <a:cxnSpLocks noChangeShapeType="1"/>
            <a:stCxn id="44" idx="3"/>
          </p:cNvCxnSpPr>
          <p:nvPr/>
        </p:nvCxnSpPr>
        <p:spPr bwMode="auto">
          <a:xfrm>
            <a:off x="6624638" y="976313"/>
            <a:ext cx="854075" cy="15875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41" name="Straight Arrow Connector 15"/>
          <p:cNvCxnSpPr>
            <a:cxnSpLocks noChangeShapeType="1"/>
            <a:stCxn id="38" idx="3"/>
          </p:cNvCxnSpPr>
          <p:nvPr/>
        </p:nvCxnSpPr>
        <p:spPr bwMode="auto">
          <a:xfrm>
            <a:off x="6669088" y="1357313"/>
            <a:ext cx="596900" cy="30162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42" name="Straight Arrow Connector 17"/>
          <p:cNvCxnSpPr>
            <a:cxnSpLocks noChangeShapeType="1"/>
            <a:stCxn id="39" idx="3"/>
          </p:cNvCxnSpPr>
          <p:nvPr/>
        </p:nvCxnSpPr>
        <p:spPr bwMode="auto">
          <a:xfrm flipV="1">
            <a:off x="6594928" y="2544764"/>
            <a:ext cx="644072" cy="64402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43" name="TextBox 19"/>
          <p:cNvSpPr txBox="1">
            <a:spLocks noChangeArrowheads="1"/>
          </p:cNvSpPr>
          <p:nvPr/>
        </p:nvSpPr>
        <p:spPr bwMode="auto">
          <a:xfrm>
            <a:off x="7056149" y="6175664"/>
            <a:ext cx="1089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dirty="0" err="1"/>
              <a:t>LAr</a:t>
            </a:r>
            <a:r>
              <a:rPr lang="en-US" sz="1200" dirty="0"/>
              <a:t> </a:t>
            </a:r>
            <a:r>
              <a:rPr lang="en-US" sz="1200" dirty="0" err="1"/>
              <a:t>Chiplet</a:t>
            </a:r>
            <a:endParaRPr lang="en-US" sz="1200" dirty="0"/>
          </a:p>
          <a:p>
            <a:pPr eaLnBrk="0" hangingPunct="0"/>
            <a:r>
              <a:rPr lang="en-US" sz="1200" dirty="0"/>
              <a:t>2mm X 2mm</a:t>
            </a:r>
          </a:p>
        </p:txBody>
      </p:sp>
      <p:sp>
        <p:nvSpPr>
          <p:cNvPr id="44" name="TextBox 8"/>
          <p:cNvSpPr txBox="1">
            <a:spLocks noChangeArrowheads="1"/>
          </p:cNvSpPr>
          <p:nvPr/>
        </p:nvSpPr>
        <p:spPr bwMode="auto">
          <a:xfrm>
            <a:off x="5192713" y="838200"/>
            <a:ext cx="1431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dirty="0"/>
              <a:t>(RC)</a:t>
            </a:r>
            <a:r>
              <a:rPr lang="en-US" sz="1200" baseline="30000" dirty="0"/>
              <a:t>2 </a:t>
            </a:r>
            <a:r>
              <a:rPr lang="en-US" sz="1200" dirty="0"/>
              <a:t>10X Shaper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7591495" y="4177145"/>
            <a:ext cx="982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preamps</a:t>
            </a:r>
            <a:endParaRPr lang="de-DE" sz="1600" dirty="0"/>
          </a:p>
        </p:txBody>
      </p:sp>
      <p:sp>
        <p:nvSpPr>
          <p:cNvPr id="47" name="Textfeld 46"/>
          <p:cNvSpPr txBox="1"/>
          <p:nvPr/>
        </p:nvSpPr>
        <p:spPr>
          <a:xfrm>
            <a:off x="7012899" y="4610100"/>
            <a:ext cx="1301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shapers x1</a:t>
            </a:r>
          </a:p>
          <a:p>
            <a:r>
              <a:rPr lang="en-US" sz="1600" dirty="0" smtClean="0"/>
              <a:t>shapers x10</a:t>
            </a:r>
            <a:endParaRPr lang="de-DE" sz="1600" dirty="0"/>
          </a:p>
        </p:txBody>
      </p:sp>
      <p:sp>
        <p:nvSpPr>
          <p:cNvPr id="48" name="Textfeld 47"/>
          <p:cNvSpPr txBox="1"/>
          <p:nvPr/>
        </p:nvSpPr>
        <p:spPr>
          <a:xfrm>
            <a:off x="6735977" y="5337463"/>
            <a:ext cx="982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preamps</a:t>
            </a:r>
            <a:endParaRPr lang="de-DE" sz="1600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232" y="4810992"/>
            <a:ext cx="1841214" cy="127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2916" y="4821382"/>
            <a:ext cx="1003068" cy="126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91752" y="4811630"/>
            <a:ext cx="2648425" cy="142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7625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283"/>
  <p:tag name="FIRSTARNOST@7CVKR7MFUVWXYL2A" val="3116"/>
  <p:tag name="FIRSTARNOST@YFNKOPNFUVWYY577" val="3333"/>
  <p:tag name="DEFAULTDISPLAYSOURCE" val="\documentclass{article}\pagestyle{empty}&#10;\begin{document}&#10;&#10;\end{document}&#10;"/>
  <p:tag name="EMBEDFONTS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0</TotalTime>
  <Words>2009</Words>
  <Application>Microsoft Office PowerPoint</Application>
  <PresentationFormat>Bildschirmpräsentation (4:3)</PresentationFormat>
  <Paragraphs>572</Paragraphs>
  <Slides>22</Slides>
  <Notes>22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Default Design</vt:lpstr>
      <vt:lpstr>Development of New Readout Electronics for the ATLAS LAr Calorimeter  at the sLHC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  <vt:lpstr>Folie 22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FCAL WP 2.2</dc:title>
  <dc:creator>arnost</dc:creator>
  <cp:lastModifiedBy>arnost</cp:lastModifiedBy>
  <cp:revision>888</cp:revision>
  <dcterms:created xsi:type="dcterms:W3CDTF">2004-03-01T16:26:11Z</dcterms:created>
  <dcterms:modified xsi:type="dcterms:W3CDTF">2009-09-21T20:19:20Z</dcterms:modified>
</cp:coreProperties>
</file>