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handoutMasterIdLst>
    <p:handoutMasterId r:id="rId28"/>
  </p:handoutMasterIdLst>
  <p:sldIdLst>
    <p:sldId id="256" r:id="rId2"/>
    <p:sldId id="258" r:id="rId3"/>
    <p:sldId id="260" r:id="rId4"/>
    <p:sldId id="272" r:id="rId5"/>
    <p:sldId id="259" r:id="rId6"/>
    <p:sldId id="261" r:id="rId7"/>
    <p:sldId id="262" r:id="rId8"/>
    <p:sldId id="263" r:id="rId9"/>
    <p:sldId id="265" r:id="rId10"/>
    <p:sldId id="264" r:id="rId11"/>
    <p:sldId id="269" r:id="rId12"/>
    <p:sldId id="273" r:id="rId13"/>
    <p:sldId id="266" r:id="rId14"/>
    <p:sldId id="278" r:id="rId15"/>
    <p:sldId id="279" r:id="rId16"/>
    <p:sldId id="267" r:id="rId17"/>
    <p:sldId id="280" r:id="rId18"/>
    <p:sldId id="277" r:id="rId19"/>
    <p:sldId id="276" r:id="rId20"/>
    <p:sldId id="275" r:id="rId21"/>
    <p:sldId id="281" r:id="rId22"/>
    <p:sldId id="284" r:id="rId23"/>
    <p:sldId id="282" r:id="rId24"/>
    <p:sldId id="283" r:id="rId25"/>
    <p:sldId id="285" r:id="rId26"/>
  </p:sldIdLst>
  <p:sldSz cx="9144000" cy="6858000" type="screen4x3"/>
  <p:notesSz cx="6731000" cy="9855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8080"/>
    <a:srgbClr val="0099CC"/>
    <a:srgbClr val="0066CC"/>
    <a:srgbClr val="0099FF"/>
    <a:srgbClr val="0066FF"/>
    <a:srgbClr val="00CC66"/>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6" autoAdjust="0"/>
    <p:restoredTop sz="94973" autoAdjust="0"/>
  </p:normalViewPr>
  <p:slideViewPr>
    <p:cSldViewPr>
      <p:cViewPr varScale="1">
        <p:scale>
          <a:sx n="68" d="100"/>
          <a:sy n="68" d="100"/>
        </p:scale>
        <p:origin x="-71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7" d="100"/>
          <a:sy n="77" d="100"/>
        </p:scale>
        <p:origin x="-2208" y="-90"/>
      </p:cViewPr>
      <p:guideLst>
        <p:guide orient="horz" pos="3104"/>
        <p:guide pos="212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6238" cy="492125"/>
          </a:xfrm>
          <a:prstGeom prst="rect">
            <a:avLst/>
          </a:prstGeom>
        </p:spPr>
        <p:txBody>
          <a:bodyPr vert="horz" lIns="91440" tIns="45720" rIns="91440" bIns="45720" rtlCol="0"/>
          <a:lstStyle>
            <a:lvl1pPr algn="l">
              <a:defRPr sz="1200"/>
            </a:lvl1pPr>
          </a:lstStyle>
          <a:p>
            <a:pPr>
              <a:defRPr/>
            </a:pPr>
            <a:r>
              <a:rPr lang="en-US"/>
              <a:t>This is a test</a:t>
            </a:r>
          </a:p>
        </p:txBody>
      </p:sp>
      <p:sp>
        <p:nvSpPr>
          <p:cNvPr id="3" name="Date Placeholder 2"/>
          <p:cNvSpPr>
            <a:spLocks noGrp="1"/>
          </p:cNvSpPr>
          <p:nvPr>
            <p:ph type="dt" sz="quarter" idx="1"/>
          </p:nvPr>
        </p:nvSpPr>
        <p:spPr>
          <a:xfrm>
            <a:off x="3813175" y="0"/>
            <a:ext cx="2916238" cy="492125"/>
          </a:xfrm>
          <a:prstGeom prst="rect">
            <a:avLst/>
          </a:prstGeom>
        </p:spPr>
        <p:txBody>
          <a:bodyPr vert="horz" lIns="91440" tIns="45720" rIns="91440" bIns="45720" rtlCol="0"/>
          <a:lstStyle>
            <a:lvl1pPr algn="r">
              <a:defRPr sz="1200"/>
            </a:lvl1pPr>
          </a:lstStyle>
          <a:p>
            <a:pPr>
              <a:defRPr/>
            </a:pPr>
            <a:fld id="{9095D8D1-D528-4E32-977A-0069062C1411}" type="datetimeFigureOut">
              <a:rPr lang="en-US"/>
              <a:pPr>
                <a:defRPr/>
              </a:pPr>
              <a:t>9/22/2009</a:t>
            </a:fld>
            <a:endParaRPr lang="en-US" dirty="0"/>
          </a:p>
        </p:txBody>
      </p:sp>
      <p:sp>
        <p:nvSpPr>
          <p:cNvPr id="4" name="Footer Placeholder 3"/>
          <p:cNvSpPr>
            <a:spLocks noGrp="1"/>
          </p:cNvSpPr>
          <p:nvPr>
            <p:ph type="ftr" sz="quarter" idx="2"/>
          </p:nvPr>
        </p:nvSpPr>
        <p:spPr>
          <a:xfrm>
            <a:off x="0" y="9361488"/>
            <a:ext cx="2916238" cy="492125"/>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13175" y="9361488"/>
            <a:ext cx="2916238" cy="492125"/>
          </a:xfrm>
          <a:prstGeom prst="rect">
            <a:avLst/>
          </a:prstGeom>
        </p:spPr>
        <p:txBody>
          <a:bodyPr vert="horz" lIns="91440" tIns="45720" rIns="91440" bIns="45720" rtlCol="0" anchor="b"/>
          <a:lstStyle>
            <a:lvl1pPr algn="r">
              <a:defRPr sz="1200"/>
            </a:lvl1pPr>
          </a:lstStyle>
          <a:p>
            <a:pPr>
              <a:defRPr/>
            </a:pPr>
            <a:fld id="{78B01ED7-6EB7-4282-BED5-6E762B398BA1}" type="slidenum">
              <a:rPr lang="en-US"/>
              <a:pPr>
                <a:defRPr/>
              </a:pPr>
              <a:t>‹#›</a:t>
            </a:fld>
            <a:endParaRPr lang="en-US" dirty="0"/>
          </a:p>
        </p:txBody>
      </p:sp>
    </p:spTree>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17825" cy="4921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l" defTabSz="966788">
              <a:defRPr sz="1300"/>
            </a:lvl1pPr>
          </a:lstStyle>
          <a:p>
            <a:pPr>
              <a:defRPr/>
            </a:pPr>
            <a:r>
              <a:rPr lang="en-US"/>
              <a:t>This is a test</a:t>
            </a:r>
          </a:p>
        </p:txBody>
      </p:sp>
      <p:sp>
        <p:nvSpPr>
          <p:cNvPr id="4099" name="Rectangle 3"/>
          <p:cNvSpPr>
            <a:spLocks noGrp="1" noChangeArrowheads="1"/>
          </p:cNvSpPr>
          <p:nvPr>
            <p:ph type="dt" idx="1"/>
          </p:nvPr>
        </p:nvSpPr>
        <p:spPr bwMode="auto">
          <a:xfrm>
            <a:off x="3813175" y="0"/>
            <a:ext cx="2916238" cy="4921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vl1pPr>
          </a:lstStyle>
          <a:p>
            <a:pPr>
              <a:defRPr/>
            </a:pPr>
            <a:endParaRPr lang="en-US"/>
          </a:p>
        </p:txBody>
      </p:sp>
      <p:sp>
        <p:nvSpPr>
          <p:cNvPr id="20484" name="Rectangle 4"/>
          <p:cNvSpPr>
            <a:spLocks noGrp="1" noRot="1" noChangeAspect="1" noChangeArrowheads="1" noTextEdit="1"/>
          </p:cNvSpPr>
          <p:nvPr>
            <p:ph type="sldImg" idx="2"/>
          </p:nvPr>
        </p:nvSpPr>
        <p:spPr bwMode="auto">
          <a:xfrm>
            <a:off x="901700" y="739775"/>
            <a:ext cx="4927600" cy="36957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73100" y="4681538"/>
            <a:ext cx="5384800" cy="44338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9361488"/>
            <a:ext cx="2917825" cy="4921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l" defTabSz="966788">
              <a:defRPr sz="1300"/>
            </a:lvl1pPr>
          </a:lstStyle>
          <a:p>
            <a:pPr>
              <a:defRPr/>
            </a:pPr>
            <a:endParaRPr lang="en-US"/>
          </a:p>
        </p:txBody>
      </p:sp>
      <p:sp>
        <p:nvSpPr>
          <p:cNvPr id="4103" name="Rectangle 7"/>
          <p:cNvSpPr>
            <a:spLocks noGrp="1" noChangeArrowheads="1"/>
          </p:cNvSpPr>
          <p:nvPr>
            <p:ph type="sldNum" sz="quarter" idx="5"/>
          </p:nvPr>
        </p:nvSpPr>
        <p:spPr bwMode="auto">
          <a:xfrm>
            <a:off x="3813175" y="9361488"/>
            <a:ext cx="2916238" cy="4921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pPr>
              <a:defRPr/>
            </a:pPr>
            <a:fld id="{45317428-EF8A-46B3-9CCB-D82B8D6B8F0A}" type="slidenum">
              <a:rPr lang="en-US"/>
              <a:pPr>
                <a:defRPr/>
              </a:pPr>
              <a:t>‹#›</a:t>
            </a:fld>
            <a:endParaRPr lang="en-US" dirty="0"/>
          </a:p>
        </p:txBody>
      </p:sp>
    </p:spTree>
  </p:cSld>
  <p:clrMap bg1="lt1" tx1="dk1" bg2="lt2" tx2="dk2" accent1="accent1" accent2="accent2" accent3="accent3" accent4="accent4" accent5="accent5" accent6="accent6" hlink="hlink" folHlink="folHlink"/>
  <p:hf sldNum="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cSld name="4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446212" y="1219200"/>
            <a:ext cx="3659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46212" y="1858962"/>
            <a:ext cx="3659188" cy="45418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330975" y="1219200"/>
            <a:ext cx="36606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0975" y="1858962"/>
            <a:ext cx="3660625" cy="45418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Rectangle 2"/>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smtClean="0"/>
              <a:t>Click to edit Master title style</a:t>
            </a:r>
            <a:endParaRPr lang="en-US" dirty="0" smtClean="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smtClean="0"/>
              <a:t>Click to edit Master title style</a:t>
            </a:r>
            <a:endParaRPr lang="en-US" dirty="0" smtClean="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2"/>
          <p:cNvSpPr txBox="1">
            <a:spLocks noChangeArrowheads="1"/>
          </p:cNvSpPr>
          <p:nvPr userDrawn="1"/>
        </p:nvSpPr>
        <p:spPr bwMode="auto">
          <a:xfrm>
            <a:off x="1524000" y="0"/>
            <a:ext cx="7467600" cy="944563"/>
          </a:xfrm>
          <a:prstGeom prst="rect">
            <a:avLst/>
          </a:prstGeom>
          <a:noFill/>
          <a:ln w="9525">
            <a:noFill/>
            <a:miter lim="800000"/>
            <a:headEnd/>
            <a:tailEnd/>
          </a:ln>
          <a:effectLst/>
        </p:spPr>
        <p:txBody>
          <a:bodyPr anchor="ctr"/>
          <a:lstStyle/>
          <a:p>
            <a:pPr algn="ctr" eaLnBrk="0" hangingPunct="0">
              <a:defRPr/>
            </a:pPr>
            <a:r>
              <a:rPr lang="en-US" sz="3200" kern="0">
                <a:solidFill>
                  <a:srgbClr val="373D54"/>
                </a:solidFill>
                <a:effectLst>
                  <a:outerShdw blurRad="38100" dist="38100" dir="2700000" algn="tl">
                    <a:srgbClr val="000000">
                      <a:alpha val="43137"/>
                    </a:srgbClr>
                  </a:outerShdw>
                </a:effectLst>
                <a:latin typeface="+mj-lt"/>
                <a:ea typeface="+mj-ea"/>
                <a:cs typeface="+mj-cs"/>
              </a:rPr>
              <a:t>Click to edit Master title style</a:t>
            </a:r>
            <a:endParaRPr lang="en-US" sz="3200" kern="0" dirty="0">
              <a:solidFill>
                <a:srgbClr val="373D54"/>
              </a:solidFill>
              <a:effectLst>
                <a:outerShdw blurRad="38100" dist="38100" dir="2700000" algn="tl">
                  <a:srgbClr val="000000">
                    <a:alpha val="43137"/>
                  </a:srgbClr>
                </a:outerShdw>
              </a:effectLst>
              <a:latin typeface="+mj-lt"/>
              <a:ea typeface="+mj-ea"/>
              <a:cs typeface="+mj-cs"/>
            </a:endParaRPr>
          </a:p>
        </p:txBody>
      </p:sp>
      <p:sp>
        <p:nvSpPr>
          <p:cNvPr id="2" name="Title 1"/>
          <p:cNvSpPr>
            <a:spLocks noGrp="1"/>
          </p:cNvSpPr>
          <p:nvPr>
            <p:ph type="title"/>
          </p:nvPr>
        </p:nvSpPr>
        <p:spPr>
          <a:xfrm>
            <a:off x="1411287" y="1295400"/>
            <a:ext cx="3008313" cy="914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572000" y="1295400"/>
            <a:ext cx="4343400" cy="51054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11287" y="2209800"/>
            <a:ext cx="3008313" cy="4191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2"/>
          <p:cNvSpPr txBox="1">
            <a:spLocks noChangeArrowheads="1"/>
          </p:cNvSpPr>
          <p:nvPr userDrawn="1"/>
        </p:nvSpPr>
        <p:spPr bwMode="auto">
          <a:xfrm>
            <a:off x="1524000" y="0"/>
            <a:ext cx="7467600" cy="944563"/>
          </a:xfrm>
          <a:prstGeom prst="rect">
            <a:avLst/>
          </a:prstGeom>
          <a:noFill/>
          <a:ln w="9525">
            <a:noFill/>
            <a:miter lim="800000"/>
            <a:headEnd/>
            <a:tailEnd/>
          </a:ln>
          <a:effectLst/>
        </p:spPr>
        <p:txBody>
          <a:bodyPr anchor="ctr"/>
          <a:lstStyle/>
          <a:p>
            <a:pPr algn="ctr" eaLnBrk="0" hangingPunct="0">
              <a:defRPr/>
            </a:pPr>
            <a:r>
              <a:rPr lang="en-US" sz="3200" kern="0">
                <a:solidFill>
                  <a:srgbClr val="373D54"/>
                </a:solidFill>
                <a:effectLst>
                  <a:outerShdw blurRad="38100" dist="38100" dir="2700000" algn="tl">
                    <a:srgbClr val="000000">
                      <a:alpha val="43137"/>
                    </a:srgbClr>
                  </a:outerShdw>
                </a:effectLst>
                <a:latin typeface="+mj-lt"/>
                <a:ea typeface="+mj-ea"/>
                <a:cs typeface="+mj-cs"/>
              </a:rPr>
              <a:t>Click to edit Master title style</a:t>
            </a:r>
            <a:endParaRPr lang="en-US" sz="3200" kern="0" dirty="0">
              <a:solidFill>
                <a:srgbClr val="373D54"/>
              </a:solidFill>
              <a:effectLst>
                <a:outerShdw blurRad="38100" dist="38100" dir="2700000" algn="tl">
                  <a:srgbClr val="000000">
                    <a:alpha val="43137"/>
                  </a:srgbClr>
                </a:outerShdw>
              </a:effectLst>
              <a:latin typeface="+mj-lt"/>
              <a:ea typeface="+mj-ea"/>
              <a:cs typeface="+mj-cs"/>
            </a:endParaRPr>
          </a:p>
        </p:txBody>
      </p:sp>
      <p:sp>
        <p:nvSpPr>
          <p:cNvPr id="2" name="Title 1"/>
          <p:cNvSpPr>
            <a:spLocks noGrp="1"/>
          </p:cNvSpPr>
          <p:nvPr>
            <p:ph type="title"/>
          </p:nvPr>
        </p:nvSpPr>
        <p:spPr>
          <a:xfrm>
            <a:off x="1371600" y="5410200"/>
            <a:ext cx="75438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71600" y="1222375"/>
            <a:ext cx="75438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371600" y="5976938"/>
            <a:ext cx="7543800" cy="5000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2"/>
          <p:cNvSpPr txBox="1">
            <a:spLocks noChangeArrowheads="1"/>
          </p:cNvSpPr>
          <p:nvPr userDrawn="1"/>
        </p:nvSpPr>
        <p:spPr bwMode="auto">
          <a:xfrm>
            <a:off x="1524000" y="0"/>
            <a:ext cx="7467600" cy="944563"/>
          </a:xfrm>
          <a:prstGeom prst="rect">
            <a:avLst/>
          </a:prstGeom>
          <a:noFill/>
          <a:ln w="9525">
            <a:noFill/>
            <a:miter lim="800000"/>
            <a:headEnd/>
            <a:tailEnd/>
          </a:ln>
          <a:effectLst/>
        </p:spPr>
        <p:txBody>
          <a:bodyPr anchor="ctr"/>
          <a:lstStyle/>
          <a:p>
            <a:pPr algn="ctr" eaLnBrk="0" hangingPunct="0">
              <a:defRPr/>
            </a:pPr>
            <a:r>
              <a:rPr lang="en-US" sz="3200" kern="0">
                <a:solidFill>
                  <a:srgbClr val="373D54"/>
                </a:solidFill>
                <a:effectLst>
                  <a:outerShdw blurRad="38100" dist="38100" dir="2700000" algn="tl">
                    <a:srgbClr val="000000">
                      <a:alpha val="43137"/>
                    </a:srgbClr>
                  </a:outerShdw>
                </a:effectLst>
                <a:latin typeface="+mj-lt"/>
                <a:ea typeface="+mj-ea"/>
                <a:cs typeface="+mj-cs"/>
              </a:rPr>
              <a:t>Click to edit Master title style</a:t>
            </a:r>
            <a:endParaRPr lang="en-US" sz="3200" kern="0" dirty="0">
              <a:solidFill>
                <a:srgbClr val="373D54"/>
              </a:solidFill>
              <a:effectLst>
                <a:outerShdw blurRad="38100" dist="38100" dir="2700000" algn="tl">
                  <a:srgbClr val="000000">
                    <a:alpha val="43137"/>
                  </a:srgbClr>
                </a:outerShdw>
              </a:effectLst>
              <a:latin typeface="+mj-lt"/>
              <a:ea typeface="+mj-ea"/>
              <a:cs typeface="+mj-cs"/>
            </a:endParaRPr>
          </a:p>
        </p:txBody>
      </p:sp>
      <p:sp>
        <p:nvSpPr>
          <p:cNvPr id="2" name="Vertical Title 1"/>
          <p:cNvSpPr>
            <a:spLocks noGrp="1"/>
          </p:cNvSpPr>
          <p:nvPr>
            <p:ph type="title" orient="vert"/>
          </p:nvPr>
        </p:nvSpPr>
        <p:spPr>
          <a:xfrm>
            <a:off x="6934200" y="1219200"/>
            <a:ext cx="2057400" cy="5181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47800" y="1219200"/>
            <a:ext cx="5334000" cy="5181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447800" y="1143000"/>
            <a:ext cx="3657600" cy="26127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quarter" idx="2"/>
          </p:nvPr>
        </p:nvSpPr>
        <p:spPr>
          <a:xfrm>
            <a:off x="5257800" y="1143000"/>
            <a:ext cx="3657600" cy="26127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Content Placeholder 4"/>
          <p:cNvSpPr>
            <a:spLocks noGrp="1"/>
          </p:cNvSpPr>
          <p:nvPr>
            <p:ph sz="quarter" idx="3"/>
          </p:nvPr>
        </p:nvSpPr>
        <p:spPr>
          <a:xfrm>
            <a:off x="1447800" y="3862389"/>
            <a:ext cx="3657600" cy="2614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5257800" y="3862389"/>
            <a:ext cx="3657600" cy="2614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smtClean="0"/>
              <a:t>Click to edit Master title style</a:t>
            </a:r>
            <a:endParaRPr lang="en-US" dirty="0" smtClean="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3" name="Table Placeholder 2"/>
          <p:cNvSpPr>
            <a:spLocks noGrp="1"/>
          </p:cNvSpPr>
          <p:nvPr>
            <p:ph type="tbl" idx="1"/>
          </p:nvPr>
        </p:nvSpPr>
        <p:spPr>
          <a:xfrm>
            <a:off x="1371600" y="1219200"/>
            <a:ext cx="7543800" cy="5181600"/>
          </a:xfrm>
        </p:spPr>
        <p:txBody>
          <a:bodyPr/>
          <a:lstStyle/>
          <a:p>
            <a:pPr lvl="0"/>
            <a:r>
              <a:rPr lang="en-US" noProof="0" smtClean="0"/>
              <a:t>Click icon to add table</a:t>
            </a:r>
            <a:endParaRPr lang="en-US" noProof="0" dirty="0" smtClean="0"/>
          </a:p>
        </p:txBody>
      </p:sp>
      <p:sp>
        <p:nvSpPr>
          <p:cNvPr id="5" name="Title 4"/>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smtClean="0"/>
              <a:t>Click to edit Master title style</a:t>
            </a:r>
            <a:endParaRPr lang="en-US" dirty="0" smtClean="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3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Title Slide">
    <p:spTree>
      <p:nvGrpSpPr>
        <p:cNvPr id="1" name=""/>
        <p:cNvGrpSpPr/>
        <p:nvPr/>
      </p:nvGrpSpPr>
      <p:grpSpPr>
        <a:xfrm>
          <a:off x="0" y="0"/>
          <a:ext cx="0" cy="0"/>
          <a:chOff x="0" y="0"/>
          <a:chExt cx="0" cy="0"/>
        </a:xfrm>
      </p:grpSpPr>
      <p:sp>
        <p:nvSpPr>
          <p:cNvPr id="4" name="Rectangle 3"/>
          <p:cNvSpPr/>
          <p:nvPr userDrawn="1"/>
        </p:nvSpPr>
        <p:spPr bwMode="auto">
          <a:xfrm>
            <a:off x="0" y="2133600"/>
            <a:ext cx="9144000" cy="1752600"/>
          </a:xfrm>
          <a:prstGeom prst="rect">
            <a:avLst/>
          </a:prstGeom>
          <a:gradFill flip="none" rotWithShape="1">
            <a:gsLst>
              <a:gs pos="12000">
                <a:schemeClr val="bg1">
                  <a:lumMod val="65000"/>
                  <a:alpha val="31000"/>
                </a:schemeClr>
              </a:gs>
              <a:gs pos="85000">
                <a:schemeClr val="accent1">
                  <a:shade val="67500"/>
                  <a:satMod val="115000"/>
                </a:schemeClr>
              </a:gs>
              <a:gs pos="100000">
                <a:schemeClr val="accent1">
                  <a:shade val="100000"/>
                  <a:satMod val="115000"/>
                </a:schemeClr>
              </a:gs>
            </a:gsLst>
            <a:lin ang="0" scaled="1"/>
            <a:tileRect/>
          </a:gradFill>
          <a:ln w="9525" cap="flat" cmpd="sng" algn="ctr">
            <a:noFill/>
            <a:prstDash val="solid"/>
            <a:round/>
            <a:headEnd type="none" w="med" len="med"/>
            <a:tailEnd type="none" w="med" len="med"/>
          </a:ln>
          <a:effectLst/>
        </p:spPr>
        <p:txBody>
          <a:bodyPr/>
          <a:lstStyle/>
          <a:p>
            <a:pPr algn="ctr">
              <a:defRPr/>
            </a:pPr>
            <a:endParaRPr lang="en-US" sz="2000" dirty="0"/>
          </a:p>
        </p:txBody>
      </p:sp>
      <p:pic>
        <p:nvPicPr>
          <p:cNvPr id="5" name="Picture 11" descr="CERN logo"/>
          <p:cNvPicPr>
            <a:picLocks noChangeArrowheads="1"/>
          </p:cNvPicPr>
          <p:nvPr userDrawn="1"/>
        </p:nvPicPr>
        <p:blipFill>
          <a:blip r:embed="rId2"/>
          <a:srcRect/>
          <a:stretch>
            <a:fillRect/>
          </a:stretch>
        </p:blipFill>
        <p:spPr bwMode="auto">
          <a:xfrm>
            <a:off x="762000" y="2971800"/>
            <a:ext cx="622300" cy="622300"/>
          </a:xfrm>
          <a:prstGeom prst="rect">
            <a:avLst/>
          </a:prstGeom>
          <a:noFill/>
          <a:ln w="9525">
            <a:noFill/>
            <a:miter lim="800000"/>
            <a:headEnd/>
            <a:tailEnd/>
          </a:ln>
        </p:spPr>
      </p:pic>
      <p:pic>
        <p:nvPicPr>
          <p:cNvPr id="6" name="Picture 12" descr="medipixlogo"/>
          <p:cNvPicPr>
            <a:picLocks noChangeArrowheads="1"/>
          </p:cNvPicPr>
          <p:nvPr userDrawn="1"/>
        </p:nvPicPr>
        <p:blipFill>
          <a:blip r:embed="rId3"/>
          <a:srcRect/>
          <a:stretch>
            <a:fillRect/>
          </a:stretch>
        </p:blipFill>
        <p:spPr bwMode="auto">
          <a:xfrm>
            <a:off x="762000" y="2286000"/>
            <a:ext cx="622300" cy="622300"/>
          </a:xfrm>
          <a:prstGeom prst="rect">
            <a:avLst/>
          </a:prstGeom>
          <a:noFill/>
          <a:ln w="9525">
            <a:noFill/>
            <a:miter lim="800000"/>
            <a:headEnd/>
            <a:tailEnd/>
          </a:ln>
        </p:spPr>
      </p:pic>
      <p:sp>
        <p:nvSpPr>
          <p:cNvPr id="2" name="Title 1"/>
          <p:cNvSpPr>
            <a:spLocks noGrp="1"/>
          </p:cNvSpPr>
          <p:nvPr>
            <p:ph type="title"/>
          </p:nvPr>
        </p:nvSpPr>
        <p:spPr>
          <a:xfrm>
            <a:off x="1524000" y="2295525"/>
            <a:ext cx="71628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1524000" y="4049713"/>
            <a:ext cx="7162800" cy="1436687"/>
          </a:xfrm>
        </p:spPr>
        <p:txBody>
          <a:bodyPr anchor="b"/>
          <a:lstStyle>
            <a:lvl1pPr marL="0" indent="0">
              <a:buNone/>
              <a:defRPr sz="2000" i="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4" name="Rectangle 21"/>
          <p:cNvSpPr/>
          <p:nvPr userDrawn="1"/>
        </p:nvSpPr>
        <p:spPr bwMode="auto">
          <a:xfrm>
            <a:off x="0" y="0"/>
            <a:ext cx="9144000" cy="990600"/>
          </a:xfrm>
          <a:prstGeom prst="rect">
            <a:avLst/>
          </a:prstGeom>
          <a:gradFill flip="none" rotWithShape="1">
            <a:gsLst>
              <a:gs pos="12000">
                <a:schemeClr val="bg1">
                  <a:lumMod val="65000"/>
                  <a:alpha val="31000"/>
                </a:schemeClr>
              </a:gs>
              <a:gs pos="85000">
                <a:schemeClr val="accent1">
                  <a:shade val="67500"/>
                  <a:satMod val="115000"/>
                </a:schemeClr>
              </a:gs>
              <a:gs pos="100000">
                <a:schemeClr val="accent1">
                  <a:shade val="100000"/>
                  <a:satMod val="115000"/>
                </a:schemeClr>
              </a:gs>
            </a:gsLst>
            <a:lin ang="0" scaled="1"/>
            <a:tileRect/>
          </a:gradFill>
          <a:ln w="9525" cap="flat" cmpd="sng" algn="ctr">
            <a:noFill/>
            <a:prstDash val="solid"/>
            <a:round/>
            <a:headEnd type="none" w="med" len="med"/>
            <a:tailEnd type="none" w="med" len="med"/>
          </a:ln>
          <a:effectLst/>
        </p:spPr>
        <p:txBody>
          <a:bodyPr/>
          <a:lstStyle/>
          <a:p>
            <a:pPr algn="ctr">
              <a:defRPr/>
            </a:pPr>
            <a:endParaRPr lang="en-US" sz="2000" dirty="0"/>
          </a:p>
        </p:txBody>
      </p:sp>
      <p:grpSp>
        <p:nvGrpSpPr>
          <p:cNvPr id="5" name="Group 17"/>
          <p:cNvGrpSpPr>
            <a:grpSpLocks/>
          </p:cNvGrpSpPr>
          <p:nvPr userDrawn="1"/>
        </p:nvGrpSpPr>
        <p:grpSpPr bwMode="auto">
          <a:xfrm>
            <a:off x="76200" y="73025"/>
            <a:ext cx="1295400" cy="842963"/>
            <a:chOff x="76200" y="73025"/>
            <a:chExt cx="1295400" cy="842963"/>
          </a:xfrm>
        </p:grpSpPr>
        <p:pic>
          <p:nvPicPr>
            <p:cNvPr id="6" name="Picture 11" descr="CERN logo"/>
            <p:cNvPicPr>
              <a:picLocks noChangeArrowheads="1"/>
            </p:cNvPicPr>
            <p:nvPr userDrawn="1"/>
          </p:nvPicPr>
          <p:blipFill>
            <a:blip r:embed="rId2"/>
            <a:srcRect/>
            <a:stretch>
              <a:fillRect/>
            </a:stretch>
          </p:blipFill>
          <p:spPr bwMode="auto">
            <a:xfrm>
              <a:off x="76200" y="511664"/>
              <a:ext cx="404660" cy="404324"/>
            </a:xfrm>
            <a:prstGeom prst="rect">
              <a:avLst/>
            </a:prstGeom>
            <a:noFill/>
            <a:ln w="9525">
              <a:noFill/>
              <a:miter lim="800000"/>
              <a:headEnd/>
              <a:tailEnd/>
            </a:ln>
          </p:spPr>
        </p:pic>
        <p:pic>
          <p:nvPicPr>
            <p:cNvPr id="7" name="Picture 12" descr="medipixlogo"/>
            <p:cNvPicPr>
              <a:picLocks noChangeArrowheads="1"/>
            </p:cNvPicPr>
            <p:nvPr userDrawn="1"/>
          </p:nvPicPr>
          <p:blipFill>
            <a:blip r:embed="rId3"/>
            <a:srcRect/>
            <a:stretch>
              <a:fillRect/>
            </a:stretch>
          </p:blipFill>
          <p:spPr bwMode="auto">
            <a:xfrm>
              <a:off x="76200" y="76073"/>
              <a:ext cx="404660" cy="404324"/>
            </a:xfrm>
            <a:prstGeom prst="rect">
              <a:avLst/>
            </a:prstGeom>
            <a:noFill/>
            <a:ln w="9525">
              <a:noFill/>
              <a:miter lim="800000"/>
              <a:headEnd/>
              <a:tailEnd/>
            </a:ln>
          </p:spPr>
        </p:pic>
        <p:pic>
          <p:nvPicPr>
            <p:cNvPr id="8" name="Picture 31" descr="frame_gray1.png"/>
            <p:cNvPicPr>
              <a:picLocks/>
            </p:cNvPicPr>
            <p:nvPr userDrawn="1"/>
          </p:nvPicPr>
          <p:blipFill>
            <a:blip r:embed="rId4"/>
            <a:srcRect/>
            <a:stretch>
              <a:fillRect/>
            </a:stretch>
          </p:blipFill>
          <p:spPr bwMode="auto">
            <a:xfrm>
              <a:off x="530352" y="73025"/>
              <a:ext cx="841248" cy="841375"/>
            </a:xfrm>
            <a:prstGeom prst="rect">
              <a:avLst/>
            </a:prstGeom>
            <a:noFill/>
            <a:ln w="9525">
              <a:noFill/>
              <a:miter lim="800000"/>
              <a:headEnd/>
              <a:tailEnd/>
            </a:ln>
          </p:spPr>
        </p:pic>
      </p:grpSp>
      <p:sp>
        <p:nvSpPr>
          <p:cNvPr id="3" name="Title 2"/>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smtClean="0"/>
              <a:t>Click to edit Master title style</a:t>
            </a:r>
            <a:endParaRPr lang="en-US" dirty="0" smtClean="0"/>
          </a:p>
        </p:txBody>
      </p:sp>
      <p:sp>
        <p:nvSpPr>
          <p:cNvPr id="11" name="Content Placeholder 2"/>
          <p:cNvSpPr>
            <a:spLocks noGrp="1"/>
          </p:cNvSpPr>
          <p:nvPr>
            <p:ph idx="1"/>
          </p:nvPr>
        </p:nvSpPr>
        <p:spPr>
          <a:xfrm>
            <a:off x="152400" y="1219200"/>
            <a:ext cx="8763000"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reserve="1">
  <p:cSld name="Section Header">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447800" y="1219200"/>
            <a:ext cx="3657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2"/>
          <p:cNvSpPr>
            <a:spLocks noGrp="1"/>
          </p:cNvSpPr>
          <p:nvPr>
            <p:ph sz="half" idx="10"/>
          </p:nvPr>
        </p:nvSpPr>
        <p:spPr>
          <a:xfrm>
            <a:off x="5334000" y="1219200"/>
            <a:ext cx="3657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2"/>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a:lstStyle/>
          <a:p>
            <a:pPr lvl="0"/>
            <a:r>
              <a:rPr lang="en-US" smtClean="0"/>
              <a:t>Click to edit Master title style</a:t>
            </a:r>
            <a:endParaRPr lang="en-US" dirty="0" smtClean="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p:cNvSpPr/>
          <p:nvPr/>
        </p:nvSpPr>
        <p:spPr bwMode="auto">
          <a:xfrm>
            <a:off x="0" y="0"/>
            <a:ext cx="9144000" cy="990600"/>
          </a:xfrm>
          <a:prstGeom prst="rect">
            <a:avLst/>
          </a:prstGeom>
          <a:gradFill flip="none" rotWithShape="1">
            <a:gsLst>
              <a:gs pos="12000">
                <a:schemeClr val="bg1">
                  <a:lumMod val="65000"/>
                  <a:alpha val="31000"/>
                </a:schemeClr>
              </a:gs>
              <a:gs pos="85000">
                <a:schemeClr val="accent1">
                  <a:shade val="67500"/>
                  <a:satMod val="115000"/>
                </a:schemeClr>
              </a:gs>
              <a:gs pos="100000">
                <a:schemeClr val="accent1">
                  <a:shade val="100000"/>
                  <a:satMod val="115000"/>
                </a:schemeClr>
              </a:gs>
            </a:gsLst>
            <a:lin ang="0" scaled="1"/>
            <a:tileRect/>
          </a:gradFill>
          <a:ln w="9525" cap="flat" cmpd="sng" algn="ctr">
            <a:noFill/>
            <a:prstDash val="solid"/>
            <a:round/>
            <a:headEnd type="none" w="med" len="med"/>
            <a:tailEnd type="none" w="med" len="med"/>
          </a:ln>
          <a:effectLst/>
        </p:spPr>
        <p:txBody>
          <a:bodyPr/>
          <a:lstStyle/>
          <a:p>
            <a:pPr algn="ctr">
              <a:defRPr/>
            </a:pPr>
            <a:endParaRPr lang="en-US" sz="2000" dirty="0"/>
          </a:p>
        </p:txBody>
      </p:sp>
      <p:sp>
        <p:nvSpPr>
          <p:cNvPr id="1026" name="Rectangle 2"/>
          <p:cNvSpPr>
            <a:spLocks noGrp="1" noChangeArrowheads="1"/>
          </p:cNvSpPr>
          <p:nvPr>
            <p:ph type="title"/>
          </p:nvPr>
        </p:nvSpPr>
        <p:spPr bwMode="auto">
          <a:xfrm>
            <a:off x="1524000" y="0"/>
            <a:ext cx="7467600" cy="9445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30" name="Rectangle 3"/>
          <p:cNvSpPr>
            <a:spLocks noGrp="1" noChangeArrowheads="1"/>
          </p:cNvSpPr>
          <p:nvPr>
            <p:ph type="body" idx="1"/>
          </p:nvPr>
        </p:nvSpPr>
        <p:spPr bwMode="auto">
          <a:xfrm>
            <a:off x="1447800" y="1219200"/>
            <a:ext cx="7467600" cy="518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3" name="Rectangle 9"/>
          <p:cNvSpPr>
            <a:spLocks noChangeArrowheads="1"/>
          </p:cNvSpPr>
          <p:nvPr/>
        </p:nvSpPr>
        <p:spPr bwMode="auto">
          <a:xfrm>
            <a:off x="533400" y="6248400"/>
            <a:ext cx="1295400" cy="476250"/>
          </a:xfrm>
          <a:prstGeom prst="rect">
            <a:avLst/>
          </a:prstGeom>
          <a:noFill/>
          <a:ln w="9525">
            <a:noFill/>
            <a:miter lim="800000"/>
            <a:headEnd/>
            <a:tailEnd/>
          </a:ln>
          <a:effectLst/>
        </p:spPr>
        <p:txBody>
          <a:bodyPr lIns="0" rIns="0"/>
          <a:lstStyle/>
          <a:p>
            <a:pPr>
              <a:defRPr/>
            </a:pPr>
            <a:endParaRPr lang="en-US" sz="1400" dirty="0">
              <a:solidFill>
                <a:schemeClr val="accent5">
                  <a:lumMod val="75000"/>
                </a:schemeClr>
              </a:solidFill>
            </a:endParaRPr>
          </a:p>
        </p:txBody>
      </p:sp>
      <p:sp>
        <p:nvSpPr>
          <p:cNvPr id="15" name="Rectangle 14"/>
          <p:cNvSpPr/>
          <p:nvPr/>
        </p:nvSpPr>
        <p:spPr bwMode="auto">
          <a:xfrm rot="5400000">
            <a:off x="-2324100" y="3314700"/>
            <a:ext cx="5867400" cy="1219200"/>
          </a:xfrm>
          <a:prstGeom prst="rect">
            <a:avLst/>
          </a:prstGeom>
          <a:gradFill flip="none" rotWithShape="1">
            <a:gsLst>
              <a:gs pos="12000">
                <a:schemeClr val="bg1">
                  <a:lumMod val="65000"/>
                  <a:alpha val="31000"/>
                </a:schemeClr>
              </a:gs>
              <a:gs pos="85000">
                <a:schemeClr val="accent1">
                  <a:shade val="67500"/>
                  <a:satMod val="115000"/>
                </a:schemeClr>
              </a:gs>
              <a:gs pos="100000">
                <a:schemeClr val="accent1">
                  <a:shade val="100000"/>
                  <a:satMod val="115000"/>
                </a:schemeClr>
              </a:gs>
            </a:gsLst>
            <a:lin ang="0" scaled="1"/>
            <a:tileRect/>
          </a:gradFill>
          <a:ln w="9525" cap="flat" cmpd="sng" algn="ctr">
            <a:noFill/>
            <a:prstDash val="solid"/>
            <a:round/>
            <a:headEnd type="none" w="med" len="med"/>
            <a:tailEnd type="none" w="med" len="med"/>
          </a:ln>
          <a:effectLst/>
        </p:spPr>
        <p:txBody>
          <a:bodyPr/>
          <a:lstStyle/>
          <a:p>
            <a:pPr algn="ctr">
              <a:defRPr/>
            </a:pPr>
            <a:endParaRPr lang="en-US" sz="2000" dirty="0"/>
          </a:p>
        </p:txBody>
      </p:sp>
      <p:sp>
        <p:nvSpPr>
          <p:cNvPr id="16" name="Rectangle 10"/>
          <p:cNvSpPr>
            <a:spLocks noChangeArrowheads="1"/>
          </p:cNvSpPr>
          <p:nvPr/>
        </p:nvSpPr>
        <p:spPr bwMode="auto">
          <a:xfrm>
            <a:off x="0" y="6477000"/>
            <a:ext cx="1219200" cy="381000"/>
          </a:xfrm>
          <a:prstGeom prst="rect">
            <a:avLst/>
          </a:prstGeom>
          <a:noFill/>
          <a:ln w="9525">
            <a:noFill/>
            <a:miter lim="800000"/>
            <a:headEnd/>
            <a:tailEnd/>
          </a:ln>
          <a:effectLst/>
        </p:spPr>
        <p:txBody>
          <a:bodyPr lIns="0" rIns="0"/>
          <a:lstStyle/>
          <a:p>
            <a:pPr algn="ctr">
              <a:defRPr/>
            </a:pPr>
            <a:r>
              <a:rPr lang="en-US" sz="1400" dirty="0">
                <a:solidFill>
                  <a:schemeClr val="bg1"/>
                </a:solidFill>
              </a:rPr>
              <a:t> -</a:t>
            </a:r>
            <a:fld id="{B05158EC-B8DA-46D6-82AB-28519B9569C3}" type="slidenum">
              <a:rPr lang="en-US" sz="1400">
                <a:solidFill>
                  <a:schemeClr val="bg1"/>
                </a:solidFill>
              </a:rPr>
              <a:pPr algn="ctr">
                <a:defRPr/>
              </a:pPr>
              <a:t>‹#›</a:t>
            </a:fld>
            <a:r>
              <a:rPr lang="en-US" sz="1400" dirty="0">
                <a:solidFill>
                  <a:schemeClr val="bg1"/>
                </a:solidFill>
              </a:rPr>
              <a:t>-</a:t>
            </a:r>
          </a:p>
        </p:txBody>
      </p:sp>
      <p:grpSp>
        <p:nvGrpSpPr>
          <p:cNvPr id="1036" name="Group 21"/>
          <p:cNvGrpSpPr>
            <a:grpSpLocks/>
          </p:cNvGrpSpPr>
          <p:nvPr/>
        </p:nvGrpSpPr>
        <p:grpSpPr bwMode="auto">
          <a:xfrm>
            <a:off x="76200" y="73025"/>
            <a:ext cx="1295400" cy="842963"/>
            <a:chOff x="76200" y="73025"/>
            <a:chExt cx="1295400" cy="842963"/>
          </a:xfrm>
        </p:grpSpPr>
        <p:pic>
          <p:nvPicPr>
            <p:cNvPr id="1038" name="Picture 11" descr="CERN logo"/>
            <p:cNvPicPr>
              <a:picLocks noChangeArrowheads="1"/>
            </p:cNvPicPr>
            <p:nvPr userDrawn="1"/>
          </p:nvPicPr>
          <p:blipFill>
            <a:blip r:embed="rId20"/>
            <a:srcRect/>
            <a:stretch>
              <a:fillRect/>
            </a:stretch>
          </p:blipFill>
          <p:spPr bwMode="auto">
            <a:xfrm>
              <a:off x="76200" y="511664"/>
              <a:ext cx="404660" cy="404324"/>
            </a:xfrm>
            <a:prstGeom prst="rect">
              <a:avLst/>
            </a:prstGeom>
            <a:noFill/>
            <a:ln w="9525">
              <a:noFill/>
              <a:miter lim="800000"/>
              <a:headEnd/>
              <a:tailEnd/>
            </a:ln>
          </p:spPr>
        </p:pic>
        <p:pic>
          <p:nvPicPr>
            <p:cNvPr id="1039" name="Picture 12" descr="medipixlogo"/>
            <p:cNvPicPr>
              <a:picLocks noChangeArrowheads="1"/>
            </p:cNvPicPr>
            <p:nvPr userDrawn="1"/>
          </p:nvPicPr>
          <p:blipFill>
            <a:blip r:embed="rId21"/>
            <a:srcRect/>
            <a:stretch>
              <a:fillRect/>
            </a:stretch>
          </p:blipFill>
          <p:spPr bwMode="auto">
            <a:xfrm>
              <a:off x="76200" y="76073"/>
              <a:ext cx="404660" cy="404324"/>
            </a:xfrm>
            <a:prstGeom prst="rect">
              <a:avLst/>
            </a:prstGeom>
            <a:noFill/>
            <a:ln w="9525">
              <a:noFill/>
              <a:miter lim="800000"/>
              <a:headEnd/>
              <a:tailEnd/>
            </a:ln>
          </p:spPr>
        </p:pic>
        <p:pic>
          <p:nvPicPr>
            <p:cNvPr id="1040" name="Picture 31" descr="frame_gray1.png"/>
            <p:cNvPicPr>
              <a:picLocks/>
            </p:cNvPicPr>
            <p:nvPr userDrawn="1"/>
          </p:nvPicPr>
          <p:blipFill>
            <a:blip r:embed="rId22"/>
            <a:srcRect/>
            <a:stretch>
              <a:fillRect/>
            </a:stretch>
          </p:blipFill>
          <p:spPr bwMode="auto">
            <a:xfrm>
              <a:off x="530352" y="73025"/>
              <a:ext cx="841248" cy="841375"/>
            </a:xfrm>
            <a:prstGeom prst="rect">
              <a:avLst/>
            </a:prstGeom>
            <a:noFill/>
            <a:ln w="9525">
              <a:noFill/>
              <a:miter lim="800000"/>
              <a:headEnd/>
              <a:tailEnd/>
            </a:ln>
          </p:spPr>
        </p:pic>
      </p:grpSp>
      <p:sp>
        <p:nvSpPr>
          <p:cNvPr id="17" name="NameInfo"/>
          <p:cNvSpPr txBox="1"/>
          <p:nvPr/>
        </p:nvSpPr>
        <p:spPr>
          <a:xfrm>
            <a:off x="7874000" y="6477000"/>
            <a:ext cx="1905000" cy="307975"/>
          </a:xfrm>
          <a:prstGeom prst="rect">
            <a:avLst/>
          </a:prstGeom>
          <a:noFill/>
        </p:spPr>
        <p:txBody>
          <a:bodyPr>
            <a:spAutoFit/>
          </a:bodyPr>
          <a:lstStyle/>
          <a:p>
            <a:pPr algn="r">
              <a:defRPr/>
            </a:pPr>
            <a:endParaRPr lang="en-US" sz="1400">
              <a:solidFill>
                <a:schemeClr val="tx2"/>
              </a:solidFill>
            </a:endParaRPr>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67" r:id="rId5"/>
    <p:sldLayoutId id="2147483668" r:id="rId6"/>
    <p:sldLayoutId id="2147483669" r:id="rId7"/>
    <p:sldLayoutId id="2147483659" r:id="rId8"/>
    <p:sldLayoutId id="2147483660" r:id="rId9"/>
    <p:sldLayoutId id="2147483661" r:id="rId10"/>
    <p:sldLayoutId id="2147483662" r:id="rId11"/>
    <p:sldLayoutId id="2147483670" r:id="rId12"/>
    <p:sldLayoutId id="2147483671" r:id="rId13"/>
    <p:sldLayoutId id="2147483663" r:id="rId14"/>
    <p:sldLayoutId id="2147483672" r:id="rId15"/>
    <p:sldLayoutId id="2147483664" r:id="rId16"/>
    <p:sldLayoutId id="2147483665" r:id="rId17"/>
    <p:sldLayoutId id="2147483666" r:id="rId18"/>
  </p:sldLayoutIdLst>
  <p:timing>
    <p:tnLst>
      <p:par>
        <p:cTn id="1" dur="indefinite" restart="never" nodeType="tmRoot"/>
      </p:par>
    </p:tnLst>
  </p:timing>
  <p:hf sldNum="0" hdr="0"/>
  <p:txStyles>
    <p:titleStyle>
      <a:lvl1pPr algn="ctr" rtl="0" eaLnBrk="0" fontAlgn="base" hangingPunct="0">
        <a:spcBef>
          <a:spcPct val="0"/>
        </a:spcBef>
        <a:spcAft>
          <a:spcPct val="0"/>
        </a:spcAft>
        <a:defRPr sz="3200">
          <a:solidFill>
            <a:srgbClr val="17375E"/>
          </a:solidFill>
          <a:effectLst>
            <a:outerShdw blurRad="38100" dist="38100" dir="2700000" algn="tl">
              <a:srgbClr val="000000">
                <a:alpha val="43137"/>
              </a:srgbClr>
            </a:outerShdw>
          </a:effectLst>
          <a:latin typeface="+mj-lt"/>
          <a:ea typeface="+mj-ea"/>
          <a:cs typeface="+mj-cs"/>
        </a:defRPr>
      </a:lvl1pPr>
      <a:lvl2pPr algn="ctr" rtl="0" eaLnBrk="0" fontAlgn="base" hangingPunct="0">
        <a:spcBef>
          <a:spcPct val="0"/>
        </a:spcBef>
        <a:spcAft>
          <a:spcPct val="0"/>
        </a:spcAft>
        <a:defRPr sz="3200">
          <a:solidFill>
            <a:srgbClr val="17375E"/>
          </a:solidFill>
          <a:effectLst>
            <a:outerShdw blurRad="38100" dist="38100" dir="2700000" algn="tl">
              <a:srgbClr val="C0C0C0"/>
            </a:outerShdw>
          </a:effectLst>
          <a:latin typeface="Franklin Gothic Medium" pitchFamily="34" charset="0"/>
        </a:defRPr>
      </a:lvl2pPr>
      <a:lvl3pPr algn="ctr" rtl="0" eaLnBrk="0" fontAlgn="base" hangingPunct="0">
        <a:spcBef>
          <a:spcPct val="0"/>
        </a:spcBef>
        <a:spcAft>
          <a:spcPct val="0"/>
        </a:spcAft>
        <a:defRPr sz="3200">
          <a:solidFill>
            <a:srgbClr val="17375E"/>
          </a:solidFill>
          <a:effectLst>
            <a:outerShdw blurRad="38100" dist="38100" dir="2700000" algn="tl">
              <a:srgbClr val="C0C0C0"/>
            </a:outerShdw>
          </a:effectLst>
          <a:latin typeface="Franklin Gothic Medium" pitchFamily="34" charset="0"/>
        </a:defRPr>
      </a:lvl3pPr>
      <a:lvl4pPr algn="ctr" rtl="0" eaLnBrk="0" fontAlgn="base" hangingPunct="0">
        <a:spcBef>
          <a:spcPct val="0"/>
        </a:spcBef>
        <a:spcAft>
          <a:spcPct val="0"/>
        </a:spcAft>
        <a:defRPr sz="3200">
          <a:solidFill>
            <a:srgbClr val="17375E"/>
          </a:solidFill>
          <a:effectLst>
            <a:outerShdw blurRad="38100" dist="38100" dir="2700000" algn="tl">
              <a:srgbClr val="C0C0C0"/>
            </a:outerShdw>
          </a:effectLst>
          <a:latin typeface="Franklin Gothic Medium" pitchFamily="34" charset="0"/>
        </a:defRPr>
      </a:lvl4pPr>
      <a:lvl5pPr algn="ctr" rtl="0" eaLnBrk="0" fontAlgn="base" hangingPunct="0">
        <a:spcBef>
          <a:spcPct val="0"/>
        </a:spcBef>
        <a:spcAft>
          <a:spcPct val="0"/>
        </a:spcAft>
        <a:defRPr sz="3200">
          <a:solidFill>
            <a:srgbClr val="17375E"/>
          </a:solidFill>
          <a:effectLst>
            <a:outerShdw blurRad="38100" dist="38100" dir="2700000" algn="tl">
              <a:srgbClr val="C0C0C0"/>
            </a:outerShdw>
          </a:effectLst>
          <a:latin typeface="Franklin Gothic Medium" pitchFamily="34" charset="0"/>
        </a:defRPr>
      </a:lvl5pPr>
      <a:lvl6pPr marL="457200" algn="ctr" rtl="0" eaLnBrk="1" fontAlgn="base" hangingPunct="1">
        <a:spcBef>
          <a:spcPct val="0"/>
        </a:spcBef>
        <a:spcAft>
          <a:spcPct val="0"/>
        </a:spcAft>
        <a:defRPr sz="3200">
          <a:solidFill>
            <a:srgbClr val="990099"/>
          </a:solidFill>
          <a:effectLst>
            <a:outerShdw blurRad="38100" dist="38100" dir="2700000" algn="tl">
              <a:srgbClr val="C0C0C0"/>
            </a:outerShdw>
          </a:effectLst>
          <a:latin typeface="Franklin Gothic Medium" pitchFamily="34" charset="0"/>
        </a:defRPr>
      </a:lvl6pPr>
      <a:lvl7pPr marL="914400" algn="ctr" rtl="0" eaLnBrk="1" fontAlgn="base" hangingPunct="1">
        <a:spcBef>
          <a:spcPct val="0"/>
        </a:spcBef>
        <a:spcAft>
          <a:spcPct val="0"/>
        </a:spcAft>
        <a:defRPr sz="3200">
          <a:solidFill>
            <a:srgbClr val="990099"/>
          </a:solidFill>
          <a:effectLst>
            <a:outerShdw blurRad="38100" dist="38100" dir="2700000" algn="tl">
              <a:srgbClr val="C0C0C0"/>
            </a:outerShdw>
          </a:effectLst>
          <a:latin typeface="Franklin Gothic Medium" pitchFamily="34" charset="0"/>
        </a:defRPr>
      </a:lvl7pPr>
      <a:lvl8pPr marL="1371600" algn="ctr" rtl="0" eaLnBrk="1" fontAlgn="base" hangingPunct="1">
        <a:spcBef>
          <a:spcPct val="0"/>
        </a:spcBef>
        <a:spcAft>
          <a:spcPct val="0"/>
        </a:spcAft>
        <a:defRPr sz="3200">
          <a:solidFill>
            <a:srgbClr val="990099"/>
          </a:solidFill>
          <a:effectLst>
            <a:outerShdw blurRad="38100" dist="38100" dir="2700000" algn="tl">
              <a:srgbClr val="C0C0C0"/>
            </a:outerShdw>
          </a:effectLst>
          <a:latin typeface="Franklin Gothic Medium" pitchFamily="34" charset="0"/>
        </a:defRPr>
      </a:lvl8pPr>
      <a:lvl9pPr marL="1828800" algn="ctr" rtl="0" eaLnBrk="1" fontAlgn="base" hangingPunct="1">
        <a:spcBef>
          <a:spcPct val="0"/>
        </a:spcBef>
        <a:spcAft>
          <a:spcPct val="0"/>
        </a:spcAft>
        <a:defRPr sz="3200">
          <a:solidFill>
            <a:srgbClr val="990099"/>
          </a:solidFill>
          <a:effectLst>
            <a:outerShdw blurRad="38100" dist="38100" dir="2700000" algn="tl">
              <a:srgbClr val="C0C0C0"/>
            </a:outerShdw>
          </a:effectLst>
          <a:latin typeface="Franklin Gothic Medium" pitchFamily="34" charset="0"/>
        </a:defRPr>
      </a:lvl9pPr>
    </p:titleStyle>
    <p:bodyStyle>
      <a:lvl1pPr marL="342900" indent="-342900" algn="l" rtl="0" eaLnBrk="0" fontAlgn="base" hangingPunct="0">
        <a:spcBef>
          <a:spcPct val="20000"/>
        </a:spcBef>
        <a:spcAft>
          <a:spcPct val="0"/>
        </a:spcAft>
        <a:buChar char="•"/>
        <a:defRPr sz="2400" b="1">
          <a:solidFill>
            <a:srgbClr val="376092"/>
          </a:solidFill>
          <a:latin typeface="+mn-lt"/>
          <a:ea typeface="+mn-ea"/>
          <a:cs typeface="+mn-cs"/>
        </a:defRPr>
      </a:lvl1pPr>
      <a:lvl2pPr marL="742950" indent="-285750" algn="l" rtl="0" eaLnBrk="0" fontAlgn="base" hangingPunct="0">
        <a:spcBef>
          <a:spcPct val="20000"/>
        </a:spcBef>
        <a:spcAft>
          <a:spcPct val="0"/>
        </a:spcAft>
        <a:buChar char="–"/>
        <a:defRPr b="1">
          <a:solidFill>
            <a:srgbClr val="376092"/>
          </a:solidFill>
          <a:latin typeface="+mn-lt"/>
        </a:defRPr>
      </a:lvl2pPr>
      <a:lvl3pPr marL="1143000" indent="-228600" algn="l" rtl="0" eaLnBrk="0" fontAlgn="base" hangingPunct="0">
        <a:spcBef>
          <a:spcPct val="20000"/>
        </a:spcBef>
        <a:spcAft>
          <a:spcPct val="0"/>
        </a:spcAft>
        <a:buChar char="•"/>
        <a:defRPr sz="1600" b="1">
          <a:solidFill>
            <a:srgbClr val="376092"/>
          </a:solidFill>
          <a:latin typeface="+mn-lt"/>
        </a:defRPr>
      </a:lvl3pPr>
      <a:lvl4pPr marL="1600200" indent="-228600" algn="l" rtl="0" eaLnBrk="0" fontAlgn="base" hangingPunct="0">
        <a:spcBef>
          <a:spcPct val="20000"/>
        </a:spcBef>
        <a:spcAft>
          <a:spcPct val="0"/>
        </a:spcAft>
        <a:buChar char="–"/>
        <a:defRPr sz="1600" b="1">
          <a:solidFill>
            <a:srgbClr val="376092"/>
          </a:solidFill>
          <a:latin typeface="+mn-lt"/>
        </a:defRPr>
      </a:lvl4pPr>
      <a:lvl5pPr marL="2057400" indent="-228600" algn="l" rtl="0" eaLnBrk="0" fontAlgn="base" hangingPunct="0">
        <a:spcBef>
          <a:spcPct val="20000"/>
        </a:spcBef>
        <a:spcAft>
          <a:spcPct val="0"/>
        </a:spcAft>
        <a:buChar char="»"/>
        <a:defRPr sz="1600" b="1">
          <a:solidFill>
            <a:srgbClr val="376092"/>
          </a:solidFill>
          <a:latin typeface="+mn-lt"/>
        </a:defRPr>
      </a:lvl5pPr>
      <a:lvl6pPr marL="2514600" indent="-228600" algn="l" rtl="0" eaLnBrk="1" fontAlgn="base" hangingPunct="1">
        <a:spcBef>
          <a:spcPct val="20000"/>
        </a:spcBef>
        <a:spcAft>
          <a:spcPct val="0"/>
        </a:spcAft>
        <a:buChar char="»"/>
        <a:defRPr sz="1600" b="1">
          <a:solidFill>
            <a:srgbClr val="004F9E"/>
          </a:solidFill>
          <a:latin typeface="+mn-lt"/>
        </a:defRPr>
      </a:lvl6pPr>
      <a:lvl7pPr marL="2971800" indent="-228600" algn="l" rtl="0" eaLnBrk="1" fontAlgn="base" hangingPunct="1">
        <a:spcBef>
          <a:spcPct val="20000"/>
        </a:spcBef>
        <a:spcAft>
          <a:spcPct val="0"/>
        </a:spcAft>
        <a:buChar char="»"/>
        <a:defRPr sz="1600" b="1">
          <a:solidFill>
            <a:srgbClr val="004F9E"/>
          </a:solidFill>
          <a:latin typeface="+mn-lt"/>
        </a:defRPr>
      </a:lvl7pPr>
      <a:lvl8pPr marL="3429000" indent="-228600" algn="l" rtl="0" eaLnBrk="1" fontAlgn="base" hangingPunct="1">
        <a:spcBef>
          <a:spcPct val="20000"/>
        </a:spcBef>
        <a:spcAft>
          <a:spcPct val="0"/>
        </a:spcAft>
        <a:buChar char="»"/>
        <a:defRPr sz="1600" b="1">
          <a:solidFill>
            <a:srgbClr val="004F9E"/>
          </a:solidFill>
          <a:latin typeface="+mn-lt"/>
        </a:defRPr>
      </a:lvl8pPr>
      <a:lvl9pPr marL="3886200" indent="-228600" algn="l" rtl="0" eaLnBrk="1" fontAlgn="base" hangingPunct="1">
        <a:spcBef>
          <a:spcPct val="20000"/>
        </a:spcBef>
        <a:spcAft>
          <a:spcPct val="0"/>
        </a:spcAft>
        <a:buChar char="»"/>
        <a:defRPr sz="1600" b="1">
          <a:solidFill>
            <a:srgbClr val="004F9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 Id="rId5" Type="http://schemas.openxmlformats.org/officeDocument/2006/relationships/image" Target="../media/image16.emf"/><Relationship Id="rId4" Type="http://schemas.openxmlformats.org/officeDocument/2006/relationships/image" Target="../media/image15.emf"/></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7.emf"/><Relationship Id="rId1" Type="http://schemas.openxmlformats.org/officeDocument/2006/relationships/slideLayout" Target="../slideLayouts/slideLayout8.xml"/><Relationship Id="rId4" Type="http://schemas.openxmlformats.org/officeDocument/2006/relationships/image" Target="../media/image18.emf"/></Relationships>
</file>

<file path=ppt/slides/_rels/slide1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18.xml"/><Relationship Id="rId4" Type="http://schemas.openxmlformats.org/officeDocument/2006/relationships/image" Target="../media/image21.emf"/></Relationships>
</file>

<file path=ppt/slides/_rels/slide1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8.png"/><Relationship Id="rId1" Type="http://schemas.openxmlformats.org/officeDocument/2006/relationships/slideLayout" Target="../slideLayouts/slideLayout8.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png"/><Relationship Id="rId1" Type="http://schemas.openxmlformats.org/officeDocument/2006/relationships/slideLayout" Target="../slideLayouts/slideLayout8.xml"/><Relationship Id="rId4" Type="http://schemas.openxmlformats.org/officeDocument/2006/relationships/image" Target="../media/image33.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png"/><Relationship Id="rId1" Type="http://schemas.openxmlformats.org/officeDocument/2006/relationships/slideLayout" Target="../slideLayouts/slideLayout18.xml"/><Relationship Id="rId5" Type="http://schemas.openxmlformats.org/officeDocument/2006/relationships/image" Target="../media/image37.wmf"/><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8.emf"/><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png"/><Relationship Id="rId1" Type="http://schemas.openxmlformats.org/officeDocument/2006/relationships/slideLayout" Target="../slideLayouts/slideLayout8.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cap="none" smtClean="0">
                <a:effectLst>
                  <a:outerShdw blurRad="38100" dist="38100" dir="2700000" algn="tl">
                    <a:srgbClr val="C0C0C0"/>
                  </a:outerShdw>
                </a:effectLst>
              </a:rPr>
              <a:t>Medipix3 Irradiation Studies</a:t>
            </a:r>
          </a:p>
        </p:txBody>
      </p:sp>
      <p:sp>
        <p:nvSpPr>
          <p:cNvPr id="22530" name="Text Placeholder 2"/>
          <p:cNvSpPr>
            <a:spLocks noGrp="1"/>
          </p:cNvSpPr>
          <p:nvPr>
            <p:ph type="body" idx="1"/>
          </p:nvPr>
        </p:nvSpPr>
        <p:spPr/>
        <p:txBody>
          <a:bodyPr/>
          <a:lstStyle/>
          <a:p>
            <a:pPr eaLnBrk="1" hangingPunct="1">
              <a:lnSpc>
                <a:spcPct val="90000"/>
              </a:lnSpc>
            </a:pPr>
            <a:r>
              <a:rPr lang="en-US" smtClean="0"/>
              <a:t>Irradiation Studies of a 130nm Large Area Pixel Chip</a:t>
            </a:r>
          </a:p>
          <a:p>
            <a:pPr eaLnBrk="1" hangingPunct="1">
              <a:lnSpc>
                <a:spcPct val="90000"/>
              </a:lnSpc>
            </a:pPr>
            <a:endParaRPr lang="en-US" sz="1600" smtClean="0"/>
          </a:p>
          <a:p>
            <a:pPr eaLnBrk="1" hangingPunct="1">
              <a:lnSpc>
                <a:spcPct val="90000"/>
              </a:lnSpc>
            </a:pPr>
            <a:r>
              <a:rPr lang="en-US" sz="1600" smtClean="0"/>
              <a:t>Richard Plackett – CERN Medipix Group</a:t>
            </a:r>
          </a:p>
          <a:p>
            <a:pPr eaLnBrk="1" hangingPunct="1">
              <a:lnSpc>
                <a:spcPct val="90000"/>
              </a:lnSpc>
            </a:pPr>
            <a:r>
              <a:rPr lang="en-US" sz="1600" smtClean="0"/>
              <a:t>TWEPP 2009, Paris, 22</a:t>
            </a:r>
            <a:r>
              <a:rPr lang="en-US" sz="1600" baseline="30000" smtClean="0"/>
              <a:t>nd</a:t>
            </a:r>
            <a:r>
              <a:rPr lang="en-US" sz="1600" smtClean="0"/>
              <a:t> September</a:t>
            </a:r>
          </a:p>
        </p:txBody>
      </p:sp>
      <p:pic>
        <p:nvPicPr>
          <p:cNvPr id="22532" name="Picture 22" descr="Logo_jpg"/>
          <p:cNvPicPr>
            <a:picLocks noChangeAspect="1" noChangeArrowheads="1"/>
          </p:cNvPicPr>
          <p:nvPr/>
        </p:nvPicPr>
        <p:blipFill>
          <a:blip r:embed="rId2"/>
          <a:srcRect/>
          <a:stretch>
            <a:fillRect/>
          </a:stretch>
        </p:blipFill>
        <p:spPr bwMode="auto">
          <a:xfrm>
            <a:off x="6804025" y="5135563"/>
            <a:ext cx="2028825" cy="1533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r>
              <a:rPr lang="en-US" smtClean="0">
                <a:effectLst/>
              </a:rPr>
              <a:t>Radiation Damage</a:t>
            </a:r>
          </a:p>
        </p:txBody>
      </p:sp>
      <p:sp>
        <p:nvSpPr>
          <p:cNvPr id="31746" name="Rectangle 4"/>
          <p:cNvSpPr>
            <a:spLocks noChangeArrowheads="1"/>
          </p:cNvSpPr>
          <p:nvPr/>
        </p:nvSpPr>
        <p:spPr bwMode="auto">
          <a:xfrm>
            <a:off x="2339975" y="5230813"/>
            <a:ext cx="5761038" cy="1366837"/>
          </a:xfrm>
          <a:prstGeom prst="rect">
            <a:avLst/>
          </a:prstGeom>
          <a:solidFill>
            <a:srgbClr val="FFFF99"/>
          </a:solidFill>
          <a:ln w="9525">
            <a:solidFill>
              <a:schemeClr val="tx1"/>
            </a:solidFill>
            <a:miter lim="800000"/>
            <a:headEnd/>
            <a:tailEnd/>
          </a:ln>
        </p:spPr>
        <p:txBody>
          <a:bodyPr wrap="none" anchor="ctr"/>
          <a:lstStyle/>
          <a:p>
            <a:pPr algn="ctr"/>
            <a:endParaRPr lang="en-US" sz="2000"/>
          </a:p>
        </p:txBody>
      </p:sp>
      <p:sp>
        <p:nvSpPr>
          <p:cNvPr id="31747" name="Line 5"/>
          <p:cNvSpPr>
            <a:spLocks noChangeShapeType="1"/>
          </p:cNvSpPr>
          <p:nvPr/>
        </p:nvSpPr>
        <p:spPr bwMode="auto">
          <a:xfrm>
            <a:off x="3635375" y="4725988"/>
            <a:ext cx="360363" cy="1152525"/>
          </a:xfrm>
          <a:prstGeom prst="line">
            <a:avLst/>
          </a:prstGeom>
          <a:noFill/>
          <a:ln w="9525">
            <a:solidFill>
              <a:schemeClr val="tx1"/>
            </a:solidFill>
            <a:round/>
            <a:headEnd/>
            <a:tailEnd type="triangle" w="med" len="med"/>
          </a:ln>
        </p:spPr>
        <p:txBody>
          <a:bodyPr/>
          <a:lstStyle/>
          <a:p>
            <a:endParaRPr lang="en-US"/>
          </a:p>
        </p:txBody>
      </p:sp>
      <p:sp>
        <p:nvSpPr>
          <p:cNvPr id="31748" name="Line 7"/>
          <p:cNvSpPr>
            <a:spLocks noChangeShapeType="1"/>
          </p:cNvSpPr>
          <p:nvPr/>
        </p:nvSpPr>
        <p:spPr bwMode="auto">
          <a:xfrm>
            <a:off x="6300788" y="4797425"/>
            <a:ext cx="215900" cy="792163"/>
          </a:xfrm>
          <a:prstGeom prst="line">
            <a:avLst/>
          </a:prstGeom>
          <a:noFill/>
          <a:ln w="9525">
            <a:solidFill>
              <a:schemeClr val="tx1"/>
            </a:solidFill>
            <a:round/>
            <a:headEnd/>
            <a:tailEnd type="triangle" w="med" len="med"/>
          </a:ln>
        </p:spPr>
        <p:txBody>
          <a:bodyPr/>
          <a:lstStyle/>
          <a:p>
            <a:endParaRPr lang="en-US"/>
          </a:p>
        </p:txBody>
      </p:sp>
      <p:sp>
        <p:nvSpPr>
          <p:cNvPr id="31749" name="Line 8"/>
          <p:cNvSpPr>
            <a:spLocks noChangeShapeType="1"/>
          </p:cNvSpPr>
          <p:nvPr/>
        </p:nvSpPr>
        <p:spPr bwMode="auto">
          <a:xfrm flipH="1">
            <a:off x="6372225" y="5591175"/>
            <a:ext cx="144463" cy="358775"/>
          </a:xfrm>
          <a:prstGeom prst="line">
            <a:avLst/>
          </a:prstGeom>
          <a:noFill/>
          <a:ln w="9525">
            <a:solidFill>
              <a:schemeClr val="tx1"/>
            </a:solidFill>
            <a:round/>
            <a:headEnd/>
            <a:tailEnd/>
          </a:ln>
        </p:spPr>
        <p:txBody>
          <a:bodyPr/>
          <a:lstStyle/>
          <a:p>
            <a:endParaRPr lang="en-US"/>
          </a:p>
        </p:txBody>
      </p:sp>
      <p:sp>
        <p:nvSpPr>
          <p:cNvPr id="31750" name="Line 9"/>
          <p:cNvSpPr>
            <a:spLocks noChangeShapeType="1"/>
          </p:cNvSpPr>
          <p:nvPr/>
        </p:nvSpPr>
        <p:spPr bwMode="auto">
          <a:xfrm>
            <a:off x="6516688" y="5589588"/>
            <a:ext cx="360362" cy="360362"/>
          </a:xfrm>
          <a:prstGeom prst="line">
            <a:avLst/>
          </a:prstGeom>
          <a:noFill/>
          <a:ln w="9525">
            <a:solidFill>
              <a:schemeClr val="tx1"/>
            </a:solidFill>
            <a:round/>
            <a:headEnd/>
            <a:tailEnd/>
          </a:ln>
        </p:spPr>
        <p:txBody>
          <a:bodyPr/>
          <a:lstStyle/>
          <a:p>
            <a:endParaRPr lang="en-US"/>
          </a:p>
        </p:txBody>
      </p:sp>
      <p:sp>
        <p:nvSpPr>
          <p:cNvPr id="31751" name="Line 10"/>
          <p:cNvSpPr>
            <a:spLocks noChangeShapeType="1"/>
          </p:cNvSpPr>
          <p:nvPr/>
        </p:nvSpPr>
        <p:spPr bwMode="auto">
          <a:xfrm flipV="1">
            <a:off x="6732588" y="5661025"/>
            <a:ext cx="144462" cy="144463"/>
          </a:xfrm>
          <a:prstGeom prst="line">
            <a:avLst/>
          </a:prstGeom>
          <a:noFill/>
          <a:ln w="9525">
            <a:solidFill>
              <a:schemeClr val="tx1"/>
            </a:solidFill>
            <a:round/>
            <a:headEnd/>
            <a:tailEnd/>
          </a:ln>
        </p:spPr>
        <p:txBody>
          <a:bodyPr/>
          <a:lstStyle/>
          <a:p>
            <a:endParaRPr lang="en-US"/>
          </a:p>
        </p:txBody>
      </p:sp>
      <p:sp>
        <p:nvSpPr>
          <p:cNvPr id="31752" name="Line 11"/>
          <p:cNvSpPr>
            <a:spLocks noChangeShapeType="1"/>
          </p:cNvSpPr>
          <p:nvPr/>
        </p:nvSpPr>
        <p:spPr bwMode="auto">
          <a:xfrm flipH="1">
            <a:off x="6589713" y="5734050"/>
            <a:ext cx="71437" cy="431800"/>
          </a:xfrm>
          <a:prstGeom prst="line">
            <a:avLst/>
          </a:prstGeom>
          <a:noFill/>
          <a:ln w="9525">
            <a:solidFill>
              <a:schemeClr val="tx1"/>
            </a:solidFill>
            <a:round/>
            <a:headEnd/>
            <a:tailEnd/>
          </a:ln>
        </p:spPr>
        <p:txBody>
          <a:bodyPr/>
          <a:lstStyle/>
          <a:p>
            <a:endParaRPr lang="en-US"/>
          </a:p>
        </p:txBody>
      </p:sp>
      <p:sp>
        <p:nvSpPr>
          <p:cNvPr id="31753" name="Line 12"/>
          <p:cNvSpPr>
            <a:spLocks noChangeShapeType="1"/>
          </p:cNvSpPr>
          <p:nvPr/>
        </p:nvSpPr>
        <p:spPr bwMode="auto">
          <a:xfrm flipH="1">
            <a:off x="6084888" y="5589588"/>
            <a:ext cx="431800" cy="142875"/>
          </a:xfrm>
          <a:prstGeom prst="line">
            <a:avLst/>
          </a:prstGeom>
          <a:noFill/>
          <a:ln w="9525">
            <a:solidFill>
              <a:schemeClr val="tx1"/>
            </a:solidFill>
            <a:round/>
            <a:headEnd/>
            <a:tailEnd/>
          </a:ln>
        </p:spPr>
        <p:txBody>
          <a:bodyPr/>
          <a:lstStyle/>
          <a:p>
            <a:endParaRPr lang="en-US"/>
          </a:p>
        </p:txBody>
      </p:sp>
      <p:sp>
        <p:nvSpPr>
          <p:cNvPr id="31754" name="Oval 13"/>
          <p:cNvSpPr>
            <a:spLocks noChangeArrowheads="1"/>
          </p:cNvSpPr>
          <p:nvPr/>
        </p:nvSpPr>
        <p:spPr bwMode="auto">
          <a:xfrm>
            <a:off x="5795963" y="5662613"/>
            <a:ext cx="288925" cy="142875"/>
          </a:xfrm>
          <a:prstGeom prst="ellipse">
            <a:avLst/>
          </a:prstGeom>
          <a:solidFill>
            <a:schemeClr val="accent1"/>
          </a:solidFill>
          <a:ln w="9525">
            <a:solidFill>
              <a:schemeClr val="tx1"/>
            </a:solidFill>
            <a:round/>
            <a:headEnd/>
            <a:tailEnd/>
          </a:ln>
        </p:spPr>
        <p:txBody>
          <a:bodyPr wrap="none" anchor="ctr"/>
          <a:lstStyle/>
          <a:p>
            <a:pPr algn="ctr"/>
            <a:endParaRPr lang="en-US" sz="2000"/>
          </a:p>
        </p:txBody>
      </p:sp>
      <p:sp>
        <p:nvSpPr>
          <p:cNvPr id="31755" name="Oval 14"/>
          <p:cNvSpPr>
            <a:spLocks noChangeArrowheads="1"/>
          </p:cNvSpPr>
          <p:nvPr/>
        </p:nvSpPr>
        <p:spPr bwMode="auto">
          <a:xfrm>
            <a:off x="6875463" y="5589588"/>
            <a:ext cx="288925" cy="142875"/>
          </a:xfrm>
          <a:prstGeom prst="ellipse">
            <a:avLst/>
          </a:prstGeom>
          <a:solidFill>
            <a:schemeClr val="accent1"/>
          </a:solidFill>
          <a:ln w="9525">
            <a:solidFill>
              <a:schemeClr val="tx1"/>
            </a:solidFill>
            <a:round/>
            <a:headEnd/>
            <a:tailEnd/>
          </a:ln>
        </p:spPr>
        <p:txBody>
          <a:bodyPr wrap="none" anchor="ctr"/>
          <a:lstStyle/>
          <a:p>
            <a:pPr algn="ctr"/>
            <a:endParaRPr lang="en-US" sz="2000"/>
          </a:p>
        </p:txBody>
      </p:sp>
      <p:sp>
        <p:nvSpPr>
          <p:cNvPr id="31756" name="Oval 15"/>
          <p:cNvSpPr>
            <a:spLocks noChangeArrowheads="1"/>
          </p:cNvSpPr>
          <p:nvPr/>
        </p:nvSpPr>
        <p:spPr bwMode="auto">
          <a:xfrm>
            <a:off x="6300788" y="5878513"/>
            <a:ext cx="144462" cy="287337"/>
          </a:xfrm>
          <a:prstGeom prst="ellipse">
            <a:avLst/>
          </a:prstGeom>
          <a:solidFill>
            <a:schemeClr val="accent1"/>
          </a:solidFill>
          <a:ln w="9525">
            <a:solidFill>
              <a:schemeClr val="tx1"/>
            </a:solidFill>
            <a:round/>
            <a:headEnd/>
            <a:tailEnd/>
          </a:ln>
        </p:spPr>
        <p:txBody>
          <a:bodyPr wrap="none" anchor="ctr"/>
          <a:lstStyle/>
          <a:p>
            <a:pPr algn="ctr"/>
            <a:endParaRPr lang="en-US" sz="2000"/>
          </a:p>
        </p:txBody>
      </p:sp>
      <p:sp>
        <p:nvSpPr>
          <p:cNvPr id="31757" name="Oval 18"/>
          <p:cNvSpPr>
            <a:spLocks noChangeArrowheads="1"/>
          </p:cNvSpPr>
          <p:nvPr/>
        </p:nvSpPr>
        <p:spPr bwMode="auto">
          <a:xfrm>
            <a:off x="6516688" y="6094413"/>
            <a:ext cx="144462" cy="287337"/>
          </a:xfrm>
          <a:prstGeom prst="ellipse">
            <a:avLst/>
          </a:prstGeom>
          <a:solidFill>
            <a:schemeClr val="accent1"/>
          </a:solidFill>
          <a:ln w="9525">
            <a:solidFill>
              <a:schemeClr val="tx1"/>
            </a:solidFill>
            <a:round/>
            <a:headEnd/>
            <a:tailEnd/>
          </a:ln>
        </p:spPr>
        <p:txBody>
          <a:bodyPr wrap="none" anchor="ctr"/>
          <a:lstStyle/>
          <a:p>
            <a:pPr algn="ctr"/>
            <a:endParaRPr lang="en-US" sz="2000"/>
          </a:p>
        </p:txBody>
      </p:sp>
      <p:sp>
        <p:nvSpPr>
          <p:cNvPr id="31758" name="Oval 19"/>
          <p:cNvSpPr>
            <a:spLocks noChangeArrowheads="1"/>
          </p:cNvSpPr>
          <p:nvPr/>
        </p:nvSpPr>
        <p:spPr bwMode="auto">
          <a:xfrm rot="-2580757">
            <a:off x="6877050" y="5878513"/>
            <a:ext cx="144463" cy="287337"/>
          </a:xfrm>
          <a:prstGeom prst="ellipse">
            <a:avLst/>
          </a:prstGeom>
          <a:solidFill>
            <a:schemeClr val="accent1"/>
          </a:solidFill>
          <a:ln w="9525">
            <a:solidFill>
              <a:schemeClr val="tx1"/>
            </a:solidFill>
            <a:round/>
            <a:headEnd/>
            <a:tailEnd/>
          </a:ln>
        </p:spPr>
        <p:txBody>
          <a:bodyPr wrap="none" anchor="ctr"/>
          <a:lstStyle/>
          <a:p>
            <a:pPr algn="ctr"/>
            <a:endParaRPr lang="en-US" sz="2000"/>
          </a:p>
        </p:txBody>
      </p:sp>
      <p:sp>
        <p:nvSpPr>
          <p:cNvPr id="31759" name="Rectangle 3"/>
          <p:cNvSpPr>
            <a:spLocks noChangeArrowheads="1"/>
          </p:cNvSpPr>
          <p:nvPr/>
        </p:nvSpPr>
        <p:spPr bwMode="auto">
          <a:xfrm>
            <a:off x="1447800" y="1219200"/>
            <a:ext cx="7467600" cy="3289300"/>
          </a:xfrm>
          <a:prstGeom prst="rect">
            <a:avLst/>
          </a:prstGeom>
          <a:noFill/>
          <a:ln w="9525">
            <a:noFill/>
            <a:miter lim="800000"/>
            <a:headEnd/>
            <a:tailEnd/>
          </a:ln>
        </p:spPr>
        <p:txBody>
          <a:bodyPr/>
          <a:lstStyle/>
          <a:p>
            <a:pPr marL="609600" indent="-609600" eaLnBrk="0" hangingPunct="0">
              <a:spcBef>
                <a:spcPct val="20000"/>
              </a:spcBef>
              <a:buFontTx/>
              <a:buChar char="•"/>
            </a:pPr>
            <a:r>
              <a:rPr lang="en-US" b="1">
                <a:solidFill>
                  <a:srgbClr val="376092"/>
                </a:solidFill>
              </a:rPr>
              <a:t>130nm is expected to be significantly more radiation hard than 250nm CMOS because of the much thinner gate oxides</a:t>
            </a:r>
          </a:p>
          <a:p>
            <a:pPr marL="609600" indent="-609600" eaLnBrk="0" hangingPunct="0">
              <a:spcBef>
                <a:spcPct val="20000"/>
              </a:spcBef>
              <a:buFontTx/>
              <a:buChar char="•"/>
            </a:pPr>
            <a:r>
              <a:rPr lang="en-US" b="1">
                <a:solidFill>
                  <a:srgbClr val="376092"/>
                </a:solidFill>
              </a:rPr>
              <a:t>Radiation damage occurs because the regular crystal structure of a device is disturbed.  This causes a number of effects among which are: </a:t>
            </a:r>
          </a:p>
          <a:p>
            <a:pPr marL="914400" lvl="1" indent="-457200" eaLnBrk="0" hangingPunct="0">
              <a:spcBef>
                <a:spcPct val="20000"/>
              </a:spcBef>
              <a:buFontTx/>
              <a:buChar char="–"/>
            </a:pPr>
            <a:r>
              <a:rPr lang="en-US" sz="1400" b="1">
                <a:solidFill>
                  <a:srgbClr val="376092"/>
                </a:solidFill>
              </a:rPr>
              <a:t>Change of effective doping concentration (esp. in diodes)</a:t>
            </a:r>
          </a:p>
          <a:p>
            <a:pPr marL="914400" lvl="1" indent="-457200" eaLnBrk="0" hangingPunct="0">
              <a:spcBef>
                <a:spcPct val="20000"/>
              </a:spcBef>
              <a:buFontTx/>
              <a:buChar char="–"/>
            </a:pPr>
            <a:r>
              <a:rPr lang="en-US" sz="1400" b="1">
                <a:solidFill>
                  <a:srgbClr val="376092"/>
                </a:solidFill>
              </a:rPr>
              <a:t>Increase leakage current (esp. in detectors)</a:t>
            </a:r>
          </a:p>
          <a:p>
            <a:pPr marL="914400" lvl="1" indent="-457200" eaLnBrk="0" hangingPunct="0">
              <a:spcBef>
                <a:spcPct val="20000"/>
              </a:spcBef>
              <a:buFontTx/>
              <a:buChar char="–"/>
            </a:pPr>
            <a:r>
              <a:rPr lang="en-US" sz="1400" b="1">
                <a:solidFill>
                  <a:srgbClr val="376092"/>
                </a:solidFill>
              </a:rPr>
              <a:t>Charge trapping (esp. in detectors)</a:t>
            </a:r>
          </a:p>
          <a:p>
            <a:pPr marL="914400" lvl="1" indent="-457200" eaLnBrk="0" hangingPunct="0">
              <a:spcBef>
                <a:spcPct val="20000"/>
              </a:spcBef>
              <a:buFontTx/>
              <a:buChar char="–"/>
            </a:pPr>
            <a:r>
              <a:rPr lang="en-US" sz="1400" b="1">
                <a:solidFill>
                  <a:srgbClr val="376092"/>
                </a:solidFill>
              </a:rPr>
              <a:t>Oxide charging (esp. in CMOS)</a:t>
            </a:r>
          </a:p>
          <a:p>
            <a:pPr marL="914400" lvl="1" indent="-457200" eaLnBrk="0" hangingPunct="0">
              <a:spcBef>
                <a:spcPct val="20000"/>
              </a:spcBef>
              <a:buFontTx/>
              <a:buChar char="–"/>
            </a:pPr>
            <a:r>
              <a:rPr lang="en-US" sz="1400" b="1">
                <a:solidFill>
                  <a:srgbClr val="376092"/>
                </a:solidFill>
              </a:rPr>
              <a:t>Single Event Upset (in logic circuits)</a:t>
            </a:r>
          </a:p>
          <a:p>
            <a:pPr marL="609600" indent="-609600" eaLnBrk="0" hangingPunct="0">
              <a:spcBef>
                <a:spcPct val="20000"/>
              </a:spcBef>
              <a:buFontTx/>
              <a:buChar char="•"/>
            </a:pPr>
            <a:r>
              <a:rPr lang="en-US" b="1">
                <a:solidFill>
                  <a:srgbClr val="376092"/>
                </a:solidFill>
              </a:rPr>
              <a:t>Photons and hadrons cause different types of damage, point and cluster respectively. </a:t>
            </a:r>
          </a:p>
        </p:txBody>
      </p:sp>
      <p:sp>
        <p:nvSpPr>
          <p:cNvPr id="31760" name="Text Box 4"/>
          <p:cNvSpPr txBox="1">
            <a:spLocks noChangeArrowheads="1"/>
          </p:cNvSpPr>
          <p:nvPr/>
        </p:nvSpPr>
        <p:spPr bwMode="auto">
          <a:xfrm>
            <a:off x="34925" y="15573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4182"/>
                </a:solidFill>
              </a:rPr>
              <a:t>Introduction to Medipix3</a:t>
            </a:r>
          </a:p>
        </p:txBody>
      </p:sp>
      <p:sp>
        <p:nvSpPr>
          <p:cNvPr id="31761" name="Text Box 5"/>
          <p:cNvSpPr txBox="1">
            <a:spLocks noChangeArrowheads="1"/>
          </p:cNvSpPr>
          <p:nvPr/>
        </p:nvSpPr>
        <p:spPr bwMode="auto">
          <a:xfrm>
            <a:off x="34925" y="2205038"/>
            <a:ext cx="1187450" cy="542925"/>
          </a:xfrm>
          <a:prstGeom prst="rect">
            <a:avLst/>
          </a:prstGeom>
          <a:solidFill>
            <a:schemeClr val="bg1"/>
          </a:solidFill>
          <a:ln w="25400">
            <a:solidFill>
              <a:schemeClr val="bg1"/>
            </a:solidFill>
            <a:miter lim="800000"/>
            <a:headEnd/>
            <a:tailEnd/>
          </a:ln>
        </p:spPr>
        <p:txBody>
          <a:bodyPr>
            <a:spAutoFit/>
          </a:bodyPr>
          <a:lstStyle/>
          <a:p>
            <a:pPr algn="ctr">
              <a:spcBef>
                <a:spcPct val="50000"/>
              </a:spcBef>
            </a:pPr>
            <a:r>
              <a:rPr lang="en-US" sz="1400">
                <a:solidFill>
                  <a:srgbClr val="00366C"/>
                </a:solidFill>
              </a:rPr>
              <a:t>Radiation Damage</a:t>
            </a:r>
          </a:p>
        </p:txBody>
      </p:sp>
      <p:sp>
        <p:nvSpPr>
          <p:cNvPr id="31762" name="Text Box 7"/>
          <p:cNvSpPr txBox="1">
            <a:spLocks noChangeArrowheads="1"/>
          </p:cNvSpPr>
          <p:nvPr/>
        </p:nvSpPr>
        <p:spPr bwMode="auto">
          <a:xfrm>
            <a:off x="34925" y="35004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460MRad Irradiation</a:t>
            </a:r>
          </a:p>
        </p:txBody>
      </p:sp>
      <p:sp>
        <p:nvSpPr>
          <p:cNvPr id="31763" name="Text Box 8"/>
          <p:cNvSpPr txBox="1">
            <a:spLocks noChangeArrowheads="1"/>
          </p:cNvSpPr>
          <p:nvPr/>
        </p:nvSpPr>
        <p:spPr bwMode="auto">
          <a:xfrm>
            <a:off x="34925" y="28527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Design Issues</a:t>
            </a:r>
          </a:p>
        </p:txBody>
      </p:sp>
      <p:sp>
        <p:nvSpPr>
          <p:cNvPr id="31764" name="Text Box 7"/>
          <p:cNvSpPr txBox="1">
            <a:spLocks noChangeArrowheads="1"/>
          </p:cNvSpPr>
          <p:nvPr/>
        </p:nvSpPr>
        <p:spPr bwMode="auto">
          <a:xfrm>
            <a:off x="34925" y="4149725"/>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3MRad Irradiation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idx="4294967295"/>
          </p:nvPr>
        </p:nvSpPr>
        <p:spPr>
          <a:noFill/>
        </p:spPr>
        <p:txBody>
          <a:bodyPr/>
          <a:lstStyle/>
          <a:p>
            <a:r>
              <a:rPr lang="en-US" smtClean="0">
                <a:effectLst/>
              </a:rPr>
              <a:t>Analogue Switch Problem</a:t>
            </a:r>
          </a:p>
        </p:txBody>
      </p:sp>
      <p:pic>
        <p:nvPicPr>
          <p:cNvPr id="32770" name="Picture 5"/>
          <p:cNvPicPr>
            <a:picLocks noChangeAspect="1" noChangeArrowheads="1"/>
          </p:cNvPicPr>
          <p:nvPr/>
        </p:nvPicPr>
        <p:blipFill>
          <a:blip r:embed="rId2"/>
          <a:srcRect/>
          <a:stretch>
            <a:fillRect/>
          </a:stretch>
        </p:blipFill>
        <p:spPr bwMode="auto">
          <a:xfrm>
            <a:off x="1835150" y="3232150"/>
            <a:ext cx="6624638" cy="3563938"/>
          </a:xfrm>
          <a:prstGeom prst="rect">
            <a:avLst/>
          </a:prstGeom>
          <a:noFill/>
          <a:ln w="9525">
            <a:noFill/>
            <a:miter lim="800000"/>
            <a:headEnd/>
            <a:tailEnd/>
          </a:ln>
        </p:spPr>
      </p:pic>
      <p:sp>
        <p:nvSpPr>
          <p:cNvPr id="32771" name="Text Box 11"/>
          <p:cNvSpPr txBox="1">
            <a:spLocks noChangeArrowheads="1"/>
          </p:cNvSpPr>
          <p:nvPr/>
        </p:nvSpPr>
        <p:spPr bwMode="auto">
          <a:xfrm>
            <a:off x="1476375" y="1196975"/>
            <a:ext cx="7272338" cy="2047875"/>
          </a:xfrm>
          <a:prstGeom prst="rect">
            <a:avLst/>
          </a:prstGeom>
          <a:noFill/>
          <a:ln w="9525">
            <a:noFill/>
            <a:miter lim="800000"/>
            <a:headEnd/>
            <a:tailEnd/>
          </a:ln>
        </p:spPr>
        <p:txBody>
          <a:bodyPr>
            <a:spAutoFit/>
          </a:bodyPr>
          <a:lstStyle/>
          <a:p>
            <a:pPr>
              <a:spcBef>
                <a:spcPct val="50000"/>
              </a:spcBef>
            </a:pPr>
            <a:r>
              <a:rPr lang="en-US" sz="1600" b="1">
                <a:solidFill>
                  <a:schemeClr val="tx2"/>
                </a:solidFill>
              </a:rPr>
              <a:t>One of the DAC outputs is particularly sensitive due to a minor design oversight</a:t>
            </a:r>
          </a:p>
          <a:p>
            <a:pPr>
              <a:spcBef>
                <a:spcPct val="50000"/>
              </a:spcBef>
            </a:pPr>
            <a:r>
              <a:rPr lang="en-US" sz="1600" b="1">
                <a:solidFill>
                  <a:schemeClr val="tx2"/>
                </a:solidFill>
              </a:rPr>
              <a:t>The current drawn by some minimum sized NMOS transistors when the matrix is irradiated can overload the DAC output stage stopping the pixel front end from functioning under nominal bias conditions</a:t>
            </a:r>
          </a:p>
          <a:p>
            <a:pPr>
              <a:spcBef>
                <a:spcPct val="50000"/>
              </a:spcBef>
            </a:pPr>
            <a:r>
              <a:rPr lang="en-US" sz="1600" b="1">
                <a:solidFill>
                  <a:schemeClr val="tx2"/>
                </a:solidFill>
              </a:rPr>
              <a:t>Here it happened at less than 1MRad so we were able to take no proper front end measurements during the 400MRad irradiation</a:t>
            </a:r>
          </a:p>
        </p:txBody>
      </p:sp>
      <p:sp>
        <p:nvSpPr>
          <p:cNvPr id="32772" name="Text Box 4"/>
          <p:cNvSpPr txBox="1">
            <a:spLocks noChangeArrowheads="1"/>
          </p:cNvSpPr>
          <p:nvPr/>
        </p:nvSpPr>
        <p:spPr bwMode="auto">
          <a:xfrm>
            <a:off x="34925" y="15573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4182"/>
                </a:solidFill>
              </a:rPr>
              <a:t>Introduction to Medipix3</a:t>
            </a:r>
          </a:p>
        </p:txBody>
      </p:sp>
      <p:sp>
        <p:nvSpPr>
          <p:cNvPr id="32773" name="Text Box 5"/>
          <p:cNvSpPr txBox="1">
            <a:spLocks noChangeArrowheads="1"/>
          </p:cNvSpPr>
          <p:nvPr/>
        </p:nvSpPr>
        <p:spPr bwMode="auto">
          <a:xfrm>
            <a:off x="34925" y="22050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Radiation Damage</a:t>
            </a:r>
          </a:p>
        </p:txBody>
      </p:sp>
      <p:sp>
        <p:nvSpPr>
          <p:cNvPr id="32774" name="Text Box 7"/>
          <p:cNvSpPr txBox="1">
            <a:spLocks noChangeArrowheads="1"/>
          </p:cNvSpPr>
          <p:nvPr/>
        </p:nvSpPr>
        <p:spPr bwMode="auto">
          <a:xfrm>
            <a:off x="34925" y="35004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460MRad Irradiation</a:t>
            </a:r>
          </a:p>
        </p:txBody>
      </p:sp>
      <p:sp>
        <p:nvSpPr>
          <p:cNvPr id="32775" name="Text Box 8"/>
          <p:cNvSpPr txBox="1">
            <a:spLocks noChangeArrowheads="1"/>
          </p:cNvSpPr>
          <p:nvPr/>
        </p:nvSpPr>
        <p:spPr bwMode="auto">
          <a:xfrm>
            <a:off x="34925" y="2852738"/>
            <a:ext cx="1187450" cy="542925"/>
          </a:xfrm>
          <a:prstGeom prst="rect">
            <a:avLst/>
          </a:prstGeom>
          <a:solidFill>
            <a:schemeClr val="bg1"/>
          </a:solidFill>
          <a:ln w="25400">
            <a:solidFill>
              <a:schemeClr val="bg1"/>
            </a:solidFill>
            <a:miter lim="800000"/>
            <a:headEnd/>
            <a:tailEnd/>
          </a:ln>
        </p:spPr>
        <p:txBody>
          <a:bodyPr>
            <a:spAutoFit/>
          </a:bodyPr>
          <a:lstStyle/>
          <a:p>
            <a:pPr algn="ctr">
              <a:spcBef>
                <a:spcPct val="50000"/>
              </a:spcBef>
            </a:pPr>
            <a:r>
              <a:rPr lang="en-US" sz="1400">
                <a:solidFill>
                  <a:srgbClr val="00366C"/>
                </a:solidFill>
              </a:rPr>
              <a:t>Design Issues</a:t>
            </a:r>
          </a:p>
        </p:txBody>
      </p:sp>
      <p:sp>
        <p:nvSpPr>
          <p:cNvPr id="32776" name="Text Box 7"/>
          <p:cNvSpPr txBox="1">
            <a:spLocks noChangeArrowheads="1"/>
          </p:cNvSpPr>
          <p:nvPr/>
        </p:nvSpPr>
        <p:spPr bwMode="auto">
          <a:xfrm>
            <a:off x="34925" y="4149725"/>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3MRad Irradiation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p:txBody>
          <a:bodyPr/>
          <a:lstStyle/>
          <a:p>
            <a:r>
              <a:rPr lang="en-US" smtClean="0">
                <a:effectLst/>
              </a:rPr>
              <a:t>Solution</a:t>
            </a:r>
          </a:p>
        </p:txBody>
      </p:sp>
      <p:sp>
        <p:nvSpPr>
          <p:cNvPr id="33794" name="Rectangle 3"/>
          <p:cNvSpPr>
            <a:spLocks noChangeArrowheads="1"/>
          </p:cNvSpPr>
          <p:nvPr/>
        </p:nvSpPr>
        <p:spPr bwMode="auto">
          <a:xfrm>
            <a:off x="1447800" y="1219200"/>
            <a:ext cx="7467600" cy="3362325"/>
          </a:xfrm>
          <a:prstGeom prst="rect">
            <a:avLst/>
          </a:prstGeom>
          <a:noFill/>
          <a:ln w="9525">
            <a:noFill/>
            <a:miter lim="800000"/>
            <a:headEnd/>
            <a:tailEnd/>
          </a:ln>
        </p:spPr>
        <p:txBody>
          <a:bodyPr/>
          <a:lstStyle/>
          <a:p>
            <a:pPr marL="342900" indent="-342900" eaLnBrk="0" hangingPunct="0">
              <a:spcBef>
                <a:spcPct val="20000"/>
              </a:spcBef>
              <a:buFontTx/>
              <a:buChar char="•"/>
            </a:pPr>
            <a:r>
              <a:rPr lang="en-US" sz="2000" b="1">
                <a:solidFill>
                  <a:srgbClr val="376092"/>
                </a:solidFill>
              </a:rPr>
              <a:t>The chip operation can be recovered by modifying the DAC settings.  </a:t>
            </a:r>
          </a:p>
          <a:p>
            <a:pPr marL="342900" indent="-342900" eaLnBrk="0" hangingPunct="0">
              <a:spcBef>
                <a:spcPct val="20000"/>
              </a:spcBef>
              <a:buFontTx/>
              <a:buChar char="•"/>
            </a:pPr>
            <a:endParaRPr lang="en-US" sz="2000" b="1">
              <a:solidFill>
                <a:srgbClr val="376092"/>
              </a:solidFill>
            </a:endParaRPr>
          </a:p>
          <a:p>
            <a:pPr marL="342900" indent="-342900" eaLnBrk="0" hangingPunct="0">
              <a:spcBef>
                <a:spcPct val="20000"/>
              </a:spcBef>
              <a:buFontTx/>
              <a:buChar char="•"/>
            </a:pPr>
            <a:r>
              <a:rPr lang="en-US" sz="2000" b="1">
                <a:solidFill>
                  <a:srgbClr val="376092"/>
                </a:solidFill>
              </a:rPr>
              <a:t>In particular the pre-amp reference voltage was reduced modifying the front-end operating point.</a:t>
            </a:r>
          </a:p>
          <a:p>
            <a:pPr marL="342900" indent="-342900" eaLnBrk="0" hangingPunct="0">
              <a:spcBef>
                <a:spcPct val="20000"/>
              </a:spcBef>
              <a:buFontTx/>
              <a:buChar char="•"/>
            </a:pPr>
            <a:endParaRPr lang="en-US" sz="2000" b="1">
              <a:solidFill>
                <a:srgbClr val="376092"/>
              </a:solidFill>
            </a:endParaRPr>
          </a:p>
          <a:p>
            <a:pPr marL="342900" indent="-342900" eaLnBrk="0" hangingPunct="0">
              <a:spcBef>
                <a:spcPct val="20000"/>
              </a:spcBef>
              <a:buFontTx/>
              <a:buChar char="•"/>
            </a:pPr>
            <a:r>
              <a:rPr lang="en-US" sz="2000" b="1">
                <a:solidFill>
                  <a:srgbClr val="376092"/>
                </a:solidFill>
              </a:rPr>
              <a:t>Next wafer production fix Cas DAC issue by eliminating the (unneeded) leaky NMOS</a:t>
            </a:r>
          </a:p>
          <a:p>
            <a:pPr marL="342900" indent="-342900" eaLnBrk="0" hangingPunct="0">
              <a:spcBef>
                <a:spcPct val="20000"/>
              </a:spcBef>
              <a:buFontTx/>
              <a:buChar char="•"/>
            </a:pPr>
            <a:endParaRPr lang="en-US" sz="2000" b="1">
              <a:solidFill>
                <a:srgbClr val="376092"/>
              </a:solidFill>
            </a:endParaRPr>
          </a:p>
        </p:txBody>
      </p:sp>
      <p:sp>
        <p:nvSpPr>
          <p:cNvPr id="33795" name="Text Box 4"/>
          <p:cNvSpPr txBox="1">
            <a:spLocks noChangeArrowheads="1"/>
          </p:cNvSpPr>
          <p:nvPr/>
        </p:nvSpPr>
        <p:spPr bwMode="auto">
          <a:xfrm>
            <a:off x="34925" y="15573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4182"/>
                </a:solidFill>
              </a:rPr>
              <a:t>Introduction to Medipix3</a:t>
            </a:r>
          </a:p>
        </p:txBody>
      </p:sp>
      <p:sp>
        <p:nvSpPr>
          <p:cNvPr id="33796" name="Text Box 5"/>
          <p:cNvSpPr txBox="1">
            <a:spLocks noChangeArrowheads="1"/>
          </p:cNvSpPr>
          <p:nvPr/>
        </p:nvSpPr>
        <p:spPr bwMode="auto">
          <a:xfrm>
            <a:off x="34925" y="22050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Radiation Damage</a:t>
            </a:r>
          </a:p>
        </p:txBody>
      </p:sp>
      <p:sp>
        <p:nvSpPr>
          <p:cNvPr id="33797" name="Text Box 7"/>
          <p:cNvSpPr txBox="1">
            <a:spLocks noChangeArrowheads="1"/>
          </p:cNvSpPr>
          <p:nvPr/>
        </p:nvSpPr>
        <p:spPr bwMode="auto">
          <a:xfrm>
            <a:off x="34925" y="35004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460MRad Irradiation</a:t>
            </a:r>
          </a:p>
        </p:txBody>
      </p:sp>
      <p:sp>
        <p:nvSpPr>
          <p:cNvPr id="33798" name="Text Box 8"/>
          <p:cNvSpPr txBox="1">
            <a:spLocks noChangeArrowheads="1"/>
          </p:cNvSpPr>
          <p:nvPr/>
        </p:nvSpPr>
        <p:spPr bwMode="auto">
          <a:xfrm>
            <a:off x="34925" y="2852738"/>
            <a:ext cx="1187450" cy="542925"/>
          </a:xfrm>
          <a:prstGeom prst="rect">
            <a:avLst/>
          </a:prstGeom>
          <a:solidFill>
            <a:schemeClr val="bg1"/>
          </a:solidFill>
          <a:ln w="25400">
            <a:solidFill>
              <a:schemeClr val="bg1"/>
            </a:solidFill>
            <a:miter lim="800000"/>
            <a:headEnd/>
            <a:tailEnd/>
          </a:ln>
        </p:spPr>
        <p:txBody>
          <a:bodyPr>
            <a:spAutoFit/>
          </a:bodyPr>
          <a:lstStyle/>
          <a:p>
            <a:pPr algn="ctr">
              <a:spcBef>
                <a:spcPct val="50000"/>
              </a:spcBef>
            </a:pPr>
            <a:r>
              <a:rPr lang="en-US" sz="1400">
                <a:solidFill>
                  <a:srgbClr val="00366C"/>
                </a:solidFill>
              </a:rPr>
              <a:t>Design Issues</a:t>
            </a:r>
          </a:p>
        </p:txBody>
      </p:sp>
      <p:sp>
        <p:nvSpPr>
          <p:cNvPr id="33799" name="Text Box 7"/>
          <p:cNvSpPr txBox="1">
            <a:spLocks noChangeArrowheads="1"/>
          </p:cNvSpPr>
          <p:nvPr/>
        </p:nvSpPr>
        <p:spPr bwMode="auto">
          <a:xfrm>
            <a:off x="34925" y="4149725"/>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3MRad Irradiation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idx="4294967295"/>
          </p:nvPr>
        </p:nvSpPr>
        <p:spPr>
          <a:noFill/>
        </p:spPr>
        <p:txBody>
          <a:bodyPr/>
          <a:lstStyle/>
          <a:p>
            <a:r>
              <a:rPr lang="en-US" smtClean="0">
                <a:effectLst/>
              </a:rPr>
              <a:t>400Mrad Irradiation</a:t>
            </a:r>
          </a:p>
        </p:txBody>
      </p:sp>
      <p:sp>
        <p:nvSpPr>
          <p:cNvPr id="34818" name="Content Placeholder 2"/>
          <p:cNvSpPr>
            <a:spLocks noGrp="1"/>
          </p:cNvSpPr>
          <p:nvPr>
            <p:ph idx="4294967295"/>
          </p:nvPr>
        </p:nvSpPr>
        <p:spPr/>
        <p:txBody>
          <a:bodyPr/>
          <a:lstStyle/>
          <a:p>
            <a:pPr>
              <a:lnSpc>
                <a:spcPct val="90000"/>
              </a:lnSpc>
            </a:pPr>
            <a:r>
              <a:rPr lang="en-US" sz="1800" smtClean="0"/>
              <a:t>Used a calibrated X-ray machine (Seifert RP149)</a:t>
            </a:r>
          </a:p>
          <a:p>
            <a:pPr>
              <a:lnSpc>
                <a:spcPct val="90000"/>
              </a:lnSpc>
            </a:pPr>
            <a:r>
              <a:rPr lang="en-US" sz="1800" smtClean="0"/>
              <a:t>Beam profile is smaller than the Medipix3 → Two runs:</a:t>
            </a:r>
          </a:p>
          <a:p>
            <a:pPr lvl="1">
              <a:lnSpc>
                <a:spcPct val="90000"/>
              </a:lnSpc>
            </a:pPr>
            <a:endParaRPr lang="en-US" sz="1400" smtClean="0"/>
          </a:p>
          <a:p>
            <a:pPr lvl="2">
              <a:lnSpc>
                <a:spcPct val="90000"/>
              </a:lnSpc>
            </a:pPr>
            <a:endParaRPr lang="en-US" sz="1200" smtClean="0"/>
          </a:p>
          <a:p>
            <a:pPr>
              <a:lnSpc>
                <a:spcPct val="90000"/>
              </a:lnSpc>
            </a:pPr>
            <a:endParaRPr lang="en-US" sz="1800" smtClean="0"/>
          </a:p>
        </p:txBody>
      </p:sp>
      <p:pic>
        <p:nvPicPr>
          <p:cNvPr id="34819" name="Picture 2" descr="W:\High Resolution Images\Medipix3\chip_image_lowres_good.bmp"/>
          <p:cNvPicPr>
            <a:picLocks noChangeAspect="1" noChangeArrowheads="1"/>
          </p:cNvPicPr>
          <p:nvPr/>
        </p:nvPicPr>
        <p:blipFill>
          <a:blip r:embed="rId2"/>
          <a:srcRect/>
          <a:stretch>
            <a:fillRect/>
          </a:stretch>
        </p:blipFill>
        <p:spPr bwMode="auto">
          <a:xfrm>
            <a:off x="6015038" y="2133600"/>
            <a:ext cx="2743200" cy="3365500"/>
          </a:xfrm>
          <a:prstGeom prst="rect">
            <a:avLst/>
          </a:prstGeom>
          <a:noFill/>
          <a:ln w="9525">
            <a:noFill/>
            <a:miter lim="800000"/>
            <a:headEnd/>
            <a:tailEnd/>
          </a:ln>
        </p:spPr>
      </p:pic>
      <p:sp>
        <p:nvSpPr>
          <p:cNvPr id="5" name="Oval 4"/>
          <p:cNvSpPr>
            <a:spLocks noChangeArrowheads="1"/>
          </p:cNvSpPr>
          <p:nvPr/>
        </p:nvSpPr>
        <p:spPr bwMode="auto">
          <a:xfrm>
            <a:off x="6167438" y="4229100"/>
            <a:ext cx="2468562" cy="2468563"/>
          </a:xfrm>
          <a:prstGeom prst="ellipse">
            <a:avLst/>
          </a:prstGeom>
          <a:solidFill>
            <a:schemeClr val="accent1">
              <a:alpha val="50980"/>
            </a:schemeClr>
          </a:solidFill>
          <a:ln w="9525" algn="ctr">
            <a:solidFill>
              <a:schemeClr val="tx1"/>
            </a:solidFill>
            <a:round/>
            <a:headEnd/>
            <a:tailEnd/>
          </a:ln>
        </p:spPr>
        <p:txBody>
          <a:bodyPr/>
          <a:lstStyle/>
          <a:p>
            <a:pPr algn="ctr"/>
            <a:endParaRPr lang="en-US" sz="2000"/>
          </a:p>
        </p:txBody>
      </p:sp>
      <p:sp>
        <p:nvSpPr>
          <p:cNvPr id="6" name="Oval 5"/>
          <p:cNvSpPr>
            <a:spLocks noChangeArrowheads="1"/>
          </p:cNvSpPr>
          <p:nvPr/>
        </p:nvSpPr>
        <p:spPr bwMode="auto">
          <a:xfrm>
            <a:off x="6175375" y="2560638"/>
            <a:ext cx="2468563" cy="2468562"/>
          </a:xfrm>
          <a:prstGeom prst="ellipse">
            <a:avLst/>
          </a:prstGeom>
          <a:solidFill>
            <a:schemeClr val="accent1">
              <a:alpha val="50980"/>
            </a:schemeClr>
          </a:solidFill>
          <a:ln w="9525" algn="ctr">
            <a:solidFill>
              <a:schemeClr val="tx1"/>
            </a:solidFill>
            <a:round/>
            <a:headEnd/>
            <a:tailEnd/>
          </a:ln>
        </p:spPr>
        <p:txBody>
          <a:bodyPr/>
          <a:lstStyle/>
          <a:p>
            <a:pPr algn="ctr"/>
            <a:endParaRPr lang="en-US" sz="2000"/>
          </a:p>
        </p:txBody>
      </p:sp>
      <p:sp>
        <p:nvSpPr>
          <p:cNvPr id="37895" name="Text Box 7"/>
          <p:cNvSpPr txBox="1">
            <a:spLocks noChangeArrowheads="1"/>
          </p:cNvSpPr>
          <p:nvPr/>
        </p:nvSpPr>
        <p:spPr bwMode="auto">
          <a:xfrm>
            <a:off x="1763713" y="2060575"/>
            <a:ext cx="3024187" cy="1462088"/>
          </a:xfrm>
          <a:prstGeom prst="rect">
            <a:avLst/>
          </a:prstGeom>
          <a:solidFill>
            <a:srgbClr val="FFFF99"/>
          </a:solidFill>
          <a:ln w="25400">
            <a:solidFill>
              <a:schemeClr val="tx1"/>
            </a:solidFill>
            <a:miter lim="800000"/>
            <a:headEnd/>
            <a:tailEnd/>
          </a:ln>
        </p:spPr>
        <p:txBody>
          <a:bodyPr>
            <a:spAutoFit/>
          </a:bodyPr>
          <a:lstStyle/>
          <a:p>
            <a:pPr>
              <a:spcBef>
                <a:spcPct val="50000"/>
              </a:spcBef>
            </a:pPr>
            <a:r>
              <a:rPr lang="en-US" sz="1600" b="1">
                <a:solidFill>
                  <a:schemeClr val="tx2"/>
                </a:solidFill>
              </a:rPr>
              <a:t>On the Pixel Matrix 60Mrad</a:t>
            </a:r>
          </a:p>
          <a:p>
            <a:pPr>
              <a:spcBef>
                <a:spcPct val="50000"/>
              </a:spcBef>
            </a:pPr>
            <a:r>
              <a:rPr lang="en-US" sz="1600">
                <a:solidFill>
                  <a:schemeClr val="tx2"/>
                </a:solidFill>
              </a:rPr>
              <a:t>Threshold Variation</a:t>
            </a:r>
          </a:p>
          <a:p>
            <a:pPr>
              <a:spcBef>
                <a:spcPct val="50000"/>
              </a:spcBef>
            </a:pPr>
            <a:r>
              <a:rPr lang="en-US" sz="1600">
                <a:solidFill>
                  <a:schemeClr val="tx2"/>
                </a:solidFill>
              </a:rPr>
              <a:t>Gain Variation</a:t>
            </a:r>
          </a:p>
          <a:p>
            <a:pPr>
              <a:spcBef>
                <a:spcPct val="50000"/>
              </a:spcBef>
            </a:pPr>
            <a:r>
              <a:rPr lang="en-US" sz="1600">
                <a:solidFill>
                  <a:schemeClr val="tx2"/>
                </a:solidFill>
              </a:rPr>
              <a:t>Noise Increase</a:t>
            </a:r>
          </a:p>
        </p:txBody>
      </p:sp>
      <p:sp>
        <p:nvSpPr>
          <p:cNvPr id="37896" name="Text Box 8"/>
          <p:cNvSpPr txBox="1">
            <a:spLocks noChangeArrowheads="1"/>
          </p:cNvSpPr>
          <p:nvPr/>
        </p:nvSpPr>
        <p:spPr bwMode="auto">
          <a:xfrm>
            <a:off x="1763713" y="3716338"/>
            <a:ext cx="3024187" cy="1462087"/>
          </a:xfrm>
          <a:prstGeom prst="rect">
            <a:avLst/>
          </a:prstGeom>
          <a:solidFill>
            <a:srgbClr val="FFFF99"/>
          </a:solidFill>
          <a:ln w="25400">
            <a:solidFill>
              <a:schemeClr val="tx1"/>
            </a:solidFill>
            <a:miter lim="800000"/>
            <a:headEnd/>
            <a:tailEnd/>
          </a:ln>
        </p:spPr>
        <p:txBody>
          <a:bodyPr>
            <a:spAutoFit/>
          </a:bodyPr>
          <a:lstStyle/>
          <a:p>
            <a:pPr>
              <a:spcBef>
                <a:spcPct val="50000"/>
              </a:spcBef>
            </a:pPr>
            <a:r>
              <a:rPr lang="en-US" sz="1600" b="1">
                <a:solidFill>
                  <a:schemeClr val="tx2"/>
                </a:solidFill>
              </a:rPr>
              <a:t>On the Periphery 400Mrad </a:t>
            </a:r>
          </a:p>
          <a:p>
            <a:pPr>
              <a:spcBef>
                <a:spcPct val="50000"/>
              </a:spcBef>
            </a:pPr>
            <a:r>
              <a:rPr lang="en-US" sz="1600">
                <a:solidFill>
                  <a:schemeClr val="tx2"/>
                </a:solidFill>
              </a:rPr>
              <a:t>Check DACs</a:t>
            </a:r>
          </a:p>
          <a:p>
            <a:pPr>
              <a:spcBef>
                <a:spcPct val="50000"/>
              </a:spcBef>
            </a:pPr>
            <a:r>
              <a:rPr lang="en-US" sz="1600">
                <a:solidFill>
                  <a:schemeClr val="tx2"/>
                </a:solidFill>
              </a:rPr>
              <a:t>E-fuses</a:t>
            </a:r>
          </a:p>
          <a:p>
            <a:pPr>
              <a:spcBef>
                <a:spcPct val="50000"/>
              </a:spcBef>
            </a:pPr>
            <a:r>
              <a:rPr lang="en-US" sz="1600">
                <a:solidFill>
                  <a:schemeClr val="tx2"/>
                </a:solidFill>
              </a:rPr>
              <a:t>Logic functionality</a:t>
            </a:r>
          </a:p>
        </p:txBody>
      </p:sp>
      <p:sp>
        <p:nvSpPr>
          <p:cNvPr id="34824" name="Text Box 4"/>
          <p:cNvSpPr txBox="1">
            <a:spLocks noChangeArrowheads="1"/>
          </p:cNvSpPr>
          <p:nvPr/>
        </p:nvSpPr>
        <p:spPr bwMode="auto">
          <a:xfrm>
            <a:off x="34925" y="15573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4182"/>
                </a:solidFill>
              </a:rPr>
              <a:t>Introduction to Medipix3</a:t>
            </a:r>
          </a:p>
        </p:txBody>
      </p:sp>
      <p:sp>
        <p:nvSpPr>
          <p:cNvPr id="34825" name="Text Box 5"/>
          <p:cNvSpPr txBox="1">
            <a:spLocks noChangeArrowheads="1"/>
          </p:cNvSpPr>
          <p:nvPr/>
        </p:nvSpPr>
        <p:spPr bwMode="auto">
          <a:xfrm>
            <a:off x="34925" y="22050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Radiation Damage</a:t>
            </a:r>
          </a:p>
        </p:txBody>
      </p:sp>
      <p:sp>
        <p:nvSpPr>
          <p:cNvPr id="34826" name="Text Box 7"/>
          <p:cNvSpPr txBox="1">
            <a:spLocks noChangeArrowheads="1"/>
          </p:cNvSpPr>
          <p:nvPr/>
        </p:nvSpPr>
        <p:spPr bwMode="auto">
          <a:xfrm>
            <a:off x="34925" y="3500438"/>
            <a:ext cx="1187450" cy="542925"/>
          </a:xfrm>
          <a:prstGeom prst="rect">
            <a:avLst/>
          </a:prstGeom>
          <a:solidFill>
            <a:schemeClr val="bg1"/>
          </a:solidFill>
          <a:ln w="25400">
            <a:solidFill>
              <a:schemeClr val="bg1"/>
            </a:solidFill>
            <a:miter lim="800000"/>
            <a:headEnd/>
            <a:tailEnd/>
          </a:ln>
        </p:spPr>
        <p:txBody>
          <a:bodyPr>
            <a:spAutoFit/>
          </a:bodyPr>
          <a:lstStyle/>
          <a:p>
            <a:pPr algn="ctr">
              <a:spcBef>
                <a:spcPct val="50000"/>
              </a:spcBef>
            </a:pPr>
            <a:r>
              <a:rPr lang="en-US" sz="1400">
                <a:solidFill>
                  <a:srgbClr val="00366C"/>
                </a:solidFill>
              </a:rPr>
              <a:t>460MRad Irradiation</a:t>
            </a:r>
          </a:p>
        </p:txBody>
      </p:sp>
      <p:sp>
        <p:nvSpPr>
          <p:cNvPr id="34827" name="Text Box 8"/>
          <p:cNvSpPr txBox="1">
            <a:spLocks noChangeArrowheads="1"/>
          </p:cNvSpPr>
          <p:nvPr/>
        </p:nvSpPr>
        <p:spPr bwMode="auto">
          <a:xfrm>
            <a:off x="34925" y="28527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Design Issues</a:t>
            </a:r>
          </a:p>
        </p:txBody>
      </p:sp>
      <p:sp>
        <p:nvSpPr>
          <p:cNvPr id="34828" name="Text Box 7"/>
          <p:cNvSpPr txBox="1">
            <a:spLocks noChangeArrowheads="1"/>
          </p:cNvSpPr>
          <p:nvPr/>
        </p:nvSpPr>
        <p:spPr bwMode="auto">
          <a:xfrm>
            <a:off x="34925" y="4149725"/>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3MRad Irradiation</a:t>
            </a:r>
          </a:p>
        </p:txBody>
      </p:sp>
      <p:sp>
        <p:nvSpPr>
          <p:cNvPr id="32782" name="TextBox 6"/>
          <p:cNvSpPr txBox="1">
            <a:spLocks noChangeArrowheads="1"/>
          </p:cNvSpPr>
          <p:nvPr/>
        </p:nvSpPr>
        <p:spPr bwMode="auto">
          <a:xfrm>
            <a:off x="6838950" y="3354388"/>
            <a:ext cx="1219200" cy="396875"/>
          </a:xfrm>
          <a:prstGeom prst="rect">
            <a:avLst/>
          </a:prstGeom>
          <a:noFill/>
          <a:ln w="9525">
            <a:noFill/>
            <a:miter lim="800000"/>
            <a:headEnd/>
            <a:tailEnd/>
          </a:ln>
        </p:spPr>
        <p:txBody>
          <a:bodyPr>
            <a:spAutoFit/>
          </a:bodyPr>
          <a:lstStyle/>
          <a:p>
            <a:pPr algn="ctr"/>
            <a:r>
              <a:rPr lang="en-US" sz="2000"/>
              <a:t>60 MRad</a:t>
            </a:r>
          </a:p>
        </p:txBody>
      </p:sp>
      <p:sp>
        <p:nvSpPr>
          <p:cNvPr id="32783" name="TextBox 7"/>
          <p:cNvSpPr txBox="1">
            <a:spLocks noChangeArrowheads="1"/>
          </p:cNvSpPr>
          <p:nvPr/>
        </p:nvSpPr>
        <p:spPr bwMode="auto">
          <a:xfrm>
            <a:off x="6724650" y="4402138"/>
            <a:ext cx="1447800" cy="396875"/>
          </a:xfrm>
          <a:prstGeom prst="rect">
            <a:avLst/>
          </a:prstGeom>
          <a:noFill/>
          <a:ln w="9525">
            <a:noFill/>
            <a:miter lim="800000"/>
            <a:headEnd/>
            <a:tailEnd/>
          </a:ln>
        </p:spPr>
        <p:txBody>
          <a:bodyPr>
            <a:spAutoFit/>
          </a:bodyPr>
          <a:lstStyle/>
          <a:p>
            <a:pPr algn="ctr"/>
            <a:r>
              <a:rPr lang="en-US" sz="2000"/>
              <a:t>460 MRad</a:t>
            </a:r>
          </a:p>
        </p:txBody>
      </p:sp>
      <p:sp>
        <p:nvSpPr>
          <p:cNvPr id="32784" name="TextBox 8"/>
          <p:cNvSpPr txBox="1">
            <a:spLocks noChangeArrowheads="1"/>
          </p:cNvSpPr>
          <p:nvPr/>
        </p:nvSpPr>
        <p:spPr bwMode="auto">
          <a:xfrm>
            <a:off x="6724650" y="5408613"/>
            <a:ext cx="1447800" cy="396875"/>
          </a:xfrm>
          <a:prstGeom prst="rect">
            <a:avLst/>
          </a:prstGeom>
          <a:noFill/>
          <a:ln w="9525">
            <a:noFill/>
            <a:miter lim="800000"/>
            <a:headEnd/>
            <a:tailEnd/>
          </a:ln>
        </p:spPr>
        <p:txBody>
          <a:bodyPr>
            <a:spAutoFit/>
          </a:bodyPr>
          <a:lstStyle/>
          <a:p>
            <a:pPr algn="ctr"/>
            <a:r>
              <a:rPr lang="en-US" sz="2000"/>
              <a:t>400 MRad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789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78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789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784"/>
                                        </p:tgtEl>
                                        <p:attrNameLst>
                                          <p:attrName>style.visibility</p:attrName>
                                        </p:attrNameLst>
                                      </p:cBhvr>
                                      <p:to>
                                        <p:strVal val="visible"/>
                                      </p:to>
                                    </p:set>
                                  </p:childTnLst>
                                </p:cTn>
                              </p:par>
                              <p:par>
                                <p:cTn id="21" presetID="1" presetClass="exit" presetSubtype="0" fill="hold" grpId="1" nodeType="withEffect">
                                  <p:stCondLst>
                                    <p:cond delay="0"/>
                                  </p:stCondLst>
                                  <p:childTnLst>
                                    <p:set>
                                      <p:cBhvr>
                                        <p:cTn id="22" dur="1" fill="hold">
                                          <p:stCondLst>
                                            <p:cond delay="0"/>
                                          </p:stCondLst>
                                        </p:cTn>
                                        <p:tgtEl>
                                          <p:spTgt spid="3278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2"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par>
                                <p:cTn id="27" presetID="1" presetClass="entr" presetSubtype="0" fill="hold" grpId="2" nodeType="withEffect">
                                  <p:stCondLst>
                                    <p:cond delay="0"/>
                                  </p:stCondLst>
                                  <p:childTnLst>
                                    <p:set>
                                      <p:cBhvr>
                                        <p:cTn id="28" dur="1" fill="hold">
                                          <p:stCondLst>
                                            <p:cond delay="0"/>
                                          </p:stCondLst>
                                        </p:cTn>
                                        <p:tgtEl>
                                          <p:spTgt spid="3278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27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6" grpId="1" animBg="1"/>
      <p:bldP spid="6" grpId="2" animBg="1"/>
      <p:bldP spid="37895" grpId="0" animBg="1"/>
      <p:bldP spid="37896" grpId="0" animBg="1"/>
      <p:bldP spid="32782" grpId="0"/>
      <p:bldP spid="32782" grpId="1"/>
      <p:bldP spid="32782" grpId="2"/>
      <p:bldP spid="32783" grpId="0"/>
      <p:bldP spid="3278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r>
              <a:rPr lang="en-US" smtClean="0">
                <a:effectLst/>
              </a:rPr>
              <a:t>Performance after 460MRad</a:t>
            </a:r>
          </a:p>
        </p:txBody>
      </p:sp>
      <p:pic>
        <p:nvPicPr>
          <p:cNvPr id="35842" name="Picture 28"/>
          <p:cNvPicPr>
            <a:picLocks noChangeAspect="1" noChangeArrowheads="1"/>
          </p:cNvPicPr>
          <p:nvPr/>
        </p:nvPicPr>
        <p:blipFill>
          <a:blip r:embed="rId2"/>
          <a:srcRect t="5898"/>
          <a:stretch>
            <a:fillRect/>
          </a:stretch>
        </p:blipFill>
        <p:spPr bwMode="auto">
          <a:xfrm>
            <a:off x="1447800" y="1219200"/>
            <a:ext cx="3208338" cy="3200400"/>
          </a:xfrm>
          <a:prstGeom prst="rect">
            <a:avLst/>
          </a:prstGeom>
          <a:noFill/>
          <a:ln w="9525">
            <a:noFill/>
            <a:miter lim="800000"/>
            <a:headEnd/>
            <a:tailEnd/>
          </a:ln>
        </p:spPr>
      </p:pic>
      <p:pic>
        <p:nvPicPr>
          <p:cNvPr id="35843" name="Picture 30"/>
          <p:cNvPicPr>
            <a:picLocks noChangeAspect="1" noChangeArrowheads="1"/>
          </p:cNvPicPr>
          <p:nvPr/>
        </p:nvPicPr>
        <p:blipFill>
          <a:blip r:embed="rId3"/>
          <a:srcRect t="6876" r="2663"/>
          <a:stretch>
            <a:fillRect/>
          </a:stretch>
        </p:blipFill>
        <p:spPr bwMode="auto">
          <a:xfrm>
            <a:off x="5229225" y="1257300"/>
            <a:ext cx="3228975" cy="3200400"/>
          </a:xfrm>
          <a:prstGeom prst="rect">
            <a:avLst/>
          </a:prstGeom>
          <a:noFill/>
          <a:ln w="9525">
            <a:noFill/>
            <a:miter lim="800000"/>
            <a:headEnd/>
            <a:tailEnd/>
          </a:ln>
        </p:spPr>
      </p:pic>
      <p:sp>
        <p:nvSpPr>
          <p:cNvPr id="35844" name="TextBox 32"/>
          <p:cNvSpPr txBox="1">
            <a:spLocks noChangeArrowheads="1"/>
          </p:cNvSpPr>
          <p:nvPr/>
        </p:nvSpPr>
        <p:spPr bwMode="auto">
          <a:xfrm>
            <a:off x="1333500" y="952500"/>
            <a:ext cx="3543300" cy="400050"/>
          </a:xfrm>
          <a:prstGeom prst="rect">
            <a:avLst/>
          </a:prstGeom>
          <a:noFill/>
          <a:ln w="9525">
            <a:noFill/>
            <a:miter lim="800000"/>
            <a:headEnd/>
            <a:tailEnd/>
          </a:ln>
        </p:spPr>
        <p:txBody>
          <a:bodyPr>
            <a:spAutoFit/>
          </a:bodyPr>
          <a:lstStyle/>
          <a:p>
            <a:pPr algn="ctr"/>
            <a:r>
              <a:rPr lang="en-US" sz="2000"/>
              <a:t>Threshold</a:t>
            </a:r>
          </a:p>
        </p:txBody>
      </p:sp>
      <p:sp>
        <p:nvSpPr>
          <p:cNvPr id="35845" name="TextBox 33"/>
          <p:cNvSpPr txBox="1">
            <a:spLocks noChangeArrowheads="1"/>
          </p:cNvSpPr>
          <p:nvPr/>
        </p:nvSpPr>
        <p:spPr bwMode="auto">
          <a:xfrm>
            <a:off x="4838700" y="952500"/>
            <a:ext cx="3543300" cy="400050"/>
          </a:xfrm>
          <a:prstGeom prst="rect">
            <a:avLst/>
          </a:prstGeom>
          <a:noFill/>
          <a:ln w="9525">
            <a:noFill/>
            <a:miter lim="800000"/>
            <a:headEnd/>
            <a:tailEnd/>
          </a:ln>
        </p:spPr>
        <p:txBody>
          <a:bodyPr>
            <a:spAutoFit/>
          </a:bodyPr>
          <a:lstStyle/>
          <a:p>
            <a:pPr algn="ctr"/>
            <a:r>
              <a:rPr lang="en-US" sz="2000"/>
              <a:t>Noise</a:t>
            </a:r>
          </a:p>
        </p:txBody>
      </p:sp>
      <p:sp>
        <p:nvSpPr>
          <p:cNvPr id="35846" name="Oval 34"/>
          <p:cNvSpPr>
            <a:spLocks noChangeArrowheads="1"/>
          </p:cNvSpPr>
          <p:nvPr/>
        </p:nvSpPr>
        <p:spPr bwMode="auto">
          <a:xfrm>
            <a:off x="7048500" y="1143000"/>
            <a:ext cx="1409700" cy="3390900"/>
          </a:xfrm>
          <a:prstGeom prst="ellipse">
            <a:avLst/>
          </a:prstGeom>
          <a:noFill/>
          <a:ln w="28575" algn="ctr">
            <a:solidFill>
              <a:srgbClr val="FF0000"/>
            </a:solidFill>
            <a:round/>
            <a:headEnd/>
            <a:tailEnd/>
          </a:ln>
        </p:spPr>
        <p:txBody>
          <a:bodyPr/>
          <a:lstStyle/>
          <a:p>
            <a:pPr algn="ctr"/>
            <a:endParaRPr lang="en-US" sz="2000"/>
          </a:p>
        </p:txBody>
      </p:sp>
      <p:sp>
        <p:nvSpPr>
          <p:cNvPr id="35847" name="TextBox 35"/>
          <p:cNvSpPr txBox="1">
            <a:spLocks noChangeArrowheads="1"/>
          </p:cNvSpPr>
          <p:nvPr/>
        </p:nvSpPr>
        <p:spPr bwMode="auto">
          <a:xfrm rot="-3890341">
            <a:off x="6638925" y="2835275"/>
            <a:ext cx="2057400" cy="400050"/>
          </a:xfrm>
          <a:prstGeom prst="rect">
            <a:avLst/>
          </a:prstGeom>
          <a:noFill/>
          <a:ln w="9525">
            <a:noFill/>
            <a:miter lim="800000"/>
            <a:headEnd/>
            <a:tailEnd/>
          </a:ln>
        </p:spPr>
        <p:txBody>
          <a:bodyPr>
            <a:spAutoFit/>
          </a:bodyPr>
          <a:lstStyle/>
          <a:p>
            <a:pPr algn="ctr"/>
            <a:r>
              <a:rPr lang="en-US" sz="2000">
                <a:solidFill>
                  <a:srgbClr val="FFFF00"/>
                </a:solidFill>
              </a:rPr>
              <a:t>Yield artifact</a:t>
            </a:r>
          </a:p>
        </p:txBody>
      </p:sp>
      <p:pic>
        <p:nvPicPr>
          <p:cNvPr id="35848" name="Picture 31"/>
          <p:cNvPicPr>
            <a:picLocks noChangeAspect="1" noChangeArrowheads="1"/>
          </p:cNvPicPr>
          <p:nvPr/>
        </p:nvPicPr>
        <p:blipFill>
          <a:blip r:embed="rId4"/>
          <a:srcRect/>
          <a:stretch>
            <a:fillRect/>
          </a:stretch>
        </p:blipFill>
        <p:spPr bwMode="auto">
          <a:xfrm>
            <a:off x="1076325" y="4495800"/>
            <a:ext cx="3771900" cy="2095500"/>
          </a:xfrm>
          <a:prstGeom prst="rect">
            <a:avLst/>
          </a:prstGeom>
          <a:noFill/>
          <a:ln w="9525">
            <a:noFill/>
            <a:miter lim="800000"/>
            <a:headEnd/>
            <a:tailEnd/>
          </a:ln>
        </p:spPr>
      </p:pic>
      <p:sp>
        <p:nvSpPr>
          <p:cNvPr id="35849" name="TextBox 37"/>
          <p:cNvSpPr txBox="1">
            <a:spLocks noChangeArrowheads="1"/>
          </p:cNvSpPr>
          <p:nvPr/>
        </p:nvSpPr>
        <p:spPr bwMode="auto">
          <a:xfrm>
            <a:off x="3505200" y="4724400"/>
            <a:ext cx="1143000" cy="584200"/>
          </a:xfrm>
          <a:prstGeom prst="rect">
            <a:avLst/>
          </a:prstGeom>
          <a:noFill/>
          <a:ln w="9525">
            <a:noFill/>
            <a:miter lim="800000"/>
            <a:headEnd/>
            <a:tailEnd/>
          </a:ln>
        </p:spPr>
        <p:txBody>
          <a:bodyPr>
            <a:spAutoFit/>
          </a:bodyPr>
          <a:lstStyle/>
          <a:p>
            <a:pPr algn="just"/>
            <a:r>
              <a:rPr lang="el-GR" sz="1600"/>
              <a:t>σ</a:t>
            </a:r>
            <a:r>
              <a:rPr lang="en-US" sz="1600"/>
              <a:t>=1.72 ke</a:t>
            </a:r>
            <a:r>
              <a:rPr lang="en-US" sz="1600" baseline="30000"/>
              <a:t>-</a:t>
            </a:r>
          </a:p>
          <a:p>
            <a:pPr algn="just"/>
            <a:r>
              <a:rPr lang="el-GR" sz="1600"/>
              <a:t>µ</a:t>
            </a:r>
            <a:r>
              <a:rPr lang="en-US" sz="1600"/>
              <a:t>=9.3 ke</a:t>
            </a:r>
            <a:r>
              <a:rPr lang="en-US" sz="1600" baseline="30000"/>
              <a:t>-</a:t>
            </a:r>
          </a:p>
        </p:txBody>
      </p:sp>
      <p:pic>
        <p:nvPicPr>
          <p:cNvPr id="35850" name="Picture 32"/>
          <p:cNvPicPr>
            <a:picLocks noChangeAspect="1" noChangeArrowheads="1"/>
          </p:cNvPicPr>
          <p:nvPr/>
        </p:nvPicPr>
        <p:blipFill>
          <a:blip r:embed="rId5"/>
          <a:srcRect/>
          <a:stretch>
            <a:fillRect/>
          </a:stretch>
        </p:blipFill>
        <p:spPr bwMode="auto">
          <a:xfrm>
            <a:off x="4800600" y="4508500"/>
            <a:ext cx="4235450" cy="2082800"/>
          </a:xfrm>
          <a:prstGeom prst="rect">
            <a:avLst/>
          </a:prstGeom>
          <a:noFill/>
          <a:ln w="9525">
            <a:noFill/>
            <a:miter lim="800000"/>
            <a:headEnd/>
            <a:tailEnd/>
          </a:ln>
        </p:spPr>
      </p:pic>
      <p:sp>
        <p:nvSpPr>
          <p:cNvPr id="35851" name="TextBox 39"/>
          <p:cNvSpPr txBox="1">
            <a:spLocks noChangeArrowheads="1"/>
          </p:cNvSpPr>
          <p:nvPr/>
        </p:nvSpPr>
        <p:spPr bwMode="auto">
          <a:xfrm>
            <a:off x="7315200" y="4724400"/>
            <a:ext cx="1143000" cy="584200"/>
          </a:xfrm>
          <a:prstGeom prst="rect">
            <a:avLst/>
          </a:prstGeom>
          <a:noFill/>
          <a:ln w="9525">
            <a:noFill/>
            <a:miter lim="800000"/>
            <a:headEnd/>
            <a:tailEnd/>
          </a:ln>
        </p:spPr>
        <p:txBody>
          <a:bodyPr>
            <a:spAutoFit/>
          </a:bodyPr>
          <a:lstStyle/>
          <a:p>
            <a:pPr algn="just"/>
            <a:r>
              <a:rPr lang="el-GR" sz="1600"/>
              <a:t>σ</a:t>
            </a:r>
            <a:r>
              <a:rPr lang="en-US" sz="1600"/>
              <a:t>=12.9 e</a:t>
            </a:r>
            <a:r>
              <a:rPr lang="en-US" sz="1600" baseline="30000"/>
              <a:t>-</a:t>
            </a:r>
          </a:p>
          <a:p>
            <a:pPr algn="just"/>
            <a:r>
              <a:rPr lang="el-GR" sz="1600"/>
              <a:t>µ</a:t>
            </a:r>
            <a:r>
              <a:rPr lang="en-US" sz="1600"/>
              <a:t>=71.6 e</a:t>
            </a:r>
            <a:r>
              <a:rPr lang="en-US" sz="1600" baseline="30000"/>
              <a:t>-</a:t>
            </a:r>
          </a:p>
        </p:txBody>
      </p:sp>
      <p:sp>
        <p:nvSpPr>
          <p:cNvPr id="35852" name="Text Box 4"/>
          <p:cNvSpPr txBox="1">
            <a:spLocks noChangeArrowheads="1"/>
          </p:cNvSpPr>
          <p:nvPr/>
        </p:nvSpPr>
        <p:spPr bwMode="auto">
          <a:xfrm>
            <a:off x="34925" y="15573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4182"/>
                </a:solidFill>
              </a:rPr>
              <a:t>Introduction to Medipix3</a:t>
            </a:r>
          </a:p>
        </p:txBody>
      </p:sp>
      <p:sp>
        <p:nvSpPr>
          <p:cNvPr id="35853" name="Text Box 5"/>
          <p:cNvSpPr txBox="1">
            <a:spLocks noChangeArrowheads="1"/>
          </p:cNvSpPr>
          <p:nvPr/>
        </p:nvSpPr>
        <p:spPr bwMode="auto">
          <a:xfrm>
            <a:off x="34925" y="22050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Radiation Damage</a:t>
            </a:r>
          </a:p>
        </p:txBody>
      </p:sp>
      <p:sp>
        <p:nvSpPr>
          <p:cNvPr id="35854" name="Text Box 7"/>
          <p:cNvSpPr txBox="1">
            <a:spLocks noChangeArrowheads="1"/>
          </p:cNvSpPr>
          <p:nvPr/>
        </p:nvSpPr>
        <p:spPr bwMode="auto">
          <a:xfrm>
            <a:off x="34925" y="3500438"/>
            <a:ext cx="1187450" cy="542925"/>
          </a:xfrm>
          <a:prstGeom prst="rect">
            <a:avLst/>
          </a:prstGeom>
          <a:solidFill>
            <a:schemeClr val="bg1"/>
          </a:solidFill>
          <a:ln w="25400">
            <a:solidFill>
              <a:schemeClr val="bg1"/>
            </a:solidFill>
            <a:miter lim="800000"/>
            <a:headEnd/>
            <a:tailEnd/>
          </a:ln>
        </p:spPr>
        <p:txBody>
          <a:bodyPr>
            <a:spAutoFit/>
          </a:bodyPr>
          <a:lstStyle/>
          <a:p>
            <a:pPr algn="ctr">
              <a:spcBef>
                <a:spcPct val="50000"/>
              </a:spcBef>
            </a:pPr>
            <a:r>
              <a:rPr lang="en-US" sz="1400">
                <a:solidFill>
                  <a:srgbClr val="00366C"/>
                </a:solidFill>
              </a:rPr>
              <a:t>460MRad Irradiation</a:t>
            </a:r>
          </a:p>
        </p:txBody>
      </p:sp>
      <p:sp>
        <p:nvSpPr>
          <p:cNvPr id="35855" name="Text Box 8"/>
          <p:cNvSpPr txBox="1">
            <a:spLocks noChangeArrowheads="1"/>
          </p:cNvSpPr>
          <p:nvPr/>
        </p:nvSpPr>
        <p:spPr bwMode="auto">
          <a:xfrm>
            <a:off x="34925" y="28527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Design Issues</a:t>
            </a:r>
          </a:p>
        </p:txBody>
      </p:sp>
      <p:sp>
        <p:nvSpPr>
          <p:cNvPr id="35856" name="Text Box 7"/>
          <p:cNvSpPr txBox="1">
            <a:spLocks noChangeArrowheads="1"/>
          </p:cNvSpPr>
          <p:nvPr/>
        </p:nvSpPr>
        <p:spPr bwMode="auto">
          <a:xfrm>
            <a:off x="34925" y="4149725"/>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3MRad Irradiation</a:t>
            </a:r>
          </a:p>
        </p:txBody>
      </p:sp>
      <p:sp>
        <p:nvSpPr>
          <p:cNvPr id="35857" name="Text Box 19"/>
          <p:cNvSpPr txBox="1">
            <a:spLocks noChangeArrowheads="1"/>
          </p:cNvSpPr>
          <p:nvPr/>
        </p:nvSpPr>
        <p:spPr bwMode="auto">
          <a:xfrm>
            <a:off x="1476375" y="6446838"/>
            <a:ext cx="6408738" cy="366712"/>
          </a:xfrm>
          <a:prstGeom prst="rect">
            <a:avLst/>
          </a:prstGeom>
          <a:noFill/>
          <a:ln w="9525">
            <a:noFill/>
            <a:miter lim="800000"/>
            <a:headEnd/>
            <a:tailEnd/>
          </a:ln>
        </p:spPr>
        <p:txBody>
          <a:bodyPr>
            <a:spAutoFit/>
          </a:bodyPr>
          <a:lstStyle/>
          <a:p>
            <a:pPr>
              <a:spcBef>
                <a:spcPct val="50000"/>
              </a:spcBef>
            </a:pPr>
            <a:r>
              <a:rPr lang="en-US" b="1">
                <a:solidFill>
                  <a:schemeClr val="tx2"/>
                </a:solidFill>
              </a:rPr>
              <a:t>Threshold can be re-tuned using 5 bit equalisation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10"/>
          <p:cNvPicPr>
            <a:picLocks noChangeAspect="1" noChangeArrowheads="1"/>
          </p:cNvPicPr>
          <p:nvPr/>
        </p:nvPicPr>
        <p:blipFill>
          <a:blip r:embed="rId2"/>
          <a:srcRect/>
          <a:stretch>
            <a:fillRect/>
          </a:stretch>
        </p:blipFill>
        <p:spPr bwMode="auto">
          <a:xfrm>
            <a:off x="4572000" y="4005263"/>
            <a:ext cx="4572000" cy="2482850"/>
          </a:xfrm>
          <a:prstGeom prst="rect">
            <a:avLst/>
          </a:prstGeom>
          <a:noFill/>
          <a:ln w="9525">
            <a:noFill/>
            <a:miter lim="800000"/>
            <a:headEnd/>
            <a:tailEnd/>
          </a:ln>
        </p:spPr>
      </p:pic>
      <p:sp>
        <p:nvSpPr>
          <p:cNvPr id="36866" name="Rectangle 2"/>
          <p:cNvSpPr>
            <a:spLocks noGrp="1" noChangeArrowheads="1"/>
          </p:cNvSpPr>
          <p:nvPr>
            <p:ph type="title"/>
          </p:nvPr>
        </p:nvSpPr>
        <p:spPr/>
        <p:txBody>
          <a:bodyPr/>
          <a:lstStyle/>
          <a:p>
            <a:r>
              <a:rPr lang="en-US" smtClean="0">
                <a:effectLst/>
              </a:rPr>
              <a:t>Performance after 460MRad</a:t>
            </a:r>
          </a:p>
        </p:txBody>
      </p:sp>
      <p:pic>
        <p:nvPicPr>
          <p:cNvPr id="36867" name="Picture 30"/>
          <p:cNvPicPr>
            <a:picLocks noChangeAspect="1" noChangeArrowheads="1"/>
          </p:cNvPicPr>
          <p:nvPr/>
        </p:nvPicPr>
        <p:blipFill>
          <a:blip r:embed="rId3"/>
          <a:srcRect t="6876" r="2663"/>
          <a:stretch>
            <a:fillRect/>
          </a:stretch>
        </p:blipFill>
        <p:spPr bwMode="auto">
          <a:xfrm>
            <a:off x="1333500" y="1133475"/>
            <a:ext cx="3475038" cy="3444875"/>
          </a:xfrm>
          <a:prstGeom prst="rect">
            <a:avLst/>
          </a:prstGeom>
          <a:noFill/>
          <a:ln w="9525">
            <a:noFill/>
            <a:miter lim="800000"/>
            <a:headEnd/>
            <a:tailEnd/>
          </a:ln>
        </p:spPr>
      </p:pic>
      <p:sp>
        <p:nvSpPr>
          <p:cNvPr id="36868" name="Rectangle 4"/>
          <p:cNvSpPr>
            <a:spLocks noChangeArrowheads="1"/>
          </p:cNvSpPr>
          <p:nvPr/>
        </p:nvSpPr>
        <p:spPr bwMode="auto">
          <a:xfrm>
            <a:off x="1371600" y="1057275"/>
            <a:ext cx="952500" cy="3581400"/>
          </a:xfrm>
          <a:prstGeom prst="rect">
            <a:avLst/>
          </a:prstGeom>
          <a:solidFill>
            <a:srgbClr val="FF0000">
              <a:alpha val="30196"/>
            </a:srgbClr>
          </a:solidFill>
          <a:ln w="9525" algn="ctr">
            <a:noFill/>
            <a:round/>
            <a:headEnd/>
            <a:tailEnd/>
          </a:ln>
        </p:spPr>
        <p:txBody>
          <a:bodyPr/>
          <a:lstStyle/>
          <a:p>
            <a:pPr algn="ctr"/>
            <a:endParaRPr lang="en-US" sz="2000"/>
          </a:p>
        </p:txBody>
      </p:sp>
      <p:sp>
        <p:nvSpPr>
          <p:cNvPr id="36869" name="Oval 10"/>
          <p:cNvSpPr>
            <a:spLocks noChangeArrowheads="1"/>
          </p:cNvSpPr>
          <p:nvPr/>
        </p:nvSpPr>
        <p:spPr bwMode="auto">
          <a:xfrm>
            <a:off x="3276600" y="981075"/>
            <a:ext cx="1709738" cy="3833813"/>
          </a:xfrm>
          <a:prstGeom prst="ellipse">
            <a:avLst/>
          </a:prstGeom>
          <a:noFill/>
          <a:ln w="28575" algn="ctr">
            <a:solidFill>
              <a:srgbClr val="FF0000"/>
            </a:solidFill>
            <a:round/>
            <a:headEnd/>
            <a:tailEnd/>
          </a:ln>
        </p:spPr>
        <p:txBody>
          <a:bodyPr/>
          <a:lstStyle/>
          <a:p>
            <a:pPr algn="ctr"/>
            <a:endParaRPr lang="en-US" sz="2000"/>
          </a:p>
        </p:txBody>
      </p:sp>
      <p:sp>
        <p:nvSpPr>
          <p:cNvPr id="36870" name="TextBox 11"/>
          <p:cNvSpPr txBox="1">
            <a:spLocks noChangeArrowheads="1"/>
          </p:cNvSpPr>
          <p:nvPr/>
        </p:nvSpPr>
        <p:spPr bwMode="auto">
          <a:xfrm rot="-3890341">
            <a:off x="3017838" y="2714625"/>
            <a:ext cx="2057400" cy="396875"/>
          </a:xfrm>
          <a:prstGeom prst="rect">
            <a:avLst/>
          </a:prstGeom>
          <a:noFill/>
          <a:ln w="9525">
            <a:noFill/>
            <a:miter lim="800000"/>
            <a:headEnd/>
            <a:tailEnd/>
          </a:ln>
        </p:spPr>
        <p:txBody>
          <a:bodyPr>
            <a:spAutoFit/>
          </a:bodyPr>
          <a:lstStyle/>
          <a:p>
            <a:pPr algn="ctr"/>
            <a:r>
              <a:rPr lang="en-US" sz="2000">
                <a:solidFill>
                  <a:srgbClr val="FFFF00"/>
                </a:solidFill>
              </a:rPr>
              <a:t>Yield artifact</a:t>
            </a:r>
          </a:p>
        </p:txBody>
      </p:sp>
      <p:sp>
        <p:nvSpPr>
          <p:cNvPr id="36871" name="TextBox 13"/>
          <p:cNvSpPr txBox="1">
            <a:spLocks noChangeArrowheads="1"/>
          </p:cNvSpPr>
          <p:nvPr/>
        </p:nvSpPr>
        <p:spPr bwMode="auto">
          <a:xfrm>
            <a:off x="7529513" y="4876800"/>
            <a:ext cx="990600" cy="338138"/>
          </a:xfrm>
          <a:prstGeom prst="rect">
            <a:avLst/>
          </a:prstGeom>
          <a:noFill/>
          <a:ln w="9525">
            <a:noFill/>
            <a:miter lim="800000"/>
            <a:headEnd/>
            <a:tailEnd/>
          </a:ln>
        </p:spPr>
        <p:txBody>
          <a:bodyPr>
            <a:spAutoFit/>
          </a:bodyPr>
          <a:lstStyle/>
          <a:p>
            <a:pPr algn="just"/>
            <a:r>
              <a:rPr lang="en-US" sz="1600"/>
              <a:t>Qin=2ke</a:t>
            </a:r>
            <a:r>
              <a:rPr lang="en-US" sz="1600" baseline="30000"/>
              <a:t>-</a:t>
            </a:r>
            <a:endParaRPr lang="en-US" sz="1600"/>
          </a:p>
        </p:txBody>
      </p:sp>
      <p:pic>
        <p:nvPicPr>
          <p:cNvPr id="36872" name="Picture 8"/>
          <p:cNvPicPr>
            <a:picLocks noChangeAspect="1" noChangeArrowheads="1"/>
          </p:cNvPicPr>
          <p:nvPr/>
        </p:nvPicPr>
        <p:blipFill>
          <a:blip r:embed="rId4"/>
          <a:srcRect/>
          <a:stretch>
            <a:fillRect/>
          </a:stretch>
        </p:blipFill>
        <p:spPr bwMode="auto">
          <a:xfrm>
            <a:off x="4932363" y="1412875"/>
            <a:ext cx="4075112" cy="2462213"/>
          </a:xfrm>
          <a:prstGeom prst="rect">
            <a:avLst/>
          </a:prstGeom>
          <a:noFill/>
          <a:ln w="9525">
            <a:noFill/>
            <a:miter lim="800000"/>
            <a:headEnd/>
            <a:tailEnd/>
          </a:ln>
        </p:spPr>
      </p:pic>
      <p:cxnSp>
        <p:nvCxnSpPr>
          <p:cNvPr id="36873" name="Straight Arrow Connector 19"/>
          <p:cNvCxnSpPr>
            <a:cxnSpLocks noChangeShapeType="1"/>
          </p:cNvCxnSpPr>
          <p:nvPr/>
        </p:nvCxnSpPr>
        <p:spPr bwMode="auto">
          <a:xfrm rot="5400000" flipH="1" flipV="1">
            <a:off x="-417512" y="2847975"/>
            <a:ext cx="3351212" cy="1588"/>
          </a:xfrm>
          <a:prstGeom prst="straightConnector1">
            <a:avLst/>
          </a:prstGeom>
          <a:noFill/>
          <a:ln w="19050" algn="ctr">
            <a:solidFill>
              <a:schemeClr val="tx1"/>
            </a:solidFill>
            <a:round/>
            <a:headEnd/>
            <a:tailEnd type="arrow" w="med" len="med"/>
          </a:ln>
        </p:spPr>
      </p:cxnSp>
      <p:sp>
        <p:nvSpPr>
          <p:cNvPr id="36874" name="TextBox 20"/>
          <p:cNvSpPr txBox="1">
            <a:spLocks noChangeArrowheads="1"/>
          </p:cNvSpPr>
          <p:nvPr/>
        </p:nvSpPr>
        <p:spPr bwMode="auto">
          <a:xfrm rot="-5400000">
            <a:off x="702469" y="2564606"/>
            <a:ext cx="990600" cy="261938"/>
          </a:xfrm>
          <a:prstGeom prst="rect">
            <a:avLst/>
          </a:prstGeom>
          <a:solidFill>
            <a:schemeClr val="bg1"/>
          </a:solidFill>
          <a:ln w="9525">
            <a:noFill/>
            <a:miter lim="800000"/>
            <a:headEnd/>
            <a:tailEnd/>
          </a:ln>
        </p:spPr>
        <p:txBody>
          <a:bodyPr>
            <a:spAutoFit/>
          </a:bodyPr>
          <a:lstStyle/>
          <a:p>
            <a:pPr algn="ctr"/>
            <a:r>
              <a:rPr lang="en-US" sz="1100"/>
              <a:t>Row[0:255]</a:t>
            </a:r>
          </a:p>
        </p:txBody>
      </p:sp>
      <p:sp>
        <p:nvSpPr>
          <p:cNvPr id="36875" name="Text Box 15"/>
          <p:cNvSpPr txBox="1">
            <a:spLocks noChangeArrowheads="1"/>
          </p:cNvSpPr>
          <p:nvPr/>
        </p:nvSpPr>
        <p:spPr bwMode="auto">
          <a:xfrm>
            <a:off x="1258888" y="5118100"/>
            <a:ext cx="3384550" cy="915988"/>
          </a:xfrm>
          <a:prstGeom prst="rect">
            <a:avLst/>
          </a:prstGeom>
          <a:noFill/>
          <a:ln w="9525">
            <a:noFill/>
            <a:miter lim="800000"/>
            <a:headEnd/>
            <a:tailEnd/>
          </a:ln>
        </p:spPr>
        <p:txBody>
          <a:bodyPr>
            <a:spAutoFit/>
          </a:bodyPr>
          <a:lstStyle/>
          <a:p>
            <a:pPr>
              <a:spcBef>
                <a:spcPct val="50000"/>
              </a:spcBef>
            </a:pPr>
            <a:r>
              <a:rPr lang="en-US" b="1">
                <a:solidFill>
                  <a:schemeClr val="tx2"/>
                </a:solidFill>
              </a:rPr>
              <a:t>After 460MRad there is essentially no gain variation observed</a:t>
            </a:r>
          </a:p>
        </p:txBody>
      </p:sp>
      <p:sp>
        <p:nvSpPr>
          <p:cNvPr id="36876" name="Text Box 4"/>
          <p:cNvSpPr txBox="1">
            <a:spLocks noChangeArrowheads="1"/>
          </p:cNvSpPr>
          <p:nvPr/>
        </p:nvSpPr>
        <p:spPr bwMode="auto">
          <a:xfrm>
            <a:off x="34925" y="15573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4182"/>
                </a:solidFill>
              </a:rPr>
              <a:t>Introduction to Medipix3</a:t>
            </a:r>
          </a:p>
        </p:txBody>
      </p:sp>
      <p:sp>
        <p:nvSpPr>
          <p:cNvPr id="36877" name="Text Box 5"/>
          <p:cNvSpPr txBox="1">
            <a:spLocks noChangeArrowheads="1"/>
          </p:cNvSpPr>
          <p:nvPr/>
        </p:nvSpPr>
        <p:spPr bwMode="auto">
          <a:xfrm>
            <a:off x="34925" y="22050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Radiation Damage</a:t>
            </a:r>
          </a:p>
        </p:txBody>
      </p:sp>
      <p:sp>
        <p:nvSpPr>
          <p:cNvPr id="36878" name="Text Box 7"/>
          <p:cNvSpPr txBox="1">
            <a:spLocks noChangeArrowheads="1"/>
          </p:cNvSpPr>
          <p:nvPr/>
        </p:nvSpPr>
        <p:spPr bwMode="auto">
          <a:xfrm>
            <a:off x="34925" y="3500438"/>
            <a:ext cx="1187450" cy="542925"/>
          </a:xfrm>
          <a:prstGeom prst="rect">
            <a:avLst/>
          </a:prstGeom>
          <a:solidFill>
            <a:schemeClr val="bg1"/>
          </a:solidFill>
          <a:ln w="25400">
            <a:solidFill>
              <a:schemeClr val="bg1"/>
            </a:solidFill>
            <a:miter lim="800000"/>
            <a:headEnd/>
            <a:tailEnd/>
          </a:ln>
        </p:spPr>
        <p:txBody>
          <a:bodyPr>
            <a:spAutoFit/>
          </a:bodyPr>
          <a:lstStyle/>
          <a:p>
            <a:pPr algn="ctr">
              <a:spcBef>
                <a:spcPct val="50000"/>
              </a:spcBef>
            </a:pPr>
            <a:r>
              <a:rPr lang="en-US" sz="1400">
                <a:solidFill>
                  <a:srgbClr val="00366C"/>
                </a:solidFill>
              </a:rPr>
              <a:t>460MRad Irradiation</a:t>
            </a:r>
          </a:p>
        </p:txBody>
      </p:sp>
      <p:sp>
        <p:nvSpPr>
          <p:cNvPr id="36879" name="Text Box 8"/>
          <p:cNvSpPr txBox="1">
            <a:spLocks noChangeArrowheads="1"/>
          </p:cNvSpPr>
          <p:nvPr/>
        </p:nvSpPr>
        <p:spPr bwMode="auto">
          <a:xfrm>
            <a:off x="34925" y="28527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Design Issues</a:t>
            </a:r>
          </a:p>
        </p:txBody>
      </p:sp>
      <p:sp>
        <p:nvSpPr>
          <p:cNvPr id="36880" name="Text Box 7"/>
          <p:cNvSpPr txBox="1">
            <a:spLocks noChangeArrowheads="1"/>
          </p:cNvSpPr>
          <p:nvPr/>
        </p:nvSpPr>
        <p:spPr bwMode="auto">
          <a:xfrm>
            <a:off x="34925" y="4149725"/>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3MRad Irradiation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idx="4294967295"/>
          </p:nvPr>
        </p:nvSpPr>
        <p:spPr>
          <a:noFill/>
        </p:spPr>
        <p:txBody>
          <a:bodyPr/>
          <a:lstStyle/>
          <a:p>
            <a:r>
              <a:rPr lang="en-US" smtClean="0">
                <a:effectLst/>
              </a:rPr>
              <a:t>DAC Measurement </a:t>
            </a:r>
          </a:p>
        </p:txBody>
      </p:sp>
      <p:grpSp>
        <p:nvGrpSpPr>
          <p:cNvPr id="38921" name="Group 9"/>
          <p:cNvGrpSpPr>
            <a:grpSpLocks/>
          </p:cNvGrpSpPr>
          <p:nvPr/>
        </p:nvGrpSpPr>
        <p:grpSpPr bwMode="auto">
          <a:xfrm>
            <a:off x="2057400" y="1341438"/>
            <a:ext cx="5761038" cy="4765675"/>
            <a:chOff x="1296" y="845"/>
            <a:chExt cx="3629" cy="3002"/>
          </a:xfrm>
        </p:grpSpPr>
        <p:grpSp>
          <p:nvGrpSpPr>
            <p:cNvPr id="37910" name="Group 8"/>
            <p:cNvGrpSpPr>
              <a:grpSpLocks/>
            </p:cNvGrpSpPr>
            <p:nvPr/>
          </p:nvGrpSpPr>
          <p:grpSpPr bwMode="auto">
            <a:xfrm>
              <a:off x="1296" y="845"/>
              <a:ext cx="3629" cy="3002"/>
              <a:chOff x="1296" y="845"/>
              <a:chExt cx="3629" cy="3002"/>
            </a:xfrm>
          </p:grpSpPr>
          <p:pic>
            <p:nvPicPr>
              <p:cNvPr id="37913" name="Picture 2"/>
              <p:cNvPicPr>
                <a:picLocks noChangeAspect="1" noChangeArrowheads="1"/>
              </p:cNvPicPr>
              <p:nvPr/>
            </p:nvPicPr>
            <p:blipFill>
              <a:blip r:embed="rId2"/>
              <a:srcRect/>
              <a:stretch>
                <a:fillRect/>
              </a:stretch>
            </p:blipFill>
            <p:spPr bwMode="auto">
              <a:xfrm>
                <a:off x="1296" y="1248"/>
                <a:ext cx="3629" cy="2599"/>
              </a:xfrm>
              <a:prstGeom prst="rect">
                <a:avLst/>
              </a:prstGeom>
              <a:noFill/>
              <a:ln w="9525">
                <a:noFill/>
                <a:miter lim="800000"/>
                <a:headEnd/>
                <a:tailEnd/>
              </a:ln>
            </p:spPr>
          </p:pic>
          <p:sp>
            <p:nvSpPr>
              <p:cNvPr id="37914" name="Text Box 7"/>
              <p:cNvSpPr txBox="1">
                <a:spLocks noChangeArrowheads="1"/>
              </p:cNvSpPr>
              <p:nvPr/>
            </p:nvSpPr>
            <p:spPr bwMode="auto">
              <a:xfrm>
                <a:off x="2562" y="845"/>
                <a:ext cx="1316" cy="250"/>
              </a:xfrm>
              <a:prstGeom prst="rect">
                <a:avLst/>
              </a:prstGeom>
              <a:noFill/>
              <a:ln w="9525">
                <a:noFill/>
                <a:miter lim="800000"/>
                <a:headEnd/>
                <a:tailEnd/>
              </a:ln>
            </p:spPr>
            <p:txBody>
              <a:bodyPr>
                <a:spAutoFit/>
              </a:bodyPr>
              <a:lstStyle/>
              <a:p>
                <a:pPr>
                  <a:spcBef>
                    <a:spcPct val="50000"/>
                  </a:spcBef>
                </a:pPr>
                <a:r>
                  <a:rPr lang="en-US" sz="2000"/>
                  <a:t>Band Gap</a:t>
                </a:r>
              </a:p>
            </p:txBody>
          </p:sp>
        </p:grpSp>
        <p:sp>
          <p:nvSpPr>
            <p:cNvPr id="37911" name="Right Brace 4"/>
            <p:cNvSpPr>
              <a:spLocks/>
            </p:cNvSpPr>
            <p:nvPr/>
          </p:nvSpPr>
          <p:spPr bwMode="auto">
            <a:xfrm rot="-5400000">
              <a:off x="3048" y="432"/>
              <a:ext cx="120" cy="2568"/>
            </a:xfrm>
            <a:prstGeom prst="rightBrace">
              <a:avLst>
                <a:gd name="adj1" fmla="val 8322"/>
                <a:gd name="adj2" fmla="val 50000"/>
              </a:avLst>
            </a:prstGeom>
            <a:noFill/>
            <a:ln w="19050" algn="ctr">
              <a:solidFill>
                <a:srgbClr val="FF0000"/>
              </a:solidFill>
              <a:round/>
              <a:headEnd/>
              <a:tailEnd/>
            </a:ln>
          </p:spPr>
          <p:txBody>
            <a:bodyPr/>
            <a:lstStyle/>
            <a:p>
              <a:pPr algn="ctr"/>
              <a:endParaRPr lang="en-US" sz="2000"/>
            </a:p>
          </p:txBody>
        </p:sp>
        <p:sp>
          <p:nvSpPr>
            <p:cNvPr id="37912" name="TextBox 5"/>
            <p:cNvSpPr txBox="1">
              <a:spLocks noChangeArrowheads="1"/>
            </p:cNvSpPr>
            <p:nvPr/>
          </p:nvSpPr>
          <p:spPr bwMode="auto">
            <a:xfrm>
              <a:off x="2448" y="1440"/>
              <a:ext cx="1512" cy="174"/>
            </a:xfrm>
            <a:prstGeom prst="rect">
              <a:avLst/>
            </a:prstGeom>
            <a:solidFill>
              <a:schemeClr val="bg1"/>
            </a:solidFill>
            <a:ln w="9525">
              <a:noFill/>
              <a:miter lim="800000"/>
              <a:headEnd/>
              <a:tailEnd/>
            </a:ln>
          </p:spPr>
          <p:txBody>
            <a:bodyPr>
              <a:spAutoFit/>
            </a:bodyPr>
            <a:lstStyle/>
            <a:p>
              <a:r>
                <a:rPr lang="en-US" sz="1200">
                  <a:latin typeface="Calibri" pitchFamily="34" charset="0"/>
                </a:rPr>
                <a:t>Accumulated dose of 396 Mrad</a:t>
              </a:r>
            </a:p>
          </p:txBody>
        </p:sp>
      </p:grpSp>
      <p:grpSp>
        <p:nvGrpSpPr>
          <p:cNvPr id="38922" name="Group 10"/>
          <p:cNvGrpSpPr>
            <a:grpSpLocks/>
          </p:cNvGrpSpPr>
          <p:nvPr/>
        </p:nvGrpSpPr>
        <p:grpSpPr bwMode="auto">
          <a:xfrm>
            <a:off x="2057400" y="1412875"/>
            <a:ext cx="6343650" cy="4694238"/>
            <a:chOff x="1296" y="890"/>
            <a:chExt cx="3996" cy="2957"/>
          </a:xfrm>
        </p:grpSpPr>
        <p:pic>
          <p:nvPicPr>
            <p:cNvPr id="37904" name="Picture 2"/>
            <p:cNvPicPr>
              <a:picLocks noChangeAspect="1" noChangeArrowheads="1"/>
            </p:cNvPicPr>
            <p:nvPr/>
          </p:nvPicPr>
          <p:blipFill>
            <a:blip r:embed="rId3"/>
            <a:srcRect/>
            <a:stretch>
              <a:fillRect/>
            </a:stretch>
          </p:blipFill>
          <p:spPr bwMode="auto">
            <a:xfrm>
              <a:off x="1296" y="1248"/>
              <a:ext cx="3629" cy="2599"/>
            </a:xfrm>
            <a:prstGeom prst="rect">
              <a:avLst/>
            </a:prstGeom>
            <a:noFill/>
            <a:ln w="9525">
              <a:noFill/>
              <a:miter lim="800000"/>
              <a:headEnd/>
              <a:tailEnd/>
            </a:ln>
          </p:spPr>
        </p:pic>
        <p:sp>
          <p:nvSpPr>
            <p:cNvPr id="37905" name="Right Brace 4"/>
            <p:cNvSpPr>
              <a:spLocks/>
            </p:cNvSpPr>
            <p:nvPr/>
          </p:nvSpPr>
          <p:spPr bwMode="auto">
            <a:xfrm rot="-5400000">
              <a:off x="3048" y="775"/>
              <a:ext cx="120" cy="2568"/>
            </a:xfrm>
            <a:prstGeom prst="rightBrace">
              <a:avLst>
                <a:gd name="adj1" fmla="val 8322"/>
                <a:gd name="adj2" fmla="val 50000"/>
              </a:avLst>
            </a:prstGeom>
            <a:noFill/>
            <a:ln w="19050" algn="ctr">
              <a:solidFill>
                <a:srgbClr val="FF0000"/>
              </a:solidFill>
              <a:round/>
              <a:headEnd/>
              <a:tailEnd/>
            </a:ln>
          </p:spPr>
          <p:txBody>
            <a:bodyPr/>
            <a:lstStyle/>
            <a:p>
              <a:pPr algn="ctr"/>
              <a:endParaRPr lang="en-US" sz="2000"/>
            </a:p>
          </p:txBody>
        </p:sp>
        <p:sp>
          <p:nvSpPr>
            <p:cNvPr id="37906" name="TextBox 5"/>
            <p:cNvSpPr txBox="1">
              <a:spLocks noChangeArrowheads="1"/>
            </p:cNvSpPr>
            <p:nvPr/>
          </p:nvSpPr>
          <p:spPr bwMode="auto">
            <a:xfrm>
              <a:off x="2448" y="1783"/>
              <a:ext cx="1512" cy="175"/>
            </a:xfrm>
            <a:prstGeom prst="rect">
              <a:avLst/>
            </a:prstGeom>
            <a:solidFill>
              <a:schemeClr val="bg1"/>
            </a:solidFill>
            <a:ln w="9525">
              <a:noFill/>
              <a:miter lim="800000"/>
              <a:headEnd/>
              <a:tailEnd/>
            </a:ln>
          </p:spPr>
          <p:txBody>
            <a:bodyPr>
              <a:spAutoFit/>
            </a:bodyPr>
            <a:lstStyle/>
            <a:p>
              <a:r>
                <a:rPr lang="en-US" sz="1200">
                  <a:latin typeface="Calibri" pitchFamily="34" charset="0"/>
                </a:rPr>
                <a:t>Accumulated dose of 396 Mrad</a:t>
              </a:r>
            </a:p>
          </p:txBody>
        </p:sp>
        <p:sp>
          <p:nvSpPr>
            <p:cNvPr id="37907" name="Right Brace 8"/>
            <p:cNvSpPr>
              <a:spLocks/>
            </p:cNvSpPr>
            <p:nvPr/>
          </p:nvSpPr>
          <p:spPr bwMode="auto">
            <a:xfrm>
              <a:off x="4824" y="2743"/>
              <a:ext cx="72" cy="96"/>
            </a:xfrm>
            <a:prstGeom prst="rightBrace">
              <a:avLst>
                <a:gd name="adj1" fmla="val 8333"/>
                <a:gd name="adj2" fmla="val 50000"/>
              </a:avLst>
            </a:prstGeom>
            <a:noFill/>
            <a:ln w="19050" algn="ctr">
              <a:solidFill>
                <a:srgbClr val="FF0000"/>
              </a:solidFill>
              <a:round/>
              <a:headEnd/>
              <a:tailEnd/>
            </a:ln>
          </p:spPr>
          <p:txBody>
            <a:bodyPr/>
            <a:lstStyle/>
            <a:p>
              <a:pPr algn="ctr"/>
              <a:endParaRPr lang="en-US" sz="2000"/>
            </a:p>
          </p:txBody>
        </p:sp>
        <p:sp>
          <p:nvSpPr>
            <p:cNvPr id="37908" name="TextBox 9"/>
            <p:cNvSpPr txBox="1">
              <a:spLocks noChangeArrowheads="1"/>
            </p:cNvSpPr>
            <p:nvPr/>
          </p:nvSpPr>
          <p:spPr bwMode="auto">
            <a:xfrm>
              <a:off x="4896" y="2695"/>
              <a:ext cx="396" cy="175"/>
            </a:xfrm>
            <a:prstGeom prst="rect">
              <a:avLst/>
            </a:prstGeom>
            <a:solidFill>
              <a:schemeClr val="bg1"/>
            </a:solidFill>
            <a:ln w="9525">
              <a:noFill/>
              <a:miter lim="800000"/>
              <a:headEnd/>
              <a:tailEnd/>
            </a:ln>
          </p:spPr>
          <p:txBody>
            <a:bodyPr>
              <a:spAutoFit/>
            </a:bodyPr>
            <a:lstStyle/>
            <a:p>
              <a:r>
                <a:rPr lang="en-US" sz="1200">
                  <a:latin typeface="Calibri" pitchFamily="34" charset="0"/>
                </a:rPr>
                <a:t>9mV</a:t>
              </a:r>
            </a:p>
          </p:txBody>
        </p:sp>
        <p:sp>
          <p:nvSpPr>
            <p:cNvPr id="37909" name="Text Box 16"/>
            <p:cNvSpPr txBox="1">
              <a:spLocks noChangeArrowheads="1"/>
            </p:cNvSpPr>
            <p:nvPr/>
          </p:nvSpPr>
          <p:spPr bwMode="auto">
            <a:xfrm>
              <a:off x="1837" y="890"/>
              <a:ext cx="1723" cy="250"/>
            </a:xfrm>
            <a:prstGeom prst="rect">
              <a:avLst/>
            </a:prstGeom>
            <a:noFill/>
            <a:ln w="9525">
              <a:noFill/>
              <a:miter lim="800000"/>
              <a:headEnd/>
              <a:tailEnd/>
            </a:ln>
          </p:spPr>
          <p:txBody>
            <a:bodyPr>
              <a:spAutoFit/>
            </a:bodyPr>
            <a:lstStyle/>
            <a:p>
              <a:pPr>
                <a:spcBef>
                  <a:spcPct val="50000"/>
                </a:spcBef>
              </a:pPr>
              <a:r>
                <a:rPr lang="en-US" sz="2000"/>
                <a:t>NMOS DAC (Preamp)</a:t>
              </a:r>
            </a:p>
          </p:txBody>
        </p:sp>
      </p:grpSp>
      <p:grpSp>
        <p:nvGrpSpPr>
          <p:cNvPr id="38929" name="Group 17"/>
          <p:cNvGrpSpPr>
            <a:grpSpLocks/>
          </p:cNvGrpSpPr>
          <p:nvPr/>
        </p:nvGrpSpPr>
        <p:grpSpPr bwMode="auto">
          <a:xfrm>
            <a:off x="2057400" y="1341438"/>
            <a:ext cx="6457950" cy="4754562"/>
            <a:chOff x="1296" y="845"/>
            <a:chExt cx="4068" cy="2995"/>
          </a:xfrm>
        </p:grpSpPr>
        <p:pic>
          <p:nvPicPr>
            <p:cNvPr id="37898" name="Picture 2"/>
            <p:cNvPicPr>
              <a:picLocks noChangeAspect="1" noChangeArrowheads="1"/>
            </p:cNvPicPr>
            <p:nvPr/>
          </p:nvPicPr>
          <p:blipFill>
            <a:blip r:embed="rId4"/>
            <a:srcRect/>
            <a:stretch>
              <a:fillRect/>
            </a:stretch>
          </p:blipFill>
          <p:spPr bwMode="auto">
            <a:xfrm>
              <a:off x="1296" y="1241"/>
              <a:ext cx="3629" cy="2599"/>
            </a:xfrm>
            <a:prstGeom prst="rect">
              <a:avLst/>
            </a:prstGeom>
            <a:noFill/>
            <a:ln w="9525">
              <a:noFill/>
              <a:miter lim="800000"/>
              <a:headEnd/>
              <a:tailEnd/>
            </a:ln>
          </p:spPr>
        </p:pic>
        <p:sp>
          <p:nvSpPr>
            <p:cNvPr id="37899" name="Right Brace 4"/>
            <p:cNvSpPr>
              <a:spLocks/>
            </p:cNvSpPr>
            <p:nvPr/>
          </p:nvSpPr>
          <p:spPr bwMode="auto">
            <a:xfrm rot="-5400000">
              <a:off x="3048" y="768"/>
              <a:ext cx="120" cy="2568"/>
            </a:xfrm>
            <a:prstGeom prst="rightBrace">
              <a:avLst>
                <a:gd name="adj1" fmla="val 8322"/>
                <a:gd name="adj2" fmla="val 50000"/>
              </a:avLst>
            </a:prstGeom>
            <a:noFill/>
            <a:ln w="19050" algn="ctr">
              <a:solidFill>
                <a:srgbClr val="FF0000"/>
              </a:solidFill>
              <a:round/>
              <a:headEnd/>
              <a:tailEnd/>
            </a:ln>
          </p:spPr>
          <p:txBody>
            <a:bodyPr/>
            <a:lstStyle/>
            <a:p>
              <a:pPr algn="ctr"/>
              <a:endParaRPr lang="en-US" sz="2000"/>
            </a:p>
          </p:txBody>
        </p:sp>
        <p:sp>
          <p:nvSpPr>
            <p:cNvPr id="37900" name="TextBox 5"/>
            <p:cNvSpPr txBox="1">
              <a:spLocks noChangeArrowheads="1"/>
            </p:cNvSpPr>
            <p:nvPr/>
          </p:nvSpPr>
          <p:spPr bwMode="auto">
            <a:xfrm>
              <a:off x="2448" y="1776"/>
              <a:ext cx="1512" cy="174"/>
            </a:xfrm>
            <a:prstGeom prst="rect">
              <a:avLst/>
            </a:prstGeom>
            <a:solidFill>
              <a:schemeClr val="bg1"/>
            </a:solidFill>
            <a:ln w="9525">
              <a:noFill/>
              <a:miter lim="800000"/>
              <a:headEnd/>
              <a:tailEnd/>
            </a:ln>
          </p:spPr>
          <p:txBody>
            <a:bodyPr>
              <a:spAutoFit/>
            </a:bodyPr>
            <a:lstStyle/>
            <a:p>
              <a:r>
                <a:rPr lang="en-US" sz="1200">
                  <a:latin typeface="Calibri" pitchFamily="34" charset="0"/>
                </a:rPr>
                <a:t>Accumulated dose of 396 Mrad</a:t>
              </a:r>
            </a:p>
          </p:txBody>
        </p:sp>
        <p:sp>
          <p:nvSpPr>
            <p:cNvPr id="37901" name="Right Brace 6"/>
            <p:cNvSpPr>
              <a:spLocks/>
            </p:cNvSpPr>
            <p:nvPr/>
          </p:nvSpPr>
          <p:spPr bwMode="auto">
            <a:xfrm>
              <a:off x="4872" y="2448"/>
              <a:ext cx="96" cy="288"/>
            </a:xfrm>
            <a:prstGeom prst="rightBrace">
              <a:avLst>
                <a:gd name="adj1" fmla="val 8333"/>
                <a:gd name="adj2" fmla="val 50000"/>
              </a:avLst>
            </a:prstGeom>
            <a:noFill/>
            <a:ln w="19050" algn="ctr">
              <a:solidFill>
                <a:srgbClr val="FF0000"/>
              </a:solidFill>
              <a:round/>
              <a:headEnd/>
              <a:tailEnd/>
            </a:ln>
          </p:spPr>
          <p:txBody>
            <a:bodyPr/>
            <a:lstStyle/>
            <a:p>
              <a:pPr algn="ctr"/>
              <a:endParaRPr lang="en-US" sz="2000"/>
            </a:p>
          </p:txBody>
        </p:sp>
        <p:sp>
          <p:nvSpPr>
            <p:cNvPr id="37902" name="TextBox 7"/>
            <p:cNvSpPr txBox="1">
              <a:spLocks noChangeArrowheads="1"/>
            </p:cNvSpPr>
            <p:nvPr/>
          </p:nvSpPr>
          <p:spPr bwMode="auto">
            <a:xfrm>
              <a:off x="4968" y="2514"/>
              <a:ext cx="396" cy="174"/>
            </a:xfrm>
            <a:prstGeom prst="rect">
              <a:avLst/>
            </a:prstGeom>
            <a:solidFill>
              <a:schemeClr val="bg1"/>
            </a:solidFill>
            <a:ln w="9525">
              <a:noFill/>
              <a:miter lim="800000"/>
              <a:headEnd/>
              <a:tailEnd/>
            </a:ln>
          </p:spPr>
          <p:txBody>
            <a:bodyPr>
              <a:spAutoFit/>
            </a:bodyPr>
            <a:lstStyle/>
            <a:p>
              <a:r>
                <a:rPr lang="en-US" sz="1200">
                  <a:latin typeface="Calibri" pitchFamily="34" charset="0"/>
                </a:rPr>
                <a:t>33mV</a:t>
              </a:r>
            </a:p>
          </p:txBody>
        </p:sp>
        <p:sp>
          <p:nvSpPr>
            <p:cNvPr id="37903" name="Text Box 23"/>
            <p:cNvSpPr txBox="1">
              <a:spLocks noChangeArrowheads="1"/>
            </p:cNvSpPr>
            <p:nvPr/>
          </p:nvSpPr>
          <p:spPr bwMode="auto">
            <a:xfrm>
              <a:off x="1837" y="845"/>
              <a:ext cx="2358" cy="250"/>
            </a:xfrm>
            <a:prstGeom prst="rect">
              <a:avLst/>
            </a:prstGeom>
            <a:noFill/>
            <a:ln w="9525">
              <a:noFill/>
              <a:miter lim="800000"/>
              <a:headEnd/>
              <a:tailEnd/>
            </a:ln>
          </p:spPr>
          <p:txBody>
            <a:bodyPr>
              <a:spAutoFit/>
            </a:bodyPr>
            <a:lstStyle/>
            <a:p>
              <a:pPr>
                <a:spcBef>
                  <a:spcPct val="50000"/>
                </a:spcBef>
              </a:pPr>
              <a:r>
                <a:rPr lang="en-US" sz="2000"/>
                <a:t>PMOS DAC</a:t>
              </a:r>
            </a:p>
          </p:txBody>
        </p:sp>
      </p:grpSp>
      <p:sp>
        <p:nvSpPr>
          <p:cNvPr id="37893" name="Text Box 4"/>
          <p:cNvSpPr txBox="1">
            <a:spLocks noChangeArrowheads="1"/>
          </p:cNvSpPr>
          <p:nvPr/>
        </p:nvSpPr>
        <p:spPr bwMode="auto">
          <a:xfrm>
            <a:off x="34925" y="15573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4182"/>
                </a:solidFill>
              </a:rPr>
              <a:t>Introduction to Medipix3</a:t>
            </a:r>
          </a:p>
        </p:txBody>
      </p:sp>
      <p:sp>
        <p:nvSpPr>
          <p:cNvPr id="37894" name="Text Box 5"/>
          <p:cNvSpPr txBox="1">
            <a:spLocks noChangeArrowheads="1"/>
          </p:cNvSpPr>
          <p:nvPr/>
        </p:nvSpPr>
        <p:spPr bwMode="auto">
          <a:xfrm>
            <a:off x="34925" y="22050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Radiation Damage</a:t>
            </a:r>
          </a:p>
        </p:txBody>
      </p:sp>
      <p:sp>
        <p:nvSpPr>
          <p:cNvPr id="37895" name="Text Box 7"/>
          <p:cNvSpPr txBox="1">
            <a:spLocks noChangeArrowheads="1"/>
          </p:cNvSpPr>
          <p:nvPr/>
        </p:nvSpPr>
        <p:spPr bwMode="auto">
          <a:xfrm>
            <a:off x="34925" y="3500438"/>
            <a:ext cx="1187450" cy="542925"/>
          </a:xfrm>
          <a:prstGeom prst="rect">
            <a:avLst/>
          </a:prstGeom>
          <a:solidFill>
            <a:schemeClr val="bg1"/>
          </a:solidFill>
          <a:ln w="25400">
            <a:solidFill>
              <a:schemeClr val="bg1"/>
            </a:solidFill>
            <a:miter lim="800000"/>
            <a:headEnd/>
            <a:tailEnd/>
          </a:ln>
        </p:spPr>
        <p:txBody>
          <a:bodyPr>
            <a:spAutoFit/>
          </a:bodyPr>
          <a:lstStyle/>
          <a:p>
            <a:pPr algn="ctr">
              <a:spcBef>
                <a:spcPct val="50000"/>
              </a:spcBef>
            </a:pPr>
            <a:r>
              <a:rPr lang="en-US" sz="1400">
                <a:solidFill>
                  <a:srgbClr val="00366C"/>
                </a:solidFill>
              </a:rPr>
              <a:t>460MRad Irradiation</a:t>
            </a:r>
          </a:p>
        </p:txBody>
      </p:sp>
      <p:sp>
        <p:nvSpPr>
          <p:cNvPr id="37896" name="Text Box 8"/>
          <p:cNvSpPr txBox="1">
            <a:spLocks noChangeArrowheads="1"/>
          </p:cNvSpPr>
          <p:nvPr/>
        </p:nvSpPr>
        <p:spPr bwMode="auto">
          <a:xfrm>
            <a:off x="34925" y="28527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Design Issues</a:t>
            </a:r>
          </a:p>
        </p:txBody>
      </p:sp>
      <p:sp>
        <p:nvSpPr>
          <p:cNvPr id="37897" name="Text Box 7"/>
          <p:cNvSpPr txBox="1">
            <a:spLocks noChangeArrowheads="1"/>
          </p:cNvSpPr>
          <p:nvPr/>
        </p:nvSpPr>
        <p:spPr bwMode="auto">
          <a:xfrm>
            <a:off x="34925" y="4149725"/>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3MRad Irradiation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8921"/>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389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38922"/>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389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ChangeArrowheads="1"/>
          </p:cNvSpPr>
          <p:nvPr>
            <p:ph type="title"/>
          </p:nvPr>
        </p:nvSpPr>
        <p:spPr/>
        <p:txBody>
          <a:bodyPr/>
          <a:lstStyle/>
          <a:p>
            <a:r>
              <a:rPr lang="en-US" smtClean="0">
                <a:effectLst/>
              </a:rPr>
              <a:t>3MRad irradiation</a:t>
            </a:r>
          </a:p>
        </p:txBody>
      </p:sp>
      <p:pic>
        <p:nvPicPr>
          <p:cNvPr id="38914" name="Picture 2" descr="W:\High Resolution Images\Medipix3\chip_image_lowres_good.bmp"/>
          <p:cNvPicPr>
            <a:picLocks noChangeAspect="1" noChangeArrowheads="1"/>
          </p:cNvPicPr>
          <p:nvPr/>
        </p:nvPicPr>
        <p:blipFill>
          <a:blip r:embed="rId2"/>
          <a:srcRect/>
          <a:stretch>
            <a:fillRect/>
          </a:stretch>
        </p:blipFill>
        <p:spPr bwMode="auto">
          <a:xfrm>
            <a:off x="6591300" y="2349500"/>
            <a:ext cx="2057400" cy="2524125"/>
          </a:xfrm>
          <a:prstGeom prst="rect">
            <a:avLst/>
          </a:prstGeom>
          <a:noFill/>
          <a:ln w="9525">
            <a:noFill/>
            <a:miter lim="800000"/>
            <a:headEnd/>
            <a:tailEnd/>
          </a:ln>
        </p:spPr>
      </p:pic>
      <p:sp>
        <p:nvSpPr>
          <p:cNvPr id="38915" name="Oval 5"/>
          <p:cNvSpPr>
            <a:spLocks noChangeArrowheads="1"/>
          </p:cNvSpPr>
          <p:nvPr/>
        </p:nvSpPr>
        <p:spPr bwMode="auto">
          <a:xfrm>
            <a:off x="7086600" y="1065213"/>
            <a:ext cx="2057400" cy="1928812"/>
          </a:xfrm>
          <a:prstGeom prst="ellipse">
            <a:avLst/>
          </a:prstGeom>
          <a:solidFill>
            <a:schemeClr val="accent1">
              <a:alpha val="50980"/>
            </a:schemeClr>
          </a:solidFill>
          <a:ln w="9525" algn="ctr">
            <a:solidFill>
              <a:schemeClr val="tx1"/>
            </a:solidFill>
            <a:round/>
            <a:headEnd/>
            <a:tailEnd/>
          </a:ln>
        </p:spPr>
        <p:txBody>
          <a:bodyPr/>
          <a:lstStyle/>
          <a:p>
            <a:pPr algn="ctr"/>
            <a:endParaRPr lang="en-US" sz="2000"/>
          </a:p>
        </p:txBody>
      </p:sp>
      <p:sp>
        <p:nvSpPr>
          <p:cNvPr id="38916" name="TextBox 6"/>
          <p:cNvSpPr txBox="1">
            <a:spLocks noChangeArrowheads="1"/>
          </p:cNvSpPr>
          <p:nvPr/>
        </p:nvSpPr>
        <p:spPr bwMode="auto">
          <a:xfrm>
            <a:off x="7539038" y="1857375"/>
            <a:ext cx="1100137" cy="396875"/>
          </a:xfrm>
          <a:prstGeom prst="rect">
            <a:avLst/>
          </a:prstGeom>
          <a:noFill/>
          <a:ln w="9525">
            <a:noFill/>
            <a:miter lim="800000"/>
            <a:headEnd/>
            <a:tailEnd/>
          </a:ln>
        </p:spPr>
        <p:txBody>
          <a:bodyPr>
            <a:spAutoFit/>
          </a:bodyPr>
          <a:lstStyle/>
          <a:p>
            <a:pPr algn="ctr"/>
            <a:r>
              <a:rPr lang="en-US" sz="2000"/>
              <a:t>3 MRad</a:t>
            </a:r>
          </a:p>
        </p:txBody>
      </p:sp>
      <p:sp>
        <p:nvSpPr>
          <p:cNvPr id="38917" name="Text Box 7"/>
          <p:cNvSpPr txBox="1">
            <a:spLocks noChangeArrowheads="1"/>
          </p:cNvSpPr>
          <p:nvPr/>
        </p:nvSpPr>
        <p:spPr bwMode="auto">
          <a:xfrm>
            <a:off x="1403350" y="1196975"/>
            <a:ext cx="4681538" cy="2427288"/>
          </a:xfrm>
          <a:prstGeom prst="rect">
            <a:avLst/>
          </a:prstGeom>
          <a:noFill/>
          <a:ln w="9525">
            <a:noFill/>
            <a:miter lim="800000"/>
            <a:headEnd/>
            <a:tailEnd/>
          </a:ln>
        </p:spPr>
        <p:txBody>
          <a:bodyPr>
            <a:spAutoFit/>
          </a:bodyPr>
          <a:lstStyle/>
          <a:p>
            <a:r>
              <a:rPr lang="en-US" b="1">
                <a:solidFill>
                  <a:srgbClr val="376092"/>
                </a:solidFill>
              </a:rPr>
              <a:t>Worst effect at 3MRad, After this the effect of further radiation is much less.</a:t>
            </a:r>
          </a:p>
          <a:p>
            <a:endParaRPr lang="en-US" b="1">
              <a:solidFill>
                <a:srgbClr val="376092"/>
              </a:solidFill>
            </a:endParaRPr>
          </a:p>
          <a:p>
            <a:r>
              <a:rPr lang="en-US" b="1">
                <a:solidFill>
                  <a:srgbClr val="376092"/>
                </a:solidFill>
              </a:rPr>
              <a:t>Irradiated a small area of the chip up to 3Mrad to try and keep Cas DAC working by only damaging a limited number of pixels</a:t>
            </a:r>
          </a:p>
          <a:p>
            <a:pPr>
              <a:spcBef>
                <a:spcPct val="50000"/>
              </a:spcBef>
            </a:pPr>
            <a:endParaRPr lang="en-US"/>
          </a:p>
        </p:txBody>
      </p:sp>
      <p:pic>
        <p:nvPicPr>
          <p:cNvPr id="43013" name="Picture 17" descr="200rad.png"/>
          <p:cNvPicPr>
            <a:picLocks noChangeAspect="1"/>
          </p:cNvPicPr>
          <p:nvPr/>
        </p:nvPicPr>
        <p:blipFill>
          <a:blip r:embed="rId3">
            <a:clrChange>
              <a:clrFrom>
                <a:srgbClr val="FFFFFF"/>
              </a:clrFrom>
              <a:clrTo>
                <a:srgbClr val="FFFFFF">
                  <a:alpha val="0"/>
                </a:srgbClr>
              </a:clrTo>
            </a:clrChange>
          </a:blip>
          <a:srcRect/>
          <a:stretch>
            <a:fillRect/>
          </a:stretch>
        </p:blipFill>
        <p:spPr bwMode="auto">
          <a:xfrm>
            <a:off x="1768475" y="3235325"/>
            <a:ext cx="4387850" cy="3289300"/>
          </a:xfrm>
          <a:prstGeom prst="rect">
            <a:avLst/>
          </a:prstGeom>
          <a:noFill/>
          <a:ln w="9525">
            <a:noFill/>
            <a:miter lim="800000"/>
            <a:headEnd/>
            <a:tailEnd/>
          </a:ln>
        </p:spPr>
      </p:pic>
      <p:pic>
        <p:nvPicPr>
          <p:cNvPr id="43015" name="Picture 19" descr="400rad.png"/>
          <p:cNvPicPr>
            <a:picLocks noChangeAspect="1"/>
          </p:cNvPicPr>
          <p:nvPr/>
        </p:nvPicPr>
        <p:blipFill>
          <a:blip r:embed="rId4">
            <a:clrChange>
              <a:clrFrom>
                <a:srgbClr val="FFFFFF"/>
              </a:clrFrom>
              <a:clrTo>
                <a:srgbClr val="FFFFFF">
                  <a:alpha val="0"/>
                </a:srgbClr>
              </a:clrTo>
            </a:clrChange>
          </a:blip>
          <a:srcRect/>
          <a:stretch>
            <a:fillRect/>
          </a:stretch>
        </p:blipFill>
        <p:spPr bwMode="auto">
          <a:xfrm>
            <a:off x="1768475" y="3235325"/>
            <a:ext cx="4387850" cy="3289300"/>
          </a:xfrm>
          <a:prstGeom prst="rect">
            <a:avLst/>
          </a:prstGeom>
          <a:noFill/>
          <a:ln w="9525">
            <a:noFill/>
            <a:miter lim="800000"/>
            <a:headEnd/>
            <a:tailEnd/>
          </a:ln>
        </p:spPr>
      </p:pic>
      <p:pic>
        <p:nvPicPr>
          <p:cNvPr id="43016" name="Picture 20" descr="900rad.png"/>
          <p:cNvPicPr>
            <a:picLocks noChangeAspect="1"/>
          </p:cNvPicPr>
          <p:nvPr/>
        </p:nvPicPr>
        <p:blipFill>
          <a:blip r:embed="rId5">
            <a:clrChange>
              <a:clrFrom>
                <a:srgbClr val="FFFFFF"/>
              </a:clrFrom>
              <a:clrTo>
                <a:srgbClr val="FFFFFF">
                  <a:alpha val="0"/>
                </a:srgbClr>
              </a:clrTo>
            </a:clrChange>
          </a:blip>
          <a:srcRect/>
          <a:stretch>
            <a:fillRect/>
          </a:stretch>
        </p:blipFill>
        <p:spPr bwMode="auto">
          <a:xfrm>
            <a:off x="1743075" y="3235325"/>
            <a:ext cx="4387850" cy="3289300"/>
          </a:xfrm>
          <a:prstGeom prst="rect">
            <a:avLst/>
          </a:prstGeom>
          <a:noFill/>
          <a:ln w="9525">
            <a:noFill/>
            <a:miter lim="800000"/>
            <a:headEnd/>
            <a:tailEnd/>
          </a:ln>
        </p:spPr>
      </p:pic>
      <p:pic>
        <p:nvPicPr>
          <p:cNvPr id="43017" name="Picture 21" descr="600rad.png"/>
          <p:cNvPicPr>
            <a:picLocks noChangeAspect="1"/>
          </p:cNvPicPr>
          <p:nvPr/>
        </p:nvPicPr>
        <p:blipFill>
          <a:blip r:embed="rId6">
            <a:clrChange>
              <a:clrFrom>
                <a:srgbClr val="FFFFFF"/>
              </a:clrFrom>
              <a:clrTo>
                <a:srgbClr val="FFFFFF">
                  <a:alpha val="0"/>
                </a:srgbClr>
              </a:clrTo>
            </a:clrChange>
          </a:blip>
          <a:srcRect/>
          <a:stretch>
            <a:fillRect/>
          </a:stretch>
        </p:blipFill>
        <p:spPr bwMode="auto">
          <a:xfrm>
            <a:off x="1760538" y="3235325"/>
            <a:ext cx="4387850" cy="3289300"/>
          </a:xfrm>
          <a:prstGeom prst="rect">
            <a:avLst/>
          </a:prstGeom>
          <a:noFill/>
          <a:ln w="9525">
            <a:noFill/>
            <a:miter lim="800000"/>
            <a:headEnd/>
            <a:tailEnd/>
          </a:ln>
        </p:spPr>
      </p:pic>
      <p:pic>
        <p:nvPicPr>
          <p:cNvPr id="43011" name="Picture 15" descr="0rad.png"/>
          <p:cNvPicPr>
            <a:picLocks noChangeAspect="1"/>
          </p:cNvPicPr>
          <p:nvPr/>
        </p:nvPicPr>
        <p:blipFill>
          <a:blip r:embed="rId7">
            <a:clrChange>
              <a:clrFrom>
                <a:srgbClr val="FFFFFF"/>
              </a:clrFrom>
              <a:clrTo>
                <a:srgbClr val="FFFFFF">
                  <a:alpha val="0"/>
                </a:srgbClr>
              </a:clrTo>
            </a:clrChange>
          </a:blip>
          <a:srcRect/>
          <a:stretch>
            <a:fillRect/>
          </a:stretch>
        </p:blipFill>
        <p:spPr bwMode="auto">
          <a:xfrm>
            <a:off x="1768475" y="3213100"/>
            <a:ext cx="4387850" cy="3289300"/>
          </a:xfrm>
          <a:prstGeom prst="rect">
            <a:avLst/>
          </a:prstGeom>
          <a:noFill/>
          <a:ln w="9525">
            <a:noFill/>
            <a:miter lim="800000"/>
            <a:headEnd/>
            <a:tailEnd/>
          </a:ln>
        </p:spPr>
      </p:pic>
      <p:pic>
        <p:nvPicPr>
          <p:cNvPr id="43019" name="Picture 5" descr="1100rad.png"/>
          <p:cNvPicPr>
            <a:picLocks noChangeAspect="1"/>
          </p:cNvPicPr>
          <p:nvPr/>
        </p:nvPicPr>
        <p:blipFill>
          <a:blip r:embed="rId8">
            <a:clrChange>
              <a:clrFrom>
                <a:srgbClr val="FFFFFF"/>
              </a:clrFrom>
              <a:clrTo>
                <a:srgbClr val="FFFFFF">
                  <a:alpha val="0"/>
                </a:srgbClr>
              </a:clrTo>
            </a:clrChange>
          </a:blip>
          <a:srcRect/>
          <a:stretch>
            <a:fillRect/>
          </a:stretch>
        </p:blipFill>
        <p:spPr bwMode="auto">
          <a:xfrm>
            <a:off x="1765300" y="3213100"/>
            <a:ext cx="4387850" cy="3289300"/>
          </a:xfrm>
          <a:prstGeom prst="rect">
            <a:avLst/>
          </a:prstGeom>
          <a:noFill/>
          <a:ln w="9525">
            <a:noFill/>
            <a:miter lim="800000"/>
            <a:headEnd/>
            <a:tailEnd/>
          </a:ln>
        </p:spPr>
      </p:pic>
      <p:pic>
        <p:nvPicPr>
          <p:cNvPr id="43020" name="Picture 8" descr="1400rad.png"/>
          <p:cNvPicPr>
            <a:picLocks noChangeAspect="1"/>
          </p:cNvPicPr>
          <p:nvPr/>
        </p:nvPicPr>
        <p:blipFill>
          <a:blip r:embed="rId9">
            <a:clrChange>
              <a:clrFrom>
                <a:srgbClr val="FFFFFF"/>
              </a:clrFrom>
              <a:clrTo>
                <a:srgbClr val="FFFFFF">
                  <a:alpha val="0"/>
                </a:srgbClr>
              </a:clrTo>
            </a:clrChange>
          </a:blip>
          <a:srcRect/>
          <a:stretch>
            <a:fillRect/>
          </a:stretch>
        </p:blipFill>
        <p:spPr bwMode="auto">
          <a:xfrm>
            <a:off x="1765300" y="3213100"/>
            <a:ext cx="4387850" cy="3289300"/>
          </a:xfrm>
          <a:prstGeom prst="rect">
            <a:avLst/>
          </a:prstGeom>
          <a:noFill/>
          <a:ln w="9525">
            <a:noFill/>
            <a:miter lim="800000"/>
            <a:headEnd/>
            <a:tailEnd/>
          </a:ln>
        </p:spPr>
      </p:pic>
      <p:pic>
        <p:nvPicPr>
          <p:cNvPr id="43021" name="Picture 10" descr="1600rad.png"/>
          <p:cNvPicPr>
            <a:picLocks noChangeAspect="1"/>
          </p:cNvPicPr>
          <p:nvPr/>
        </p:nvPicPr>
        <p:blipFill>
          <a:blip r:embed="rId10">
            <a:clrChange>
              <a:clrFrom>
                <a:srgbClr val="FFFFFF"/>
              </a:clrFrom>
              <a:clrTo>
                <a:srgbClr val="FFFFFF">
                  <a:alpha val="0"/>
                </a:srgbClr>
              </a:clrTo>
            </a:clrChange>
          </a:blip>
          <a:srcRect/>
          <a:stretch>
            <a:fillRect/>
          </a:stretch>
        </p:blipFill>
        <p:spPr bwMode="auto">
          <a:xfrm>
            <a:off x="1743075" y="3235325"/>
            <a:ext cx="4387850" cy="3289300"/>
          </a:xfrm>
          <a:prstGeom prst="rect">
            <a:avLst/>
          </a:prstGeom>
          <a:noFill/>
          <a:ln w="9525">
            <a:noFill/>
            <a:miter lim="800000"/>
            <a:headEnd/>
            <a:tailEnd/>
          </a:ln>
        </p:spPr>
      </p:pic>
      <p:pic>
        <p:nvPicPr>
          <p:cNvPr id="43022" name="Picture 12" descr="1800rad.png"/>
          <p:cNvPicPr>
            <a:picLocks noChangeAspect="1"/>
          </p:cNvPicPr>
          <p:nvPr/>
        </p:nvPicPr>
        <p:blipFill>
          <a:blip r:embed="rId11">
            <a:clrChange>
              <a:clrFrom>
                <a:srgbClr val="FFFFFF"/>
              </a:clrFrom>
              <a:clrTo>
                <a:srgbClr val="FFFFFF">
                  <a:alpha val="0"/>
                </a:srgbClr>
              </a:clrTo>
            </a:clrChange>
          </a:blip>
          <a:srcRect/>
          <a:stretch>
            <a:fillRect/>
          </a:stretch>
        </p:blipFill>
        <p:spPr bwMode="auto">
          <a:xfrm>
            <a:off x="1743075" y="3235325"/>
            <a:ext cx="4387850" cy="3289300"/>
          </a:xfrm>
          <a:prstGeom prst="rect">
            <a:avLst/>
          </a:prstGeom>
          <a:noFill/>
          <a:ln w="9525">
            <a:noFill/>
            <a:miter lim="800000"/>
            <a:headEnd/>
            <a:tailEnd/>
          </a:ln>
        </p:spPr>
      </p:pic>
      <p:sp>
        <p:nvSpPr>
          <p:cNvPr id="43026" name="Text Box 18"/>
          <p:cNvSpPr txBox="1">
            <a:spLocks noChangeArrowheads="1"/>
          </p:cNvSpPr>
          <p:nvPr/>
        </p:nvSpPr>
        <p:spPr bwMode="auto">
          <a:xfrm>
            <a:off x="1331913" y="3284538"/>
            <a:ext cx="5040312" cy="3138487"/>
          </a:xfrm>
          <a:prstGeom prst="rect">
            <a:avLst/>
          </a:prstGeom>
          <a:solidFill>
            <a:schemeClr val="bg1"/>
          </a:solidFill>
          <a:ln w="25400">
            <a:solidFill>
              <a:schemeClr val="tx1"/>
            </a:solidFill>
            <a:miter lim="800000"/>
            <a:headEnd/>
            <a:tailEnd/>
          </a:ln>
        </p:spPr>
        <p:txBody>
          <a:bodyPr>
            <a:spAutoFit/>
          </a:bodyPr>
          <a:lstStyle/>
          <a:p>
            <a:r>
              <a:rPr lang="en-US" b="1">
                <a:solidFill>
                  <a:schemeClr val="tx2"/>
                </a:solidFill>
              </a:rPr>
              <a:t>The main effect observed is the shift in the threshold and amplifier response caused by the DAC moving…</a:t>
            </a:r>
          </a:p>
          <a:p>
            <a:endParaRPr lang="en-US" b="1">
              <a:solidFill>
                <a:schemeClr val="tx2"/>
              </a:solidFill>
            </a:endParaRPr>
          </a:p>
          <a:p>
            <a:r>
              <a:rPr lang="en-US" b="1">
                <a:solidFill>
                  <a:schemeClr val="tx2"/>
                </a:solidFill>
              </a:rPr>
              <a:t>The front end leaves its normal operating point at nominal bias conditions at 1500krad, although it remains possible to read out the chip up to 3Mrad. The front end can be recovered by increasing the value of the IKRUM DAC.</a:t>
            </a:r>
          </a:p>
          <a:p>
            <a:endParaRPr lang="en-US" b="1">
              <a:solidFill>
                <a:schemeClr val="tx2"/>
              </a:solidFill>
            </a:endParaRPr>
          </a:p>
        </p:txBody>
      </p:sp>
      <p:sp>
        <p:nvSpPr>
          <p:cNvPr id="38928" name="Text Box 4"/>
          <p:cNvSpPr txBox="1">
            <a:spLocks noChangeArrowheads="1"/>
          </p:cNvSpPr>
          <p:nvPr/>
        </p:nvSpPr>
        <p:spPr bwMode="auto">
          <a:xfrm>
            <a:off x="34925" y="15573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4182"/>
                </a:solidFill>
              </a:rPr>
              <a:t>Introduction to Medipix3</a:t>
            </a:r>
          </a:p>
        </p:txBody>
      </p:sp>
      <p:sp>
        <p:nvSpPr>
          <p:cNvPr id="38929" name="Text Box 5"/>
          <p:cNvSpPr txBox="1">
            <a:spLocks noChangeArrowheads="1"/>
          </p:cNvSpPr>
          <p:nvPr/>
        </p:nvSpPr>
        <p:spPr bwMode="auto">
          <a:xfrm>
            <a:off x="34925" y="22050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Radiation Damage</a:t>
            </a:r>
          </a:p>
        </p:txBody>
      </p:sp>
      <p:sp>
        <p:nvSpPr>
          <p:cNvPr id="38930" name="Text Box 7"/>
          <p:cNvSpPr txBox="1">
            <a:spLocks noChangeArrowheads="1"/>
          </p:cNvSpPr>
          <p:nvPr/>
        </p:nvSpPr>
        <p:spPr bwMode="auto">
          <a:xfrm>
            <a:off x="34925" y="35004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460MRad Irradiation</a:t>
            </a:r>
          </a:p>
        </p:txBody>
      </p:sp>
      <p:sp>
        <p:nvSpPr>
          <p:cNvPr id="38931" name="Text Box 8"/>
          <p:cNvSpPr txBox="1">
            <a:spLocks noChangeArrowheads="1"/>
          </p:cNvSpPr>
          <p:nvPr/>
        </p:nvSpPr>
        <p:spPr bwMode="auto">
          <a:xfrm>
            <a:off x="34925" y="28527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Design Issues</a:t>
            </a:r>
          </a:p>
        </p:txBody>
      </p:sp>
      <p:sp>
        <p:nvSpPr>
          <p:cNvPr id="38932" name="Text Box 7"/>
          <p:cNvSpPr txBox="1">
            <a:spLocks noChangeArrowheads="1"/>
          </p:cNvSpPr>
          <p:nvPr/>
        </p:nvSpPr>
        <p:spPr bwMode="auto">
          <a:xfrm>
            <a:off x="34925" y="4149725"/>
            <a:ext cx="1187450" cy="542925"/>
          </a:xfrm>
          <a:prstGeom prst="rect">
            <a:avLst/>
          </a:prstGeom>
          <a:solidFill>
            <a:schemeClr val="bg1"/>
          </a:solidFill>
          <a:ln w="25400">
            <a:solidFill>
              <a:schemeClr val="bg1"/>
            </a:solidFill>
            <a:miter lim="800000"/>
            <a:headEnd/>
            <a:tailEnd/>
          </a:ln>
        </p:spPr>
        <p:txBody>
          <a:bodyPr>
            <a:spAutoFit/>
          </a:bodyPr>
          <a:lstStyle/>
          <a:p>
            <a:pPr algn="ctr">
              <a:spcBef>
                <a:spcPct val="50000"/>
              </a:spcBef>
            </a:pPr>
            <a:r>
              <a:rPr lang="en-US" sz="1400">
                <a:solidFill>
                  <a:srgbClr val="00366C"/>
                </a:solidFill>
              </a:rPr>
              <a:t>3MRad Irradiation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3011"/>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430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43013"/>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430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43015"/>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4301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43017"/>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430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43016"/>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430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43019"/>
                                        </p:tgtEl>
                                        <p:attrNameLst>
                                          <p:attrName>style.visibility</p:attrName>
                                        </p:attrNameLst>
                                      </p:cBhvr>
                                      <p:to>
                                        <p:strVal val="hidden"/>
                                      </p:to>
                                    </p:set>
                                  </p:childTnLst>
                                </p:cTn>
                              </p:par>
                              <p:par>
                                <p:cTn id="37" presetID="1" presetClass="entr" presetSubtype="0" fill="hold" nodeType="withEffect">
                                  <p:stCondLst>
                                    <p:cond delay="0"/>
                                  </p:stCondLst>
                                  <p:childTnLst>
                                    <p:set>
                                      <p:cBhvr>
                                        <p:cTn id="38" dur="1" fill="hold">
                                          <p:stCondLst>
                                            <p:cond delay="0"/>
                                          </p:stCondLst>
                                        </p:cTn>
                                        <p:tgtEl>
                                          <p:spTgt spid="430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43020"/>
                                        </p:tgtEl>
                                        <p:attrNameLst>
                                          <p:attrName>style.visibility</p:attrName>
                                        </p:attrNameLst>
                                      </p:cBhvr>
                                      <p:to>
                                        <p:strVal val="hidden"/>
                                      </p:to>
                                    </p:set>
                                  </p:childTnLst>
                                </p:cTn>
                              </p:par>
                              <p:par>
                                <p:cTn id="43" presetID="1" presetClass="entr" presetSubtype="0" fill="hold" nodeType="withEffect">
                                  <p:stCondLst>
                                    <p:cond delay="0"/>
                                  </p:stCondLst>
                                  <p:childTnLst>
                                    <p:set>
                                      <p:cBhvr>
                                        <p:cTn id="44" dur="1" fill="hold">
                                          <p:stCondLst>
                                            <p:cond delay="0"/>
                                          </p:stCondLst>
                                        </p:cTn>
                                        <p:tgtEl>
                                          <p:spTgt spid="4302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nodeType="clickEffect">
                                  <p:stCondLst>
                                    <p:cond delay="0"/>
                                  </p:stCondLst>
                                  <p:childTnLst>
                                    <p:set>
                                      <p:cBhvr>
                                        <p:cTn id="48" dur="1" fill="hold">
                                          <p:stCondLst>
                                            <p:cond delay="0"/>
                                          </p:stCondLst>
                                        </p:cTn>
                                        <p:tgtEl>
                                          <p:spTgt spid="43021"/>
                                        </p:tgtEl>
                                        <p:attrNameLst>
                                          <p:attrName>style.visibility</p:attrName>
                                        </p:attrNameLst>
                                      </p:cBhvr>
                                      <p:to>
                                        <p:strVal val="hidden"/>
                                      </p:to>
                                    </p:set>
                                  </p:childTnLst>
                                </p:cTn>
                              </p:par>
                              <p:par>
                                <p:cTn id="49" presetID="1" presetClass="entr" presetSubtype="0" fill="hold" nodeType="withEffect">
                                  <p:stCondLst>
                                    <p:cond delay="0"/>
                                  </p:stCondLst>
                                  <p:childTnLst>
                                    <p:set>
                                      <p:cBhvr>
                                        <p:cTn id="50" dur="1" fill="hold">
                                          <p:stCondLst>
                                            <p:cond delay="0"/>
                                          </p:stCondLst>
                                        </p:cTn>
                                        <p:tgtEl>
                                          <p:spTgt spid="4302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3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2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p:txBody>
          <a:bodyPr/>
          <a:lstStyle/>
          <a:p>
            <a:r>
              <a:rPr lang="en-US" smtClean="0">
                <a:effectLst/>
              </a:rPr>
              <a:t>3MRad Noise and Gain Result</a:t>
            </a:r>
          </a:p>
        </p:txBody>
      </p:sp>
      <p:pic>
        <p:nvPicPr>
          <p:cNvPr id="39938" name="Picture 6"/>
          <p:cNvPicPr>
            <a:picLocks noChangeAspect="1" noChangeArrowheads="1"/>
          </p:cNvPicPr>
          <p:nvPr/>
        </p:nvPicPr>
        <p:blipFill>
          <a:blip r:embed="rId2"/>
          <a:srcRect t="6812"/>
          <a:stretch>
            <a:fillRect/>
          </a:stretch>
        </p:blipFill>
        <p:spPr bwMode="auto">
          <a:xfrm>
            <a:off x="1333500" y="1076325"/>
            <a:ext cx="3314700" cy="3200400"/>
          </a:xfrm>
          <a:prstGeom prst="rect">
            <a:avLst/>
          </a:prstGeom>
          <a:noFill/>
          <a:ln w="9525">
            <a:noFill/>
            <a:miter lim="800000"/>
            <a:headEnd/>
            <a:tailEnd/>
          </a:ln>
        </p:spPr>
      </p:pic>
      <p:sp>
        <p:nvSpPr>
          <p:cNvPr id="39939" name="Oval 4"/>
          <p:cNvSpPr>
            <a:spLocks noChangeArrowheads="1"/>
          </p:cNvSpPr>
          <p:nvPr/>
        </p:nvSpPr>
        <p:spPr bwMode="auto">
          <a:xfrm>
            <a:off x="3124200" y="1038225"/>
            <a:ext cx="1409700" cy="3276600"/>
          </a:xfrm>
          <a:prstGeom prst="ellipse">
            <a:avLst/>
          </a:prstGeom>
          <a:noFill/>
          <a:ln w="28575" algn="ctr">
            <a:solidFill>
              <a:srgbClr val="FF0000"/>
            </a:solidFill>
            <a:round/>
            <a:headEnd/>
            <a:tailEnd/>
          </a:ln>
        </p:spPr>
        <p:txBody>
          <a:bodyPr/>
          <a:lstStyle/>
          <a:p>
            <a:pPr algn="ctr"/>
            <a:endParaRPr lang="en-US" sz="2000"/>
          </a:p>
        </p:txBody>
      </p:sp>
      <p:sp>
        <p:nvSpPr>
          <p:cNvPr id="39940" name="TextBox 5"/>
          <p:cNvSpPr txBox="1">
            <a:spLocks noChangeArrowheads="1"/>
          </p:cNvSpPr>
          <p:nvPr/>
        </p:nvSpPr>
        <p:spPr bwMode="auto">
          <a:xfrm rot="-3890341">
            <a:off x="2787651" y="2654300"/>
            <a:ext cx="2057400" cy="396875"/>
          </a:xfrm>
          <a:prstGeom prst="rect">
            <a:avLst/>
          </a:prstGeom>
          <a:noFill/>
          <a:ln w="9525">
            <a:noFill/>
            <a:miter lim="800000"/>
            <a:headEnd/>
            <a:tailEnd/>
          </a:ln>
        </p:spPr>
        <p:txBody>
          <a:bodyPr>
            <a:spAutoFit/>
          </a:bodyPr>
          <a:lstStyle/>
          <a:p>
            <a:pPr algn="ctr"/>
            <a:r>
              <a:rPr lang="en-US" sz="2000">
                <a:solidFill>
                  <a:srgbClr val="FFFF00"/>
                </a:solidFill>
              </a:rPr>
              <a:t>Yield artifact</a:t>
            </a:r>
          </a:p>
        </p:txBody>
      </p:sp>
      <p:sp>
        <p:nvSpPr>
          <p:cNvPr id="39941" name="Rectangle 6"/>
          <p:cNvSpPr>
            <a:spLocks noChangeArrowheads="1"/>
          </p:cNvSpPr>
          <p:nvPr/>
        </p:nvSpPr>
        <p:spPr bwMode="auto">
          <a:xfrm>
            <a:off x="2057400" y="1000125"/>
            <a:ext cx="952500" cy="3581400"/>
          </a:xfrm>
          <a:prstGeom prst="rect">
            <a:avLst/>
          </a:prstGeom>
          <a:solidFill>
            <a:srgbClr val="FF0000">
              <a:alpha val="30196"/>
            </a:srgbClr>
          </a:solidFill>
          <a:ln w="9525" algn="ctr">
            <a:noFill/>
            <a:round/>
            <a:headEnd/>
            <a:tailEnd/>
          </a:ln>
        </p:spPr>
        <p:txBody>
          <a:bodyPr/>
          <a:lstStyle/>
          <a:p>
            <a:pPr algn="ctr"/>
            <a:endParaRPr lang="en-US" sz="2000"/>
          </a:p>
        </p:txBody>
      </p:sp>
      <p:pic>
        <p:nvPicPr>
          <p:cNvPr id="39942" name="Picture 2"/>
          <p:cNvPicPr>
            <a:picLocks noChangeAspect="1" noChangeArrowheads="1"/>
          </p:cNvPicPr>
          <p:nvPr/>
        </p:nvPicPr>
        <p:blipFill>
          <a:blip r:embed="rId3"/>
          <a:srcRect/>
          <a:stretch>
            <a:fillRect/>
          </a:stretch>
        </p:blipFill>
        <p:spPr bwMode="auto">
          <a:xfrm>
            <a:off x="4643438" y="1052513"/>
            <a:ext cx="4500562" cy="2719387"/>
          </a:xfrm>
          <a:prstGeom prst="rect">
            <a:avLst/>
          </a:prstGeom>
          <a:noFill/>
          <a:ln w="9525">
            <a:noFill/>
            <a:miter lim="800000"/>
            <a:headEnd/>
            <a:tailEnd/>
          </a:ln>
        </p:spPr>
      </p:pic>
      <p:pic>
        <p:nvPicPr>
          <p:cNvPr id="39943" name="Picture 3"/>
          <p:cNvPicPr>
            <a:picLocks noChangeAspect="1" noChangeArrowheads="1"/>
          </p:cNvPicPr>
          <p:nvPr/>
        </p:nvPicPr>
        <p:blipFill>
          <a:blip r:embed="rId4"/>
          <a:srcRect/>
          <a:stretch>
            <a:fillRect/>
          </a:stretch>
        </p:blipFill>
        <p:spPr bwMode="auto">
          <a:xfrm>
            <a:off x="4356100" y="4122738"/>
            <a:ext cx="5040313" cy="2735262"/>
          </a:xfrm>
          <a:prstGeom prst="rect">
            <a:avLst/>
          </a:prstGeom>
          <a:noFill/>
          <a:ln w="9525">
            <a:noFill/>
            <a:miter lim="800000"/>
            <a:headEnd/>
            <a:tailEnd/>
          </a:ln>
        </p:spPr>
      </p:pic>
      <p:cxnSp>
        <p:nvCxnSpPr>
          <p:cNvPr id="39944" name="Straight Arrow Connector 11"/>
          <p:cNvCxnSpPr>
            <a:cxnSpLocks noChangeShapeType="1"/>
          </p:cNvCxnSpPr>
          <p:nvPr/>
        </p:nvCxnSpPr>
        <p:spPr bwMode="auto">
          <a:xfrm rot="5400000" flipH="1" flipV="1">
            <a:off x="-304799" y="2676525"/>
            <a:ext cx="3124200" cy="3175"/>
          </a:xfrm>
          <a:prstGeom prst="straightConnector1">
            <a:avLst/>
          </a:prstGeom>
          <a:noFill/>
          <a:ln w="19050" algn="ctr">
            <a:solidFill>
              <a:schemeClr val="tx1"/>
            </a:solidFill>
            <a:round/>
            <a:headEnd/>
            <a:tailEnd type="arrow" w="med" len="med"/>
          </a:ln>
        </p:spPr>
      </p:cxnSp>
      <p:sp>
        <p:nvSpPr>
          <p:cNvPr id="39945" name="TextBox 12"/>
          <p:cNvSpPr txBox="1">
            <a:spLocks noChangeArrowheads="1"/>
          </p:cNvSpPr>
          <p:nvPr/>
        </p:nvSpPr>
        <p:spPr bwMode="auto">
          <a:xfrm>
            <a:off x="7620000" y="4991100"/>
            <a:ext cx="990600" cy="338138"/>
          </a:xfrm>
          <a:prstGeom prst="rect">
            <a:avLst/>
          </a:prstGeom>
          <a:noFill/>
          <a:ln w="9525">
            <a:noFill/>
            <a:miter lim="800000"/>
            <a:headEnd/>
            <a:tailEnd/>
          </a:ln>
        </p:spPr>
        <p:txBody>
          <a:bodyPr>
            <a:spAutoFit/>
          </a:bodyPr>
          <a:lstStyle/>
          <a:p>
            <a:pPr algn="just"/>
            <a:r>
              <a:rPr lang="en-US" sz="1600"/>
              <a:t>Qin=2ke</a:t>
            </a:r>
            <a:r>
              <a:rPr lang="en-US" sz="1600" baseline="30000"/>
              <a:t>-</a:t>
            </a:r>
            <a:endParaRPr lang="en-US" sz="1600"/>
          </a:p>
        </p:txBody>
      </p:sp>
      <p:sp>
        <p:nvSpPr>
          <p:cNvPr id="39946" name="TextBox 16"/>
          <p:cNvSpPr txBox="1">
            <a:spLocks noChangeArrowheads="1"/>
          </p:cNvSpPr>
          <p:nvPr/>
        </p:nvSpPr>
        <p:spPr bwMode="auto">
          <a:xfrm rot="-5400000">
            <a:off x="702469" y="2507456"/>
            <a:ext cx="990600" cy="261938"/>
          </a:xfrm>
          <a:prstGeom prst="rect">
            <a:avLst/>
          </a:prstGeom>
          <a:solidFill>
            <a:schemeClr val="bg1"/>
          </a:solidFill>
          <a:ln w="9525">
            <a:noFill/>
            <a:miter lim="800000"/>
            <a:headEnd/>
            <a:tailEnd/>
          </a:ln>
        </p:spPr>
        <p:txBody>
          <a:bodyPr>
            <a:spAutoFit/>
          </a:bodyPr>
          <a:lstStyle/>
          <a:p>
            <a:pPr algn="ctr"/>
            <a:r>
              <a:rPr lang="en-US" sz="1100"/>
              <a:t>Row[0:255]</a:t>
            </a:r>
          </a:p>
        </p:txBody>
      </p:sp>
      <p:sp>
        <p:nvSpPr>
          <p:cNvPr id="39947" name="Text Box 14"/>
          <p:cNvSpPr txBox="1">
            <a:spLocks noChangeArrowheads="1"/>
          </p:cNvSpPr>
          <p:nvPr/>
        </p:nvSpPr>
        <p:spPr bwMode="auto">
          <a:xfrm>
            <a:off x="1258888" y="4724400"/>
            <a:ext cx="3168650" cy="1190625"/>
          </a:xfrm>
          <a:prstGeom prst="rect">
            <a:avLst/>
          </a:prstGeom>
          <a:noFill/>
          <a:ln w="9525">
            <a:noFill/>
            <a:miter lim="800000"/>
            <a:headEnd/>
            <a:tailEnd/>
          </a:ln>
        </p:spPr>
        <p:txBody>
          <a:bodyPr>
            <a:spAutoFit/>
          </a:bodyPr>
          <a:lstStyle/>
          <a:p>
            <a:pPr>
              <a:spcBef>
                <a:spcPct val="50000"/>
              </a:spcBef>
            </a:pPr>
            <a:r>
              <a:rPr lang="en-US" b="1">
                <a:solidFill>
                  <a:schemeClr val="tx2"/>
                </a:solidFill>
              </a:rPr>
              <a:t>In this worst case situation the noise is still less than 100e</a:t>
            </a:r>
            <a:r>
              <a:rPr lang="en-US" b="1" baseline="30000">
                <a:solidFill>
                  <a:schemeClr val="tx2"/>
                </a:solidFill>
              </a:rPr>
              <a:t>-</a:t>
            </a:r>
            <a:r>
              <a:rPr lang="en-US" b="1">
                <a:solidFill>
                  <a:schemeClr val="tx2"/>
                </a:solidFill>
              </a:rPr>
              <a:t> and the gain variation is still minimal</a:t>
            </a:r>
          </a:p>
        </p:txBody>
      </p:sp>
      <p:sp>
        <p:nvSpPr>
          <p:cNvPr id="39948" name="Text Box 4"/>
          <p:cNvSpPr txBox="1">
            <a:spLocks noChangeArrowheads="1"/>
          </p:cNvSpPr>
          <p:nvPr/>
        </p:nvSpPr>
        <p:spPr bwMode="auto">
          <a:xfrm>
            <a:off x="34925" y="15573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4182"/>
                </a:solidFill>
              </a:rPr>
              <a:t>Introduction to Medipix3</a:t>
            </a:r>
          </a:p>
        </p:txBody>
      </p:sp>
      <p:sp>
        <p:nvSpPr>
          <p:cNvPr id="39949" name="Text Box 5"/>
          <p:cNvSpPr txBox="1">
            <a:spLocks noChangeArrowheads="1"/>
          </p:cNvSpPr>
          <p:nvPr/>
        </p:nvSpPr>
        <p:spPr bwMode="auto">
          <a:xfrm>
            <a:off x="34925" y="22050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Radiation Damage</a:t>
            </a:r>
          </a:p>
        </p:txBody>
      </p:sp>
      <p:sp>
        <p:nvSpPr>
          <p:cNvPr id="39950" name="Text Box 7"/>
          <p:cNvSpPr txBox="1">
            <a:spLocks noChangeArrowheads="1"/>
          </p:cNvSpPr>
          <p:nvPr/>
        </p:nvSpPr>
        <p:spPr bwMode="auto">
          <a:xfrm>
            <a:off x="34925" y="35004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460MRad Irradiation</a:t>
            </a:r>
          </a:p>
        </p:txBody>
      </p:sp>
      <p:sp>
        <p:nvSpPr>
          <p:cNvPr id="39951" name="Text Box 8"/>
          <p:cNvSpPr txBox="1">
            <a:spLocks noChangeArrowheads="1"/>
          </p:cNvSpPr>
          <p:nvPr/>
        </p:nvSpPr>
        <p:spPr bwMode="auto">
          <a:xfrm>
            <a:off x="34925" y="28527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Design Issues</a:t>
            </a:r>
          </a:p>
        </p:txBody>
      </p:sp>
      <p:sp>
        <p:nvSpPr>
          <p:cNvPr id="39952" name="Text Box 7"/>
          <p:cNvSpPr txBox="1">
            <a:spLocks noChangeArrowheads="1"/>
          </p:cNvSpPr>
          <p:nvPr/>
        </p:nvSpPr>
        <p:spPr bwMode="auto">
          <a:xfrm>
            <a:off x="34925" y="4149725"/>
            <a:ext cx="1187450" cy="542925"/>
          </a:xfrm>
          <a:prstGeom prst="rect">
            <a:avLst/>
          </a:prstGeom>
          <a:solidFill>
            <a:schemeClr val="bg1"/>
          </a:solidFill>
          <a:ln w="25400">
            <a:solidFill>
              <a:schemeClr val="bg1"/>
            </a:solidFill>
            <a:miter lim="800000"/>
            <a:headEnd/>
            <a:tailEnd/>
          </a:ln>
        </p:spPr>
        <p:txBody>
          <a:bodyPr>
            <a:spAutoFit/>
          </a:bodyPr>
          <a:lstStyle/>
          <a:p>
            <a:pPr algn="ctr">
              <a:spcBef>
                <a:spcPct val="50000"/>
              </a:spcBef>
            </a:pPr>
            <a:r>
              <a:rPr lang="en-US" sz="1400">
                <a:solidFill>
                  <a:srgbClr val="00366C"/>
                </a:solidFill>
              </a:rPr>
              <a:t>3MRad Irradiation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ChangeArrowheads="1"/>
          </p:cNvSpPr>
          <p:nvPr>
            <p:ph type="title"/>
          </p:nvPr>
        </p:nvSpPr>
        <p:spPr/>
        <p:txBody>
          <a:bodyPr/>
          <a:lstStyle/>
          <a:p>
            <a:r>
              <a:rPr lang="en-US" smtClean="0">
                <a:effectLst/>
              </a:rPr>
              <a:t>Next Steps</a:t>
            </a:r>
          </a:p>
        </p:txBody>
      </p:sp>
      <p:sp>
        <p:nvSpPr>
          <p:cNvPr id="40962" name="Rectangle 3"/>
          <p:cNvSpPr>
            <a:spLocks noChangeArrowheads="1"/>
          </p:cNvSpPr>
          <p:nvPr/>
        </p:nvSpPr>
        <p:spPr bwMode="auto">
          <a:xfrm>
            <a:off x="1447800" y="1219200"/>
            <a:ext cx="7467600" cy="5181600"/>
          </a:xfrm>
          <a:prstGeom prst="rect">
            <a:avLst/>
          </a:prstGeom>
          <a:noFill/>
          <a:ln w="9525">
            <a:noFill/>
            <a:miter lim="800000"/>
            <a:headEnd/>
            <a:tailEnd/>
          </a:ln>
        </p:spPr>
        <p:txBody>
          <a:bodyPr/>
          <a:lstStyle/>
          <a:p>
            <a:pPr marL="342900" indent="-342900" eaLnBrk="0" hangingPunct="0">
              <a:spcBef>
                <a:spcPct val="20000"/>
              </a:spcBef>
              <a:buFontTx/>
              <a:buChar char="•"/>
            </a:pPr>
            <a:endParaRPr lang="en-US" sz="2000" b="1">
              <a:solidFill>
                <a:srgbClr val="376092"/>
              </a:solidFill>
            </a:endParaRPr>
          </a:p>
          <a:p>
            <a:pPr marL="342900" indent="-342900" eaLnBrk="0" hangingPunct="0">
              <a:spcBef>
                <a:spcPct val="20000"/>
              </a:spcBef>
              <a:buFontTx/>
              <a:buChar char="•"/>
            </a:pPr>
            <a:r>
              <a:rPr lang="en-US" sz="2000" b="1">
                <a:solidFill>
                  <a:srgbClr val="376092"/>
                </a:solidFill>
              </a:rPr>
              <a:t>Repeat 400MRad measurement with bare chips and full sensors, recovering performance at each point to take measurements.</a:t>
            </a:r>
          </a:p>
          <a:p>
            <a:pPr marL="342900" indent="-342900" eaLnBrk="0" hangingPunct="0">
              <a:spcBef>
                <a:spcPct val="20000"/>
              </a:spcBef>
              <a:buFontTx/>
              <a:buChar char="•"/>
            </a:pPr>
            <a:endParaRPr lang="en-US" sz="2000" b="1">
              <a:solidFill>
                <a:srgbClr val="376092"/>
              </a:solidFill>
            </a:endParaRPr>
          </a:p>
          <a:p>
            <a:pPr marL="342900" indent="-342900" eaLnBrk="0" hangingPunct="0">
              <a:spcBef>
                <a:spcPct val="20000"/>
              </a:spcBef>
              <a:buFontTx/>
              <a:buChar char="•"/>
            </a:pPr>
            <a:r>
              <a:rPr lang="en-US" sz="2000" b="1">
                <a:solidFill>
                  <a:srgbClr val="376092"/>
                </a:solidFill>
              </a:rPr>
              <a:t>Begin hadronic measurements rather than x-rays, possibly in collaboration with LHCb upgrade projects.</a:t>
            </a:r>
          </a:p>
          <a:p>
            <a:pPr marL="342900" indent="-342900" eaLnBrk="0" hangingPunct="0">
              <a:spcBef>
                <a:spcPct val="20000"/>
              </a:spcBef>
              <a:buFontTx/>
              <a:buChar char="•"/>
            </a:pPr>
            <a:endParaRPr lang="en-US" sz="2000" b="1">
              <a:solidFill>
                <a:srgbClr val="376092"/>
              </a:solidFill>
            </a:endParaRPr>
          </a:p>
          <a:p>
            <a:pPr marL="342900" indent="-342900" eaLnBrk="0" hangingPunct="0">
              <a:spcBef>
                <a:spcPct val="20000"/>
              </a:spcBef>
              <a:buFontTx/>
              <a:buChar char="•"/>
            </a:pPr>
            <a:r>
              <a:rPr lang="en-US" sz="2000" b="1">
                <a:solidFill>
                  <a:srgbClr val="376092"/>
                </a:solidFill>
              </a:rPr>
              <a:t>Measurements with different sensors eg 3D or diamond</a:t>
            </a:r>
          </a:p>
          <a:p>
            <a:pPr marL="342900" indent="-342900" eaLnBrk="0" hangingPunct="0">
              <a:spcBef>
                <a:spcPct val="20000"/>
              </a:spcBef>
              <a:buFontTx/>
              <a:buChar char="•"/>
            </a:pPr>
            <a:endParaRPr lang="en-US" sz="2000" b="1">
              <a:solidFill>
                <a:srgbClr val="376092"/>
              </a:solidFill>
            </a:endParaRPr>
          </a:p>
          <a:p>
            <a:pPr marL="342900" indent="-342900" eaLnBrk="0" hangingPunct="0">
              <a:spcBef>
                <a:spcPct val="20000"/>
              </a:spcBef>
              <a:buFontTx/>
              <a:buChar char="•"/>
            </a:pPr>
            <a:r>
              <a:rPr lang="en-US" sz="2000" b="1">
                <a:solidFill>
                  <a:srgbClr val="376092"/>
                </a:solidFill>
              </a:rPr>
              <a:t>Next wafer production to fix Cas DAC issue by eliminating the (unneeded) leaky NMOS</a:t>
            </a:r>
          </a:p>
        </p:txBody>
      </p:sp>
      <p:sp>
        <p:nvSpPr>
          <p:cNvPr id="40963" name="Text Box 4"/>
          <p:cNvSpPr txBox="1">
            <a:spLocks noChangeArrowheads="1"/>
          </p:cNvSpPr>
          <p:nvPr/>
        </p:nvSpPr>
        <p:spPr bwMode="auto">
          <a:xfrm>
            <a:off x="34925" y="15573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4182"/>
                </a:solidFill>
              </a:rPr>
              <a:t>Introduction to Medipix3</a:t>
            </a:r>
          </a:p>
        </p:txBody>
      </p:sp>
      <p:sp>
        <p:nvSpPr>
          <p:cNvPr id="40964" name="Text Box 5"/>
          <p:cNvSpPr txBox="1">
            <a:spLocks noChangeArrowheads="1"/>
          </p:cNvSpPr>
          <p:nvPr/>
        </p:nvSpPr>
        <p:spPr bwMode="auto">
          <a:xfrm>
            <a:off x="34925" y="22050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Radiation Damage</a:t>
            </a:r>
          </a:p>
        </p:txBody>
      </p:sp>
      <p:sp>
        <p:nvSpPr>
          <p:cNvPr id="40965" name="Text Box 7"/>
          <p:cNvSpPr txBox="1">
            <a:spLocks noChangeArrowheads="1"/>
          </p:cNvSpPr>
          <p:nvPr/>
        </p:nvSpPr>
        <p:spPr bwMode="auto">
          <a:xfrm>
            <a:off x="34925" y="35004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460MRad Irradiation</a:t>
            </a:r>
          </a:p>
        </p:txBody>
      </p:sp>
      <p:sp>
        <p:nvSpPr>
          <p:cNvPr id="40966" name="Text Box 8"/>
          <p:cNvSpPr txBox="1">
            <a:spLocks noChangeArrowheads="1"/>
          </p:cNvSpPr>
          <p:nvPr/>
        </p:nvSpPr>
        <p:spPr bwMode="auto">
          <a:xfrm>
            <a:off x="34925" y="28527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Design Issues</a:t>
            </a:r>
          </a:p>
        </p:txBody>
      </p:sp>
      <p:sp>
        <p:nvSpPr>
          <p:cNvPr id="40967" name="Text Box 7"/>
          <p:cNvSpPr txBox="1">
            <a:spLocks noChangeArrowheads="1"/>
          </p:cNvSpPr>
          <p:nvPr/>
        </p:nvSpPr>
        <p:spPr bwMode="auto">
          <a:xfrm>
            <a:off x="34925" y="4149725"/>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3MRad Irradiation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t>Overview</a:t>
            </a:r>
            <a:endParaRPr lang="en-US" dirty="0"/>
          </a:p>
        </p:txBody>
      </p:sp>
      <p:sp>
        <p:nvSpPr>
          <p:cNvPr id="23554" name="Content Placeholder 2"/>
          <p:cNvSpPr>
            <a:spLocks noGrp="1"/>
          </p:cNvSpPr>
          <p:nvPr>
            <p:ph idx="1"/>
          </p:nvPr>
        </p:nvSpPr>
        <p:spPr>
          <a:xfrm>
            <a:off x="1547813" y="1341438"/>
            <a:ext cx="5545137" cy="5111750"/>
          </a:xfrm>
        </p:spPr>
        <p:txBody>
          <a:bodyPr/>
          <a:lstStyle/>
          <a:p>
            <a:pPr eaLnBrk="1" hangingPunct="1">
              <a:buFontTx/>
              <a:buNone/>
            </a:pPr>
            <a:r>
              <a:rPr lang="en-US" sz="1600" smtClean="0"/>
              <a:t>Introducing the Medipix3 Chip</a:t>
            </a:r>
          </a:p>
          <a:p>
            <a:pPr eaLnBrk="1" hangingPunct="1">
              <a:buFontTx/>
              <a:buNone/>
            </a:pPr>
            <a:r>
              <a:rPr lang="en-US" sz="1600" smtClean="0"/>
              <a:t>	Updates from Medipix2</a:t>
            </a:r>
          </a:p>
          <a:p>
            <a:pPr eaLnBrk="1" hangingPunct="1">
              <a:buFontTx/>
              <a:buNone/>
            </a:pPr>
            <a:r>
              <a:rPr lang="en-US" sz="1600" smtClean="0"/>
              <a:t>	Charge Summation</a:t>
            </a:r>
          </a:p>
          <a:p>
            <a:pPr eaLnBrk="1" hangingPunct="1">
              <a:buFontTx/>
              <a:buNone/>
            </a:pPr>
            <a:r>
              <a:rPr lang="en-US" sz="1600" smtClean="0"/>
              <a:t>	Spectroscopic mode</a:t>
            </a:r>
          </a:p>
          <a:p>
            <a:pPr eaLnBrk="1" hangingPunct="1">
              <a:buFontTx/>
              <a:buNone/>
            </a:pPr>
            <a:r>
              <a:rPr lang="en-US" sz="1600" smtClean="0"/>
              <a:t>	Example Application</a:t>
            </a:r>
          </a:p>
          <a:p>
            <a:pPr eaLnBrk="1" hangingPunct="1">
              <a:buFontTx/>
              <a:buNone/>
            </a:pPr>
            <a:r>
              <a:rPr lang="en-US" sz="1600" smtClean="0"/>
              <a:t>	</a:t>
            </a:r>
          </a:p>
          <a:p>
            <a:pPr eaLnBrk="1" hangingPunct="1">
              <a:buFontTx/>
              <a:buNone/>
            </a:pPr>
            <a:r>
              <a:rPr lang="en-US" sz="1600" smtClean="0"/>
              <a:t>Brief Radiation Damage Overview</a:t>
            </a:r>
          </a:p>
          <a:p>
            <a:pPr eaLnBrk="1" hangingPunct="1">
              <a:buFontTx/>
              <a:buNone/>
            </a:pPr>
            <a:endParaRPr lang="en-US" sz="1600" smtClean="0"/>
          </a:p>
          <a:p>
            <a:pPr eaLnBrk="1" hangingPunct="1">
              <a:buFontTx/>
              <a:buNone/>
            </a:pPr>
            <a:r>
              <a:rPr lang="en-US" sz="1600" smtClean="0"/>
              <a:t>Specific Design Issues</a:t>
            </a:r>
          </a:p>
          <a:p>
            <a:pPr eaLnBrk="1" hangingPunct="1">
              <a:buFontTx/>
              <a:buNone/>
            </a:pPr>
            <a:endParaRPr lang="en-US" sz="1600" smtClean="0"/>
          </a:p>
          <a:p>
            <a:pPr eaLnBrk="1" hangingPunct="1">
              <a:buFontTx/>
              <a:buNone/>
            </a:pPr>
            <a:r>
              <a:rPr lang="en-US" sz="1600" smtClean="0"/>
              <a:t>Irradiation Measurements up to 460Mrad</a:t>
            </a:r>
          </a:p>
          <a:p>
            <a:pPr eaLnBrk="1" hangingPunct="1">
              <a:buFontTx/>
              <a:buNone/>
            </a:pPr>
            <a:r>
              <a:rPr lang="en-US" sz="1600" smtClean="0"/>
              <a:t>	Threshold, Noise and Gain Results</a:t>
            </a:r>
          </a:p>
          <a:p>
            <a:pPr eaLnBrk="1" hangingPunct="1">
              <a:buFontTx/>
              <a:buNone/>
            </a:pPr>
            <a:r>
              <a:rPr lang="en-US" sz="1600" smtClean="0"/>
              <a:t>	DAC Stability </a:t>
            </a:r>
          </a:p>
          <a:p>
            <a:pPr eaLnBrk="1" hangingPunct="1">
              <a:buFontTx/>
              <a:buNone/>
            </a:pPr>
            <a:endParaRPr lang="en-US" sz="1600" smtClean="0"/>
          </a:p>
          <a:p>
            <a:pPr eaLnBrk="1" hangingPunct="1">
              <a:buFontTx/>
              <a:buNone/>
            </a:pPr>
            <a:r>
              <a:rPr lang="en-US" sz="1600" smtClean="0"/>
              <a:t>Irradiation Measurements up to 3Mrad</a:t>
            </a:r>
          </a:p>
          <a:p>
            <a:pPr eaLnBrk="1" hangingPunct="1">
              <a:buFontTx/>
              <a:buNone/>
            </a:pPr>
            <a:r>
              <a:rPr lang="en-US" sz="1600" smtClean="0"/>
              <a:t>	Additional Run in the Worst Case</a:t>
            </a:r>
          </a:p>
        </p:txBody>
      </p:sp>
      <p:sp>
        <p:nvSpPr>
          <p:cNvPr id="23555" name="Text Box 4"/>
          <p:cNvSpPr txBox="1">
            <a:spLocks noChangeArrowheads="1"/>
          </p:cNvSpPr>
          <p:nvPr/>
        </p:nvSpPr>
        <p:spPr bwMode="auto">
          <a:xfrm>
            <a:off x="34925" y="1557338"/>
            <a:ext cx="1187450" cy="542925"/>
          </a:xfrm>
          <a:prstGeom prst="rect">
            <a:avLst/>
          </a:prstGeom>
          <a:solidFill>
            <a:schemeClr val="bg1"/>
          </a:solidFill>
          <a:ln w="25400">
            <a:solidFill>
              <a:schemeClr val="bg1"/>
            </a:solidFill>
            <a:miter lim="800000"/>
            <a:headEnd/>
            <a:tailEnd/>
          </a:ln>
        </p:spPr>
        <p:txBody>
          <a:bodyPr>
            <a:spAutoFit/>
          </a:bodyPr>
          <a:lstStyle/>
          <a:p>
            <a:pPr algn="ctr">
              <a:spcBef>
                <a:spcPct val="50000"/>
              </a:spcBef>
            </a:pPr>
            <a:r>
              <a:rPr lang="en-US" sz="1400">
                <a:solidFill>
                  <a:srgbClr val="004182"/>
                </a:solidFill>
              </a:rPr>
              <a:t>Introduction to Medipix3</a:t>
            </a:r>
          </a:p>
        </p:txBody>
      </p:sp>
      <p:sp>
        <p:nvSpPr>
          <p:cNvPr id="23556" name="Text Box 5"/>
          <p:cNvSpPr txBox="1">
            <a:spLocks noChangeArrowheads="1"/>
          </p:cNvSpPr>
          <p:nvPr/>
        </p:nvSpPr>
        <p:spPr bwMode="auto">
          <a:xfrm>
            <a:off x="34925" y="22050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Radiation Damage</a:t>
            </a:r>
          </a:p>
        </p:txBody>
      </p:sp>
      <p:sp>
        <p:nvSpPr>
          <p:cNvPr id="23557" name="Text Box 7"/>
          <p:cNvSpPr txBox="1">
            <a:spLocks noChangeArrowheads="1"/>
          </p:cNvSpPr>
          <p:nvPr/>
        </p:nvSpPr>
        <p:spPr bwMode="auto">
          <a:xfrm>
            <a:off x="34925" y="35004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460MRad Irradiation</a:t>
            </a:r>
          </a:p>
        </p:txBody>
      </p:sp>
      <p:sp>
        <p:nvSpPr>
          <p:cNvPr id="23558" name="Text Box 8"/>
          <p:cNvSpPr txBox="1">
            <a:spLocks noChangeArrowheads="1"/>
          </p:cNvSpPr>
          <p:nvPr/>
        </p:nvSpPr>
        <p:spPr bwMode="auto">
          <a:xfrm>
            <a:off x="34925" y="28527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Design Issues</a:t>
            </a:r>
          </a:p>
        </p:txBody>
      </p:sp>
      <p:sp>
        <p:nvSpPr>
          <p:cNvPr id="23559" name="Text Box 7"/>
          <p:cNvSpPr txBox="1">
            <a:spLocks noChangeArrowheads="1"/>
          </p:cNvSpPr>
          <p:nvPr/>
        </p:nvSpPr>
        <p:spPr bwMode="auto">
          <a:xfrm>
            <a:off x="34925" y="4149725"/>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3MRad Irradiation</a:t>
            </a:r>
          </a:p>
        </p:txBody>
      </p:sp>
      <p:sp>
        <p:nvSpPr>
          <p:cNvPr id="23560" name="Text Box 10"/>
          <p:cNvSpPr txBox="1">
            <a:spLocks noChangeArrowheads="1"/>
          </p:cNvSpPr>
          <p:nvPr/>
        </p:nvSpPr>
        <p:spPr bwMode="auto">
          <a:xfrm>
            <a:off x="5867400" y="1341438"/>
            <a:ext cx="3097213" cy="2032000"/>
          </a:xfrm>
          <a:prstGeom prst="rect">
            <a:avLst/>
          </a:prstGeom>
          <a:noFill/>
          <a:ln w="25400">
            <a:solidFill>
              <a:schemeClr val="tx1"/>
            </a:solidFill>
            <a:miter lim="800000"/>
            <a:headEnd/>
            <a:tailEnd/>
          </a:ln>
        </p:spPr>
        <p:txBody>
          <a:bodyPr>
            <a:spAutoFit/>
          </a:bodyPr>
          <a:lstStyle/>
          <a:p>
            <a:pPr>
              <a:spcBef>
                <a:spcPct val="50000"/>
              </a:spcBef>
            </a:pPr>
            <a:r>
              <a:rPr lang="en-US" sz="1400" b="1"/>
              <a:t>The Medipix3 Design team is Xavier Llopart, Rafael Ballabriga &amp;</a:t>
            </a:r>
            <a:r>
              <a:rPr lang="en-US" sz="1400"/>
              <a:t> </a:t>
            </a:r>
            <a:r>
              <a:rPr lang="en-US" sz="1400" b="1"/>
              <a:t>Winnie Wong</a:t>
            </a:r>
          </a:p>
          <a:p>
            <a:pPr>
              <a:spcBef>
                <a:spcPct val="50000"/>
              </a:spcBef>
            </a:pPr>
            <a:r>
              <a:rPr lang="en-US" sz="1400" b="1"/>
              <a:t>These Measurements taken and analysed by myself, Xavier Llopart &amp; Rafael Ballabriga</a:t>
            </a:r>
          </a:p>
          <a:p>
            <a:pPr>
              <a:spcBef>
                <a:spcPct val="50000"/>
              </a:spcBef>
            </a:pPr>
            <a:r>
              <a:rPr lang="en-US" sz="1400" b="1"/>
              <a:t>Thanks to them and all the CERN group for their support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p:txBody>
          <a:bodyPr/>
          <a:lstStyle/>
          <a:p>
            <a:r>
              <a:rPr lang="en-US" smtClean="0">
                <a:effectLst/>
              </a:rPr>
              <a:t>Conclusions</a:t>
            </a:r>
          </a:p>
        </p:txBody>
      </p:sp>
      <p:sp>
        <p:nvSpPr>
          <p:cNvPr id="41986" name="Rectangle 3"/>
          <p:cNvSpPr>
            <a:spLocks noGrp="1" noChangeArrowheads="1"/>
          </p:cNvSpPr>
          <p:nvPr>
            <p:ph type="body" idx="1"/>
          </p:nvPr>
        </p:nvSpPr>
        <p:spPr/>
        <p:txBody>
          <a:bodyPr/>
          <a:lstStyle/>
          <a:p>
            <a:r>
              <a:rPr lang="en-US" smtClean="0">
                <a:solidFill>
                  <a:srgbClr val="FF0000"/>
                </a:solidFill>
              </a:rPr>
              <a:t>Medipix3 has been operated successfully after an exposure to a very large x-ray dose.</a:t>
            </a:r>
          </a:p>
          <a:p>
            <a:endParaRPr lang="en-US" smtClean="0">
              <a:solidFill>
                <a:srgbClr val="FF0000"/>
              </a:solidFill>
            </a:endParaRPr>
          </a:p>
          <a:p>
            <a:r>
              <a:rPr lang="en-US" sz="2000" smtClean="0"/>
              <a:t>This is very encouraging for readout chips in SLHC trackers and other high radiation environments.</a:t>
            </a:r>
          </a:p>
          <a:p>
            <a:endParaRPr lang="en-US" sz="2000" smtClean="0"/>
          </a:p>
          <a:p>
            <a:r>
              <a:rPr lang="en-US" sz="2000" smtClean="0"/>
              <a:t>Confirmation in a full chip that 130nm is intrinsically more radiation tolerant than 250nm.</a:t>
            </a:r>
          </a:p>
          <a:p>
            <a:endParaRPr lang="en-US" sz="2000" smtClean="0"/>
          </a:p>
          <a:p>
            <a:r>
              <a:rPr lang="en-US" sz="2000" smtClean="0"/>
              <a:t>You still need to bear radiation damage in mind when designing chips to avoid unexpected problems. </a:t>
            </a:r>
          </a:p>
          <a:p>
            <a:endParaRPr lang="en-US" sz="2000" smtClean="0"/>
          </a:p>
          <a:p>
            <a:r>
              <a:rPr lang="en-US" sz="2000" smtClean="0"/>
              <a:t>Thank you for your attention.</a:t>
            </a:r>
          </a:p>
        </p:txBody>
      </p:sp>
      <p:sp>
        <p:nvSpPr>
          <p:cNvPr id="41987" name="Text Box 4"/>
          <p:cNvSpPr txBox="1">
            <a:spLocks noChangeArrowheads="1"/>
          </p:cNvSpPr>
          <p:nvPr/>
        </p:nvSpPr>
        <p:spPr bwMode="auto">
          <a:xfrm>
            <a:off x="34925" y="15573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4182"/>
                </a:solidFill>
              </a:rPr>
              <a:t>Introduction to Medipix3</a:t>
            </a:r>
          </a:p>
        </p:txBody>
      </p:sp>
      <p:sp>
        <p:nvSpPr>
          <p:cNvPr id="41988" name="Text Box 5"/>
          <p:cNvSpPr txBox="1">
            <a:spLocks noChangeArrowheads="1"/>
          </p:cNvSpPr>
          <p:nvPr/>
        </p:nvSpPr>
        <p:spPr bwMode="auto">
          <a:xfrm>
            <a:off x="34925" y="22050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Radiation Damage</a:t>
            </a:r>
          </a:p>
        </p:txBody>
      </p:sp>
      <p:sp>
        <p:nvSpPr>
          <p:cNvPr id="41989" name="Text Box 7"/>
          <p:cNvSpPr txBox="1">
            <a:spLocks noChangeArrowheads="1"/>
          </p:cNvSpPr>
          <p:nvPr/>
        </p:nvSpPr>
        <p:spPr bwMode="auto">
          <a:xfrm>
            <a:off x="34925" y="35004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460MRad Irradiation</a:t>
            </a:r>
          </a:p>
        </p:txBody>
      </p:sp>
      <p:sp>
        <p:nvSpPr>
          <p:cNvPr id="41990" name="Text Box 8"/>
          <p:cNvSpPr txBox="1">
            <a:spLocks noChangeArrowheads="1"/>
          </p:cNvSpPr>
          <p:nvPr/>
        </p:nvSpPr>
        <p:spPr bwMode="auto">
          <a:xfrm>
            <a:off x="34925" y="28527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Design Issues</a:t>
            </a:r>
          </a:p>
        </p:txBody>
      </p:sp>
      <p:sp>
        <p:nvSpPr>
          <p:cNvPr id="41991" name="Text Box 7"/>
          <p:cNvSpPr txBox="1">
            <a:spLocks noChangeArrowheads="1"/>
          </p:cNvSpPr>
          <p:nvPr/>
        </p:nvSpPr>
        <p:spPr bwMode="auto">
          <a:xfrm>
            <a:off x="34925" y="4149725"/>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3MRad Irradiation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p:nvPr>
        </p:nvSpPr>
        <p:spPr/>
        <p:txBody>
          <a:bodyPr/>
          <a:lstStyle/>
          <a:p>
            <a:r>
              <a:rPr lang="en-US" smtClean="0">
                <a:effectLst/>
              </a:rPr>
              <a:t>Backup Slides</a:t>
            </a:r>
          </a:p>
        </p:txBody>
      </p:sp>
      <p:sp>
        <p:nvSpPr>
          <p:cNvPr id="43010" name="Rectangle 3"/>
          <p:cNvSpPr>
            <a:spLocks noGrp="1" noChangeArrowheads="1"/>
          </p:cNvSpPr>
          <p:nvPr>
            <p:ph type="body" idx="1"/>
          </p:nvPr>
        </p:nvSpPr>
        <p:spPr/>
        <p:txBody>
          <a:bodyPr/>
          <a:lstStyle/>
          <a:p>
            <a:r>
              <a:rPr lang="en-US" smtClean="0"/>
              <a:t>This page has been left intentionally blank</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pPr>
              <a:defRPr/>
            </a:pPr>
            <a:r>
              <a:rPr lang="en-US" smtClean="0">
                <a:effectLst>
                  <a:outerShdw blurRad="38100" dist="38100" dir="2700000" algn="tl">
                    <a:srgbClr val="C0C0C0"/>
                  </a:outerShdw>
                </a:effectLst>
              </a:rPr>
              <a:t>460MRad Threshold variation</a:t>
            </a:r>
          </a:p>
        </p:txBody>
      </p:sp>
      <p:pic>
        <p:nvPicPr>
          <p:cNvPr id="44034" name="Picture 28"/>
          <p:cNvPicPr>
            <a:picLocks noChangeAspect="1" noChangeArrowheads="1"/>
          </p:cNvPicPr>
          <p:nvPr/>
        </p:nvPicPr>
        <p:blipFill>
          <a:blip r:embed="rId2"/>
          <a:srcRect t="5898"/>
          <a:stretch>
            <a:fillRect/>
          </a:stretch>
        </p:blipFill>
        <p:spPr bwMode="auto">
          <a:xfrm>
            <a:off x="1333500" y="1828800"/>
            <a:ext cx="3462338" cy="3452813"/>
          </a:xfrm>
          <a:prstGeom prst="rect">
            <a:avLst/>
          </a:prstGeom>
          <a:noFill/>
          <a:ln w="9525">
            <a:noFill/>
            <a:miter lim="800000"/>
            <a:headEnd/>
            <a:tailEnd/>
          </a:ln>
        </p:spPr>
      </p:pic>
      <p:pic>
        <p:nvPicPr>
          <p:cNvPr id="44035" name="Picture 2"/>
          <p:cNvPicPr>
            <a:picLocks noGrp="1" noChangeAspect="1" noChangeArrowheads="1"/>
          </p:cNvPicPr>
          <p:nvPr>
            <p:ph idx="4294967295"/>
          </p:nvPr>
        </p:nvPicPr>
        <p:blipFill>
          <a:blip r:embed="rId3"/>
          <a:srcRect/>
          <a:stretch>
            <a:fillRect/>
          </a:stretch>
        </p:blipFill>
        <p:spPr>
          <a:xfrm>
            <a:off x="4810125" y="1790700"/>
            <a:ext cx="3948113" cy="2387600"/>
          </a:xfrm>
        </p:spPr>
      </p:pic>
      <p:sp>
        <p:nvSpPr>
          <p:cNvPr id="44036" name="Rectangle 5"/>
          <p:cNvSpPr>
            <a:spLocks noChangeArrowheads="1"/>
          </p:cNvSpPr>
          <p:nvPr/>
        </p:nvSpPr>
        <p:spPr bwMode="auto">
          <a:xfrm>
            <a:off x="1371600" y="1790700"/>
            <a:ext cx="952500" cy="3581400"/>
          </a:xfrm>
          <a:prstGeom prst="rect">
            <a:avLst/>
          </a:prstGeom>
          <a:solidFill>
            <a:srgbClr val="FF0000">
              <a:alpha val="30196"/>
            </a:srgbClr>
          </a:solidFill>
          <a:ln w="9525" algn="ctr">
            <a:noFill/>
            <a:round/>
            <a:headEnd/>
            <a:tailEnd/>
          </a:ln>
        </p:spPr>
        <p:txBody>
          <a:bodyPr/>
          <a:lstStyle/>
          <a:p>
            <a:pPr algn="ctr"/>
            <a:endParaRPr lang="en-US" sz="2000"/>
          </a:p>
        </p:txBody>
      </p:sp>
      <p:sp>
        <p:nvSpPr>
          <p:cNvPr id="44037" name="Freeform 7"/>
          <p:cNvSpPr>
            <a:spLocks noChangeArrowheads="1"/>
          </p:cNvSpPr>
          <p:nvPr/>
        </p:nvSpPr>
        <p:spPr bwMode="auto">
          <a:xfrm>
            <a:off x="1887538" y="1301750"/>
            <a:ext cx="4022725" cy="571500"/>
          </a:xfrm>
          <a:custGeom>
            <a:avLst/>
            <a:gdLst>
              <a:gd name="T0" fmla="*/ 0 w 4021873"/>
              <a:gd name="T1" fmla="*/ 480870 h 572429"/>
              <a:gd name="T2" fmla="*/ 44632 w 4021873"/>
              <a:gd name="T3" fmla="*/ 451278 h 572429"/>
              <a:gd name="T4" fmla="*/ 297555 w 4021873"/>
              <a:gd name="T5" fmla="*/ 258930 h 572429"/>
              <a:gd name="T6" fmla="*/ 877787 w 4021873"/>
              <a:gd name="T7" fmla="*/ 44388 h 572429"/>
              <a:gd name="T8" fmla="*/ 1019126 w 4021873"/>
              <a:gd name="T9" fmla="*/ 29592 h 572429"/>
              <a:gd name="T10" fmla="*/ 1197661 w 4021873"/>
              <a:gd name="T11" fmla="*/ 0 h 572429"/>
              <a:gd name="T12" fmla="*/ 1309245 w 4021873"/>
              <a:gd name="T13" fmla="*/ 7398 h 572429"/>
              <a:gd name="T14" fmla="*/ 2454829 w 4021873"/>
              <a:gd name="T15" fmla="*/ 36990 h 572429"/>
              <a:gd name="T16" fmla="*/ 2558973 w 4021873"/>
              <a:gd name="T17" fmla="*/ 51787 h 572429"/>
              <a:gd name="T18" fmla="*/ 2648242 w 4021873"/>
              <a:gd name="T19" fmla="*/ 59184 h 572429"/>
              <a:gd name="T20" fmla="*/ 2715192 w 4021873"/>
              <a:gd name="T21" fmla="*/ 73980 h 572429"/>
              <a:gd name="T22" fmla="*/ 2960674 w 4021873"/>
              <a:gd name="T23" fmla="*/ 88775 h 572429"/>
              <a:gd name="T24" fmla="*/ 3124329 w 4021873"/>
              <a:gd name="T25" fmla="*/ 103572 h 572429"/>
              <a:gd name="T26" fmla="*/ 3273106 w 4021873"/>
              <a:gd name="T27" fmla="*/ 162756 h 572429"/>
              <a:gd name="T28" fmla="*/ 3354932 w 4021873"/>
              <a:gd name="T29" fmla="*/ 199746 h 572429"/>
              <a:gd name="T30" fmla="*/ 3436761 w 4021873"/>
              <a:gd name="T31" fmla="*/ 229338 h 572429"/>
              <a:gd name="T32" fmla="*/ 3600414 w 4021873"/>
              <a:gd name="T33" fmla="*/ 310716 h 572429"/>
              <a:gd name="T34" fmla="*/ 3704558 w 4021873"/>
              <a:gd name="T35" fmla="*/ 355105 h 572429"/>
              <a:gd name="T36" fmla="*/ 3749193 w 4021873"/>
              <a:gd name="T37" fmla="*/ 384697 h 572429"/>
              <a:gd name="T38" fmla="*/ 3838462 w 4021873"/>
              <a:gd name="T39" fmla="*/ 436481 h 572429"/>
              <a:gd name="T40" fmla="*/ 3883091 w 4021873"/>
              <a:gd name="T41" fmla="*/ 473472 h 572429"/>
              <a:gd name="T42" fmla="*/ 3920285 w 4021873"/>
              <a:gd name="T43" fmla="*/ 503064 h 572429"/>
              <a:gd name="T44" fmla="*/ 3950042 w 4021873"/>
              <a:gd name="T45" fmla="*/ 510462 h 572429"/>
              <a:gd name="T46" fmla="*/ 3972360 w 4021873"/>
              <a:gd name="T47" fmla="*/ 517860 h 572429"/>
              <a:gd name="T48" fmla="*/ 4002115 w 4021873"/>
              <a:gd name="T49" fmla="*/ 554851 h 572429"/>
              <a:gd name="T50" fmla="*/ 4024429 w 4021873"/>
              <a:gd name="T51" fmla="*/ 569647 h 57242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021873"/>
              <a:gd name="T79" fmla="*/ 0 h 572429"/>
              <a:gd name="T80" fmla="*/ 4021873 w 4021873"/>
              <a:gd name="T81" fmla="*/ 572429 h 57242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021873" h="572429">
                <a:moveTo>
                  <a:pt x="0" y="483219"/>
                </a:moveTo>
                <a:cubicBezTo>
                  <a:pt x="14868" y="473307"/>
                  <a:pt x="30309" y="464205"/>
                  <a:pt x="44605" y="453483"/>
                </a:cubicBezTo>
                <a:cubicBezTo>
                  <a:pt x="129457" y="389844"/>
                  <a:pt x="205549" y="313294"/>
                  <a:pt x="297366" y="260195"/>
                </a:cubicBezTo>
                <a:cubicBezTo>
                  <a:pt x="500577" y="142676"/>
                  <a:pt x="659170" y="85491"/>
                  <a:pt x="877229" y="44604"/>
                </a:cubicBezTo>
                <a:cubicBezTo>
                  <a:pt x="923761" y="35879"/>
                  <a:pt x="971589" y="36278"/>
                  <a:pt x="1018478" y="29736"/>
                </a:cubicBezTo>
                <a:cubicBezTo>
                  <a:pt x="1078193" y="21404"/>
                  <a:pt x="1137425" y="9912"/>
                  <a:pt x="1196898" y="0"/>
                </a:cubicBezTo>
                <a:lnTo>
                  <a:pt x="1308410" y="7434"/>
                </a:lnTo>
                <a:cubicBezTo>
                  <a:pt x="1664191" y="26665"/>
                  <a:pt x="2224496" y="31971"/>
                  <a:pt x="2453268" y="37170"/>
                </a:cubicBezTo>
                <a:cubicBezTo>
                  <a:pt x="2487961" y="42126"/>
                  <a:pt x="2522533" y="48022"/>
                  <a:pt x="2557347" y="52039"/>
                </a:cubicBezTo>
                <a:cubicBezTo>
                  <a:pt x="2586990" y="55459"/>
                  <a:pt x="2617016" y="55253"/>
                  <a:pt x="2646556" y="59473"/>
                </a:cubicBezTo>
                <a:cubicBezTo>
                  <a:pt x="2669173" y="62704"/>
                  <a:pt x="2690720" y="72175"/>
                  <a:pt x="2713464" y="74341"/>
                </a:cubicBezTo>
                <a:cubicBezTo>
                  <a:pt x="2795020" y="82108"/>
                  <a:pt x="2877046" y="83759"/>
                  <a:pt x="2958790" y="89209"/>
                </a:cubicBezTo>
                <a:cubicBezTo>
                  <a:pt x="3015771" y="93008"/>
                  <a:pt x="3065920" y="98436"/>
                  <a:pt x="3122342" y="104078"/>
                </a:cubicBezTo>
                <a:cubicBezTo>
                  <a:pt x="3329076" y="195959"/>
                  <a:pt x="3031635" y="65618"/>
                  <a:pt x="3271025" y="163551"/>
                </a:cubicBezTo>
                <a:cubicBezTo>
                  <a:pt x="3298738" y="174888"/>
                  <a:pt x="3325087" y="189385"/>
                  <a:pt x="3352800" y="200722"/>
                </a:cubicBezTo>
                <a:cubicBezTo>
                  <a:pt x="3379645" y="211704"/>
                  <a:pt x="3407731" y="219476"/>
                  <a:pt x="3434576" y="230458"/>
                </a:cubicBezTo>
                <a:cubicBezTo>
                  <a:pt x="3582957" y="291159"/>
                  <a:pt x="3450308" y="242215"/>
                  <a:pt x="3598127" y="312234"/>
                </a:cubicBezTo>
                <a:cubicBezTo>
                  <a:pt x="3679204" y="350639"/>
                  <a:pt x="3633921" y="317007"/>
                  <a:pt x="3702205" y="356839"/>
                </a:cubicBezTo>
                <a:cubicBezTo>
                  <a:pt x="3717640" y="365843"/>
                  <a:pt x="3731562" y="377257"/>
                  <a:pt x="3746810" y="386575"/>
                </a:cubicBezTo>
                <a:cubicBezTo>
                  <a:pt x="3776185" y="404526"/>
                  <a:pt x="3811678" y="414270"/>
                  <a:pt x="3836020" y="438614"/>
                </a:cubicBezTo>
                <a:cubicBezTo>
                  <a:pt x="3876822" y="479418"/>
                  <a:pt x="3839221" y="444732"/>
                  <a:pt x="3880625" y="475785"/>
                </a:cubicBezTo>
                <a:cubicBezTo>
                  <a:pt x="3893319" y="485305"/>
                  <a:pt x="3903925" y="497816"/>
                  <a:pt x="3917795" y="505522"/>
                </a:cubicBezTo>
                <a:cubicBezTo>
                  <a:pt x="3926727" y="510484"/>
                  <a:pt x="3937708" y="510149"/>
                  <a:pt x="3947532" y="512956"/>
                </a:cubicBezTo>
                <a:cubicBezTo>
                  <a:pt x="3955067" y="515109"/>
                  <a:pt x="3962400" y="517912"/>
                  <a:pt x="3969834" y="520390"/>
                </a:cubicBezTo>
                <a:cubicBezTo>
                  <a:pt x="3980872" y="536946"/>
                  <a:pt x="3984441" y="545456"/>
                  <a:pt x="3999571" y="557561"/>
                </a:cubicBezTo>
                <a:cubicBezTo>
                  <a:pt x="4006548" y="563142"/>
                  <a:pt x="4021873" y="572429"/>
                  <a:pt x="4021873" y="572429"/>
                </a:cubicBezTo>
              </a:path>
            </a:pathLst>
          </a:custGeom>
          <a:noFill/>
          <a:ln w="19050" algn="ctr">
            <a:solidFill>
              <a:schemeClr val="tx1"/>
            </a:solidFill>
            <a:round/>
            <a:headEnd/>
            <a:tailEnd type="arrow" w="med" len="med"/>
          </a:ln>
        </p:spPr>
        <p:txBody>
          <a:bodyPr/>
          <a:lstStyle/>
          <a:p>
            <a:pPr algn="ctr"/>
            <a:endParaRPr lang="en-US" sz="2000"/>
          </a:p>
        </p:txBody>
      </p:sp>
      <p:sp>
        <p:nvSpPr>
          <p:cNvPr id="44038" name="TextBox 8"/>
          <p:cNvSpPr txBox="1">
            <a:spLocks noChangeArrowheads="1"/>
          </p:cNvSpPr>
          <p:nvPr/>
        </p:nvSpPr>
        <p:spPr bwMode="auto">
          <a:xfrm>
            <a:off x="5067300" y="4343400"/>
            <a:ext cx="3810000" cy="1570038"/>
          </a:xfrm>
          <a:prstGeom prst="rect">
            <a:avLst/>
          </a:prstGeom>
          <a:noFill/>
          <a:ln w="9525">
            <a:noFill/>
            <a:miter lim="800000"/>
            <a:headEnd/>
            <a:tailEnd/>
          </a:ln>
        </p:spPr>
        <p:txBody>
          <a:bodyPr>
            <a:spAutoFit/>
          </a:bodyPr>
          <a:lstStyle/>
          <a:p>
            <a:pPr algn="just"/>
            <a:r>
              <a:rPr lang="en-US" sz="1600"/>
              <a:t>After annealing we see ~20 THL DAC steps variation (&lt;1ke</a:t>
            </a:r>
            <a:r>
              <a:rPr lang="en-US" sz="1600" baseline="30000"/>
              <a:t>-</a:t>
            </a:r>
            <a:r>
              <a:rPr lang="en-US" sz="1600"/>
              <a:t>) between areas non irradiated and areas irradiated at 60, 400 and 460 Mrad.</a:t>
            </a:r>
          </a:p>
          <a:p>
            <a:pPr algn="just"/>
            <a:r>
              <a:rPr lang="en-US" sz="1600"/>
              <a:t>This variation can be corrected by the threshold equalization procedure (5 bits)</a:t>
            </a:r>
          </a:p>
        </p:txBody>
      </p:sp>
      <p:cxnSp>
        <p:nvCxnSpPr>
          <p:cNvPr id="44039" name="Straight Arrow Connector 9"/>
          <p:cNvCxnSpPr>
            <a:cxnSpLocks noChangeShapeType="1"/>
          </p:cNvCxnSpPr>
          <p:nvPr/>
        </p:nvCxnSpPr>
        <p:spPr bwMode="auto">
          <a:xfrm rot="5400000" flipH="1" flipV="1">
            <a:off x="-379412" y="3543300"/>
            <a:ext cx="3275012" cy="1588"/>
          </a:xfrm>
          <a:prstGeom prst="straightConnector1">
            <a:avLst/>
          </a:prstGeom>
          <a:noFill/>
          <a:ln w="19050" algn="ctr">
            <a:solidFill>
              <a:schemeClr val="tx1"/>
            </a:solidFill>
            <a:round/>
            <a:headEnd/>
            <a:tailEnd type="arrow" w="med" len="med"/>
          </a:ln>
        </p:spPr>
      </p:cxnSp>
      <p:sp>
        <p:nvSpPr>
          <p:cNvPr id="44040" name="TextBox 10"/>
          <p:cNvSpPr txBox="1">
            <a:spLocks noChangeArrowheads="1"/>
          </p:cNvSpPr>
          <p:nvPr/>
        </p:nvSpPr>
        <p:spPr bwMode="auto">
          <a:xfrm rot="-5400000">
            <a:off x="702469" y="3298031"/>
            <a:ext cx="990600" cy="261938"/>
          </a:xfrm>
          <a:prstGeom prst="rect">
            <a:avLst/>
          </a:prstGeom>
          <a:solidFill>
            <a:schemeClr val="bg1"/>
          </a:solidFill>
          <a:ln w="9525">
            <a:noFill/>
            <a:miter lim="800000"/>
            <a:headEnd/>
            <a:tailEnd/>
          </a:ln>
        </p:spPr>
        <p:txBody>
          <a:bodyPr>
            <a:spAutoFit/>
          </a:bodyPr>
          <a:lstStyle/>
          <a:p>
            <a:pPr algn="ctr"/>
            <a:r>
              <a:rPr lang="en-US" sz="1100"/>
              <a:t>Row[0:255]</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pPr>
              <a:defRPr/>
            </a:pPr>
            <a:r>
              <a:rPr lang="en-US" smtClean="0">
                <a:effectLst>
                  <a:outerShdw blurRad="38100" dist="38100" dir="2700000" algn="tl">
                    <a:srgbClr val="C0C0C0"/>
                  </a:outerShdw>
                </a:effectLst>
              </a:rPr>
              <a:t>General behavior after 3 Mrad</a:t>
            </a:r>
          </a:p>
        </p:txBody>
      </p:sp>
      <p:pic>
        <p:nvPicPr>
          <p:cNvPr id="45058" name="Picture 3"/>
          <p:cNvPicPr>
            <a:picLocks noChangeAspect="1" noChangeArrowheads="1"/>
          </p:cNvPicPr>
          <p:nvPr/>
        </p:nvPicPr>
        <p:blipFill>
          <a:blip r:embed="rId2"/>
          <a:srcRect t="6810"/>
          <a:stretch>
            <a:fillRect/>
          </a:stretch>
        </p:blipFill>
        <p:spPr bwMode="auto">
          <a:xfrm>
            <a:off x="1674813" y="1295400"/>
            <a:ext cx="3240087" cy="3200400"/>
          </a:xfrm>
          <a:prstGeom prst="rect">
            <a:avLst/>
          </a:prstGeom>
          <a:noFill/>
          <a:ln w="9525">
            <a:noFill/>
            <a:miter lim="800000"/>
            <a:headEnd/>
            <a:tailEnd/>
          </a:ln>
        </p:spPr>
      </p:pic>
      <p:pic>
        <p:nvPicPr>
          <p:cNvPr id="45059" name="Picture 4"/>
          <p:cNvPicPr>
            <a:picLocks noChangeAspect="1" noChangeArrowheads="1"/>
          </p:cNvPicPr>
          <p:nvPr/>
        </p:nvPicPr>
        <p:blipFill>
          <a:blip r:embed="rId3"/>
          <a:srcRect/>
          <a:stretch>
            <a:fillRect/>
          </a:stretch>
        </p:blipFill>
        <p:spPr bwMode="auto">
          <a:xfrm>
            <a:off x="1239838" y="4419600"/>
            <a:ext cx="3773487" cy="2095500"/>
          </a:xfrm>
          <a:prstGeom prst="rect">
            <a:avLst/>
          </a:prstGeom>
          <a:noFill/>
          <a:ln w="9525">
            <a:noFill/>
            <a:miter lim="800000"/>
            <a:headEnd/>
            <a:tailEnd/>
          </a:ln>
        </p:spPr>
      </p:pic>
      <p:sp>
        <p:nvSpPr>
          <p:cNvPr id="45060" name="TextBox 6"/>
          <p:cNvSpPr txBox="1">
            <a:spLocks noChangeArrowheads="1"/>
          </p:cNvSpPr>
          <p:nvPr/>
        </p:nvSpPr>
        <p:spPr bwMode="auto">
          <a:xfrm>
            <a:off x="1333500" y="952500"/>
            <a:ext cx="3543300" cy="400050"/>
          </a:xfrm>
          <a:prstGeom prst="rect">
            <a:avLst/>
          </a:prstGeom>
          <a:noFill/>
          <a:ln w="9525">
            <a:noFill/>
            <a:miter lim="800000"/>
            <a:headEnd/>
            <a:tailEnd/>
          </a:ln>
        </p:spPr>
        <p:txBody>
          <a:bodyPr>
            <a:spAutoFit/>
          </a:bodyPr>
          <a:lstStyle/>
          <a:p>
            <a:pPr algn="ctr"/>
            <a:r>
              <a:rPr lang="en-US" sz="2000"/>
              <a:t>Threshold</a:t>
            </a:r>
          </a:p>
        </p:txBody>
      </p:sp>
      <p:sp>
        <p:nvSpPr>
          <p:cNvPr id="45061" name="TextBox 7"/>
          <p:cNvSpPr txBox="1">
            <a:spLocks noChangeArrowheads="1"/>
          </p:cNvSpPr>
          <p:nvPr/>
        </p:nvSpPr>
        <p:spPr bwMode="auto">
          <a:xfrm>
            <a:off x="5219700" y="952500"/>
            <a:ext cx="3543300" cy="400050"/>
          </a:xfrm>
          <a:prstGeom prst="rect">
            <a:avLst/>
          </a:prstGeom>
          <a:noFill/>
          <a:ln w="9525">
            <a:noFill/>
            <a:miter lim="800000"/>
            <a:headEnd/>
            <a:tailEnd/>
          </a:ln>
        </p:spPr>
        <p:txBody>
          <a:bodyPr>
            <a:spAutoFit/>
          </a:bodyPr>
          <a:lstStyle/>
          <a:p>
            <a:pPr algn="ctr"/>
            <a:r>
              <a:rPr lang="en-US" sz="2000"/>
              <a:t>Noise</a:t>
            </a:r>
          </a:p>
        </p:txBody>
      </p:sp>
      <p:pic>
        <p:nvPicPr>
          <p:cNvPr id="45062" name="Picture 6"/>
          <p:cNvPicPr>
            <a:picLocks noChangeAspect="1" noChangeArrowheads="1"/>
          </p:cNvPicPr>
          <p:nvPr/>
        </p:nvPicPr>
        <p:blipFill>
          <a:blip r:embed="rId4"/>
          <a:srcRect t="6812"/>
          <a:stretch>
            <a:fillRect/>
          </a:stretch>
        </p:blipFill>
        <p:spPr bwMode="auto">
          <a:xfrm>
            <a:off x="5410200" y="1295400"/>
            <a:ext cx="3314700" cy="3200400"/>
          </a:xfrm>
          <a:prstGeom prst="rect">
            <a:avLst/>
          </a:prstGeom>
          <a:noFill/>
          <a:ln w="9525">
            <a:noFill/>
            <a:miter lim="800000"/>
            <a:headEnd/>
            <a:tailEnd/>
          </a:ln>
        </p:spPr>
      </p:pic>
      <p:pic>
        <p:nvPicPr>
          <p:cNvPr id="45063" name="Picture 7"/>
          <p:cNvPicPr>
            <a:picLocks noChangeAspect="1" noChangeArrowheads="1"/>
          </p:cNvPicPr>
          <p:nvPr/>
        </p:nvPicPr>
        <p:blipFill>
          <a:blip r:embed="rId5"/>
          <a:srcRect/>
          <a:stretch>
            <a:fillRect/>
          </a:stretch>
        </p:blipFill>
        <p:spPr bwMode="auto">
          <a:xfrm>
            <a:off x="4914900" y="4457700"/>
            <a:ext cx="3844925" cy="1890713"/>
          </a:xfrm>
          <a:prstGeom prst="rect">
            <a:avLst/>
          </a:prstGeom>
          <a:noFill/>
          <a:ln w="9525">
            <a:noFill/>
            <a:miter lim="800000"/>
            <a:headEnd/>
            <a:tailEnd/>
          </a:ln>
        </p:spPr>
      </p:pic>
      <p:sp>
        <p:nvSpPr>
          <p:cNvPr id="45064" name="Oval 11"/>
          <p:cNvSpPr>
            <a:spLocks noChangeArrowheads="1"/>
          </p:cNvSpPr>
          <p:nvPr/>
        </p:nvSpPr>
        <p:spPr bwMode="auto">
          <a:xfrm>
            <a:off x="7200900" y="1257300"/>
            <a:ext cx="1409700" cy="3276600"/>
          </a:xfrm>
          <a:prstGeom prst="ellipse">
            <a:avLst/>
          </a:prstGeom>
          <a:noFill/>
          <a:ln w="28575" algn="ctr">
            <a:solidFill>
              <a:srgbClr val="FF0000"/>
            </a:solidFill>
            <a:round/>
            <a:headEnd/>
            <a:tailEnd/>
          </a:ln>
        </p:spPr>
        <p:txBody>
          <a:bodyPr/>
          <a:lstStyle/>
          <a:p>
            <a:pPr algn="ctr"/>
            <a:endParaRPr lang="en-US" sz="2000"/>
          </a:p>
        </p:txBody>
      </p:sp>
      <p:sp>
        <p:nvSpPr>
          <p:cNvPr id="45065" name="TextBox 12"/>
          <p:cNvSpPr txBox="1">
            <a:spLocks noChangeArrowheads="1"/>
          </p:cNvSpPr>
          <p:nvPr/>
        </p:nvSpPr>
        <p:spPr bwMode="auto">
          <a:xfrm rot="-3890341">
            <a:off x="6867525" y="2873375"/>
            <a:ext cx="2057400" cy="400050"/>
          </a:xfrm>
          <a:prstGeom prst="rect">
            <a:avLst/>
          </a:prstGeom>
          <a:noFill/>
          <a:ln w="9525">
            <a:noFill/>
            <a:miter lim="800000"/>
            <a:headEnd/>
            <a:tailEnd/>
          </a:ln>
        </p:spPr>
        <p:txBody>
          <a:bodyPr>
            <a:spAutoFit/>
          </a:bodyPr>
          <a:lstStyle/>
          <a:p>
            <a:pPr algn="ctr"/>
            <a:r>
              <a:rPr lang="en-US" sz="2000">
                <a:solidFill>
                  <a:srgbClr val="FFFF00"/>
                </a:solidFill>
              </a:rPr>
              <a:t>Yield artifact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pPr>
              <a:defRPr/>
            </a:pPr>
            <a:r>
              <a:rPr lang="en-US" smtClean="0">
                <a:effectLst>
                  <a:outerShdw blurRad="38100" dist="38100" dir="2700000" algn="tl">
                    <a:srgbClr val="C0C0C0"/>
                  </a:outerShdw>
                </a:effectLst>
              </a:rPr>
              <a:t>THL Shift at 3MRad</a:t>
            </a:r>
          </a:p>
        </p:txBody>
      </p:sp>
      <p:pic>
        <p:nvPicPr>
          <p:cNvPr id="46082" name="Picture 2"/>
          <p:cNvPicPr>
            <a:picLocks noChangeAspect="1" noChangeArrowheads="1"/>
          </p:cNvPicPr>
          <p:nvPr/>
        </p:nvPicPr>
        <p:blipFill>
          <a:blip r:embed="rId2"/>
          <a:srcRect/>
          <a:stretch>
            <a:fillRect/>
          </a:stretch>
        </p:blipFill>
        <p:spPr bwMode="auto">
          <a:xfrm>
            <a:off x="4838700" y="1905000"/>
            <a:ext cx="4176713" cy="2524125"/>
          </a:xfrm>
          <a:prstGeom prst="rect">
            <a:avLst/>
          </a:prstGeom>
          <a:noFill/>
          <a:ln w="9525">
            <a:noFill/>
            <a:miter lim="800000"/>
            <a:headEnd/>
            <a:tailEnd/>
          </a:ln>
        </p:spPr>
      </p:pic>
      <p:pic>
        <p:nvPicPr>
          <p:cNvPr id="46083" name="Picture 3"/>
          <p:cNvPicPr>
            <a:picLocks noChangeAspect="1" noChangeArrowheads="1"/>
          </p:cNvPicPr>
          <p:nvPr/>
        </p:nvPicPr>
        <p:blipFill>
          <a:blip r:embed="rId3"/>
          <a:srcRect t="6810"/>
          <a:stretch>
            <a:fillRect/>
          </a:stretch>
        </p:blipFill>
        <p:spPr bwMode="auto">
          <a:xfrm>
            <a:off x="1333500" y="1905000"/>
            <a:ext cx="3240088" cy="3200400"/>
          </a:xfrm>
          <a:prstGeom prst="rect">
            <a:avLst/>
          </a:prstGeom>
          <a:noFill/>
          <a:ln w="9525">
            <a:noFill/>
            <a:miter lim="800000"/>
            <a:headEnd/>
            <a:tailEnd/>
          </a:ln>
        </p:spPr>
      </p:pic>
      <p:sp>
        <p:nvSpPr>
          <p:cNvPr id="46084" name="Rectangle 5"/>
          <p:cNvSpPr>
            <a:spLocks noChangeArrowheads="1"/>
          </p:cNvSpPr>
          <p:nvPr/>
        </p:nvSpPr>
        <p:spPr bwMode="auto">
          <a:xfrm>
            <a:off x="2057400" y="1790700"/>
            <a:ext cx="952500" cy="3581400"/>
          </a:xfrm>
          <a:prstGeom prst="rect">
            <a:avLst/>
          </a:prstGeom>
          <a:solidFill>
            <a:srgbClr val="FF0000">
              <a:alpha val="30196"/>
            </a:srgbClr>
          </a:solidFill>
          <a:ln w="9525" algn="ctr">
            <a:noFill/>
            <a:round/>
            <a:headEnd/>
            <a:tailEnd/>
          </a:ln>
        </p:spPr>
        <p:txBody>
          <a:bodyPr/>
          <a:lstStyle/>
          <a:p>
            <a:pPr algn="ctr"/>
            <a:endParaRPr lang="en-US" sz="2000"/>
          </a:p>
        </p:txBody>
      </p:sp>
      <p:sp>
        <p:nvSpPr>
          <p:cNvPr id="46085" name="Freeform 6"/>
          <p:cNvSpPr>
            <a:spLocks noChangeArrowheads="1"/>
          </p:cNvSpPr>
          <p:nvPr/>
        </p:nvSpPr>
        <p:spPr bwMode="auto">
          <a:xfrm>
            <a:off x="2590800" y="1301750"/>
            <a:ext cx="3319463" cy="571500"/>
          </a:xfrm>
          <a:custGeom>
            <a:avLst/>
            <a:gdLst>
              <a:gd name="T0" fmla="*/ 0 w 4021873"/>
              <a:gd name="T1" fmla="*/ 480870 h 572429"/>
              <a:gd name="T2" fmla="*/ 20698 w 4021873"/>
              <a:gd name="T3" fmla="*/ 451278 h 572429"/>
              <a:gd name="T4" fmla="*/ 137986 w 4021873"/>
              <a:gd name="T5" fmla="*/ 258930 h 572429"/>
              <a:gd name="T6" fmla="*/ 407058 w 4021873"/>
              <a:gd name="T7" fmla="*/ 44388 h 572429"/>
              <a:gd name="T8" fmla="*/ 472601 w 4021873"/>
              <a:gd name="T9" fmla="*/ 29592 h 572429"/>
              <a:gd name="T10" fmla="*/ 555393 w 4021873"/>
              <a:gd name="T11" fmla="*/ 0 h 572429"/>
              <a:gd name="T12" fmla="*/ 607138 w 4021873"/>
              <a:gd name="T13" fmla="*/ 7398 h 572429"/>
              <a:gd name="T14" fmla="*/ 1138383 w 4021873"/>
              <a:gd name="T15" fmla="*/ 36990 h 572429"/>
              <a:gd name="T16" fmla="*/ 1186677 w 4021873"/>
              <a:gd name="T17" fmla="*/ 51787 h 572429"/>
              <a:gd name="T18" fmla="*/ 1228073 w 4021873"/>
              <a:gd name="T19" fmla="*/ 59184 h 572429"/>
              <a:gd name="T20" fmla="*/ 1259120 w 4021873"/>
              <a:gd name="T21" fmla="*/ 73980 h 572429"/>
              <a:gd name="T22" fmla="*/ 1372959 w 4021873"/>
              <a:gd name="T23" fmla="*/ 88775 h 572429"/>
              <a:gd name="T24" fmla="*/ 1448851 w 4021873"/>
              <a:gd name="T25" fmla="*/ 103572 h 572429"/>
              <a:gd name="T26" fmla="*/ 1517843 w 4021873"/>
              <a:gd name="T27" fmla="*/ 162756 h 572429"/>
              <a:gd name="T28" fmla="*/ 1555789 w 4021873"/>
              <a:gd name="T29" fmla="*/ 199746 h 572429"/>
              <a:gd name="T30" fmla="*/ 1593735 w 4021873"/>
              <a:gd name="T31" fmla="*/ 229338 h 572429"/>
              <a:gd name="T32" fmla="*/ 1669627 w 4021873"/>
              <a:gd name="T33" fmla="*/ 310716 h 572429"/>
              <a:gd name="T34" fmla="*/ 1717921 w 4021873"/>
              <a:gd name="T35" fmla="*/ 355105 h 572429"/>
              <a:gd name="T36" fmla="*/ 1738619 w 4021873"/>
              <a:gd name="T37" fmla="*/ 384697 h 572429"/>
              <a:gd name="T38" fmla="*/ 1780015 w 4021873"/>
              <a:gd name="T39" fmla="*/ 436481 h 572429"/>
              <a:gd name="T40" fmla="*/ 1800712 w 4021873"/>
              <a:gd name="T41" fmla="*/ 473472 h 572429"/>
              <a:gd name="T42" fmla="*/ 1817960 w 4021873"/>
              <a:gd name="T43" fmla="*/ 503064 h 572429"/>
              <a:gd name="T44" fmla="*/ 1831758 w 4021873"/>
              <a:gd name="T45" fmla="*/ 510462 h 572429"/>
              <a:gd name="T46" fmla="*/ 1842110 w 4021873"/>
              <a:gd name="T47" fmla="*/ 517860 h 572429"/>
              <a:gd name="T48" fmla="*/ 1855908 w 4021873"/>
              <a:gd name="T49" fmla="*/ 554851 h 572429"/>
              <a:gd name="T50" fmla="*/ 1866255 w 4021873"/>
              <a:gd name="T51" fmla="*/ 569647 h 57242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021873"/>
              <a:gd name="T79" fmla="*/ 0 h 572429"/>
              <a:gd name="T80" fmla="*/ 4021873 w 4021873"/>
              <a:gd name="T81" fmla="*/ 572429 h 57242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021873" h="572429">
                <a:moveTo>
                  <a:pt x="0" y="483219"/>
                </a:moveTo>
                <a:cubicBezTo>
                  <a:pt x="14868" y="473307"/>
                  <a:pt x="30309" y="464205"/>
                  <a:pt x="44605" y="453483"/>
                </a:cubicBezTo>
                <a:cubicBezTo>
                  <a:pt x="129457" y="389844"/>
                  <a:pt x="205549" y="313294"/>
                  <a:pt x="297366" y="260195"/>
                </a:cubicBezTo>
                <a:cubicBezTo>
                  <a:pt x="500577" y="142676"/>
                  <a:pt x="659170" y="85491"/>
                  <a:pt x="877229" y="44604"/>
                </a:cubicBezTo>
                <a:cubicBezTo>
                  <a:pt x="923761" y="35879"/>
                  <a:pt x="971589" y="36278"/>
                  <a:pt x="1018478" y="29736"/>
                </a:cubicBezTo>
                <a:cubicBezTo>
                  <a:pt x="1078193" y="21404"/>
                  <a:pt x="1137425" y="9912"/>
                  <a:pt x="1196898" y="0"/>
                </a:cubicBezTo>
                <a:lnTo>
                  <a:pt x="1308410" y="7434"/>
                </a:lnTo>
                <a:cubicBezTo>
                  <a:pt x="1664191" y="26665"/>
                  <a:pt x="2224496" y="31971"/>
                  <a:pt x="2453268" y="37170"/>
                </a:cubicBezTo>
                <a:cubicBezTo>
                  <a:pt x="2487961" y="42126"/>
                  <a:pt x="2522533" y="48022"/>
                  <a:pt x="2557347" y="52039"/>
                </a:cubicBezTo>
                <a:cubicBezTo>
                  <a:pt x="2586990" y="55459"/>
                  <a:pt x="2617016" y="55253"/>
                  <a:pt x="2646556" y="59473"/>
                </a:cubicBezTo>
                <a:cubicBezTo>
                  <a:pt x="2669173" y="62704"/>
                  <a:pt x="2690720" y="72175"/>
                  <a:pt x="2713464" y="74341"/>
                </a:cubicBezTo>
                <a:cubicBezTo>
                  <a:pt x="2795020" y="82108"/>
                  <a:pt x="2877046" y="83759"/>
                  <a:pt x="2958790" y="89209"/>
                </a:cubicBezTo>
                <a:cubicBezTo>
                  <a:pt x="3015771" y="93008"/>
                  <a:pt x="3065920" y="98436"/>
                  <a:pt x="3122342" y="104078"/>
                </a:cubicBezTo>
                <a:cubicBezTo>
                  <a:pt x="3329076" y="195959"/>
                  <a:pt x="3031635" y="65618"/>
                  <a:pt x="3271025" y="163551"/>
                </a:cubicBezTo>
                <a:cubicBezTo>
                  <a:pt x="3298738" y="174888"/>
                  <a:pt x="3325087" y="189385"/>
                  <a:pt x="3352800" y="200722"/>
                </a:cubicBezTo>
                <a:cubicBezTo>
                  <a:pt x="3379645" y="211704"/>
                  <a:pt x="3407731" y="219476"/>
                  <a:pt x="3434576" y="230458"/>
                </a:cubicBezTo>
                <a:cubicBezTo>
                  <a:pt x="3582957" y="291159"/>
                  <a:pt x="3450308" y="242215"/>
                  <a:pt x="3598127" y="312234"/>
                </a:cubicBezTo>
                <a:cubicBezTo>
                  <a:pt x="3679204" y="350639"/>
                  <a:pt x="3633921" y="317007"/>
                  <a:pt x="3702205" y="356839"/>
                </a:cubicBezTo>
                <a:cubicBezTo>
                  <a:pt x="3717640" y="365843"/>
                  <a:pt x="3731562" y="377257"/>
                  <a:pt x="3746810" y="386575"/>
                </a:cubicBezTo>
                <a:cubicBezTo>
                  <a:pt x="3776185" y="404526"/>
                  <a:pt x="3811678" y="414270"/>
                  <a:pt x="3836020" y="438614"/>
                </a:cubicBezTo>
                <a:cubicBezTo>
                  <a:pt x="3876822" y="479418"/>
                  <a:pt x="3839221" y="444732"/>
                  <a:pt x="3880625" y="475785"/>
                </a:cubicBezTo>
                <a:cubicBezTo>
                  <a:pt x="3893319" y="485305"/>
                  <a:pt x="3903925" y="497816"/>
                  <a:pt x="3917795" y="505522"/>
                </a:cubicBezTo>
                <a:cubicBezTo>
                  <a:pt x="3926727" y="510484"/>
                  <a:pt x="3937708" y="510149"/>
                  <a:pt x="3947532" y="512956"/>
                </a:cubicBezTo>
                <a:cubicBezTo>
                  <a:pt x="3955067" y="515109"/>
                  <a:pt x="3962400" y="517912"/>
                  <a:pt x="3969834" y="520390"/>
                </a:cubicBezTo>
                <a:cubicBezTo>
                  <a:pt x="3980872" y="536946"/>
                  <a:pt x="3984441" y="545456"/>
                  <a:pt x="3999571" y="557561"/>
                </a:cubicBezTo>
                <a:cubicBezTo>
                  <a:pt x="4006548" y="563142"/>
                  <a:pt x="4021873" y="572429"/>
                  <a:pt x="4021873" y="572429"/>
                </a:cubicBezTo>
              </a:path>
            </a:pathLst>
          </a:custGeom>
          <a:noFill/>
          <a:ln w="19050" algn="ctr">
            <a:solidFill>
              <a:schemeClr val="tx1"/>
            </a:solidFill>
            <a:round/>
            <a:headEnd/>
            <a:tailEnd type="arrow" w="med" len="med"/>
          </a:ln>
        </p:spPr>
        <p:txBody>
          <a:bodyPr/>
          <a:lstStyle/>
          <a:p>
            <a:pPr algn="ctr"/>
            <a:endParaRPr lang="en-US" sz="2000"/>
          </a:p>
        </p:txBody>
      </p:sp>
      <p:sp>
        <p:nvSpPr>
          <p:cNvPr id="46086" name="TextBox 7"/>
          <p:cNvSpPr txBox="1">
            <a:spLocks noChangeArrowheads="1"/>
          </p:cNvSpPr>
          <p:nvPr/>
        </p:nvSpPr>
        <p:spPr bwMode="auto">
          <a:xfrm>
            <a:off x="5067300" y="4343400"/>
            <a:ext cx="3810000" cy="1816100"/>
          </a:xfrm>
          <a:prstGeom prst="rect">
            <a:avLst/>
          </a:prstGeom>
          <a:noFill/>
          <a:ln w="9525">
            <a:noFill/>
            <a:miter lim="800000"/>
            <a:headEnd/>
            <a:tailEnd/>
          </a:ln>
        </p:spPr>
        <p:txBody>
          <a:bodyPr>
            <a:spAutoFit/>
          </a:bodyPr>
          <a:lstStyle/>
          <a:p>
            <a:pPr algn="just"/>
            <a:r>
              <a:rPr lang="en-US" sz="1600"/>
              <a:t>Main contributor is the protection diode. In order to minimize the pixel to pixel threshold variation Ikrum is set to 16nA which indicated that the leakage of this diode at 3Mrad is ~5 to 10 nA. </a:t>
            </a:r>
          </a:p>
          <a:p>
            <a:pPr algn="just"/>
            <a:r>
              <a:rPr lang="en-US" sz="1600"/>
              <a:t>This is the worst radiation operation point.</a:t>
            </a:r>
          </a:p>
        </p:txBody>
      </p:sp>
      <p:cxnSp>
        <p:nvCxnSpPr>
          <p:cNvPr id="46087" name="Straight Arrow Connector 8"/>
          <p:cNvCxnSpPr>
            <a:cxnSpLocks noChangeShapeType="1"/>
          </p:cNvCxnSpPr>
          <p:nvPr/>
        </p:nvCxnSpPr>
        <p:spPr bwMode="auto">
          <a:xfrm rot="5400000" flipH="1" flipV="1">
            <a:off x="-304799" y="3467100"/>
            <a:ext cx="3124200" cy="3175"/>
          </a:xfrm>
          <a:prstGeom prst="straightConnector1">
            <a:avLst/>
          </a:prstGeom>
          <a:noFill/>
          <a:ln w="19050" algn="ctr">
            <a:solidFill>
              <a:schemeClr val="tx1"/>
            </a:solidFill>
            <a:round/>
            <a:headEnd/>
            <a:tailEnd type="arrow" w="med" len="med"/>
          </a:ln>
        </p:spPr>
      </p:cxnSp>
      <p:sp>
        <p:nvSpPr>
          <p:cNvPr id="46088" name="TextBox 9"/>
          <p:cNvSpPr txBox="1">
            <a:spLocks noChangeArrowheads="1"/>
          </p:cNvSpPr>
          <p:nvPr/>
        </p:nvSpPr>
        <p:spPr bwMode="auto">
          <a:xfrm rot="-5400000">
            <a:off x="702469" y="3298031"/>
            <a:ext cx="990600" cy="261938"/>
          </a:xfrm>
          <a:prstGeom prst="rect">
            <a:avLst/>
          </a:prstGeom>
          <a:solidFill>
            <a:schemeClr val="bg1"/>
          </a:solidFill>
          <a:ln w="9525">
            <a:noFill/>
            <a:miter lim="800000"/>
            <a:headEnd/>
            <a:tailEnd/>
          </a:ln>
        </p:spPr>
        <p:txBody>
          <a:bodyPr>
            <a:spAutoFit/>
          </a:bodyPr>
          <a:lstStyle/>
          <a:p>
            <a:pPr algn="ctr"/>
            <a:r>
              <a:rPr lang="en-US" sz="1100"/>
              <a:t>Row[0:255]</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pPr>
              <a:defRPr/>
            </a:pPr>
            <a:r>
              <a:rPr lang="en-US" smtClean="0">
                <a:effectLst>
                  <a:outerShdw blurRad="38100" dist="38100" dir="2700000" algn="tl">
                    <a:srgbClr val="C0C0C0"/>
                  </a:outerShdw>
                </a:effectLst>
              </a:rPr>
              <a:t>Difference in CAS DAC range</a:t>
            </a:r>
          </a:p>
        </p:txBody>
      </p:sp>
      <p:sp>
        <p:nvSpPr>
          <p:cNvPr id="47106" name="Content Placeholder 2"/>
          <p:cNvSpPr>
            <a:spLocks noGrp="1"/>
          </p:cNvSpPr>
          <p:nvPr>
            <p:ph idx="4294967295"/>
          </p:nvPr>
        </p:nvSpPr>
        <p:spPr/>
        <p:txBody>
          <a:bodyPr/>
          <a:lstStyle/>
          <a:p>
            <a:r>
              <a:rPr lang="en-US" sz="2000" smtClean="0"/>
              <a:t>Good chip (F7) shows CAS DAC dynamic ranger larger than other chips </a:t>
            </a:r>
            <a:r>
              <a:rPr lang="en-US" sz="2000" smtClean="0">
                <a:latin typeface="Calibri" pitchFamily="34" charset="0"/>
              </a:rPr>
              <a:t>→ Less </a:t>
            </a:r>
            <a:r>
              <a:rPr lang="en-US" sz="2000" i="1" smtClean="0">
                <a:latin typeface="Calibri" pitchFamily="34" charset="0"/>
              </a:rPr>
              <a:t>ids</a:t>
            </a:r>
            <a:r>
              <a:rPr lang="en-US" sz="2000" smtClean="0">
                <a:latin typeface="Calibri" pitchFamily="34" charset="0"/>
              </a:rPr>
              <a:t> transistor leakage in analog switches?</a:t>
            </a:r>
            <a:endParaRPr lang="en-US" sz="2000" smtClean="0"/>
          </a:p>
        </p:txBody>
      </p:sp>
      <p:pic>
        <p:nvPicPr>
          <p:cNvPr id="47107" name="Picture 3"/>
          <p:cNvPicPr>
            <a:picLocks noChangeAspect="1" noChangeArrowheads="1"/>
          </p:cNvPicPr>
          <p:nvPr/>
        </p:nvPicPr>
        <p:blipFill>
          <a:blip r:embed="rId2"/>
          <a:srcRect t="6137"/>
          <a:stretch>
            <a:fillRect/>
          </a:stretch>
        </p:blipFill>
        <p:spPr bwMode="auto">
          <a:xfrm>
            <a:off x="2362200" y="2270125"/>
            <a:ext cx="5827713" cy="4078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val 18"/>
          <p:cNvSpPr/>
          <p:nvPr/>
        </p:nvSpPr>
        <p:spPr bwMode="auto">
          <a:xfrm>
            <a:off x="3773483" y="2928934"/>
            <a:ext cx="642943" cy="642942"/>
          </a:xfrm>
          <a:prstGeom prst="ellipse">
            <a:avLst/>
          </a:prstGeom>
          <a:gradFill flip="none" rotWithShape="1">
            <a:gsLst>
              <a:gs pos="0">
                <a:srgbClr val="8488C4"/>
              </a:gs>
              <a:gs pos="53000">
                <a:srgbClr val="D4DEFF"/>
              </a:gs>
              <a:gs pos="83000">
                <a:srgbClr val="D4DEFF"/>
              </a:gs>
              <a:gs pos="100000">
                <a:srgbClr val="96AB94"/>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lgn="ctr">
              <a:defRPr/>
            </a:pPr>
            <a:endParaRPr lang="en-US" sz="2000"/>
          </a:p>
        </p:txBody>
      </p:sp>
      <p:sp>
        <p:nvSpPr>
          <p:cNvPr id="18" name="Oval 17"/>
          <p:cNvSpPr/>
          <p:nvPr/>
        </p:nvSpPr>
        <p:spPr bwMode="auto">
          <a:xfrm>
            <a:off x="4916491" y="2928934"/>
            <a:ext cx="642943" cy="642942"/>
          </a:xfrm>
          <a:prstGeom prst="ellipse">
            <a:avLst/>
          </a:prstGeom>
          <a:gradFill flip="none" rotWithShape="1">
            <a:gsLst>
              <a:gs pos="0">
                <a:srgbClr val="8488C4"/>
              </a:gs>
              <a:gs pos="53000">
                <a:srgbClr val="D4DEFF"/>
              </a:gs>
              <a:gs pos="83000">
                <a:srgbClr val="D4DEFF"/>
              </a:gs>
              <a:gs pos="100000">
                <a:srgbClr val="96AB94"/>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lgn="ctr">
              <a:defRPr/>
            </a:pPr>
            <a:endParaRPr lang="en-US" sz="2000"/>
          </a:p>
        </p:txBody>
      </p:sp>
      <p:sp>
        <p:nvSpPr>
          <p:cNvPr id="8" name="Oval 7"/>
          <p:cNvSpPr/>
          <p:nvPr/>
        </p:nvSpPr>
        <p:spPr bwMode="auto">
          <a:xfrm>
            <a:off x="6059499" y="2928934"/>
            <a:ext cx="642943" cy="642942"/>
          </a:xfrm>
          <a:prstGeom prst="ellipse">
            <a:avLst/>
          </a:prstGeom>
          <a:gradFill flip="none" rotWithShape="1">
            <a:gsLst>
              <a:gs pos="0">
                <a:srgbClr val="8488C4"/>
              </a:gs>
              <a:gs pos="53000">
                <a:srgbClr val="D4DEFF"/>
              </a:gs>
              <a:gs pos="83000">
                <a:srgbClr val="D4DEFF"/>
              </a:gs>
              <a:gs pos="100000">
                <a:srgbClr val="96AB94"/>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lgn="ctr">
              <a:defRPr/>
            </a:pPr>
            <a:endParaRPr lang="en-US" sz="2000"/>
          </a:p>
        </p:txBody>
      </p:sp>
      <p:sp>
        <p:nvSpPr>
          <p:cNvPr id="66" name="Rectangle 65"/>
          <p:cNvSpPr/>
          <p:nvPr/>
        </p:nvSpPr>
        <p:spPr bwMode="auto">
          <a:xfrm>
            <a:off x="4702177" y="3500438"/>
            <a:ext cx="1143009" cy="1428760"/>
          </a:xfrm>
          <a:prstGeom prst="rect">
            <a:avLst/>
          </a:prstGeom>
          <a:solidFill>
            <a:schemeClr val="accent6"/>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a:lstStyle/>
          <a:p>
            <a:pPr algn="ctr">
              <a:defRPr/>
            </a:pPr>
            <a:endParaRPr lang="en-US" sz="2000"/>
          </a:p>
        </p:txBody>
      </p:sp>
      <p:sp>
        <p:nvSpPr>
          <p:cNvPr id="70" name="Rectangle 69"/>
          <p:cNvSpPr/>
          <p:nvPr/>
        </p:nvSpPr>
        <p:spPr bwMode="auto">
          <a:xfrm>
            <a:off x="5845185" y="3500438"/>
            <a:ext cx="1143009" cy="1428760"/>
          </a:xfrm>
          <a:prstGeom prst="rect">
            <a:avLst/>
          </a:prstGeom>
          <a:solidFill>
            <a:schemeClr val="accent6"/>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a:lstStyle/>
          <a:p>
            <a:pPr algn="ctr">
              <a:defRPr/>
            </a:pPr>
            <a:endParaRPr lang="en-US" sz="2000"/>
          </a:p>
        </p:txBody>
      </p:sp>
      <p:sp>
        <p:nvSpPr>
          <p:cNvPr id="64" name="Rectangle 63"/>
          <p:cNvSpPr/>
          <p:nvPr/>
        </p:nvSpPr>
        <p:spPr bwMode="auto">
          <a:xfrm>
            <a:off x="3559169" y="3500438"/>
            <a:ext cx="1143009" cy="1428760"/>
          </a:xfrm>
          <a:prstGeom prst="rect">
            <a:avLst/>
          </a:prstGeom>
          <a:solidFill>
            <a:schemeClr val="accent6"/>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a:lstStyle/>
          <a:p>
            <a:pPr algn="ctr">
              <a:defRPr/>
            </a:pPr>
            <a:endParaRPr lang="en-US" sz="2000"/>
          </a:p>
        </p:txBody>
      </p:sp>
      <p:sp>
        <p:nvSpPr>
          <p:cNvPr id="20" name="Oval 19"/>
          <p:cNvSpPr/>
          <p:nvPr/>
        </p:nvSpPr>
        <p:spPr bwMode="auto">
          <a:xfrm>
            <a:off x="2630475" y="2928934"/>
            <a:ext cx="642943" cy="642942"/>
          </a:xfrm>
          <a:prstGeom prst="ellipse">
            <a:avLst/>
          </a:prstGeom>
          <a:gradFill flip="none" rotWithShape="1">
            <a:gsLst>
              <a:gs pos="0">
                <a:srgbClr val="8488C4"/>
              </a:gs>
              <a:gs pos="53000">
                <a:srgbClr val="D4DEFF"/>
              </a:gs>
              <a:gs pos="83000">
                <a:srgbClr val="D4DEFF"/>
              </a:gs>
              <a:gs pos="100000">
                <a:srgbClr val="96AB94"/>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a:lstStyle/>
          <a:p>
            <a:pPr algn="ctr">
              <a:defRPr/>
            </a:pPr>
            <a:endParaRPr lang="en-US" sz="2000"/>
          </a:p>
        </p:txBody>
      </p:sp>
      <p:sp>
        <p:nvSpPr>
          <p:cNvPr id="2" name="Title 1"/>
          <p:cNvSpPr>
            <a:spLocks noGrp="1"/>
          </p:cNvSpPr>
          <p:nvPr>
            <p:ph type="title" idx="4294967295"/>
          </p:nvPr>
        </p:nvSpPr>
        <p:spPr/>
        <p:txBody>
          <a:bodyPr/>
          <a:lstStyle/>
          <a:p>
            <a:pPr eaLnBrk="1" hangingPunct="1">
              <a:defRPr/>
            </a:pPr>
            <a:r>
              <a:rPr lang="en-US" dirty="0" smtClean="0"/>
              <a:t>Hybrid Pixel Detectors</a:t>
            </a:r>
            <a:endParaRPr lang="en-US" dirty="0"/>
          </a:p>
        </p:txBody>
      </p:sp>
      <p:sp>
        <p:nvSpPr>
          <p:cNvPr id="4" name="Rectangle 3"/>
          <p:cNvSpPr/>
          <p:nvPr/>
        </p:nvSpPr>
        <p:spPr bwMode="auto">
          <a:xfrm>
            <a:off x="2344723" y="2000240"/>
            <a:ext cx="4643471" cy="1000132"/>
          </a:xfrm>
          <a:prstGeom prst="rect">
            <a:avLst/>
          </a:prstGeom>
          <a:solidFill>
            <a:srgbClr val="FFC000"/>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a:lstStyle/>
          <a:p>
            <a:pPr algn="ctr">
              <a:defRPr/>
            </a:pPr>
            <a:endParaRPr lang="en-US" sz="2000"/>
          </a:p>
        </p:txBody>
      </p:sp>
      <p:sp>
        <p:nvSpPr>
          <p:cNvPr id="9" name="Rectangle 8"/>
          <p:cNvSpPr/>
          <p:nvPr/>
        </p:nvSpPr>
        <p:spPr bwMode="auto">
          <a:xfrm>
            <a:off x="2416161" y="3500438"/>
            <a:ext cx="1143009" cy="1428760"/>
          </a:xfrm>
          <a:prstGeom prst="rect">
            <a:avLst/>
          </a:prstGeom>
          <a:solidFill>
            <a:schemeClr val="accent6"/>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a:lstStyle/>
          <a:p>
            <a:pPr algn="ctr">
              <a:defRPr/>
            </a:pPr>
            <a:endParaRPr lang="en-US" sz="2000"/>
          </a:p>
        </p:txBody>
      </p:sp>
      <p:sp>
        <p:nvSpPr>
          <p:cNvPr id="24605" name="TextBox 9"/>
          <p:cNvSpPr txBox="1">
            <a:spLocks noChangeArrowheads="1"/>
          </p:cNvSpPr>
          <p:nvPr/>
        </p:nvSpPr>
        <p:spPr bwMode="auto">
          <a:xfrm>
            <a:off x="5845175" y="2000250"/>
            <a:ext cx="1143000" cy="338138"/>
          </a:xfrm>
          <a:prstGeom prst="rect">
            <a:avLst/>
          </a:prstGeom>
          <a:noFill/>
          <a:ln w="9525">
            <a:noFill/>
            <a:miter lim="800000"/>
            <a:headEnd/>
            <a:tailEnd/>
          </a:ln>
        </p:spPr>
        <p:txBody>
          <a:bodyPr>
            <a:spAutoFit/>
          </a:bodyPr>
          <a:lstStyle/>
          <a:p>
            <a:pPr algn="ctr"/>
            <a:r>
              <a:rPr lang="en-US" sz="1600" b="1"/>
              <a:t>sensor</a:t>
            </a:r>
          </a:p>
        </p:txBody>
      </p:sp>
      <p:sp>
        <p:nvSpPr>
          <p:cNvPr id="24606" name="TextBox 10"/>
          <p:cNvSpPr txBox="1">
            <a:spLocks noChangeArrowheads="1"/>
          </p:cNvSpPr>
          <p:nvPr/>
        </p:nvSpPr>
        <p:spPr bwMode="auto">
          <a:xfrm>
            <a:off x="5773738" y="3571875"/>
            <a:ext cx="1357312" cy="517525"/>
          </a:xfrm>
          <a:prstGeom prst="rect">
            <a:avLst/>
          </a:prstGeom>
          <a:noFill/>
          <a:ln w="9525">
            <a:noFill/>
            <a:miter lim="800000"/>
            <a:headEnd/>
            <a:tailEnd/>
          </a:ln>
        </p:spPr>
        <p:txBody>
          <a:bodyPr>
            <a:spAutoFit/>
          </a:bodyPr>
          <a:lstStyle/>
          <a:p>
            <a:pPr algn="ctr"/>
            <a:r>
              <a:rPr lang="en-US" sz="1400" b="1"/>
              <a:t>Analogue amplification</a:t>
            </a:r>
          </a:p>
        </p:txBody>
      </p:sp>
      <p:cxnSp>
        <p:nvCxnSpPr>
          <p:cNvPr id="13" name="Straight Connector 12"/>
          <p:cNvCxnSpPr/>
          <p:nvPr/>
        </p:nvCxnSpPr>
        <p:spPr bwMode="auto">
          <a:xfrm>
            <a:off x="2344738" y="2000250"/>
            <a:ext cx="4643437" cy="0"/>
          </a:xfrm>
          <a:prstGeom prst="line">
            <a:avLst/>
          </a:prstGeom>
          <a:solidFill>
            <a:schemeClr val="accent1"/>
          </a:solidFill>
          <a:ln w="50800" cap="flat" cmpd="sng" algn="ctr">
            <a:solidFill>
              <a:schemeClr val="bg1">
                <a:lumMod val="50000"/>
              </a:schemeClr>
            </a:solidFill>
            <a:prstDash val="solid"/>
            <a:round/>
            <a:headEnd type="none" w="med" len="med"/>
            <a:tailEnd type="none" w="med" len="med"/>
          </a:ln>
          <a:effectLst/>
        </p:spPr>
      </p:cxnSp>
      <p:sp>
        <p:nvSpPr>
          <p:cNvPr id="24608" name="Rectangle 13"/>
          <p:cNvSpPr>
            <a:spLocks noChangeArrowheads="1"/>
          </p:cNvSpPr>
          <p:nvPr/>
        </p:nvSpPr>
        <p:spPr bwMode="auto">
          <a:xfrm>
            <a:off x="5916613" y="2857500"/>
            <a:ext cx="928687" cy="142875"/>
          </a:xfrm>
          <a:prstGeom prst="rect">
            <a:avLst/>
          </a:prstGeom>
          <a:solidFill>
            <a:schemeClr val="accent1"/>
          </a:solidFill>
          <a:ln w="9525" algn="ctr">
            <a:solidFill>
              <a:schemeClr val="tx1"/>
            </a:solidFill>
            <a:round/>
            <a:headEnd/>
            <a:tailEnd/>
          </a:ln>
        </p:spPr>
        <p:txBody>
          <a:bodyPr/>
          <a:lstStyle/>
          <a:p>
            <a:pPr algn="ctr"/>
            <a:endParaRPr lang="en-US" sz="2000"/>
          </a:p>
        </p:txBody>
      </p:sp>
      <p:sp>
        <p:nvSpPr>
          <p:cNvPr id="24609" name="Rectangle 14"/>
          <p:cNvSpPr>
            <a:spLocks noChangeArrowheads="1"/>
          </p:cNvSpPr>
          <p:nvPr/>
        </p:nvSpPr>
        <p:spPr bwMode="auto">
          <a:xfrm>
            <a:off x="4773613" y="2857500"/>
            <a:ext cx="928687" cy="142875"/>
          </a:xfrm>
          <a:prstGeom prst="rect">
            <a:avLst/>
          </a:prstGeom>
          <a:solidFill>
            <a:schemeClr val="accent1"/>
          </a:solidFill>
          <a:ln w="9525" algn="ctr">
            <a:solidFill>
              <a:schemeClr val="tx1"/>
            </a:solidFill>
            <a:round/>
            <a:headEnd/>
            <a:tailEnd/>
          </a:ln>
        </p:spPr>
        <p:txBody>
          <a:bodyPr/>
          <a:lstStyle/>
          <a:p>
            <a:pPr algn="ctr"/>
            <a:endParaRPr lang="en-US" sz="2000"/>
          </a:p>
        </p:txBody>
      </p:sp>
      <p:sp>
        <p:nvSpPr>
          <p:cNvPr id="24610" name="Rectangle 16"/>
          <p:cNvSpPr>
            <a:spLocks noChangeArrowheads="1"/>
          </p:cNvSpPr>
          <p:nvPr/>
        </p:nvSpPr>
        <p:spPr bwMode="auto">
          <a:xfrm>
            <a:off x="2487613" y="2857500"/>
            <a:ext cx="928687" cy="142875"/>
          </a:xfrm>
          <a:prstGeom prst="rect">
            <a:avLst/>
          </a:prstGeom>
          <a:solidFill>
            <a:schemeClr val="accent1"/>
          </a:solidFill>
          <a:ln w="9525" algn="ctr">
            <a:solidFill>
              <a:schemeClr val="tx1"/>
            </a:solidFill>
            <a:round/>
            <a:headEnd/>
            <a:tailEnd/>
          </a:ln>
        </p:spPr>
        <p:txBody>
          <a:bodyPr/>
          <a:lstStyle/>
          <a:p>
            <a:pPr algn="ctr"/>
            <a:endParaRPr lang="en-US" sz="2000"/>
          </a:p>
        </p:txBody>
      </p:sp>
      <p:cxnSp>
        <p:nvCxnSpPr>
          <p:cNvPr id="24611" name="Straight Connector 20"/>
          <p:cNvCxnSpPr>
            <a:cxnSpLocks noChangeShapeType="1"/>
          </p:cNvCxnSpPr>
          <p:nvPr/>
        </p:nvCxnSpPr>
        <p:spPr bwMode="auto">
          <a:xfrm flipV="1">
            <a:off x="2568575" y="2990850"/>
            <a:ext cx="776288" cy="9525"/>
          </a:xfrm>
          <a:prstGeom prst="line">
            <a:avLst/>
          </a:prstGeom>
          <a:noFill/>
          <a:ln w="50800" algn="ctr">
            <a:solidFill>
              <a:srgbClr val="FF0000"/>
            </a:solidFill>
            <a:round/>
            <a:headEnd/>
            <a:tailEnd/>
          </a:ln>
        </p:spPr>
      </p:cxnSp>
      <p:cxnSp>
        <p:nvCxnSpPr>
          <p:cNvPr id="24612" name="Straight Connector 23"/>
          <p:cNvCxnSpPr>
            <a:cxnSpLocks noChangeShapeType="1"/>
          </p:cNvCxnSpPr>
          <p:nvPr/>
        </p:nvCxnSpPr>
        <p:spPr bwMode="auto">
          <a:xfrm flipV="1">
            <a:off x="4854575" y="3000375"/>
            <a:ext cx="776288" cy="9525"/>
          </a:xfrm>
          <a:prstGeom prst="line">
            <a:avLst/>
          </a:prstGeom>
          <a:noFill/>
          <a:ln w="50800" algn="ctr">
            <a:solidFill>
              <a:srgbClr val="FF0000"/>
            </a:solidFill>
            <a:round/>
            <a:headEnd/>
            <a:tailEnd/>
          </a:ln>
        </p:spPr>
      </p:cxnSp>
      <p:cxnSp>
        <p:nvCxnSpPr>
          <p:cNvPr id="24613" name="Straight Connector 24"/>
          <p:cNvCxnSpPr>
            <a:cxnSpLocks noChangeShapeType="1"/>
          </p:cNvCxnSpPr>
          <p:nvPr/>
        </p:nvCxnSpPr>
        <p:spPr bwMode="auto">
          <a:xfrm flipV="1">
            <a:off x="5997575" y="3000375"/>
            <a:ext cx="776288" cy="9525"/>
          </a:xfrm>
          <a:prstGeom prst="line">
            <a:avLst/>
          </a:prstGeom>
          <a:noFill/>
          <a:ln w="50800" algn="ctr">
            <a:solidFill>
              <a:srgbClr val="FF0000"/>
            </a:solidFill>
            <a:round/>
            <a:headEnd/>
            <a:tailEnd/>
          </a:ln>
        </p:spPr>
      </p:cxnSp>
      <p:cxnSp>
        <p:nvCxnSpPr>
          <p:cNvPr id="24614" name="Straight Connector 25"/>
          <p:cNvCxnSpPr>
            <a:cxnSpLocks noChangeShapeType="1"/>
          </p:cNvCxnSpPr>
          <p:nvPr/>
        </p:nvCxnSpPr>
        <p:spPr bwMode="auto">
          <a:xfrm flipV="1">
            <a:off x="2559050" y="3490913"/>
            <a:ext cx="776288" cy="9525"/>
          </a:xfrm>
          <a:prstGeom prst="line">
            <a:avLst/>
          </a:prstGeom>
          <a:noFill/>
          <a:ln w="50800" algn="ctr">
            <a:solidFill>
              <a:srgbClr val="FF0000"/>
            </a:solidFill>
            <a:round/>
            <a:headEnd/>
            <a:tailEnd/>
          </a:ln>
        </p:spPr>
      </p:cxnSp>
      <p:cxnSp>
        <p:nvCxnSpPr>
          <p:cNvPr id="24615" name="Straight Connector 27"/>
          <p:cNvCxnSpPr>
            <a:cxnSpLocks noChangeShapeType="1"/>
          </p:cNvCxnSpPr>
          <p:nvPr/>
        </p:nvCxnSpPr>
        <p:spPr bwMode="auto">
          <a:xfrm flipV="1">
            <a:off x="4854575" y="3490913"/>
            <a:ext cx="776288" cy="9525"/>
          </a:xfrm>
          <a:prstGeom prst="line">
            <a:avLst/>
          </a:prstGeom>
          <a:noFill/>
          <a:ln w="50800" algn="ctr">
            <a:solidFill>
              <a:srgbClr val="FF0000"/>
            </a:solidFill>
            <a:round/>
            <a:headEnd/>
            <a:tailEnd/>
          </a:ln>
        </p:spPr>
      </p:cxnSp>
      <p:cxnSp>
        <p:nvCxnSpPr>
          <p:cNvPr id="24616" name="Straight Connector 28"/>
          <p:cNvCxnSpPr>
            <a:cxnSpLocks noChangeShapeType="1"/>
          </p:cNvCxnSpPr>
          <p:nvPr/>
        </p:nvCxnSpPr>
        <p:spPr bwMode="auto">
          <a:xfrm flipV="1">
            <a:off x="5997575" y="3490913"/>
            <a:ext cx="776288" cy="9525"/>
          </a:xfrm>
          <a:prstGeom prst="line">
            <a:avLst/>
          </a:prstGeom>
          <a:noFill/>
          <a:ln w="50800" algn="ctr">
            <a:solidFill>
              <a:srgbClr val="FF0000"/>
            </a:solidFill>
            <a:round/>
            <a:headEnd/>
            <a:tailEnd/>
          </a:ln>
        </p:spPr>
      </p:cxnSp>
      <p:sp>
        <p:nvSpPr>
          <p:cNvPr id="55338" name="TextBox 33"/>
          <p:cNvSpPr txBox="1">
            <a:spLocks noChangeArrowheads="1"/>
          </p:cNvSpPr>
          <p:nvPr/>
        </p:nvSpPr>
        <p:spPr bwMode="auto">
          <a:xfrm>
            <a:off x="5773738" y="1000125"/>
            <a:ext cx="1285875" cy="581025"/>
          </a:xfrm>
          <a:prstGeom prst="rect">
            <a:avLst/>
          </a:prstGeom>
          <a:noFill/>
          <a:ln w="9525">
            <a:noFill/>
            <a:miter lim="800000"/>
            <a:headEnd/>
            <a:tailEnd/>
          </a:ln>
        </p:spPr>
        <p:txBody>
          <a:bodyPr>
            <a:spAutoFit/>
          </a:bodyPr>
          <a:lstStyle/>
          <a:p>
            <a:pPr algn="ctr"/>
            <a:r>
              <a:rPr lang="en-US" sz="1600" b="1"/>
              <a:t>Ionizing Particle</a:t>
            </a:r>
          </a:p>
        </p:txBody>
      </p:sp>
      <p:sp>
        <p:nvSpPr>
          <p:cNvPr id="55339" name="TextBox 34"/>
          <p:cNvSpPr txBox="1">
            <a:spLocks noChangeArrowheads="1"/>
          </p:cNvSpPr>
          <p:nvPr/>
        </p:nvSpPr>
        <p:spPr bwMode="auto">
          <a:xfrm>
            <a:off x="4273550" y="2428875"/>
            <a:ext cx="1285875" cy="338138"/>
          </a:xfrm>
          <a:prstGeom prst="rect">
            <a:avLst/>
          </a:prstGeom>
          <a:noFill/>
          <a:ln w="9525">
            <a:noFill/>
            <a:miter lim="800000"/>
            <a:headEnd/>
            <a:tailEnd/>
          </a:ln>
        </p:spPr>
        <p:txBody>
          <a:bodyPr>
            <a:spAutoFit/>
          </a:bodyPr>
          <a:lstStyle/>
          <a:p>
            <a:pPr algn="ctr"/>
            <a:r>
              <a:rPr lang="en-US" sz="1600"/>
              <a:t>e-</a:t>
            </a:r>
          </a:p>
        </p:txBody>
      </p:sp>
      <p:sp>
        <p:nvSpPr>
          <p:cNvPr id="36" name="Oval 35"/>
          <p:cNvSpPr/>
          <p:nvPr/>
        </p:nvSpPr>
        <p:spPr bwMode="auto">
          <a:xfrm>
            <a:off x="4202113" y="2643188"/>
            <a:ext cx="142875" cy="142875"/>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a:lstStyle/>
          <a:p>
            <a:pPr algn="ctr">
              <a:defRPr/>
            </a:pPr>
            <a:endParaRPr lang="en-US" sz="2000"/>
          </a:p>
        </p:txBody>
      </p:sp>
      <p:sp>
        <p:nvSpPr>
          <p:cNvPr id="37" name="Oval 36"/>
          <p:cNvSpPr/>
          <p:nvPr/>
        </p:nvSpPr>
        <p:spPr bwMode="auto">
          <a:xfrm>
            <a:off x="4344988" y="2500313"/>
            <a:ext cx="142875" cy="142875"/>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a:lstStyle/>
          <a:p>
            <a:pPr algn="ctr">
              <a:defRPr/>
            </a:pPr>
            <a:endParaRPr lang="en-US" sz="2000"/>
          </a:p>
        </p:txBody>
      </p:sp>
      <p:sp>
        <p:nvSpPr>
          <p:cNvPr id="38" name="Oval 37"/>
          <p:cNvSpPr/>
          <p:nvPr/>
        </p:nvSpPr>
        <p:spPr bwMode="auto">
          <a:xfrm>
            <a:off x="4487863" y="2357438"/>
            <a:ext cx="142875" cy="142875"/>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a:lstStyle/>
          <a:p>
            <a:pPr algn="ctr">
              <a:defRPr/>
            </a:pPr>
            <a:endParaRPr lang="en-US" sz="2000"/>
          </a:p>
        </p:txBody>
      </p:sp>
      <p:sp>
        <p:nvSpPr>
          <p:cNvPr id="39" name="Oval 38"/>
          <p:cNvSpPr/>
          <p:nvPr/>
        </p:nvSpPr>
        <p:spPr bwMode="auto">
          <a:xfrm>
            <a:off x="4630738" y="2214563"/>
            <a:ext cx="142875" cy="142875"/>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a:lstStyle/>
          <a:p>
            <a:pPr algn="ctr">
              <a:defRPr/>
            </a:pPr>
            <a:endParaRPr lang="en-US" sz="2000"/>
          </a:p>
        </p:txBody>
      </p:sp>
      <p:sp>
        <p:nvSpPr>
          <p:cNvPr id="40" name="Oval 39"/>
          <p:cNvSpPr/>
          <p:nvPr/>
        </p:nvSpPr>
        <p:spPr bwMode="auto">
          <a:xfrm>
            <a:off x="4778375" y="2062163"/>
            <a:ext cx="142875" cy="142875"/>
          </a:xfrm>
          <a:prstGeom prst="ellipse">
            <a:avLst/>
          </a:prstGeom>
          <a:solidFill>
            <a:schemeClr val="accent3"/>
          </a:solidFill>
          <a:ln w="9525" cap="flat" cmpd="sng" algn="ctr">
            <a:solidFill>
              <a:schemeClr val="tx1"/>
            </a:solidFill>
            <a:prstDash val="solid"/>
            <a:round/>
            <a:headEnd type="none" w="med" len="med"/>
            <a:tailEnd type="none" w="med" len="med"/>
          </a:ln>
          <a:effectLst/>
        </p:spPr>
        <p:txBody>
          <a:bodyPr/>
          <a:lstStyle/>
          <a:p>
            <a:pPr algn="ctr">
              <a:defRPr/>
            </a:pPr>
            <a:endParaRPr lang="en-US" sz="2000"/>
          </a:p>
        </p:txBody>
      </p:sp>
      <p:sp>
        <p:nvSpPr>
          <p:cNvPr id="55350" name="TextBox 45"/>
          <p:cNvSpPr txBox="1">
            <a:spLocks noChangeArrowheads="1"/>
          </p:cNvSpPr>
          <p:nvPr/>
        </p:nvSpPr>
        <p:spPr bwMode="auto">
          <a:xfrm>
            <a:off x="3702050" y="2143125"/>
            <a:ext cx="1285875" cy="338138"/>
          </a:xfrm>
          <a:prstGeom prst="rect">
            <a:avLst/>
          </a:prstGeom>
          <a:noFill/>
          <a:ln w="9525">
            <a:noFill/>
            <a:miter lim="800000"/>
            <a:headEnd/>
            <a:tailEnd/>
          </a:ln>
        </p:spPr>
        <p:txBody>
          <a:bodyPr>
            <a:spAutoFit/>
          </a:bodyPr>
          <a:lstStyle/>
          <a:p>
            <a:pPr algn="ctr"/>
            <a:r>
              <a:rPr lang="en-US" sz="1600"/>
              <a:t>h+</a:t>
            </a:r>
          </a:p>
        </p:txBody>
      </p:sp>
      <p:sp>
        <p:nvSpPr>
          <p:cNvPr id="24625" name="Isosceles Triangle 51"/>
          <p:cNvSpPr>
            <a:spLocks noChangeArrowheads="1"/>
          </p:cNvSpPr>
          <p:nvPr/>
        </p:nvSpPr>
        <p:spPr bwMode="auto">
          <a:xfrm flipV="1">
            <a:off x="3844925" y="3667125"/>
            <a:ext cx="500063" cy="415925"/>
          </a:xfrm>
          <a:prstGeom prst="triangle">
            <a:avLst>
              <a:gd name="adj" fmla="val 50000"/>
            </a:avLst>
          </a:prstGeom>
          <a:noFill/>
          <a:ln w="25400" algn="ctr">
            <a:solidFill>
              <a:schemeClr val="tx1"/>
            </a:solidFill>
            <a:round/>
            <a:headEnd/>
            <a:tailEnd/>
          </a:ln>
        </p:spPr>
        <p:txBody>
          <a:bodyPr rot="10800000"/>
          <a:lstStyle/>
          <a:p>
            <a:pPr algn="ctr"/>
            <a:endParaRPr lang="en-US" sz="2000"/>
          </a:p>
        </p:txBody>
      </p:sp>
      <p:sp>
        <p:nvSpPr>
          <p:cNvPr id="24626" name="Rounded Rectangle 58"/>
          <p:cNvSpPr>
            <a:spLocks noChangeArrowheads="1"/>
          </p:cNvSpPr>
          <p:nvPr/>
        </p:nvSpPr>
        <p:spPr bwMode="auto">
          <a:xfrm>
            <a:off x="3773488" y="4286250"/>
            <a:ext cx="642937" cy="428625"/>
          </a:xfrm>
          <a:prstGeom prst="roundRect">
            <a:avLst>
              <a:gd name="adj" fmla="val 16667"/>
            </a:avLst>
          </a:prstGeom>
          <a:noFill/>
          <a:ln w="25400" algn="ctr">
            <a:solidFill>
              <a:schemeClr val="tx1"/>
            </a:solidFill>
            <a:round/>
            <a:headEnd/>
            <a:tailEnd/>
          </a:ln>
        </p:spPr>
        <p:txBody>
          <a:bodyPr/>
          <a:lstStyle/>
          <a:p>
            <a:pPr algn="ctr"/>
            <a:endParaRPr lang="en-US" sz="2000"/>
          </a:p>
        </p:txBody>
      </p:sp>
      <p:cxnSp>
        <p:nvCxnSpPr>
          <p:cNvPr id="24627" name="Straight Connector 60"/>
          <p:cNvCxnSpPr>
            <a:cxnSpLocks noChangeShapeType="1"/>
          </p:cNvCxnSpPr>
          <p:nvPr/>
        </p:nvCxnSpPr>
        <p:spPr bwMode="auto">
          <a:xfrm>
            <a:off x="4095750" y="4076700"/>
            <a:ext cx="0" cy="215900"/>
          </a:xfrm>
          <a:prstGeom prst="line">
            <a:avLst/>
          </a:prstGeom>
          <a:noFill/>
          <a:ln w="25400" algn="ctr">
            <a:solidFill>
              <a:schemeClr val="tx1"/>
            </a:solidFill>
            <a:round/>
            <a:headEnd/>
            <a:tailEnd/>
          </a:ln>
        </p:spPr>
      </p:cxnSp>
      <p:cxnSp>
        <p:nvCxnSpPr>
          <p:cNvPr id="24628" name="Straight Connector 62"/>
          <p:cNvCxnSpPr>
            <a:cxnSpLocks noChangeShapeType="1"/>
            <a:stCxn id="24625" idx="0"/>
            <a:endCxn id="24625" idx="0"/>
          </p:cNvCxnSpPr>
          <p:nvPr/>
        </p:nvCxnSpPr>
        <p:spPr bwMode="auto">
          <a:xfrm>
            <a:off x="4094163" y="4095750"/>
            <a:ext cx="0" cy="0"/>
          </a:xfrm>
          <a:prstGeom prst="line">
            <a:avLst/>
          </a:prstGeom>
          <a:noFill/>
          <a:ln w="9525" algn="ctr">
            <a:solidFill>
              <a:schemeClr val="tx1"/>
            </a:solidFill>
            <a:round/>
            <a:headEnd/>
            <a:tailEnd/>
          </a:ln>
        </p:spPr>
      </p:cxnSp>
      <p:sp>
        <p:nvSpPr>
          <p:cNvPr id="67" name="Rectangle 66"/>
          <p:cNvSpPr/>
          <p:nvPr/>
        </p:nvSpPr>
        <p:spPr bwMode="auto">
          <a:xfrm>
            <a:off x="2416161" y="4929198"/>
            <a:ext cx="4572033" cy="714380"/>
          </a:xfrm>
          <a:prstGeom prst="rect">
            <a:avLst/>
          </a:prstGeom>
          <a:solidFill>
            <a:schemeClr val="accent6"/>
          </a:solidFill>
          <a:ln w="9525" cap="flat" cmpd="sng" algn="ctr">
            <a:solidFill>
              <a:schemeClr val="tx1"/>
            </a:solidFill>
            <a:prstDash val="solid"/>
            <a:round/>
            <a:headEnd type="none" w="med" len="med"/>
            <a:tailEnd type="none" w="med" len="med"/>
          </a:ln>
          <a:effectLst/>
          <a:scene3d>
            <a:camera prst="orthographicFront"/>
            <a:lightRig rig="threePt" dir="t"/>
          </a:scene3d>
          <a:sp3d prstMaterial="plastic">
            <a:bevelT/>
          </a:sp3d>
        </p:spPr>
        <p:txBody>
          <a:bodyPr/>
          <a:lstStyle/>
          <a:p>
            <a:pPr algn="ctr">
              <a:defRPr/>
            </a:pPr>
            <a:endParaRPr lang="en-US" sz="2000"/>
          </a:p>
        </p:txBody>
      </p:sp>
      <p:sp>
        <p:nvSpPr>
          <p:cNvPr id="24632" name="Rectangle 15"/>
          <p:cNvSpPr>
            <a:spLocks noChangeArrowheads="1"/>
          </p:cNvSpPr>
          <p:nvPr/>
        </p:nvSpPr>
        <p:spPr bwMode="auto">
          <a:xfrm>
            <a:off x="3630613" y="2857500"/>
            <a:ext cx="928687" cy="142875"/>
          </a:xfrm>
          <a:prstGeom prst="rect">
            <a:avLst/>
          </a:prstGeom>
          <a:solidFill>
            <a:schemeClr val="accent1"/>
          </a:solidFill>
          <a:ln w="9525" algn="ctr">
            <a:solidFill>
              <a:schemeClr val="tx1"/>
            </a:solidFill>
            <a:round/>
            <a:headEnd/>
            <a:tailEnd/>
          </a:ln>
        </p:spPr>
        <p:txBody>
          <a:bodyPr/>
          <a:lstStyle/>
          <a:p>
            <a:pPr algn="ctr"/>
            <a:endParaRPr lang="en-US" sz="2000"/>
          </a:p>
        </p:txBody>
      </p:sp>
      <p:cxnSp>
        <p:nvCxnSpPr>
          <p:cNvPr id="24633" name="Straight Connector 22"/>
          <p:cNvCxnSpPr>
            <a:cxnSpLocks noChangeShapeType="1"/>
          </p:cNvCxnSpPr>
          <p:nvPr/>
        </p:nvCxnSpPr>
        <p:spPr bwMode="auto">
          <a:xfrm flipV="1">
            <a:off x="3711575" y="3000375"/>
            <a:ext cx="776288" cy="9525"/>
          </a:xfrm>
          <a:prstGeom prst="line">
            <a:avLst/>
          </a:prstGeom>
          <a:noFill/>
          <a:ln w="50800" algn="ctr">
            <a:solidFill>
              <a:srgbClr val="FF0000"/>
            </a:solidFill>
            <a:round/>
            <a:headEnd/>
            <a:tailEnd/>
          </a:ln>
        </p:spPr>
      </p:cxnSp>
      <p:cxnSp>
        <p:nvCxnSpPr>
          <p:cNvPr id="24634" name="Straight Connector 26"/>
          <p:cNvCxnSpPr>
            <a:cxnSpLocks noChangeShapeType="1"/>
          </p:cNvCxnSpPr>
          <p:nvPr/>
        </p:nvCxnSpPr>
        <p:spPr bwMode="auto">
          <a:xfrm flipV="1">
            <a:off x="3711575" y="3490913"/>
            <a:ext cx="776288" cy="9525"/>
          </a:xfrm>
          <a:prstGeom prst="line">
            <a:avLst/>
          </a:prstGeom>
          <a:noFill/>
          <a:ln w="50800" algn="ctr">
            <a:solidFill>
              <a:srgbClr val="FF0000"/>
            </a:solidFill>
            <a:round/>
            <a:headEnd/>
            <a:tailEnd/>
          </a:ln>
        </p:spPr>
      </p:cxnSp>
      <p:cxnSp>
        <p:nvCxnSpPr>
          <p:cNvPr id="55364" name="Straight Arrow Connector 30"/>
          <p:cNvCxnSpPr>
            <a:cxnSpLocks noChangeShapeType="1"/>
          </p:cNvCxnSpPr>
          <p:nvPr/>
        </p:nvCxnSpPr>
        <p:spPr bwMode="auto">
          <a:xfrm rot="10800000" flipV="1">
            <a:off x="1916113" y="1285875"/>
            <a:ext cx="4000500" cy="3714750"/>
          </a:xfrm>
          <a:prstGeom prst="straightConnector1">
            <a:avLst/>
          </a:prstGeom>
          <a:noFill/>
          <a:ln w="28575" algn="ctr">
            <a:solidFill>
              <a:schemeClr val="tx1"/>
            </a:solidFill>
            <a:round/>
            <a:headEnd/>
            <a:tailEnd type="arrow" w="med" len="med"/>
          </a:ln>
        </p:spPr>
      </p:cxnSp>
      <p:sp>
        <p:nvSpPr>
          <p:cNvPr id="24636" name="TextBox 55"/>
          <p:cNvSpPr txBox="1">
            <a:spLocks noChangeArrowheads="1"/>
          </p:cNvSpPr>
          <p:nvPr/>
        </p:nvSpPr>
        <p:spPr bwMode="auto">
          <a:xfrm>
            <a:off x="5773738" y="4214813"/>
            <a:ext cx="1357312" cy="517525"/>
          </a:xfrm>
          <a:prstGeom prst="rect">
            <a:avLst/>
          </a:prstGeom>
          <a:noFill/>
          <a:ln w="9525">
            <a:noFill/>
            <a:miter lim="800000"/>
            <a:headEnd/>
            <a:tailEnd/>
          </a:ln>
        </p:spPr>
        <p:txBody>
          <a:bodyPr>
            <a:spAutoFit/>
          </a:bodyPr>
          <a:lstStyle/>
          <a:p>
            <a:pPr algn="ctr"/>
            <a:r>
              <a:rPr lang="en-US" sz="1400" b="1"/>
              <a:t>Digital processing</a:t>
            </a:r>
          </a:p>
        </p:txBody>
      </p:sp>
      <p:sp>
        <p:nvSpPr>
          <p:cNvPr id="24637" name="TextBox 56"/>
          <p:cNvSpPr txBox="1">
            <a:spLocks noChangeArrowheads="1"/>
          </p:cNvSpPr>
          <p:nvPr/>
        </p:nvSpPr>
        <p:spPr bwMode="auto">
          <a:xfrm>
            <a:off x="2400300" y="4941888"/>
            <a:ext cx="1357313" cy="304800"/>
          </a:xfrm>
          <a:prstGeom prst="rect">
            <a:avLst/>
          </a:prstGeom>
          <a:noFill/>
          <a:ln w="9525">
            <a:noFill/>
            <a:miter lim="800000"/>
            <a:headEnd/>
            <a:tailEnd/>
          </a:ln>
        </p:spPr>
        <p:txBody>
          <a:bodyPr>
            <a:spAutoFit/>
          </a:bodyPr>
          <a:lstStyle/>
          <a:p>
            <a:pPr algn="ctr"/>
            <a:r>
              <a:rPr lang="en-US" sz="1400" b="1"/>
              <a:t>Chip read-out</a:t>
            </a:r>
          </a:p>
        </p:txBody>
      </p:sp>
      <p:sp>
        <p:nvSpPr>
          <p:cNvPr id="24638" name="Line 88"/>
          <p:cNvSpPr>
            <a:spLocks noChangeShapeType="1"/>
          </p:cNvSpPr>
          <p:nvPr/>
        </p:nvSpPr>
        <p:spPr bwMode="auto">
          <a:xfrm flipV="1">
            <a:off x="2400300" y="1773238"/>
            <a:ext cx="0" cy="215900"/>
          </a:xfrm>
          <a:prstGeom prst="line">
            <a:avLst/>
          </a:prstGeom>
          <a:noFill/>
          <a:ln w="25400">
            <a:solidFill>
              <a:schemeClr val="tx1"/>
            </a:solidFill>
            <a:round/>
            <a:headEnd/>
            <a:tailEnd/>
          </a:ln>
        </p:spPr>
        <p:txBody>
          <a:bodyPr/>
          <a:lstStyle/>
          <a:p>
            <a:endParaRPr lang="en-US"/>
          </a:p>
        </p:txBody>
      </p:sp>
      <p:sp>
        <p:nvSpPr>
          <p:cNvPr id="24639" name="Line 89"/>
          <p:cNvSpPr>
            <a:spLocks noChangeShapeType="1"/>
          </p:cNvSpPr>
          <p:nvPr/>
        </p:nvSpPr>
        <p:spPr bwMode="auto">
          <a:xfrm flipH="1">
            <a:off x="1608138" y="1773238"/>
            <a:ext cx="792162" cy="0"/>
          </a:xfrm>
          <a:prstGeom prst="line">
            <a:avLst/>
          </a:prstGeom>
          <a:noFill/>
          <a:ln w="25400">
            <a:solidFill>
              <a:schemeClr val="tx1"/>
            </a:solidFill>
            <a:round/>
            <a:headEnd/>
            <a:tailEnd/>
          </a:ln>
        </p:spPr>
        <p:txBody>
          <a:bodyPr/>
          <a:lstStyle/>
          <a:p>
            <a:endParaRPr lang="en-US"/>
          </a:p>
        </p:txBody>
      </p:sp>
      <p:sp>
        <p:nvSpPr>
          <p:cNvPr id="24640" name="Line 90"/>
          <p:cNvSpPr>
            <a:spLocks noChangeShapeType="1"/>
          </p:cNvSpPr>
          <p:nvPr/>
        </p:nvSpPr>
        <p:spPr bwMode="auto">
          <a:xfrm>
            <a:off x="1608138" y="1773238"/>
            <a:ext cx="0" cy="647700"/>
          </a:xfrm>
          <a:prstGeom prst="line">
            <a:avLst/>
          </a:prstGeom>
          <a:noFill/>
          <a:ln w="25400">
            <a:solidFill>
              <a:schemeClr val="tx1"/>
            </a:solidFill>
            <a:round/>
            <a:headEnd/>
            <a:tailEnd/>
          </a:ln>
        </p:spPr>
        <p:txBody>
          <a:bodyPr/>
          <a:lstStyle/>
          <a:p>
            <a:endParaRPr lang="en-US"/>
          </a:p>
        </p:txBody>
      </p:sp>
      <p:sp>
        <p:nvSpPr>
          <p:cNvPr id="24641" name="Line 92"/>
          <p:cNvSpPr>
            <a:spLocks noChangeShapeType="1"/>
          </p:cNvSpPr>
          <p:nvPr/>
        </p:nvSpPr>
        <p:spPr bwMode="auto">
          <a:xfrm flipV="1">
            <a:off x="2473325" y="3357563"/>
            <a:ext cx="0" cy="142875"/>
          </a:xfrm>
          <a:prstGeom prst="line">
            <a:avLst/>
          </a:prstGeom>
          <a:noFill/>
          <a:ln w="25400">
            <a:solidFill>
              <a:schemeClr val="tx1"/>
            </a:solidFill>
            <a:round/>
            <a:headEnd/>
            <a:tailEnd/>
          </a:ln>
        </p:spPr>
        <p:txBody>
          <a:bodyPr/>
          <a:lstStyle/>
          <a:p>
            <a:endParaRPr lang="en-US"/>
          </a:p>
        </p:txBody>
      </p:sp>
      <p:sp>
        <p:nvSpPr>
          <p:cNvPr id="24642" name="Line 93"/>
          <p:cNvSpPr>
            <a:spLocks noChangeShapeType="1"/>
          </p:cNvSpPr>
          <p:nvPr/>
        </p:nvSpPr>
        <p:spPr bwMode="auto">
          <a:xfrm flipH="1">
            <a:off x="1608138" y="3357563"/>
            <a:ext cx="865187" cy="0"/>
          </a:xfrm>
          <a:prstGeom prst="line">
            <a:avLst/>
          </a:prstGeom>
          <a:noFill/>
          <a:ln w="25400">
            <a:solidFill>
              <a:schemeClr val="tx1"/>
            </a:solidFill>
            <a:round/>
            <a:headEnd/>
            <a:tailEnd/>
          </a:ln>
        </p:spPr>
        <p:txBody>
          <a:bodyPr/>
          <a:lstStyle/>
          <a:p>
            <a:endParaRPr lang="en-US"/>
          </a:p>
        </p:txBody>
      </p:sp>
      <p:sp>
        <p:nvSpPr>
          <p:cNvPr id="24643" name="Line 94"/>
          <p:cNvSpPr>
            <a:spLocks noChangeShapeType="1"/>
          </p:cNvSpPr>
          <p:nvPr/>
        </p:nvSpPr>
        <p:spPr bwMode="auto">
          <a:xfrm>
            <a:off x="1392238" y="2420938"/>
            <a:ext cx="431800" cy="0"/>
          </a:xfrm>
          <a:prstGeom prst="line">
            <a:avLst/>
          </a:prstGeom>
          <a:noFill/>
          <a:ln w="25400">
            <a:solidFill>
              <a:schemeClr val="tx1"/>
            </a:solidFill>
            <a:round/>
            <a:headEnd/>
            <a:tailEnd/>
          </a:ln>
        </p:spPr>
        <p:txBody>
          <a:bodyPr/>
          <a:lstStyle/>
          <a:p>
            <a:endParaRPr lang="en-US"/>
          </a:p>
        </p:txBody>
      </p:sp>
      <p:sp>
        <p:nvSpPr>
          <p:cNvPr id="24644" name="Line 95"/>
          <p:cNvSpPr>
            <a:spLocks noChangeShapeType="1"/>
          </p:cNvSpPr>
          <p:nvPr/>
        </p:nvSpPr>
        <p:spPr bwMode="auto">
          <a:xfrm>
            <a:off x="1465263" y="2492375"/>
            <a:ext cx="287337" cy="0"/>
          </a:xfrm>
          <a:prstGeom prst="line">
            <a:avLst/>
          </a:prstGeom>
          <a:noFill/>
          <a:ln w="38100">
            <a:solidFill>
              <a:schemeClr val="tx1"/>
            </a:solidFill>
            <a:round/>
            <a:headEnd/>
            <a:tailEnd/>
          </a:ln>
        </p:spPr>
        <p:txBody>
          <a:bodyPr/>
          <a:lstStyle/>
          <a:p>
            <a:endParaRPr lang="en-US"/>
          </a:p>
        </p:txBody>
      </p:sp>
      <p:sp>
        <p:nvSpPr>
          <p:cNvPr id="24645" name="Line 96"/>
          <p:cNvSpPr>
            <a:spLocks noChangeShapeType="1"/>
          </p:cNvSpPr>
          <p:nvPr/>
        </p:nvSpPr>
        <p:spPr bwMode="auto">
          <a:xfrm>
            <a:off x="1608138" y="2492375"/>
            <a:ext cx="0" cy="865188"/>
          </a:xfrm>
          <a:prstGeom prst="line">
            <a:avLst/>
          </a:prstGeom>
          <a:noFill/>
          <a:ln w="25400">
            <a:solidFill>
              <a:schemeClr val="tx1"/>
            </a:solidFill>
            <a:round/>
            <a:headEnd/>
            <a:tailEnd/>
          </a:ln>
        </p:spPr>
        <p:txBody>
          <a:bodyPr/>
          <a:lstStyle/>
          <a:p>
            <a:endParaRPr lang="en-US"/>
          </a:p>
        </p:txBody>
      </p:sp>
      <p:sp>
        <p:nvSpPr>
          <p:cNvPr id="24646" name="TextBox 33"/>
          <p:cNvSpPr txBox="1">
            <a:spLocks noChangeArrowheads="1"/>
          </p:cNvSpPr>
          <p:nvPr/>
        </p:nvSpPr>
        <p:spPr bwMode="auto">
          <a:xfrm>
            <a:off x="1116013" y="3573463"/>
            <a:ext cx="1285875" cy="730250"/>
          </a:xfrm>
          <a:prstGeom prst="rect">
            <a:avLst/>
          </a:prstGeom>
          <a:noFill/>
          <a:ln w="9525">
            <a:noFill/>
            <a:miter lim="800000"/>
            <a:headEnd/>
            <a:tailEnd/>
          </a:ln>
        </p:spPr>
        <p:txBody>
          <a:bodyPr>
            <a:spAutoFit/>
          </a:bodyPr>
          <a:lstStyle/>
          <a:p>
            <a:pPr algn="ctr"/>
            <a:r>
              <a:rPr lang="en-US" sz="1400" b="1"/>
              <a:t>Positive or negative sensor bias</a:t>
            </a:r>
          </a:p>
        </p:txBody>
      </p:sp>
      <p:sp>
        <p:nvSpPr>
          <p:cNvPr id="24647" name="Isosceles Triangle 51"/>
          <p:cNvSpPr>
            <a:spLocks noChangeArrowheads="1"/>
          </p:cNvSpPr>
          <p:nvPr/>
        </p:nvSpPr>
        <p:spPr bwMode="auto">
          <a:xfrm flipV="1">
            <a:off x="5013325" y="3654425"/>
            <a:ext cx="500063" cy="415925"/>
          </a:xfrm>
          <a:prstGeom prst="triangle">
            <a:avLst>
              <a:gd name="adj" fmla="val 50000"/>
            </a:avLst>
          </a:prstGeom>
          <a:noFill/>
          <a:ln w="25400" algn="ctr">
            <a:solidFill>
              <a:schemeClr val="tx1"/>
            </a:solidFill>
            <a:round/>
            <a:headEnd/>
            <a:tailEnd/>
          </a:ln>
        </p:spPr>
        <p:txBody>
          <a:bodyPr rot="10800000"/>
          <a:lstStyle/>
          <a:p>
            <a:pPr algn="ctr"/>
            <a:endParaRPr lang="en-US" sz="2000"/>
          </a:p>
        </p:txBody>
      </p:sp>
      <p:sp>
        <p:nvSpPr>
          <p:cNvPr id="24648" name="Rounded Rectangle 58"/>
          <p:cNvSpPr>
            <a:spLocks noChangeArrowheads="1"/>
          </p:cNvSpPr>
          <p:nvPr/>
        </p:nvSpPr>
        <p:spPr bwMode="auto">
          <a:xfrm>
            <a:off x="4941888" y="4273550"/>
            <a:ext cx="642937" cy="428625"/>
          </a:xfrm>
          <a:prstGeom prst="roundRect">
            <a:avLst>
              <a:gd name="adj" fmla="val 16667"/>
            </a:avLst>
          </a:prstGeom>
          <a:noFill/>
          <a:ln w="25400" algn="ctr">
            <a:solidFill>
              <a:schemeClr val="tx1"/>
            </a:solidFill>
            <a:round/>
            <a:headEnd/>
            <a:tailEnd/>
          </a:ln>
        </p:spPr>
        <p:txBody>
          <a:bodyPr/>
          <a:lstStyle/>
          <a:p>
            <a:pPr algn="ctr"/>
            <a:endParaRPr lang="en-US" sz="2000"/>
          </a:p>
        </p:txBody>
      </p:sp>
      <p:cxnSp>
        <p:nvCxnSpPr>
          <p:cNvPr id="24649" name="Straight Connector 60"/>
          <p:cNvCxnSpPr>
            <a:cxnSpLocks noChangeShapeType="1"/>
          </p:cNvCxnSpPr>
          <p:nvPr/>
        </p:nvCxnSpPr>
        <p:spPr bwMode="auto">
          <a:xfrm>
            <a:off x="5276850" y="4051300"/>
            <a:ext cx="0" cy="215900"/>
          </a:xfrm>
          <a:prstGeom prst="line">
            <a:avLst/>
          </a:prstGeom>
          <a:noFill/>
          <a:ln w="25400" algn="ctr">
            <a:solidFill>
              <a:schemeClr val="tx1"/>
            </a:solidFill>
            <a:round/>
            <a:headEnd/>
            <a:tailEnd/>
          </a:ln>
        </p:spPr>
      </p:cxnSp>
      <p:sp>
        <p:nvSpPr>
          <p:cNvPr id="55398" name="AutoShape 102"/>
          <p:cNvSpPr>
            <a:spLocks noChangeArrowheads="1"/>
          </p:cNvSpPr>
          <p:nvPr/>
        </p:nvSpPr>
        <p:spPr bwMode="auto">
          <a:xfrm>
            <a:off x="4344988" y="3716338"/>
            <a:ext cx="647700" cy="217487"/>
          </a:xfrm>
          <a:prstGeom prst="leftRightArrow">
            <a:avLst>
              <a:gd name="adj1" fmla="val 50000"/>
              <a:gd name="adj2" fmla="val 59562"/>
            </a:avLst>
          </a:prstGeom>
          <a:gradFill rotWithShape="1">
            <a:gsLst>
              <a:gs pos="0">
                <a:srgbClr val="666699"/>
              </a:gs>
              <a:gs pos="50000">
                <a:schemeClr val="bg1"/>
              </a:gs>
              <a:gs pos="100000">
                <a:srgbClr val="666699"/>
              </a:gs>
            </a:gsLst>
            <a:lin ang="5400000" scaled="1"/>
          </a:gradFill>
          <a:ln w="25400">
            <a:solidFill>
              <a:schemeClr val="tx1"/>
            </a:solidFill>
            <a:miter lim="800000"/>
            <a:headEnd/>
            <a:tailEnd/>
          </a:ln>
          <a:effectLst/>
        </p:spPr>
        <p:txBody>
          <a:bodyPr wrap="none" anchor="ctr"/>
          <a:lstStyle/>
          <a:p>
            <a:pPr algn="ctr">
              <a:defRPr/>
            </a:pPr>
            <a:endParaRPr lang="en-US" sz="2000"/>
          </a:p>
        </p:txBody>
      </p:sp>
      <p:sp>
        <p:nvSpPr>
          <p:cNvPr id="24651" name="TextBox 59"/>
          <p:cNvSpPr txBox="1">
            <a:spLocks noChangeArrowheads="1"/>
          </p:cNvSpPr>
          <p:nvPr/>
        </p:nvSpPr>
        <p:spPr bwMode="auto">
          <a:xfrm>
            <a:off x="2616200" y="5805488"/>
            <a:ext cx="4105275" cy="581025"/>
          </a:xfrm>
          <a:prstGeom prst="rect">
            <a:avLst/>
          </a:prstGeom>
          <a:noFill/>
          <a:ln w="9525">
            <a:noFill/>
            <a:miter lim="800000"/>
            <a:headEnd/>
            <a:tailEnd/>
          </a:ln>
        </p:spPr>
        <p:txBody>
          <a:bodyPr>
            <a:spAutoFit/>
          </a:bodyPr>
          <a:lstStyle/>
          <a:p>
            <a:pPr algn="ctr"/>
            <a:r>
              <a:rPr lang="en-US" sz="1600" b="1"/>
              <a:t>Medipix3 adds communication between the pixel analogue electronics</a:t>
            </a:r>
          </a:p>
        </p:txBody>
      </p:sp>
      <p:sp>
        <p:nvSpPr>
          <p:cNvPr id="55348" name="Oval 43"/>
          <p:cNvSpPr>
            <a:spLocks noChangeArrowheads="1"/>
          </p:cNvSpPr>
          <p:nvPr/>
        </p:nvSpPr>
        <p:spPr bwMode="auto">
          <a:xfrm>
            <a:off x="4487863" y="2571750"/>
            <a:ext cx="142875" cy="142875"/>
          </a:xfrm>
          <a:prstGeom prst="ellipse">
            <a:avLst/>
          </a:prstGeom>
          <a:solidFill>
            <a:srgbClr val="C00000"/>
          </a:solidFill>
          <a:ln w="9525" algn="ctr">
            <a:solidFill>
              <a:schemeClr val="tx1"/>
            </a:solidFill>
            <a:round/>
            <a:headEnd/>
            <a:tailEnd/>
          </a:ln>
        </p:spPr>
        <p:txBody>
          <a:bodyPr/>
          <a:lstStyle/>
          <a:p>
            <a:pPr algn="ctr"/>
            <a:endParaRPr lang="en-US" sz="2000"/>
          </a:p>
        </p:txBody>
      </p:sp>
      <p:sp>
        <p:nvSpPr>
          <p:cNvPr id="55349" name="Oval 44"/>
          <p:cNvSpPr>
            <a:spLocks noChangeArrowheads="1"/>
          </p:cNvSpPr>
          <p:nvPr/>
        </p:nvSpPr>
        <p:spPr bwMode="auto">
          <a:xfrm>
            <a:off x="4344988" y="2714625"/>
            <a:ext cx="142875" cy="142875"/>
          </a:xfrm>
          <a:prstGeom prst="ellipse">
            <a:avLst/>
          </a:prstGeom>
          <a:solidFill>
            <a:srgbClr val="C00000"/>
          </a:solidFill>
          <a:ln w="9525" algn="ctr">
            <a:solidFill>
              <a:schemeClr val="tx1"/>
            </a:solidFill>
            <a:round/>
            <a:headEnd/>
            <a:tailEnd/>
          </a:ln>
        </p:spPr>
        <p:txBody>
          <a:bodyPr/>
          <a:lstStyle/>
          <a:p>
            <a:pPr algn="ctr"/>
            <a:endParaRPr lang="en-US" sz="2000"/>
          </a:p>
        </p:txBody>
      </p:sp>
      <p:sp>
        <p:nvSpPr>
          <p:cNvPr id="55400" name="Oval 104"/>
          <p:cNvSpPr>
            <a:spLocks noChangeArrowheads="1"/>
          </p:cNvSpPr>
          <p:nvPr/>
        </p:nvSpPr>
        <p:spPr bwMode="auto">
          <a:xfrm>
            <a:off x="5784850" y="1196975"/>
            <a:ext cx="215900" cy="215900"/>
          </a:xfrm>
          <a:prstGeom prst="ellipse">
            <a:avLst/>
          </a:prstGeom>
          <a:solidFill>
            <a:schemeClr val="accent1"/>
          </a:solidFill>
          <a:ln w="9525">
            <a:solidFill>
              <a:schemeClr val="tx1"/>
            </a:solidFill>
            <a:round/>
            <a:headEnd/>
            <a:tailEnd/>
          </a:ln>
        </p:spPr>
        <p:txBody>
          <a:bodyPr wrap="none" anchor="ctr"/>
          <a:lstStyle/>
          <a:p>
            <a:pPr algn="ctr"/>
            <a:endParaRPr lang="en-US" sz="2000"/>
          </a:p>
        </p:txBody>
      </p:sp>
      <p:sp>
        <p:nvSpPr>
          <p:cNvPr id="55345" name="Oval 40"/>
          <p:cNvSpPr>
            <a:spLocks noChangeArrowheads="1"/>
          </p:cNvSpPr>
          <p:nvPr/>
        </p:nvSpPr>
        <p:spPr bwMode="auto">
          <a:xfrm>
            <a:off x="4916488" y="2205038"/>
            <a:ext cx="142875" cy="142875"/>
          </a:xfrm>
          <a:prstGeom prst="ellipse">
            <a:avLst/>
          </a:prstGeom>
          <a:solidFill>
            <a:srgbClr val="C00000"/>
          </a:solidFill>
          <a:ln w="9525" algn="ctr">
            <a:solidFill>
              <a:schemeClr val="tx1"/>
            </a:solidFill>
            <a:round/>
            <a:headEnd/>
            <a:tailEnd/>
          </a:ln>
        </p:spPr>
        <p:txBody>
          <a:bodyPr/>
          <a:lstStyle/>
          <a:p>
            <a:pPr algn="ctr"/>
            <a:endParaRPr lang="en-US" sz="2000"/>
          </a:p>
        </p:txBody>
      </p:sp>
      <p:sp>
        <p:nvSpPr>
          <p:cNvPr id="55346" name="Oval 41"/>
          <p:cNvSpPr>
            <a:spLocks noChangeArrowheads="1"/>
          </p:cNvSpPr>
          <p:nvPr/>
        </p:nvSpPr>
        <p:spPr bwMode="auto">
          <a:xfrm>
            <a:off x="4773613" y="2286000"/>
            <a:ext cx="142875" cy="142875"/>
          </a:xfrm>
          <a:prstGeom prst="ellipse">
            <a:avLst/>
          </a:prstGeom>
          <a:solidFill>
            <a:srgbClr val="C00000"/>
          </a:solidFill>
          <a:ln w="9525" algn="ctr">
            <a:solidFill>
              <a:schemeClr val="tx1"/>
            </a:solidFill>
            <a:round/>
            <a:headEnd/>
            <a:tailEnd/>
          </a:ln>
        </p:spPr>
        <p:txBody>
          <a:bodyPr/>
          <a:lstStyle/>
          <a:p>
            <a:pPr algn="ctr"/>
            <a:endParaRPr lang="en-US" sz="2000"/>
          </a:p>
        </p:txBody>
      </p:sp>
      <p:sp>
        <p:nvSpPr>
          <p:cNvPr id="55347" name="Oval 42"/>
          <p:cNvSpPr>
            <a:spLocks noChangeArrowheads="1"/>
          </p:cNvSpPr>
          <p:nvPr/>
        </p:nvSpPr>
        <p:spPr bwMode="auto">
          <a:xfrm>
            <a:off x="4630738" y="2428875"/>
            <a:ext cx="142875" cy="142875"/>
          </a:xfrm>
          <a:prstGeom prst="ellipse">
            <a:avLst/>
          </a:prstGeom>
          <a:solidFill>
            <a:srgbClr val="C00000"/>
          </a:solidFill>
          <a:ln w="9525" algn="ctr">
            <a:solidFill>
              <a:schemeClr val="tx1"/>
            </a:solidFill>
            <a:round/>
            <a:headEnd/>
            <a:tailEnd/>
          </a:ln>
        </p:spPr>
        <p:txBody>
          <a:bodyPr/>
          <a:lstStyle/>
          <a:p>
            <a:pPr algn="ctr"/>
            <a:endParaRPr lang="en-US" sz="2000"/>
          </a:p>
        </p:txBody>
      </p:sp>
      <p:sp>
        <p:nvSpPr>
          <p:cNvPr id="55404" name="Text Box 108"/>
          <p:cNvSpPr txBox="1">
            <a:spLocks noChangeArrowheads="1"/>
          </p:cNvSpPr>
          <p:nvPr/>
        </p:nvSpPr>
        <p:spPr bwMode="auto">
          <a:xfrm>
            <a:off x="4849813" y="4557713"/>
            <a:ext cx="863600" cy="239712"/>
          </a:xfrm>
          <a:prstGeom prst="rect">
            <a:avLst/>
          </a:prstGeom>
          <a:solidFill>
            <a:schemeClr val="tx1"/>
          </a:solidFill>
          <a:ln w="25400">
            <a:solidFill>
              <a:srgbClr val="00FF00"/>
            </a:solidFill>
            <a:miter lim="800000"/>
            <a:headEnd/>
            <a:tailEnd/>
          </a:ln>
        </p:spPr>
        <p:txBody>
          <a:bodyPr>
            <a:spAutoFit/>
          </a:bodyPr>
          <a:lstStyle/>
          <a:p>
            <a:pPr algn="ctr">
              <a:spcBef>
                <a:spcPct val="50000"/>
              </a:spcBef>
            </a:pPr>
            <a:r>
              <a:rPr lang="en-US" sz="800">
                <a:solidFill>
                  <a:srgbClr val="00FF00"/>
                </a:solidFill>
              </a:rPr>
              <a:t>10001110101</a:t>
            </a:r>
          </a:p>
        </p:txBody>
      </p:sp>
      <p:sp>
        <p:nvSpPr>
          <p:cNvPr id="55405" name="Oval 40"/>
          <p:cNvSpPr>
            <a:spLocks noChangeArrowheads="1"/>
          </p:cNvSpPr>
          <p:nvPr/>
        </p:nvSpPr>
        <p:spPr bwMode="auto">
          <a:xfrm>
            <a:off x="5137150" y="3644900"/>
            <a:ext cx="287338" cy="288925"/>
          </a:xfrm>
          <a:prstGeom prst="ellipse">
            <a:avLst/>
          </a:prstGeom>
          <a:solidFill>
            <a:srgbClr val="C00000"/>
          </a:solidFill>
          <a:ln w="9525" algn="ctr">
            <a:solidFill>
              <a:schemeClr val="tx1"/>
            </a:solidFill>
            <a:round/>
            <a:headEnd/>
            <a:tailEnd/>
          </a:ln>
        </p:spPr>
        <p:txBody>
          <a:bodyPr/>
          <a:lstStyle/>
          <a:p>
            <a:pPr algn="ctr"/>
            <a:endParaRPr lang="en-US" sz="2000"/>
          </a:p>
        </p:txBody>
      </p:sp>
      <p:sp>
        <p:nvSpPr>
          <p:cNvPr id="28697" name="Text Box 25"/>
          <p:cNvSpPr txBox="1">
            <a:spLocks noChangeArrowheads="1"/>
          </p:cNvSpPr>
          <p:nvPr/>
        </p:nvSpPr>
        <p:spPr bwMode="auto">
          <a:xfrm>
            <a:off x="7164388" y="1412875"/>
            <a:ext cx="1979612" cy="606425"/>
          </a:xfrm>
          <a:prstGeom prst="rect">
            <a:avLst/>
          </a:prstGeom>
          <a:solidFill>
            <a:srgbClr val="FFFF99"/>
          </a:solidFill>
          <a:ln w="25400">
            <a:solidFill>
              <a:schemeClr val="tx1"/>
            </a:solidFill>
            <a:miter lim="800000"/>
            <a:headEnd/>
            <a:tailEnd/>
          </a:ln>
        </p:spPr>
        <p:txBody>
          <a:bodyPr>
            <a:spAutoFit/>
          </a:bodyPr>
          <a:lstStyle/>
          <a:p>
            <a:pPr>
              <a:spcBef>
                <a:spcPct val="50000"/>
              </a:spcBef>
            </a:pPr>
            <a:r>
              <a:rPr lang="en-US" sz="1600"/>
              <a:t>A hit in the sensor deposits charge</a:t>
            </a:r>
          </a:p>
        </p:txBody>
      </p:sp>
      <p:sp>
        <p:nvSpPr>
          <p:cNvPr id="3" name="Text Box 25"/>
          <p:cNvSpPr txBox="1">
            <a:spLocks noChangeArrowheads="1"/>
          </p:cNvSpPr>
          <p:nvPr/>
        </p:nvSpPr>
        <p:spPr bwMode="auto">
          <a:xfrm>
            <a:off x="7164388" y="2276475"/>
            <a:ext cx="1979612" cy="850900"/>
          </a:xfrm>
          <a:prstGeom prst="rect">
            <a:avLst/>
          </a:prstGeom>
          <a:solidFill>
            <a:srgbClr val="FFFF99"/>
          </a:solidFill>
          <a:ln w="25400">
            <a:solidFill>
              <a:schemeClr val="tx1"/>
            </a:solidFill>
            <a:miter lim="800000"/>
            <a:headEnd/>
            <a:tailEnd/>
          </a:ln>
        </p:spPr>
        <p:txBody>
          <a:bodyPr>
            <a:spAutoFit/>
          </a:bodyPr>
          <a:lstStyle/>
          <a:p>
            <a:pPr>
              <a:spcBef>
                <a:spcPct val="50000"/>
              </a:spcBef>
            </a:pPr>
            <a:r>
              <a:rPr lang="en-US" sz="1600"/>
              <a:t>The charge passes to the analogue amplifiers</a:t>
            </a:r>
          </a:p>
        </p:txBody>
      </p:sp>
      <p:sp>
        <p:nvSpPr>
          <p:cNvPr id="5" name="Text Box 25"/>
          <p:cNvSpPr txBox="1">
            <a:spLocks noChangeArrowheads="1"/>
          </p:cNvSpPr>
          <p:nvPr/>
        </p:nvSpPr>
        <p:spPr bwMode="auto">
          <a:xfrm>
            <a:off x="7164388" y="3357563"/>
            <a:ext cx="1979612" cy="850900"/>
          </a:xfrm>
          <a:prstGeom prst="rect">
            <a:avLst/>
          </a:prstGeom>
          <a:solidFill>
            <a:srgbClr val="FFFF99"/>
          </a:solidFill>
          <a:ln w="25400">
            <a:solidFill>
              <a:schemeClr val="tx1"/>
            </a:solidFill>
            <a:miter lim="800000"/>
            <a:headEnd/>
            <a:tailEnd/>
          </a:ln>
        </p:spPr>
        <p:txBody>
          <a:bodyPr>
            <a:spAutoFit/>
          </a:bodyPr>
          <a:lstStyle/>
          <a:p>
            <a:pPr>
              <a:spcBef>
                <a:spcPct val="50000"/>
              </a:spcBef>
            </a:pPr>
            <a:r>
              <a:rPr lang="en-US" sz="1600"/>
              <a:t>The Medipix 3 charge summing circuit operates</a:t>
            </a:r>
          </a:p>
        </p:txBody>
      </p:sp>
      <p:sp>
        <p:nvSpPr>
          <p:cNvPr id="6" name="Text Box 25"/>
          <p:cNvSpPr txBox="1">
            <a:spLocks noChangeArrowheads="1"/>
          </p:cNvSpPr>
          <p:nvPr/>
        </p:nvSpPr>
        <p:spPr bwMode="auto">
          <a:xfrm>
            <a:off x="7164388" y="4365625"/>
            <a:ext cx="1979612" cy="850900"/>
          </a:xfrm>
          <a:prstGeom prst="rect">
            <a:avLst/>
          </a:prstGeom>
          <a:solidFill>
            <a:srgbClr val="FFFF99"/>
          </a:solidFill>
          <a:ln w="25400">
            <a:solidFill>
              <a:schemeClr val="tx1"/>
            </a:solidFill>
            <a:miter lim="800000"/>
            <a:headEnd/>
            <a:tailEnd/>
          </a:ln>
        </p:spPr>
        <p:txBody>
          <a:bodyPr>
            <a:spAutoFit/>
          </a:bodyPr>
          <a:lstStyle/>
          <a:p>
            <a:pPr>
              <a:spcBef>
                <a:spcPct val="50000"/>
              </a:spcBef>
            </a:pPr>
            <a:r>
              <a:rPr lang="en-US" sz="1600"/>
              <a:t>The counter is iterated and read out with the shutter</a:t>
            </a:r>
          </a:p>
        </p:txBody>
      </p:sp>
      <p:sp>
        <p:nvSpPr>
          <p:cNvPr id="24664" name="Text Box 4"/>
          <p:cNvSpPr txBox="1">
            <a:spLocks noChangeArrowheads="1"/>
          </p:cNvSpPr>
          <p:nvPr/>
        </p:nvSpPr>
        <p:spPr bwMode="auto">
          <a:xfrm>
            <a:off x="34925" y="1557338"/>
            <a:ext cx="1187450" cy="542925"/>
          </a:xfrm>
          <a:prstGeom prst="rect">
            <a:avLst/>
          </a:prstGeom>
          <a:solidFill>
            <a:schemeClr val="bg1"/>
          </a:solidFill>
          <a:ln w="25400">
            <a:solidFill>
              <a:schemeClr val="bg1"/>
            </a:solidFill>
            <a:miter lim="800000"/>
            <a:headEnd/>
            <a:tailEnd/>
          </a:ln>
        </p:spPr>
        <p:txBody>
          <a:bodyPr>
            <a:spAutoFit/>
          </a:bodyPr>
          <a:lstStyle/>
          <a:p>
            <a:pPr algn="ctr">
              <a:spcBef>
                <a:spcPct val="50000"/>
              </a:spcBef>
            </a:pPr>
            <a:r>
              <a:rPr lang="en-US" sz="1400">
                <a:solidFill>
                  <a:srgbClr val="004182"/>
                </a:solidFill>
              </a:rPr>
              <a:t>Introduction to Medipix3</a:t>
            </a:r>
          </a:p>
        </p:txBody>
      </p:sp>
      <p:sp>
        <p:nvSpPr>
          <p:cNvPr id="24665" name="Text Box 5"/>
          <p:cNvSpPr txBox="1">
            <a:spLocks noChangeArrowheads="1"/>
          </p:cNvSpPr>
          <p:nvPr/>
        </p:nvSpPr>
        <p:spPr bwMode="auto">
          <a:xfrm>
            <a:off x="34925" y="22050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Radiation Damage</a:t>
            </a:r>
          </a:p>
        </p:txBody>
      </p:sp>
      <p:sp>
        <p:nvSpPr>
          <p:cNvPr id="24666" name="Text Box 7"/>
          <p:cNvSpPr txBox="1">
            <a:spLocks noChangeArrowheads="1"/>
          </p:cNvSpPr>
          <p:nvPr/>
        </p:nvSpPr>
        <p:spPr bwMode="auto">
          <a:xfrm>
            <a:off x="34925" y="35004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460MRad Irradiation</a:t>
            </a:r>
          </a:p>
        </p:txBody>
      </p:sp>
      <p:sp>
        <p:nvSpPr>
          <p:cNvPr id="24667" name="Text Box 8"/>
          <p:cNvSpPr txBox="1">
            <a:spLocks noChangeArrowheads="1"/>
          </p:cNvSpPr>
          <p:nvPr/>
        </p:nvSpPr>
        <p:spPr bwMode="auto">
          <a:xfrm>
            <a:off x="34925" y="28527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Design Issues</a:t>
            </a:r>
          </a:p>
        </p:txBody>
      </p:sp>
      <p:sp>
        <p:nvSpPr>
          <p:cNvPr id="24668" name="Text Box 7"/>
          <p:cNvSpPr txBox="1">
            <a:spLocks noChangeArrowheads="1"/>
          </p:cNvSpPr>
          <p:nvPr/>
        </p:nvSpPr>
        <p:spPr bwMode="auto">
          <a:xfrm>
            <a:off x="34925" y="4149725"/>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3MRad Irradiation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33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540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5364"/>
                                        </p:tgtEl>
                                        <p:attrNameLst>
                                          <p:attrName>style.visibility</p:attrName>
                                        </p:attrNameLst>
                                      </p:cBhvr>
                                      <p:to>
                                        <p:strVal val="visible"/>
                                      </p:to>
                                    </p:set>
                                  </p:childTnLst>
                                </p:cTn>
                              </p:par>
                              <p:par>
                                <p:cTn id="11" presetID="0" presetClass="path" presetSubtype="0" accel="50000" decel="50000" fill="hold" grpId="1" nodeType="withEffect">
                                  <p:stCondLst>
                                    <p:cond delay="0"/>
                                  </p:stCondLst>
                                  <p:childTnLst>
                                    <p:animMotion origin="layout" path="M -5.55556E-7 -5.92593E-6 L -0.44114 0.54606 " pathEditMode="relative" ptsTypes="AA">
                                      <p:cBhvr>
                                        <p:cTn id="12" dur="1000" fill="hold"/>
                                        <p:tgtEl>
                                          <p:spTgt spid="55400"/>
                                        </p:tgtEl>
                                        <p:attrNameLst>
                                          <p:attrName>ppt_x</p:attrName>
                                          <p:attrName>ppt_y</p:attrName>
                                        </p:attrNameLst>
                                      </p:cBhvr>
                                    </p:animMotion>
                                  </p:childTnLst>
                                </p:cTn>
                              </p:par>
                            </p:childTnLst>
                          </p:cTn>
                        </p:par>
                        <p:par>
                          <p:cTn id="13" fill="hold">
                            <p:stCondLst>
                              <p:cond delay="1000"/>
                            </p:stCondLst>
                            <p:childTnLst>
                              <p:par>
                                <p:cTn id="14" presetID="1" presetClass="entr" presetSubtype="0" fill="hold" grpId="0" nodeType="afterEffect">
                                  <p:stCondLst>
                                    <p:cond delay="0"/>
                                  </p:stCondLst>
                                  <p:childTnLst>
                                    <p:set>
                                      <p:cBhvr>
                                        <p:cTn id="15" dur="1" fill="hold">
                                          <p:stCondLst>
                                            <p:cond delay="0"/>
                                          </p:stCondLst>
                                        </p:cTn>
                                        <p:tgtEl>
                                          <p:spTgt spid="55350"/>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55339"/>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39"/>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40"/>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55346"/>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55347"/>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55348"/>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55349"/>
                                        </p:tgtEl>
                                        <p:attrNameLst>
                                          <p:attrName>style.visibility</p:attrName>
                                        </p:attrNameLst>
                                      </p:cBhvr>
                                      <p:to>
                                        <p:strVal val="visible"/>
                                      </p:to>
                                    </p:set>
                                  </p:childTnLst>
                                </p:cTn>
                              </p:par>
                              <p:par>
                                <p:cTn id="34" presetID="1" presetClass="entr" presetSubtype="0" fill="hold" grpId="1" nodeType="withEffect">
                                  <p:stCondLst>
                                    <p:cond delay="0"/>
                                  </p:stCondLst>
                                  <p:childTnLst>
                                    <p:set>
                                      <p:cBhvr>
                                        <p:cTn id="35" dur="1" fill="hold">
                                          <p:stCondLst>
                                            <p:cond delay="0"/>
                                          </p:stCondLst>
                                        </p:cTn>
                                        <p:tgtEl>
                                          <p:spTgt spid="55345"/>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36"/>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28697"/>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xit" presetSubtype="0" fill="hold" grpId="1" nodeType="clickEffect">
                                  <p:stCondLst>
                                    <p:cond delay="0"/>
                                  </p:stCondLst>
                                  <p:childTnLst>
                                    <p:set>
                                      <p:cBhvr>
                                        <p:cTn id="43" dur="1" fill="hold">
                                          <p:stCondLst>
                                            <p:cond delay="0"/>
                                          </p:stCondLst>
                                        </p:cTn>
                                        <p:tgtEl>
                                          <p:spTgt spid="55339"/>
                                        </p:tgtEl>
                                        <p:attrNameLst>
                                          <p:attrName>style.visibility</p:attrName>
                                        </p:attrNameLst>
                                      </p:cBhvr>
                                      <p:to>
                                        <p:strVal val="hidden"/>
                                      </p:to>
                                    </p:set>
                                  </p:childTnLst>
                                </p:cTn>
                              </p:par>
                              <p:par>
                                <p:cTn id="44" presetID="1" presetClass="entr" presetSubtype="0" fill="hold" grpId="0" nodeType="withEffect">
                                  <p:stCondLst>
                                    <p:cond delay="0"/>
                                  </p:stCondLst>
                                  <p:childTnLst>
                                    <p:set>
                                      <p:cBhvr>
                                        <p:cTn id="45" dur="1" fill="hold">
                                          <p:stCondLst>
                                            <p:cond delay="0"/>
                                          </p:stCondLst>
                                        </p:cTn>
                                        <p:tgtEl>
                                          <p:spTgt spid="3"/>
                                        </p:tgtEl>
                                        <p:attrNameLst>
                                          <p:attrName>style.visibility</p:attrName>
                                        </p:attrNameLst>
                                      </p:cBhvr>
                                      <p:to>
                                        <p:strVal val="visible"/>
                                      </p:to>
                                    </p:set>
                                  </p:childTnLst>
                                </p:cTn>
                              </p:par>
                              <p:par>
                                <p:cTn id="46" presetID="1" presetClass="exit" presetSubtype="0" fill="hold" grpId="1" nodeType="withEffect">
                                  <p:stCondLst>
                                    <p:cond delay="0"/>
                                  </p:stCondLst>
                                  <p:childTnLst>
                                    <p:set>
                                      <p:cBhvr>
                                        <p:cTn id="47" dur="1" fill="hold">
                                          <p:stCondLst>
                                            <p:cond delay="0"/>
                                          </p:stCondLst>
                                        </p:cTn>
                                        <p:tgtEl>
                                          <p:spTgt spid="55350"/>
                                        </p:tgtEl>
                                        <p:attrNameLst>
                                          <p:attrName>style.visibility</p:attrName>
                                        </p:attrNameLst>
                                      </p:cBhvr>
                                      <p:to>
                                        <p:strVal val="hidden"/>
                                      </p:to>
                                    </p:set>
                                  </p:childTnLst>
                                </p:cTn>
                              </p:par>
                              <p:par>
                                <p:cTn id="48" presetID="1" presetClass="exit" presetSubtype="0" fill="hold" grpId="2" nodeType="withEffect">
                                  <p:stCondLst>
                                    <p:cond delay="0"/>
                                  </p:stCondLst>
                                  <p:childTnLst>
                                    <p:set>
                                      <p:cBhvr>
                                        <p:cTn id="49" dur="1" fill="hold">
                                          <p:stCondLst>
                                            <p:cond delay="0"/>
                                          </p:stCondLst>
                                        </p:cTn>
                                        <p:tgtEl>
                                          <p:spTgt spid="55400"/>
                                        </p:tgtEl>
                                        <p:attrNameLst>
                                          <p:attrName>style.visibility</p:attrName>
                                        </p:attrNameLst>
                                      </p:cBhvr>
                                      <p:to>
                                        <p:strVal val="hidden"/>
                                      </p:to>
                                    </p:set>
                                  </p:childTnLst>
                                </p:cTn>
                              </p:par>
                              <p:par>
                                <p:cTn id="50" presetID="1" presetClass="exit" presetSubtype="0" fill="hold" nodeType="withEffect">
                                  <p:stCondLst>
                                    <p:cond delay="0"/>
                                  </p:stCondLst>
                                  <p:childTnLst>
                                    <p:set>
                                      <p:cBhvr>
                                        <p:cTn id="51" dur="1" fill="hold">
                                          <p:stCondLst>
                                            <p:cond delay="0"/>
                                          </p:stCondLst>
                                        </p:cTn>
                                        <p:tgtEl>
                                          <p:spTgt spid="55364"/>
                                        </p:tgtEl>
                                        <p:attrNameLst>
                                          <p:attrName>style.visibility</p:attrName>
                                        </p:attrNameLst>
                                      </p:cBhvr>
                                      <p:to>
                                        <p:strVal val="hidden"/>
                                      </p:to>
                                    </p:set>
                                  </p:childTnLst>
                                </p:cTn>
                              </p:par>
                              <p:par>
                                <p:cTn id="52" presetID="1" presetClass="exit" presetSubtype="0" fill="hold" grpId="1" nodeType="withEffect">
                                  <p:stCondLst>
                                    <p:cond delay="0"/>
                                  </p:stCondLst>
                                  <p:childTnLst>
                                    <p:set>
                                      <p:cBhvr>
                                        <p:cTn id="53" dur="1" fill="hold">
                                          <p:stCondLst>
                                            <p:cond delay="0"/>
                                          </p:stCondLst>
                                        </p:cTn>
                                        <p:tgtEl>
                                          <p:spTgt spid="55338"/>
                                        </p:tgtEl>
                                        <p:attrNameLst>
                                          <p:attrName>style.visibility</p:attrName>
                                        </p:attrNameLst>
                                      </p:cBhvr>
                                      <p:to>
                                        <p:strVal val="hidden"/>
                                      </p:to>
                                    </p:set>
                                  </p:childTnLst>
                                </p:cTn>
                              </p:par>
                            </p:childTnLst>
                          </p:cTn>
                        </p:par>
                        <p:par>
                          <p:cTn id="54" fill="hold">
                            <p:stCondLst>
                              <p:cond delay="0"/>
                            </p:stCondLst>
                            <p:childTnLst>
                              <p:par>
                                <p:cTn id="55" presetID="0" presetClass="path" presetSubtype="0" accel="50000" decel="50000" fill="hold" grpId="0" nodeType="afterEffect">
                                  <p:stCondLst>
                                    <p:cond delay="0"/>
                                  </p:stCondLst>
                                  <p:childTnLst>
                                    <p:animMotion origin="layout" path="M -3.33333E-6 -4.44444E-6 L 0.01632 0.09445 " pathEditMode="relative" rAng="0" ptsTypes="AA">
                                      <p:cBhvr>
                                        <p:cTn id="56" dur="1000" fill="hold"/>
                                        <p:tgtEl>
                                          <p:spTgt spid="55345"/>
                                        </p:tgtEl>
                                        <p:attrNameLst>
                                          <p:attrName>ppt_x</p:attrName>
                                          <p:attrName>ppt_y</p:attrName>
                                        </p:attrNameLst>
                                      </p:cBhvr>
                                      <p:rCtr x="8" y="47"/>
                                    </p:animMotion>
                                  </p:childTnLst>
                                </p:cTn>
                              </p:par>
                              <p:par>
                                <p:cTn id="57" presetID="0" presetClass="path" presetSubtype="0" accel="50000" decel="50000" fill="hold" grpId="1" nodeType="withEffect">
                                  <p:stCondLst>
                                    <p:cond delay="0"/>
                                  </p:stCondLst>
                                  <p:childTnLst>
                                    <p:animMotion origin="layout" path="M 2.5E-6 5.55112E-17 L 0.01614 0.08264 " pathEditMode="relative" rAng="0" ptsTypes="AA">
                                      <p:cBhvr>
                                        <p:cTn id="58" dur="1000" fill="hold"/>
                                        <p:tgtEl>
                                          <p:spTgt spid="55346"/>
                                        </p:tgtEl>
                                        <p:attrNameLst>
                                          <p:attrName>ppt_x</p:attrName>
                                          <p:attrName>ppt_y</p:attrName>
                                        </p:attrNameLst>
                                      </p:cBhvr>
                                      <p:rCtr x="8" y="41"/>
                                    </p:animMotion>
                                  </p:childTnLst>
                                </p:cTn>
                              </p:par>
                              <p:par>
                                <p:cTn id="59" presetID="0" presetClass="path" presetSubtype="0" accel="50000" decel="50000" fill="hold" grpId="1" nodeType="withEffect">
                                  <p:stCondLst>
                                    <p:cond delay="0"/>
                                  </p:stCondLst>
                                  <p:childTnLst>
                                    <p:animMotion origin="layout" path="M 2.77778E-7 4.07407E-6 L 0.01615 0.0618 " pathEditMode="relative" rAng="0" ptsTypes="AA">
                                      <p:cBhvr>
                                        <p:cTn id="60" dur="1000" fill="hold"/>
                                        <p:tgtEl>
                                          <p:spTgt spid="55347"/>
                                        </p:tgtEl>
                                        <p:attrNameLst>
                                          <p:attrName>ppt_x</p:attrName>
                                          <p:attrName>ppt_y</p:attrName>
                                        </p:attrNameLst>
                                      </p:cBhvr>
                                      <p:rCtr x="8" y="31"/>
                                    </p:animMotion>
                                  </p:childTnLst>
                                </p:cTn>
                              </p:par>
                              <p:par>
                                <p:cTn id="61" presetID="0" presetClass="path" presetSubtype="0" accel="50000" decel="50000" fill="hold" grpId="1" nodeType="withEffect">
                                  <p:stCondLst>
                                    <p:cond delay="0"/>
                                  </p:stCondLst>
                                  <p:childTnLst>
                                    <p:animMotion origin="layout" path="M 2.5E-6 -7.40741E-7 L -0.00764 0.04097 " pathEditMode="relative" rAng="0" ptsTypes="AA">
                                      <p:cBhvr>
                                        <p:cTn id="62" dur="1000" fill="hold"/>
                                        <p:tgtEl>
                                          <p:spTgt spid="55348"/>
                                        </p:tgtEl>
                                        <p:attrNameLst>
                                          <p:attrName>ppt_x</p:attrName>
                                          <p:attrName>ppt_y</p:attrName>
                                        </p:attrNameLst>
                                      </p:cBhvr>
                                      <p:rCtr x="-4" y="20"/>
                                    </p:animMotion>
                                  </p:childTnLst>
                                </p:cTn>
                              </p:par>
                              <p:par>
                                <p:cTn id="63" presetID="0" presetClass="path" presetSubtype="0" accel="50000" decel="50000" fill="hold" grpId="1" nodeType="withEffect">
                                  <p:stCondLst>
                                    <p:cond delay="0"/>
                                  </p:stCondLst>
                                  <p:childTnLst>
                                    <p:animMotion origin="layout" path="M -2.5E-6 4.44444E-6 L -0.00781 0.02013 " pathEditMode="relative" rAng="0" ptsTypes="AA">
                                      <p:cBhvr>
                                        <p:cTn id="64" dur="1000" fill="hold"/>
                                        <p:tgtEl>
                                          <p:spTgt spid="55349"/>
                                        </p:tgtEl>
                                        <p:attrNameLst>
                                          <p:attrName>ppt_x</p:attrName>
                                          <p:attrName>ppt_y</p:attrName>
                                        </p:attrNameLst>
                                      </p:cBhvr>
                                      <p:rCtr x="-4" y="10"/>
                                    </p:animMotion>
                                  </p:childTnLst>
                                </p:cTn>
                              </p:par>
                              <p:par>
                                <p:cTn id="65" presetID="0" presetClass="path" presetSubtype="0" accel="50000" decel="50000" fill="hold" grpId="1" nodeType="withEffect">
                                  <p:stCondLst>
                                    <p:cond delay="0"/>
                                  </p:stCondLst>
                                  <p:childTnLst>
                                    <p:animMotion origin="layout" path="M 2.77778E-7 2.22222E-6 L 2.77778E-7 -0.02107 " pathEditMode="relative" rAng="0" ptsTypes="AA">
                                      <p:cBhvr>
                                        <p:cTn id="66" dur="1000" fill="hold"/>
                                        <p:tgtEl>
                                          <p:spTgt spid="40"/>
                                        </p:tgtEl>
                                        <p:attrNameLst>
                                          <p:attrName>ppt_x</p:attrName>
                                          <p:attrName>ppt_y</p:attrName>
                                        </p:attrNameLst>
                                      </p:cBhvr>
                                      <p:rCtr x="0" y="-11"/>
                                    </p:animMotion>
                                  </p:childTnLst>
                                </p:cTn>
                              </p:par>
                              <p:par>
                                <p:cTn id="67" presetID="0" presetClass="path" presetSubtype="0" accel="50000" decel="50000" fill="hold" grpId="1" nodeType="withEffect">
                                  <p:stCondLst>
                                    <p:cond delay="0"/>
                                  </p:stCondLst>
                                  <p:childTnLst>
                                    <p:animMotion origin="layout" path="M 2.77778E-7 -4.44444E-6 L 2.77778E-7 -0.04189 " pathEditMode="relative" rAng="0" ptsTypes="AA">
                                      <p:cBhvr>
                                        <p:cTn id="68" dur="1000" fill="hold"/>
                                        <p:tgtEl>
                                          <p:spTgt spid="39"/>
                                        </p:tgtEl>
                                        <p:attrNameLst>
                                          <p:attrName>ppt_x</p:attrName>
                                          <p:attrName>ppt_y</p:attrName>
                                        </p:attrNameLst>
                                      </p:cBhvr>
                                      <p:rCtr x="0" y="-21"/>
                                    </p:animMotion>
                                  </p:childTnLst>
                                </p:cTn>
                              </p:par>
                              <p:par>
                                <p:cTn id="69" presetID="0" presetClass="path" presetSubtype="0" accel="50000" decel="50000" fill="hold" grpId="1" nodeType="withEffect">
                                  <p:stCondLst>
                                    <p:cond delay="0"/>
                                  </p:stCondLst>
                                  <p:childTnLst>
                                    <p:animMotion origin="layout" path="M -4.72222E-6 7.40741E-7 L 0.00018 -0.06296 " pathEditMode="relative" rAng="0" ptsTypes="AA">
                                      <p:cBhvr>
                                        <p:cTn id="70" dur="1000" fill="hold"/>
                                        <p:tgtEl>
                                          <p:spTgt spid="38"/>
                                        </p:tgtEl>
                                        <p:attrNameLst>
                                          <p:attrName>ppt_x</p:attrName>
                                          <p:attrName>ppt_y</p:attrName>
                                        </p:attrNameLst>
                                      </p:cBhvr>
                                      <p:rCtr x="0" y="-31"/>
                                    </p:animMotion>
                                  </p:childTnLst>
                                </p:cTn>
                              </p:par>
                              <p:par>
                                <p:cTn id="71" presetID="0" presetClass="path" presetSubtype="0" accel="50000" decel="50000" fill="hold" grpId="1" nodeType="withEffect">
                                  <p:stCondLst>
                                    <p:cond delay="0"/>
                                  </p:stCondLst>
                                  <p:childTnLst>
                                    <p:animMotion origin="layout" path="M -2.5E-6 5.55112E-17 L -2.5E-6 -0.08495 " pathEditMode="relative" rAng="0" ptsTypes="AA">
                                      <p:cBhvr>
                                        <p:cTn id="72" dur="1000" fill="hold"/>
                                        <p:tgtEl>
                                          <p:spTgt spid="37"/>
                                        </p:tgtEl>
                                        <p:attrNameLst>
                                          <p:attrName>ppt_x</p:attrName>
                                          <p:attrName>ppt_y</p:attrName>
                                        </p:attrNameLst>
                                      </p:cBhvr>
                                      <p:rCtr x="0" y="-43"/>
                                    </p:animMotion>
                                  </p:childTnLst>
                                </p:cTn>
                              </p:par>
                              <p:par>
                                <p:cTn id="73" presetID="0" presetClass="path" presetSubtype="0" accel="50000" decel="50000" fill="hold" grpId="1" nodeType="withEffect">
                                  <p:stCondLst>
                                    <p:cond delay="0"/>
                                  </p:stCondLst>
                                  <p:childTnLst>
                                    <p:animMotion origin="layout" path="M 0 0 L 0 -0.10486 " pathEditMode="relative" ptsTypes="AA">
                                      <p:cBhvr>
                                        <p:cTn id="74" dur="1000" fill="hold"/>
                                        <p:tgtEl>
                                          <p:spTgt spid="36"/>
                                        </p:tgtEl>
                                        <p:attrNameLst>
                                          <p:attrName>ppt_x</p:attrName>
                                          <p:attrName>ppt_y</p:attrName>
                                        </p:attrNameLst>
                                      </p:cBhvr>
                                    </p:animMotion>
                                  </p:childTnLst>
                                </p:cTn>
                              </p:par>
                            </p:childTnLst>
                          </p:cTn>
                        </p:par>
                        <p:par>
                          <p:cTn id="75" fill="hold">
                            <p:stCondLst>
                              <p:cond delay="1000"/>
                            </p:stCondLst>
                            <p:childTnLst>
                              <p:par>
                                <p:cTn id="76" presetID="0" presetClass="path" presetSubtype="0" accel="50000" decel="50000" fill="hold" grpId="2" nodeType="afterEffect">
                                  <p:stCondLst>
                                    <p:cond delay="0"/>
                                  </p:stCondLst>
                                  <p:childTnLst>
                                    <p:animMotion origin="layout" path="M 1.66667E-6 -0.02106 L -0.26788 -0.02106 " pathEditMode="relative" rAng="0" ptsTypes="AA">
                                      <p:cBhvr>
                                        <p:cTn id="77" dur="1000" fill="hold"/>
                                        <p:tgtEl>
                                          <p:spTgt spid="40"/>
                                        </p:tgtEl>
                                        <p:attrNameLst>
                                          <p:attrName>ppt_x</p:attrName>
                                          <p:attrName>ppt_y</p:attrName>
                                        </p:attrNameLst>
                                      </p:cBhvr>
                                      <p:rCtr x="-134" y="0"/>
                                    </p:animMotion>
                                  </p:childTnLst>
                                </p:cTn>
                              </p:par>
                              <p:par>
                                <p:cTn id="78" presetID="0" presetClass="path" presetSubtype="0" accel="50000" decel="50000" fill="hold" grpId="2" nodeType="withEffect">
                                  <p:stCondLst>
                                    <p:cond delay="0"/>
                                  </p:stCondLst>
                                  <p:childTnLst>
                                    <p:animMotion origin="layout" path="M -2.5E-6 -0.04328 L -0.25208 -0.04328 " pathEditMode="relative" rAng="0" ptsTypes="AA">
                                      <p:cBhvr>
                                        <p:cTn id="79" dur="1000" fill="hold"/>
                                        <p:tgtEl>
                                          <p:spTgt spid="39"/>
                                        </p:tgtEl>
                                        <p:attrNameLst>
                                          <p:attrName>ppt_x</p:attrName>
                                          <p:attrName>ppt_y</p:attrName>
                                        </p:attrNameLst>
                                      </p:cBhvr>
                                      <p:rCtr x="-126" y="0"/>
                                    </p:animMotion>
                                  </p:childTnLst>
                                </p:cTn>
                              </p:par>
                              <p:par>
                                <p:cTn id="80" presetID="0" presetClass="path" presetSubtype="0" accel="50000" decel="50000" fill="hold" grpId="2" nodeType="withEffect">
                                  <p:stCondLst>
                                    <p:cond delay="0"/>
                                  </p:stCondLst>
                                  <p:childTnLst>
                                    <p:animMotion origin="layout" path="M 2.5E-6 -0.06412 L -0.23629 -0.06412 " pathEditMode="relative" rAng="0" ptsTypes="AA">
                                      <p:cBhvr>
                                        <p:cTn id="81" dur="1000" fill="hold"/>
                                        <p:tgtEl>
                                          <p:spTgt spid="38"/>
                                        </p:tgtEl>
                                        <p:attrNameLst>
                                          <p:attrName>ppt_x</p:attrName>
                                          <p:attrName>ppt_y</p:attrName>
                                        </p:attrNameLst>
                                      </p:cBhvr>
                                      <p:rCtr x="-118" y="0"/>
                                    </p:animMotion>
                                  </p:childTnLst>
                                </p:cTn>
                              </p:par>
                              <p:par>
                                <p:cTn id="82" presetID="0" presetClass="path" presetSubtype="0" accel="50000" decel="50000" fill="hold" grpId="2" nodeType="withEffect">
                                  <p:stCondLst>
                                    <p:cond delay="0"/>
                                  </p:stCondLst>
                                  <p:childTnLst>
                                    <p:animMotion origin="layout" path="M -2.5E-6 -0.08495 L -0.22048 -0.08495 " pathEditMode="relative" rAng="0" ptsTypes="AA">
                                      <p:cBhvr>
                                        <p:cTn id="83" dur="1000" fill="hold"/>
                                        <p:tgtEl>
                                          <p:spTgt spid="37"/>
                                        </p:tgtEl>
                                        <p:attrNameLst>
                                          <p:attrName>ppt_x</p:attrName>
                                          <p:attrName>ppt_y</p:attrName>
                                        </p:attrNameLst>
                                      </p:cBhvr>
                                      <p:rCtr x="-110" y="0"/>
                                    </p:animMotion>
                                  </p:childTnLst>
                                </p:cTn>
                              </p:par>
                              <p:par>
                                <p:cTn id="84" presetID="0" presetClass="path" presetSubtype="0" accel="50000" decel="50000" fill="hold" grpId="2" nodeType="withEffect">
                                  <p:stCondLst>
                                    <p:cond delay="0"/>
                                  </p:stCondLst>
                                  <p:childTnLst>
                                    <p:animMotion origin="layout" path="M 2.5E-6 -0.10578 L -0.20486 -0.10578 " pathEditMode="relative" rAng="0" ptsTypes="AA">
                                      <p:cBhvr>
                                        <p:cTn id="85" dur="1000" fill="hold"/>
                                        <p:tgtEl>
                                          <p:spTgt spid="36"/>
                                        </p:tgtEl>
                                        <p:attrNameLst>
                                          <p:attrName>ppt_x</p:attrName>
                                          <p:attrName>ppt_y</p:attrName>
                                        </p:attrNameLst>
                                      </p:cBhvr>
                                      <p:rCtr x="-102" y="0"/>
                                    </p:animMotion>
                                  </p:childTnLst>
                                </p:cTn>
                              </p:par>
                            </p:childTnLst>
                          </p:cTn>
                        </p:par>
                        <p:par>
                          <p:cTn id="86" fill="hold">
                            <p:stCondLst>
                              <p:cond delay="2000"/>
                            </p:stCondLst>
                            <p:childTnLst>
                              <p:par>
                                <p:cTn id="87" presetID="1" presetClass="exit" presetSubtype="0" fill="hold" grpId="3" nodeType="afterEffect">
                                  <p:stCondLst>
                                    <p:cond delay="0"/>
                                  </p:stCondLst>
                                  <p:childTnLst>
                                    <p:set>
                                      <p:cBhvr>
                                        <p:cTn id="88" dur="1" fill="hold">
                                          <p:stCondLst>
                                            <p:cond delay="0"/>
                                          </p:stCondLst>
                                        </p:cTn>
                                        <p:tgtEl>
                                          <p:spTgt spid="40"/>
                                        </p:tgtEl>
                                        <p:attrNameLst>
                                          <p:attrName>style.visibility</p:attrName>
                                        </p:attrNameLst>
                                      </p:cBhvr>
                                      <p:to>
                                        <p:strVal val="hidden"/>
                                      </p:to>
                                    </p:set>
                                  </p:childTnLst>
                                </p:cTn>
                              </p:par>
                              <p:par>
                                <p:cTn id="89" presetID="1" presetClass="exit" presetSubtype="0" fill="hold" grpId="3" nodeType="withEffect">
                                  <p:stCondLst>
                                    <p:cond delay="0"/>
                                  </p:stCondLst>
                                  <p:childTnLst>
                                    <p:set>
                                      <p:cBhvr>
                                        <p:cTn id="90" dur="1" fill="hold">
                                          <p:stCondLst>
                                            <p:cond delay="0"/>
                                          </p:stCondLst>
                                        </p:cTn>
                                        <p:tgtEl>
                                          <p:spTgt spid="39"/>
                                        </p:tgtEl>
                                        <p:attrNameLst>
                                          <p:attrName>style.visibility</p:attrName>
                                        </p:attrNameLst>
                                      </p:cBhvr>
                                      <p:to>
                                        <p:strVal val="hidden"/>
                                      </p:to>
                                    </p:set>
                                  </p:childTnLst>
                                </p:cTn>
                              </p:par>
                              <p:par>
                                <p:cTn id="91" presetID="1" presetClass="exit" presetSubtype="0" fill="hold" grpId="3" nodeType="withEffect">
                                  <p:stCondLst>
                                    <p:cond delay="0"/>
                                  </p:stCondLst>
                                  <p:childTnLst>
                                    <p:set>
                                      <p:cBhvr>
                                        <p:cTn id="92" dur="1" fill="hold">
                                          <p:stCondLst>
                                            <p:cond delay="0"/>
                                          </p:stCondLst>
                                        </p:cTn>
                                        <p:tgtEl>
                                          <p:spTgt spid="37"/>
                                        </p:tgtEl>
                                        <p:attrNameLst>
                                          <p:attrName>style.visibility</p:attrName>
                                        </p:attrNameLst>
                                      </p:cBhvr>
                                      <p:to>
                                        <p:strVal val="hidden"/>
                                      </p:to>
                                    </p:set>
                                  </p:childTnLst>
                                </p:cTn>
                              </p:par>
                              <p:par>
                                <p:cTn id="93" presetID="1" presetClass="exit" presetSubtype="0" fill="hold" grpId="3" nodeType="withEffect">
                                  <p:stCondLst>
                                    <p:cond delay="0"/>
                                  </p:stCondLst>
                                  <p:childTnLst>
                                    <p:set>
                                      <p:cBhvr>
                                        <p:cTn id="94" dur="1" fill="hold">
                                          <p:stCondLst>
                                            <p:cond delay="0"/>
                                          </p:stCondLst>
                                        </p:cTn>
                                        <p:tgtEl>
                                          <p:spTgt spid="36"/>
                                        </p:tgtEl>
                                        <p:attrNameLst>
                                          <p:attrName>style.visibility</p:attrName>
                                        </p:attrNameLst>
                                      </p:cBhvr>
                                      <p:to>
                                        <p:strVal val="hidden"/>
                                      </p:to>
                                    </p:set>
                                  </p:childTnLst>
                                </p:cTn>
                              </p:par>
                              <p:par>
                                <p:cTn id="95" presetID="1" presetClass="exit" presetSubtype="0" fill="hold" grpId="3" nodeType="withEffect">
                                  <p:stCondLst>
                                    <p:cond delay="0"/>
                                  </p:stCondLst>
                                  <p:childTnLst>
                                    <p:set>
                                      <p:cBhvr>
                                        <p:cTn id="96" dur="1" fill="hold">
                                          <p:stCondLst>
                                            <p:cond delay="0"/>
                                          </p:stCondLst>
                                        </p:cTn>
                                        <p:tgtEl>
                                          <p:spTgt spid="38"/>
                                        </p:tgtEl>
                                        <p:attrNameLst>
                                          <p:attrName>style.visibility</p:attrName>
                                        </p:attrNameLst>
                                      </p:cBhvr>
                                      <p:to>
                                        <p:strVal val="hidden"/>
                                      </p:to>
                                    </p:set>
                                  </p:childTnLst>
                                </p:cTn>
                              </p:par>
                            </p:childTnLst>
                          </p:cTn>
                        </p:par>
                        <p:par>
                          <p:cTn id="97" fill="hold">
                            <p:stCondLst>
                              <p:cond delay="2000"/>
                            </p:stCondLst>
                            <p:childTnLst>
                              <p:par>
                                <p:cTn id="98" presetID="0" presetClass="path" presetSubtype="0" accel="50000" decel="50000" fill="hold" grpId="2" nodeType="afterEffect">
                                  <p:stCondLst>
                                    <p:cond delay="0"/>
                                  </p:stCondLst>
                                  <p:childTnLst>
                                    <p:animMotion origin="layout" path="M -0.00781 0.02014 L -0.03923 0.12431 " pathEditMode="relative" rAng="0" ptsTypes="AA">
                                      <p:cBhvr>
                                        <p:cTn id="99" dur="1000" fill="hold"/>
                                        <p:tgtEl>
                                          <p:spTgt spid="55349"/>
                                        </p:tgtEl>
                                        <p:attrNameLst>
                                          <p:attrName>ppt_x</p:attrName>
                                          <p:attrName>ppt_y</p:attrName>
                                        </p:attrNameLst>
                                      </p:cBhvr>
                                      <p:rCtr x="-16" y="52"/>
                                    </p:animMotion>
                                  </p:childTnLst>
                                </p:cTn>
                              </p:par>
                              <p:par>
                                <p:cTn id="100" presetID="0" presetClass="path" presetSubtype="0" accel="50000" decel="50000" fill="hold" grpId="2" nodeType="withEffect">
                                  <p:stCondLst>
                                    <p:cond delay="0"/>
                                  </p:stCondLst>
                                  <p:childTnLst>
                                    <p:animMotion origin="layout" path="M -0.00764 0.04097 L -0.03924 0.14606 " pathEditMode="relative" rAng="0" ptsTypes="AA">
                                      <p:cBhvr>
                                        <p:cTn id="101" dur="1000" fill="hold"/>
                                        <p:tgtEl>
                                          <p:spTgt spid="55348"/>
                                        </p:tgtEl>
                                        <p:attrNameLst>
                                          <p:attrName>ppt_x</p:attrName>
                                          <p:attrName>ppt_y</p:attrName>
                                        </p:attrNameLst>
                                      </p:cBhvr>
                                      <p:rCtr x="-16" y="53"/>
                                    </p:animMotion>
                                  </p:childTnLst>
                                </p:cTn>
                              </p:par>
                              <p:par>
                                <p:cTn id="102" presetID="0" presetClass="path" presetSubtype="0" accel="50000" decel="50000" fill="hold" grpId="2" nodeType="withEffect">
                                  <p:stCondLst>
                                    <p:cond delay="0"/>
                                  </p:stCondLst>
                                  <p:childTnLst>
                                    <p:animMotion origin="layout" path="M 0.01615 0.06181 L 0.04757 0.1669 " pathEditMode="relative" rAng="0" ptsTypes="AA">
                                      <p:cBhvr>
                                        <p:cTn id="103" dur="1000" fill="hold"/>
                                        <p:tgtEl>
                                          <p:spTgt spid="55347"/>
                                        </p:tgtEl>
                                        <p:attrNameLst>
                                          <p:attrName>ppt_x</p:attrName>
                                          <p:attrName>ppt_y</p:attrName>
                                        </p:attrNameLst>
                                      </p:cBhvr>
                                      <p:rCtr x="16" y="53"/>
                                    </p:animMotion>
                                  </p:childTnLst>
                                </p:cTn>
                              </p:par>
                              <p:par>
                                <p:cTn id="104" presetID="0" presetClass="path" presetSubtype="0" accel="50000" decel="50000" fill="hold" grpId="2" nodeType="withEffect">
                                  <p:stCondLst>
                                    <p:cond delay="0"/>
                                  </p:stCondLst>
                                  <p:childTnLst>
                                    <p:animMotion origin="layout" path="M 0.01614 0.08264 L 0.04774 0.18773 " pathEditMode="relative" rAng="0" ptsTypes="AA">
                                      <p:cBhvr>
                                        <p:cTn id="105" dur="1000" fill="hold"/>
                                        <p:tgtEl>
                                          <p:spTgt spid="55346"/>
                                        </p:tgtEl>
                                        <p:attrNameLst>
                                          <p:attrName>ppt_x</p:attrName>
                                          <p:attrName>ppt_y</p:attrName>
                                        </p:attrNameLst>
                                      </p:cBhvr>
                                      <p:rCtr x="16" y="53"/>
                                    </p:animMotion>
                                  </p:childTnLst>
                                </p:cTn>
                              </p:par>
                              <p:par>
                                <p:cTn id="106" presetID="0" presetClass="path" presetSubtype="0" accel="50000" decel="50000" fill="hold" grpId="2" nodeType="withEffect">
                                  <p:stCondLst>
                                    <p:cond delay="0"/>
                                  </p:stCondLst>
                                  <p:childTnLst>
                                    <p:animMotion origin="layout" path="M 0.01632 0.09445 L 0.04775 0.19954 " pathEditMode="relative" rAng="0" ptsTypes="AA">
                                      <p:cBhvr>
                                        <p:cTn id="107" dur="1000" fill="hold"/>
                                        <p:tgtEl>
                                          <p:spTgt spid="55345"/>
                                        </p:tgtEl>
                                        <p:attrNameLst>
                                          <p:attrName>ppt_x</p:attrName>
                                          <p:attrName>ppt_y</p:attrName>
                                        </p:attrNameLst>
                                      </p:cBhvr>
                                      <p:rCtr x="16" y="53"/>
                                    </p:animMotion>
                                  </p:childTnLst>
                                </p:cTn>
                              </p:par>
                            </p:childTnLst>
                          </p:cTn>
                        </p:par>
                      </p:childTnLst>
                    </p:cTn>
                  </p:par>
                  <p:par>
                    <p:cTn id="108" fill="hold">
                      <p:stCondLst>
                        <p:cond delay="indefinite"/>
                      </p:stCondLst>
                      <p:childTnLst>
                        <p:par>
                          <p:cTn id="109" fill="hold">
                            <p:stCondLst>
                              <p:cond delay="0"/>
                            </p:stCondLst>
                            <p:childTnLst>
                              <p:par>
                                <p:cTn id="110" presetID="0" presetClass="path" presetSubtype="0" accel="50000" decel="50000" fill="hold" grpId="3" nodeType="clickEffect">
                                  <p:stCondLst>
                                    <p:cond delay="0"/>
                                  </p:stCondLst>
                                  <p:childTnLst>
                                    <p:animMotion origin="layout" path="M -0.03924 0.14514 L 0.07899 0.16713 " pathEditMode="relative" rAng="0" ptsTypes="AA">
                                      <p:cBhvr>
                                        <p:cTn id="111" dur="1000" fill="hold"/>
                                        <p:tgtEl>
                                          <p:spTgt spid="55348"/>
                                        </p:tgtEl>
                                        <p:attrNameLst>
                                          <p:attrName>ppt_x</p:attrName>
                                          <p:attrName>ppt_y</p:attrName>
                                        </p:attrNameLst>
                                      </p:cBhvr>
                                      <p:rCtr x="59" y="11"/>
                                    </p:animMotion>
                                  </p:childTnLst>
                                </p:cTn>
                              </p:par>
                              <p:par>
                                <p:cTn id="112" presetID="1" presetClass="entr" presetSubtype="0" fill="hold" grpId="0" nodeType="withEffect">
                                  <p:stCondLst>
                                    <p:cond delay="0"/>
                                  </p:stCondLst>
                                  <p:childTnLst>
                                    <p:set>
                                      <p:cBhvr>
                                        <p:cTn id="113" dur="1" fill="hold">
                                          <p:stCondLst>
                                            <p:cond delay="0"/>
                                          </p:stCondLst>
                                        </p:cTn>
                                        <p:tgtEl>
                                          <p:spTgt spid="5"/>
                                        </p:tgtEl>
                                        <p:attrNameLst>
                                          <p:attrName>style.visibility</p:attrName>
                                        </p:attrNameLst>
                                      </p:cBhvr>
                                      <p:to>
                                        <p:strVal val="visible"/>
                                      </p:to>
                                    </p:set>
                                  </p:childTnLst>
                                </p:cTn>
                              </p:par>
                              <p:par>
                                <p:cTn id="114" presetID="0" presetClass="path" presetSubtype="0" accel="50000" decel="50000" fill="hold" grpId="3" nodeType="withEffect">
                                  <p:stCondLst>
                                    <p:cond delay="0"/>
                                  </p:stCondLst>
                                  <p:childTnLst>
                                    <p:animMotion origin="layout" path="M -0.03923 0.12523 L 0.07882 0.1463 " pathEditMode="relative" rAng="0" ptsTypes="AA">
                                      <p:cBhvr>
                                        <p:cTn id="115" dur="1000" fill="hold"/>
                                        <p:tgtEl>
                                          <p:spTgt spid="55349"/>
                                        </p:tgtEl>
                                        <p:attrNameLst>
                                          <p:attrName>ppt_x</p:attrName>
                                          <p:attrName>ppt_y</p:attrName>
                                        </p:attrNameLst>
                                      </p:cBhvr>
                                      <p:rCtr x="59" y="10"/>
                                    </p:animMotion>
                                  </p:childTnLst>
                                </p:cTn>
                              </p:par>
                            </p:childTnLst>
                          </p:cTn>
                        </p:par>
                        <p:par>
                          <p:cTn id="116" fill="hold">
                            <p:stCondLst>
                              <p:cond delay="1000"/>
                            </p:stCondLst>
                            <p:childTnLst>
                              <p:par>
                                <p:cTn id="117" presetID="55" presetClass="entr" presetSubtype="0" fill="hold" grpId="1" nodeType="afterEffect">
                                  <p:stCondLst>
                                    <p:cond delay="0"/>
                                  </p:stCondLst>
                                  <p:childTnLst>
                                    <p:set>
                                      <p:cBhvr>
                                        <p:cTn id="118" dur="1" fill="hold">
                                          <p:stCondLst>
                                            <p:cond delay="0"/>
                                          </p:stCondLst>
                                        </p:cTn>
                                        <p:tgtEl>
                                          <p:spTgt spid="55405"/>
                                        </p:tgtEl>
                                        <p:attrNameLst>
                                          <p:attrName>style.visibility</p:attrName>
                                        </p:attrNameLst>
                                      </p:cBhvr>
                                      <p:to>
                                        <p:strVal val="visible"/>
                                      </p:to>
                                    </p:set>
                                    <p:anim calcmode="lin" valueType="num">
                                      <p:cBhvr>
                                        <p:cTn id="119" dur="1000" fill="hold"/>
                                        <p:tgtEl>
                                          <p:spTgt spid="55405"/>
                                        </p:tgtEl>
                                        <p:attrNameLst>
                                          <p:attrName>ppt_w</p:attrName>
                                        </p:attrNameLst>
                                      </p:cBhvr>
                                      <p:tavLst>
                                        <p:tav tm="0">
                                          <p:val>
                                            <p:strVal val="#ppt_w*0.70"/>
                                          </p:val>
                                        </p:tav>
                                        <p:tav tm="100000">
                                          <p:val>
                                            <p:strVal val="#ppt_w"/>
                                          </p:val>
                                        </p:tav>
                                      </p:tavLst>
                                    </p:anim>
                                    <p:anim calcmode="lin" valueType="num">
                                      <p:cBhvr>
                                        <p:cTn id="120" dur="1000" fill="hold"/>
                                        <p:tgtEl>
                                          <p:spTgt spid="55405"/>
                                        </p:tgtEl>
                                        <p:attrNameLst>
                                          <p:attrName>ppt_h</p:attrName>
                                        </p:attrNameLst>
                                      </p:cBhvr>
                                      <p:tavLst>
                                        <p:tav tm="0">
                                          <p:val>
                                            <p:strVal val="#ppt_h"/>
                                          </p:val>
                                        </p:tav>
                                        <p:tav tm="100000">
                                          <p:val>
                                            <p:strVal val="#ppt_h"/>
                                          </p:val>
                                        </p:tav>
                                      </p:tavLst>
                                    </p:anim>
                                    <p:animEffect transition="in" filter="fade">
                                      <p:cBhvr>
                                        <p:cTn id="121" dur="1000"/>
                                        <p:tgtEl>
                                          <p:spTgt spid="55405"/>
                                        </p:tgtEl>
                                      </p:cBhvr>
                                    </p:animEffect>
                                  </p:childTnLst>
                                </p:cTn>
                              </p:par>
                              <p:par>
                                <p:cTn id="122" presetID="55" presetClass="exit" presetSubtype="0" fill="hold" grpId="3" nodeType="withEffect">
                                  <p:stCondLst>
                                    <p:cond delay="0"/>
                                  </p:stCondLst>
                                  <p:childTnLst>
                                    <p:anim calcmode="lin" valueType="num">
                                      <p:cBhvr>
                                        <p:cTn id="123" dur="1000"/>
                                        <p:tgtEl>
                                          <p:spTgt spid="55345"/>
                                        </p:tgtEl>
                                        <p:attrNameLst>
                                          <p:attrName>ppt_w</p:attrName>
                                        </p:attrNameLst>
                                      </p:cBhvr>
                                      <p:tavLst>
                                        <p:tav tm="0">
                                          <p:val>
                                            <p:strVal val="ppt_w"/>
                                          </p:val>
                                        </p:tav>
                                        <p:tav tm="100000">
                                          <p:val>
                                            <p:strVal val="ppt_w*0.70"/>
                                          </p:val>
                                        </p:tav>
                                      </p:tavLst>
                                    </p:anim>
                                    <p:anim calcmode="lin" valueType="num">
                                      <p:cBhvr>
                                        <p:cTn id="124" dur="1000"/>
                                        <p:tgtEl>
                                          <p:spTgt spid="55345"/>
                                        </p:tgtEl>
                                        <p:attrNameLst>
                                          <p:attrName>ppt_h</p:attrName>
                                        </p:attrNameLst>
                                      </p:cBhvr>
                                      <p:tavLst>
                                        <p:tav tm="0">
                                          <p:val>
                                            <p:strVal val="ppt_h"/>
                                          </p:val>
                                        </p:tav>
                                        <p:tav tm="100000">
                                          <p:val>
                                            <p:strVal val="ppt_h"/>
                                          </p:val>
                                        </p:tav>
                                      </p:tavLst>
                                    </p:anim>
                                    <p:animEffect transition="out" filter="fade">
                                      <p:cBhvr>
                                        <p:cTn id="125" dur="1000"/>
                                        <p:tgtEl>
                                          <p:spTgt spid="55345"/>
                                        </p:tgtEl>
                                      </p:cBhvr>
                                    </p:animEffect>
                                    <p:set>
                                      <p:cBhvr>
                                        <p:cTn id="126" dur="1" fill="hold">
                                          <p:stCondLst>
                                            <p:cond delay="999"/>
                                          </p:stCondLst>
                                        </p:cTn>
                                        <p:tgtEl>
                                          <p:spTgt spid="55345"/>
                                        </p:tgtEl>
                                        <p:attrNameLst>
                                          <p:attrName>style.visibility</p:attrName>
                                        </p:attrNameLst>
                                      </p:cBhvr>
                                      <p:to>
                                        <p:strVal val="hidden"/>
                                      </p:to>
                                    </p:set>
                                  </p:childTnLst>
                                </p:cTn>
                              </p:par>
                              <p:par>
                                <p:cTn id="127" presetID="55" presetClass="exit" presetSubtype="0" fill="hold" grpId="3" nodeType="withEffect">
                                  <p:stCondLst>
                                    <p:cond delay="0"/>
                                  </p:stCondLst>
                                  <p:childTnLst>
                                    <p:anim calcmode="lin" valueType="num">
                                      <p:cBhvr>
                                        <p:cTn id="128" dur="1000"/>
                                        <p:tgtEl>
                                          <p:spTgt spid="55346"/>
                                        </p:tgtEl>
                                        <p:attrNameLst>
                                          <p:attrName>ppt_w</p:attrName>
                                        </p:attrNameLst>
                                      </p:cBhvr>
                                      <p:tavLst>
                                        <p:tav tm="0">
                                          <p:val>
                                            <p:strVal val="ppt_w"/>
                                          </p:val>
                                        </p:tav>
                                        <p:tav tm="100000">
                                          <p:val>
                                            <p:strVal val="ppt_w*0.70"/>
                                          </p:val>
                                        </p:tav>
                                      </p:tavLst>
                                    </p:anim>
                                    <p:anim calcmode="lin" valueType="num">
                                      <p:cBhvr>
                                        <p:cTn id="129" dur="1000"/>
                                        <p:tgtEl>
                                          <p:spTgt spid="55346"/>
                                        </p:tgtEl>
                                        <p:attrNameLst>
                                          <p:attrName>ppt_h</p:attrName>
                                        </p:attrNameLst>
                                      </p:cBhvr>
                                      <p:tavLst>
                                        <p:tav tm="0">
                                          <p:val>
                                            <p:strVal val="ppt_h"/>
                                          </p:val>
                                        </p:tav>
                                        <p:tav tm="100000">
                                          <p:val>
                                            <p:strVal val="ppt_h"/>
                                          </p:val>
                                        </p:tav>
                                      </p:tavLst>
                                    </p:anim>
                                    <p:animEffect transition="out" filter="fade">
                                      <p:cBhvr>
                                        <p:cTn id="130" dur="1000"/>
                                        <p:tgtEl>
                                          <p:spTgt spid="55346"/>
                                        </p:tgtEl>
                                      </p:cBhvr>
                                    </p:animEffect>
                                    <p:set>
                                      <p:cBhvr>
                                        <p:cTn id="131" dur="1" fill="hold">
                                          <p:stCondLst>
                                            <p:cond delay="999"/>
                                          </p:stCondLst>
                                        </p:cTn>
                                        <p:tgtEl>
                                          <p:spTgt spid="55346"/>
                                        </p:tgtEl>
                                        <p:attrNameLst>
                                          <p:attrName>style.visibility</p:attrName>
                                        </p:attrNameLst>
                                      </p:cBhvr>
                                      <p:to>
                                        <p:strVal val="hidden"/>
                                      </p:to>
                                    </p:set>
                                  </p:childTnLst>
                                </p:cTn>
                              </p:par>
                              <p:par>
                                <p:cTn id="132" presetID="55" presetClass="exit" presetSubtype="0" fill="hold" grpId="3" nodeType="withEffect">
                                  <p:stCondLst>
                                    <p:cond delay="0"/>
                                  </p:stCondLst>
                                  <p:childTnLst>
                                    <p:anim calcmode="lin" valueType="num">
                                      <p:cBhvr>
                                        <p:cTn id="133" dur="1000"/>
                                        <p:tgtEl>
                                          <p:spTgt spid="55347"/>
                                        </p:tgtEl>
                                        <p:attrNameLst>
                                          <p:attrName>ppt_w</p:attrName>
                                        </p:attrNameLst>
                                      </p:cBhvr>
                                      <p:tavLst>
                                        <p:tav tm="0">
                                          <p:val>
                                            <p:strVal val="ppt_w"/>
                                          </p:val>
                                        </p:tav>
                                        <p:tav tm="100000">
                                          <p:val>
                                            <p:strVal val="ppt_w*0.70"/>
                                          </p:val>
                                        </p:tav>
                                      </p:tavLst>
                                    </p:anim>
                                    <p:anim calcmode="lin" valueType="num">
                                      <p:cBhvr>
                                        <p:cTn id="134" dur="1000"/>
                                        <p:tgtEl>
                                          <p:spTgt spid="55347"/>
                                        </p:tgtEl>
                                        <p:attrNameLst>
                                          <p:attrName>ppt_h</p:attrName>
                                        </p:attrNameLst>
                                      </p:cBhvr>
                                      <p:tavLst>
                                        <p:tav tm="0">
                                          <p:val>
                                            <p:strVal val="ppt_h"/>
                                          </p:val>
                                        </p:tav>
                                        <p:tav tm="100000">
                                          <p:val>
                                            <p:strVal val="ppt_h"/>
                                          </p:val>
                                        </p:tav>
                                      </p:tavLst>
                                    </p:anim>
                                    <p:animEffect transition="out" filter="fade">
                                      <p:cBhvr>
                                        <p:cTn id="135" dur="1000"/>
                                        <p:tgtEl>
                                          <p:spTgt spid="55347"/>
                                        </p:tgtEl>
                                      </p:cBhvr>
                                    </p:animEffect>
                                    <p:set>
                                      <p:cBhvr>
                                        <p:cTn id="136" dur="1" fill="hold">
                                          <p:stCondLst>
                                            <p:cond delay="999"/>
                                          </p:stCondLst>
                                        </p:cTn>
                                        <p:tgtEl>
                                          <p:spTgt spid="55347"/>
                                        </p:tgtEl>
                                        <p:attrNameLst>
                                          <p:attrName>style.visibility</p:attrName>
                                        </p:attrNameLst>
                                      </p:cBhvr>
                                      <p:to>
                                        <p:strVal val="hidden"/>
                                      </p:to>
                                    </p:set>
                                  </p:childTnLst>
                                </p:cTn>
                              </p:par>
                              <p:par>
                                <p:cTn id="137" presetID="55" presetClass="exit" presetSubtype="0" fill="hold" grpId="4" nodeType="withEffect">
                                  <p:stCondLst>
                                    <p:cond delay="0"/>
                                  </p:stCondLst>
                                  <p:childTnLst>
                                    <p:anim calcmode="lin" valueType="num">
                                      <p:cBhvr>
                                        <p:cTn id="138" dur="1000"/>
                                        <p:tgtEl>
                                          <p:spTgt spid="55348"/>
                                        </p:tgtEl>
                                        <p:attrNameLst>
                                          <p:attrName>ppt_w</p:attrName>
                                        </p:attrNameLst>
                                      </p:cBhvr>
                                      <p:tavLst>
                                        <p:tav tm="0">
                                          <p:val>
                                            <p:strVal val="ppt_w"/>
                                          </p:val>
                                        </p:tav>
                                        <p:tav tm="100000">
                                          <p:val>
                                            <p:strVal val="ppt_w*0.70"/>
                                          </p:val>
                                        </p:tav>
                                      </p:tavLst>
                                    </p:anim>
                                    <p:anim calcmode="lin" valueType="num">
                                      <p:cBhvr>
                                        <p:cTn id="139" dur="1000"/>
                                        <p:tgtEl>
                                          <p:spTgt spid="55348"/>
                                        </p:tgtEl>
                                        <p:attrNameLst>
                                          <p:attrName>ppt_h</p:attrName>
                                        </p:attrNameLst>
                                      </p:cBhvr>
                                      <p:tavLst>
                                        <p:tav tm="0">
                                          <p:val>
                                            <p:strVal val="ppt_h"/>
                                          </p:val>
                                        </p:tav>
                                        <p:tav tm="100000">
                                          <p:val>
                                            <p:strVal val="ppt_h"/>
                                          </p:val>
                                        </p:tav>
                                      </p:tavLst>
                                    </p:anim>
                                    <p:animEffect transition="out" filter="fade">
                                      <p:cBhvr>
                                        <p:cTn id="140" dur="1000"/>
                                        <p:tgtEl>
                                          <p:spTgt spid="55348"/>
                                        </p:tgtEl>
                                      </p:cBhvr>
                                    </p:animEffect>
                                    <p:set>
                                      <p:cBhvr>
                                        <p:cTn id="141" dur="1" fill="hold">
                                          <p:stCondLst>
                                            <p:cond delay="999"/>
                                          </p:stCondLst>
                                        </p:cTn>
                                        <p:tgtEl>
                                          <p:spTgt spid="55348"/>
                                        </p:tgtEl>
                                        <p:attrNameLst>
                                          <p:attrName>style.visibility</p:attrName>
                                        </p:attrNameLst>
                                      </p:cBhvr>
                                      <p:to>
                                        <p:strVal val="hidden"/>
                                      </p:to>
                                    </p:set>
                                  </p:childTnLst>
                                </p:cTn>
                              </p:par>
                              <p:par>
                                <p:cTn id="142" presetID="55" presetClass="exit" presetSubtype="0" fill="hold" grpId="4" nodeType="withEffect">
                                  <p:stCondLst>
                                    <p:cond delay="0"/>
                                  </p:stCondLst>
                                  <p:childTnLst>
                                    <p:anim calcmode="lin" valueType="num">
                                      <p:cBhvr>
                                        <p:cTn id="143" dur="1000"/>
                                        <p:tgtEl>
                                          <p:spTgt spid="55349"/>
                                        </p:tgtEl>
                                        <p:attrNameLst>
                                          <p:attrName>ppt_w</p:attrName>
                                        </p:attrNameLst>
                                      </p:cBhvr>
                                      <p:tavLst>
                                        <p:tav tm="0">
                                          <p:val>
                                            <p:strVal val="ppt_w"/>
                                          </p:val>
                                        </p:tav>
                                        <p:tav tm="100000">
                                          <p:val>
                                            <p:strVal val="ppt_w*0.70"/>
                                          </p:val>
                                        </p:tav>
                                      </p:tavLst>
                                    </p:anim>
                                    <p:anim calcmode="lin" valueType="num">
                                      <p:cBhvr>
                                        <p:cTn id="144" dur="1000"/>
                                        <p:tgtEl>
                                          <p:spTgt spid="55349"/>
                                        </p:tgtEl>
                                        <p:attrNameLst>
                                          <p:attrName>ppt_h</p:attrName>
                                        </p:attrNameLst>
                                      </p:cBhvr>
                                      <p:tavLst>
                                        <p:tav tm="0">
                                          <p:val>
                                            <p:strVal val="ppt_h"/>
                                          </p:val>
                                        </p:tav>
                                        <p:tav tm="100000">
                                          <p:val>
                                            <p:strVal val="ppt_h"/>
                                          </p:val>
                                        </p:tav>
                                      </p:tavLst>
                                    </p:anim>
                                    <p:animEffect transition="out" filter="fade">
                                      <p:cBhvr>
                                        <p:cTn id="145" dur="1000"/>
                                        <p:tgtEl>
                                          <p:spTgt spid="55349"/>
                                        </p:tgtEl>
                                      </p:cBhvr>
                                    </p:animEffect>
                                    <p:set>
                                      <p:cBhvr>
                                        <p:cTn id="146" dur="1" fill="hold">
                                          <p:stCondLst>
                                            <p:cond delay="999"/>
                                          </p:stCondLst>
                                        </p:cTn>
                                        <p:tgtEl>
                                          <p:spTgt spid="55349"/>
                                        </p:tgtEl>
                                        <p:attrNameLst>
                                          <p:attrName>style.visibility</p:attrName>
                                        </p:attrNameLst>
                                      </p:cBhvr>
                                      <p:to>
                                        <p:strVal val="hidden"/>
                                      </p:to>
                                    </p:set>
                                  </p:childTnLst>
                                </p:cTn>
                              </p:par>
                            </p:childTnLst>
                          </p:cTn>
                        </p:par>
                        <p:par>
                          <p:cTn id="147" fill="hold">
                            <p:stCondLst>
                              <p:cond delay="2000"/>
                            </p:stCondLst>
                            <p:childTnLst>
                              <p:par>
                                <p:cTn id="148" presetID="0" presetClass="path" presetSubtype="0" accel="50000" decel="50000" fill="hold" grpId="0" nodeType="afterEffect">
                                  <p:stCondLst>
                                    <p:cond delay="0"/>
                                  </p:stCondLst>
                                  <p:childTnLst>
                                    <p:animMotion origin="layout" path="M 0.00017 2.22222E-6 L 0.00034 0.08403 " pathEditMode="relative" rAng="0" ptsTypes="AA">
                                      <p:cBhvr>
                                        <p:cTn id="149" dur="1000" fill="hold"/>
                                        <p:tgtEl>
                                          <p:spTgt spid="55405"/>
                                        </p:tgtEl>
                                        <p:attrNameLst>
                                          <p:attrName>ppt_x</p:attrName>
                                          <p:attrName>ppt_y</p:attrName>
                                        </p:attrNameLst>
                                      </p:cBhvr>
                                      <p:rCtr x="0" y="42"/>
                                    </p:animMotion>
                                  </p:childTnLst>
                                </p:cTn>
                              </p:par>
                            </p:childTnLst>
                          </p:cTn>
                        </p:par>
                      </p:childTnLst>
                    </p:cTn>
                  </p:par>
                  <p:par>
                    <p:cTn id="150" fill="hold">
                      <p:stCondLst>
                        <p:cond delay="indefinite"/>
                      </p:stCondLst>
                      <p:childTnLst>
                        <p:par>
                          <p:cTn id="151" fill="hold">
                            <p:stCondLst>
                              <p:cond delay="0"/>
                            </p:stCondLst>
                            <p:childTnLst>
                              <p:par>
                                <p:cTn id="152" presetID="1" presetClass="exit" presetSubtype="0" fill="hold" grpId="3" nodeType="clickEffect">
                                  <p:stCondLst>
                                    <p:cond delay="0"/>
                                  </p:stCondLst>
                                  <p:childTnLst>
                                    <p:set>
                                      <p:cBhvr>
                                        <p:cTn id="153" dur="1" fill="hold">
                                          <p:stCondLst>
                                            <p:cond delay="0"/>
                                          </p:stCondLst>
                                        </p:cTn>
                                        <p:tgtEl>
                                          <p:spTgt spid="55405"/>
                                        </p:tgtEl>
                                        <p:attrNameLst>
                                          <p:attrName>style.visibility</p:attrName>
                                        </p:attrNameLst>
                                      </p:cBhvr>
                                      <p:to>
                                        <p:strVal val="hidden"/>
                                      </p:to>
                                    </p:set>
                                  </p:childTnLst>
                                </p:cTn>
                              </p:par>
                              <p:par>
                                <p:cTn id="154" presetID="1" presetClass="entr" presetSubtype="0" fill="hold" grpId="0" nodeType="withEffect">
                                  <p:stCondLst>
                                    <p:cond delay="0"/>
                                  </p:stCondLst>
                                  <p:childTnLst>
                                    <p:set>
                                      <p:cBhvr>
                                        <p:cTn id="155" dur="1" fill="hold">
                                          <p:stCondLst>
                                            <p:cond delay="0"/>
                                          </p:stCondLst>
                                        </p:cTn>
                                        <p:tgtEl>
                                          <p:spTgt spid="6"/>
                                        </p:tgtEl>
                                        <p:attrNameLst>
                                          <p:attrName>style.visibility</p:attrName>
                                        </p:attrNameLst>
                                      </p:cBhvr>
                                      <p:to>
                                        <p:strVal val="visible"/>
                                      </p:to>
                                    </p:set>
                                  </p:childTnLst>
                                </p:cTn>
                              </p:par>
                            </p:childTnLst>
                          </p:cTn>
                        </p:par>
                        <p:par>
                          <p:cTn id="156" fill="hold">
                            <p:stCondLst>
                              <p:cond delay="0"/>
                            </p:stCondLst>
                            <p:childTnLst>
                              <p:par>
                                <p:cTn id="157" presetID="1" presetClass="entr" presetSubtype="0" fill="hold" grpId="0" nodeType="afterEffect">
                                  <p:stCondLst>
                                    <p:cond delay="0"/>
                                  </p:stCondLst>
                                  <p:childTnLst>
                                    <p:set>
                                      <p:cBhvr>
                                        <p:cTn id="158" dur="1" fill="hold">
                                          <p:stCondLst>
                                            <p:cond delay="0"/>
                                          </p:stCondLst>
                                        </p:cTn>
                                        <p:tgtEl>
                                          <p:spTgt spid="55404"/>
                                        </p:tgtEl>
                                        <p:attrNameLst>
                                          <p:attrName>style.visibility</p:attrName>
                                        </p:attrNameLst>
                                      </p:cBhvr>
                                      <p:to>
                                        <p:strVal val="visible"/>
                                      </p:to>
                                    </p:set>
                                  </p:childTnLst>
                                </p:cTn>
                              </p:par>
                            </p:childTnLst>
                          </p:cTn>
                        </p:par>
                        <p:par>
                          <p:cTn id="159" fill="hold">
                            <p:stCondLst>
                              <p:cond delay="0"/>
                            </p:stCondLst>
                            <p:childTnLst>
                              <p:par>
                                <p:cTn id="160" presetID="0" presetClass="path" presetSubtype="0" accel="50000" decel="50000" fill="hold" grpId="1" nodeType="afterEffect">
                                  <p:stCondLst>
                                    <p:cond delay="0"/>
                                  </p:stCondLst>
                                  <p:childTnLst>
                                    <p:animMotion origin="layout" path="M -0.004 0.00139 L -0.004 0.10625 " pathEditMode="relative" rAng="0" ptsTypes="AA">
                                      <p:cBhvr>
                                        <p:cTn id="161" dur="1000" fill="hold"/>
                                        <p:tgtEl>
                                          <p:spTgt spid="55404"/>
                                        </p:tgtEl>
                                        <p:attrNameLst>
                                          <p:attrName>ppt_x</p:attrName>
                                          <p:attrName>ppt_y</p:attrName>
                                        </p:attrNameLst>
                                      </p:cBhvr>
                                      <p:rCtr x="0" y="52"/>
                                    </p:animMotion>
                                  </p:childTnLst>
                                </p:cTn>
                              </p:par>
                            </p:childTnLst>
                          </p:cTn>
                        </p:par>
                        <p:par>
                          <p:cTn id="162" fill="hold">
                            <p:stCondLst>
                              <p:cond delay="1000"/>
                            </p:stCondLst>
                            <p:childTnLst>
                              <p:par>
                                <p:cTn id="163" presetID="0" presetClass="path" presetSubtype="0" accel="50000" decel="50000" fill="hold" grpId="2" nodeType="afterEffect">
                                  <p:stCondLst>
                                    <p:cond delay="0"/>
                                  </p:stCondLst>
                                  <p:childTnLst>
                                    <p:animMotion origin="layout" path="M 2.5E-6 0.10625 L 0.19687 0.10625 " pathEditMode="relative" rAng="0" ptsTypes="AA">
                                      <p:cBhvr>
                                        <p:cTn id="164" dur="1000" fill="hold"/>
                                        <p:tgtEl>
                                          <p:spTgt spid="55404"/>
                                        </p:tgtEl>
                                        <p:attrNameLst>
                                          <p:attrName>ppt_x</p:attrName>
                                          <p:attrName>ppt_y</p:attrName>
                                        </p:attrNameLst>
                                      </p:cBhvr>
                                      <p:rCtr x="98" y="0"/>
                                    </p:animMotion>
                                  </p:childTnLst>
                                </p:cTn>
                              </p:par>
                            </p:childTnLst>
                          </p:cTn>
                        </p:par>
                        <p:par>
                          <p:cTn id="165" fill="hold">
                            <p:stCondLst>
                              <p:cond delay="2000"/>
                            </p:stCondLst>
                            <p:childTnLst>
                              <p:par>
                                <p:cTn id="166" presetID="1" presetClass="exit" presetSubtype="0" fill="hold" grpId="3" nodeType="afterEffect">
                                  <p:stCondLst>
                                    <p:cond delay="0"/>
                                  </p:stCondLst>
                                  <p:childTnLst>
                                    <p:set>
                                      <p:cBhvr>
                                        <p:cTn id="167" dur="1" fill="hold">
                                          <p:stCondLst>
                                            <p:cond delay="0"/>
                                          </p:stCondLst>
                                        </p:cTn>
                                        <p:tgtEl>
                                          <p:spTgt spid="5540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38" grpId="0"/>
      <p:bldP spid="55338" grpId="1"/>
      <p:bldP spid="55339" grpId="0"/>
      <p:bldP spid="55339" grpId="1"/>
      <p:bldP spid="36" grpId="0" animBg="1"/>
      <p:bldP spid="36" grpId="1" animBg="1"/>
      <p:bldP spid="36" grpId="2" animBg="1"/>
      <p:bldP spid="36" grpId="3" animBg="1"/>
      <p:bldP spid="37" grpId="0" animBg="1"/>
      <p:bldP spid="37" grpId="1" animBg="1"/>
      <p:bldP spid="37" grpId="2" animBg="1"/>
      <p:bldP spid="37" grpId="3" animBg="1"/>
      <p:bldP spid="38" grpId="0" animBg="1"/>
      <p:bldP spid="38" grpId="1" animBg="1"/>
      <p:bldP spid="38" grpId="2" animBg="1"/>
      <p:bldP spid="38" grpId="3" animBg="1"/>
      <p:bldP spid="39" grpId="0" animBg="1"/>
      <p:bldP spid="39" grpId="1" animBg="1"/>
      <p:bldP spid="39" grpId="2" animBg="1"/>
      <p:bldP spid="39" grpId="3" animBg="1"/>
      <p:bldP spid="40" grpId="0" animBg="1"/>
      <p:bldP spid="40" grpId="1" animBg="1"/>
      <p:bldP spid="40" grpId="2" animBg="1"/>
      <p:bldP spid="40" grpId="3" animBg="1"/>
      <p:bldP spid="55350" grpId="0"/>
      <p:bldP spid="55350" grpId="1"/>
      <p:bldP spid="55348" grpId="0" animBg="1"/>
      <p:bldP spid="55348" grpId="1" animBg="1"/>
      <p:bldP spid="55348" grpId="2" animBg="1"/>
      <p:bldP spid="55348" grpId="3" animBg="1"/>
      <p:bldP spid="55348" grpId="4" animBg="1"/>
      <p:bldP spid="55349" grpId="0" animBg="1"/>
      <p:bldP spid="55349" grpId="1" animBg="1"/>
      <p:bldP spid="55349" grpId="2" animBg="1"/>
      <p:bldP spid="55349" grpId="3" animBg="1"/>
      <p:bldP spid="55349" grpId="4" animBg="1"/>
      <p:bldP spid="55400" grpId="0" animBg="1"/>
      <p:bldP spid="55400" grpId="1" animBg="1"/>
      <p:bldP spid="55400" grpId="2" animBg="1"/>
      <p:bldP spid="55345" grpId="0" animBg="1"/>
      <p:bldP spid="55345" grpId="1" animBg="1"/>
      <p:bldP spid="55345" grpId="2" animBg="1"/>
      <p:bldP spid="55345" grpId="3" animBg="1"/>
      <p:bldP spid="55346" grpId="0" animBg="1"/>
      <p:bldP spid="55346" grpId="1" animBg="1"/>
      <p:bldP spid="55346" grpId="2" animBg="1"/>
      <p:bldP spid="55346" grpId="3" animBg="1"/>
      <p:bldP spid="55347" grpId="0" animBg="1"/>
      <p:bldP spid="55347" grpId="1" animBg="1"/>
      <p:bldP spid="55347" grpId="2" animBg="1"/>
      <p:bldP spid="55347" grpId="3" animBg="1"/>
      <p:bldP spid="55404" grpId="0" animBg="1"/>
      <p:bldP spid="55404" grpId="1" animBg="1"/>
      <p:bldP spid="55404" grpId="2" animBg="1"/>
      <p:bldP spid="55404" grpId="3" animBg="1"/>
      <p:bldP spid="55405" grpId="0" animBg="1"/>
      <p:bldP spid="55405" grpId="1" animBg="1"/>
      <p:bldP spid="55405" grpId="3" animBg="1"/>
      <p:bldP spid="28697" grpId="0" animBg="1"/>
      <p:bldP spid="3" grpId="0" animBg="1"/>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r>
              <a:rPr lang="en-US" smtClean="0">
                <a:effectLst/>
              </a:rPr>
              <a:t>Imaging by Photon Counting</a:t>
            </a:r>
          </a:p>
        </p:txBody>
      </p:sp>
      <p:sp>
        <p:nvSpPr>
          <p:cNvPr id="25602" name="Rectangle 3"/>
          <p:cNvSpPr>
            <a:spLocks noGrp="1" noChangeArrowheads="1"/>
          </p:cNvSpPr>
          <p:nvPr>
            <p:ph type="body" idx="1"/>
          </p:nvPr>
        </p:nvSpPr>
        <p:spPr/>
        <p:txBody>
          <a:bodyPr/>
          <a:lstStyle/>
          <a:p>
            <a:r>
              <a:rPr lang="en-US" sz="1800" smtClean="0"/>
              <a:t>Application of HEP idea to x-ray detection and medical imaging, the concept behind Medipix chips.</a:t>
            </a:r>
          </a:p>
          <a:p>
            <a:endParaRPr lang="en-US" sz="1800" smtClean="0"/>
          </a:p>
          <a:p>
            <a:r>
              <a:rPr lang="en-US" sz="1800" smtClean="0"/>
              <a:t>Photon counting devices provide superior contrast and dynamic range to charge integrating devices.</a:t>
            </a:r>
          </a:p>
          <a:p>
            <a:endParaRPr lang="en-US" sz="1800" smtClean="0"/>
          </a:p>
          <a:p>
            <a:r>
              <a:rPr lang="en-US" sz="1800" smtClean="0"/>
              <a:t>Counting only hits that pass threshold rejects noise in the sensor giving clearer images.</a:t>
            </a:r>
          </a:p>
          <a:p>
            <a:endParaRPr lang="en-US" sz="1800" smtClean="0"/>
          </a:p>
          <a:p>
            <a:r>
              <a:rPr lang="en-US" sz="1800" smtClean="0"/>
              <a:t>Dynamic range is limited only by front end response and depth of in-pixel counters.</a:t>
            </a:r>
          </a:p>
        </p:txBody>
      </p:sp>
      <p:sp>
        <p:nvSpPr>
          <p:cNvPr id="25603" name="Text Box 4"/>
          <p:cNvSpPr txBox="1">
            <a:spLocks noChangeArrowheads="1"/>
          </p:cNvSpPr>
          <p:nvPr/>
        </p:nvSpPr>
        <p:spPr bwMode="auto">
          <a:xfrm>
            <a:off x="34925" y="1557338"/>
            <a:ext cx="1187450" cy="542925"/>
          </a:xfrm>
          <a:prstGeom prst="rect">
            <a:avLst/>
          </a:prstGeom>
          <a:solidFill>
            <a:schemeClr val="bg1"/>
          </a:solidFill>
          <a:ln w="25400">
            <a:solidFill>
              <a:schemeClr val="bg1"/>
            </a:solidFill>
            <a:miter lim="800000"/>
            <a:headEnd/>
            <a:tailEnd/>
          </a:ln>
        </p:spPr>
        <p:txBody>
          <a:bodyPr>
            <a:spAutoFit/>
          </a:bodyPr>
          <a:lstStyle/>
          <a:p>
            <a:pPr algn="ctr">
              <a:spcBef>
                <a:spcPct val="50000"/>
              </a:spcBef>
            </a:pPr>
            <a:r>
              <a:rPr lang="en-US" sz="1400">
                <a:solidFill>
                  <a:srgbClr val="004182"/>
                </a:solidFill>
              </a:rPr>
              <a:t>Introduction to Medipix3</a:t>
            </a:r>
          </a:p>
        </p:txBody>
      </p:sp>
      <p:sp>
        <p:nvSpPr>
          <p:cNvPr id="25604" name="Text Box 5"/>
          <p:cNvSpPr txBox="1">
            <a:spLocks noChangeArrowheads="1"/>
          </p:cNvSpPr>
          <p:nvPr/>
        </p:nvSpPr>
        <p:spPr bwMode="auto">
          <a:xfrm>
            <a:off x="34925" y="22050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Radiation Damage</a:t>
            </a:r>
          </a:p>
        </p:txBody>
      </p:sp>
      <p:sp>
        <p:nvSpPr>
          <p:cNvPr id="25605" name="Text Box 7"/>
          <p:cNvSpPr txBox="1">
            <a:spLocks noChangeArrowheads="1"/>
          </p:cNvSpPr>
          <p:nvPr/>
        </p:nvSpPr>
        <p:spPr bwMode="auto">
          <a:xfrm>
            <a:off x="34925" y="35004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460MRad Irradiation</a:t>
            </a:r>
          </a:p>
        </p:txBody>
      </p:sp>
      <p:sp>
        <p:nvSpPr>
          <p:cNvPr id="25606" name="Text Box 8"/>
          <p:cNvSpPr txBox="1">
            <a:spLocks noChangeArrowheads="1"/>
          </p:cNvSpPr>
          <p:nvPr/>
        </p:nvSpPr>
        <p:spPr bwMode="auto">
          <a:xfrm>
            <a:off x="34925" y="28527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Design Issues</a:t>
            </a:r>
          </a:p>
        </p:txBody>
      </p:sp>
      <p:sp>
        <p:nvSpPr>
          <p:cNvPr id="25607" name="Text Box 7"/>
          <p:cNvSpPr txBox="1">
            <a:spLocks noChangeArrowheads="1"/>
          </p:cNvSpPr>
          <p:nvPr/>
        </p:nvSpPr>
        <p:spPr bwMode="auto">
          <a:xfrm>
            <a:off x="34925" y="4149725"/>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3MRad Irradiation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r>
              <a:rPr lang="en-US" smtClean="0">
                <a:effectLst/>
              </a:rPr>
              <a:t>Medipix 3 </a:t>
            </a:r>
          </a:p>
        </p:txBody>
      </p:sp>
      <p:sp>
        <p:nvSpPr>
          <p:cNvPr id="26626" name="Rectangle 3"/>
          <p:cNvSpPr>
            <a:spLocks noGrp="1" noChangeArrowheads="1"/>
          </p:cNvSpPr>
          <p:nvPr>
            <p:ph type="body" idx="1"/>
          </p:nvPr>
        </p:nvSpPr>
        <p:spPr/>
        <p:txBody>
          <a:bodyPr/>
          <a:lstStyle/>
          <a:p>
            <a:r>
              <a:rPr lang="en-US" sz="2000" smtClean="0"/>
              <a:t>Medipix3 builds on the success of Medipix2 as a single photon counting imaging chip</a:t>
            </a:r>
          </a:p>
          <a:p>
            <a:r>
              <a:rPr lang="en-US" sz="2000" smtClean="0"/>
              <a:t>Added Features</a:t>
            </a:r>
          </a:p>
          <a:p>
            <a:pPr lvl="1"/>
            <a:r>
              <a:rPr lang="en-US" smtClean="0"/>
              <a:t>Analogue charge summing to keep all charge information</a:t>
            </a:r>
          </a:p>
          <a:p>
            <a:pPr lvl="1"/>
            <a:r>
              <a:rPr lang="en-US" smtClean="0"/>
              <a:t>Spectroscopic mode with 8 threshold levels</a:t>
            </a:r>
          </a:p>
          <a:p>
            <a:pPr lvl="1"/>
            <a:r>
              <a:rPr lang="en-US" smtClean="0"/>
              <a:t>Continuous readout mode (no dead time)</a:t>
            </a:r>
          </a:p>
          <a:p>
            <a:pPr lvl="1"/>
            <a:r>
              <a:rPr lang="en-US" smtClean="0"/>
              <a:t>Increased counter depth increasing dynamic range</a:t>
            </a:r>
          </a:p>
          <a:p>
            <a:pPr lvl="1"/>
            <a:r>
              <a:rPr lang="en-US" smtClean="0"/>
              <a:t>Increased readout speed</a:t>
            </a:r>
          </a:p>
          <a:p>
            <a:pPr lvl="1"/>
            <a:r>
              <a:rPr lang="en-US" smtClean="0"/>
              <a:t>Increased radiation hardness from 130nm CMOS process</a:t>
            </a:r>
          </a:p>
          <a:p>
            <a:pPr lvl="1"/>
            <a:endParaRPr lang="en-US" smtClean="0"/>
          </a:p>
        </p:txBody>
      </p:sp>
      <p:pic>
        <p:nvPicPr>
          <p:cNvPr id="26627" name="Picture 6"/>
          <p:cNvPicPr>
            <a:picLocks noChangeAspect="1" noChangeArrowheads="1"/>
          </p:cNvPicPr>
          <p:nvPr/>
        </p:nvPicPr>
        <p:blipFill>
          <a:blip r:embed="rId2"/>
          <a:srcRect/>
          <a:stretch>
            <a:fillRect/>
          </a:stretch>
        </p:blipFill>
        <p:spPr bwMode="auto">
          <a:xfrm>
            <a:off x="3635375" y="4292600"/>
            <a:ext cx="2449513" cy="2332038"/>
          </a:xfrm>
          <a:prstGeom prst="rect">
            <a:avLst/>
          </a:prstGeom>
          <a:noFill/>
          <a:ln w="9525">
            <a:noFill/>
            <a:miter lim="800000"/>
            <a:headEnd/>
            <a:tailEnd/>
          </a:ln>
        </p:spPr>
      </p:pic>
      <p:sp>
        <p:nvSpPr>
          <p:cNvPr id="26628" name="Text Box 4"/>
          <p:cNvSpPr txBox="1">
            <a:spLocks noChangeArrowheads="1"/>
          </p:cNvSpPr>
          <p:nvPr/>
        </p:nvSpPr>
        <p:spPr bwMode="auto">
          <a:xfrm>
            <a:off x="34925" y="1557338"/>
            <a:ext cx="1187450" cy="542925"/>
          </a:xfrm>
          <a:prstGeom prst="rect">
            <a:avLst/>
          </a:prstGeom>
          <a:solidFill>
            <a:schemeClr val="bg1"/>
          </a:solidFill>
          <a:ln w="25400">
            <a:solidFill>
              <a:schemeClr val="bg1"/>
            </a:solidFill>
            <a:miter lim="800000"/>
            <a:headEnd/>
            <a:tailEnd/>
          </a:ln>
        </p:spPr>
        <p:txBody>
          <a:bodyPr>
            <a:spAutoFit/>
          </a:bodyPr>
          <a:lstStyle/>
          <a:p>
            <a:pPr algn="ctr">
              <a:spcBef>
                <a:spcPct val="50000"/>
              </a:spcBef>
            </a:pPr>
            <a:r>
              <a:rPr lang="en-US" sz="1400">
                <a:solidFill>
                  <a:srgbClr val="004182"/>
                </a:solidFill>
              </a:rPr>
              <a:t>Introduction to Medipix3</a:t>
            </a:r>
          </a:p>
        </p:txBody>
      </p:sp>
      <p:sp>
        <p:nvSpPr>
          <p:cNvPr id="26629" name="Text Box 5"/>
          <p:cNvSpPr txBox="1">
            <a:spLocks noChangeArrowheads="1"/>
          </p:cNvSpPr>
          <p:nvPr/>
        </p:nvSpPr>
        <p:spPr bwMode="auto">
          <a:xfrm>
            <a:off x="34925" y="22050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Radiation Damage</a:t>
            </a:r>
          </a:p>
        </p:txBody>
      </p:sp>
      <p:sp>
        <p:nvSpPr>
          <p:cNvPr id="26630" name="Text Box 7"/>
          <p:cNvSpPr txBox="1">
            <a:spLocks noChangeArrowheads="1"/>
          </p:cNvSpPr>
          <p:nvPr/>
        </p:nvSpPr>
        <p:spPr bwMode="auto">
          <a:xfrm>
            <a:off x="34925" y="35004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460MRad Irradiation</a:t>
            </a:r>
          </a:p>
        </p:txBody>
      </p:sp>
      <p:sp>
        <p:nvSpPr>
          <p:cNvPr id="26631" name="Text Box 8"/>
          <p:cNvSpPr txBox="1">
            <a:spLocks noChangeArrowheads="1"/>
          </p:cNvSpPr>
          <p:nvPr/>
        </p:nvSpPr>
        <p:spPr bwMode="auto">
          <a:xfrm>
            <a:off x="34925" y="28527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Design Issues</a:t>
            </a:r>
          </a:p>
        </p:txBody>
      </p:sp>
      <p:sp>
        <p:nvSpPr>
          <p:cNvPr id="26632" name="Text Box 7"/>
          <p:cNvSpPr txBox="1">
            <a:spLocks noChangeArrowheads="1"/>
          </p:cNvSpPr>
          <p:nvPr/>
        </p:nvSpPr>
        <p:spPr bwMode="auto">
          <a:xfrm>
            <a:off x="34925" y="4149725"/>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3MRad Irradiation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p:txBody>
          <a:bodyPr/>
          <a:lstStyle/>
          <a:p>
            <a:r>
              <a:rPr lang="en-US" smtClean="0">
                <a:effectLst/>
              </a:rPr>
              <a:t>Status</a:t>
            </a:r>
          </a:p>
        </p:txBody>
      </p:sp>
      <p:pic>
        <p:nvPicPr>
          <p:cNvPr id="27650" name="Picture 2" descr="W:\High Resolution Images\Medipix3\chip_image_lowres_good.bmp"/>
          <p:cNvPicPr>
            <a:picLocks noChangeAspect="1" noChangeArrowheads="1"/>
          </p:cNvPicPr>
          <p:nvPr/>
        </p:nvPicPr>
        <p:blipFill>
          <a:blip r:embed="rId2"/>
          <a:srcRect/>
          <a:stretch>
            <a:fillRect/>
          </a:stretch>
        </p:blipFill>
        <p:spPr bwMode="auto">
          <a:xfrm>
            <a:off x="6011863" y="1412875"/>
            <a:ext cx="3052762" cy="3744913"/>
          </a:xfrm>
          <a:prstGeom prst="rect">
            <a:avLst/>
          </a:prstGeom>
          <a:noFill/>
          <a:ln w="9525">
            <a:noFill/>
            <a:miter lim="800000"/>
            <a:headEnd/>
            <a:tailEnd/>
          </a:ln>
        </p:spPr>
      </p:pic>
      <p:sp>
        <p:nvSpPr>
          <p:cNvPr id="27651" name="Rectangle 3"/>
          <p:cNvSpPr>
            <a:spLocks noChangeArrowheads="1"/>
          </p:cNvSpPr>
          <p:nvPr/>
        </p:nvSpPr>
        <p:spPr bwMode="auto">
          <a:xfrm>
            <a:off x="1258888" y="1196975"/>
            <a:ext cx="4637087" cy="5181600"/>
          </a:xfrm>
          <a:prstGeom prst="rect">
            <a:avLst/>
          </a:prstGeom>
          <a:noFill/>
          <a:ln w="9525">
            <a:noFill/>
            <a:miter lim="800000"/>
            <a:headEnd/>
            <a:tailEnd/>
          </a:ln>
        </p:spPr>
        <p:txBody>
          <a:bodyPr/>
          <a:lstStyle/>
          <a:p>
            <a:pPr marL="342900" indent="-342900" eaLnBrk="0" hangingPunct="0">
              <a:lnSpc>
                <a:spcPct val="90000"/>
              </a:lnSpc>
              <a:spcBef>
                <a:spcPct val="20000"/>
              </a:spcBef>
              <a:buFontTx/>
              <a:buChar char="•"/>
            </a:pPr>
            <a:r>
              <a:rPr lang="en-US" b="1">
                <a:solidFill>
                  <a:srgbClr val="376092"/>
                </a:solidFill>
              </a:rPr>
              <a:t>First engineering run (12 wafers of 100 chips) delivered early this year</a:t>
            </a:r>
          </a:p>
          <a:p>
            <a:pPr marL="342900" indent="-342900" eaLnBrk="0" hangingPunct="0">
              <a:lnSpc>
                <a:spcPct val="90000"/>
              </a:lnSpc>
              <a:spcBef>
                <a:spcPct val="20000"/>
              </a:spcBef>
              <a:buFontTx/>
              <a:buChar char="•"/>
            </a:pPr>
            <a:endParaRPr lang="en-US" b="1">
              <a:solidFill>
                <a:srgbClr val="376092"/>
              </a:solidFill>
            </a:endParaRPr>
          </a:p>
          <a:p>
            <a:pPr marL="342900" indent="-342900" eaLnBrk="0" hangingPunct="0">
              <a:lnSpc>
                <a:spcPct val="90000"/>
              </a:lnSpc>
              <a:spcBef>
                <a:spcPct val="20000"/>
              </a:spcBef>
              <a:buFontTx/>
              <a:buChar char="•"/>
            </a:pPr>
            <a:r>
              <a:rPr lang="en-US" b="1">
                <a:solidFill>
                  <a:srgbClr val="376092"/>
                </a:solidFill>
              </a:rPr>
              <a:t>Wafer probing complete (from 11 wafers – 437 Class A + 166 ClassB)</a:t>
            </a:r>
          </a:p>
          <a:p>
            <a:pPr marL="342900" indent="-342900" eaLnBrk="0" hangingPunct="0">
              <a:lnSpc>
                <a:spcPct val="90000"/>
              </a:lnSpc>
              <a:spcBef>
                <a:spcPct val="20000"/>
              </a:spcBef>
              <a:buFontTx/>
              <a:buChar char="•"/>
            </a:pPr>
            <a:endParaRPr lang="en-US" b="1">
              <a:solidFill>
                <a:srgbClr val="376092"/>
              </a:solidFill>
            </a:endParaRPr>
          </a:p>
          <a:p>
            <a:pPr marL="342900" indent="-342900" eaLnBrk="0" hangingPunct="0">
              <a:lnSpc>
                <a:spcPct val="90000"/>
              </a:lnSpc>
              <a:spcBef>
                <a:spcPct val="20000"/>
              </a:spcBef>
              <a:buFontTx/>
              <a:buChar char="•"/>
            </a:pPr>
            <a:r>
              <a:rPr lang="en-US" b="1">
                <a:solidFill>
                  <a:srgbClr val="376092"/>
                </a:solidFill>
              </a:rPr>
              <a:t>Initial readout system working at low speed</a:t>
            </a:r>
          </a:p>
          <a:p>
            <a:pPr marL="342900" indent="-342900" eaLnBrk="0" hangingPunct="0">
              <a:lnSpc>
                <a:spcPct val="90000"/>
              </a:lnSpc>
              <a:spcBef>
                <a:spcPct val="20000"/>
              </a:spcBef>
              <a:buFontTx/>
              <a:buChar char="•"/>
            </a:pPr>
            <a:endParaRPr lang="en-US" b="1">
              <a:solidFill>
                <a:srgbClr val="376092"/>
              </a:solidFill>
            </a:endParaRPr>
          </a:p>
          <a:p>
            <a:pPr marL="342900" indent="-342900" eaLnBrk="0" hangingPunct="0">
              <a:lnSpc>
                <a:spcPct val="90000"/>
              </a:lnSpc>
              <a:spcBef>
                <a:spcPct val="20000"/>
              </a:spcBef>
              <a:buFontTx/>
              <a:buChar char="•"/>
            </a:pPr>
            <a:r>
              <a:rPr lang="en-US" b="1">
                <a:solidFill>
                  <a:srgbClr val="376092"/>
                </a:solidFill>
              </a:rPr>
              <a:t>Initial characterisation underway</a:t>
            </a:r>
          </a:p>
          <a:p>
            <a:pPr marL="342900" indent="-342900" eaLnBrk="0" hangingPunct="0">
              <a:lnSpc>
                <a:spcPct val="90000"/>
              </a:lnSpc>
              <a:spcBef>
                <a:spcPct val="20000"/>
              </a:spcBef>
              <a:buFontTx/>
              <a:buChar char="•"/>
            </a:pPr>
            <a:endParaRPr lang="en-US" b="1">
              <a:solidFill>
                <a:srgbClr val="376092"/>
              </a:solidFill>
            </a:endParaRPr>
          </a:p>
          <a:p>
            <a:pPr marL="342900" indent="-342900" eaLnBrk="0" hangingPunct="0">
              <a:lnSpc>
                <a:spcPct val="90000"/>
              </a:lnSpc>
              <a:spcBef>
                <a:spcPct val="20000"/>
              </a:spcBef>
              <a:buFontTx/>
              <a:buChar char="•"/>
            </a:pPr>
            <a:r>
              <a:rPr lang="en-US" b="1">
                <a:solidFill>
                  <a:srgbClr val="376092"/>
                </a:solidFill>
              </a:rPr>
              <a:t>One wafer diced and bonded to PCBs</a:t>
            </a:r>
          </a:p>
          <a:p>
            <a:pPr marL="342900" indent="-342900" eaLnBrk="0" hangingPunct="0">
              <a:lnSpc>
                <a:spcPct val="90000"/>
              </a:lnSpc>
              <a:spcBef>
                <a:spcPct val="20000"/>
              </a:spcBef>
              <a:buFontTx/>
              <a:buChar char="•"/>
            </a:pPr>
            <a:endParaRPr lang="en-US" b="1">
              <a:solidFill>
                <a:srgbClr val="376092"/>
              </a:solidFill>
            </a:endParaRPr>
          </a:p>
          <a:p>
            <a:pPr marL="342900" indent="-342900" eaLnBrk="0" hangingPunct="0">
              <a:lnSpc>
                <a:spcPct val="90000"/>
              </a:lnSpc>
              <a:spcBef>
                <a:spcPct val="20000"/>
              </a:spcBef>
              <a:buFontTx/>
              <a:buChar char="•"/>
            </a:pPr>
            <a:r>
              <a:rPr lang="en-US" b="1">
                <a:solidFill>
                  <a:srgbClr val="376092"/>
                </a:solidFill>
              </a:rPr>
              <a:t>First bump bonded assemblies with wafers expected soon</a:t>
            </a:r>
          </a:p>
          <a:p>
            <a:pPr marL="342900" indent="-342900" eaLnBrk="0" hangingPunct="0">
              <a:lnSpc>
                <a:spcPct val="90000"/>
              </a:lnSpc>
              <a:spcBef>
                <a:spcPct val="20000"/>
              </a:spcBef>
              <a:buFontTx/>
              <a:buChar char="•"/>
            </a:pPr>
            <a:endParaRPr lang="en-US" b="1">
              <a:solidFill>
                <a:srgbClr val="376092"/>
              </a:solidFill>
            </a:endParaRPr>
          </a:p>
          <a:p>
            <a:pPr marL="342900" indent="-342900" eaLnBrk="0" hangingPunct="0">
              <a:lnSpc>
                <a:spcPct val="90000"/>
              </a:lnSpc>
              <a:spcBef>
                <a:spcPct val="20000"/>
              </a:spcBef>
              <a:buFontTx/>
              <a:buChar char="•"/>
            </a:pPr>
            <a:r>
              <a:rPr lang="en-US" b="1">
                <a:solidFill>
                  <a:srgbClr val="376092"/>
                </a:solidFill>
              </a:rPr>
              <a:t>Initial radiation hardness measurements underway</a:t>
            </a:r>
          </a:p>
        </p:txBody>
      </p:sp>
      <p:sp>
        <p:nvSpPr>
          <p:cNvPr id="27652" name="Text Box 4"/>
          <p:cNvSpPr txBox="1">
            <a:spLocks noChangeArrowheads="1"/>
          </p:cNvSpPr>
          <p:nvPr/>
        </p:nvSpPr>
        <p:spPr bwMode="auto">
          <a:xfrm>
            <a:off x="34925" y="1557338"/>
            <a:ext cx="1187450" cy="542925"/>
          </a:xfrm>
          <a:prstGeom prst="rect">
            <a:avLst/>
          </a:prstGeom>
          <a:solidFill>
            <a:schemeClr val="bg1"/>
          </a:solidFill>
          <a:ln w="25400">
            <a:solidFill>
              <a:schemeClr val="bg1"/>
            </a:solidFill>
            <a:miter lim="800000"/>
            <a:headEnd/>
            <a:tailEnd/>
          </a:ln>
        </p:spPr>
        <p:txBody>
          <a:bodyPr>
            <a:spAutoFit/>
          </a:bodyPr>
          <a:lstStyle/>
          <a:p>
            <a:pPr algn="ctr">
              <a:spcBef>
                <a:spcPct val="50000"/>
              </a:spcBef>
            </a:pPr>
            <a:r>
              <a:rPr lang="en-US" sz="1400">
                <a:solidFill>
                  <a:srgbClr val="004182"/>
                </a:solidFill>
              </a:rPr>
              <a:t>Introduction to Medipix3</a:t>
            </a:r>
          </a:p>
        </p:txBody>
      </p:sp>
      <p:sp>
        <p:nvSpPr>
          <p:cNvPr id="27653" name="Text Box 5"/>
          <p:cNvSpPr txBox="1">
            <a:spLocks noChangeArrowheads="1"/>
          </p:cNvSpPr>
          <p:nvPr/>
        </p:nvSpPr>
        <p:spPr bwMode="auto">
          <a:xfrm>
            <a:off x="34925" y="22050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Radiation Damage</a:t>
            </a:r>
          </a:p>
        </p:txBody>
      </p:sp>
      <p:sp>
        <p:nvSpPr>
          <p:cNvPr id="27654" name="Text Box 7"/>
          <p:cNvSpPr txBox="1">
            <a:spLocks noChangeArrowheads="1"/>
          </p:cNvSpPr>
          <p:nvPr/>
        </p:nvSpPr>
        <p:spPr bwMode="auto">
          <a:xfrm>
            <a:off x="34925" y="35004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460MRad Irradiation</a:t>
            </a:r>
          </a:p>
        </p:txBody>
      </p:sp>
      <p:sp>
        <p:nvSpPr>
          <p:cNvPr id="27655" name="Text Box 8"/>
          <p:cNvSpPr txBox="1">
            <a:spLocks noChangeArrowheads="1"/>
          </p:cNvSpPr>
          <p:nvPr/>
        </p:nvSpPr>
        <p:spPr bwMode="auto">
          <a:xfrm>
            <a:off x="34925" y="28527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Design Issues</a:t>
            </a:r>
          </a:p>
        </p:txBody>
      </p:sp>
      <p:sp>
        <p:nvSpPr>
          <p:cNvPr id="27656" name="Text Box 7"/>
          <p:cNvSpPr txBox="1">
            <a:spLocks noChangeArrowheads="1"/>
          </p:cNvSpPr>
          <p:nvPr/>
        </p:nvSpPr>
        <p:spPr bwMode="auto">
          <a:xfrm>
            <a:off x="34925" y="4149725"/>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3MRad Irradiation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p:txBody>
          <a:bodyPr/>
          <a:lstStyle/>
          <a:p>
            <a:r>
              <a:rPr lang="en-US" smtClean="0">
                <a:effectLst/>
              </a:rPr>
              <a:t>Charge Summing</a:t>
            </a:r>
          </a:p>
        </p:txBody>
      </p:sp>
      <p:sp>
        <p:nvSpPr>
          <p:cNvPr id="28674" name="Rectangle 4"/>
          <p:cNvSpPr>
            <a:spLocks noChangeArrowheads="1"/>
          </p:cNvSpPr>
          <p:nvPr/>
        </p:nvSpPr>
        <p:spPr bwMode="auto">
          <a:xfrm>
            <a:off x="2339975" y="2276475"/>
            <a:ext cx="1439863" cy="1368425"/>
          </a:xfrm>
          <a:prstGeom prst="rect">
            <a:avLst/>
          </a:prstGeom>
          <a:noFill/>
          <a:ln w="25400">
            <a:solidFill>
              <a:schemeClr val="tx1"/>
            </a:solidFill>
            <a:miter lim="800000"/>
            <a:headEnd/>
            <a:tailEnd/>
          </a:ln>
        </p:spPr>
        <p:txBody>
          <a:bodyPr wrap="none" anchor="ctr"/>
          <a:lstStyle/>
          <a:p>
            <a:endParaRPr lang="en-US"/>
          </a:p>
        </p:txBody>
      </p:sp>
      <p:sp>
        <p:nvSpPr>
          <p:cNvPr id="28675" name="Rectangle 6"/>
          <p:cNvSpPr>
            <a:spLocks noChangeArrowheads="1"/>
          </p:cNvSpPr>
          <p:nvPr/>
        </p:nvSpPr>
        <p:spPr bwMode="auto">
          <a:xfrm>
            <a:off x="2339975" y="3644900"/>
            <a:ext cx="1439863" cy="1368425"/>
          </a:xfrm>
          <a:prstGeom prst="rect">
            <a:avLst/>
          </a:prstGeom>
          <a:noFill/>
          <a:ln w="25400">
            <a:solidFill>
              <a:schemeClr val="tx1"/>
            </a:solidFill>
            <a:miter lim="800000"/>
            <a:headEnd/>
            <a:tailEnd/>
          </a:ln>
        </p:spPr>
        <p:txBody>
          <a:bodyPr wrap="none" anchor="ctr"/>
          <a:lstStyle/>
          <a:p>
            <a:endParaRPr lang="en-US"/>
          </a:p>
        </p:txBody>
      </p:sp>
      <p:sp>
        <p:nvSpPr>
          <p:cNvPr id="28676" name="Rectangle 7"/>
          <p:cNvSpPr>
            <a:spLocks noChangeArrowheads="1"/>
          </p:cNvSpPr>
          <p:nvPr/>
        </p:nvSpPr>
        <p:spPr bwMode="auto">
          <a:xfrm>
            <a:off x="3779838" y="2276475"/>
            <a:ext cx="1439862" cy="1368425"/>
          </a:xfrm>
          <a:prstGeom prst="rect">
            <a:avLst/>
          </a:prstGeom>
          <a:noFill/>
          <a:ln w="25400">
            <a:solidFill>
              <a:schemeClr val="tx1"/>
            </a:solidFill>
            <a:miter lim="800000"/>
            <a:headEnd/>
            <a:tailEnd/>
          </a:ln>
        </p:spPr>
        <p:txBody>
          <a:bodyPr wrap="none" anchor="ctr"/>
          <a:lstStyle/>
          <a:p>
            <a:endParaRPr lang="en-US"/>
          </a:p>
        </p:txBody>
      </p:sp>
      <p:sp>
        <p:nvSpPr>
          <p:cNvPr id="28677" name="Rectangle 8"/>
          <p:cNvSpPr>
            <a:spLocks noChangeArrowheads="1"/>
          </p:cNvSpPr>
          <p:nvPr/>
        </p:nvSpPr>
        <p:spPr bwMode="auto">
          <a:xfrm>
            <a:off x="3779838" y="3644900"/>
            <a:ext cx="1439862" cy="1368425"/>
          </a:xfrm>
          <a:prstGeom prst="rect">
            <a:avLst/>
          </a:prstGeom>
          <a:noFill/>
          <a:ln w="25400">
            <a:solidFill>
              <a:schemeClr val="tx1"/>
            </a:solidFill>
            <a:miter lim="800000"/>
            <a:headEnd/>
            <a:tailEnd/>
          </a:ln>
        </p:spPr>
        <p:txBody>
          <a:bodyPr wrap="none" anchor="ctr"/>
          <a:lstStyle/>
          <a:p>
            <a:endParaRPr lang="en-US"/>
          </a:p>
        </p:txBody>
      </p:sp>
      <p:sp>
        <p:nvSpPr>
          <p:cNvPr id="27657" name="Oval 9"/>
          <p:cNvSpPr>
            <a:spLocks noChangeArrowheads="1"/>
          </p:cNvSpPr>
          <p:nvPr/>
        </p:nvSpPr>
        <p:spPr bwMode="auto">
          <a:xfrm>
            <a:off x="3349625" y="3141663"/>
            <a:ext cx="1295400" cy="1295400"/>
          </a:xfrm>
          <a:prstGeom prst="ellipse">
            <a:avLst/>
          </a:prstGeom>
          <a:solidFill>
            <a:srgbClr val="800000"/>
          </a:solidFill>
          <a:ln w="9525">
            <a:solidFill>
              <a:schemeClr val="tx1"/>
            </a:solidFill>
            <a:round/>
            <a:headEnd/>
            <a:tailEnd/>
          </a:ln>
        </p:spPr>
        <p:txBody>
          <a:bodyPr wrap="none" anchor="ctr"/>
          <a:lstStyle/>
          <a:p>
            <a:endParaRPr lang="en-US"/>
          </a:p>
        </p:txBody>
      </p:sp>
      <p:sp>
        <p:nvSpPr>
          <p:cNvPr id="27658" name="Oval 10"/>
          <p:cNvSpPr>
            <a:spLocks noChangeArrowheads="1"/>
          </p:cNvSpPr>
          <p:nvPr/>
        </p:nvSpPr>
        <p:spPr bwMode="auto">
          <a:xfrm>
            <a:off x="3492500" y="3284538"/>
            <a:ext cx="217488" cy="215900"/>
          </a:xfrm>
          <a:prstGeom prst="ellipse">
            <a:avLst/>
          </a:prstGeom>
          <a:solidFill>
            <a:srgbClr val="800000"/>
          </a:solidFill>
          <a:ln w="9525">
            <a:solidFill>
              <a:schemeClr val="tx1"/>
            </a:solidFill>
            <a:round/>
            <a:headEnd/>
            <a:tailEnd/>
          </a:ln>
        </p:spPr>
        <p:txBody>
          <a:bodyPr wrap="none" anchor="ctr"/>
          <a:lstStyle/>
          <a:p>
            <a:endParaRPr lang="en-US"/>
          </a:p>
        </p:txBody>
      </p:sp>
      <p:sp>
        <p:nvSpPr>
          <p:cNvPr id="27659" name="Oval 11"/>
          <p:cNvSpPr>
            <a:spLocks noChangeArrowheads="1"/>
          </p:cNvSpPr>
          <p:nvPr/>
        </p:nvSpPr>
        <p:spPr bwMode="auto">
          <a:xfrm>
            <a:off x="3922713" y="3068638"/>
            <a:ext cx="217487" cy="215900"/>
          </a:xfrm>
          <a:prstGeom prst="ellipse">
            <a:avLst/>
          </a:prstGeom>
          <a:solidFill>
            <a:srgbClr val="800000"/>
          </a:solidFill>
          <a:ln w="9525">
            <a:solidFill>
              <a:schemeClr val="tx1"/>
            </a:solidFill>
            <a:round/>
            <a:headEnd/>
            <a:tailEnd/>
          </a:ln>
        </p:spPr>
        <p:txBody>
          <a:bodyPr wrap="none" anchor="ctr"/>
          <a:lstStyle/>
          <a:p>
            <a:endParaRPr lang="en-US"/>
          </a:p>
        </p:txBody>
      </p:sp>
      <p:sp>
        <p:nvSpPr>
          <p:cNvPr id="27660" name="Oval 12"/>
          <p:cNvSpPr>
            <a:spLocks noChangeArrowheads="1"/>
          </p:cNvSpPr>
          <p:nvPr/>
        </p:nvSpPr>
        <p:spPr bwMode="auto">
          <a:xfrm>
            <a:off x="4211638" y="3284538"/>
            <a:ext cx="217487" cy="215900"/>
          </a:xfrm>
          <a:prstGeom prst="ellipse">
            <a:avLst/>
          </a:prstGeom>
          <a:solidFill>
            <a:srgbClr val="800000"/>
          </a:solidFill>
          <a:ln w="9525">
            <a:solidFill>
              <a:schemeClr val="tx1"/>
            </a:solidFill>
            <a:round/>
            <a:headEnd/>
            <a:tailEnd/>
          </a:ln>
        </p:spPr>
        <p:txBody>
          <a:bodyPr wrap="none" anchor="ctr"/>
          <a:lstStyle/>
          <a:p>
            <a:endParaRPr lang="en-US"/>
          </a:p>
        </p:txBody>
      </p:sp>
      <p:sp>
        <p:nvSpPr>
          <p:cNvPr id="27661" name="Oval 13"/>
          <p:cNvSpPr>
            <a:spLocks noChangeArrowheads="1"/>
          </p:cNvSpPr>
          <p:nvPr/>
        </p:nvSpPr>
        <p:spPr bwMode="auto">
          <a:xfrm>
            <a:off x="3924300" y="3357563"/>
            <a:ext cx="217488" cy="215900"/>
          </a:xfrm>
          <a:prstGeom prst="ellipse">
            <a:avLst/>
          </a:prstGeom>
          <a:solidFill>
            <a:srgbClr val="800000"/>
          </a:solidFill>
          <a:ln w="9525">
            <a:solidFill>
              <a:schemeClr val="tx1"/>
            </a:solidFill>
            <a:round/>
            <a:headEnd/>
            <a:tailEnd/>
          </a:ln>
        </p:spPr>
        <p:txBody>
          <a:bodyPr wrap="none" anchor="ctr"/>
          <a:lstStyle/>
          <a:p>
            <a:endParaRPr lang="en-US"/>
          </a:p>
        </p:txBody>
      </p:sp>
      <p:sp>
        <p:nvSpPr>
          <p:cNvPr id="27662" name="Oval 14"/>
          <p:cNvSpPr>
            <a:spLocks noChangeArrowheads="1"/>
          </p:cNvSpPr>
          <p:nvPr/>
        </p:nvSpPr>
        <p:spPr bwMode="auto">
          <a:xfrm>
            <a:off x="3562350" y="3716338"/>
            <a:ext cx="217488" cy="215900"/>
          </a:xfrm>
          <a:prstGeom prst="ellipse">
            <a:avLst/>
          </a:prstGeom>
          <a:solidFill>
            <a:srgbClr val="800000"/>
          </a:solidFill>
          <a:ln w="9525">
            <a:solidFill>
              <a:schemeClr val="tx1"/>
            </a:solidFill>
            <a:round/>
            <a:headEnd/>
            <a:tailEnd/>
          </a:ln>
        </p:spPr>
        <p:txBody>
          <a:bodyPr wrap="none" anchor="ctr"/>
          <a:lstStyle/>
          <a:p>
            <a:endParaRPr lang="en-US"/>
          </a:p>
        </p:txBody>
      </p:sp>
      <p:sp>
        <p:nvSpPr>
          <p:cNvPr id="27663" name="Oval 15"/>
          <p:cNvSpPr>
            <a:spLocks noChangeArrowheads="1"/>
          </p:cNvSpPr>
          <p:nvPr/>
        </p:nvSpPr>
        <p:spPr bwMode="auto">
          <a:xfrm>
            <a:off x="3562350" y="4005263"/>
            <a:ext cx="217488" cy="215900"/>
          </a:xfrm>
          <a:prstGeom prst="ellipse">
            <a:avLst/>
          </a:prstGeom>
          <a:solidFill>
            <a:srgbClr val="800000"/>
          </a:solidFill>
          <a:ln w="9525">
            <a:solidFill>
              <a:schemeClr val="tx1"/>
            </a:solidFill>
            <a:round/>
            <a:headEnd/>
            <a:tailEnd/>
          </a:ln>
        </p:spPr>
        <p:txBody>
          <a:bodyPr wrap="none" anchor="ctr"/>
          <a:lstStyle/>
          <a:p>
            <a:endParaRPr lang="en-US"/>
          </a:p>
        </p:txBody>
      </p:sp>
      <p:sp>
        <p:nvSpPr>
          <p:cNvPr id="27664" name="Oval 16"/>
          <p:cNvSpPr>
            <a:spLocks noChangeArrowheads="1"/>
          </p:cNvSpPr>
          <p:nvPr/>
        </p:nvSpPr>
        <p:spPr bwMode="auto">
          <a:xfrm>
            <a:off x="3275013" y="3789363"/>
            <a:ext cx="217487" cy="215900"/>
          </a:xfrm>
          <a:prstGeom prst="ellipse">
            <a:avLst/>
          </a:prstGeom>
          <a:solidFill>
            <a:srgbClr val="800000"/>
          </a:solidFill>
          <a:ln w="9525">
            <a:solidFill>
              <a:schemeClr val="tx1"/>
            </a:solidFill>
            <a:round/>
            <a:headEnd/>
            <a:tailEnd/>
          </a:ln>
        </p:spPr>
        <p:txBody>
          <a:bodyPr wrap="none" anchor="ctr"/>
          <a:lstStyle/>
          <a:p>
            <a:endParaRPr lang="en-US"/>
          </a:p>
        </p:txBody>
      </p:sp>
      <p:sp>
        <p:nvSpPr>
          <p:cNvPr id="27665" name="Oval 17"/>
          <p:cNvSpPr>
            <a:spLocks noChangeArrowheads="1"/>
          </p:cNvSpPr>
          <p:nvPr/>
        </p:nvSpPr>
        <p:spPr bwMode="auto">
          <a:xfrm>
            <a:off x="3852863" y="4076700"/>
            <a:ext cx="217487" cy="215900"/>
          </a:xfrm>
          <a:prstGeom prst="ellipse">
            <a:avLst/>
          </a:prstGeom>
          <a:solidFill>
            <a:srgbClr val="800000"/>
          </a:solidFill>
          <a:ln w="9525">
            <a:solidFill>
              <a:schemeClr val="tx1"/>
            </a:solidFill>
            <a:round/>
            <a:headEnd/>
            <a:tailEnd/>
          </a:ln>
        </p:spPr>
        <p:txBody>
          <a:bodyPr wrap="none" anchor="ctr"/>
          <a:lstStyle/>
          <a:p>
            <a:endParaRPr lang="en-US"/>
          </a:p>
        </p:txBody>
      </p:sp>
      <p:sp>
        <p:nvSpPr>
          <p:cNvPr id="27666" name="Oval 18"/>
          <p:cNvSpPr>
            <a:spLocks noChangeArrowheads="1"/>
          </p:cNvSpPr>
          <p:nvPr/>
        </p:nvSpPr>
        <p:spPr bwMode="auto">
          <a:xfrm>
            <a:off x="3852863" y="3789363"/>
            <a:ext cx="217487" cy="215900"/>
          </a:xfrm>
          <a:prstGeom prst="ellipse">
            <a:avLst/>
          </a:prstGeom>
          <a:solidFill>
            <a:srgbClr val="800000"/>
          </a:solidFill>
          <a:ln w="9525">
            <a:solidFill>
              <a:schemeClr val="tx1"/>
            </a:solidFill>
            <a:round/>
            <a:headEnd/>
            <a:tailEnd/>
          </a:ln>
        </p:spPr>
        <p:txBody>
          <a:bodyPr wrap="none" anchor="ctr"/>
          <a:lstStyle/>
          <a:p>
            <a:endParaRPr lang="en-US"/>
          </a:p>
        </p:txBody>
      </p:sp>
      <p:sp>
        <p:nvSpPr>
          <p:cNvPr id="27667" name="Oval 19"/>
          <p:cNvSpPr>
            <a:spLocks noChangeArrowheads="1"/>
          </p:cNvSpPr>
          <p:nvPr/>
        </p:nvSpPr>
        <p:spPr bwMode="auto">
          <a:xfrm>
            <a:off x="4140200" y="3644900"/>
            <a:ext cx="217488" cy="215900"/>
          </a:xfrm>
          <a:prstGeom prst="ellipse">
            <a:avLst/>
          </a:prstGeom>
          <a:solidFill>
            <a:srgbClr val="800000"/>
          </a:solidFill>
          <a:ln w="9525">
            <a:solidFill>
              <a:schemeClr val="tx1"/>
            </a:solidFill>
            <a:round/>
            <a:headEnd/>
            <a:tailEnd/>
          </a:ln>
        </p:spPr>
        <p:txBody>
          <a:bodyPr wrap="none" anchor="ctr"/>
          <a:lstStyle/>
          <a:p>
            <a:endParaRPr lang="en-US"/>
          </a:p>
        </p:txBody>
      </p:sp>
      <p:sp>
        <p:nvSpPr>
          <p:cNvPr id="27668" name="Oval 20"/>
          <p:cNvSpPr>
            <a:spLocks noChangeArrowheads="1"/>
          </p:cNvSpPr>
          <p:nvPr/>
        </p:nvSpPr>
        <p:spPr bwMode="auto">
          <a:xfrm>
            <a:off x="4067175" y="3933825"/>
            <a:ext cx="217488" cy="215900"/>
          </a:xfrm>
          <a:prstGeom prst="ellipse">
            <a:avLst/>
          </a:prstGeom>
          <a:solidFill>
            <a:srgbClr val="800000"/>
          </a:solidFill>
          <a:ln w="9525">
            <a:solidFill>
              <a:schemeClr val="tx1"/>
            </a:solidFill>
            <a:round/>
            <a:headEnd/>
            <a:tailEnd/>
          </a:ln>
        </p:spPr>
        <p:txBody>
          <a:bodyPr wrap="none" anchor="ctr"/>
          <a:lstStyle/>
          <a:p>
            <a:endParaRPr lang="en-US"/>
          </a:p>
        </p:txBody>
      </p:sp>
      <p:sp>
        <p:nvSpPr>
          <p:cNvPr id="27669" name="Oval 21"/>
          <p:cNvSpPr>
            <a:spLocks noChangeArrowheads="1"/>
          </p:cNvSpPr>
          <p:nvPr/>
        </p:nvSpPr>
        <p:spPr bwMode="auto">
          <a:xfrm>
            <a:off x="4356100" y="3789363"/>
            <a:ext cx="217488" cy="215900"/>
          </a:xfrm>
          <a:prstGeom prst="ellipse">
            <a:avLst/>
          </a:prstGeom>
          <a:solidFill>
            <a:srgbClr val="800000"/>
          </a:solidFill>
          <a:ln w="9525">
            <a:solidFill>
              <a:schemeClr val="tx1"/>
            </a:solidFill>
            <a:round/>
            <a:headEnd/>
            <a:tailEnd/>
          </a:ln>
        </p:spPr>
        <p:txBody>
          <a:bodyPr wrap="none" anchor="ctr"/>
          <a:lstStyle/>
          <a:p>
            <a:endParaRPr lang="en-US"/>
          </a:p>
        </p:txBody>
      </p:sp>
      <p:sp>
        <p:nvSpPr>
          <p:cNvPr id="27670" name="AutoShape 22"/>
          <p:cNvSpPr>
            <a:spLocks noChangeArrowheads="1"/>
          </p:cNvSpPr>
          <p:nvPr/>
        </p:nvSpPr>
        <p:spPr bwMode="auto">
          <a:xfrm>
            <a:off x="3492500" y="4652963"/>
            <a:ext cx="504825" cy="287337"/>
          </a:xfrm>
          <a:prstGeom prst="rightArrow">
            <a:avLst>
              <a:gd name="adj1" fmla="val 50000"/>
              <a:gd name="adj2" fmla="val 43923"/>
            </a:avLst>
          </a:prstGeom>
          <a:solidFill>
            <a:schemeClr val="accent1"/>
          </a:solidFill>
          <a:ln w="9525">
            <a:solidFill>
              <a:schemeClr val="tx1"/>
            </a:solidFill>
            <a:miter lim="800000"/>
            <a:headEnd/>
            <a:tailEnd/>
          </a:ln>
        </p:spPr>
        <p:txBody>
          <a:bodyPr wrap="none" anchor="ctr"/>
          <a:lstStyle/>
          <a:p>
            <a:endParaRPr lang="en-US"/>
          </a:p>
        </p:txBody>
      </p:sp>
      <p:sp>
        <p:nvSpPr>
          <p:cNvPr id="27671" name="AutoShape 23"/>
          <p:cNvSpPr>
            <a:spLocks noChangeArrowheads="1"/>
          </p:cNvSpPr>
          <p:nvPr/>
        </p:nvSpPr>
        <p:spPr bwMode="auto">
          <a:xfrm>
            <a:off x="4787900" y="3357563"/>
            <a:ext cx="287338" cy="504825"/>
          </a:xfrm>
          <a:prstGeom prst="downArrow">
            <a:avLst>
              <a:gd name="adj1" fmla="val 50000"/>
              <a:gd name="adj2" fmla="val 43923"/>
            </a:avLst>
          </a:prstGeom>
          <a:solidFill>
            <a:schemeClr val="accent1"/>
          </a:solidFill>
          <a:ln w="9525">
            <a:solidFill>
              <a:schemeClr val="tx1"/>
            </a:solidFill>
            <a:miter lim="800000"/>
            <a:headEnd/>
            <a:tailEnd/>
          </a:ln>
        </p:spPr>
        <p:txBody>
          <a:bodyPr wrap="none" anchor="ctr"/>
          <a:lstStyle/>
          <a:p>
            <a:endParaRPr lang="en-US"/>
          </a:p>
        </p:txBody>
      </p:sp>
      <p:sp>
        <p:nvSpPr>
          <p:cNvPr id="27672" name="AutoShape 24"/>
          <p:cNvSpPr>
            <a:spLocks noChangeArrowheads="1"/>
          </p:cNvSpPr>
          <p:nvPr/>
        </p:nvSpPr>
        <p:spPr bwMode="auto">
          <a:xfrm>
            <a:off x="2628900" y="3429000"/>
            <a:ext cx="287338" cy="504825"/>
          </a:xfrm>
          <a:prstGeom prst="downArrow">
            <a:avLst>
              <a:gd name="adj1" fmla="val 50000"/>
              <a:gd name="adj2" fmla="val 43923"/>
            </a:avLst>
          </a:prstGeom>
          <a:solidFill>
            <a:schemeClr val="accent1"/>
          </a:solidFill>
          <a:ln w="9525">
            <a:solidFill>
              <a:schemeClr val="tx1"/>
            </a:solidFill>
            <a:miter lim="800000"/>
            <a:headEnd/>
            <a:tailEnd/>
          </a:ln>
        </p:spPr>
        <p:txBody>
          <a:bodyPr wrap="none" anchor="ctr"/>
          <a:lstStyle/>
          <a:p>
            <a:endParaRPr lang="en-US"/>
          </a:p>
        </p:txBody>
      </p:sp>
      <p:sp>
        <p:nvSpPr>
          <p:cNvPr id="27673" name="AutoShape 25"/>
          <p:cNvSpPr>
            <a:spLocks noChangeArrowheads="1"/>
          </p:cNvSpPr>
          <p:nvPr/>
        </p:nvSpPr>
        <p:spPr bwMode="auto">
          <a:xfrm>
            <a:off x="3563938" y="2492375"/>
            <a:ext cx="504825" cy="287338"/>
          </a:xfrm>
          <a:prstGeom prst="rightArrow">
            <a:avLst>
              <a:gd name="adj1" fmla="val 50000"/>
              <a:gd name="adj2" fmla="val 43923"/>
            </a:avLst>
          </a:prstGeom>
          <a:solidFill>
            <a:schemeClr val="accent1"/>
          </a:solidFill>
          <a:ln w="9525">
            <a:solidFill>
              <a:schemeClr val="tx1"/>
            </a:solidFill>
            <a:miter lim="800000"/>
            <a:headEnd/>
            <a:tailEnd/>
          </a:ln>
        </p:spPr>
        <p:txBody>
          <a:bodyPr wrap="none" anchor="ctr"/>
          <a:lstStyle/>
          <a:p>
            <a:endParaRPr lang="en-US"/>
          </a:p>
        </p:txBody>
      </p:sp>
      <p:sp>
        <p:nvSpPr>
          <p:cNvPr id="55404" name="Text Box 108"/>
          <p:cNvSpPr txBox="1">
            <a:spLocks noChangeArrowheads="1"/>
          </p:cNvSpPr>
          <p:nvPr/>
        </p:nvSpPr>
        <p:spPr bwMode="auto">
          <a:xfrm>
            <a:off x="4140200" y="4292600"/>
            <a:ext cx="863600" cy="239713"/>
          </a:xfrm>
          <a:prstGeom prst="rect">
            <a:avLst/>
          </a:prstGeom>
          <a:solidFill>
            <a:schemeClr val="tx1"/>
          </a:solidFill>
          <a:ln w="25400">
            <a:solidFill>
              <a:srgbClr val="00FF00"/>
            </a:solidFill>
            <a:miter lim="800000"/>
            <a:headEnd/>
            <a:tailEnd/>
          </a:ln>
        </p:spPr>
        <p:txBody>
          <a:bodyPr>
            <a:spAutoFit/>
          </a:bodyPr>
          <a:lstStyle/>
          <a:p>
            <a:pPr algn="ctr">
              <a:spcBef>
                <a:spcPct val="50000"/>
              </a:spcBef>
            </a:pPr>
            <a:r>
              <a:rPr lang="en-US" sz="800">
                <a:solidFill>
                  <a:srgbClr val="00FF00"/>
                </a:solidFill>
              </a:rPr>
              <a:t>10001110101</a:t>
            </a:r>
          </a:p>
        </p:txBody>
      </p:sp>
      <p:sp>
        <p:nvSpPr>
          <p:cNvPr id="28697" name="Text Box 25"/>
          <p:cNvSpPr txBox="1">
            <a:spLocks noChangeArrowheads="1"/>
          </p:cNvSpPr>
          <p:nvPr/>
        </p:nvSpPr>
        <p:spPr bwMode="auto">
          <a:xfrm>
            <a:off x="6157913" y="1263650"/>
            <a:ext cx="2735262" cy="941388"/>
          </a:xfrm>
          <a:prstGeom prst="rect">
            <a:avLst/>
          </a:prstGeom>
          <a:solidFill>
            <a:srgbClr val="FFFF99"/>
          </a:solidFill>
          <a:ln w="25400">
            <a:solidFill>
              <a:schemeClr val="tx1"/>
            </a:solidFill>
            <a:miter lim="800000"/>
            <a:headEnd/>
            <a:tailEnd/>
          </a:ln>
        </p:spPr>
        <p:txBody>
          <a:bodyPr>
            <a:spAutoFit/>
          </a:bodyPr>
          <a:lstStyle/>
          <a:p>
            <a:pPr>
              <a:spcBef>
                <a:spcPct val="50000"/>
              </a:spcBef>
            </a:pPr>
            <a:r>
              <a:rPr lang="en-US"/>
              <a:t>A hit in the sensor deposits charge across four pixels</a:t>
            </a:r>
          </a:p>
        </p:txBody>
      </p:sp>
      <p:sp>
        <p:nvSpPr>
          <p:cNvPr id="28698" name="Text Box 26"/>
          <p:cNvSpPr txBox="1">
            <a:spLocks noChangeArrowheads="1"/>
          </p:cNvSpPr>
          <p:nvPr/>
        </p:nvSpPr>
        <p:spPr bwMode="auto">
          <a:xfrm>
            <a:off x="6156325" y="2357438"/>
            <a:ext cx="2735263" cy="1216025"/>
          </a:xfrm>
          <a:prstGeom prst="rect">
            <a:avLst/>
          </a:prstGeom>
          <a:solidFill>
            <a:srgbClr val="FFFF99"/>
          </a:solidFill>
          <a:ln w="25400">
            <a:solidFill>
              <a:schemeClr val="tx1"/>
            </a:solidFill>
            <a:miter lim="800000"/>
            <a:headEnd/>
            <a:tailEnd/>
          </a:ln>
        </p:spPr>
        <p:txBody>
          <a:bodyPr>
            <a:spAutoFit/>
          </a:bodyPr>
          <a:lstStyle/>
          <a:p>
            <a:pPr>
              <a:spcBef>
                <a:spcPct val="50000"/>
              </a:spcBef>
            </a:pPr>
            <a:r>
              <a:rPr lang="en-US"/>
              <a:t>The analogue comparators assign the charge to the pixel with the most hits</a:t>
            </a:r>
          </a:p>
        </p:txBody>
      </p:sp>
      <p:sp>
        <p:nvSpPr>
          <p:cNvPr id="28699" name="Text Box 27"/>
          <p:cNvSpPr txBox="1">
            <a:spLocks noChangeArrowheads="1"/>
          </p:cNvSpPr>
          <p:nvPr/>
        </p:nvSpPr>
        <p:spPr bwMode="auto">
          <a:xfrm>
            <a:off x="6156325" y="3789363"/>
            <a:ext cx="2735263" cy="941387"/>
          </a:xfrm>
          <a:prstGeom prst="rect">
            <a:avLst/>
          </a:prstGeom>
          <a:solidFill>
            <a:srgbClr val="FFFF99"/>
          </a:solidFill>
          <a:ln w="25400">
            <a:solidFill>
              <a:schemeClr val="tx1"/>
            </a:solidFill>
            <a:miter lim="800000"/>
            <a:headEnd/>
            <a:tailEnd/>
          </a:ln>
        </p:spPr>
        <p:txBody>
          <a:bodyPr>
            <a:spAutoFit/>
          </a:bodyPr>
          <a:lstStyle/>
          <a:p>
            <a:pPr>
              <a:spcBef>
                <a:spcPct val="50000"/>
              </a:spcBef>
            </a:pPr>
            <a:r>
              <a:rPr lang="en-US"/>
              <a:t>This prevents ‘lost’ charge by partial hits not passing threshold</a:t>
            </a:r>
          </a:p>
        </p:txBody>
      </p:sp>
      <p:sp>
        <p:nvSpPr>
          <p:cNvPr id="28700" name="Text Box 28"/>
          <p:cNvSpPr txBox="1">
            <a:spLocks noChangeArrowheads="1"/>
          </p:cNvSpPr>
          <p:nvPr/>
        </p:nvSpPr>
        <p:spPr bwMode="auto">
          <a:xfrm>
            <a:off x="6156325" y="5373688"/>
            <a:ext cx="2735263" cy="1216025"/>
          </a:xfrm>
          <a:prstGeom prst="rect">
            <a:avLst/>
          </a:prstGeom>
          <a:solidFill>
            <a:srgbClr val="FFFF99"/>
          </a:solidFill>
          <a:ln w="25400">
            <a:solidFill>
              <a:schemeClr val="tx1"/>
            </a:solidFill>
            <a:miter lim="800000"/>
            <a:headEnd/>
            <a:tailEnd/>
          </a:ln>
        </p:spPr>
        <p:txBody>
          <a:bodyPr>
            <a:spAutoFit/>
          </a:bodyPr>
          <a:lstStyle/>
          <a:p>
            <a:pPr>
              <a:spcBef>
                <a:spcPct val="50000"/>
              </a:spcBef>
            </a:pPr>
            <a:r>
              <a:rPr lang="en-US"/>
              <a:t>The threshold is applied to the summed charge and read out when the shutter closes</a:t>
            </a:r>
          </a:p>
        </p:txBody>
      </p:sp>
      <p:sp>
        <p:nvSpPr>
          <p:cNvPr id="2" name="Text Box 29"/>
          <p:cNvSpPr txBox="1">
            <a:spLocks noChangeArrowheads="1"/>
          </p:cNvSpPr>
          <p:nvPr/>
        </p:nvSpPr>
        <p:spPr bwMode="auto">
          <a:xfrm>
            <a:off x="1258888" y="1073150"/>
            <a:ext cx="4176712" cy="825500"/>
          </a:xfrm>
          <a:prstGeom prst="rect">
            <a:avLst/>
          </a:prstGeom>
          <a:noFill/>
          <a:ln w="9525">
            <a:noFill/>
            <a:miter lim="800000"/>
            <a:headEnd/>
            <a:tailEnd/>
          </a:ln>
        </p:spPr>
        <p:txBody>
          <a:bodyPr>
            <a:spAutoFit/>
          </a:bodyPr>
          <a:lstStyle/>
          <a:p>
            <a:pPr>
              <a:spcBef>
                <a:spcPct val="50000"/>
              </a:spcBef>
            </a:pPr>
            <a:r>
              <a:rPr lang="en-US" sz="1600" b="1">
                <a:solidFill>
                  <a:schemeClr val="tx2"/>
                </a:solidFill>
              </a:rPr>
              <a:t>Medipix3 can be set to sum charge across four pixel clusters to prevent hits being lost due to charge sharing</a:t>
            </a:r>
          </a:p>
        </p:txBody>
      </p:sp>
      <p:sp>
        <p:nvSpPr>
          <p:cNvPr id="28701" name="Text Box 4"/>
          <p:cNvSpPr txBox="1">
            <a:spLocks noChangeArrowheads="1"/>
          </p:cNvSpPr>
          <p:nvPr/>
        </p:nvSpPr>
        <p:spPr bwMode="auto">
          <a:xfrm>
            <a:off x="34925" y="1557338"/>
            <a:ext cx="1187450" cy="542925"/>
          </a:xfrm>
          <a:prstGeom prst="rect">
            <a:avLst/>
          </a:prstGeom>
          <a:solidFill>
            <a:schemeClr val="bg1"/>
          </a:solidFill>
          <a:ln w="25400">
            <a:solidFill>
              <a:schemeClr val="bg1"/>
            </a:solidFill>
            <a:miter lim="800000"/>
            <a:headEnd/>
            <a:tailEnd/>
          </a:ln>
        </p:spPr>
        <p:txBody>
          <a:bodyPr>
            <a:spAutoFit/>
          </a:bodyPr>
          <a:lstStyle/>
          <a:p>
            <a:pPr algn="ctr">
              <a:spcBef>
                <a:spcPct val="50000"/>
              </a:spcBef>
            </a:pPr>
            <a:r>
              <a:rPr lang="en-US" sz="1400">
                <a:solidFill>
                  <a:srgbClr val="004182"/>
                </a:solidFill>
              </a:rPr>
              <a:t>Introduction to Medipix3</a:t>
            </a:r>
          </a:p>
        </p:txBody>
      </p:sp>
      <p:sp>
        <p:nvSpPr>
          <p:cNvPr id="28702" name="Text Box 5"/>
          <p:cNvSpPr txBox="1">
            <a:spLocks noChangeArrowheads="1"/>
          </p:cNvSpPr>
          <p:nvPr/>
        </p:nvSpPr>
        <p:spPr bwMode="auto">
          <a:xfrm>
            <a:off x="34925" y="22050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Radiation Damage</a:t>
            </a:r>
          </a:p>
        </p:txBody>
      </p:sp>
      <p:sp>
        <p:nvSpPr>
          <p:cNvPr id="28703" name="Text Box 7"/>
          <p:cNvSpPr txBox="1">
            <a:spLocks noChangeArrowheads="1"/>
          </p:cNvSpPr>
          <p:nvPr/>
        </p:nvSpPr>
        <p:spPr bwMode="auto">
          <a:xfrm>
            <a:off x="34925" y="35004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460MRad Irradiation</a:t>
            </a:r>
          </a:p>
        </p:txBody>
      </p:sp>
      <p:sp>
        <p:nvSpPr>
          <p:cNvPr id="28704" name="Text Box 8"/>
          <p:cNvSpPr txBox="1">
            <a:spLocks noChangeArrowheads="1"/>
          </p:cNvSpPr>
          <p:nvPr/>
        </p:nvSpPr>
        <p:spPr bwMode="auto">
          <a:xfrm>
            <a:off x="34925" y="28527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Design Issues</a:t>
            </a:r>
          </a:p>
        </p:txBody>
      </p:sp>
      <p:sp>
        <p:nvSpPr>
          <p:cNvPr id="28705" name="Text Box 7"/>
          <p:cNvSpPr txBox="1">
            <a:spLocks noChangeArrowheads="1"/>
          </p:cNvSpPr>
          <p:nvPr/>
        </p:nvSpPr>
        <p:spPr bwMode="auto">
          <a:xfrm>
            <a:off x="34925" y="4149725"/>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3MRad Irradiation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7657"/>
                                        </p:tgtEl>
                                        <p:attrNameLst>
                                          <p:attrName>style.visibility</p:attrName>
                                        </p:attrNameLst>
                                      </p:cBhvr>
                                      <p:to>
                                        <p:strVal val="visible"/>
                                      </p:to>
                                    </p:set>
                                    <p:anim calcmode="lin" valueType="num">
                                      <p:cBhvr>
                                        <p:cTn id="7" dur="1000" fill="hold"/>
                                        <p:tgtEl>
                                          <p:spTgt spid="27657"/>
                                        </p:tgtEl>
                                        <p:attrNameLst>
                                          <p:attrName>ppt_w</p:attrName>
                                        </p:attrNameLst>
                                      </p:cBhvr>
                                      <p:tavLst>
                                        <p:tav tm="0">
                                          <p:val>
                                            <p:strVal val="#ppt_w*0.70"/>
                                          </p:val>
                                        </p:tav>
                                        <p:tav tm="100000">
                                          <p:val>
                                            <p:strVal val="#ppt_w"/>
                                          </p:val>
                                        </p:tav>
                                      </p:tavLst>
                                    </p:anim>
                                    <p:anim calcmode="lin" valueType="num">
                                      <p:cBhvr>
                                        <p:cTn id="8" dur="1000" fill="hold"/>
                                        <p:tgtEl>
                                          <p:spTgt spid="27657"/>
                                        </p:tgtEl>
                                        <p:attrNameLst>
                                          <p:attrName>ppt_h</p:attrName>
                                        </p:attrNameLst>
                                      </p:cBhvr>
                                      <p:tavLst>
                                        <p:tav tm="0">
                                          <p:val>
                                            <p:strVal val="#ppt_h"/>
                                          </p:val>
                                        </p:tav>
                                        <p:tav tm="100000">
                                          <p:val>
                                            <p:strVal val="#ppt_h"/>
                                          </p:val>
                                        </p:tav>
                                      </p:tavLst>
                                    </p:anim>
                                    <p:animEffect transition="in" filter="fade">
                                      <p:cBhvr>
                                        <p:cTn id="9" dur="1000"/>
                                        <p:tgtEl>
                                          <p:spTgt spid="27657"/>
                                        </p:tgtEl>
                                      </p:cBhvr>
                                    </p:animEffect>
                                  </p:childTnLst>
                                </p:cTn>
                              </p:par>
                              <p:par>
                                <p:cTn id="10" presetID="1" presetClass="entr" presetSubtype="0" fill="hold" grpId="0" nodeType="withEffect">
                                  <p:stCondLst>
                                    <p:cond delay="0"/>
                                  </p:stCondLst>
                                  <p:childTnLst>
                                    <p:set>
                                      <p:cBhvr>
                                        <p:cTn id="11" dur="1" fill="hold">
                                          <p:stCondLst>
                                            <p:cond delay="0"/>
                                          </p:stCondLst>
                                        </p:cTn>
                                        <p:tgtEl>
                                          <p:spTgt spid="28697"/>
                                        </p:tgtEl>
                                        <p:attrNameLst>
                                          <p:attrName>style.visibility</p:attrName>
                                        </p:attrNameLst>
                                      </p:cBhvr>
                                      <p:to>
                                        <p:strVal val="visible"/>
                                      </p:to>
                                    </p:set>
                                  </p:childTnLst>
                                </p:cTn>
                              </p:par>
                            </p:childTnLst>
                          </p:cTn>
                        </p:par>
                        <p:par>
                          <p:cTn id="12" fill="hold">
                            <p:stCondLst>
                              <p:cond delay="1000"/>
                            </p:stCondLst>
                            <p:childTnLst>
                              <p:par>
                                <p:cTn id="13" presetID="1" presetClass="exit" presetSubtype="0" fill="hold" grpId="1" nodeType="afterEffect">
                                  <p:stCondLst>
                                    <p:cond delay="500"/>
                                  </p:stCondLst>
                                  <p:childTnLst>
                                    <p:set>
                                      <p:cBhvr>
                                        <p:cTn id="14" dur="1" fill="hold">
                                          <p:stCondLst>
                                            <p:cond delay="0"/>
                                          </p:stCondLst>
                                        </p:cTn>
                                        <p:tgtEl>
                                          <p:spTgt spid="27657"/>
                                        </p:tgtEl>
                                        <p:attrNameLst>
                                          <p:attrName>style.visibility</p:attrName>
                                        </p:attrNameLst>
                                      </p:cBhvr>
                                      <p:to>
                                        <p:strVal val="hidden"/>
                                      </p:to>
                                    </p:set>
                                  </p:childTnLst>
                                </p:cTn>
                              </p:par>
                            </p:childTnLst>
                          </p:cTn>
                        </p:par>
                        <p:par>
                          <p:cTn id="15" fill="hold">
                            <p:stCondLst>
                              <p:cond delay="1500"/>
                            </p:stCondLst>
                            <p:childTnLst>
                              <p:par>
                                <p:cTn id="16" presetID="1" presetClass="entr" presetSubtype="0" fill="hold" grpId="0" nodeType="afterEffect">
                                  <p:stCondLst>
                                    <p:cond delay="0"/>
                                  </p:stCondLst>
                                  <p:childTnLst>
                                    <p:set>
                                      <p:cBhvr>
                                        <p:cTn id="17" dur="1" fill="hold">
                                          <p:stCondLst>
                                            <p:cond delay="0"/>
                                          </p:stCondLst>
                                        </p:cTn>
                                        <p:tgtEl>
                                          <p:spTgt spid="27658"/>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27659"/>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27660"/>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27661"/>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7662"/>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7663"/>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7664"/>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27665"/>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27666"/>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27667"/>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27668"/>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27669"/>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27672"/>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27673"/>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27671"/>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27670"/>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8698"/>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0" presetClass="path" presetSubtype="0" accel="50000" decel="50000" fill="hold" grpId="1" nodeType="clickEffect">
                                  <p:stCondLst>
                                    <p:cond delay="0"/>
                                  </p:stCondLst>
                                  <p:childTnLst>
                                    <p:animMotion origin="layout" path="M -0.00399 4.07407E-6 L -3.33333E-6 0.07893 " pathEditMode="relative" rAng="0" ptsTypes="AA">
                                      <p:cBhvr>
                                        <p:cTn id="55" dur="500" fill="hold"/>
                                        <p:tgtEl>
                                          <p:spTgt spid="27658"/>
                                        </p:tgtEl>
                                        <p:attrNameLst>
                                          <p:attrName>ppt_x</p:attrName>
                                          <p:attrName>ppt_y</p:attrName>
                                        </p:attrNameLst>
                                      </p:cBhvr>
                                      <p:rCtr x="2" y="39"/>
                                    </p:animMotion>
                                  </p:childTnLst>
                                </p:cTn>
                              </p:par>
                              <p:par>
                                <p:cTn id="56" presetID="1" presetClass="entr" presetSubtype="0" fill="hold" grpId="0" nodeType="withEffect">
                                  <p:stCondLst>
                                    <p:cond delay="0"/>
                                  </p:stCondLst>
                                  <p:childTnLst>
                                    <p:set>
                                      <p:cBhvr>
                                        <p:cTn id="57" dur="1" fill="hold">
                                          <p:stCondLst>
                                            <p:cond delay="0"/>
                                          </p:stCondLst>
                                        </p:cTn>
                                        <p:tgtEl>
                                          <p:spTgt spid="28699"/>
                                        </p:tgtEl>
                                        <p:attrNameLst>
                                          <p:attrName>style.visibility</p:attrName>
                                        </p:attrNameLst>
                                      </p:cBhvr>
                                      <p:to>
                                        <p:strVal val="visible"/>
                                      </p:to>
                                    </p:set>
                                  </p:childTnLst>
                                </p:cTn>
                              </p:par>
                              <p:par>
                                <p:cTn id="58" presetID="0" presetClass="path" presetSubtype="0" accel="50000" decel="50000" fill="hold" grpId="1" nodeType="withEffect">
                                  <p:stCondLst>
                                    <p:cond delay="0"/>
                                  </p:stCondLst>
                                  <p:childTnLst>
                                    <p:animMotion origin="layout" path="M -1.94444E-6 0.00533 L 0.05139 0.14723 " pathEditMode="relative" rAng="0" ptsTypes="AA">
                                      <p:cBhvr>
                                        <p:cTn id="59" dur="500" fill="hold"/>
                                        <p:tgtEl>
                                          <p:spTgt spid="27659"/>
                                        </p:tgtEl>
                                        <p:attrNameLst>
                                          <p:attrName>ppt_x</p:attrName>
                                          <p:attrName>ppt_y</p:attrName>
                                        </p:attrNameLst>
                                      </p:cBhvr>
                                      <p:rCtr x="26" y="71"/>
                                    </p:animMotion>
                                  </p:childTnLst>
                                </p:cTn>
                              </p:par>
                              <p:par>
                                <p:cTn id="60" presetID="0" presetClass="path" presetSubtype="0" accel="50000" decel="50000" fill="hold" grpId="1" nodeType="withEffect">
                                  <p:stCondLst>
                                    <p:cond delay="0"/>
                                  </p:stCondLst>
                                  <p:childTnLst>
                                    <p:animMotion origin="layout" path="M 8.33333E-7 -0.0051 L 0.0434 0.10532 " pathEditMode="relative" rAng="0" ptsTypes="AA">
                                      <p:cBhvr>
                                        <p:cTn id="61" dur="500" fill="hold"/>
                                        <p:tgtEl>
                                          <p:spTgt spid="27660"/>
                                        </p:tgtEl>
                                        <p:attrNameLst>
                                          <p:attrName>ppt_x</p:attrName>
                                          <p:attrName>ppt_y</p:attrName>
                                        </p:attrNameLst>
                                      </p:cBhvr>
                                      <p:rCtr x="22" y="55"/>
                                    </p:animMotion>
                                  </p:childTnLst>
                                </p:cTn>
                              </p:par>
                              <p:par>
                                <p:cTn id="62" presetID="0" presetClass="path" presetSubtype="0" accel="50000" decel="50000" fill="hold" grpId="1" nodeType="withEffect">
                                  <p:stCondLst>
                                    <p:cond delay="0"/>
                                  </p:stCondLst>
                                  <p:childTnLst>
                                    <p:animMotion origin="layout" path="M 4.44444E-6 -0.00231 L 0.0434 0.13936 " pathEditMode="relative" rAng="0" ptsTypes="AA">
                                      <p:cBhvr>
                                        <p:cTn id="63" dur="500" fill="hold"/>
                                        <p:tgtEl>
                                          <p:spTgt spid="27661"/>
                                        </p:tgtEl>
                                        <p:attrNameLst>
                                          <p:attrName>ppt_x</p:attrName>
                                          <p:attrName>ppt_y</p:attrName>
                                        </p:attrNameLst>
                                      </p:cBhvr>
                                      <p:rCtr x="22" y="71"/>
                                    </p:animMotion>
                                  </p:childTnLst>
                                </p:cTn>
                              </p:par>
                              <p:par>
                                <p:cTn id="64" presetID="0" presetClass="path" presetSubtype="0" accel="50000" decel="50000" fill="hold" grpId="1" nodeType="withEffect">
                                  <p:stCondLst>
                                    <p:cond delay="0"/>
                                  </p:stCondLst>
                                  <p:childTnLst>
                                    <p:animMotion origin="layout" path="M 0.00417 -0.00509 L 0.05556 0.08426 " pathEditMode="relative" rAng="0" ptsTypes="AA">
                                      <p:cBhvr>
                                        <p:cTn id="65" dur="500" fill="hold"/>
                                        <p:tgtEl>
                                          <p:spTgt spid="27662"/>
                                        </p:tgtEl>
                                        <p:attrNameLst>
                                          <p:attrName>ppt_x</p:attrName>
                                          <p:attrName>ppt_y</p:attrName>
                                        </p:attrNameLst>
                                      </p:cBhvr>
                                      <p:rCtr x="26" y="45"/>
                                    </p:animMotion>
                                  </p:childTnLst>
                                </p:cTn>
                              </p:par>
                              <p:par>
                                <p:cTn id="66" presetID="0" presetClass="path" presetSubtype="0" accel="50000" decel="50000" fill="hold" grpId="1" nodeType="withEffect">
                                  <p:stCondLst>
                                    <p:cond delay="0"/>
                                  </p:stCondLst>
                                  <p:childTnLst>
                                    <p:animMotion origin="layout" path="M -2.22222E-6 1.48148E-6 L 0.04358 0.0787 " pathEditMode="relative" rAng="0" ptsTypes="AA">
                                      <p:cBhvr>
                                        <p:cTn id="67" dur="500" fill="hold"/>
                                        <p:tgtEl>
                                          <p:spTgt spid="27663"/>
                                        </p:tgtEl>
                                        <p:attrNameLst>
                                          <p:attrName>ppt_x</p:attrName>
                                          <p:attrName>ppt_y</p:attrName>
                                        </p:attrNameLst>
                                      </p:cBhvr>
                                      <p:rCtr x="22" y="39"/>
                                    </p:animMotion>
                                  </p:childTnLst>
                                </p:cTn>
                              </p:par>
                              <p:par>
                                <p:cTn id="68" presetID="0" presetClass="path" presetSubtype="0" accel="50000" decel="50000" fill="hold" grpId="1" nodeType="withEffect">
                                  <p:stCondLst>
                                    <p:cond delay="0"/>
                                  </p:stCondLst>
                                  <p:childTnLst>
                                    <p:animMotion origin="layout" path="M 1.38889E-6 0.00532 L 0.05139 0.09444 " pathEditMode="relative" rAng="0" ptsTypes="AA">
                                      <p:cBhvr>
                                        <p:cTn id="69" dur="500" fill="hold"/>
                                        <p:tgtEl>
                                          <p:spTgt spid="27664"/>
                                        </p:tgtEl>
                                        <p:attrNameLst>
                                          <p:attrName>ppt_x</p:attrName>
                                          <p:attrName>ppt_y</p:attrName>
                                        </p:attrNameLst>
                                      </p:cBhvr>
                                      <p:rCtr x="26" y="44"/>
                                    </p:animMotion>
                                  </p:childTnLst>
                                </p:cTn>
                              </p:par>
                            </p:childTnLst>
                          </p:cTn>
                        </p:par>
                        <p:par>
                          <p:cTn id="70" fill="hold">
                            <p:stCondLst>
                              <p:cond delay="500"/>
                            </p:stCondLst>
                            <p:childTnLst>
                              <p:par>
                                <p:cTn id="71" presetID="0" presetClass="path" presetSubtype="0" accel="50000" decel="50000" fill="hold" grpId="3" nodeType="afterEffect">
                                  <p:stCondLst>
                                    <p:cond delay="0"/>
                                  </p:stCondLst>
                                  <p:childTnLst>
                                    <p:animMotion origin="layout" path="M -2.77778E-7 0.07893 L 0.07882 0.19421 " pathEditMode="relative" rAng="0" ptsTypes="AA">
                                      <p:cBhvr>
                                        <p:cTn id="72" dur="1000" fill="hold"/>
                                        <p:tgtEl>
                                          <p:spTgt spid="27658"/>
                                        </p:tgtEl>
                                        <p:attrNameLst>
                                          <p:attrName>ppt_x</p:attrName>
                                          <p:attrName>ppt_y</p:attrName>
                                        </p:attrNameLst>
                                      </p:cBhvr>
                                      <p:rCtr x="39" y="58"/>
                                    </p:animMotion>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grpId="2" nodeType="clickEffect">
                                  <p:stCondLst>
                                    <p:cond delay="0"/>
                                  </p:stCondLst>
                                  <p:childTnLst>
                                    <p:set>
                                      <p:cBhvr>
                                        <p:cTn id="76" dur="1" fill="hold">
                                          <p:stCondLst>
                                            <p:cond delay="0"/>
                                          </p:stCondLst>
                                        </p:cTn>
                                        <p:tgtEl>
                                          <p:spTgt spid="27658"/>
                                        </p:tgtEl>
                                        <p:attrNameLst>
                                          <p:attrName>style.visibility</p:attrName>
                                        </p:attrNameLst>
                                      </p:cBhvr>
                                      <p:to>
                                        <p:strVal val="hidden"/>
                                      </p:to>
                                    </p:set>
                                  </p:childTnLst>
                                </p:cTn>
                              </p:par>
                              <p:par>
                                <p:cTn id="77" presetID="1" presetClass="exit" presetSubtype="0" fill="hold" grpId="2" nodeType="withEffect">
                                  <p:stCondLst>
                                    <p:cond delay="0"/>
                                  </p:stCondLst>
                                  <p:childTnLst>
                                    <p:set>
                                      <p:cBhvr>
                                        <p:cTn id="78" dur="1" fill="hold">
                                          <p:stCondLst>
                                            <p:cond delay="0"/>
                                          </p:stCondLst>
                                        </p:cTn>
                                        <p:tgtEl>
                                          <p:spTgt spid="27659"/>
                                        </p:tgtEl>
                                        <p:attrNameLst>
                                          <p:attrName>style.visibility</p:attrName>
                                        </p:attrNameLst>
                                      </p:cBhvr>
                                      <p:to>
                                        <p:strVal val="hidden"/>
                                      </p:to>
                                    </p:set>
                                  </p:childTnLst>
                                </p:cTn>
                              </p:par>
                              <p:par>
                                <p:cTn id="79" presetID="1" presetClass="exit" presetSubtype="0" fill="hold" grpId="2" nodeType="withEffect">
                                  <p:stCondLst>
                                    <p:cond delay="0"/>
                                  </p:stCondLst>
                                  <p:childTnLst>
                                    <p:set>
                                      <p:cBhvr>
                                        <p:cTn id="80" dur="1" fill="hold">
                                          <p:stCondLst>
                                            <p:cond delay="0"/>
                                          </p:stCondLst>
                                        </p:cTn>
                                        <p:tgtEl>
                                          <p:spTgt spid="27660"/>
                                        </p:tgtEl>
                                        <p:attrNameLst>
                                          <p:attrName>style.visibility</p:attrName>
                                        </p:attrNameLst>
                                      </p:cBhvr>
                                      <p:to>
                                        <p:strVal val="hidden"/>
                                      </p:to>
                                    </p:set>
                                  </p:childTnLst>
                                </p:cTn>
                              </p:par>
                              <p:par>
                                <p:cTn id="81" presetID="1" presetClass="exit" presetSubtype="0" fill="hold" grpId="2" nodeType="withEffect">
                                  <p:stCondLst>
                                    <p:cond delay="0"/>
                                  </p:stCondLst>
                                  <p:childTnLst>
                                    <p:set>
                                      <p:cBhvr>
                                        <p:cTn id="82" dur="1" fill="hold">
                                          <p:stCondLst>
                                            <p:cond delay="0"/>
                                          </p:stCondLst>
                                        </p:cTn>
                                        <p:tgtEl>
                                          <p:spTgt spid="27661"/>
                                        </p:tgtEl>
                                        <p:attrNameLst>
                                          <p:attrName>style.visibility</p:attrName>
                                        </p:attrNameLst>
                                      </p:cBhvr>
                                      <p:to>
                                        <p:strVal val="hidden"/>
                                      </p:to>
                                    </p:set>
                                  </p:childTnLst>
                                </p:cTn>
                              </p:par>
                              <p:par>
                                <p:cTn id="83" presetID="1" presetClass="exit" presetSubtype="0" fill="hold" grpId="2" nodeType="withEffect">
                                  <p:stCondLst>
                                    <p:cond delay="0"/>
                                  </p:stCondLst>
                                  <p:childTnLst>
                                    <p:set>
                                      <p:cBhvr>
                                        <p:cTn id="84" dur="1" fill="hold">
                                          <p:stCondLst>
                                            <p:cond delay="0"/>
                                          </p:stCondLst>
                                        </p:cTn>
                                        <p:tgtEl>
                                          <p:spTgt spid="27662"/>
                                        </p:tgtEl>
                                        <p:attrNameLst>
                                          <p:attrName>style.visibility</p:attrName>
                                        </p:attrNameLst>
                                      </p:cBhvr>
                                      <p:to>
                                        <p:strVal val="hidden"/>
                                      </p:to>
                                    </p:set>
                                  </p:childTnLst>
                                </p:cTn>
                              </p:par>
                              <p:par>
                                <p:cTn id="85" presetID="1" presetClass="exit" presetSubtype="0" fill="hold" grpId="2" nodeType="withEffect">
                                  <p:stCondLst>
                                    <p:cond delay="0"/>
                                  </p:stCondLst>
                                  <p:childTnLst>
                                    <p:set>
                                      <p:cBhvr>
                                        <p:cTn id="86" dur="1" fill="hold">
                                          <p:stCondLst>
                                            <p:cond delay="0"/>
                                          </p:stCondLst>
                                        </p:cTn>
                                        <p:tgtEl>
                                          <p:spTgt spid="27663"/>
                                        </p:tgtEl>
                                        <p:attrNameLst>
                                          <p:attrName>style.visibility</p:attrName>
                                        </p:attrNameLst>
                                      </p:cBhvr>
                                      <p:to>
                                        <p:strVal val="hidden"/>
                                      </p:to>
                                    </p:set>
                                  </p:childTnLst>
                                </p:cTn>
                              </p:par>
                              <p:par>
                                <p:cTn id="87" presetID="1" presetClass="exit" presetSubtype="0" fill="hold" grpId="2" nodeType="withEffect">
                                  <p:stCondLst>
                                    <p:cond delay="0"/>
                                  </p:stCondLst>
                                  <p:childTnLst>
                                    <p:set>
                                      <p:cBhvr>
                                        <p:cTn id="88" dur="1" fill="hold">
                                          <p:stCondLst>
                                            <p:cond delay="0"/>
                                          </p:stCondLst>
                                        </p:cTn>
                                        <p:tgtEl>
                                          <p:spTgt spid="27664"/>
                                        </p:tgtEl>
                                        <p:attrNameLst>
                                          <p:attrName>style.visibility</p:attrName>
                                        </p:attrNameLst>
                                      </p:cBhvr>
                                      <p:to>
                                        <p:strVal val="hidden"/>
                                      </p:to>
                                    </p:set>
                                  </p:childTnLst>
                                </p:cTn>
                              </p:par>
                              <p:par>
                                <p:cTn id="89" presetID="1" presetClass="exit" presetSubtype="0" fill="hold" grpId="2" nodeType="withEffect">
                                  <p:stCondLst>
                                    <p:cond delay="0"/>
                                  </p:stCondLst>
                                  <p:childTnLst>
                                    <p:set>
                                      <p:cBhvr>
                                        <p:cTn id="90" dur="1" fill="hold">
                                          <p:stCondLst>
                                            <p:cond delay="0"/>
                                          </p:stCondLst>
                                        </p:cTn>
                                        <p:tgtEl>
                                          <p:spTgt spid="27665"/>
                                        </p:tgtEl>
                                        <p:attrNameLst>
                                          <p:attrName>style.visibility</p:attrName>
                                        </p:attrNameLst>
                                      </p:cBhvr>
                                      <p:to>
                                        <p:strVal val="hidden"/>
                                      </p:to>
                                    </p:set>
                                  </p:childTnLst>
                                </p:cTn>
                              </p:par>
                              <p:par>
                                <p:cTn id="91" presetID="1" presetClass="exit" presetSubtype="0" fill="hold" grpId="2" nodeType="withEffect">
                                  <p:stCondLst>
                                    <p:cond delay="0"/>
                                  </p:stCondLst>
                                  <p:childTnLst>
                                    <p:set>
                                      <p:cBhvr>
                                        <p:cTn id="92" dur="1" fill="hold">
                                          <p:stCondLst>
                                            <p:cond delay="0"/>
                                          </p:stCondLst>
                                        </p:cTn>
                                        <p:tgtEl>
                                          <p:spTgt spid="27666"/>
                                        </p:tgtEl>
                                        <p:attrNameLst>
                                          <p:attrName>style.visibility</p:attrName>
                                        </p:attrNameLst>
                                      </p:cBhvr>
                                      <p:to>
                                        <p:strVal val="hidden"/>
                                      </p:to>
                                    </p:set>
                                  </p:childTnLst>
                                </p:cTn>
                              </p:par>
                              <p:par>
                                <p:cTn id="93" presetID="1" presetClass="exit" presetSubtype="0" fill="hold" grpId="2" nodeType="withEffect">
                                  <p:stCondLst>
                                    <p:cond delay="0"/>
                                  </p:stCondLst>
                                  <p:childTnLst>
                                    <p:set>
                                      <p:cBhvr>
                                        <p:cTn id="94" dur="1" fill="hold">
                                          <p:stCondLst>
                                            <p:cond delay="0"/>
                                          </p:stCondLst>
                                        </p:cTn>
                                        <p:tgtEl>
                                          <p:spTgt spid="27667"/>
                                        </p:tgtEl>
                                        <p:attrNameLst>
                                          <p:attrName>style.visibility</p:attrName>
                                        </p:attrNameLst>
                                      </p:cBhvr>
                                      <p:to>
                                        <p:strVal val="hidden"/>
                                      </p:to>
                                    </p:set>
                                  </p:childTnLst>
                                </p:cTn>
                              </p:par>
                              <p:par>
                                <p:cTn id="95" presetID="1" presetClass="exit" presetSubtype="0" fill="hold" grpId="2" nodeType="withEffect">
                                  <p:stCondLst>
                                    <p:cond delay="0"/>
                                  </p:stCondLst>
                                  <p:childTnLst>
                                    <p:set>
                                      <p:cBhvr>
                                        <p:cTn id="96" dur="1" fill="hold">
                                          <p:stCondLst>
                                            <p:cond delay="0"/>
                                          </p:stCondLst>
                                        </p:cTn>
                                        <p:tgtEl>
                                          <p:spTgt spid="27668"/>
                                        </p:tgtEl>
                                        <p:attrNameLst>
                                          <p:attrName>style.visibility</p:attrName>
                                        </p:attrNameLst>
                                      </p:cBhvr>
                                      <p:to>
                                        <p:strVal val="hidden"/>
                                      </p:to>
                                    </p:set>
                                  </p:childTnLst>
                                </p:cTn>
                              </p:par>
                              <p:par>
                                <p:cTn id="97" presetID="1" presetClass="exit" presetSubtype="0" fill="hold" grpId="2" nodeType="withEffect">
                                  <p:stCondLst>
                                    <p:cond delay="0"/>
                                  </p:stCondLst>
                                  <p:childTnLst>
                                    <p:set>
                                      <p:cBhvr>
                                        <p:cTn id="98" dur="1" fill="hold">
                                          <p:stCondLst>
                                            <p:cond delay="0"/>
                                          </p:stCondLst>
                                        </p:cTn>
                                        <p:tgtEl>
                                          <p:spTgt spid="27669"/>
                                        </p:tgtEl>
                                        <p:attrNameLst>
                                          <p:attrName>style.visibility</p:attrName>
                                        </p:attrNameLst>
                                      </p:cBhvr>
                                      <p:to>
                                        <p:strVal val="hidden"/>
                                      </p:to>
                                    </p:set>
                                  </p:childTnLst>
                                </p:cTn>
                              </p:par>
                              <p:par>
                                <p:cTn id="99" presetID="1" presetClass="entr" presetSubtype="0" fill="hold" grpId="0" nodeType="withEffect">
                                  <p:stCondLst>
                                    <p:cond delay="0"/>
                                  </p:stCondLst>
                                  <p:childTnLst>
                                    <p:set>
                                      <p:cBhvr>
                                        <p:cTn id="100" dur="1" fill="hold">
                                          <p:stCondLst>
                                            <p:cond delay="0"/>
                                          </p:stCondLst>
                                        </p:cTn>
                                        <p:tgtEl>
                                          <p:spTgt spid="28700"/>
                                        </p:tgtEl>
                                        <p:attrNameLst>
                                          <p:attrName>style.visibility</p:attrName>
                                        </p:attrNameLst>
                                      </p:cBhvr>
                                      <p:to>
                                        <p:strVal val="visible"/>
                                      </p:to>
                                    </p:set>
                                  </p:childTnLst>
                                </p:cTn>
                              </p:par>
                            </p:childTnLst>
                          </p:cTn>
                        </p:par>
                        <p:par>
                          <p:cTn id="101" fill="hold">
                            <p:stCondLst>
                              <p:cond delay="0"/>
                            </p:stCondLst>
                            <p:childTnLst>
                              <p:par>
                                <p:cTn id="102" presetID="1" presetClass="entr" presetSubtype="0" fill="hold" grpId="0" nodeType="afterEffect">
                                  <p:stCondLst>
                                    <p:cond delay="0"/>
                                  </p:stCondLst>
                                  <p:childTnLst>
                                    <p:set>
                                      <p:cBhvr>
                                        <p:cTn id="103" dur="1" fill="hold">
                                          <p:stCondLst>
                                            <p:cond delay="0"/>
                                          </p:stCondLst>
                                        </p:cTn>
                                        <p:tgtEl>
                                          <p:spTgt spid="55404"/>
                                        </p:tgtEl>
                                        <p:attrNameLst>
                                          <p:attrName>style.visibility</p:attrName>
                                        </p:attrNameLst>
                                      </p:cBhvr>
                                      <p:to>
                                        <p:strVal val="visible"/>
                                      </p:to>
                                    </p:set>
                                  </p:childTnLst>
                                </p:cTn>
                              </p:par>
                            </p:childTnLst>
                          </p:cTn>
                        </p:par>
                        <p:par>
                          <p:cTn id="104" fill="hold">
                            <p:stCondLst>
                              <p:cond delay="0"/>
                            </p:stCondLst>
                            <p:childTnLst>
                              <p:par>
                                <p:cTn id="105" presetID="0" presetClass="path" presetSubtype="0" accel="50000" decel="50000" fill="hold" grpId="1" nodeType="afterEffect">
                                  <p:stCondLst>
                                    <p:cond delay="0"/>
                                  </p:stCondLst>
                                  <p:childTnLst>
                                    <p:animMotion origin="layout" path="M -0.004 0.00139 L -0.004 0.10625 " pathEditMode="relative" rAng="0" ptsTypes="AA">
                                      <p:cBhvr>
                                        <p:cTn id="106" dur="500" fill="hold"/>
                                        <p:tgtEl>
                                          <p:spTgt spid="55404"/>
                                        </p:tgtEl>
                                        <p:attrNameLst>
                                          <p:attrName>ppt_x</p:attrName>
                                          <p:attrName>ppt_y</p:attrName>
                                        </p:attrNameLst>
                                      </p:cBhvr>
                                      <p:rCtr x="0" y="52"/>
                                    </p:animMotion>
                                  </p:childTnLst>
                                </p:cTn>
                              </p:par>
                            </p:childTnLst>
                          </p:cTn>
                        </p:par>
                        <p:par>
                          <p:cTn id="107" fill="hold">
                            <p:stCondLst>
                              <p:cond delay="500"/>
                            </p:stCondLst>
                            <p:childTnLst>
                              <p:par>
                                <p:cTn id="108" presetID="0" presetClass="path" presetSubtype="0" accel="50000" decel="50000" fill="hold" grpId="2" nodeType="afterEffect">
                                  <p:stCondLst>
                                    <p:cond delay="0"/>
                                  </p:stCondLst>
                                  <p:childTnLst>
                                    <p:animMotion origin="layout" path="M 2.5E-6 0.10625 L 0.19687 0.10625 " pathEditMode="relative" rAng="0" ptsTypes="AA">
                                      <p:cBhvr>
                                        <p:cTn id="109" dur="500" fill="hold"/>
                                        <p:tgtEl>
                                          <p:spTgt spid="55404"/>
                                        </p:tgtEl>
                                        <p:attrNameLst>
                                          <p:attrName>ppt_x</p:attrName>
                                          <p:attrName>ppt_y</p:attrName>
                                        </p:attrNameLst>
                                      </p:cBhvr>
                                      <p:rCtr x="98" y="0"/>
                                    </p:animMotion>
                                  </p:childTnLst>
                                </p:cTn>
                              </p:par>
                            </p:childTnLst>
                          </p:cTn>
                        </p:par>
                        <p:par>
                          <p:cTn id="110" fill="hold">
                            <p:stCondLst>
                              <p:cond delay="1000"/>
                            </p:stCondLst>
                            <p:childTnLst>
                              <p:par>
                                <p:cTn id="111" presetID="1" presetClass="exit" presetSubtype="0" fill="hold" grpId="3" nodeType="afterEffect">
                                  <p:stCondLst>
                                    <p:cond delay="0"/>
                                  </p:stCondLst>
                                  <p:childTnLst>
                                    <p:set>
                                      <p:cBhvr>
                                        <p:cTn id="112" dur="1" fill="hold">
                                          <p:stCondLst>
                                            <p:cond delay="0"/>
                                          </p:stCondLst>
                                        </p:cTn>
                                        <p:tgtEl>
                                          <p:spTgt spid="5540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7" grpId="0" animBg="1"/>
      <p:bldP spid="27657" grpId="1" animBg="1"/>
      <p:bldP spid="27658" grpId="0" animBg="1"/>
      <p:bldP spid="27658" grpId="1" animBg="1"/>
      <p:bldP spid="27658" grpId="2" animBg="1"/>
      <p:bldP spid="27658" grpId="3" animBg="1"/>
      <p:bldP spid="27659" grpId="0" animBg="1"/>
      <p:bldP spid="27659" grpId="1" animBg="1"/>
      <p:bldP spid="27659" grpId="2" animBg="1"/>
      <p:bldP spid="27660" grpId="0" animBg="1"/>
      <p:bldP spid="27660" grpId="1" animBg="1"/>
      <p:bldP spid="27660" grpId="2" animBg="1"/>
      <p:bldP spid="27661" grpId="0" animBg="1"/>
      <p:bldP spid="27661" grpId="1" animBg="1"/>
      <p:bldP spid="27661" grpId="2" animBg="1"/>
      <p:bldP spid="27662" grpId="0" animBg="1"/>
      <p:bldP spid="27662" grpId="1" animBg="1"/>
      <p:bldP spid="27662" grpId="2" animBg="1"/>
      <p:bldP spid="27663" grpId="0" animBg="1"/>
      <p:bldP spid="27663" grpId="1" animBg="1"/>
      <p:bldP spid="27663" grpId="2" animBg="1"/>
      <p:bldP spid="27664" grpId="0" animBg="1"/>
      <p:bldP spid="27664" grpId="1" animBg="1"/>
      <p:bldP spid="27664" grpId="2" animBg="1"/>
      <p:bldP spid="27665" grpId="0" animBg="1"/>
      <p:bldP spid="27665" grpId="2" animBg="1"/>
      <p:bldP spid="27666" grpId="0" animBg="1"/>
      <p:bldP spid="27666" grpId="2" animBg="1"/>
      <p:bldP spid="27667" grpId="0" animBg="1"/>
      <p:bldP spid="27667" grpId="2" animBg="1"/>
      <p:bldP spid="27668" grpId="0" animBg="1"/>
      <p:bldP spid="27668" grpId="2" animBg="1"/>
      <p:bldP spid="27669" grpId="0" animBg="1"/>
      <p:bldP spid="27669" grpId="2" animBg="1"/>
      <p:bldP spid="27670" grpId="0" animBg="1"/>
      <p:bldP spid="27671" grpId="0" animBg="1"/>
      <p:bldP spid="27672" grpId="0" animBg="1"/>
      <p:bldP spid="27673" grpId="0" animBg="1"/>
      <p:bldP spid="55404" grpId="0" animBg="1"/>
      <p:bldP spid="55404" grpId="1" animBg="1"/>
      <p:bldP spid="55404" grpId="2" animBg="1"/>
      <p:bldP spid="55404" grpId="3" animBg="1"/>
      <p:bldP spid="28697" grpId="0" animBg="1"/>
      <p:bldP spid="28698" grpId="0" animBg="1"/>
      <p:bldP spid="28699" grpId="0" animBg="1"/>
      <p:bldP spid="2870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r>
              <a:rPr lang="en-US" smtClean="0">
                <a:effectLst/>
              </a:rPr>
              <a:t>Spectroscopic Mode</a:t>
            </a:r>
          </a:p>
        </p:txBody>
      </p:sp>
      <p:sp>
        <p:nvSpPr>
          <p:cNvPr id="29698" name="Rectangle 3"/>
          <p:cNvSpPr>
            <a:spLocks noGrp="1" noChangeArrowheads="1"/>
          </p:cNvSpPr>
          <p:nvPr>
            <p:ph type="body" idx="1"/>
          </p:nvPr>
        </p:nvSpPr>
        <p:spPr>
          <a:xfrm>
            <a:off x="1476375" y="1196975"/>
            <a:ext cx="7467600" cy="841375"/>
          </a:xfrm>
        </p:spPr>
        <p:txBody>
          <a:bodyPr/>
          <a:lstStyle/>
          <a:p>
            <a:r>
              <a:rPr lang="en-US" sz="1800" smtClean="0"/>
              <a:t>By connecting 4 pixels into a larger super pixel, eight threshold levels are available to us in the digital part of the pixel… </a:t>
            </a:r>
          </a:p>
        </p:txBody>
      </p:sp>
      <p:sp>
        <p:nvSpPr>
          <p:cNvPr id="29699" name="Line 4"/>
          <p:cNvSpPr>
            <a:spLocks noChangeShapeType="1"/>
          </p:cNvSpPr>
          <p:nvPr/>
        </p:nvSpPr>
        <p:spPr bwMode="auto">
          <a:xfrm flipV="1">
            <a:off x="2555875" y="2493963"/>
            <a:ext cx="0" cy="1943100"/>
          </a:xfrm>
          <a:prstGeom prst="line">
            <a:avLst/>
          </a:prstGeom>
          <a:noFill/>
          <a:ln w="38100">
            <a:solidFill>
              <a:srgbClr val="808080"/>
            </a:solidFill>
            <a:round/>
            <a:headEnd/>
            <a:tailEnd type="triangle" w="med" len="med"/>
          </a:ln>
        </p:spPr>
        <p:txBody>
          <a:bodyPr/>
          <a:lstStyle/>
          <a:p>
            <a:endParaRPr lang="en-US"/>
          </a:p>
        </p:txBody>
      </p:sp>
      <p:sp>
        <p:nvSpPr>
          <p:cNvPr id="29700" name="Line 5"/>
          <p:cNvSpPr>
            <a:spLocks noChangeShapeType="1"/>
          </p:cNvSpPr>
          <p:nvPr/>
        </p:nvSpPr>
        <p:spPr bwMode="auto">
          <a:xfrm flipV="1">
            <a:off x="2555875" y="4437063"/>
            <a:ext cx="3455988" cy="0"/>
          </a:xfrm>
          <a:prstGeom prst="line">
            <a:avLst/>
          </a:prstGeom>
          <a:noFill/>
          <a:ln w="38100">
            <a:solidFill>
              <a:srgbClr val="808080"/>
            </a:solidFill>
            <a:round/>
            <a:headEnd/>
            <a:tailEnd type="triangle" w="med" len="med"/>
          </a:ln>
        </p:spPr>
        <p:txBody>
          <a:bodyPr/>
          <a:lstStyle/>
          <a:p>
            <a:endParaRPr lang="en-US"/>
          </a:p>
        </p:txBody>
      </p:sp>
      <p:sp>
        <p:nvSpPr>
          <p:cNvPr id="29701" name="Line 6"/>
          <p:cNvSpPr>
            <a:spLocks noChangeShapeType="1"/>
          </p:cNvSpPr>
          <p:nvPr/>
        </p:nvSpPr>
        <p:spPr bwMode="auto">
          <a:xfrm flipV="1">
            <a:off x="2700338" y="2565400"/>
            <a:ext cx="647700" cy="1728788"/>
          </a:xfrm>
          <a:prstGeom prst="line">
            <a:avLst/>
          </a:prstGeom>
          <a:noFill/>
          <a:ln w="38100">
            <a:solidFill>
              <a:srgbClr val="339966"/>
            </a:solidFill>
            <a:round/>
            <a:headEnd/>
            <a:tailEnd/>
          </a:ln>
        </p:spPr>
        <p:txBody>
          <a:bodyPr/>
          <a:lstStyle/>
          <a:p>
            <a:endParaRPr lang="en-US"/>
          </a:p>
        </p:txBody>
      </p:sp>
      <p:sp>
        <p:nvSpPr>
          <p:cNvPr id="29702" name="Line 7"/>
          <p:cNvSpPr>
            <a:spLocks noChangeShapeType="1"/>
          </p:cNvSpPr>
          <p:nvPr/>
        </p:nvSpPr>
        <p:spPr bwMode="auto">
          <a:xfrm>
            <a:off x="3348038" y="2565400"/>
            <a:ext cx="2232025" cy="1655763"/>
          </a:xfrm>
          <a:prstGeom prst="line">
            <a:avLst/>
          </a:prstGeom>
          <a:noFill/>
          <a:ln w="38100">
            <a:solidFill>
              <a:srgbClr val="339966"/>
            </a:solidFill>
            <a:round/>
            <a:headEnd/>
            <a:tailEnd/>
          </a:ln>
        </p:spPr>
        <p:txBody>
          <a:bodyPr/>
          <a:lstStyle/>
          <a:p>
            <a:endParaRPr lang="en-US"/>
          </a:p>
        </p:txBody>
      </p:sp>
      <p:sp>
        <p:nvSpPr>
          <p:cNvPr id="29703" name="Line 8"/>
          <p:cNvSpPr>
            <a:spLocks noChangeShapeType="1"/>
          </p:cNvSpPr>
          <p:nvPr/>
        </p:nvSpPr>
        <p:spPr bwMode="auto">
          <a:xfrm>
            <a:off x="2771775" y="2925763"/>
            <a:ext cx="3024188" cy="0"/>
          </a:xfrm>
          <a:prstGeom prst="line">
            <a:avLst/>
          </a:prstGeom>
          <a:noFill/>
          <a:ln w="25400">
            <a:solidFill>
              <a:srgbClr val="333333"/>
            </a:solidFill>
            <a:prstDash val="dash"/>
            <a:round/>
            <a:headEnd/>
            <a:tailEnd/>
          </a:ln>
        </p:spPr>
        <p:txBody>
          <a:bodyPr/>
          <a:lstStyle/>
          <a:p>
            <a:endParaRPr lang="en-US"/>
          </a:p>
        </p:txBody>
      </p:sp>
      <p:sp>
        <p:nvSpPr>
          <p:cNvPr id="29704" name="Line 16"/>
          <p:cNvSpPr>
            <a:spLocks noChangeShapeType="1"/>
          </p:cNvSpPr>
          <p:nvPr/>
        </p:nvSpPr>
        <p:spPr bwMode="auto">
          <a:xfrm>
            <a:off x="2771775" y="3070225"/>
            <a:ext cx="3024188" cy="0"/>
          </a:xfrm>
          <a:prstGeom prst="line">
            <a:avLst/>
          </a:prstGeom>
          <a:noFill/>
          <a:ln w="25400">
            <a:solidFill>
              <a:srgbClr val="333333"/>
            </a:solidFill>
            <a:prstDash val="dash"/>
            <a:round/>
            <a:headEnd/>
            <a:tailEnd/>
          </a:ln>
        </p:spPr>
        <p:txBody>
          <a:bodyPr/>
          <a:lstStyle/>
          <a:p>
            <a:endParaRPr lang="en-US"/>
          </a:p>
        </p:txBody>
      </p:sp>
      <p:sp>
        <p:nvSpPr>
          <p:cNvPr id="29705" name="Line 17"/>
          <p:cNvSpPr>
            <a:spLocks noChangeShapeType="1"/>
          </p:cNvSpPr>
          <p:nvPr/>
        </p:nvSpPr>
        <p:spPr bwMode="auto">
          <a:xfrm>
            <a:off x="2771775" y="3213100"/>
            <a:ext cx="3024188" cy="0"/>
          </a:xfrm>
          <a:prstGeom prst="line">
            <a:avLst/>
          </a:prstGeom>
          <a:noFill/>
          <a:ln w="25400">
            <a:solidFill>
              <a:srgbClr val="333333"/>
            </a:solidFill>
            <a:prstDash val="dash"/>
            <a:round/>
            <a:headEnd/>
            <a:tailEnd/>
          </a:ln>
        </p:spPr>
        <p:txBody>
          <a:bodyPr/>
          <a:lstStyle/>
          <a:p>
            <a:endParaRPr lang="en-US"/>
          </a:p>
        </p:txBody>
      </p:sp>
      <p:sp>
        <p:nvSpPr>
          <p:cNvPr id="29706" name="Line 18"/>
          <p:cNvSpPr>
            <a:spLocks noChangeShapeType="1"/>
          </p:cNvSpPr>
          <p:nvPr/>
        </p:nvSpPr>
        <p:spPr bwMode="auto">
          <a:xfrm>
            <a:off x="2771775" y="3357563"/>
            <a:ext cx="3024188" cy="0"/>
          </a:xfrm>
          <a:prstGeom prst="line">
            <a:avLst/>
          </a:prstGeom>
          <a:noFill/>
          <a:ln w="25400">
            <a:solidFill>
              <a:srgbClr val="333333"/>
            </a:solidFill>
            <a:prstDash val="dash"/>
            <a:round/>
            <a:headEnd/>
            <a:tailEnd/>
          </a:ln>
        </p:spPr>
        <p:txBody>
          <a:bodyPr/>
          <a:lstStyle/>
          <a:p>
            <a:endParaRPr lang="en-US"/>
          </a:p>
        </p:txBody>
      </p:sp>
      <p:sp>
        <p:nvSpPr>
          <p:cNvPr id="29707" name="Line 19"/>
          <p:cNvSpPr>
            <a:spLocks noChangeShapeType="1"/>
          </p:cNvSpPr>
          <p:nvPr/>
        </p:nvSpPr>
        <p:spPr bwMode="auto">
          <a:xfrm>
            <a:off x="2771775" y="3502025"/>
            <a:ext cx="3024188" cy="0"/>
          </a:xfrm>
          <a:prstGeom prst="line">
            <a:avLst/>
          </a:prstGeom>
          <a:noFill/>
          <a:ln w="25400">
            <a:solidFill>
              <a:srgbClr val="333333"/>
            </a:solidFill>
            <a:prstDash val="dash"/>
            <a:round/>
            <a:headEnd/>
            <a:tailEnd/>
          </a:ln>
        </p:spPr>
        <p:txBody>
          <a:bodyPr/>
          <a:lstStyle/>
          <a:p>
            <a:endParaRPr lang="en-US"/>
          </a:p>
        </p:txBody>
      </p:sp>
      <p:sp>
        <p:nvSpPr>
          <p:cNvPr id="29708" name="Line 20"/>
          <p:cNvSpPr>
            <a:spLocks noChangeShapeType="1"/>
          </p:cNvSpPr>
          <p:nvPr/>
        </p:nvSpPr>
        <p:spPr bwMode="auto">
          <a:xfrm>
            <a:off x="2771775" y="3646488"/>
            <a:ext cx="3024188" cy="0"/>
          </a:xfrm>
          <a:prstGeom prst="line">
            <a:avLst/>
          </a:prstGeom>
          <a:noFill/>
          <a:ln w="25400">
            <a:solidFill>
              <a:srgbClr val="333333"/>
            </a:solidFill>
            <a:prstDash val="dash"/>
            <a:round/>
            <a:headEnd/>
            <a:tailEnd/>
          </a:ln>
        </p:spPr>
        <p:txBody>
          <a:bodyPr/>
          <a:lstStyle/>
          <a:p>
            <a:endParaRPr lang="en-US"/>
          </a:p>
        </p:txBody>
      </p:sp>
      <p:sp>
        <p:nvSpPr>
          <p:cNvPr id="29709" name="Line 21"/>
          <p:cNvSpPr>
            <a:spLocks noChangeShapeType="1"/>
          </p:cNvSpPr>
          <p:nvPr/>
        </p:nvSpPr>
        <p:spPr bwMode="auto">
          <a:xfrm>
            <a:off x="2771775" y="3789363"/>
            <a:ext cx="3024188" cy="0"/>
          </a:xfrm>
          <a:prstGeom prst="line">
            <a:avLst/>
          </a:prstGeom>
          <a:noFill/>
          <a:ln w="25400">
            <a:solidFill>
              <a:srgbClr val="333333"/>
            </a:solidFill>
            <a:prstDash val="dash"/>
            <a:round/>
            <a:headEnd/>
            <a:tailEnd/>
          </a:ln>
        </p:spPr>
        <p:txBody>
          <a:bodyPr/>
          <a:lstStyle/>
          <a:p>
            <a:endParaRPr lang="en-US"/>
          </a:p>
        </p:txBody>
      </p:sp>
      <p:sp>
        <p:nvSpPr>
          <p:cNvPr id="29710" name="Line 22"/>
          <p:cNvSpPr>
            <a:spLocks noChangeShapeType="1"/>
          </p:cNvSpPr>
          <p:nvPr/>
        </p:nvSpPr>
        <p:spPr bwMode="auto">
          <a:xfrm>
            <a:off x="2771775" y="3933825"/>
            <a:ext cx="3024188" cy="0"/>
          </a:xfrm>
          <a:prstGeom prst="line">
            <a:avLst/>
          </a:prstGeom>
          <a:noFill/>
          <a:ln w="25400">
            <a:solidFill>
              <a:srgbClr val="333333"/>
            </a:solidFill>
            <a:prstDash val="dash"/>
            <a:round/>
            <a:headEnd/>
            <a:tailEnd/>
          </a:ln>
        </p:spPr>
        <p:txBody>
          <a:bodyPr/>
          <a:lstStyle/>
          <a:p>
            <a:endParaRPr lang="en-US"/>
          </a:p>
        </p:txBody>
      </p:sp>
      <p:sp>
        <p:nvSpPr>
          <p:cNvPr id="29711" name="Text Box 23"/>
          <p:cNvSpPr txBox="1">
            <a:spLocks noChangeArrowheads="1"/>
          </p:cNvSpPr>
          <p:nvPr/>
        </p:nvSpPr>
        <p:spPr bwMode="auto">
          <a:xfrm>
            <a:off x="6804025" y="2349500"/>
            <a:ext cx="1296988" cy="300038"/>
          </a:xfrm>
          <a:prstGeom prst="rect">
            <a:avLst/>
          </a:prstGeom>
          <a:solidFill>
            <a:srgbClr val="FFFF99"/>
          </a:solidFill>
          <a:ln w="25400">
            <a:solidFill>
              <a:schemeClr val="tx1"/>
            </a:solidFill>
            <a:miter lim="800000"/>
            <a:headEnd/>
            <a:tailEnd/>
          </a:ln>
        </p:spPr>
        <p:txBody>
          <a:bodyPr>
            <a:spAutoFit/>
          </a:bodyPr>
          <a:lstStyle/>
          <a:p>
            <a:pPr>
              <a:spcBef>
                <a:spcPct val="50000"/>
              </a:spcBef>
            </a:pPr>
            <a:r>
              <a:rPr lang="en-US" sz="1200"/>
              <a:t>Counter 1</a:t>
            </a:r>
          </a:p>
        </p:txBody>
      </p:sp>
      <p:sp>
        <p:nvSpPr>
          <p:cNvPr id="29712" name="Text Box 24"/>
          <p:cNvSpPr txBox="1">
            <a:spLocks noChangeArrowheads="1"/>
          </p:cNvSpPr>
          <p:nvPr/>
        </p:nvSpPr>
        <p:spPr bwMode="auto">
          <a:xfrm>
            <a:off x="6804025" y="2625725"/>
            <a:ext cx="1296988" cy="300038"/>
          </a:xfrm>
          <a:prstGeom prst="rect">
            <a:avLst/>
          </a:prstGeom>
          <a:solidFill>
            <a:srgbClr val="FFFF99"/>
          </a:solidFill>
          <a:ln w="25400">
            <a:solidFill>
              <a:schemeClr val="tx1"/>
            </a:solidFill>
            <a:miter lim="800000"/>
            <a:headEnd/>
            <a:tailEnd/>
          </a:ln>
        </p:spPr>
        <p:txBody>
          <a:bodyPr>
            <a:spAutoFit/>
          </a:bodyPr>
          <a:lstStyle/>
          <a:p>
            <a:pPr>
              <a:spcBef>
                <a:spcPct val="50000"/>
              </a:spcBef>
            </a:pPr>
            <a:r>
              <a:rPr lang="en-US" sz="1200"/>
              <a:t>Counter 2</a:t>
            </a:r>
          </a:p>
        </p:txBody>
      </p:sp>
      <p:sp>
        <p:nvSpPr>
          <p:cNvPr id="29713" name="Text Box 25"/>
          <p:cNvSpPr txBox="1">
            <a:spLocks noChangeArrowheads="1"/>
          </p:cNvSpPr>
          <p:nvPr/>
        </p:nvSpPr>
        <p:spPr bwMode="auto">
          <a:xfrm>
            <a:off x="6804025" y="2913063"/>
            <a:ext cx="1296988" cy="300037"/>
          </a:xfrm>
          <a:prstGeom prst="rect">
            <a:avLst/>
          </a:prstGeom>
          <a:solidFill>
            <a:srgbClr val="FFFF99"/>
          </a:solidFill>
          <a:ln w="25400">
            <a:solidFill>
              <a:schemeClr val="tx1"/>
            </a:solidFill>
            <a:miter lim="800000"/>
            <a:headEnd/>
            <a:tailEnd/>
          </a:ln>
        </p:spPr>
        <p:txBody>
          <a:bodyPr>
            <a:spAutoFit/>
          </a:bodyPr>
          <a:lstStyle/>
          <a:p>
            <a:pPr>
              <a:spcBef>
                <a:spcPct val="50000"/>
              </a:spcBef>
            </a:pPr>
            <a:r>
              <a:rPr lang="en-US" sz="1200"/>
              <a:t>Counter 3</a:t>
            </a:r>
          </a:p>
        </p:txBody>
      </p:sp>
      <p:sp>
        <p:nvSpPr>
          <p:cNvPr id="29714" name="Text Box 26"/>
          <p:cNvSpPr txBox="1">
            <a:spLocks noChangeArrowheads="1"/>
          </p:cNvSpPr>
          <p:nvPr/>
        </p:nvSpPr>
        <p:spPr bwMode="auto">
          <a:xfrm>
            <a:off x="6804025" y="3201988"/>
            <a:ext cx="1296988" cy="300037"/>
          </a:xfrm>
          <a:prstGeom prst="rect">
            <a:avLst/>
          </a:prstGeom>
          <a:solidFill>
            <a:srgbClr val="FFFF99"/>
          </a:solidFill>
          <a:ln w="25400">
            <a:solidFill>
              <a:schemeClr val="tx1"/>
            </a:solidFill>
            <a:miter lim="800000"/>
            <a:headEnd/>
            <a:tailEnd/>
          </a:ln>
        </p:spPr>
        <p:txBody>
          <a:bodyPr>
            <a:spAutoFit/>
          </a:bodyPr>
          <a:lstStyle/>
          <a:p>
            <a:pPr>
              <a:spcBef>
                <a:spcPct val="50000"/>
              </a:spcBef>
            </a:pPr>
            <a:r>
              <a:rPr lang="en-US" sz="1200"/>
              <a:t>Counter 4</a:t>
            </a:r>
          </a:p>
        </p:txBody>
      </p:sp>
      <p:sp>
        <p:nvSpPr>
          <p:cNvPr id="29715" name="Text Box 27"/>
          <p:cNvSpPr txBox="1">
            <a:spLocks noChangeArrowheads="1"/>
          </p:cNvSpPr>
          <p:nvPr/>
        </p:nvSpPr>
        <p:spPr bwMode="auto">
          <a:xfrm>
            <a:off x="6804025" y="3489325"/>
            <a:ext cx="1296988" cy="300038"/>
          </a:xfrm>
          <a:prstGeom prst="rect">
            <a:avLst/>
          </a:prstGeom>
          <a:solidFill>
            <a:srgbClr val="FFFF99"/>
          </a:solidFill>
          <a:ln w="25400">
            <a:solidFill>
              <a:schemeClr val="tx1"/>
            </a:solidFill>
            <a:miter lim="800000"/>
            <a:headEnd/>
            <a:tailEnd/>
          </a:ln>
        </p:spPr>
        <p:txBody>
          <a:bodyPr>
            <a:spAutoFit/>
          </a:bodyPr>
          <a:lstStyle/>
          <a:p>
            <a:pPr>
              <a:spcBef>
                <a:spcPct val="50000"/>
              </a:spcBef>
            </a:pPr>
            <a:r>
              <a:rPr lang="en-US" sz="1200"/>
              <a:t>Counter 5</a:t>
            </a:r>
          </a:p>
        </p:txBody>
      </p:sp>
      <p:sp>
        <p:nvSpPr>
          <p:cNvPr id="29716" name="Text Box 28"/>
          <p:cNvSpPr txBox="1">
            <a:spLocks noChangeArrowheads="1"/>
          </p:cNvSpPr>
          <p:nvPr/>
        </p:nvSpPr>
        <p:spPr bwMode="auto">
          <a:xfrm>
            <a:off x="6804025" y="3789363"/>
            <a:ext cx="1296988" cy="300037"/>
          </a:xfrm>
          <a:prstGeom prst="rect">
            <a:avLst/>
          </a:prstGeom>
          <a:solidFill>
            <a:srgbClr val="FFFF99"/>
          </a:solidFill>
          <a:ln w="25400">
            <a:solidFill>
              <a:schemeClr val="tx1"/>
            </a:solidFill>
            <a:miter lim="800000"/>
            <a:headEnd/>
            <a:tailEnd/>
          </a:ln>
        </p:spPr>
        <p:txBody>
          <a:bodyPr>
            <a:spAutoFit/>
          </a:bodyPr>
          <a:lstStyle/>
          <a:p>
            <a:pPr>
              <a:spcBef>
                <a:spcPct val="50000"/>
              </a:spcBef>
            </a:pPr>
            <a:r>
              <a:rPr lang="en-US" sz="1200"/>
              <a:t>Counter 6</a:t>
            </a:r>
          </a:p>
        </p:txBody>
      </p:sp>
      <p:sp>
        <p:nvSpPr>
          <p:cNvPr id="29717" name="Text Box 29"/>
          <p:cNvSpPr txBox="1">
            <a:spLocks noChangeArrowheads="1"/>
          </p:cNvSpPr>
          <p:nvPr/>
        </p:nvSpPr>
        <p:spPr bwMode="auto">
          <a:xfrm>
            <a:off x="6804025" y="4078288"/>
            <a:ext cx="1296988" cy="300037"/>
          </a:xfrm>
          <a:prstGeom prst="rect">
            <a:avLst/>
          </a:prstGeom>
          <a:solidFill>
            <a:srgbClr val="FFFF99"/>
          </a:solidFill>
          <a:ln w="25400">
            <a:solidFill>
              <a:schemeClr val="tx1"/>
            </a:solidFill>
            <a:miter lim="800000"/>
            <a:headEnd/>
            <a:tailEnd/>
          </a:ln>
        </p:spPr>
        <p:txBody>
          <a:bodyPr>
            <a:spAutoFit/>
          </a:bodyPr>
          <a:lstStyle/>
          <a:p>
            <a:pPr>
              <a:spcBef>
                <a:spcPct val="50000"/>
              </a:spcBef>
            </a:pPr>
            <a:r>
              <a:rPr lang="en-US" sz="1200"/>
              <a:t>Counter 7</a:t>
            </a:r>
          </a:p>
        </p:txBody>
      </p:sp>
      <p:sp>
        <p:nvSpPr>
          <p:cNvPr id="29718" name="Text Box 30"/>
          <p:cNvSpPr txBox="1">
            <a:spLocks noChangeArrowheads="1"/>
          </p:cNvSpPr>
          <p:nvPr/>
        </p:nvSpPr>
        <p:spPr bwMode="auto">
          <a:xfrm>
            <a:off x="6804025" y="4365625"/>
            <a:ext cx="1296988" cy="300038"/>
          </a:xfrm>
          <a:prstGeom prst="rect">
            <a:avLst/>
          </a:prstGeom>
          <a:solidFill>
            <a:srgbClr val="FFFF99"/>
          </a:solidFill>
          <a:ln w="25400">
            <a:solidFill>
              <a:schemeClr val="tx1"/>
            </a:solidFill>
            <a:miter lim="800000"/>
            <a:headEnd/>
            <a:tailEnd/>
          </a:ln>
        </p:spPr>
        <p:txBody>
          <a:bodyPr>
            <a:spAutoFit/>
          </a:bodyPr>
          <a:lstStyle/>
          <a:p>
            <a:pPr>
              <a:spcBef>
                <a:spcPct val="50000"/>
              </a:spcBef>
            </a:pPr>
            <a:r>
              <a:rPr lang="en-US" sz="1200"/>
              <a:t>Counter 8</a:t>
            </a:r>
          </a:p>
        </p:txBody>
      </p:sp>
      <p:sp>
        <p:nvSpPr>
          <p:cNvPr id="29719" name="Line 31"/>
          <p:cNvSpPr>
            <a:spLocks noChangeShapeType="1"/>
          </p:cNvSpPr>
          <p:nvPr/>
        </p:nvSpPr>
        <p:spPr bwMode="auto">
          <a:xfrm flipV="1">
            <a:off x="5724525" y="2493963"/>
            <a:ext cx="1008063" cy="431800"/>
          </a:xfrm>
          <a:prstGeom prst="line">
            <a:avLst/>
          </a:prstGeom>
          <a:noFill/>
          <a:ln w="9525">
            <a:solidFill>
              <a:schemeClr val="tx1"/>
            </a:solidFill>
            <a:round/>
            <a:headEnd/>
            <a:tailEnd type="triangle" w="med" len="med"/>
          </a:ln>
        </p:spPr>
        <p:txBody>
          <a:bodyPr/>
          <a:lstStyle/>
          <a:p>
            <a:endParaRPr lang="en-US"/>
          </a:p>
        </p:txBody>
      </p:sp>
      <p:sp>
        <p:nvSpPr>
          <p:cNvPr id="29720" name="Line 32"/>
          <p:cNvSpPr>
            <a:spLocks noChangeShapeType="1"/>
          </p:cNvSpPr>
          <p:nvPr/>
        </p:nvSpPr>
        <p:spPr bwMode="auto">
          <a:xfrm flipV="1">
            <a:off x="5724525" y="2781300"/>
            <a:ext cx="1008063" cy="287338"/>
          </a:xfrm>
          <a:prstGeom prst="line">
            <a:avLst/>
          </a:prstGeom>
          <a:noFill/>
          <a:ln w="9525">
            <a:solidFill>
              <a:schemeClr val="tx1"/>
            </a:solidFill>
            <a:round/>
            <a:headEnd/>
            <a:tailEnd type="triangle" w="med" len="med"/>
          </a:ln>
        </p:spPr>
        <p:txBody>
          <a:bodyPr/>
          <a:lstStyle/>
          <a:p>
            <a:endParaRPr lang="en-US"/>
          </a:p>
        </p:txBody>
      </p:sp>
      <p:sp>
        <p:nvSpPr>
          <p:cNvPr id="29721" name="Line 33"/>
          <p:cNvSpPr>
            <a:spLocks noChangeShapeType="1"/>
          </p:cNvSpPr>
          <p:nvPr/>
        </p:nvSpPr>
        <p:spPr bwMode="auto">
          <a:xfrm flipV="1">
            <a:off x="5724525" y="3070225"/>
            <a:ext cx="1008063" cy="142875"/>
          </a:xfrm>
          <a:prstGeom prst="line">
            <a:avLst/>
          </a:prstGeom>
          <a:noFill/>
          <a:ln w="9525">
            <a:solidFill>
              <a:schemeClr val="tx1"/>
            </a:solidFill>
            <a:round/>
            <a:headEnd/>
            <a:tailEnd type="triangle" w="med" len="med"/>
          </a:ln>
        </p:spPr>
        <p:txBody>
          <a:bodyPr/>
          <a:lstStyle/>
          <a:p>
            <a:endParaRPr lang="en-US"/>
          </a:p>
        </p:txBody>
      </p:sp>
      <p:sp>
        <p:nvSpPr>
          <p:cNvPr id="29722" name="Line 34"/>
          <p:cNvSpPr>
            <a:spLocks noChangeShapeType="1"/>
          </p:cNvSpPr>
          <p:nvPr/>
        </p:nvSpPr>
        <p:spPr bwMode="auto">
          <a:xfrm flipV="1">
            <a:off x="5724525" y="3357563"/>
            <a:ext cx="1008063" cy="0"/>
          </a:xfrm>
          <a:prstGeom prst="line">
            <a:avLst/>
          </a:prstGeom>
          <a:noFill/>
          <a:ln w="9525">
            <a:solidFill>
              <a:schemeClr val="tx1"/>
            </a:solidFill>
            <a:round/>
            <a:headEnd/>
            <a:tailEnd type="triangle" w="med" len="med"/>
          </a:ln>
        </p:spPr>
        <p:txBody>
          <a:bodyPr/>
          <a:lstStyle/>
          <a:p>
            <a:endParaRPr lang="en-US"/>
          </a:p>
        </p:txBody>
      </p:sp>
      <p:sp>
        <p:nvSpPr>
          <p:cNvPr id="29723" name="Line 35"/>
          <p:cNvSpPr>
            <a:spLocks noChangeShapeType="1"/>
          </p:cNvSpPr>
          <p:nvPr/>
        </p:nvSpPr>
        <p:spPr bwMode="auto">
          <a:xfrm>
            <a:off x="5724525" y="3502025"/>
            <a:ext cx="1008063" cy="71438"/>
          </a:xfrm>
          <a:prstGeom prst="line">
            <a:avLst/>
          </a:prstGeom>
          <a:noFill/>
          <a:ln w="9525">
            <a:solidFill>
              <a:schemeClr val="tx1"/>
            </a:solidFill>
            <a:round/>
            <a:headEnd/>
            <a:tailEnd type="triangle" w="med" len="med"/>
          </a:ln>
        </p:spPr>
        <p:txBody>
          <a:bodyPr/>
          <a:lstStyle/>
          <a:p>
            <a:endParaRPr lang="en-US"/>
          </a:p>
        </p:txBody>
      </p:sp>
      <p:sp>
        <p:nvSpPr>
          <p:cNvPr id="29724" name="Line 36"/>
          <p:cNvSpPr>
            <a:spLocks noChangeShapeType="1"/>
          </p:cNvSpPr>
          <p:nvPr/>
        </p:nvSpPr>
        <p:spPr bwMode="auto">
          <a:xfrm>
            <a:off x="5724525" y="3644900"/>
            <a:ext cx="1008063" cy="217488"/>
          </a:xfrm>
          <a:prstGeom prst="line">
            <a:avLst/>
          </a:prstGeom>
          <a:noFill/>
          <a:ln w="9525">
            <a:solidFill>
              <a:schemeClr val="tx1"/>
            </a:solidFill>
            <a:round/>
            <a:headEnd/>
            <a:tailEnd type="triangle" w="med" len="med"/>
          </a:ln>
        </p:spPr>
        <p:txBody>
          <a:bodyPr/>
          <a:lstStyle/>
          <a:p>
            <a:endParaRPr lang="en-US"/>
          </a:p>
        </p:txBody>
      </p:sp>
      <p:sp>
        <p:nvSpPr>
          <p:cNvPr id="29725" name="Line 37"/>
          <p:cNvSpPr>
            <a:spLocks noChangeShapeType="1"/>
          </p:cNvSpPr>
          <p:nvPr/>
        </p:nvSpPr>
        <p:spPr bwMode="auto">
          <a:xfrm>
            <a:off x="5724525" y="3789363"/>
            <a:ext cx="1008063" cy="360362"/>
          </a:xfrm>
          <a:prstGeom prst="line">
            <a:avLst/>
          </a:prstGeom>
          <a:noFill/>
          <a:ln w="9525">
            <a:solidFill>
              <a:schemeClr val="tx1"/>
            </a:solidFill>
            <a:round/>
            <a:headEnd/>
            <a:tailEnd type="triangle" w="med" len="med"/>
          </a:ln>
        </p:spPr>
        <p:txBody>
          <a:bodyPr/>
          <a:lstStyle/>
          <a:p>
            <a:endParaRPr lang="en-US"/>
          </a:p>
        </p:txBody>
      </p:sp>
      <p:sp>
        <p:nvSpPr>
          <p:cNvPr id="29726" name="Line 38"/>
          <p:cNvSpPr>
            <a:spLocks noChangeShapeType="1"/>
          </p:cNvSpPr>
          <p:nvPr/>
        </p:nvSpPr>
        <p:spPr bwMode="auto">
          <a:xfrm>
            <a:off x="5724525" y="3933825"/>
            <a:ext cx="1008063" cy="503238"/>
          </a:xfrm>
          <a:prstGeom prst="line">
            <a:avLst/>
          </a:prstGeom>
          <a:noFill/>
          <a:ln w="9525">
            <a:solidFill>
              <a:schemeClr val="tx1"/>
            </a:solidFill>
            <a:round/>
            <a:headEnd/>
            <a:tailEnd type="triangle" w="med" len="med"/>
          </a:ln>
        </p:spPr>
        <p:txBody>
          <a:bodyPr/>
          <a:lstStyle/>
          <a:p>
            <a:endParaRPr lang="en-US"/>
          </a:p>
        </p:txBody>
      </p:sp>
      <p:sp>
        <p:nvSpPr>
          <p:cNvPr id="29727" name="Text Box 39"/>
          <p:cNvSpPr txBox="1">
            <a:spLocks noChangeArrowheads="1"/>
          </p:cNvSpPr>
          <p:nvPr/>
        </p:nvSpPr>
        <p:spPr bwMode="auto">
          <a:xfrm>
            <a:off x="2987675" y="1989138"/>
            <a:ext cx="2376488" cy="366712"/>
          </a:xfrm>
          <a:prstGeom prst="rect">
            <a:avLst/>
          </a:prstGeom>
          <a:noFill/>
          <a:ln w="9525">
            <a:noFill/>
            <a:miter lim="800000"/>
            <a:headEnd/>
            <a:tailEnd/>
          </a:ln>
        </p:spPr>
        <p:txBody>
          <a:bodyPr>
            <a:spAutoFit/>
          </a:bodyPr>
          <a:lstStyle/>
          <a:p>
            <a:pPr>
              <a:spcBef>
                <a:spcPct val="50000"/>
              </a:spcBef>
            </a:pPr>
            <a:r>
              <a:rPr lang="en-US" b="1">
                <a:solidFill>
                  <a:srgbClr val="008080"/>
                </a:solidFill>
              </a:rPr>
              <a:t>Amplifier response</a:t>
            </a:r>
          </a:p>
        </p:txBody>
      </p:sp>
      <p:sp>
        <p:nvSpPr>
          <p:cNvPr id="29728" name="Rectangle 3"/>
          <p:cNvSpPr>
            <a:spLocks noChangeArrowheads="1"/>
          </p:cNvSpPr>
          <p:nvPr/>
        </p:nvSpPr>
        <p:spPr bwMode="auto">
          <a:xfrm>
            <a:off x="1403350" y="4941888"/>
            <a:ext cx="7667625" cy="1584325"/>
          </a:xfrm>
          <a:prstGeom prst="rect">
            <a:avLst/>
          </a:prstGeom>
          <a:noFill/>
          <a:ln w="9525">
            <a:noFill/>
            <a:miter lim="800000"/>
            <a:headEnd/>
            <a:tailEnd/>
          </a:ln>
        </p:spPr>
        <p:txBody>
          <a:bodyPr/>
          <a:lstStyle/>
          <a:p>
            <a:pPr marL="342900" indent="-342900" eaLnBrk="0" hangingPunct="0">
              <a:spcBef>
                <a:spcPct val="20000"/>
              </a:spcBef>
              <a:buFontTx/>
              <a:buChar char="•"/>
            </a:pPr>
            <a:r>
              <a:rPr lang="en-US" b="1">
                <a:solidFill>
                  <a:srgbClr val="376092"/>
                </a:solidFill>
              </a:rPr>
              <a:t>Each threshold is adjustable, allowing a wide range of settings.</a:t>
            </a:r>
          </a:p>
          <a:p>
            <a:pPr marL="342900" indent="-342900" eaLnBrk="0" hangingPunct="0">
              <a:spcBef>
                <a:spcPct val="20000"/>
              </a:spcBef>
              <a:buFontTx/>
              <a:buChar char="•"/>
            </a:pPr>
            <a:endParaRPr lang="en-US" b="1">
              <a:solidFill>
                <a:srgbClr val="376092"/>
              </a:solidFill>
            </a:endParaRPr>
          </a:p>
          <a:p>
            <a:pPr marL="342900" indent="-342900" eaLnBrk="0" hangingPunct="0">
              <a:spcBef>
                <a:spcPct val="20000"/>
              </a:spcBef>
              <a:buFontTx/>
              <a:buChar char="•"/>
            </a:pPr>
            <a:r>
              <a:rPr lang="en-US" b="1">
                <a:solidFill>
                  <a:srgbClr val="376092"/>
                </a:solidFill>
              </a:rPr>
              <a:t>This gives us enough flexibility to capture reasonable spectra in many different applications</a:t>
            </a:r>
          </a:p>
        </p:txBody>
      </p:sp>
      <p:sp>
        <p:nvSpPr>
          <p:cNvPr id="29729" name="Text Box 4"/>
          <p:cNvSpPr txBox="1">
            <a:spLocks noChangeArrowheads="1"/>
          </p:cNvSpPr>
          <p:nvPr/>
        </p:nvSpPr>
        <p:spPr bwMode="auto">
          <a:xfrm>
            <a:off x="34925" y="1557338"/>
            <a:ext cx="1187450" cy="542925"/>
          </a:xfrm>
          <a:prstGeom prst="rect">
            <a:avLst/>
          </a:prstGeom>
          <a:solidFill>
            <a:schemeClr val="bg1"/>
          </a:solidFill>
          <a:ln w="25400">
            <a:solidFill>
              <a:schemeClr val="bg1"/>
            </a:solidFill>
            <a:miter lim="800000"/>
            <a:headEnd/>
            <a:tailEnd/>
          </a:ln>
        </p:spPr>
        <p:txBody>
          <a:bodyPr>
            <a:spAutoFit/>
          </a:bodyPr>
          <a:lstStyle/>
          <a:p>
            <a:pPr algn="ctr">
              <a:spcBef>
                <a:spcPct val="50000"/>
              </a:spcBef>
            </a:pPr>
            <a:r>
              <a:rPr lang="en-US" sz="1400">
                <a:solidFill>
                  <a:srgbClr val="004182"/>
                </a:solidFill>
              </a:rPr>
              <a:t>Introduction to Medipix3</a:t>
            </a:r>
          </a:p>
        </p:txBody>
      </p:sp>
      <p:sp>
        <p:nvSpPr>
          <p:cNvPr id="29730" name="Text Box 5"/>
          <p:cNvSpPr txBox="1">
            <a:spLocks noChangeArrowheads="1"/>
          </p:cNvSpPr>
          <p:nvPr/>
        </p:nvSpPr>
        <p:spPr bwMode="auto">
          <a:xfrm>
            <a:off x="34925" y="22050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Radiation Damage</a:t>
            </a:r>
          </a:p>
        </p:txBody>
      </p:sp>
      <p:sp>
        <p:nvSpPr>
          <p:cNvPr id="29731" name="Text Box 7"/>
          <p:cNvSpPr txBox="1">
            <a:spLocks noChangeArrowheads="1"/>
          </p:cNvSpPr>
          <p:nvPr/>
        </p:nvSpPr>
        <p:spPr bwMode="auto">
          <a:xfrm>
            <a:off x="34925" y="35004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460MRad Irradiation</a:t>
            </a:r>
          </a:p>
        </p:txBody>
      </p:sp>
      <p:sp>
        <p:nvSpPr>
          <p:cNvPr id="29732" name="Text Box 8"/>
          <p:cNvSpPr txBox="1">
            <a:spLocks noChangeArrowheads="1"/>
          </p:cNvSpPr>
          <p:nvPr/>
        </p:nvSpPr>
        <p:spPr bwMode="auto">
          <a:xfrm>
            <a:off x="34925" y="28527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Design Issues</a:t>
            </a:r>
          </a:p>
        </p:txBody>
      </p:sp>
      <p:sp>
        <p:nvSpPr>
          <p:cNvPr id="29733" name="Text Box 7"/>
          <p:cNvSpPr txBox="1">
            <a:spLocks noChangeArrowheads="1"/>
          </p:cNvSpPr>
          <p:nvPr/>
        </p:nvSpPr>
        <p:spPr bwMode="auto">
          <a:xfrm>
            <a:off x="34925" y="4149725"/>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3MRad Irradiation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r>
              <a:rPr lang="en-US" smtClean="0">
                <a:effectLst/>
              </a:rPr>
              <a:t>MARS Computed Tomography System</a:t>
            </a:r>
          </a:p>
        </p:txBody>
      </p:sp>
      <p:pic>
        <p:nvPicPr>
          <p:cNvPr id="30722" name="Picture 4"/>
          <p:cNvPicPr>
            <a:picLocks noChangeAspect="1" noChangeArrowheads="1"/>
          </p:cNvPicPr>
          <p:nvPr/>
        </p:nvPicPr>
        <p:blipFill>
          <a:blip r:embed="rId2"/>
          <a:srcRect/>
          <a:stretch>
            <a:fillRect/>
          </a:stretch>
        </p:blipFill>
        <p:spPr bwMode="auto">
          <a:xfrm>
            <a:off x="1765300" y="981075"/>
            <a:ext cx="6191250" cy="3094038"/>
          </a:xfrm>
          <a:prstGeom prst="rect">
            <a:avLst/>
          </a:prstGeom>
          <a:noFill/>
          <a:ln w="9525">
            <a:noFill/>
            <a:miter lim="800000"/>
            <a:headEnd/>
            <a:tailEnd/>
          </a:ln>
        </p:spPr>
      </p:pic>
      <p:pic>
        <p:nvPicPr>
          <p:cNvPr id="30723" name="Picture 6"/>
          <p:cNvPicPr>
            <a:picLocks noChangeAspect="1" noChangeArrowheads="1"/>
          </p:cNvPicPr>
          <p:nvPr/>
        </p:nvPicPr>
        <p:blipFill>
          <a:blip r:embed="rId3"/>
          <a:srcRect/>
          <a:stretch>
            <a:fillRect/>
          </a:stretch>
        </p:blipFill>
        <p:spPr bwMode="auto">
          <a:xfrm>
            <a:off x="1970088" y="5348288"/>
            <a:ext cx="4722812" cy="1293812"/>
          </a:xfrm>
          <a:prstGeom prst="rect">
            <a:avLst/>
          </a:prstGeom>
          <a:noFill/>
          <a:ln w="9525">
            <a:noFill/>
            <a:miter lim="800000"/>
            <a:headEnd/>
            <a:tailEnd/>
          </a:ln>
        </p:spPr>
      </p:pic>
      <p:pic>
        <p:nvPicPr>
          <p:cNvPr id="30724" name="Picture 7"/>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908175" y="4078288"/>
            <a:ext cx="4857750" cy="1438275"/>
          </a:xfrm>
          <a:prstGeom prst="rect">
            <a:avLst/>
          </a:prstGeom>
          <a:noFill/>
          <a:ln w="9525">
            <a:noFill/>
            <a:miter lim="800000"/>
            <a:headEnd/>
            <a:tailEnd/>
          </a:ln>
        </p:spPr>
      </p:pic>
      <p:sp>
        <p:nvSpPr>
          <p:cNvPr id="30725" name="Text Box 4"/>
          <p:cNvSpPr txBox="1">
            <a:spLocks noChangeArrowheads="1"/>
          </p:cNvSpPr>
          <p:nvPr/>
        </p:nvSpPr>
        <p:spPr bwMode="auto">
          <a:xfrm>
            <a:off x="34925" y="1557338"/>
            <a:ext cx="1187450" cy="542925"/>
          </a:xfrm>
          <a:prstGeom prst="rect">
            <a:avLst/>
          </a:prstGeom>
          <a:solidFill>
            <a:schemeClr val="bg1"/>
          </a:solidFill>
          <a:ln w="25400">
            <a:solidFill>
              <a:schemeClr val="bg1"/>
            </a:solidFill>
            <a:miter lim="800000"/>
            <a:headEnd/>
            <a:tailEnd/>
          </a:ln>
        </p:spPr>
        <p:txBody>
          <a:bodyPr>
            <a:spAutoFit/>
          </a:bodyPr>
          <a:lstStyle/>
          <a:p>
            <a:pPr algn="ctr">
              <a:spcBef>
                <a:spcPct val="50000"/>
              </a:spcBef>
            </a:pPr>
            <a:r>
              <a:rPr lang="en-US" sz="1400">
                <a:solidFill>
                  <a:srgbClr val="004182"/>
                </a:solidFill>
              </a:rPr>
              <a:t>Introduction to Medipix3</a:t>
            </a:r>
          </a:p>
        </p:txBody>
      </p:sp>
      <p:sp>
        <p:nvSpPr>
          <p:cNvPr id="30726" name="Text Box 5"/>
          <p:cNvSpPr txBox="1">
            <a:spLocks noChangeArrowheads="1"/>
          </p:cNvSpPr>
          <p:nvPr/>
        </p:nvSpPr>
        <p:spPr bwMode="auto">
          <a:xfrm>
            <a:off x="34925" y="22050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Radiation Damage</a:t>
            </a:r>
          </a:p>
        </p:txBody>
      </p:sp>
      <p:sp>
        <p:nvSpPr>
          <p:cNvPr id="30727" name="Text Box 7"/>
          <p:cNvSpPr txBox="1">
            <a:spLocks noChangeArrowheads="1"/>
          </p:cNvSpPr>
          <p:nvPr/>
        </p:nvSpPr>
        <p:spPr bwMode="auto">
          <a:xfrm>
            <a:off x="34925" y="35004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460MRad Irradiation</a:t>
            </a:r>
          </a:p>
        </p:txBody>
      </p:sp>
      <p:sp>
        <p:nvSpPr>
          <p:cNvPr id="30728" name="Text Box 8"/>
          <p:cNvSpPr txBox="1">
            <a:spLocks noChangeArrowheads="1"/>
          </p:cNvSpPr>
          <p:nvPr/>
        </p:nvSpPr>
        <p:spPr bwMode="auto">
          <a:xfrm>
            <a:off x="34925" y="2852738"/>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Design Issues</a:t>
            </a:r>
          </a:p>
        </p:txBody>
      </p:sp>
      <p:sp>
        <p:nvSpPr>
          <p:cNvPr id="30729" name="Text Box 7"/>
          <p:cNvSpPr txBox="1">
            <a:spLocks noChangeArrowheads="1"/>
          </p:cNvSpPr>
          <p:nvPr/>
        </p:nvSpPr>
        <p:spPr bwMode="auto">
          <a:xfrm>
            <a:off x="34925" y="4149725"/>
            <a:ext cx="1187450" cy="542925"/>
          </a:xfrm>
          <a:prstGeom prst="rect">
            <a:avLst/>
          </a:prstGeom>
          <a:noFill/>
          <a:ln w="25400">
            <a:solidFill>
              <a:schemeClr val="bg1"/>
            </a:solidFill>
            <a:miter lim="800000"/>
            <a:headEnd/>
            <a:tailEnd/>
          </a:ln>
        </p:spPr>
        <p:txBody>
          <a:bodyPr>
            <a:spAutoFit/>
          </a:bodyPr>
          <a:lstStyle/>
          <a:p>
            <a:pPr algn="ctr">
              <a:spcBef>
                <a:spcPct val="50000"/>
              </a:spcBef>
            </a:pPr>
            <a:r>
              <a:rPr lang="en-US" sz="1400">
                <a:solidFill>
                  <a:srgbClr val="00366C"/>
                </a:solidFill>
              </a:rPr>
              <a:t>3MRad Irradiation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edipix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Design">
      <a:majorFont>
        <a:latin typeface="Franklin Gothic Medium"/>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MedipixTemplate</Template>
  <TotalTime>14163</TotalTime>
  <Words>1359</Words>
  <Application>Microsoft Office PowerPoint</Application>
  <PresentationFormat>On-screen Show (4:3)</PresentationFormat>
  <Paragraphs>293</Paragraphs>
  <Slides>25</Slides>
  <Notes>0</Notes>
  <HiddenSlides>0</HiddenSlides>
  <MMClips>0</MMClips>
  <ScaleCrop>false</ScaleCrop>
  <HeadingPairs>
    <vt:vector size="6" baseType="variant">
      <vt:variant>
        <vt:lpstr>Fonts Used</vt:lpstr>
      </vt:variant>
      <vt:variant>
        <vt:i4>3</vt:i4>
      </vt:variant>
      <vt:variant>
        <vt:lpstr>Design Template</vt:lpstr>
      </vt:variant>
      <vt:variant>
        <vt:i4>7</vt:i4>
      </vt:variant>
      <vt:variant>
        <vt:lpstr>Slide Titles</vt:lpstr>
      </vt:variant>
      <vt:variant>
        <vt:i4>25</vt:i4>
      </vt:variant>
    </vt:vector>
  </HeadingPairs>
  <TitlesOfParts>
    <vt:vector size="35" baseType="lpstr">
      <vt:lpstr>Arial</vt:lpstr>
      <vt:lpstr>Franklin Gothic Medium</vt:lpstr>
      <vt:lpstr>Calibri</vt:lpstr>
      <vt:lpstr>MedipixTemplate</vt:lpstr>
      <vt:lpstr>MedipixTemplate</vt:lpstr>
      <vt:lpstr>MedipixTemplate</vt:lpstr>
      <vt:lpstr>MedipixTemplate</vt:lpstr>
      <vt:lpstr>MedipixTemplate</vt:lpstr>
      <vt:lpstr>MedipixTemplate</vt:lpstr>
      <vt:lpstr>MedipixTemplate</vt:lpstr>
      <vt:lpstr>Medipix3 Irradiation Studies</vt:lpstr>
      <vt:lpstr>Overview</vt:lpstr>
      <vt:lpstr>Hybrid Pixel Detectors</vt:lpstr>
      <vt:lpstr>Imaging by Photon Counting</vt:lpstr>
      <vt:lpstr>Medipix 3 </vt:lpstr>
      <vt:lpstr>Status</vt:lpstr>
      <vt:lpstr>Charge Summing</vt:lpstr>
      <vt:lpstr>Spectroscopic Mode</vt:lpstr>
      <vt:lpstr>MARS Computed Tomography System</vt:lpstr>
      <vt:lpstr>Radiation Damage</vt:lpstr>
      <vt:lpstr>Analogue Switch Problem</vt:lpstr>
      <vt:lpstr>Solution</vt:lpstr>
      <vt:lpstr>400Mrad Irradiation</vt:lpstr>
      <vt:lpstr>Performance after 460MRad</vt:lpstr>
      <vt:lpstr>Performance after 460MRad</vt:lpstr>
      <vt:lpstr>DAC Measurement </vt:lpstr>
      <vt:lpstr>3MRad irradiation</vt:lpstr>
      <vt:lpstr>3MRad Noise and Gain Result</vt:lpstr>
      <vt:lpstr>Next Steps</vt:lpstr>
      <vt:lpstr>Conclusions</vt:lpstr>
      <vt:lpstr>Backup Slides</vt:lpstr>
      <vt:lpstr>460MRad Threshold variation</vt:lpstr>
      <vt:lpstr>General behavior after 3 Mrad</vt:lpstr>
      <vt:lpstr>THL Shift at 3MRad</vt:lpstr>
      <vt:lpstr>Difference in CAS DAC range</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Timepix Testbeam </dc:title>
  <dc:creator>plackett</dc:creator>
  <cp:lastModifiedBy>medipix</cp:lastModifiedBy>
  <cp:revision>889</cp:revision>
  <dcterms:created xsi:type="dcterms:W3CDTF">2009-04-28T11:52:23Z</dcterms:created>
  <dcterms:modified xsi:type="dcterms:W3CDTF">2009-09-21T23:40:23Z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0x01010040B1F27F6DDDB3468D1C04FDCF952543</vt:lpwstr>
  </property>
</Properties>
</file>