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8" r:id="rId2"/>
  </p:sldMasterIdLst>
  <p:notesMasterIdLst>
    <p:notesMasterId r:id="rId30"/>
  </p:notesMasterIdLst>
  <p:handoutMasterIdLst>
    <p:handoutMasterId r:id="rId31"/>
  </p:handoutMasterIdLst>
  <p:sldIdLst>
    <p:sldId id="318" r:id="rId3"/>
    <p:sldId id="409" r:id="rId4"/>
    <p:sldId id="410" r:id="rId5"/>
    <p:sldId id="411" r:id="rId6"/>
    <p:sldId id="412" r:id="rId7"/>
    <p:sldId id="413" r:id="rId8"/>
    <p:sldId id="414" r:id="rId9"/>
    <p:sldId id="415" r:id="rId10"/>
    <p:sldId id="417" r:id="rId11"/>
    <p:sldId id="438" r:id="rId12"/>
    <p:sldId id="424" r:id="rId13"/>
    <p:sldId id="432" r:id="rId14"/>
    <p:sldId id="433" r:id="rId15"/>
    <p:sldId id="431" r:id="rId16"/>
    <p:sldId id="426" r:id="rId17"/>
    <p:sldId id="428" r:id="rId18"/>
    <p:sldId id="429" r:id="rId19"/>
    <p:sldId id="434" r:id="rId20"/>
    <p:sldId id="435" r:id="rId21"/>
    <p:sldId id="436" r:id="rId22"/>
    <p:sldId id="437" r:id="rId23"/>
    <p:sldId id="423" r:id="rId24"/>
    <p:sldId id="416" r:id="rId25"/>
    <p:sldId id="421" r:id="rId26"/>
    <p:sldId id="422" r:id="rId27"/>
    <p:sldId id="420" r:id="rId28"/>
    <p:sldId id="430" r:id="rId29"/>
  </p:sldIdLst>
  <p:sldSz cx="9144000" cy="6858000" type="screen4x3"/>
  <p:notesSz cx="6794500" cy="9931400"/>
  <p:embeddedFontLst>
    <p:embeddedFont>
      <p:font typeface="OpenSymbol" pitchFamily="2" charset="0"/>
      <p:regular r:id="rId32"/>
    </p:embeddedFont>
    <p:embeddedFont>
      <p:font typeface="Calibri" pitchFamily="34" charset="0"/>
      <p:regular r:id="rId33"/>
      <p:bold r:id="rId34"/>
      <p:italic r:id="rId35"/>
      <p:boldItalic r:id="rId36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FF"/>
    <a:srgbClr val="CC0099"/>
    <a:srgbClr val="00FFFF"/>
    <a:srgbClr val="FF33CC"/>
    <a:srgbClr val="0000CC"/>
    <a:srgbClr val="FF3300"/>
    <a:srgbClr val="00FF00"/>
    <a:srgbClr val="008000"/>
    <a:srgbClr val="CC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preferSingleView="1">
    <p:restoredLeft sz="15620"/>
    <p:restoredTop sz="99397" autoAdjust="0"/>
  </p:normalViewPr>
  <p:slideViewPr>
    <p:cSldViewPr>
      <p:cViewPr varScale="1">
        <p:scale>
          <a:sx n="108" d="100"/>
          <a:sy n="108" d="100"/>
        </p:scale>
        <p:origin x="-17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372" y="-108"/>
      </p:cViewPr>
      <p:guideLst>
        <p:guide orient="horz" pos="3128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2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6"/>
  <c:chart>
    <c:autoTitleDeleted val="1"/>
    <c:plotArea>
      <c:layout/>
      <c:barChart>
        <c:barDir val="col"/>
        <c:grouping val="clustered"/>
        <c:ser>
          <c:idx val="1"/>
          <c:order val="0"/>
          <c:tx>
            <c:strRef>
              <c:f>Sheet1!$A$2</c:f>
              <c:strCache>
                <c:ptCount val="1"/>
                <c:pt idx="0">
                  <c:v>AC2-StandardC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1.25V</c:v>
                </c:pt>
                <c:pt idx="1">
                  <c:v>1.25V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43.8</c:v>
                </c:pt>
                <c:pt idx="1">
                  <c:v>43.61</c:v>
                </c:pt>
              </c:numCache>
            </c:numRef>
          </c:val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AC2-ReverseC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1.25V</c:v>
                </c:pt>
                <c:pt idx="1">
                  <c:v>1.25V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41.58</c:v>
                </c:pt>
                <c:pt idx="1">
                  <c:v>42.13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AC2-IDC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1.25V</c:v>
                </c:pt>
                <c:pt idx="1">
                  <c:v>1.25V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32.220000000000006</c:v>
                </c:pt>
                <c:pt idx="1">
                  <c:v>46.720000000000006</c:v>
                </c:pt>
              </c:numCache>
            </c:numRef>
          </c:val>
        </c:ser>
        <c:gapWidth val="75"/>
        <c:overlap val="-25"/>
        <c:axId val="72558848"/>
        <c:axId val="72577024"/>
      </c:barChart>
      <c:catAx>
        <c:axId val="72558848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/>
            </a:pPr>
            <a:endParaRPr lang="de-DE"/>
          </a:p>
        </c:txPr>
        <c:crossAx val="72577024"/>
        <c:crosses val="autoZero"/>
        <c:auto val="1"/>
        <c:lblAlgn val="ctr"/>
        <c:lblOffset val="100"/>
        <c:tickLblSkip val="1"/>
        <c:tickMarkSkip val="1"/>
      </c:catAx>
      <c:valAx>
        <c:axId val="7257702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725588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5293436332663897E-2"/>
          <c:y val="0.79945090726284984"/>
          <c:w val="0.969412901557972"/>
          <c:h val="0.17736084923746592"/>
        </c:manualLayout>
      </c:layout>
      <c:txPr>
        <a:bodyPr/>
        <a:lstStyle/>
        <a:p>
          <a:pPr>
            <a:defRPr sz="1500"/>
          </a:pPr>
          <a:endParaRPr lang="de-DE"/>
        </a:p>
      </c:txPr>
    </c:legend>
    <c:plotVisOnly val="1"/>
    <c:dispBlanksAs val="gap"/>
  </c:chart>
  <c:txPr>
    <a:bodyPr/>
    <a:lstStyle/>
    <a:p>
      <a:pPr>
        <a:defRPr sz="1800"/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6"/>
  <c:chart>
    <c:autoTitleDeleted val="1"/>
    <c:plotArea>
      <c:layout>
        <c:manualLayout>
          <c:layoutTarget val="inner"/>
          <c:xMode val="edge"/>
          <c:yMode val="edge"/>
          <c:x val="0.11253908611129851"/>
          <c:y val="4.8900427947502184E-2"/>
          <c:w val="0.85540261505762449"/>
          <c:h val="0.78031278863258158"/>
        </c:manualLayout>
      </c:layout>
      <c:barChart>
        <c:barDir val="col"/>
        <c:grouping val="clustered"/>
        <c:ser>
          <c:idx val="1"/>
          <c:order val="0"/>
          <c:tx>
            <c:strRef>
              <c:f>Sheet1!$A$3</c:f>
              <c:strCache>
                <c:ptCount val="1"/>
                <c:pt idx="0">
                  <c:v>AC2-Stand.C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None</c:v>
                </c:pt>
                <c:pt idx="1">
                  <c:v>LDO</c:v>
                </c:pt>
                <c:pt idx="2">
                  <c:v>Filter 1</c:v>
                </c:pt>
                <c:pt idx="3">
                  <c:v>None</c:v>
                </c:pt>
                <c:pt idx="4">
                  <c:v>LDO</c:v>
                </c:pt>
                <c:pt idx="5">
                  <c:v>Filter 1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43.8</c:v>
                </c:pt>
                <c:pt idx="1">
                  <c:v>0</c:v>
                </c:pt>
                <c:pt idx="2">
                  <c:v>0</c:v>
                </c:pt>
                <c:pt idx="3">
                  <c:v>43.61</c:v>
                </c:pt>
                <c:pt idx="4">
                  <c:v>36.54</c:v>
                </c:pt>
                <c:pt idx="5">
                  <c:v>41.190000000000012</c:v>
                </c:pt>
              </c:numCache>
            </c:numRef>
          </c:val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AC2-Rev.C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None</c:v>
                </c:pt>
                <c:pt idx="1">
                  <c:v>LDO</c:v>
                </c:pt>
                <c:pt idx="2">
                  <c:v>Filter 1</c:v>
                </c:pt>
                <c:pt idx="3">
                  <c:v>None</c:v>
                </c:pt>
                <c:pt idx="4">
                  <c:v>LDO</c:v>
                </c:pt>
                <c:pt idx="5">
                  <c:v>Filter 1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41.58</c:v>
                </c:pt>
                <c:pt idx="1">
                  <c:v>0</c:v>
                </c:pt>
                <c:pt idx="2">
                  <c:v>0</c:v>
                </c:pt>
                <c:pt idx="3">
                  <c:v>42.13</c:v>
                </c:pt>
                <c:pt idx="4">
                  <c:v>35.71</c:v>
                </c:pt>
                <c:pt idx="5">
                  <c:v>40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AC-IDC</c:v>
                </c:pt>
              </c:strCache>
            </c:strRef>
          </c:tx>
          <c:cat>
            <c:strRef>
              <c:f>Sheet1!$B$1:$G$1</c:f>
              <c:strCache>
                <c:ptCount val="6"/>
                <c:pt idx="0">
                  <c:v>None</c:v>
                </c:pt>
                <c:pt idx="1">
                  <c:v>LDO</c:v>
                </c:pt>
                <c:pt idx="2">
                  <c:v>Filter 1</c:v>
                </c:pt>
                <c:pt idx="3">
                  <c:v>None</c:v>
                </c:pt>
                <c:pt idx="4">
                  <c:v>LDO</c:v>
                </c:pt>
                <c:pt idx="5">
                  <c:v>Filter 1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32.220000000000013</c:v>
                </c:pt>
                <c:pt idx="1">
                  <c:v>0</c:v>
                </c:pt>
                <c:pt idx="2">
                  <c:v>0</c:v>
                </c:pt>
                <c:pt idx="3">
                  <c:v>46.720000000000013</c:v>
                </c:pt>
                <c:pt idx="4">
                  <c:v>43.63</c:v>
                </c:pt>
                <c:pt idx="5">
                  <c:v>47.08</c:v>
                </c:pt>
              </c:numCache>
            </c:numRef>
          </c:val>
        </c:ser>
        <c:gapWidth val="75"/>
        <c:overlap val="-25"/>
        <c:axId val="75522048"/>
        <c:axId val="75523584"/>
      </c:barChart>
      <c:catAx>
        <c:axId val="75522048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 sz="1100" b="1"/>
            </a:pPr>
            <a:endParaRPr lang="de-DE"/>
          </a:p>
        </c:txPr>
        <c:crossAx val="75523584"/>
        <c:crosses val="autoZero"/>
        <c:auto val="1"/>
        <c:lblAlgn val="ctr"/>
        <c:lblOffset val="100"/>
        <c:tickLblSkip val="1"/>
        <c:tickMarkSkip val="1"/>
      </c:catAx>
      <c:valAx>
        <c:axId val="755235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1400"/>
            </a:pPr>
            <a:endParaRPr lang="de-DE"/>
          </a:p>
        </c:txPr>
        <c:crossAx val="755220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9999931156122848E-2"/>
          <c:y val="0.90610959323496254"/>
          <c:w val="0.89999990820816411"/>
          <c:h val="8.7481928511898954E-2"/>
        </c:manualLayout>
      </c:layout>
      <c:txPr>
        <a:bodyPr/>
        <a:lstStyle/>
        <a:p>
          <a:pPr>
            <a:defRPr sz="1500"/>
          </a:pPr>
          <a:endParaRPr lang="de-DE"/>
        </a:p>
      </c:txPr>
    </c:legend>
    <c:plotVisOnly val="1"/>
    <c:dispBlanksAs val="gap"/>
  </c:chart>
  <c:txPr>
    <a:bodyPr/>
    <a:lstStyle/>
    <a:p>
      <a:pPr>
        <a:defRPr sz="1800"/>
      </a:pPr>
      <a:endParaRPr lang="de-DE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45E67-739B-4357-A510-671E5C91B74D}" type="datetimeFigureOut">
              <a:rPr lang="de-DE" smtClean="0"/>
              <a:pPr/>
              <a:t>23.09.2009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D9AA6-C7F0-4878-B401-3AE3716241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FBC22-F247-4331-ACDC-AE88650FA129}" type="datetimeFigureOut">
              <a:rPr lang="de-DE" smtClean="0"/>
              <a:pPr/>
              <a:t>23.09.2009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91B71-4B76-4C85-9EFE-F48D635D80A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7782" y="6429396"/>
            <a:ext cx="1259508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46" y="6429396"/>
            <a:ext cx="4857784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72" y="6429396"/>
            <a:ext cx="1214446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214289"/>
            <a:ext cx="993600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7782" y="6429396"/>
            <a:ext cx="1259508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46" y="6429396"/>
            <a:ext cx="4857784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72" y="6429396"/>
            <a:ext cx="1214446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214289"/>
            <a:ext cx="993600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7782" y="6429396"/>
            <a:ext cx="1259508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46" y="6429396"/>
            <a:ext cx="4857784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72" y="6429396"/>
            <a:ext cx="1214446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214289"/>
            <a:ext cx="993600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7782" y="6429396"/>
            <a:ext cx="1259508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46" y="6429396"/>
            <a:ext cx="4857784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72" y="6429396"/>
            <a:ext cx="1214446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214289"/>
            <a:ext cx="993600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9FF746E-5D85-43F0-B67B-8D82C8C8E0D8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A9343D3-E829-46A8-A60D-113240722533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10525" y="223838"/>
            <a:ext cx="88741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 sz="2000">
                <a:latin typeface="Arial" pitchFamily="34" charset="0"/>
                <a:cs typeface="Arial" pitchFamily="34" charset="0"/>
              </a:defRPr>
            </a:lvl1pPr>
            <a:lvl2pPr marL="360363" indent="-184150"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r" rtl="0">
              <a:defRPr/>
            </a:pPr>
            <a:fld id="{D10BDF8D-8EFB-44B8-B2F0-4DB2EEBD0A52}" type="slidenum">
              <a:rPr lang="de-DE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EBA7D09C-92E7-4220-BE41-207E1DE15477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89689F3-AC6F-472A-9B3C-81C099354C5B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C9AE3AF-0259-42BF-AEFF-0CBADDAF9CEA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96B2DE9B-172B-42FE-ABE6-83B8351DA9A0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3AD77CE-E30A-43C3-A018-A1E142FE48C7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F6191F4-BB19-4AB5-9F91-0122AF08FA4A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922FF6A-ADBC-4C69-828F-93AFC6D44407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B793928-7AEF-4C23-AAE7-BB4869C66EA9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 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DC-DC Conversion for CMS Tracker Upgrade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3FDF5F2-EB90-42D3-8A12-181B933CE5F5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7782" y="6429396"/>
            <a:ext cx="1259508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46" y="6429396"/>
            <a:ext cx="4857784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72" y="6429396"/>
            <a:ext cx="1214446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214289"/>
            <a:ext cx="993600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283" y="214290"/>
            <a:ext cx="8715435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786742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9396"/>
            <a:ext cx="2895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14282" y="214290"/>
            <a:ext cx="748800" cy="74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4" r:id="rId14"/>
    <p:sldLayoutId id="2147483665" r:id="rId15"/>
    <p:sldLayoutId id="2147483666" r:id="rId16"/>
    <p:sldLayoutId id="2147483667" r:id="rId17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4313" y="214313"/>
            <a:ext cx="87153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1071563" y="285750"/>
            <a:ext cx="77866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071563"/>
            <a:ext cx="82296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r>
              <a:rPr lang="de-DE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Katja Klein </a:t>
            </a:r>
            <a:endParaRPr lang="de-DE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9375"/>
            <a:ext cx="2895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r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DC-DC Conversion for CMS Tracker Upgrade</a:t>
            </a:r>
            <a:endParaRPr lang="de-DE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951F4CC2-9AB3-4DB0-A790-4409C25615E4}" type="slidenum">
              <a:rPr lang="de-DE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rtl="0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pic>
        <p:nvPicPr>
          <p:cNvPr id="1032" name="Picture 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4313" y="214313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29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11" Type="http://schemas.openxmlformats.org/officeDocument/2006/relationships/image" Target="../media/image17.jpeg"/><Relationship Id="rId5" Type="http://schemas.openxmlformats.org/officeDocument/2006/relationships/image" Target="../media/image12.pn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erade Verbindung 20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142852"/>
            <a:ext cx="936000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Gerade Verbindung 12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528265" y="1285860"/>
            <a:ext cx="82716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mtClean="0">
                <a:latin typeface="Arial" pitchFamily="34" charset="0"/>
                <a:cs typeface="Arial" pitchFamily="34" charset="0"/>
              </a:rPr>
              <a:t>Experimental Studies Towards a </a:t>
            </a:r>
            <a:br>
              <a:rPr lang="en-US" sz="3200" b="1" smtClean="0">
                <a:latin typeface="Arial" pitchFamily="34" charset="0"/>
                <a:cs typeface="Arial" pitchFamily="34" charset="0"/>
              </a:rPr>
            </a:br>
            <a:r>
              <a:rPr lang="en-US" sz="3200" b="1" smtClean="0">
                <a:latin typeface="Arial" pitchFamily="34" charset="0"/>
                <a:cs typeface="Arial" pitchFamily="34" charset="0"/>
              </a:rPr>
              <a:t>DC-DC Conversion Powering Scheme </a:t>
            </a:r>
            <a:br>
              <a:rPr lang="en-US" sz="3200" b="1" smtClean="0">
                <a:latin typeface="Arial" pitchFamily="34" charset="0"/>
                <a:cs typeface="Arial" pitchFamily="34" charset="0"/>
              </a:rPr>
            </a:br>
            <a:r>
              <a:rPr lang="en-US" sz="3200" b="1" smtClean="0">
                <a:latin typeface="Arial" pitchFamily="34" charset="0"/>
                <a:cs typeface="Arial" pitchFamily="34" charset="0"/>
              </a:rPr>
              <a:t>for the CMS Silicon Strip Tracker at SLHC</a:t>
            </a:r>
            <a:endParaRPr lang="de-DE" sz="3200" b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Gerade Verbindung 13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237402" y="4864254"/>
            <a:ext cx="6669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Topical Workshop on Electronics for Particle Physics</a:t>
            </a:r>
          </a:p>
          <a:p>
            <a:pPr algn="ctr"/>
            <a:r>
              <a:rPr lang="de-DE" sz="2000" b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Paris, September 23rd, 2009</a:t>
            </a:r>
            <a:endParaRPr lang="de-DE" sz="2000" b="1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1094222" y="3071810"/>
            <a:ext cx="6870599" cy="1574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500"/>
              </a:spcBef>
            </a:pPr>
            <a:r>
              <a:rPr lang="de-DE" sz="24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Lutz Feld, Rüdiger Jussen, Waclaw Karpinski,</a:t>
            </a:r>
            <a:br>
              <a:rPr lang="de-DE" sz="24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u="sng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Katja Klein</a:t>
            </a:r>
            <a:r>
              <a:rPr lang="de-DE" sz="24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Jennifer Merz, Jan Sammet</a:t>
            </a:r>
          </a:p>
          <a:p>
            <a:pPr marL="742950" indent="-742950" algn="ctr">
              <a:spcBef>
                <a:spcPts val="500"/>
              </a:spcBef>
            </a:pPr>
            <a:r>
              <a:rPr lang="de-DE" sz="2000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Physikalisches Institut B</a:t>
            </a:r>
          </a:p>
          <a:p>
            <a:pPr marL="742950" indent="-742950" algn="ctr">
              <a:spcBef>
                <a:spcPts val="500"/>
              </a:spcBef>
            </a:pPr>
            <a:r>
              <a:rPr lang="de-DE" sz="2000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RWTH Aachen University</a:t>
            </a:r>
          </a:p>
        </p:txBody>
      </p:sp>
      <p:cxnSp>
        <p:nvCxnSpPr>
          <p:cNvPr id="17" name="Gerade Verbindung 16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72473" y="142852"/>
            <a:ext cx="957245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Gerade Verbindung 18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0" y="0"/>
            <a:ext cx="0" cy="457200"/>
          </a:xfrm>
          <a:prstGeom prst="line">
            <a:avLst/>
          </a:prstGeom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852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5357826"/>
            <a:ext cx="16800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Users\Klein\SLHC\Talks\RWTHLogos\Logo 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3" y="5429264"/>
            <a:ext cx="1932000" cy="12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C:\Users\Klein\SLHC\Talks\TWEPP09\Plots\KK_CombinedMeasures-4_sub0_ring6_ringPos4_noise_y_from_1_till_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5160649" cy="3744000"/>
          </a:xfrm>
          <a:prstGeom prst="rect">
            <a:avLst/>
          </a:prstGeom>
          <a:noFill/>
        </p:spPr>
      </p:pic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Silicon Strip Module Noise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pic>
        <p:nvPicPr>
          <p:cNvPr id="17" name="Grafik 16" descr="KK_CombinedMeasures-4_sub0_ring6_ringPos4_noise_x_from_1_till_10_y_from_0_till_50.png"/>
          <p:cNvPicPr>
            <a:picLocks noChangeAspect="1"/>
          </p:cNvPicPr>
          <p:nvPr/>
        </p:nvPicPr>
        <p:blipFill>
          <a:blip r:embed="rId4"/>
          <a:srcRect r="44629"/>
          <a:stretch>
            <a:fillRect/>
          </a:stretch>
        </p:blipFill>
        <p:spPr>
          <a:xfrm>
            <a:off x="6000760" y="1071546"/>
            <a:ext cx="2857520" cy="3744000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7429520" y="1643050"/>
            <a:ext cx="13660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Conventional </a:t>
            </a:r>
          </a:p>
          <a:p>
            <a:r>
              <a:rPr lang="de-DE" sz="1400" b="1" smtClean="0"/>
              <a:t>powering</a:t>
            </a:r>
            <a:endParaRPr lang="de-DE" sz="1400" b="1"/>
          </a:p>
        </p:txBody>
      </p:sp>
      <p:sp>
        <p:nvSpPr>
          <p:cNvPr id="22" name="Textfeld 21"/>
          <p:cNvSpPr txBox="1"/>
          <p:nvPr/>
        </p:nvSpPr>
        <p:spPr>
          <a:xfrm>
            <a:off x="3428992" y="1619896"/>
            <a:ext cx="13660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Conventional </a:t>
            </a:r>
          </a:p>
          <a:p>
            <a:r>
              <a:rPr lang="de-DE" sz="1400" b="1" smtClean="0"/>
              <a:t>powering</a:t>
            </a:r>
            <a:endParaRPr lang="de-DE" sz="1400" b="1"/>
          </a:p>
        </p:txBody>
      </p:sp>
      <p:sp>
        <p:nvSpPr>
          <p:cNvPr id="25" name="Ellipse 24"/>
          <p:cNvSpPr/>
          <p:nvPr/>
        </p:nvSpPr>
        <p:spPr>
          <a:xfrm>
            <a:off x="4786314" y="3214686"/>
            <a:ext cx="357190" cy="64294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142844" y="4957951"/>
            <a:ext cx="9023624" cy="13285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Raw noise: RMS of fluctuation around pedestal value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Edge channels are particularly sensitive (explanation in back-up slides)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Large increase with previous generation of boards (</a:t>
            </a:r>
            <a:r>
              <a:rPr lang="de-DE" b="1" smtClean="0"/>
              <a:t>AC1</a:t>
            </a:r>
            <a:r>
              <a:rPr lang="de-DE" smtClean="0"/>
              <a:t>), in particular on edge strips;</a:t>
            </a:r>
            <a:br>
              <a:rPr lang="de-DE" smtClean="0"/>
            </a:br>
            <a:r>
              <a:rPr lang="de-DE" smtClean="0"/>
              <a:t>  both conductive (ripple) and radiative (inductor) contributions (TWEPP08)</a:t>
            </a:r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 rot="16200000">
            <a:off x="1010970" y="3360809"/>
            <a:ext cx="49244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7200" smtClean="0">
                <a:latin typeface="Arial" pitchFamily="34" charset="0"/>
                <a:cs typeface="Arial" pitchFamily="34" charset="0"/>
              </a:rPr>
              <a:t>{</a:t>
            </a:r>
            <a:endParaRPr lang="de-DE" sz="72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Grafik 33" descr="KK_CombinedMeasures-3_sub0_ring6_ringPos4_noise_x_from_1_till_10_y_from_0_till_50.png"/>
          <p:cNvPicPr>
            <a:picLocks noChangeAspect="1"/>
          </p:cNvPicPr>
          <p:nvPr/>
        </p:nvPicPr>
        <p:blipFill>
          <a:blip r:embed="rId5"/>
          <a:srcRect t="7632" r="44629"/>
          <a:stretch>
            <a:fillRect/>
          </a:stretch>
        </p:blipFill>
        <p:spPr>
          <a:xfrm>
            <a:off x="6000760" y="1357298"/>
            <a:ext cx="2857520" cy="3458248"/>
          </a:xfrm>
          <a:prstGeom prst="rect">
            <a:avLst/>
          </a:prstGeom>
        </p:spPr>
      </p:pic>
      <p:sp>
        <p:nvSpPr>
          <p:cNvPr id="32" name="Textfeld 31"/>
          <p:cNvSpPr txBox="1"/>
          <p:nvPr/>
        </p:nvSpPr>
        <p:spPr>
          <a:xfrm>
            <a:off x="7072330" y="1571612"/>
            <a:ext cx="1955985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--- Conventional </a:t>
            </a:r>
          </a:p>
          <a:p>
            <a:r>
              <a:rPr lang="de-DE" sz="1400" b="1" smtClean="0"/>
              <a:t>     powering</a:t>
            </a:r>
          </a:p>
          <a:p>
            <a:r>
              <a:rPr lang="de-DE" sz="1400" b="1" smtClean="0">
                <a:solidFill>
                  <a:srgbClr val="FF3300"/>
                </a:solidFill>
              </a:rPr>
              <a:t>--- </a:t>
            </a:r>
            <a:r>
              <a:rPr lang="de-DE" sz="1400" b="1" smtClean="0"/>
              <a:t>DC-DC converter </a:t>
            </a:r>
          </a:p>
          <a:p>
            <a:r>
              <a:rPr lang="de-DE" sz="1400" b="1" smtClean="0"/>
              <a:t>    (AC1, 2008)</a:t>
            </a:r>
            <a:endParaRPr lang="de-DE" sz="1400" b="1"/>
          </a:p>
        </p:txBody>
      </p:sp>
      <p:sp>
        <p:nvSpPr>
          <p:cNvPr id="23" name="Textfeld 22"/>
          <p:cNvSpPr txBox="1"/>
          <p:nvPr/>
        </p:nvSpPr>
        <p:spPr>
          <a:xfrm>
            <a:off x="836316" y="4071942"/>
            <a:ext cx="1663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1 APV = 128 strips</a:t>
            </a:r>
            <a:endParaRPr lang="de-DE" sz="1400"/>
          </a:p>
        </p:txBody>
      </p:sp>
      <p:pic>
        <p:nvPicPr>
          <p:cNvPr id="58371" name="Picture 3" descr="C:\Users\Klein\SLHC\Talks\TWEPP09\Plots\KK_CombinedMeasures-3_sub0_ring6_ringPos4_noise_y_from_1_till_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071546"/>
            <a:ext cx="5160649" cy="3744000"/>
          </a:xfrm>
          <a:prstGeom prst="rect">
            <a:avLst/>
          </a:prstGeom>
          <a:noFill/>
        </p:spPr>
      </p:pic>
      <p:sp>
        <p:nvSpPr>
          <p:cNvPr id="33" name="Textfeld 32"/>
          <p:cNvSpPr txBox="1"/>
          <p:nvPr/>
        </p:nvSpPr>
        <p:spPr>
          <a:xfrm>
            <a:off x="1928794" y="1500174"/>
            <a:ext cx="293061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---  Conventional powering</a:t>
            </a:r>
          </a:p>
          <a:p>
            <a:r>
              <a:rPr lang="de-DE" sz="1400" b="1" smtClean="0">
                <a:solidFill>
                  <a:srgbClr val="FF3300"/>
                </a:solidFill>
              </a:rPr>
              <a:t>---  </a:t>
            </a:r>
            <a:r>
              <a:rPr lang="de-DE" sz="1400" b="1" smtClean="0"/>
              <a:t>DC-DC converter (AC1, 2008)</a:t>
            </a:r>
            <a:endParaRPr lang="de-DE" sz="1400" b="1"/>
          </a:p>
        </p:txBody>
      </p:sp>
      <p:pic>
        <p:nvPicPr>
          <p:cNvPr id="58370" name="Picture 2" descr="C:\Users\Klein\SLHC\Talks\TWEPP09\Plots\KK_AC1AC2_sub0_ring6_ringPos4_noise_y_from_1_till_5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1069800"/>
            <a:ext cx="5160649" cy="3744000"/>
          </a:xfrm>
          <a:prstGeom prst="rect">
            <a:avLst/>
          </a:prstGeom>
          <a:noFill/>
        </p:spPr>
      </p:pic>
      <p:sp>
        <p:nvSpPr>
          <p:cNvPr id="26" name="Textfeld 25"/>
          <p:cNvSpPr txBox="1"/>
          <p:nvPr/>
        </p:nvSpPr>
        <p:spPr>
          <a:xfrm>
            <a:off x="1927142" y="1500174"/>
            <a:ext cx="293061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---  Conventional powering</a:t>
            </a:r>
          </a:p>
          <a:p>
            <a:r>
              <a:rPr lang="de-DE" sz="1400" b="1" smtClean="0">
                <a:solidFill>
                  <a:srgbClr val="FF3300"/>
                </a:solidFill>
              </a:rPr>
              <a:t>---  </a:t>
            </a:r>
            <a:r>
              <a:rPr lang="de-DE" sz="1400" b="1" smtClean="0"/>
              <a:t>DC-DC converter (AC1, 2008)</a:t>
            </a:r>
          </a:p>
          <a:p>
            <a:r>
              <a:rPr lang="de-DE" sz="1400" b="1" smtClean="0">
                <a:solidFill>
                  <a:srgbClr val="0000FF"/>
                </a:solidFill>
              </a:rPr>
              <a:t>---</a:t>
            </a:r>
            <a:r>
              <a:rPr lang="de-DE" sz="1400" b="1" smtClean="0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DC-DC converter (AC2, 2009)</a:t>
            </a:r>
          </a:p>
        </p:txBody>
      </p:sp>
      <p:pic>
        <p:nvPicPr>
          <p:cNvPr id="58373" name="Picture 5" descr="C:\Users\Klein\SLHC\Talks\TWEPP09\Plots\KK_AC1AC2_sub0_ring6_ringPos4_noise_x_from_1_till_10_y_from_0_till_50.png"/>
          <p:cNvPicPr>
            <a:picLocks noChangeAspect="1" noChangeArrowheads="1"/>
          </p:cNvPicPr>
          <p:nvPr/>
        </p:nvPicPr>
        <p:blipFill>
          <a:blip r:embed="rId8"/>
          <a:srcRect r="44134"/>
          <a:stretch>
            <a:fillRect/>
          </a:stretch>
        </p:blipFill>
        <p:spPr bwMode="auto">
          <a:xfrm>
            <a:off x="6000760" y="1071546"/>
            <a:ext cx="2860539" cy="3714776"/>
          </a:xfrm>
          <a:prstGeom prst="rect">
            <a:avLst/>
          </a:prstGeom>
          <a:noFill/>
        </p:spPr>
      </p:pic>
      <p:cxnSp>
        <p:nvCxnSpPr>
          <p:cNvPr id="27" name="Gerade Verbindung mit Pfeil 26"/>
          <p:cNvCxnSpPr/>
          <p:nvPr/>
        </p:nvCxnSpPr>
        <p:spPr>
          <a:xfrm flipV="1">
            <a:off x="5133776" y="3393281"/>
            <a:ext cx="1000132" cy="3571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643702" y="1142984"/>
            <a:ext cx="2398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Zoom onto edge channels</a:t>
            </a:r>
            <a:endParaRPr lang="de-DE" sz="1400" b="1"/>
          </a:p>
        </p:txBody>
      </p:sp>
      <p:sp>
        <p:nvSpPr>
          <p:cNvPr id="31" name="Textfeld 30"/>
          <p:cNvSpPr txBox="1"/>
          <p:nvPr/>
        </p:nvSpPr>
        <p:spPr>
          <a:xfrm>
            <a:off x="7116290" y="1571612"/>
            <a:ext cx="1906291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--- Conventional </a:t>
            </a:r>
          </a:p>
          <a:p>
            <a:r>
              <a:rPr lang="de-DE" sz="1400" b="1" smtClean="0"/>
              <a:t>     powering</a:t>
            </a:r>
          </a:p>
          <a:p>
            <a:r>
              <a:rPr lang="de-DE" sz="1400" b="1" smtClean="0">
                <a:solidFill>
                  <a:srgbClr val="FF3300"/>
                </a:solidFill>
              </a:rPr>
              <a:t>--- </a:t>
            </a:r>
            <a:r>
              <a:rPr lang="de-DE" sz="1400" b="1" smtClean="0"/>
              <a:t>DC-DC converter </a:t>
            </a:r>
          </a:p>
          <a:p>
            <a:r>
              <a:rPr lang="de-DE" sz="1400" b="1" smtClean="0"/>
              <a:t>    (AC1, 2008)</a:t>
            </a:r>
          </a:p>
          <a:p>
            <a:r>
              <a:rPr lang="de-DE" sz="1400" b="1" smtClean="0">
                <a:solidFill>
                  <a:srgbClr val="0000FF"/>
                </a:solidFill>
              </a:rPr>
              <a:t>---</a:t>
            </a:r>
            <a:r>
              <a:rPr lang="de-DE" sz="1400" b="1" smtClean="0">
                <a:solidFill>
                  <a:srgbClr val="FF3300"/>
                </a:solidFill>
              </a:rPr>
              <a:t> </a:t>
            </a:r>
            <a:r>
              <a:rPr lang="de-DE" sz="1400" b="1" smtClean="0"/>
              <a:t>DC-DC converter </a:t>
            </a:r>
          </a:p>
          <a:p>
            <a:r>
              <a:rPr lang="de-DE" sz="1400" b="1" smtClean="0"/>
              <a:t>    (AC2, 2009)</a:t>
            </a:r>
          </a:p>
        </p:txBody>
      </p:sp>
      <p:sp>
        <p:nvSpPr>
          <p:cNvPr id="30" name="Ellipse 29"/>
          <p:cNvSpPr/>
          <p:nvPr/>
        </p:nvSpPr>
        <p:spPr>
          <a:xfrm>
            <a:off x="4786314" y="2285992"/>
            <a:ext cx="357190" cy="1714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26" grpId="1" animBg="1"/>
      <p:bldP spid="31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Klein\SLHC\Talks\TWEPP09\Plots\KK_T2_OldV1V2V3_MiniToroid_sub0_ring6_ringPos4_noise_y_from_1.7_till_2.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285860"/>
            <a:ext cx="4214842" cy="3057827"/>
          </a:xfrm>
          <a:prstGeom prst="rect">
            <a:avLst/>
          </a:prstGeom>
          <a:noFill/>
        </p:spPr>
      </p:pic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Noise of Aachen Buck Converters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4788806" y="1857364"/>
          <a:ext cx="1783458" cy="506414"/>
        </p:xfrm>
        <a:graphic>
          <a:graphicData uri="http://schemas.openxmlformats.org/presentationml/2006/ole">
            <p:oleObj spid="_x0000_s6149" name="Formel" r:id="rId5" imgW="1028520" imgH="291960" progId="Equation.DSMT4">
              <p:embed/>
            </p:oleObj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4643438" y="1214422"/>
            <a:ext cx="319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Sensitive variable chosen for </a:t>
            </a:r>
          </a:p>
          <a:p>
            <a:r>
              <a:rPr lang="de-DE" smtClean="0"/>
              <a:t>all following comparisons:</a:t>
            </a:r>
          </a:p>
        </p:txBody>
      </p:sp>
      <p:graphicFrame>
        <p:nvGraphicFramePr>
          <p:cNvPr id="6150" name="Object 56"/>
          <p:cNvGraphicFramePr>
            <a:graphicFrameLocks noChangeAspect="1"/>
          </p:cNvGraphicFramePr>
          <p:nvPr/>
        </p:nvGraphicFramePr>
        <p:xfrm>
          <a:off x="6929454" y="6048396"/>
          <a:ext cx="609600" cy="381000"/>
        </p:xfrm>
        <a:graphic>
          <a:graphicData uri="http://schemas.openxmlformats.org/presentationml/2006/ole">
            <p:oleObj spid="_x0000_s6150" name="Image" r:id="rId6" imgW="609524" imgH="380818" progId="">
              <p:embed/>
            </p:oleObj>
          </a:graphicData>
        </a:graphic>
      </p:graphicFrame>
      <p:pic>
        <p:nvPicPr>
          <p:cNvPr id="17" name="Picture 57"/>
          <p:cNvPicPr>
            <a:picLocks noChangeAspect="1" noChangeArrowheads="1"/>
          </p:cNvPicPr>
          <p:nvPr/>
        </p:nvPicPr>
        <p:blipFill>
          <a:blip r:embed="rId7"/>
          <a:srcRect l="2100" t="2100" r="2100" b="2100"/>
          <a:stretch>
            <a:fillRect/>
          </a:stretch>
        </p:blipFill>
        <p:spPr bwMode="auto">
          <a:xfrm>
            <a:off x="6000760" y="6000768"/>
            <a:ext cx="482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5" descr="IDC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96266" y="6000768"/>
            <a:ext cx="6477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feld 26"/>
          <p:cNvSpPr txBox="1"/>
          <p:nvPr/>
        </p:nvSpPr>
        <p:spPr>
          <a:xfrm>
            <a:off x="1857357" y="1000108"/>
            <a:ext cx="2500329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smtClean="0">
                <a:sym typeface="Symbol"/>
              </a:rPr>
              <a:t>--- </a:t>
            </a:r>
            <a:r>
              <a:rPr lang="de-DE" sz="1400" b="1" smtClean="0"/>
              <a:t> No converter</a:t>
            </a:r>
          </a:p>
          <a:p>
            <a:r>
              <a:rPr lang="de-DE" sz="1400" b="1" smtClean="0">
                <a:solidFill>
                  <a:srgbClr val="FF0000"/>
                </a:solidFill>
                <a:sym typeface="Symbol"/>
              </a:rPr>
              <a:t>---</a:t>
            </a:r>
            <a:r>
              <a:rPr lang="de-DE" sz="1400" b="1" smtClean="0">
                <a:sym typeface="Symbol"/>
              </a:rPr>
              <a:t>  </a:t>
            </a:r>
            <a:r>
              <a:rPr lang="de-DE" sz="1400" b="1" smtClean="0"/>
              <a:t>AC1 with AC2 mounting</a:t>
            </a:r>
          </a:p>
          <a:p>
            <a:r>
              <a:rPr lang="de-DE" sz="1400" b="1" smtClean="0">
                <a:solidFill>
                  <a:srgbClr val="0000FF"/>
                </a:solidFill>
              </a:rPr>
              <a:t>---</a:t>
            </a:r>
            <a:r>
              <a:rPr lang="de-DE" sz="1400" b="1" smtClean="0"/>
              <a:t>  AC2-StandardC</a:t>
            </a:r>
          </a:p>
          <a:p>
            <a:r>
              <a:rPr lang="de-DE" sz="1400" b="1" smtClean="0">
                <a:solidFill>
                  <a:srgbClr val="00CC00"/>
                </a:solidFill>
              </a:rPr>
              <a:t>---</a:t>
            </a:r>
            <a:r>
              <a:rPr lang="de-DE" sz="1400" b="1" smtClean="0"/>
              <a:t>  AC2-ReverseC</a:t>
            </a:r>
          </a:p>
          <a:p>
            <a:r>
              <a:rPr lang="de-DE" sz="1400" b="1" smtClean="0">
                <a:solidFill>
                  <a:srgbClr val="FF33CC"/>
                </a:solidFill>
              </a:rPr>
              <a:t>---</a:t>
            </a:r>
            <a:r>
              <a:rPr lang="de-DE" sz="1400" b="1" smtClean="0"/>
              <a:t>  AC2-IDC</a:t>
            </a:r>
          </a:p>
        </p:txBody>
      </p:sp>
      <p:grpSp>
        <p:nvGrpSpPr>
          <p:cNvPr id="32" name="Gruppieren 31"/>
          <p:cNvGrpSpPr/>
          <p:nvPr/>
        </p:nvGrpSpPr>
        <p:grpSpPr>
          <a:xfrm>
            <a:off x="4071934" y="2419140"/>
            <a:ext cx="5000660" cy="3809368"/>
            <a:chOff x="4071934" y="2643182"/>
            <a:chExt cx="5000660" cy="3809368"/>
          </a:xfrm>
        </p:grpSpPr>
        <p:pic>
          <p:nvPicPr>
            <p:cNvPr id="6146" name="Picture 2" descr="C:\Users\Klein\SLHC\Talks\TWEPP09\Plots\KK_T2_OldV1V2V3_MiniToroid_sub0_ring6_ringPos4_mean.png"/>
            <p:cNvPicPr>
              <a:picLocks noChangeAspect="1" noChangeArrowheads="1"/>
            </p:cNvPicPr>
            <p:nvPr/>
          </p:nvPicPr>
          <p:blipFill>
            <a:blip r:embed="rId9"/>
            <a:stretch>
              <a:fillRect/>
            </a:stretch>
          </p:blipFill>
          <p:spPr bwMode="auto">
            <a:xfrm>
              <a:off x="4071934" y="2643182"/>
              <a:ext cx="5000660" cy="3627929"/>
            </a:xfrm>
            <a:prstGeom prst="rect">
              <a:avLst/>
            </a:prstGeom>
            <a:noFill/>
          </p:spPr>
        </p:pic>
        <p:cxnSp>
          <p:nvCxnSpPr>
            <p:cNvPr id="20" name="Gerade Verbindung mit Pfeil 19"/>
            <p:cNvCxnSpPr/>
            <p:nvPr/>
          </p:nvCxnSpPr>
          <p:spPr>
            <a:xfrm rot="5400000">
              <a:off x="5251455" y="5545355"/>
              <a:ext cx="214314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/>
            <p:nvPr/>
          </p:nvCxnSpPr>
          <p:spPr>
            <a:xfrm rot="5400000" flipH="1" flipV="1">
              <a:off x="5251455" y="5831107"/>
              <a:ext cx="214314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5357818" y="5438992"/>
              <a:ext cx="21531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/>
                <a:t>Long-term reproducibility</a:t>
              </a:r>
              <a:endParaRPr lang="de-DE" sz="140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500562" y="5929330"/>
              <a:ext cx="140775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smtClean="0"/>
                <a:t>AC1</a:t>
              </a:r>
            </a:p>
            <a:p>
              <a:pPr algn="ctr"/>
              <a:r>
                <a:rPr lang="de-DE" sz="1400" b="1" smtClean="0"/>
                <a:t>AC2 mounting</a:t>
              </a:r>
              <a:endParaRPr lang="de-DE" sz="1400" b="1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5643570" y="5929330"/>
              <a:ext cx="127951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/>
                <a:t>AC2-Stand.C</a:t>
              </a:r>
              <a:endParaRPr lang="de-DE" sz="1400" b="1"/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6842638" y="5929330"/>
              <a:ext cx="109786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/>
                <a:t>AC2-Rev.C</a:t>
              </a:r>
              <a:endParaRPr lang="de-DE" sz="1400" b="1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7890258" y="5929330"/>
              <a:ext cx="91242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/>
                <a:t>AC2-IDC</a:t>
              </a:r>
              <a:endParaRPr lang="de-DE" sz="1400" b="1"/>
            </a:p>
          </p:txBody>
        </p:sp>
      </p:grpSp>
      <p:sp>
        <p:nvSpPr>
          <p:cNvPr id="42" name="Textfeld 41"/>
          <p:cNvSpPr txBox="1"/>
          <p:nvPr/>
        </p:nvSpPr>
        <p:spPr>
          <a:xfrm>
            <a:off x="7003310" y="2428868"/>
            <a:ext cx="2069284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>
                <a:sym typeface="Symbol"/>
              </a:rPr>
              <a:t></a:t>
            </a:r>
            <a:r>
              <a:rPr lang="de-DE" sz="1400" b="1" smtClean="0"/>
              <a:t>  No converter</a:t>
            </a:r>
          </a:p>
          <a:p>
            <a:r>
              <a:rPr lang="de-DE" sz="1400" b="1" smtClean="0"/>
              <a:t>      Mini Toroid, 600nH</a:t>
            </a:r>
          </a:p>
          <a:p>
            <a:r>
              <a:rPr lang="de-DE" sz="1600" b="1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de-DE" sz="1600" b="1" smtClean="0">
                <a:sym typeface="Symbol"/>
              </a:rPr>
              <a:t> </a:t>
            </a:r>
            <a:r>
              <a:rPr lang="de-DE" sz="1400" b="1" smtClean="0">
                <a:sym typeface="Symbol"/>
              </a:rPr>
              <a:t>   </a:t>
            </a:r>
            <a:r>
              <a:rPr lang="de-DE" sz="1400" b="1" smtClean="0"/>
              <a:t>Tiny Toroid, 200nH</a:t>
            </a:r>
            <a:endParaRPr lang="de-DE" sz="1400" b="1"/>
          </a:p>
        </p:txBody>
      </p:sp>
      <p:sp>
        <p:nvSpPr>
          <p:cNvPr id="43" name="Rechteck 42"/>
          <p:cNvSpPr/>
          <p:nvPr/>
        </p:nvSpPr>
        <p:spPr>
          <a:xfrm>
            <a:off x="7098706" y="2767372"/>
            <a:ext cx="71438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71406" y="5000636"/>
            <a:ext cx="4227568" cy="13285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Lower noise than with AC1 boards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</a:t>
            </a:r>
            <a:r>
              <a:rPr lang="de-DE" smtClean="0">
                <a:solidFill>
                  <a:srgbClr val="FF0000"/>
                </a:solidFill>
              </a:rPr>
              <a:t>Mini Toroid </a:t>
            </a:r>
            <a:r>
              <a:rPr lang="de-DE" smtClean="0"/>
              <a:t>shows lower noise and </a:t>
            </a:r>
            <a:br>
              <a:rPr lang="de-DE" smtClean="0"/>
            </a:br>
            <a:r>
              <a:rPr lang="de-DE" smtClean="0"/>
              <a:t>  5-30% higher efficiency </a:t>
            </a:r>
            <a:r>
              <a:rPr lang="de-DE" sz="1600" smtClean="0"/>
              <a:t>(</a:t>
            </a:r>
            <a:r>
              <a:rPr lang="de-DE" sz="1600" smtClean="0">
                <a:sym typeface="Symbol"/>
              </a:rPr>
              <a:t></a:t>
            </a:r>
            <a:r>
              <a:rPr lang="de-DE" sz="1600" smtClean="0"/>
              <a:t>I</a:t>
            </a:r>
            <a:r>
              <a:rPr lang="de-DE" sz="1600" baseline="-25000" smtClean="0"/>
              <a:t>L</a:t>
            </a:r>
            <a:r>
              <a:rPr lang="de-DE" sz="1600" smtClean="0"/>
              <a:t> = V</a:t>
            </a:r>
            <a:r>
              <a:rPr lang="de-DE" sz="1600" baseline="-25000" smtClean="0"/>
              <a:t>L </a:t>
            </a:r>
            <a:r>
              <a:rPr lang="de-DE" sz="1600" smtClean="0">
                <a:sym typeface="Symbol"/>
              </a:rPr>
              <a:t> </a:t>
            </a:r>
            <a:r>
              <a:rPr lang="de-DE" sz="1600" smtClean="0"/>
              <a:t>t</a:t>
            </a:r>
            <a:r>
              <a:rPr lang="de-DE" sz="1600" baseline="-25000" smtClean="0"/>
              <a:t>on </a:t>
            </a:r>
            <a:r>
              <a:rPr lang="de-DE" sz="1600" smtClean="0"/>
              <a:t>/ L)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IDCs offer good filtering performance</a:t>
            </a:r>
          </a:p>
        </p:txBody>
      </p:sp>
      <p:sp>
        <p:nvSpPr>
          <p:cNvPr id="45" name="Rechteck 44"/>
          <p:cNvSpPr/>
          <p:nvPr/>
        </p:nvSpPr>
        <p:spPr>
          <a:xfrm>
            <a:off x="7500958" y="3214686"/>
            <a:ext cx="1571636" cy="6924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1300" smtClean="0"/>
              <a:t>Diff. PCB length </a:t>
            </a:r>
            <a:br>
              <a:rPr lang="de-DE" sz="1300" smtClean="0"/>
            </a:br>
            <a:r>
              <a:rPr lang="de-DE" sz="1300" smtClean="0"/>
              <a:t>compensated with </a:t>
            </a:r>
          </a:p>
          <a:p>
            <a:r>
              <a:rPr lang="de-DE" sz="1300" smtClean="0"/>
              <a:t>addit. connectors</a:t>
            </a:r>
            <a:endParaRPr lang="de-DE" sz="1300"/>
          </a:p>
        </p:txBody>
      </p:sp>
      <p:sp>
        <p:nvSpPr>
          <p:cNvPr id="33" name="Ellipse 32"/>
          <p:cNvSpPr/>
          <p:nvPr/>
        </p:nvSpPr>
        <p:spPr>
          <a:xfrm>
            <a:off x="8001024" y="4929198"/>
            <a:ext cx="428628" cy="5715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pieren 27"/>
          <p:cNvGrpSpPr/>
          <p:nvPr/>
        </p:nvGrpSpPr>
        <p:grpSpPr>
          <a:xfrm>
            <a:off x="142844" y="3623030"/>
            <a:ext cx="8929750" cy="2806366"/>
            <a:chOff x="142844" y="3623030"/>
            <a:chExt cx="8929750" cy="2806366"/>
          </a:xfrm>
        </p:grpSpPr>
        <p:pic>
          <p:nvPicPr>
            <p:cNvPr id="10" name="Grafik 9" descr="lSpectra_max30_47.png"/>
            <p:cNvPicPr>
              <a:picLocks noChangeAspect="1"/>
            </p:cNvPicPr>
            <p:nvPr/>
          </p:nvPicPr>
          <p:blipFill>
            <a:blip r:embed="rId3"/>
            <a:srcRect t="9349"/>
            <a:stretch>
              <a:fillRect/>
            </a:stretch>
          </p:blipFill>
          <p:spPr>
            <a:xfrm>
              <a:off x="142844" y="3643314"/>
              <a:ext cx="4506893" cy="2770646"/>
            </a:xfrm>
            <a:prstGeom prst="rect">
              <a:avLst/>
            </a:prstGeom>
          </p:spPr>
        </p:pic>
        <p:pic>
          <p:nvPicPr>
            <p:cNvPr id="13" name="Grafik 12" descr="lSpectra_max30_51.png"/>
            <p:cNvPicPr>
              <a:picLocks noChangeAspect="1"/>
            </p:cNvPicPr>
            <p:nvPr/>
          </p:nvPicPr>
          <p:blipFill>
            <a:blip r:embed="rId4"/>
            <a:srcRect t="8181"/>
            <a:stretch>
              <a:fillRect/>
            </a:stretch>
          </p:blipFill>
          <p:spPr>
            <a:xfrm>
              <a:off x="4565700" y="3623030"/>
              <a:ext cx="4506894" cy="2806366"/>
            </a:xfrm>
            <a:prstGeom prst="rect">
              <a:avLst/>
            </a:prstGeom>
          </p:spPr>
        </p:pic>
        <p:sp>
          <p:nvSpPr>
            <p:cNvPr id="26" name="Textfeld 25"/>
            <p:cNvSpPr txBox="1"/>
            <p:nvPr/>
          </p:nvSpPr>
          <p:spPr>
            <a:xfrm>
              <a:off x="861820" y="3643314"/>
              <a:ext cx="1495602" cy="1046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/>
                <a:t>AC2-Stand.C</a:t>
              </a:r>
            </a:p>
            <a:p>
              <a:r>
                <a:rPr lang="de-DE" sz="1600" b="1" smtClean="0"/>
                <a:t>Tiny Toroid</a:t>
              </a:r>
            </a:p>
            <a:p>
              <a:r>
                <a:rPr lang="de-DE" sz="1600" b="1" smtClean="0">
                  <a:solidFill>
                    <a:srgbClr val="FF0000"/>
                  </a:solidFill>
                </a:rPr>
                <a:t>DM</a:t>
              </a:r>
              <a:r>
                <a:rPr lang="de-DE" sz="1600" b="1" smtClean="0"/>
                <a:t> output</a:t>
              </a:r>
            </a:p>
            <a:p>
              <a:r>
                <a:rPr lang="de-DE" sz="1400" smtClean="0"/>
                <a:t>5.5Vin, 1.25Vout</a:t>
              </a:r>
              <a:endParaRPr lang="de-DE" sz="1400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5290976" y="3643314"/>
              <a:ext cx="1495602" cy="1046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/>
                <a:t>AC2-IDC</a:t>
              </a:r>
            </a:p>
            <a:p>
              <a:r>
                <a:rPr lang="de-DE" sz="1600" b="1" smtClean="0"/>
                <a:t>Tiny Toroid</a:t>
              </a:r>
            </a:p>
            <a:p>
              <a:r>
                <a:rPr lang="de-DE" sz="1600" b="1" smtClean="0">
                  <a:solidFill>
                    <a:srgbClr val="FF0000"/>
                  </a:solidFill>
                </a:rPr>
                <a:t>DM</a:t>
              </a:r>
              <a:r>
                <a:rPr lang="de-DE" sz="1600" b="1" smtClean="0"/>
                <a:t> output</a:t>
              </a:r>
            </a:p>
            <a:p>
              <a:r>
                <a:rPr lang="de-DE" sz="1400" smtClean="0"/>
                <a:t>5.5Vin, 1.25Vout</a:t>
              </a:r>
              <a:endParaRPr lang="de-DE" sz="1400"/>
            </a:p>
          </p:txBody>
        </p:sp>
      </p:grpSp>
      <p:pic>
        <p:nvPicPr>
          <p:cNvPr id="25" name="Picture 3" descr="C:\Users\Klein\Pictures\SLHC\MiniPCB\DSCN4717.JPG"/>
          <p:cNvPicPr>
            <a:picLocks noChangeAspect="1" noChangeArrowheads="1"/>
          </p:cNvPicPr>
          <p:nvPr/>
        </p:nvPicPr>
        <p:blipFill>
          <a:blip r:embed="rId5" cstate="print"/>
          <a:srcRect t="9627" b="14731"/>
          <a:stretch>
            <a:fillRect/>
          </a:stretch>
        </p:blipFill>
        <p:spPr bwMode="auto">
          <a:xfrm>
            <a:off x="4643438" y="1071546"/>
            <a:ext cx="4229790" cy="2400001"/>
          </a:xfrm>
          <a:prstGeom prst="rect">
            <a:avLst/>
          </a:prstGeom>
          <a:noFill/>
        </p:spPr>
      </p:pic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Converter Noise Spectra (EMC Test)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grpSp>
        <p:nvGrpSpPr>
          <p:cNvPr id="14" name="Gruppieren 21"/>
          <p:cNvGrpSpPr/>
          <p:nvPr/>
        </p:nvGrpSpPr>
        <p:grpSpPr>
          <a:xfrm>
            <a:off x="142844" y="1357298"/>
            <a:ext cx="4286280" cy="1857388"/>
            <a:chOff x="214282" y="2196711"/>
            <a:chExt cx="3857652" cy="1429019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6"/>
            <a:srcRect r="17308"/>
            <a:stretch>
              <a:fillRect/>
            </a:stretch>
          </p:blipFill>
          <p:spPr bwMode="auto">
            <a:xfrm>
              <a:off x="214282" y="2196711"/>
              <a:ext cx="3071834" cy="73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Flussdiagramm: Datenträger mit direktem Zugriff 16"/>
            <p:cNvSpPr/>
            <p:nvPr/>
          </p:nvSpPr>
          <p:spPr>
            <a:xfrm>
              <a:off x="3286116" y="2249722"/>
              <a:ext cx="214314" cy="642942"/>
            </a:xfrm>
            <a:prstGeom prst="flowChartMagneticDrum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2955302" y="3197102"/>
              <a:ext cx="857256" cy="42862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3000389" y="3188310"/>
              <a:ext cx="760098" cy="425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/>
                <a:t>Spectrum</a:t>
              </a:r>
              <a:br>
                <a:rPr lang="de-DE" sz="1400" smtClean="0"/>
              </a:br>
              <a:r>
                <a:rPr lang="de-DE" sz="1400" smtClean="0"/>
                <a:t>Analyzer</a:t>
              </a:r>
              <a:endParaRPr lang="de-DE" sz="1400"/>
            </a:p>
          </p:txBody>
        </p:sp>
        <p:cxnSp>
          <p:nvCxnSpPr>
            <p:cNvPr id="20" name="Gerade Verbindung 19"/>
            <p:cNvCxnSpPr>
              <a:stCxn id="17" idx="2"/>
              <a:endCxn id="19" idx="0"/>
            </p:cNvCxnSpPr>
            <p:nvPr/>
          </p:nvCxnSpPr>
          <p:spPr>
            <a:xfrm rot="5400000">
              <a:off x="3239033" y="3034069"/>
              <a:ext cx="295647" cy="12835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hteck 20"/>
            <p:cNvSpPr/>
            <p:nvPr/>
          </p:nvSpPr>
          <p:spPr>
            <a:xfrm>
              <a:off x="3571868" y="2357430"/>
              <a:ext cx="500066" cy="50006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3571868" y="2455244"/>
              <a:ext cx="459192" cy="250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/>
                <a:t>Load</a:t>
              </a:r>
              <a:endParaRPr lang="de-DE" sz="1400"/>
            </a:p>
          </p:txBody>
        </p:sp>
        <p:cxnSp>
          <p:nvCxnSpPr>
            <p:cNvPr id="23" name="Gerade Verbindung 22"/>
            <p:cNvCxnSpPr/>
            <p:nvPr/>
          </p:nvCxnSpPr>
          <p:spPr>
            <a:xfrm>
              <a:off x="3286116" y="2411284"/>
              <a:ext cx="285752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3286116" y="2766886"/>
              <a:ext cx="285752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feld 40"/>
          <p:cNvSpPr txBox="1"/>
          <p:nvPr/>
        </p:nvSpPr>
        <p:spPr>
          <a:xfrm>
            <a:off x="214282" y="2643182"/>
            <a:ext cx="2060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LISN = Line Impedance</a:t>
            </a:r>
            <a:br>
              <a:rPr lang="de-DE" sz="1400" smtClean="0"/>
            </a:br>
            <a:r>
              <a:rPr lang="de-DE" sz="1400" smtClean="0"/>
              <a:t>Stabilization Network</a:t>
            </a:r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Klein\SLHC\Talks\TWEPP09\Plots\KK_T2_V1V2V3_TinyToroid_sub0_ring6_ringPos4_mean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00628" y="1428735"/>
            <a:ext cx="4000528" cy="2902343"/>
          </a:xfrm>
          <a:prstGeom prst="rect">
            <a:avLst/>
          </a:prstGeom>
          <a:noFill/>
        </p:spPr>
      </p:pic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Converter Noise Spectra (EMC Test)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36" name="Textfeld 35"/>
          <p:cNvSpPr txBox="1"/>
          <p:nvPr/>
        </p:nvSpPr>
        <p:spPr>
          <a:xfrm>
            <a:off x="357158" y="5214950"/>
            <a:ext cx="7875939" cy="710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AC2-IDC board has lowest DM noise </a:t>
            </a:r>
            <a:r>
              <a:rPr lang="de-DE" smtClean="0">
                <a:sym typeface="Symbol"/>
              </a:rPr>
              <a:t></a:t>
            </a:r>
            <a:r>
              <a:rPr lang="de-DE" smtClean="0"/>
              <a:t> consistent with system test results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Current CMS strip modules are sensitive mostly to DM noise </a:t>
            </a:r>
            <a:endParaRPr lang="de-DE"/>
          </a:p>
        </p:txBody>
      </p:sp>
      <p:grpSp>
        <p:nvGrpSpPr>
          <p:cNvPr id="27" name="Gruppieren 26"/>
          <p:cNvGrpSpPr/>
          <p:nvPr/>
        </p:nvGrpSpPr>
        <p:grpSpPr>
          <a:xfrm>
            <a:off x="285720" y="1518810"/>
            <a:ext cx="4429155" cy="3410387"/>
            <a:chOff x="214283" y="1005240"/>
            <a:chExt cx="4714907" cy="3781082"/>
          </a:xfrm>
        </p:grpSpPr>
        <p:graphicFrame>
          <p:nvGraphicFramePr>
            <p:cNvPr id="29" name="Object 13"/>
            <p:cNvGraphicFramePr>
              <a:graphicFrameLocks noChangeAspect="1"/>
            </p:cNvGraphicFramePr>
            <p:nvPr/>
          </p:nvGraphicFramePr>
          <p:xfrm>
            <a:off x="214283" y="1142984"/>
            <a:ext cx="4714907" cy="36433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35" name="Gerade Verbindung 34"/>
            <p:cNvCxnSpPr/>
            <p:nvPr/>
          </p:nvCxnSpPr>
          <p:spPr>
            <a:xfrm rot="5400000">
              <a:off x="1638666" y="2555257"/>
              <a:ext cx="232242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805052" y="1005240"/>
              <a:ext cx="1842732" cy="375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smtClean="0"/>
                <a:t>Differential Mode</a:t>
              </a:r>
              <a:endParaRPr lang="de-DE" sz="1600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2935303" y="1005240"/>
              <a:ext cx="1689700" cy="375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smtClean="0"/>
                <a:t>Common Mode</a:t>
              </a:r>
              <a:endParaRPr lang="de-DE" sz="1600"/>
            </a:p>
          </p:txBody>
        </p:sp>
      </p:grpSp>
      <p:sp>
        <p:nvSpPr>
          <p:cNvPr id="28" name="Textfeld 27"/>
          <p:cNvSpPr txBox="1"/>
          <p:nvPr/>
        </p:nvSpPr>
        <p:spPr>
          <a:xfrm>
            <a:off x="571472" y="1142984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Quadratic sum of noise peaks [dBµA]</a:t>
            </a:r>
            <a:endParaRPr lang="de-DE" b="1"/>
          </a:p>
        </p:txBody>
      </p:sp>
      <p:sp>
        <p:nvSpPr>
          <p:cNvPr id="33" name="Textfeld 32"/>
          <p:cNvSpPr txBox="1"/>
          <p:nvPr/>
        </p:nvSpPr>
        <p:spPr>
          <a:xfrm>
            <a:off x="7955541" y="4049917"/>
            <a:ext cx="4940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IDC</a:t>
            </a:r>
            <a:endParaRPr lang="de-DE" sz="1400" b="1"/>
          </a:p>
        </p:txBody>
      </p:sp>
      <p:sp>
        <p:nvSpPr>
          <p:cNvPr id="34" name="Textfeld 33"/>
          <p:cNvSpPr txBox="1"/>
          <p:nvPr/>
        </p:nvSpPr>
        <p:spPr>
          <a:xfrm>
            <a:off x="6632019" y="4071942"/>
            <a:ext cx="101181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ReverseC</a:t>
            </a:r>
            <a:endParaRPr lang="de-DE" sz="1400" b="1"/>
          </a:p>
        </p:txBody>
      </p:sp>
      <p:sp>
        <p:nvSpPr>
          <p:cNvPr id="37" name="Textfeld 36"/>
          <p:cNvSpPr txBox="1"/>
          <p:nvPr/>
        </p:nvSpPr>
        <p:spPr>
          <a:xfrm>
            <a:off x="5500694" y="4071942"/>
            <a:ext cx="10903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StandardC</a:t>
            </a:r>
            <a:endParaRPr lang="de-DE" sz="1400" b="1"/>
          </a:p>
        </p:txBody>
      </p:sp>
      <p:sp>
        <p:nvSpPr>
          <p:cNvPr id="41" name="Textfeld 40"/>
          <p:cNvSpPr txBox="1"/>
          <p:nvPr/>
        </p:nvSpPr>
        <p:spPr>
          <a:xfrm>
            <a:off x="7433098" y="1357298"/>
            <a:ext cx="1568058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>
                <a:sym typeface="Symbol"/>
              </a:rPr>
              <a:t></a:t>
            </a:r>
            <a:r>
              <a:rPr lang="de-DE" sz="1400" b="1" smtClean="0"/>
              <a:t>  No converter</a:t>
            </a:r>
          </a:p>
          <a:p>
            <a:r>
              <a:rPr lang="de-DE" sz="1600" b="1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de-DE" sz="1600" b="1" smtClean="0">
                <a:sym typeface="Symbol"/>
              </a:rPr>
              <a:t> </a:t>
            </a:r>
            <a:r>
              <a:rPr lang="de-DE" sz="1400" b="1" smtClean="0">
                <a:sym typeface="Symbol"/>
              </a:rPr>
              <a:t>   </a:t>
            </a:r>
            <a:r>
              <a:rPr lang="de-DE" sz="1400" b="1" smtClean="0"/>
              <a:t>Tiny toroid</a:t>
            </a:r>
            <a:endParaRPr lang="de-DE" sz="1400" b="1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cygwin\home\admin\phd_stuff\efficiency_measurements\eff_py\data\Enpirion_V1_6_1.30V_miniTor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00149" y="2928934"/>
            <a:ext cx="4672445" cy="3357585"/>
          </a:xfrm>
          <a:prstGeom prst="rect">
            <a:avLst/>
          </a:prstGeom>
          <a:noFill/>
        </p:spPr>
      </p:pic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Efficiency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428596" y="1142984"/>
            <a:ext cx="6756043" cy="1928826"/>
            <a:chOff x="214282" y="1285860"/>
            <a:chExt cx="7275584" cy="2143140"/>
          </a:xfrm>
        </p:grpSpPr>
        <p:pic>
          <p:nvPicPr>
            <p:cNvPr id="14" name="Picture 4" descr="F:\Dokumente und Einstellungen\admin\Desktop\eff_setup_new.jpg"/>
            <p:cNvPicPr>
              <a:picLocks noChangeAspect="1" noChangeArrowheads="1"/>
            </p:cNvPicPr>
            <p:nvPr/>
          </p:nvPicPr>
          <p:blipFill>
            <a:blip r:embed="rId4" cstate="print"/>
            <a:srcRect t="4761" b="23831"/>
            <a:stretch>
              <a:fillRect/>
            </a:stretch>
          </p:blipFill>
          <p:spPr bwMode="auto">
            <a:xfrm>
              <a:off x="214282" y="1285860"/>
              <a:ext cx="4001631" cy="2143140"/>
            </a:xfrm>
            <a:prstGeom prst="rect">
              <a:avLst/>
            </a:prstGeom>
            <a:noFill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60973" y="1365236"/>
              <a:ext cx="2428893" cy="667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feld 16"/>
            <p:cNvSpPr txBox="1"/>
            <p:nvPr/>
          </p:nvSpPr>
          <p:spPr>
            <a:xfrm>
              <a:off x="3428992" y="2143116"/>
              <a:ext cx="42511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smtClean="0"/>
                <a:t>PS</a:t>
              </a:r>
              <a:endParaRPr lang="de-DE" sz="140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2500298" y="2285992"/>
              <a:ext cx="58221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smtClean="0"/>
                <a:t>Load</a:t>
              </a:r>
              <a:endParaRPr lang="de-DE" sz="140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246017" y="3032122"/>
              <a:ext cx="161133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smtClean="0"/>
                <a:t>PC with LabVIEW</a:t>
              </a:r>
              <a:endParaRPr lang="de-DE" sz="1400"/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4941196" y="2857496"/>
            <a:ext cx="28031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b="1" smtClean="0"/>
              <a:t>AC2-StandardC, V</a:t>
            </a:r>
            <a:r>
              <a:rPr lang="de-DE" sz="1600" b="1" baseline="-25000" smtClean="0"/>
              <a:t>out</a:t>
            </a:r>
            <a:r>
              <a:rPr lang="de-DE" sz="1600" b="1" smtClean="0"/>
              <a:t> = 1.3V</a:t>
            </a:r>
            <a:endParaRPr lang="de-DE" sz="1600" b="1"/>
          </a:p>
        </p:txBody>
      </p:sp>
      <p:sp>
        <p:nvSpPr>
          <p:cNvPr id="24" name="Textfeld 23"/>
          <p:cNvSpPr txBox="1"/>
          <p:nvPr/>
        </p:nvSpPr>
        <p:spPr>
          <a:xfrm>
            <a:off x="142844" y="4400706"/>
            <a:ext cx="4497513" cy="1528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700" smtClean="0"/>
              <a:t> Efficiency is 75-85% for V</a:t>
            </a:r>
            <a:r>
              <a:rPr lang="de-DE" sz="1700" baseline="-25000" smtClean="0"/>
              <a:t>out</a:t>
            </a:r>
            <a:r>
              <a:rPr lang="de-DE" sz="1700" smtClean="0"/>
              <a:t> = 1.3V</a:t>
            </a:r>
            <a:br>
              <a:rPr lang="de-DE" sz="1700" smtClean="0"/>
            </a:br>
            <a:r>
              <a:rPr lang="de-DE" sz="1700" smtClean="0"/>
              <a:t>  and Mini Toroid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700" smtClean="0"/>
              <a:t> For smaller conversion ratio (V</a:t>
            </a:r>
            <a:r>
              <a:rPr lang="de-DE" sz="1700" baseline="-25000" smtClean="0"/>
              <a:t>out</a:t>
            </a:r>
            <a:r>
              <a:rPr lang="de-DE" sz="1700" smtClean="0"/>
              <a:t> = 2.5V), </a:t>
            </a:r>
            <a:br>
              <a:rPr lang="de-DE" sz="1700" smtClean="0"/>
            </a:br>
            <a:r>
              <a:rPr lang="de-DE" sz="1700" smtClean="0"/>
              <a:t>  </a:t>
            </a:r>
            <a:r>
              <a:rPr lang="de-DE" sz="1700" smtClean="0">
                <a:sym typeface="Symbol"/>
              </a:rPr>
              <a:t>efficiency </a:t>
            </a:r>
            <a:r>
              <a:rPr lang="de-DE" sz="1700" smtClean="0"/>
              <a:t>is up to 15% higher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700" smtClean="0"/>
              <a:t> Difference between cap. types &lt; 1%</a:t>
            </a:r>
            <a:endParaRPr lang="de-DE" sz="17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Filters: LDO and </a:t>
            </a:r>
            <a:r>
              <a:rPr lang="de-DE" sz="2800" smtClean="0">
                <a:latin typeface="Arial" pitchFamily="34" charset="0"/>
                <a:cs typeface="Arial" pitchFamily="34" charset="0"/>
                <a:sym typeface="Symbol"/>
              </a:rPr>
              <a:t>-</a:t>
            </a:r>
            <a:r>
              <a:rPr lang="de-DE" sz="2800" smtClean="0">
                <a:latin typeface="Arial" pitchFamily="34" charset="0"/>
                <a:cs typeface="Arial" pitchFamily="34" charset="0"/>
              </a:rPr>
              <a:t>filter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3214686"/>
            <a:ext cx="3212845" cy="3131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71406" y="1068157"/>
            <a:ext cx="4938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LDO regulators </a:t>
            </a:r>
            <a:r>
              <a:rPr lang="de-DE" smtClean="0"/>
              <a:t>can act as effective DM filters</a:t>
            </a:r>
          </a:p>
        </p:txBody>
      </p:sp>
      <p:pic>
        <p:nvPicPr>
          <p:cNvPr id="8198" name="Picture 6" descr="C:\Users\Klein\Pictures\SLHC\MiniPCB\DSCN4808.JPG"/>
          <p:cNvPicPr>
            <a:picLocks noChangeAspect="1" noChangeArrowheads="1"/>
          </p:cNvPicPr>
          <p:nvPr/>
        </p:nvPicPr>
        <p:blipFill>
          <a:blip r:embed="rId4" cstate="print"/>
          <a:srcRect l="17171" t="34596" r="22994" b="21394"/>
          <a:stretch>
            <a:fillRect/>
          </a:stretch>
        </p:blipFill>
        <p:spPr bwMode="auto">
          <a:xfrm>
            <a:off x="285720" y="1643050"/>
            <a:ext cx="2286016" cy="1261251"/>
          </a:xfrm>
          <a:prstGeom prst="rect">
            <a:avLst/>
          </a:prstGeom>
          <a:noFill/>
        </p:spPr>
      </p:pic>
      <p:cxnSp>
        <p:nvCxnSpPr>
          <p:cNvPr id="27" name="Gerade Verbindung 26"/>
          <p:cNvCxnSpPr/>
          <p:nvPr/>
        </p:nvCxnSpPr>
        <p:spPr>
          <a:xfrm rot="5400000">
            <a:off x="2393935" y="3749677"/>
            <a:ext cx="535785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5" cstate="print"/>
          <a:srcRect t="25968"/>
          <a:stretch>
            <a:fillRect/>
          </a:stretch>
        </p:blipFill>
        <p:spPr bwMode="auto">
          <a:xfrm>
            <a:off x="5715008" y="1643050"/>
            <a:ext cx="2286016" cy="11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 Box 69"/>
          <p:cNvSpPr txBox="1">
            <a:spLocks noChangeArrowheads="1"/>
          </p:cNvSpPr>
          <p:nvPr/>
        </p:nvSpPr>
        <p:spPr bwMode="auto">
          <a:xfrm>
            <a:off x="6270504" y="4344423"/>
            <a:ext cx="2444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07988"/>
            <a:r>
              <a:rPr lang="de-DE" sz="1600" smtClean="0"/>
              <a:t>L1 = 2.5nH  </a:t>
            </a:r>
            <a:r>
              <a:rPr lang="de-DE" sz="1600" smtClean="0">
                <a:sym typeface="Symbol" pitchFamily="18" charset="2"/>
              </a:rPr>
              <a:t>(R</a:t>
            </a:r>
            <a:r>
              <a:rPr lang="de-DE" sz="1600" baseline="-25000" smtClean="0">
                <a:sym typeface="Symbol" pitchFamily="18" charset="2"/>
              </a:rPr>
              <a:t>DC </a:t>
            </a:r>
            <a:r>
              <a:rPr lang="de-DE" sz="1600" smtClean="0">
                <a:sym typeface="Symbol" pitchFamily="18" charset="2"/>
              </a:rPr>
              <a:t>≤ 5m</a:t>
            </a:r>
            <a:r>
              <a:rPr lang="de-DE" sz="1600">
                <a:sym typeface="Symbol" pitchFamily="18" charset="2"/>
              </a:rPr>
              <a:t></a:t>
            </a:r>
            <a:r>
              <a:rPr lang="de-DE" sz="1600" smtClean="0">
                <a:sym typeface="Symbol" pitchFamily="18" charset="2"/>
              </a:rPr>
              <a:t>)</a:t>
            </a:r>
          </a:p>
          <a:p>
            <a:pPr defTabSz="407988"/>
            <a:r>
              <a:rPr lang="de-DE" sz="1600" smtClean="0">
                <a:solidFill>
                  <a:prstClr val="black"/>
                </a:solidFill>
              </a:rPr>
              <a:t>C1 = C2</a:t>
            </a:r>
            <a:endParaRPr lang="de-DE" sz="1600" smtClean="0">
              <a:sym typeface="Symbol" pitchFamily="18" charset="2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6286512" y="4963081"/>
            <a:ext cx="25003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07988"/>
            <a:r>
              <a:rPr lang="de-DE" sz="1600" b="1" smtClean="0">
                <a:solidFill>
                  <a:prstClr val="black"/>
                </a:solidFill>
              </a:rPr>
              <a:t>Filter 1: </a:t>
            </a:r>
          </a:p>
          <a:p>
            <a:pPr lvl="0" defTabSz="407988"/>
            <a:r>
              <a:rPr lang="de-DE" sz="1600" smtClean="0">
                <a:solidFill>
                  <a:prstClr val="black"/>
                </a:solidFill>
              </a:rPr>
              <a:t>C = 22µF      f</a:t>
            </a:r>
            <a:r>
              <a:rPr lang="de-DE" sz="1600" baseline="-25000" smtClean="0">
                <a:solidFill>
                  <a:prstClr val="black"/>
                </a:solidFill>
              </a:rPr>
              <a:t>cut  </a:t>
            </a:r>
            <a:r>
              <a:rPr lang="de-DE" sz="1600" smtClean="0">
                <a:solidFill>
                  <a:prstClr val="black"/>
                </a:solidFill>
                <a:sym typeface="Symbol" pitchFamily="18" charset="2"/>
              </a:rPr>
              <a:t>1MHz </a:t>
            </a:r>
          </a:p>
          <a:p>
            <a:pPr lvl="0" defTabSz="407988"/>
            <a:endParaRPr lang="de-DE" sz="1600" smtClean="0">
              <a:solidFill>
                <a:prstClr val="black"/>
              </a:solidFill>
              <a:sym typeface="Symbol" pitchFamily="18" charset="2"/>
            </a:endParaRPr>
          </a:p>
          <a:p>
            <a:pPr lvl="0" defTabSz="407988"/>
            <a:r>
              <a:rPr lang="de-DE" sz="1600" b="1" smtClean="0">
                <a:solidFill>
                  <a:prstClr val="black"/>
                </a:solidFill>
              </a:rPr>
              <a:t>Filter 2: </a:t>
            </a:r>
          </a:p>
          <a:p>
            <a:pPr lvl="0" defTabSz="407988"/>
            <a:r>
              <a:rPr lang="de-DE" sz="1600" smtClean="0">
                <a:solidFill>
                  <a:prstClr val="black"/>
                </a:solidFill>
              </a:rPr>
              <a:t>C = 2.2µF     f</a:t>
            </a:r>
            <a:r>
              <a:rPr lang="de-DE" sz="1600" baseline="-25000" smtClean="0">
                <a:solidFill>
                  <a:prstClr val="black"/>
                </a:solidFill>
              </a:rPr>
              <a:t>cut  </a:t>
            </a:r>
            <a:r>
              <a:rPr lang="de-DE" sz="1600" smtClean="0">
                <a:solidFill>
                  <a:prstClr val="black"/>
                </a:solidFill>
                <a:sym typeface="Symbol" pitchFamily="18" charset="2"/>
              </a:rPr>
              <a:t> 3MHz</a:t>
            </a:r>
          </a:p>
        </p:txBody>
      </p:sp>
      <p:grpSp>
        <p:nvGrpSpPr>
          <p:cNvPr id="32" name="Gruppieren 21"/>
          <p:cNvGrpSpPr/>
          <p:nvPr/>
        </p:nvGrpSpPr>
        <p:grpSpPr>
          <a:xfrm>
            <a:off x="5877910" y="2857496"/>
            <a:ext cx="2265990" cy="1432156"/>
            <a:chOff x="234308" y="2354034"/>
            <a:chExt cx="2265990" cy="1432156"/>
          </a:xfrm>
        </p:grpSpPr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4308" y="2354034"/>
              <a:ext cx="2265990" cy="1432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Rechteck 33"/>
            <p:cNvSpPr/>
            <p:nvPr/>
          </p:nvSpPr>
          <p:spPr>
            <a:xfrm>
              <a:off x="1142976" y="2714620"/>
              <a:ext cx="285752" cy="142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756602" y="3286124"/>
              <a:ext cx="285752" cy="142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1928794" y="3286124"/>
              <a:ext cx="285752" cy="142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7" name="Rechteck 36"/>
          <p:cNvSpPr/>
          <p:nvPr/>
        </p:nvSpPr>
        <p:spPr>
          <a:xfrm>
            <a:off x="2643174" y="1837457"/>
            <a:ext cx="257176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700" smtClean="0"/>
              <a:t>LDO-StandardC board </a:t>
            </a:r>
            <a:br>
              <a:rPr lang="de-DE" sz="1700" smtClean="0"/>
            </a:br>
            <a:r>
              <a:rPr lang="de-DE" sz="1700" smtClean="0"/>
              <a:t>with Linear Technology </a:t>
            </a:r>
            <a:br>
              <a:rPr lang="de-DE" sz="1700" smtClean="0"/>
            </a:br>
            <a:r>
              <a:rPr lang="de-DE" sz="1700" smtClean="0"/>
              <a:t>LDO LTC3026 </a:t>
            </a:r>
            <a:endParaRPr lang="de-DE" sz="1700"/>
          </a:p>
        </p:txBody>
      </p:sp>
      <p:sp>
        <p:nvSpPr>
          <p:cNvPr id="38" name="Textfeld 37"/>
          <p:cNvSpPr txBox="1"/>
          <p:nvPr/>
        </p:nvSpPr>
        <p:spPr>
          <a:xfrm>
            <a:off x="5143504" y="1071546"/>
            <a:ext cx="3594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Passive </a:t>
            </a:r>
            <a:r>
              <a:rPr lang="de-DE" b="1" smtClean="0">
                <a:sym typeface="Symbol"/>
              </a:rPr>
              <a:t></a:t>
            </a:r>
            <a:r>
              <a:rPr lang="de-DE" b="1" smtClean="0"/>
              <a:t>-filters</a:t>
            </a:r>
            <a:r>
              <a:rPr lang="de-DE" smtClean="0"/>
              <a:t> (much simpler)</a:t>
            </a:r>
          </a:p>
        </p:txBody>
      </p:sp>
      <p:grpSp>
        <p:nvGrpSpPr>
          <p:cNvPr id="41" name="Gruppieren 40"/>
          <p:cNvGrpSpPr/>
          <p:nvPr/>
        </p:nvGrpSpPr>
        <p:grpSpPr>
          <a:xfrm>
            <a:off x="3214678" y="4643446"/>
            <a:ext cx="3071834" cy="1571636"/>
            <a:chOff x="3000364" y="4617070"/>
            <a:chExt cx="3071834" cy="1557190"/>
          </a:xfrm>
        </p:grpSpPr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t="3164" b="22121"/>
            <a:stretch>
              <a:fillRect/>
            </a:stretch>
          </p:blipFill>
          <p:spPr bwMode="auto">
            <a:xfrm>
              <a:off x="3000364" y="4643446"/>
              <a:ext cx="3071834" cy="1530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0" name="Textfeld 39"/>
            <p:cNvSpPr txBox="1"/>
            <p:nvPr/>
          </p:nvSpPr>
          <p:spPr>
            <a:xfrm>
              <a:off x="3000364" y="4617070"/>
              <a:ext cx="3001143" cy="5794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/>
                <a:t>All converter boards can be </a:t>
              </a:r>
              <a:br>
                <a:rPr lang="de-DE" sz="1600" b="1" smtClean="0"/>
              </a:br>
              <a:r>
                <a:rPr lang="de-DE" sz="1600" b="1" smtClean="0"/>
                <a:t>combined with all filters</a:t>
              </a:r>
              <a:endParaRPr lang="de-DE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Klein\SLHC\Talks\TWEPP09\Plots\KK_T2_LDOPiFilter_Zoom_sub0_ring6_ringPos4_mean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167" y="1285860"/>
            <a:ext cx="5021899" cy="3643338"/>
          </a:xfrm>
          <a:prstGeom prst="rect">
            <a:avLst/>
          </a:prstGeom>
          <a:noFill/>
        </p:spPr>
      </p:pic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Filters: LDO and </a:t>
            </a:r>
            <a:r>
              <a:rPr lang="de-DE" smtClean="0">
                <a:sym typeface="Symbol"/>
              </a:rPr>
              <a:t>-</a:t>
            </a:r>
            <a:r>
              <a:rPr lang="de-DE" smtClean="0"/>
              <a:t>filter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42844" y="5500702"/>
            <a:ext cx="5741315" cy="710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Passive </a:t>
            </a:r>
            <a:r>
              <a:rPr lang="de-DE" smtClean="0">
                <a:sym typeface="Symbol"/>
              </a:rPr>
              <a:t></a:t>
            </a:r>
            <a:r>
              <a:rPr lang="de-DE" smtClean="0"/>
              <a:t>-filters are as effective as LDO regulator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Efficiency loss with </a:t>
            </a:r>
            <a:r>
              <a:rPr lang="de-DE" smtClean="0">
                <a:sym typeface="Symbol"/>
              </a:rPr>
              <a:t>-</a:t>
            </a:r>
            <a:r>
              <a:rPr lang="de-DE" smtClean="0"/>
              <a:t>filter &lt; 1%; with LDO up to 7% </a:t>
            </a:r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5214942" y="1285860"/>
            <a:ext cx="36070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b="1" smtClean="0"/>
              <a:t>Quadratic sum of noise peaks [dB</a:t>
            </a:r>
            <a:r>
              <a:rPr lang="de-DE" sz="1500" b="1" smtClean="0">
                <a:sym typeface="Symbol"/>
              </a:rPr>
              <a:t></a:t>
            </a:r>
            <a:r>
              <a:rPr lang="de-DE" sz="1500" b="1" smtClean="0"/>
              <a:t>A]</a:t>
            </a:r>
            <a:endParaRPr lang="de-DE" sz="1500" b="1"/>
          </a:p>
        </p:txBody>
      </p:sp>
      <p:sp>
        <p:nvSpPr>
          <p:cNvPr id="21" name="Textfeld 20"/>
          <p:cNvSpPr txBox="1"/>
          <p:nvPr/>
        </p:nvSpPr>
        <p:spPr>
          <a:xfrm>
            <a:off x="2937455" y="4572008"/>
            <a:ext cx="56297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LDO</a:t>
            </a:r>
            <a:endParaRPr lang="de-DE" sz="1400" b="1"/>
          </a:p>
        </p:txBody>
      </p:sp>
      <p:sp>
        <p:nvSpPr>
          <p:cNvPr id="22" name="Textfeld 21"/>
          <p:cNvSpPr txBox="1"/>
          <p:nvPr/>
        </p:nvSpPr>
        <p:spPr>
          <a:xfrm>
            <a:off x="3834507" y="4572008"/>
            <a:ext cx="8803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>
                <a:sym typeface="Symbol"/>
              </a:rPr>
              <a:t>-f</a:t>
            </a:r>
            <a:r>
              <a:rPr lang="de-DE" sz="1400" b="1" smtClean="0"/>
              <a:t>ilter 1</a:t>
            </a:r>
            <a:endParaRPr lang="de-DE" sz="1400" b="1"/>
          </a:p>
        </p:txBody>
      </p:sp>
      <p:sp>
        <p:nvSpPr>
          <p:cNvPr id="29" name="Textfeld 28"/>
          <p:cNvSpPr txBox="1"/>
          <p:nvPr/>
        </p:nvSpPr>
        <p:spPr>
          <a:xfrm>
            <a:off x="5214942" y="1643050"/>
            <a:ext cx="1851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Differential Mode</a:t>
            </a:r>
            <a:endParaRPr lang="de-DE" sz="1600" b="1"/>
          </a:p>
        </p:txBody>
      </p:sp>
      <p:sp>
        <p:nvSpPr>
          <p:cNvPr id="30" name="Textfeld 29"/>
          <p:cNvSpPr txBox="1"/>
          <p:nvPr/>
        </p:nvSpPr>
        <p:spPr>
          <a:xfrm>
            <a:off x="7121001" y="1643050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Common Mode</a:t>
            </a:r>
            <a:endParaRPr lang="de-DE" sz="1600" b="1"/>
          </a:p>
        </p:txBody>
      </p:sp>
      <p:cxnSp>
        <p:nvCxnSpPr>
          <p:cNvPr id="32" name="Gerade Verbindung 31"/>
          <p:cNvCxnSpPr/>
          <p:nvPr/>
        </p:nvCxnSpPr>
        <p:spPr>
          <a:xfrm rot="5400000" flipH="1" flipV="1">
            <a:off x="5588849" y="3126531"/>
            <a:ext cx="282408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Geschweifte Klammer rechts 33"/>
          <p:cNvSpPr/>
          <p:nvPr/>
        </p:nvSpPr>
        <p:spPr>
          <a:xfrm>
            <a:off x="5857884" y="5500702"/>
            <a:ext cx="155448" cy="6840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6127154" y="5643578"/>
            <a:ext cx="222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ym typeface="Symbol"/>
              </a:rPr>
              <a:t></a:t>
            </a:r>
            <a:r>
              <a:rPr lang="de-DE" b="1" smtClean="0"/>
              <a:t>-filter is preferred</a:t>
            </a:r>
            <a:endParaRPr lang="de-DE" b="1"/>
          </a:p>
        </p:txBody>
      </p:sp>
      <p:sp>
        <p:nvSpPr>
          <p:cNvPr id="36" name="Textfeld 35"/>
          <p:cNvSpPr txBox="1"/>
          <p:nvPr/>
        </p:nvSpPr>
        <p:spPr>
          <a:xfrm>
            <a:off x="1571604" y="4572008"/>
            <a:ext cx="1281120" cy="49244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400" b="1" smtClean="0"/>
              <a:t>Dummy</a:t>
            </a:r>
          </a:p>
          <a:p>
            <a:pPr algn="ctr"/>
            <a:r>
              <a:rPr lang="de-DE" sz="1200" b="1" smtClean="0"/>
              <a:t>(not equipped)</a:t>
            </a:r>
            <a:endParaRPr lang="de-DE" sz="1200" b="1"/>
          </a:p>
        </p:txBody>
      </p:sp>
      <p:sp>
        <p:nvSpPr>
          <p:cNvPr id="37" name="Textfeld 36"/>
          <p:cNvSpPr txBox="1"/>
          <p:nvPr/>
        </p:nvSpPr>
        <p:spPr>
          <a:xfrm>
            <a:off x="868262" y="4572008"/>
            <a:ext cx="63190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None</a:t>
            </a:r>
            <a:endParaRPr lang="de-DE" sz="1400" b="1"/>
          </a:p>
        </p:txBody>
      </p:sp>
      <p:sp>
        <p:nvSpPr>
          <p:cNvPr id="38" name="Textfeld 37"/>
          <p:cNvSpPr txBox="1"/>
          <p:nvPr/>
        </p:nvSpPr>
        <p:spPr>
          <a:xfrm>
            <a:off x="3571868" y="4857760"/>
            <a:ext cx="124373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Type of filter</a:t>
            </a:r>
            <a:endParaRPr lang="de-DE" sz="1400" b="1"/>
          </a:p>
        </p:txBody>
      </p:sp>
      <p:grpSp>
        <p:nvGrpSpPr>
          <p:cNvPr id="17" name="Gruppieren 16"/>
          <p:cNvGrpSpPr/>
          <p:nvPr/>
        </p:nvGrpSpPr>
        <p:grpSpPr>
          <a:xfrm>
            <a:off x="2839996" y="1285860"/>
            <a:ext cx="1803442" cy="984885"/>
            <a:chOff x="6198009" y="1071546"/>
            <a:chExt cx="1803442" cy="984885"/>
          </a:xfrm>
        </p:grpSpPr>
        <p:sp>
          <p:nvSpPr>
            <p:cNvPr id="18" name="Textfeld 17"/>
            <p:cNvSpPr txBox="1"/>
            <p:nvPr/>
          </p:nvSpPr>
          <p:spPr>
            <a:xfrm>
              <a:off x="6198009" y="1071546"/>
              <a:ext cx="1803442" cy="9848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1400" b="1" smtClean="0">
                  <a:sym typeface="Symbol"/>
                </a:rPr>
                <a:t></a:t>
              </a:r>
              <a:r>
                <a:rPr lang="de-DE" sz="1400" b="1" smtClean="0"/>
                <a:t>  No converter</a:t>
              </a:r>
            </a:p>
            <a:p>
              <a:r>
                <a:rPr lang="de-DE" sz="1600" b="1" smtClean="0">
                  <a:solidFill>
                    <a:srgbClr val="FF0000"/>
                  </a:solidFill>
                  <a:sym typeface="Symbol"/>
                </a:rPr>
                <a:t></a:t>
              </a:r>
              <a:r>
                <a:rPr lang="de-DE" sz="1600" b="1" smtClean="0"/>
                <a:t> </a:t>
              </a:r>
              <a:r>
                <a:rPr lang="de-DE" sz="1400" b="1" smtClean="0"/>
                <a:t>   AC2-StandardC</a:t>
              </a:r>
            </a:p>
            <a:p>
              <a:r>
                <a:rPr lang="de-DE" sz="1400" b="1" smtClean="0">
                  <a:sym typeface="Symbol"/>
                </a:rPr>
                <a:t>      AC2-ReverseC</a:t>
              </a:r>
            </a:p>
            <a:p>
              <a:r>
                <a:rPr lang="de-DE" sz="1400" b="1" smtClean="0">
                  <a:sym typeface="Symbol"/>
                </a:rPr>
                <a:t>      AC2-IDC</a:t>
              </a:r>
              <a:endParaRPr lang="de-DE" sz="1400" b="1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6304615" y="1656120"/>
              <a:ext cx="71438" cy="71438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>
              <a:off x="6269447" y="1812066"/>
              <a:ext cx="142876" cy="142876"/>
            </a:xfrm>
            <a:prstGeom prst="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27" name="Object 15"/>
          <p:cNvGraphicFramePr>
            <a:graphicFrameLocks noChangeAspect="1"/>
          </p:cNvGraphicFramePr>
          <p:nvPr/>
        </p:nvGraphicFramePr>
        <p:xfrm>
          <a:off x="4786314" y="1857364"/>
          <a:ext cx="4214810" cy="3233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9" grpId="0"/>
      <p:bldP spid="30" grpId="0"/>
      <p:bldGraphic spid="27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smtClean="0">
                <a:sym typeface="Symbol"/>
              </a:rPr>
              <a:t>Noise vs. Conversion Ratio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pic>
        <p:nvPicPr>
          <p:cNvPr id="11266" name="Picture 2" descr="C:\Users\Klein\SLHC\Talks\TWEPP09\Plots\KK_T2_VoltageScan_sub0_ring6_ringPos4_mean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67177" y="1214422"/>
            <a:ext cx="5809647" cy="4214841"/>
          </a:xfrm>
          <a:prstGeom prst="rect">
            <a:avLst/>
          </a:prstGeom>
          <a:noFill/>
        </p:spPr>
      </p:pic>
      <p:sp>
        <p:nvSpPr>
          <p:cNvPr id="10" name="Textfeld 9"/>
          <p:cNvSpPr txBox="1"/>
          <p:nvPr/>
        </p:nvSpPr>
        <p:spPr>
          <a:xfrm>
            <a:off x="214282" y="5429264"/>
            <a:ext cx="8501122" cy="987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Noise of </a:t>
            </a:r>
            <a:r>
              <a:rPr lang="de-DE" smtClean="0">
                <a:solidFill>
                  <a:srgbClr val="FF0000"/>
                </a:solidFill>
              </a:rPr>
              <a:t>AC1 converter </a:t>
            </a:r>
            <a:r>
              <a:rPr lang="de-DE" smtClean="0"/>
              <a:t>increased with conversion ratio r = V</a:t>
            </a:r>
            <a:r>
              <a:rPr lang="de-DE" baseline="-25000" smtClean="0"/>
              <a:t>in</a:t>
            </a:r>
            <a:r>
              <a:rPr lang="de-DE" smtClean="0"/>
              <a:t> / V</a:t>
            </a:r>
            <a:r>
              <a:rPr lang="de-DE" baseline="-25000" smtClean="0"/>
              <a:t>out</a:t>
            </a:r>
            <a:r>
              <a:rPr lang="de-DE" smtClean="0"/>
              <a:t>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</a:t>
            </a:r>
            <a:r>
              <a:rPr lang="de-DE" smtClean="0">
                <a:solidFill>
                  <a:srgbClr val="00CC00"/>
                </a:solidFill>
              </a:rPr>
              <a:t>AC2-StandardC with Mini Toroid and </a:t>
            </a:r>
            <a:r>
              <a:rPr lang="de-DE" smtClean="0">
                <a:solidFill>
                  <a:srgbClr val="00CC00"/>
                </a:solidFill>
                <a:sym typeface="Symbol"/>
              </a:rPr>
              <a:t>-</a:t>
            </a:r>
            <a:r>
              <a:rPr lang="de-DE" smtClean="0">
                <a:solidFill>
                  <a:srgbClr val="00CC00"/>
                </a:solidFill>
              </a:rPr>
              <a:t>filter </a:t>
            </a:r>
            <a:r>
              <a:rPr lang="de-DE" smtClean="0"/>
              <a:t>exhibits </a:t>
            </a:r>
            <a:r>
              <a:rPr lang="de-DE" b="1" smtClean="0"/>
              <a:t>no significant additional</a:t>
            </a:r>
            <a:br>
              <a:rPr lang="de-DE" b="1" smtClean="0"/>
            </a:br>
            <a:r>
              <a:rPr lang="de-DE" b="1" smtClean="0"/>
              <a:t>  noise for all accessible conversion ratios</a:t>
            </a:r>
            <a:endParaRPr lang="de-DE" b="1"/>
          </a:p>
        </p:txBody>
      </p:sp>
      <p:sp>
        <p:nvSpPr>
          <p:cNvPr id="17" name="Pfeil nach unten 16"/>
          <p:cNvSpPr/>
          <p:nvPr/>
        </p:nvSpPr>
        <p:spPr>
          <a:xfrm rot="5400000">
            <a:off x="7244496" y="4529860"/>
            <a:ext cx="357188" cy="441487"/>
          </a:xfrm>
          <a:prstGeom prst="downArrow">
            <a:avLst/>
          </a:prstGeom>
          <a:noFill/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8" name="Gruppieren 17"/>
          <p:cNvGrpSpPr/>
          <p:nvPr/>
        </p:nvGrpSpPr>
        <p:grpSpPr>
          <a:xfrm>
            <a:off x="3717831" y="1071546"/>
            <a:ext cx="3997441" cy="984885"/>
            <a:chOff x="6966335" y="1071546"/>
            <a:chExt cx="3997441" cy="984885"/>
          </a:xfrm>
        </p:grpSpPr>
        <p:sp>
          <p:nvSpPr>
            <p:cNvPr id="19" name="Textfeld 18"/>
            <p:cNvSpPr txBox="1"/>
            <p:nvPr/>
          </p:nvSpPr>
          <p:spPr>
            <a:xfrm>
              <a:off x="6966335" y="1071546"/>
              <a:ext cx="3997441" cy="9848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buFont typeface="Symbol" pitchFamily="18" charset="2"/>
                <a:buChar char="¾"/>
              </a:pPr>
              <a:r>
                <a:rPr lang="de-DE" sz="1400" b="1" smtClean="0"/>
                <a:t>   No converter </a:t>
              </a:r>
            </a:p>
            <a:p>
              <a:r>
                <a:rPr lang="de-DE" sz="1400" b="1" smtClean="0"/>
                <a:t>       AC1 (2008)</a:t>
              </a:r>
            </a:p>
            <a:p>
              <a:r>
                <a:rPr lang="de-DE" sz="1600" b="1" smtClean="0">
                  <a:solidFill>
                    <a:srgbClr val="0000FF"/>
                  </a:solidFill>
                  <a:sym typeface="Symbol"/>
                </a:rPr>
                <a:t></a:t>
              </a:r>
              <a:r>
                <a:rPr lang="de-DE" sz="1600" b="1" smtClean="0">
                  <a:sym typeface="Symbol"/>
                </a:rPr>
                <a:t> </a:t>
              </a:r>
              <a:r>
                <a:rPr lang="de-DE" sz="1400" b="1" smtClean="0">
                  <a:sym typeface="Symbol"/>
                </a:rPr>
                <a:t>    AC2-StandardC with Mini Toroid</a:t>
              </a:r>
            </a:p>
            <a:p>
              <a:r>
                <a:rPr lang="de-DE" sz="1400" b="1" smtClean="0">
                  <a:sym typeface="Symbol"/>
                </a:rPr>
                <a:t>       AC2-StandardC with Mini Toroid + filter 2</a:t>
              </a:r>
              <a:endParaRPr lang="de-DE" sz="1400" b="1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7072330" y="1414928"/>
              <a:ext cx="71438" cy="7143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Gleichschenkliges Dreieck 20"/>
            <p:cNvSpPr/>
            <p:nvPr/>
          </p:nvSpPr>
          <p:spPr>
            <a:xfrm>
              <a:off x="7049532" y="1806898"/>
              <a:ext cx="142876" cy="142876"/>
            </a:xfrm>
            <a:prstGeom prst="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Noise Susceptibility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8080C0"/>
              </a:clrFrom>
              <a:clrTo>
                <a:srgbClr val="808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428868"/>
            <a:ext cx="5715040" cy="175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feld 13"/>
          <p:cNvSpPr txBox="1"/>
          <p:nvPr/>
        </p:nvSpPr>
        <p:spPr>
          <a:xfrm>
            <a:off x="104313" y="1000108"/>
            <a:ext cx="8408071" cy="14234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Goal: identify particularly critical bandwidth(s) for converter switching frequency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Bulk current injection (BCI) </a:t>
            </a:r>
            <a:r>
              <a:rPr lang="de-DE" smtClean="0">
                <a:latin typeface="Arial" pitchFamily="34" charset="0"/>
                <a:cs typeface="Arial" pitchFamily="34" charset="0"/>
              </a:rPr>
              <a:t>method used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A noise current of 70dB</a:t>
            </a:r>
            <a:r>
              <a:rPr lang="de-DE" sz="2000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de-DE" smtClean="0">
                <a:latin typeface="Arial" pitchFamily="34" charset="0"/>
                <a:cs typeface="Arial" pitchFamily="34" charset="0"/>
              </a:rPr>
              <a:t>A (I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eff</a:t>
            </a:r>
            <a:r>
              <a:rPr lang="de-DE" smtClean="0">
                <a:latin typeface="Arial" pitchFamily="34" charset="0"/>
                <a:cs typeface="Arial" pitchFamily="34" charset="0"/>
              </a:rPr>
              <a:t> = 3.16mA) is injected into the power lines </a:t>
            </a: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mtClean="0">
                <a:latin typeface="Arial" pitchFamily="34" charset="0"/>
                <a:cs typeface="Arial" pitchFamily="34" charset="0"/>
              </a:rPr>
              <a:t> Differential Mode (DM) and Common Mode (CM) on 2.5V and 1.25V </a:t>
            </a:r>
          </a:p>
        </p:txBody>
      </p:sp>
      <p:pic>
        <p:nvPicPr>
          <p:cNvPr id="16" name="Picture 5" descr="C:\Users\Klein\Pictures\SLHC\Einstreumessungen\DSCN4294.JPG"/>
          <p:cNvPicPr>
            <a:picLocks noChangeAspect="1" noChangeArrowheads="1"/>
          </p:cNvPicPr>
          <p:nvPr/>
        </p:nvPicPr>
        <p:blipFill>
          <a:blip r:embed="rId4" cstate="print"/>
          <a:srcRect l="10153" t="11491" r="6671"/>
          <a:stretch>
            <a:fillRect/>
          </a:stretch>
        </p:blipFill>
        <p:spPr bwMode="auto">
          <a:xfrm>
            <a:off x="357158" y="4286256"/>
            <a:ext cx="2714644" cy="2166843"/>
          </a:xfrm>
          <a:prstGeom prst="rect">
            <a:avLst/>
          </a:prstGeom>
          <a:noFill/>
        </p:spPr>
      </p:pic>
      <p:pic>
        <p:nvPicPr>
          <p:cNvPr id="17" name="Picture 6" descr="C:\Users\Klein\Pictures\SLHC\Einstreumessungen\DSCN4279.JPG"/>
          <p:cNvPicPr>
            <a:picLocks noChangeAspect="1" noChangeArrowheads="1"/>
          </p:cNvPicPr>
          <p:nvPr/>
        </p:nvPicPr>
        <p:blipFill>
          <a:blip r:embed="rId5" cstate="print"/>
          <a:srcRect l="18551" t="12813" r="4593"/>
          <a:stretch>
            <a:fillRect/>
          </a:stretch>
        </p:blipFill>
        <p:spPr bwMode="auto">
          <a:xfrm>
            <a:off x="3428993" y="4286256"/>
            <a:ext cx="2571768" cy="2188453"/>
          </a:xfrm>
          <a:prstGeom prst="rect">
            <a:avLst/>
          </a:prstGeom>
          <a:noFill/>
        </p:spPr>
      </p:pic>
      <p:pic>
        <p:nvPicPr>
          <p:cNvPr id="18" name="Picture 7" descr="C:\Users\Klein\Pictures\SLHC\Einstreumessungen\DSCN4292.JPG"/>
          <p:cNvPicPr>
            <a:picLocks noChangeAspect="1" noChangeArrowheads="1"/>
          </p:cNvPicPr>
          <p:nvPr/>
        </p:nvPicPr>
        <p:blipFill>
          <a:blip r:embed="rId6" cstate="print">
            <a:lum bright="20000" contrast="20000"/>
          </a:blip>
          <a:srcRect l="53645" t="37622" r="13342" b="29370"/>
          <a:stretch>
            <a:fillRect/>
          </a:stretch>
        </p:blipFill>
        <p:spPr bwMode="auto">
          <a:xfrm>
            <a:off x="6143635" y="4286256"/>
            <a:ext cx="2907797" cy="2180848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6500826" y="2571744"/>
            <a:ext cx="647934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smtClean="0"/>
              <a:t>CMS </a:t>
            </a:r>
          </a:p>
          <a:p>
            <a:r>
              <a:rPr lang="de-DE" sz="1100" smtClean="0"/>
              <a:t>Module</a:t>
            </a:r>
            <a:endParaRPr lang="de-DE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Noise Susceptibility of Current Strip Modules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pic>
        <p:nvPicPr>
          <p:cNvPr id="10" name="Grafik 9" descr="KK_BCI_Peak_70_0.1-100MHz_all_30_strip512_4.png"/>
          <p:cNvPicPr>
            <a:picLocks noChangeAspect="1"/>
          </p:cNvPicPr>
          <p:nvPr/>
        </p:nvPicPr>
        <p:blipFill>
          <a:blip r:embed="rId3"/>
          <a:srcRect t="3511" r="3409"/>
          <a:stretch>
            <a:fillRect/>
          </a:stretch>
        </p:blipFill>
        <p:spPr>
          <a:xfrm>
            <a:off x="2928925" y="1000108"/>
            <a:ext cx="6072231" cy="4148469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3714744" y="1357298"/>
            <a:ext cx="2857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</a:pPr>
            <a:r>
              <a:rPr lang="de-DE" sz="1400" smtClean="0">
                <a:latin typeface="Arial" pitchFamily="34" charset="0"/>
                <a:cs typeface="Arial" pitchFamily="34" charset="0"/>
              </a:rPr>
              <a:t>Step width: </a:t>
            </a:r>
            <a:br>
              <a:rPr lang="de-DE" sz="1400" smtClean="0">
                <a:latin typeface="Arial" pitchFamily="34" charset="0"/>
                <a:cs typeface="Arial" pitchFamily="34" charset="0"/>
              </a:rPr>
            </a:br>
            <a:r>
              <a:rPr lang="de-DE" sz="1400" smtClean="0">
                <a:latin typeface="Arial" pitchFamily="34" charset="0"/>
                <a:cs typeface="Arial" pitchFamily="34" charset="0"/>
              </a:rPr>
              <a:t>0.1MHz for 100kHz-10MHz,</a:t>
            </a:r>
            <a:br>
              <a:rPr lang="de-DE" sz="1400" smtClean="0">
                <a:latin typeface="Arial" pitchFamily="34" charset="0"/>
                <a:cs typeface="Arial" pitchFamily="34" charset="0"/>
              </a:rPr>
            </a:br>
            <a:r>
              <a:rPr lang="de-DE" sz="1400" smtClean="0">
                <a:latin typeface="Arial" pitchFamily="34" charset="0"/>
                <a:cs typeface="Arial" pitchFamily="34" charset="0"/>
              </a:rPr>
              <a:t>1.0MHz for 10MHz-30MHz,</a:t>
            </a:r>
            <a:br>
              <a:rPr lang="de-DE" sz="1400" smtClean="0">
                <a:latin typeface="Arial" pitchFamily="34" charset="0"/>
                <a:cs typeface="Arial" pitchFamily="34" charset="0"/>
              </a:rPr>
            </a:br>
            <a:r>
              <a:rPr lang="de-DE" sz="1400" smtClean="0">
                <a:latin typeface="Arial" pitchFamily="34" charset="0"/>
                <a:cs typeface="Arial" pitchFamily="34" charset="0"/>
              </a:rPr>
              <a:t>2.5MHz for 30MHz-100MHz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42844" y="5357826"/>
            <a:ext cx="9318577" cy="1051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Peak at 6-8MHz</a:t>
            </a:r>
            <a:r>
              <a:rPr lang="de-DE" smtClean="0">
                <a:latin typeface="Arial" pitchFamily="34" charset="0"/>
                <a:cs typeface="Arial" pitchFamily="34" charset="0"/>
              </a:rPr>
              <a:t>, well above future switching frequency 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(3.2MHz exp. from shaping time)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Higher susceptibility for DM and 1.25V = pre-amplifier reference voltage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Set-up will be valuable to characterize future module prototypes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Grafik 12" descr="KK_BCI_RawNoise_DM_1.25V_DecMode_70dBmuA_0.1-100MHz_sub0_ring6_ringPos4_noise_y_from_1.5_till_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99" y="1142984"/>
            <a:ext cx="2658651" cy="1928825"/>
          </a:xfrm>
          <a:prstGeom prst="rect">
            <a:avLst/>
          </a:prstGeom>
        </p:spPr>
      </p:pic>
      <p:pic>
        <p:nvPicPr>
          <p:cNvPr id="14" name="Grafik 13" descr="KK_BCI_RawNoise_DM_1.25V_DecMode_70dBmuA_0.1-100MHz_sub0_ring6_ringPos4_noise_x_from_505_till_512_y_from_0_till_2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3214686"/>
            <a:ext cx="2658651" cy="1928826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500034" y="1334144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Noise</a:t>
            </a:r>
            <a:br>
              <a:rPr lang="de-DE" sz="1400" b="1" smtClean="0"/>
            </a:br>
            <a:r>
              <a:rPr lang="de-DE" sz="1400" b="1" smtClean="0"/>
              <a:t>distributions</a:t>
            </a:r>
            <a:endParaRPr lang="de-DE" sz="1400" b="1"/>
          </a:p>
        </p:txBody>
      </p:sp>
      <p:sp>
        <p:nvSpPr>
          <p:cNvPr id="17" name="Textfeld 16"/>
          <p:cNvSpPr txBox="1"/>
          <p:nvPr/>
        </p:nvSpPr>
        <p:spPr>
          <a:xfrm>
            <a:off x="500034" y="3429000"/>
            <a:ext cx="1059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Edge strip</a:t>
            </a:r>
            <a:br>
              <a:rPr lang="de-DE" sz="1400" b="1" smtClean="0"/>
            </a:br>
            <a:r>
              <a:rPr lang="de-DE" sz="1400" b="1" smtClean="0"/>
              <a:t>noise</a:t>
            </a:r>
            <a:endParaRPr lang="de-DE" sz="1400" b="1"/>
          </a:p>
        </p:txBody>
      </p:sp>
      <p:sp>
        <p:nvSpPr>
          <p:cNvPr id="18" name="Ellipse 17"/>
          <p:cNvSpPr/>
          <p:nvPr/>
        </p:nvSpPr>
        <p:spPr>
          <a:xfrm>
            <a:off x="2143108" y="3857628"/>
            <a:ext cx="500066" cy="128588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mit Pfeil 19"/>
          <p:cNvCxnSpPr>
            <a:stCxn id="18" idx="6"/>
          </p:cNvCxnSpPr>
          <p:nvPr/>
        </p:nvCxnSpPr>
        <p:spPr>
          <a:xfrm>
            <a:off x="2643174" y="4500570"/>
            <a:ext cx="71438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2604097" y="4199942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Plot vs. f</a:t>
            </a:r>
            <a:endParaRPr lang="de-DE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Outline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SLHC and the CMS tracker upgrade</a:t>
            </a:r>
          </a:p>
          <a:p>
            <a:r>
              <a:rPr lang="de-DE" smtClean="0"/>
              <a:t>Buck converter development at RWTH Aachen	</a:t>
            </a:r>
          </a:p>
          <a:p>
            <a:pPr lvl="1"/>
            <a:r>
              <a:rPr lang="de-DE" smtClean="0"/>
              <a:t>Effect on material budget	</a:t>
            </a:r>
          </a:p>
          <a:p>
            <a:pPr lvl="1"/>
            <a:r>
              <a:rPr lang="de-DE" smtClean="0"/>
              <a:t>System tests</a:t>
            </a:r>
          </a:p>
          <a:p>
            <a:pPr lvl="1"/>
            <a:r>
              <a:rPr lang="de-DE" smtClean="0"/>
              <a:t>Efficiency</a:t>
            </a:r>
          </a:p>
          <a:p>
            <a:pPr lvl="1"/>
            <a:r>
              <a:rPr lang="de-DE" smtClean="0"/>
              <a:t>EMC</a:t>
            </a:r>
          </a:p>
          <a:p>
            <a:r>
              <a:rPr lang="de-DE" smtClean="0"/>
              <a:t>Filtering</a:t>
            </a:r>
          </a:p>
          <a:p>
            <a:pPr lvl="1"/>
            <a:r>
              <a:rPr lang="de-DE" smtClean="0"/>
              <a:t>LDO regulators</a:t>
            </a:r>
          </a:p>
          <a:p>
            <a:pPr lvl="1"/>
            <a:r>
              <a:rPr lang="de-DE" smtClean="0"/>
              <a:t> </a:t>
            </a:r>
            <a:r>
              <a:rPr lang="de-DE" smtClean="0">
                <a:sym typeface="Symbol"/>
              </a:rPr>
              <a:t></a:t>
            </a:r>
            <a:r>
              <a:rPr lang="de-DE" smtClean="0"/>
              <a:t>-filters</a:t>
            </a:r>
          </a:p>
          <a:p>
            <a:r>
              <a:rPr lang="de-DE" smtClean="0"/>
              <a:t>Noise susceptibility</a:t>
            </a:r>
          </a:p>
          <a:p>
            <a:r>
              <a:rPr lang="de-DE" smtClean="0"/>
              <a:t>Integration into the CMS tracker</a:t>
            </a:r>
          </a:p>
          <a:p>
            <a:r>
              <a:rPr lang="de-DE" smtClean="0"/>
              <a:t>Summary</a:t>
            </a:r>
          </a:p>
          <a:p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Implementation into CMS Tracker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142844" y="1071546"/>
            <a:ext cx="2363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smtClean="0">
                <a:solidFill>
                  <a:schemeClr val="accent2">
                    <a:lumMod val="75000"/>
                  </a:schemeClr>
                </a:solidFill>
              </a:rPr>
              <a:t>Pixels at Phase-1:</a:t>
            </a:r>
            <a:endParaRPr lang="de-DE" sz="20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42844" y="3671832"/>
            <a:ext cx="3288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smtClean="0">
                <a:solidFill>
                  <a:schemeClr val="accent3">
                    <a:lumMod val="50000"/>
                  </a:schemeClr>
                </a:solidFill>
              </a:rPr>
              <a:t>Outer Tracker at Phase-2:</a:t>
            </a:r>
            <a:endParaRPr lang="de-DE" sz="20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14282" y="1428736"/>
            <a:ext cx="8776762" cy="20108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Pixel detector will grow: 3 </a:t>
            </a:r>
            <a:r>
              <a:rPr lang="de-DE" smtClean="0">
                <a:sym typeface="Symbol"/>
              </a:rPr>
              <a:t></a:t>
            </a:r>
            <a:r>
              <a:rPr lang="de-DE" smtClean="0"/>
              <a:t> 4 barrel layers, 2 x 2 </a:t>
            </a:r>
            <a:r>
              <a:rPr lang="de-DE" smtClean="0">
                <a:sym typeface="Symbol"/>
              </a:rPr>
              <a:t></a:t>
            </a:r>
            <a:r>
              <a:rPr lang="de-DE" smtClean="0"/>
              <a:t> 2 x 3 forward disks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More read-out chips per cable and PS </a:t>
            </a:r>
            <a:r>
              <a:rPr lang="de-DE" smtClean="0">
                <a:sym typeface="Symbol"/>
              </a:rPr>
              <a:t></a:t>
            </a:r>
            <a:r>
              <a:rPr lang="de-DE" smtClean="0"/>
              <a:t> massive upgrade of PS would be needed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Buck converters with conv. ratio ~ 2 could be combined with light PS upgrade</a:t>
            </a: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mtClean="0"/>
              <a:t> Integration onto pixel supply tube (</a:t>
            </a:r>
            <a:r>
              <a:rPr lang="de-DE" smtClean="0">
                <a:sym typeface="Symbol"/>
              </a:rPr>
              <a:t></a:t>
            </a:r>
            <a:r>
              <a:rPr lang="de-DE" smtClean="0"/>
              <a:t> </a:t>
            </a:r>
            <a:r>
              <a:rPr lang="de-DE" smtClean="0">
                <a:sym typeface="Symbol"/>
              </a:rPr>
              <a:t></a:t>
            </a:r>
            <a:r>
              <a:rPr lang="de-DE" smtClean="0"/>
              <a:t> 4) </a:t>
            </a:r>
            <a:br>
              <a:rPr lang="de-DE" smtClean="0"/>
            </a:br>
            <a:r>
              <a:rPr lang="de-DE" smtClean="0"/>
              <a:t>   </a:t>
            </a:r>
            <a:r>
              <a:rPr lang="de-DE" smtClean="0">
                <a:sym typeface="Symbol"/>
              </a:rPr>
              <a:t></a:t>
            </a:r>
            <a:r>
              <a:rPr lang="de-DE" smtClean="0"/>
              <a:t> material budget, size, radiation of coil ~ uncritical</a:t>
            </a: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mtClean="0"/>
              <a:t> On-chip linear regulators </a:t>
            </a:r>
            <a:r>
              <a:rPr lang="de-DE" smtClean="0">
                <a:sym typeface="Symbol"/>
              </a:rPr>
              <a:t></a:t>
            </a:r>
            <a:r>
              <a:rPr lang="de-DE" smtClean="0"/>
              <a:t> some ripple tolerable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214282" y="4036575"/>
            <a:ext cx="8822672" cy="139268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Layout under study, but both for tracking &amp; trigger layers DC-DC conv. are foreseen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Trigger layers might need several Amps per module and high conversion ratio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Silicon modules optimized for low mass </a:t>
            </a:r>
            <a:r>
              <a:rPr lang="de-DE" smtClean="0">
                <a:sym typeface="Symbol"/>
              </a:rPr>
              <a:t> t</a:t>
            </a:r>
            <a:r>
              <a:rPr lang="de-DE" smtClean="0"/>
              <a:t>ight space constraints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Separate power boards, integrated onto module periphery or support structure</a:t>
            </a:r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142844" y="5572140"/>
            <a:ext cx="882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We will develop/test boards, based on ASICs of CERN group, for both projects.</a:t>
            </a:r>
            <a:endParaRPr lang="de-DE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Summary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42844" y="1142984"/>
            <a:ext cx="8837740" cy="5165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b="1" smtClean="0"/>
              <a:t> </a:t>
            </a:r>
            <a:r>
              <a:rPr lang="de-DE" b="1" smtClean="0">
                <a:solidFill>
                  <a:srgbClr val="C00000"/>
                </a:solidFill>
              </a:rPr>
              <a:t>Buck converters based on commercial non-radiation-hard chips have </a:t>
            </a:r>
            <a:br>
              <a:rPr lang="de-DE" b="1" smtClean="0">
                <a:solidFill>
                  <a:srgbClr val="C00000"/>
                </a:solidFill>
              </a:rPr>
            </a:br>
            <a:r>
              <a:rPr lang="de-DE" b="1" smtClean="0">
                <a:solidFill>
                  <a:srgbClr val="C00000"/>
                </a:solidFill>
              </a:rPr>
              <a:t>  been developed that add very little noise into the current tracker system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b="1" smtClean="0"/>
              <a:t> </a:t>
            </a:r>
            <a:r>
              <a:rPr lang="de-DE" b="1" smtClean="0">
                <a:solidFill>
                  <a:srgbClr val="C00000"/>
                </a:solidFill>
              </a:rPr>
              <a:t>Small, low-mass 600nH air-core toroids with low R</a:t>
            </a:r>
            <a:r>
              <a:rPr lang="de-DE" b="1" baseline="-25000" smtClean="0">
                <a:solidFill>
                  <a:srgbClr val="C00000"/>
                </a:solidFill>
              </a:rPr>
              <a:t>DC</a:t>
            </a:r>
            <a:r>
              <a:rPr lang="de-DE" b="1" smtClean="0">
                <a:solidFill>
                  <a:srgbClr val="C00000"/>
                </a:solidFill>
              </a:rPr>
              <a:t> have been fabricated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b="1" smtClean="0">
                <a:sym typeface="Symbol"/>
              </a:rPr>
              <a:t> </a:t>
            </a:r>
            <a:r>
              <a:rPr lang="de-DE" b="1" smtClean="0">
                <a:solidFill>
                  <a:srgbClr val="C00000"/>
                </a:solidFill>
                <a:sym typeface="Symbol"/>
              </a:rPr>
              <a:t></a:t>
            </a:r>
            <a:r>
              <a:rPr lang="de-DE" b="1" smtClean="0">
                <a:solidFill>
                  <a:srgbClr val="C00000"/>
                </a:solidFill>
              </a:rPr>
              <a:t>-filters reduce the noise to the level of conventional powering with &lt; 1%  </a:t>
            </a:r>
            <a:br>
              <a:rPr lang="de-DE" b="1" smtClean="0">
                <a:solidFill>
                  <a:srgbClr val="C00000"/>
                </a:solidFill>
              </a:rPr>
            </a:br>
            <a:r>
              <a:rPr lang="de-DE" b="1" smtClean="0">
                <a:solidFill>
                  <a:srgbClr val="C00000"/>
                </a:solidFill>
              </a:rPr>
              <a:t>  efficiency loss, and are preferred over LDOs</a:t>
            </a:r>
          </a:p>
          <a:p>
            <a:pPr>
              <a:spcBef>
                <a:spcPts val="500"/>
              </a:spcBef>
            </a:pPr>
            <a:endParaRPr lang="de-DE" b="1" smtClean="0"/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b="1" smtClean="0"/>
              <a:t> </a:t>
            </a:r>
            <a:r>
              <a:rPr lang="de-DE" b="1" smtClean="0">
                <a:solidFill>
                  <a:srgbClr val="0000CC"/>
                </a:solidFill>
              </a:rPr>
              <a:t>The Material Budget corresponds to 10% of the MB of a current strip module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b="1" smtClean="0"/>
              <a:t> </a:t>
            </a:r>
            <a:r>
              <a:rPr lang="de-DE" b="1" smtClean="0">
                <a:solidFill>
                  <a:srgbClr val="0000CC"/>
                </a:solidFill>
              </a:rPr>
              <a:t>With buck converters close to the modules (conv. ratio = 8, efficiency = 80%), </a:t>
            </a:r>
            <a:br>
              <a:rPr lang="de-DE" b="1" smtClean="0">
                <a:solidFill>
                  <a:srgbClr val="0000CC"/>
                </a:solidFill>
              </a:rPr>
            </a:br>
            <a:r>
              <a:rPr lang="de-DE" b="1" smtClean="0">
                <a:solidFill>
                  <a:srgbClr val="0000CC"/>
                </a:solidFill>
              </a:rPr>
              <a:t>  ~ 8% of the total TEC material budget could be saved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endParaRPr lang="de-DE" b="1" smtClean="0"/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b="1" smtClean="0"/>
              <a:t> </a:t>
            </a:r>
            <a:r>
              <a:rPr lang="de-DE" b="1" smtClean="0">
                <a:solidFill>
                  <a:srgbClr val="00CC00"/>
                </a:solidFill>
              </a:rPr>
              <a:t>The CMS tracker plans to implement buck converters in the pixel system </a:t>
            </a:r>
            <a:br>
              <a:rPr lang="de-DE" b="1" smtClean="0">
                <a:solidFill>
                  <a:srgbClr val="00CC00"/>
                </a:solidFill>
              </a:rPr>
            </a:br>
            <a:r>
              <a:rPr lang="de-DE" b="1" smtClean="0">
                <a:solidFill>
                  <a:srgbClr val="00CC00"/>
                </a:solidFill>
              </a:rPr>
              <a:t>  at phase-1 and in the outer tracker at phase-2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b="1" smtClean="0"/>
              <a:t> </a:t>
            </a:r>
            <a:r>
              <a:rPr lang="de-DE" b="1" smtClean="0">
                <a:solidFill>
                  <a:srgbClr val="00CC00"/>
                </a:solidFill>
              </a:rPr>
              <a:t>RWTH Aachen group will now move on to study the integration of custom </a:t>
            </a:r>
            <a:br>
              <a:rPr lang="de-DE" b="1" smtClean="0">
                <a:solidFill>
                  <a:srgbClr val="00CC00"/>
                </a:solidFill>
              </a:rPr>
            </a:br>
            <a:r>
              <a:rPr lang="de-DE" b="1" smtClean="0">
                <a:solidFill>
                  <a:srgbClr val="00CC00"/>
                </a:solidFill>
              </a:rPr>
              <a:t>  radiation-hard converters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endParaRPr lang="de-DE" b="1" smtClean="0"/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endParaRPr lang="de-DE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feld 6"/>
          <p:cNvSpPr txBox="1">
            <a:spLocks noChangeArrowheads="1"/>
          </p:cNvSpPr>
          <p:nvPr/>
        </p:nvSpPr>
        <p:spPr bwMode="auto">
          <a:xfrm>
            <a:off x="2597150" y="2928938"/>
            <a:ext cx="39497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de-DE" sz="44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Back-up Slides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de-DE" sz="1200" kern="12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Katja Klein </a:t>
            </a:r>
            <a:endParaRPr lang="de-DE" sz="1200" kern="1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D10BDF8D-8EFB-44B8-B2F0-4DB2EEBD0A52}" type="slidenum">
              <a:rPr lang="de-DE" sz="1200" kern="12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algn="r" rtl="0">
                <a:defRPr/>
              </a:pPr>
              <a:t>22</a:t>
            </a:fld>
            <a:endParaRPr lang="de-DE" sz="1200" kern="1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>
              <a:defRPr/>
            </a:pPr>
            <a:r>
              <a:rPr lang="en-US" sz="1200" kern="12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DC-DC Conversion for CMS Tracker Upgrade</a:t>
            </a:r>
            <a:endParaRPr lang="de-DE" sz="1200" kern="1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Comparison: MB for Serial Powering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142984"/>
            <a:ext cx="2786082" cy="252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feld 13"/>
          <p:cNvSpPr txBox="1"/>
          <p:nvPr/>
        </p:nvSpPr>
        <p:spPr>
          <a:xfrm>
            <a:off x="3326141" y="1142984"/>
            <a:ext cx="5675015" cy="25340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b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Implementation of SP </a:t>
            </a:r>
            <a:r>
              <a:rPr lang="de-DE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(inspired by ATLAS talks):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mtClean="0">
                <a:latin typeface="Arial" pitchFamily="34" charset="0"/>
                <a:cs typeface="Arial" pitchFamily="34" charset="0"/>
              </a:rPr>
              <a:t>All 17-28 modules of Tracker End Cap substructure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(petal) powered in series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Additional components per module: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chip (~SPI), Kapton, bypass transistor, </a:t>
            </a:r>
            <a:br>
              <a:rPr lang="de-DE" sz="1600" smtClean="0">
                <a:latin typeface="Arial" pitchFamily="34" charset="0"/>
                <a:cs typeface="Arial" pitchFamily="34" charset="0"/>
              </a:rPr>
            </a:br>
            <a:r>
              <a:rPr lang="de-DE" sz="1600" smtClean="0">
                <a:latin typeface="Arial" pitchFamily="34" charset="0"/>
                <a:cs typeface="Arial" pitchFamily="34" charset="0"/>
              </a:rPr>
              <a:t>  6 capacitors and 3 resistors/chip for AC-coupling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Power loss in motherboards </a:t>
            </a:r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de-DE" smtClean="0">
                <a:latin typeface="Arial" pitchFamily="34" charset="0"/>
                <a:cs typeface="Arial" pitchFamily="34" charset="0"/>
              </a:rPr>
              <a:t> 3%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Cable cross-sections calculated as before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Tabelle 16"/>
          <p:cNvGraphicFramePr>
            <a:graphicFrameLocks noGrp="1"/>
          </p:cNvGraphicFramePr>
          <p:nvPr/>
        </p:nvGraphicFramePr>
        <p:xfrm>
          <a:off x="2357422" y="3932254"/>
          <a:ext cx="4429156" cy="1854200"/>
        </p:xfrm>
        <a:graphic>
          <a:graphicData uri="http://schemas.openxmlformats.org/drawingml/2006/table">
            <a:tbl>
              <a:tblPr firstRow="1" lastRow="1" bandRow="1">
                <a:tableStyleId>{00A15C55-8517-42AA-B614-E9B94910E393}</a:tableStyleId>
              </a:tblPr>
              <a:tblGrid>
                <a:gridCol w="2286016"/>
                <a:gridCol w="928694"/>
                <a:gridCol w="1214446"/>
              </a:tblGrid>
              <a:tr h="370840"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mtClean="0">
                          <a:latin typeface="+mn-lt"/>
                        </a:rPr>
                        <a:t>Savings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SP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DC-DC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mtClean="0">
                          <a:latin typeface="+mn-lt"/>
                        </a:rPr>
                        <a:t>Power cables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-72.4%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-64.8%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mtClean="0">
                          <a:latin typeface="+mn-lt"/>
                        </a:rPr>
                        <a:t>Motherboards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-39.8%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-52.2%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mtClean="0">
                          <a:latin typeface="+mn-lt"/>
                        </a:rPr>
                        <a:t>Electronics &amp; cables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-29.0%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-30.9%</a:t>
                      </a:r>
                      <a:endParaRPr lang="de-DE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mtClean="0">
                          <a:latin typeface="+mn-lt"/>
                        </a:rPr>
                        <a:t>Total TEC</a:t>
                      </a:r>
                      <a:endParaRPr lang="de-DE" b="0" smtClean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-7.5%</a:t>
                      </a:r>
                      <a:endParaRPr lang="de-DE" b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de-DE" smtClean="0">
                          <a:latin typeface="+mn-lt"/>
                        </a:rPr>
                        <a:t>-8.0%</a:t>
                      </a:r>
                      <a:endParaRPr lang="de-DE" b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369991" y="5929330"/>
            <a:ext cx="691407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b="1" smtClean="0">
                <a:latin typeface="Arial" pitchFamily="34" charset="0"/>
                <a:cs typeface="Arial" pitchFamily="34" charset="0"/>
                <a:sym typeface="Symbol"/>
              </a:rPr>
              <a:t> Similar savings for Serial Powering and DC-DC conversion</a:t>
            </a:r>
            <a:endParaRPr lang="de-DE" b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The APV25</a:t>
            </a:r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pic>
        <p:nvPicPr>
          <p:cNvPr id="294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785926"/>
            <a:ext cx="8715404" cy="314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feld 19"/>
          <p:cNvSpPr txBox="1"/>
          <p:nvPr/>
        </p:nvSpPr>
        <p:spPr>
          <a:xfrm>
            <a:off x="2786050" y="2285992"/>
            <a:ext cx="1649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f = 1/(2</a:t>
            </a:r>
            <a:r>
              <a:rPr lang="de-DE" sz="1600" smtClean="0">
                <a:sym typeface="Symbol"/>
              </a:rPr>
              <a:t></a:t>
            </a:r>
            <a:r>
              <a:rPr lang="de-DE" sz="1600" smtClean="0"/>
              <a:t>50nsec) </a:t>
            </a:r>
            <a:br>
              <a:rPr lang="de-DE" sz="1600" smtClean="0"/>
            </a:br>
            <a:r>
              <a:rPr lang="de-DE" sz="1600" smtClean="0"/>
              <a:t>   = 3.2MHz</a:t>
            </a:r>
            <a:endParaRPr lang="de-DE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On-Chip Common Mode Subtraction</a:t>
            </a:r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71406" y="1071546"/>
            <a:ext cx="9072594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128 APV inverter stages powered from 2.5V via common resistor (historical reasons)</a:t>
            </a:r>
            <a:b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</a:b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   mean common mode (CM) of all 128 channels is effectively subtracted on-chip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Works fine for regular channels which see mean CM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CM appears on open channels which see less CM than regular channels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CM imperfectly subtracted for channels with increased noise, i.e. edge channels</a:t>
            </a:r>
          </a:p>
        </p:txBody>
      </p:sp>
      <p:sp>
        <p:nvSpPr>
          <p:cNvPr id="18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128" name="Rechteck 127"/>
          <p:cNvSpPr/>
          <p:nvPr/>
        </p:nvSpPr>
        <p:spPr>
          <a:xfrm>
            <a:off x="2071670" y="2714620"/>
            <a:ext cx="4895849" cy="3500462"/>
          </a:xfrm>
          <a:prstGeom prst="rect">
            <a:avLst/>
          </a:prstGeom>
          <a:solidFill>
            <a:srgbClr val="FFFF99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Text Box 292"/>
          <p:cNvSpPr txBox="1">
            <a:spLocks noChangeArrowheads="1"/>
          </p:cNvSpPr>
          <p:nvPr/>
        </p:nvSpPr>
        <p:spPr bwMode="auto">
          <a:xfrm>
            <a:off x="5306893" y="2714620"/>
            <a:ext cx="10310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inverter</a:t>
            </a:r>
            <a:endParaRPr lang="en-US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Line 165"/>
          <p:cNvSpPr>
            <a:spLocks noChangeShapeType="1"/>
          </p:cNvSpPr>
          <p:nvPr/>
        </p:nvSpPr>
        <p:spPr bwMode="auto">
          <a:xfrm>
            <a:off x="2814049" y="4228939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1" name="Line 166"/>
          <p:cNvSpPr>
            <a:spLocks noChangeShapeType="1"/>
          </p:cNvSpPr>
          <p:nvPr/>
        </p:nvSpPr>
        <p:spPr bwMode="auto">
          <a:xfrm>
            <a:off x="2882631" y="4228939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2" name="Line 167"/>
          <p:cNvSpPr>
            <a:spLocks noChangeShapeType="1"/>
          </p:cNvSpPr>
          <p:nvPr/>
        </p:nvSpPr>
        <p:spPr bwMode="auto">
          <a:xfrm flipH="1">
            <a:off x="2471142" y="4359992"/>
            <a:ext cx="34290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3" name="Line 168"/>
          <p:cNvSpPr>
            <a:spLocks noChangeShapeType="1"/>
          </p:cNvSpPr>
          <p:nvPr/>
        </p:nvSpPr>
        <p:spPr bwMode="auto">
          <a:xfrm flipH="1">
            <a:off x="2882631" y="4228939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4" name="Line 169"/>
          <p:cNvSpPr>
            <a:spLocks noChangeShapeType="1"/>
          </p:cNvSpPr>
          <p:nvPr/>
        </p:nvSpPr>
        <p:spPr bwMode="auto">
          <a:xfrm>
            <a:off x="2882631" y="4491045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5" name="Line 170"/>
          <p:cNvSpPr>
            <a:spLocks noChangeShapeType="1"/>
          </p:cNvSpPr>
          <p:nvPr/>
        </p:nvSpPr>
        <p:spPr bwMode="auto">
          <a:xfrm flipV="1">
            <a:off x="3019794" y="4097886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6" name="Line 171"/>
          <p:cNvSpPr>
            <a:spLocks noChangeShapeType="1"/>
          </p:cNvSpPr>
          <p:nvPr/>
        </p:nvSpPr>
        <p:spPr bwMode="auto">
          <a:xfrm>
            <a:off x="3842771" y="4491045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7" name="Line 172"/>
          <p:cNvSpPr>
            <a:spLocks noChangeShapeType="1"/>
          </p:cNvSpPr>
          <p:nvPr/>
        </p:nvSpPr>
        <p:spPr bwMode="auto">
          <a:xfrm>
            <a:off x="4048516" y="4228939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8" name="Line 173"/>
          <p:cNvSpPr>
            <a:spLocks noChangeShapeType="1"/>
          </p:cNvSpPr>
          <p:nvPr/>
        </p:nvSpPr>
        <p:spPr bwMode="auto">
          <a:xfrm>
            <a:off x="3979934" y="4228939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9" name="Line 174"/>
          <p:cNvSpPr>
            <a:spLocks noChangeShapeType="1"/>
          </p:cNvSpPr>
          <p:nvPr/>
        </p:nvSpPr>
        <p:spPr bwMode="auto">
          <a:xfrm flipH="1">
            <a:off x="4048516" y="4359992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0" name="Line 175"/>
          <p:cNvSpPr>
            <a:spLocks noChangeShapeType="1"/>
          </p:cNvSpPr>
          <p:nvPr/>
        </p:nvSpPr>
        <p:spPr bwMode="auto">
          <a:xfrm flipH="1">
            <a:off x="3842771" y="4491045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1" name="Line 176"/>
          <p:cNvSpPr>
            <a:spLocks noChangeShapeType="1"/>
          </p:cNvSpPr>
          <p:nvPr/>
        </p:nvSpPr>
        <p:spPr bwMode="auto">
          <a:xfrm>
            <a:off x="3842771" y="4228939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2" name="Rectangle 195"/>
          <p:cNvSpPr>
            <a:spLocks noChangeArrowheads="1"/>
          </p:cNvSpPr>
          <p:nvPr/>
        </p:nvSpPr>
        <p:spPr bwMode="auto">
          <a:xfrm>
            <a:off x="2951212" y="3966833"/>
            <a:ext cx="137163" cy="13105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3" name="Text Box 197"/>
          <p:cNvSpPr txBox="1">
            <a:spLocks noChangeArrowheads="1"/>
          </p:cNvSpPr>
          <p:nvPr/>
        </p:nvSpPr>
        <p:spPr bwMode="auto">
          <a:xfrm>
            <a:off x="2722607" y="3683663"/>
            <a:ext cx="571512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V125</a:t>
            </a:r>
          </a:p>
        </p:txBody>
      </p:sp>
      <p:sp>
        <p:nvSpPr>
          <p:cNvPr id="44" name="Line 198"/>
          <p:cNvSpPr>
            <a:spLocks noChangeShapeType="1"/>
          </p:cNvSpPr>
          <p:nvPr/>
        </p:nvSpPr>
        <p:spPr bwMode="auto">
          <a:xfrm>
            <a:off x="3019794" y="4491045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5" name="Line 199"/>
          <p:cNvSpPr>
            <a:spLocks noChangeShapeType="1"/>
          </p:cNvSpPr>
          <p:nvPr/>
        </p:nvSpPr>
        <p:spPr bwMode="auto">
          <a:xfrm>
            <a:off x="3019794" y="4622099"/>
            <a:ext cx="8229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6" name="Oval 200"/>
          <p:cNvSpPr>
            <a:spLocks noChangeArrowheads="1"/>
          </p:cNvSpPr>
          <p:nvPr/>
        </p:nvSpPr>
        <p:spPr bwMode="auto">
          <a:xfrm>
            <a:off x="3774190" y="4818678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7" name="Line 201"/>
          <p:cNvSpPr>
            <a:spLocks noChangeShapeType="1"/>
          </p:cNvSpPr>
          <p:nvPr/>
        </p:nvSpPr>
        <p:spPr bwMode="auto">
          <a:xfrm>
            <a:off x="3842771" y="4949732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8" name="Oval 202"/>
          <p:cNvSpPr>
            <a:spLocks noChangeArrowheads="1"/>
          </p:cNvSpPr>
          <p:nvPr/>
        </p:nvSpPr>
        <p:spPr bwMode="auto">
          <a:xfrm>
            <a:off x="3774190" y="4753152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9" name="Line 203"/>
          <p:cNvSpPr>
            <a:spLocks noChangeShapeType="1"/>
          </p:cNvSpPr>
          <p:nvPr/>
        </p:nvSpPr>
        <p:spPr bwMode="auto">
          <a:xfrm>
            <a:off x="3842771" y="4622099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" name="Line 204"/>
          <p:cNvSpPr>
            <a:spLocks noChangeShapeType="1"/>
          </p:cNvSpPr>
          <p:nvPr/>
        </p:nvSpPr>
        <p:spPr bwMode="auto">
          <a:xfrm>
            <a:off x="3842771" y="3966833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1" name="Oval 205"/>
          <p:cNvSpPr>
            <a:spLocks noChangeArrowheads="1"/>
          </p:cNvSpPr>
          <p:nvPr/>
        </p:nvSpPr>
        <p:spPr bwMode="auto">
          <a:xfrm>
            <a:off x="3774190" y="3835780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2" name="Oval 206"/>
          <p:cNvSpPr>
            <a:spLocks noChangeArrowheads="1"/>
          </p:cNvSpPr>
          <p:nvPr/>
        </p:nvSpPr>
        <p:spPr bwMode="auto">
          <a:xfrm>
            <a:off x="3774190" y="3770253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3" name="Line 207"/>
          <p:cNvSpPr>
            <a:spLocks noChangeShapeType="1"/>
          </p:cNvSpPr>
          <p:nvPr/>
        </p:nvSpPr>
        <p:spPr bwMode="auto">
          <a:xfrm>
            <a:off x="3842771" y="3639200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4" name="Line 208"/>
          <p:cNvSpPr>
            <a:spLocks noChangeShapeType="1"/>
          </p:cNvSpPr>
          <p:nvPr/>
        </p:nvSpPr>
        <p:spPr bwMode="auto">
          <a:xfrm>
            <a:off x="3637027" y="3639200"/>
            <a:ext cx="116588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5" name="Line 210"/>
          <p:cNvSpPr>
            <a:spLocks noChangeShapeType="1"/>
          </p:cNvSpPr>
          <p:nvPr/>
        </p:nvSpPr>
        <p:spPr bwMode="auto">
          <a:xfrm>
            <a:off x="3979934" y="4228939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6" name="Text Box 211"/>
          <p:cNvSpPr txBox="1">
            <a:spLocks noChangeArrowheads="1"/>
          </p:cNvSpPr>
          <p:nvPr/>
        </p:nvSpPr>
        <p:spPr bwMode="auto">
          <a:xfrm>
            <a:off x="3911353" y="3342018"/>
            <a:ext cx="571512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V250</a:t>
            </a:r>
          </a:p>
        </p:txBody>
      </p:sp>
      <p:sp>
        <p:nvSpPr>
          <p:cNvPr id="57" name="Line 212"/>
          <p:cNvSpPr>
            <a:spLocks noChangeShapeType="1"/>
          </p:cNvSpPr>
          <p:nvPr/>
        </p:nvSpPr>
        <p:spPr bwMode="auto">
          <a:xfrm flipV="1">
            <a:off x="3637027" y="5135390"/>
            <a:ext cx="2468932" cy="1092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8" name="Text Box 215"/>
          <p:cNvSpPr txBox="1">
            <a:spLocks noChangeArrowheads="1"/>
          </p:cNvSpPr>
          <p:nvPr/>
        </p:nvSpPr>
        <p:spPr bwMode="auto">
          <a:xfrm>
            <a:off x="3979934" y="5108087"/>
            <a:ext cx="500073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VSS</a:t>
            </a:r>
          </a:p>
        </p:txBody>
      </p:sp>
      <p:sp>
        <p:nvSpPr>
          <p:cNvPr id="59" name="Line 222"/>
          <p:cNvSpPr>
            <a:spLocks noChangeShapeType="1"/>
          </p:cNvSpPr>
          <p:nvPr/>
        </p:nvSpPr>
        <p:spPr bwMode="auto">
          <a:xfrm>
            <a:off x="4460004" y="3966833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0" name="Line 223"/>
          <p:cNvSpPr>
            <a:spLocks noChangeShapeType="1"/>
          </p:cNvSpPr>
          <p:nvPr/>
        </p:nvSpPr>
        <p:spPr bwMode="auto">
          <a:xfrm>
            <a:off x="4528586" y="3966833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1" name="Line 224"/>
          <p:cNvSpPr>
            <a:spLocks noChangeShapeType="1"/>
          </p:cNvSpPr>
          <p:nvPr/>
        </p:nvSpPr>
        <p:spPr bwMode="auto">
          <a:xfrm>
            <a:off x="4528586" y="4228939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2" name="Line 225"/>
          <p:cNvSpPr>
            <a:spLocks noChangeShapeType="1"/>
          </p:cNvSpPr>
          <p:nvPr/>
        </p:nvSpPr>
        <p:spPr bwMode="auto">
          <a:xfrm>
            <a:off x="4528586" y="3966833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3" name="Line 226"/>
          <p:cNvSpPr>
            <a:spLocks noChangeShapeType="1"/>
          </p:cNvSpPr>
          <p:nvPr/>
        </p:nvSpPr>
        <p:spPr bwMode="auto">
          <a:xfrm>
            <a:off x="4665749" y="4228939"/>
            <a:ext cx="0" cy="524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4" name="Line 227"/>
          <p:cNvSpPr>
            <a:spLocks noChangeShapeType="1"/>
          </p:cNvSpPr>
          <p:nvPr/>
        </p:nvSpPr>
        <p:spPr bwMode="auto">
          <a:xfrm flipH="1">
            <a:off x="3431283" y="4097886"/>
            <a:ext cx="10287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5" name="Line 228"/>
          <p:cNvSpPr>
            <a:spLocks noChangeShapeType="1"/>
          </p:cNvSpPr>
          <p:nvPr/>
        </p:nvSpPr>
        <p:spPr bwMode="auto">
          <a:xfrm>
            <a:off x="4665749" y="3639200"/>
            <a:ext cx="0" cy="3276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6" name="Oval 229"/>
          <p:cNvSpPr>
            <a:spLocks noChangeArrowheads="1"/>
          </p:cNvSpPr>
          <p:nvPr/>
        </p:nvSpPr>
        <p:spPr bwMode="auto">
          <a:xfrm>
            <a:off x="4597168" y="4818678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7" name="Oval 230"/>
          <p:cNvSpPr>
            <a:spLocks noChangeArrowheads="1"/>
          </p:cNvSpPr>
          <p:nvPr/>
        </p:nvSpPr>
        <p:spPr bwMode="auto">
          <a:xfrm>
            <a:off x="4597168" y="4753152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8" name="Line 231"/>
          <p:cNvSpPr>
            <a:spLocks noChangeShapeType="1"/>
          </p:cNvSpPr>
          <p:nvPr/>
        </p:nvSpPr>
        <p:spPr bwMode="auto">
          <a:xfrm>
            <a:off x="4665749" y="4949732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9" name="Line 232"/>
          <p:cNvSpPr>
            <a:spLocks noChangeShapeType="1"/>
          </p:cNvSpPr>
          <p:nvPr/>
        </p:nvSpPr>
        <p:spPr bwMode="auto">
          <a:xfrm>
            <a:off x="3019794" y="3573674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0" name="Line 233"/>
          <p:cNvSpPr>
            <a:spLocks noChangeShapeType="1"/>
          </p:cNvSpPr>
          <p:nvPr/>
        </p:nvSpPr>
        <p:spPr bwMode="auto">
          <a:xfrm>
            <a:off x="3088376" y="3573674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1" name="Line 234"/>
          <p:cNvSpPr>
            <a:spLocks noChangeShapeType="1"/>
          </p:cNvSpPr>
          <p:nvPr/>
        </p:nvSpPr>
        <p:spPr bwMode="auto">
          <a:xfrm>
            <a:off x="3088376" y="3639200"/>
            <a:ext cx="34290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2" name="Line 236"/>
          <p:cNvSpPr>
            <a:spLocks noChangeShapeType="1"/>
          </p:cNvSpPr>
          <p:nvPr/>
        </p:nvSpPr>
        <p:spPr bwMode="auto">
          <a:xfrm flipV="1">
            <a:off x="2608304" y="3639200"/>
            <a:ext cx="0" cy="18238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3" name="Line 237"/>
          <p:cNvSpPr>
            <a:spLocks noChangeShapeType="1"/>
          </p:cNvSpPr>
          <p:nvPr/>
        </p:nvSpPr>
        <p:spPr bwMode="auto">
          <a:xfrm>
            <a:off x="2608304" y="3639200"/>
            <a:ext cx="41148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4" name="Rectangle 238"/>
          <p:cNvSpPr>
            <a:spLocks noChangeArrowheads="1"/>
          </p:cNvSpPr>
          <p:nvPr/>
        </p:nvSpPr>
        <p:spPr bwMode="auto">
          <a:xfrm>
            <a:off x="2333979" y="4294465"/>
            <a:ext cx="137163" cy="13105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" name="Line 239"/>
          <p:cNvSpPr>
            <a:spLocks noChangeShapeType="1"/>
          </p:cNvSpPr>
          <p:nvPr/>
        </p:nvSpPr>
        <p:spPr bwMode="auto">
          <a:xfrm>
            <a:off x="3431283" y="3639200"/>
            <a:ext cx="0" cy="4586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6" name="Oval 240"/>
          <p:cNvSpPr>
            <a:spLocks noChangeArrowheads="1"/>
          </p:cNvSpPr>
          <p:nvPr/>
        </p:nvSpPr>
        <p:spPr bwMode="auto">
          <a:xfrm>
            <a:off x="2574015" y="4327229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7" name="Oval 241"/>
          <p:cNvSpPr>
            <a:spLocks noChangeArrowheads="1"/>
          </p:cNvSpPr>
          <p:nvPr/>
        </p:nvSpPr>
        <p:spPr bwMode="auto">
          <a:xfrm>
            <a:off x="3808480" y="4065122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8" name="Oval 242"/>
          <p:cNvSpPr>
            <a:spLocks noChangeArrowheads="1"/>
          </p:cNvSpPr>
          <p:nvPr/>
        </p:nvSpPr>
        <p:spPr bwMode="auto">
          <a:xfrm>
            <a:off x="3808480" y="4589335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9" name="Line 243"/>
          <p:cNvSpPr>
            <a:spLocks noChangeShapeType="1"/>
          </p:cNvSpPr>
          <p:nvPr/>
        </p:nvSpPr>
        <p:spPr bwMode="auto">
          <a:xfrm>
            <a:off x="4185678" y="4359992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0" name="Line 244"/>
          <p:cNvSpPr>
            <a:spLocks noChangeShapeType="1"/>
          </p:cNvSpPr>
          <p:nvPr/>
        </p:nvSpPr>
        <p:spPr bwMode="auto">
          <a:xfrm>
            <a:off x="4117098" y="4491045"/>
            <a:ext cx="1371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1" name="Line 245"/>
          <p:cNvSpPr>
            <a:spLocks noChangeShapeType="1"/>
          </p:cNvSpPr>
          <p:nvPr/>
        </p:nvSpPr>
        <p:spPr bwMode="auto">
          <a:xfrm>
            <a:off x="5488726" y="4218018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2" name="Line 246"/>
          <p:cNvSpPr>
            <a:spLocks noChangeShapeType="1"/>
          </p:cNvSpPr>
          <p:nvPr/>
        </p:nvSpPr>
        <p:spPr bwMode="auto">
          <a:xfrm>
            <a:off x="5557308" y="4218018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3" name="Line 247"/>
          <p:cNvSpPr>
            <a:spLocks noChangeShapeType="1"/>
          </p:cNvSpPr>
          <p:nvPr/>
        </p:nvSpPr>
        <p:spPr bwMode="auto">
          <a:xfrm flipH="1">
            <a:off x="5351563" y="4349071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4" name="Line 248"/>
          <p:cNvSpPr>
            <a:spLocks noChangeShapeType="1"/>
          </p:cNvSpPr>
          <p:nvPr/>
        </p:nvSpPr>
        <p:spPr bwMode="auto">
          <a:xfrm flipH="1">
            <a:off x="5557308" y="4218018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5" name="Line 249"/>
          <p:cNvSpPr>
            <a:spLocks noChangeShapeType="1"/>
          </p:cNvSpPr>
          <p:nvPr/>
        </p:nvSpPr>
        <p:spPr bwMode="auto">
          <a:xfrm>
            <a:off x="5557308" y="4480124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6" name="Line 252"/>
          <p:cNvSpPr>
            <a:spLocks noChangeShapeType="1"/>
          </p:cNvSpPr>
          <p:nvPr/>
        </p:nvSpPr>
        <p:spPr bwMode="auto">
          <a:xfrm>
            <a:off x="5488726" y="4676704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7" name="Line 253"/>
          <p:cNvSpPr>
            <a:spLocks noChangeShapeType="1"/>
          </p:cNvSpPr>
          <p:nvPr/>
        </p:nvSpPr>
        <p:spPr bwMode="auto">
          <a:xfrm>
            <a:off x="5557308" y="4676704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8" name="Line 254"/>
          <p:cNvSpPr>
            <a:spLocks noChangeShapeType="1"/>
          </p:cNvSpPr>
          <p:nvPr/>
        </p:nvSpPr>
        <p:spPr bwMode="auto">
          <a:xfrm flipH="1">
            <a:off x="5351563" y="4807757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9" name="Line 255"/>
          <p:cNvSpPr>
            <a:spLocks noChangeShapeType="1"/>
          </p:cNvSpPr>
          <p:nvPr/>
        </p:nvSpPr>
        <p:spPr bwMode="auto">
          <a:xfrm flipH="1">
            <a:off x="5557308" y="4676704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0" name="Line 256"/>
          <p:cNvSpPr>
            <a:spLocks noChangeShapeType="1"/>
          </p:cNvSpPr>
          <p:nvPr/>
        </p:nvSpPr>
        <p:spPr bwMode="auto">
          <a:xfrm>
            <a:off x="5557308" y="4938811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1" name="Line 257"/>
          <p:cNvSpPr>
            <a:spLocks noChangeShapeType="1"/>
          </p:cNvSpPr>
          <p:nvPr/>
        </p:nvSpPr>
        <p:spPr bwMode="auto">
          <a:xfrm flipH="1">
            <a:off x="5694471" y="4938811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2" name="Line 259"/>
          <p:cNvSpPr>
            <a:spLocks noChangeShapeType="1"/>
          </p:cNvSpPr>
          <p:nvPr/>
        </p:nvSpPr>
        <p:spPr bwMode="auto">
          <a:xfrm>
            <a:off x="5351563" y="4807757"/>
            <a:ext cx="0" cy="3276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" name="Rectangle 265"/>
          <p:cNvSpPr>
            <a:spLocks noChangeArrowheads="1"/>
          </p:cNvSpPr>
          <p:nvPr/>
        </p:nvSpPr>
        <p:spPr bwMode="auto">
          <a:xfrm>
            <a:off x="3225538" y="5397496"/>
            <a:ext cx="274325" cy="13105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4" name="Line 266"/>
          <p:cNvSpPr>
            <a:spLocks noChangeShapeType="1"/>
          </p:cNvSpPr>
          <p:nvPr/>
        </p:nvSpPr>
        <p:spPr bwMode="auto">
          <a:xfrm>
            <a:off x="2608304" y="5463023"/>
            <a:ext cx="6172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5" name="Line 267"/>
          <p:cNvSpPr>
            <a:spLocks noChangeShapeType="1"/>
          </p:cNvSpPr>
          <p:nvPr/>
        </p:nvSpPr>
        <p:spPr bwMode="auto">
          <a:xfrm>
            <a:off x="3499864" y="5463023"/>
            <a:ext cx="164595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6" name="Line 268"/>
          <p:cNvSpPr>
            <a:spLocks noChangeShapeType="1"/>
          </p:cNvSpPr>
          <p:nvPr/>
        </p:nvSpPr>
        <p:spPr bwMode="auto">
          <a:xfrm flipV="1">
            <a:off x="5145819" y="4349071"/>
            <a:ext cx="0" cy="11139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7" name="Oval 270"/>
          <p:cNvSpPr>
            <a:spLocks noChangeArrowheads="1"/>
          </p:cNvSpPr>
          <p:nvPr/>
        </p:nvSpPr>
        <p:spPr bwMode="auto">
          <a:xfrm>
            <a:off x="4631458" y="4316308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8" name="Line 271"/>
          <p:cNvSpPr>
            <a:spLocks noChangeShapeType="1"/>
          </p:cNvSpPr>
          <p:nvPr/>
        </p:nvSpPr>
        <p:spPr bwMode="auto">
          <a:xfrm>
            <a:off x="5694471" y="4480124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9" name="Line 272"/>
          <p:cNvSpPr>
            <a:spLocks noChangeShapeType="1"/>
          </p:cNvSpPr>
          <p:nvPr/>
        </p:nvSpPr>
        <p:spPr bwMode="auto">
          <a:xfrm flipH="1">
            <a:off x="4665749" y="4349071"/>
            <a:ext cx="6858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0" name="Oval 273"/>
          <p:cNvSpPr>
            <a:spLocks noChangeArrowheads="1"/>
          </p:cNvSpPr>
          <p:nvPr/>
        </p:nvSpPr>
        <p:spPr bwMode="auto">
          <a:xfrm>
            <a:off x="5111529" y="4316308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1" name="Rectangle 274"/>
          <p:cNvSpPr>
            <a:spLocks noChangeArrowheads="1"/>
          </p:cNvSpPr>
          <p:nvPr/>
        </p:nvSpPr>
        <p:spPr bwMode="auto">
          <a:xfrm>
            <a:off x="5625890" y="3955912"/>
            <a:ext cx="137163" cy="13105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2" name="Line 276"/>
          <p:cNvSpPr>
            <a:spLocks noChangeShapeType="1"/>
          </p:cNvSpPr>
          <p:nvPr/>
        </p:nvSpPr>
        <p:spPr bwMode="auto">
          <a:xfrm flipV="1">
            <a:off x="5694471" y="4086964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" name="Rectangle 277"/>
          <p:cNvSpPr>
            <a:spLocks noChangeArrowheads="1"/>
          </p:cNvSpPr>
          <p:nvPr/>
        </p:nvSpPr>
        <p:spPr bwMode="auto">
          <a:xfrm>
            <a:off x="5625890" y="3497226"/>
            <a:ext cx="137163" cy="262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4" name="Line 278"/>
          <p:cNvSpPr>
            <a:spLocks noChangeShapeType="1"/>
          </p:cNvSpPr>
          <p:nvPr/>
        </p:nvSpPr>
        <p:spPr bwMode="auto">
          <a:xfrm flipV="1">
            <a:off x="5694471" y="3759332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5" name="Line 279"/>
          <p:cNvSpPr>
            <a:spLocks noChangeShapeType="1"/>
          </p:cNvSpPr>
          <p:nvPr/>
        </p:nvSpPr>
        <p:spPr bwMode="auto">
          <a:xfrm>
            <a:off x="5625890" y="3300646"/>
            <a:ext cx="1371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6" name="Line 280"/>
          <p:cNvSpPr>
            <a:spLocks noChangeShapeType="1"/>
          </p:cNvSpPr>
          <p:nvPr/>
        </p:nvSpPr>
        <p:spPr bwMode="auto">
          <a:xfrm>
            <a:off x="5694471" y="3300646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7" name="Text Box 281"/>
          <p:cNvSpPr txBox="1">
            <a:spLocks noChangeArrowheads="1"/>
          </p:cNvSpPr>
          <p:nvPr/>
        </p:nvSpPr>
        <p:spPr bwMode="auto">
          <a:xfrm>
            <a:off x="5397285" y="3000372"/>
            <a:ext cx="571512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V250</a:t>
            </a:r>
          </a:p>
        </p:txBody>
      </p:sp>
      <p:sp>
        <p:nvSpPr>
          <p:cNvPr id="108" name="Text Box 282"/>
          <p:cNvSpPr txBox="1">
            <a:spLocks noChangeArrowheads="1"/>
          </p:cNvSpPr>
          <p:nvPr/>
        </p:nvSpPr>
        <p:spPr bwMode="auto">
          <a:xfrm>
            <a:off x="5767339" y="3338870"/>
            <a:ext cx="1047296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R (external)</a:t>
            </a:r>
            <a:endParaRPr lang="en-US"/>
          </a:p>
        </p:txBody>
      </p:sp>
      <p:sp>
        <p:nvSpPr>
          <p:cNvPr id="109" name="Text Box 283"/>
          <p:cNvSpPr txBox="1">
            <a:spLocks noChangeArrowheads="1"/>
          </p:cNvSpPr>
          <p:nvPr/>
        </p:nvSpPr>
        <p:spPr bwMode="auto">
          <a:xfrm>
            <a:off x="4572000" y="4025309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b="1">
                <a:solidFill>
                  <a:srgbClr val="0000CC"/>
                </a:solidFill>
              </a:rPr>
              <a:t>v</a:t>
            </a:r>
            <a:r>
              <a:rPr lang="en-GB" b="1" baseline="-25000">
                <a:solidFill>
                  <a:srgbClr val="0000CC"/>
                </a:solidFill>
              </a:rPr>
              <a:t>IN</a:t>
            </a:r>
            <a:r>
              <a:rPr lang="en-GB" b="1">
                <a:solidFill>
                  <a:srgbClr val="0000CC"/>
                </a:solidFill>
              </a:rPr>
              <a:t>+v</a:t>
            </a:r>
            <a:r>
              <a:rPr lang="en-GB" b="1" baseline="-25000">
                <a:solidFill>
                  <a:srgbClr val="0000CC"/>
                </a:solidFill>
              </a:rPr>
              <a:t>CM</a:t>
            </a:r>
          </a:p>
        </p:txBody>
      </p:sp>
      <p:sp>
        <p:nvSpPr>
          <p:cNvPr id="110" name="Text Box 284"/>
          <p:cNvSpPr txBox="1">
            <a:spLocks noChangeArrowheads="1"/>
          </p:cNvSpPr>
          <p:nvPr/>
        </p:nvSpPr>
        <p:spPr bwMode="auto">
          <a:xfrm>
            <a:off x="5898166" y="3820321"/>
            <a:ext cx="5100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b="1">
                <a:solidFill>
                  <a:srgbClr val="FF0000"/>
                </a:solidFill>
              </a:rPr>
              <a:t>v</a:t>
            </a:r>
            <a:r>
              <a:rPr lang="en-GB" b="1" baseline="-25000">
                <a:solidFill>
                  <a:srgbClr val="FF0000"/>
                </a:solidFill>
              </a:rPr>
              <a:t>CM</a:t>
            </a:r>
          </a:p>
        </p:txBody>
      </p:sp>
      <p:sp>
        <p:nvSpPr>
          <p:cNvPr id="111" name="Text Box 285"/>
          <p:cNvSpPr txBox="1">
            <a:spLocks noChangeArrowheads="1"/>
          </p:cNvSpPr>
          <p:nvPr/>
        </p:nvSpPr>
        <p:spPr bwMode="auto">
          <a:xfrm>
            <a:off x="5828776" y="4365453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 </a:t>
            </a:r>
            <a:r>
              <a:rPr lang="en-GB" b="1">
                <a:solidFill>
                  <a:srgbClr val="0000CC"/>
                </a:solidFill>
              </a:rPr>
              <a:t>v</a:t>
            </a:r>
            <a:r>
              <a:rPr lang="en-GB" b="1" baseline="-25000">
                <a:solidFill>
                  <a:srgbClr val="0000CC"/>
                </a:solidFill>
              </a:rPr>
              <a:t>OUT</a:t>
            </a:r>
            <a:r>
              <a:rPr lang="en-GB" b="1">
                <a:solidFill>
                  <a:srgbClr val="0000CC"/>
                </a:solidFill>
              </a:rPr>
              <a:t> = -v</a:t>
            </a:r>
            <a:r>
              <a:rPr lang="en-GB" b="1" baseline="-25000">
                <a:solidFill>
                  <a:srgbClr val="0000CC"/>
                </a:solidFill>
              </a:rPr>
              <a:t>IN</a:t>
            </a:r>
          </a:p>
        </p:txBody>
      </p:sp>
      <p:sp>
        <p:nvSpPr>
          <p:cNvPr id="112" name="Line 286"/>
          <p:cNvSpPr>
            <a:spLocks noChangeShapeType="1"/>
          </p:cNvSpPr>
          <p:nvPr/>
        </p:nvSpPr>
        <p:spPr bwMode="auto">
          <a:xfrm>
            <a:off x="5698758" y="4545651"/>
            <a:ext cx="20574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13" name="Line 287"/>
          <p:cNvSpPr>
            <a:spLocks noChangeShapeType="1"/>
          </p:cNvSpPr>
          <p:nvPr/>
        </p:nvSpPr>
        <p:spPr bwMode="auto">
          <a:xfrm>
            <a:off x="5835921" y="4480124"/>
            <a:ext cx="68582" cy="65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14" name="Line 288"/>
          <p:cNvSpPr>
            <a:spLocks noChangeShapeType="1"/>
          </p:cNvSpPr>
          <p:nvPr/>
        </p:nvSpPr>
        <p:spPr bwMode="auto">
          <a:xfrm flipV="1">
            <a:off x="5835921" y="4545651"/>
            <a:ext cx="68582" cy="65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15" name="Text Box 289"/>
          <p:cNvSpPr txBox="1">
            <a:spLocks noChangeArrowheads="1"/>
          </p:cNvSpPr>
          <p:nvPr/>
        </p:nvSpPr>
        <p:spPr bwMode="auto">
          <a:xfrm>
            <a:off x="4411795" y="5596878"/>
            <a:ext cx="2281394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smtClean="0">
                <a:latin typeface="Arial" pitchFamily="34" charset="0"/>
                <a:cs typeface="Arial" pitchFamily="34" charset="0"/>
              </a:rPr>
              <a:t>Node is common </a:t>
            </a:r>
            <a:r>
              <a:rPr lang="en-GB" sz="1600">
                <a:latin typeface="Arial" pitchFamily="34" charset="0"/>
                <a:cs typeface="Arial" pitchFamily="34" charset="0"/>
              </a:rPr>
              <a:t>to </a:t>
            </a:r>
            <a:r>
              <a:rPr lang="en-GB" sz="160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600" smtClean="0">
                <a:latin typeface="Arial" pitchFamily="34" charset="0"/>
                <a:cs typeface="Arial" pitchFamily="34" charset="0"/>
              </a:rPr>
            </a:br>
            <a:r>
              <a:rPr lang="en-GB" sz="160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GB" sz="1600">
                <a:latin typeface="Arial" pitchFamily="34" charset="0"/>
                <a:cs typeface="Arial" pitchFamily="34" charset="0"/>
              </a:rPr>
              <a:t>128 </a:t>
            </a:r>
            <a:r>
              <a:rPr lang="en-GB" sz="1600" smtClean="0">
                <a:latin typeface="Arial" pitchFamily="34" charset="0"/>
                <a:cs typeface="Arial" pitchFamily="34" charset="0"/>
              </a:rPr>
              <a:t>inverters in chip</a:t>
            </a:r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Text Box 292"/>
          <p:cNvSpPr txBox="1">
            <a:spLocks noChangeArrowheads="1"/>
          </p:cNvSpPr>
          <p:nvPr/>
        </p:nvSpPr>
        <p:spPr bwMode="auto">
          <a:xfrm>
            <a:off x="2867153" y="2714620"/>
            <a:ext cx="15824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smtClean="0">
                <a:latin typeface="Arial" pitchFamily="34" charset="0"/>
                <a:cs typeface="Arial" pitchFamily="34" charset="0"/>
              </a:rPr>
              <a:t>pre-amplifier</a:t>
            </a:r>
            <a:endParaRPr 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Rechteck 120"/>
          <p:cNvSpPr/>
          <p:nvPr/>
        </p:nvSpPr>
        <p:spPr>
          <a:xfrm>
            <a:off x="5519963" y="3888651"/>
            <a:ext cx="346303" cy="2733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5" name="Gerade Verbindung 124"/>
          <p:cNvCxnSpPr/>
          <p:nvPr/>
        </p:nvCxnSpPr>
        <p:spPr>
          <a:xfrm rot="5400000">
            <a:off x="5148810" y="4879412"/>
            <a:ext cx="1434911" cy="1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 Box 282"/>
          <p:cNvSpPr txBox="1">
            <a:spLocks noChangeArrowheads="1"/>
          </p:cNvSpPr>
          <p:nvPr/>
        </p:nvSpPr>
        <p:spPr bwMode="auto">
          <a:xfrm>
            <a:off x="2000232" y="3929066"/>
            <a:ext cx="6036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mtClean="0"/>
              <a:t>strip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1" grpId="0"/>
      <p:bldP spid="115" grpId="0" animBg="1"/>
      <p:bldP spid="1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94"/>
          <p:cNvGrpSpPr/>
          <p:nvPr/>
        </p:nvGrpSpPr>
        <p:grpSpPr>
          <a:xfrm>
            <a:off x="1571604" y="1285860"/>
            <a:ext cx="2959161" cy="2651601"/>
            <a:chOff x="5891752" y="1250058"/>
            <a:chExt cx="2959161" cy="2651601"/>
          </a:xfrm>
          <a:solidFill>
            <a:schemeClr val="bg1">
              <a:lumMod val="95000"/>
            </a:schemeClr>
          </a:solidFill>
        </p:grpSpPr>
        <p:sp>
          <p:nvSpPr>
            <p:cNvPr id="24" name="Rechteck 23"/>
            <p:cNvSpPr/>
            <p:nvPr/>
          </p:nvSpPr>
          <p:spPr>
            <a:xfrm>
              <a:off x="5891752" y="1250058"/>
              <a:ext cx="2959161" cy="2643206"/>
            </a:xfrm>
            <a:prstGeom prst="rect">
              <a:avLst/>
            </a:prstGeom>
            <a:grpFill/>
            <a:ln/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rtl="0"/>
              <a:endParaRPr lang="de-DE" sz="1400" kern="12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Line 165"/>
            <p:cNvSpPr>
              <a:spLocks noChangeShapeType="1"/>
            </p:cNvSpPr>
            <p:nvPr/>
          </p:nvSpPr>
          <p:spPr bwMode="auto">
            <a:xfrm>
              <a:off x="6335809" y="2523463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Line 166"/>
            <p:cNvSpPr>
              <a:spLocks noChangeShapeType="1"/>
            </p:cNvSpPr>
            <p:nvPr/>
          </p:nvSpPr>
          <p:spPr bwMode="auto">
            <a:xfrm>
              <a:off x="6393480" y="2523463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Line 167"/>
            <p:cNvSpPr>
              <a:spLocks noChangeShapeType="1"/>
            </p:cNvSpPr>
            <p:nvPr/>
          </p:nvSpPr>
          <p:spPr bwMode="auto">
            <a:xfrm flipH="1">
              <a:off x="6047455" y="2633666"/>
              <a:ext cx="288354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Line 168"/>
            <p:cNvSpPr>
              <a:spLocks noChangeShapeType="1"/>
            </p:cNvSpPr>
            <p:nvPr/>
          </p:nvSpPr>
          <p:spPr bwMode="auto">
            <a:xfrm flipH="1">
              <a:off x="6393480" y="2523463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Line 169"/>
            <p:cNvSpPr>
              <a:spLocks noChangeShapeType="1"/>
            </p:cNvSpPr>
            <p:nvPr/>
          </p:nvSpPr>
          <p:spPr bwMode="auto">
            <a:xfrm>
              <a:off x="6393480" y="2743870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Line 170"/>
            <p:cNvSpPr>
              <a:spLocks noChangeShapeType="1"/>
            </p:cNvSpPr>
            <p:nvPr/>
          </p:nvSpPr>
          <p:spPr bwMode="auto">
            <a:xfrm flipV="1">
              <a:off x="6508822" y="2413259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Line 171"/>
            <p:cNvSpPr>
              <a:spLocks noChangeShapeType="1"/>
            </p:cNvSpPr>
            <p:nvPr/>
          </p:nvSpPr>
          <p:spPr bwMode="auto">
            <a:xfrm>
              <a:off x="7200871" y="2743870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Line 172"/>
            <p:cNvSpPr>
              <a:spLocks noChangeShapeType="1"/>
            </p:cNvSpPr>
            <p:nvPr/>
          </p:nvSpPr>
          <p:spPr bwMode="auto">
            <a:xfrm>
              <a:off x="7373884" y="2523463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Line 173"/>
            <p:cNvSpPr>
              <a:spLocks noChangeShapeType="1"/>
            </p:cNvSpPr>
            <p:nvPr/>
          </p:nvSpPr>
          <p:spPr bwMode="auto">
            <a:xfrm>
              <a:off x="7316212" y="2523463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Line 174"/>
            <p:cNvSpPr>
              <a:spLocks noChangeShapeType="1"/>
            </p:cNvSpPr>
            <p:nvPr/>
          </p:nvSpPr>
          <p:spPr bwMode="auto">
            <a:xfrm flipH="1">
              <a:off x="7373884" y="2633666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Line 175"/>
            <p:cNvSpPr>
              <a:spLocks noChangeShapeType="1"/>
            </p:cNvSpPr>
            <p:nvPr/>
          </p:nvSpPr>
          <p:spPr bwMode="auto">
            <a:xfrm flipH="1">
              <a:off x="7200871" y="2743870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Line 176"/>
            <p:cNvSpPr>
              <a:spLocks noChangeShapeType="1"/>
            </p:cNvSpPr>
            <p:nvPr/>
          </p:nvSpPr>
          <p:spPr bwMode="auto">
            <a:xfrm>
              <a:off x="7200871" y="2523463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ectangle 195"/>
            <p:cNvSpPr>
              <a:spLocks noChangeArrowheads="1"/>
            </p:cNvSpPr>
            <p:nvPr/>
          </p:nvSpPr>
          <p:spPr bwMode="auto">
            <a:xfrm>
              <a:off x="6451151" y="2303055"/>
              <a:ext cx="115342" cy="11020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Text Box 197"/>
            <p:cNvSpPr txBox="1">
              <a:spLocks noChangeArrowheads="1"/>
            </p:cNvSpPr>
            <p:nvPr/>
          </p:nvSpPr>
          <p:spPr bwMode="auto">
            <a:xfrm>
              <a:off x="6258915" y="2064935"/>
              <a:ext cx="561372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GB" sz="1400" kern="120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V125</a:t>
              </a:r>
            </a:p>
          </p:txBody>
        </p:sp>
        <p:sp>
          <p:nvSpPr>
            <p:cNvPr id="39" name="Line 198"/>
            <p:cNvSpPr>
              <a:spLocks noChangeShapeType="1"/>
            </p:cNvSpPr>
            <p:nvPr/>
          </p:nvSpPr>
          <p:spPr bwMode="auto">
            <a:xfrm>
              <a:off x="6508822" y="2743870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Line 199"/>
            <p:cNvSpPr>
              <a:spLocks noChangeShapeType="1"/>
            </p:cNvSpPr>
            <p:nvPr/>
          </p:nvSpPr>
          <p:spPr bwMode="auto">
            <a:xfrm>
              <a:off x="6508822" y="2854075"/>
              <a:ext cx="692049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Oval 200"/>
            <p:cNvSpPr>
              <a:spLocks noChangeArrowheads="1"/>
            </p:cNvSpPr>
            <p:nvPr/>
          </p:nvSpPr>
          <p:spPr bwMode="auto">
            <a:xfrm>
              <a:off x="7143200" y="3019380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Line 201"/>
            <p:cNvSpPr>
              <a:spLocks noChangeShapeType="1"/>
            </p:cNvSpPr>
            <p:nvPr/>
          </p:nvSpPr>
          <p:spPr bwMode="auto">
            <a:xfrm>
              <a:off x="7200871" y="3129584"/>
              <a:ext cx="0" cy="16530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Oval 202"/>
            <p:cNvSpPr>
              <a:spLocks noChangeArrowheads="1"/>
            </p:cNvSpPr>
            <p:nvPr/>
          </p:nvSpPr>
          <p:spPr bwMode="auto">
            <a:xfrm>
              <a:off x="7143200" y="2964278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Line 203"/>
            <p:cNvSpPr>
              <a:spLocks noChangeShapeType="1"/>
            </p:cNvSpPr>
            <p:nvPr/>
          </p:nvSpPr>
          <p:spPr bwMode="auto">
            <a:xfrm>
              <a:off x="7200871" y="2854075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Line 204"/>
            <p:cNvSpPr>
              <a:spLocks noChangeShapeType="1"/>
            </p:cNvSpPr>
            <p:nvPr/>
          </p:nvSpPr>
          <p:spPr bwMode="auto">
            <a:xfrm>
              <a:off x="7200871" y="2303055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Oval 205"/>
            <p:cNvSpPr>
              <a:spLocks noChangeArrowheads="1"/>
            </p:cNvSpPr>
            <p:nvPr/>
          </p:nvSpPr>
          <p:spPr bwMode="auto">
            <a:xfrm>
              <a:off x="7143200" y="2192852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Oval 206"/>
            <p:cNvSpPr>
              <a:spLocks noChangeArrowheads="1"/>
            </p:cNvSpPr>
            <p:nvPr/>
          </p:nvSpPr>
          <p:spPr bwMode="auto">
            <a:xfrm>
              <a:off x="7143200" y="2137749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Line 207"/>
            <p:cNvSpPr>
              <a:spLocks noChangeShapeType="1"/>
            </p:cNvSpPr>
            <p:nvPr/>
          </p:nvSpPr>
          <p:spPr bwMode="auto">
            <a:xfrm>
              <a:off x="7200871" y="2027546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Line 208"/>
            <p:cNvSpPr>
              <a:spLocks noChangeShapeType="1"/>
            </p:cNvSpPr>
            <p:nvPr/>
          </p:nvSpPr>
          <p:spPr bwMode="auto">
            <a:xfrm>
              <a:off x="7027859" y="2027546"/>
              <a:ext cx="980403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Line 210"/>
            <p:cNvSpPr>
              <a:spLocks noChangeShapeType="1"/>
            </p:cNvSpPr>
            <p:nvPr/>
          </p:nvSpPr>
          <p:spPr bwMode="auto">
            <a:xfrm>
              <a:off x="7316212" y="2523463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Text Box 211"/>
            <p:cNvSpPr txBox="1">
              <a:spLocks noChangeArrowheads="1"/>
            </p:cNvSpPr>
            <p:nvPr/>
          </p:nvSpPr>
          <p:spPr bwMode="auto">
            <a:xfrm>
              <a:off x="7258542" y="1777643"/>
              <a:ext cx="561372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GB" sz="1400" kern="120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V250</a:t>
              </a:r>
            </a:p>
          </p:txBody>
        </p:sp>
        <p:sp>
          <p:nvSpPr>
            <p:cNvPr id="52" name="Text Box 215"/>
            <p:cNvSpPr txBox="1">
              <a:spLocks noChangeArrowheads="1"/>
            </p:cNvSpPr>
            <p:nvPr/>
          </p:nvSpPr>
          <p:spPr bwMode="auto">
            <a:xfrm>
              <a:off x="7316212" y="3262746"/>
              <a:ext cx="879343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GB" sz="14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VSS=GND</a:t>
              </a:r>
              <a:endParaRPr lang="en-GB" sz="1400" kern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Line 222"/>
            <p:cNvSpPr>
              <a:spLocks noChangeShapeType="1"/>
            </p:cNvSpPr>
            <p:nvPr/>
          </p:nvSpPr>
          <p:spPr bwMode="auto">
            <a:xfrm>
              <a:off x="7719907" y="2303055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Line 223"/>
            <p:cNvSpPr>
              <a:spLocks noChangeShapeType="1"/>
            </p:cNvSpPr>
            <p:nvPr/>
          </p:nvSpPr>
          <p:spPr bwMode="auto">
            <a:xfrm>
              <a:off x="7777579" y="2303055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Line 224"/>
            <p:cNvSpPr>
              <a:spLocks noChangeShapeType="1"/>
            </p:cNvSpPr>
            <p:nvPr/>
          </p:nvSpPr>
          <p:spPr bwMode="auto">
            <a:xfrm>
              <a:off x="7777579" y="2523463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Line 225"/>
            <p:cNvSpPr>
              <a:spLocks noChangeShapeType="1"/>
            </p:cNvSpPr>
            <p:nvPr/>
          </p:nvSpPr>
          <p:spPr bwMode="auto">
            <a:xfrm>
              <a:off x="7777579" y="2303055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Line 226"/>
            <p:cNvSpPr>
              <a:spLocks noChangeShapeType="1"/>
            </p:cNvSpPr>
            <p:nvPr/>
          </p:nvSpPr>
          <p:spPr bwMode="auto">
            <a:xfrm>
              <a:off x="7892920" y="2523463"/>
              <a:ext cx="0" cy="440815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Line 227"/>
            <p:cNvSpPr>
              <a:spLocks noChangeShapeType="1"/>
            </p:cNvSpPr>
            <p:nvPr/>
          </p:nvSpPr>
          <p:spPr bwMode="auto">
            <a:xfrm flipH="1">
              <a:off x="6854847" y="2413259"/>
              <a:ext cx="86506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Line 228"/>
            <p:cNvSpPr>
              <a:spLocks noChangeShapeType="1"/>
            </p:cNvSpPr>
            <p:nvPr/>
          </p:nvSpPr>
          <p:spPr bwMode="auto">
            <a:xfrm>
              <a:off x="7892920" y="2027546"/>
              <a:ext cx="0" cy="27551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val 229"/>
            <p:cNvSpPr>
              <a:spLocks noChangeArrowheads="1"/>
            </p:cNvSpPr>
            <p:nvPr/>
          </p:nvSpPr>
          <p:spPr bwMode="auto">
            <a:xfrm>
              <a:off x="7835250" y="3019380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val 230"/>
            <p:cNvSpPr>
              <a:spLocks noChangeArrowheads="1"/>
            </p:cNvSpPr>
            <p:nvPr/>
          </p:nvSpPr>
          <p:spPr bwMode="auto">
            <a:xfrm>
              <a:off x="7835250" y="2964278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Line 231"/>
            <p:cNvSpPr>
              <a:spLocks noChangeShapeType="1"/>
            </p:cNvSpPr>
            <p:nvPr/>
          </p:nvSpPr>
          <p:spPr bwMode="auto">
            <a:xfrm>
              <a:off x="7892920" y="3129584"/>
              <a:ext cx="0" cy="16530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Line 236"/>
            <p:cNvSpPr>
              <a:spLocks noChangeShapeType="1"/>
            </p:cNvSpPr>
            <p:nvPr/>
          </p:nvSpPr>
          <p:spPr bwMode="auto">
            <a:xfrm flipV="1">
              <a:off x="6162796" y="2027546"/>
              <a:ext cx="0" cy="1533669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Rectangle 238"/>
            <p:cNvSpPr>
              <a:spLocks noChangeArrowheads="1"/>
            </p:cNvSpPr>
            <p:nvPr/>
          </p:nvSpPr>
          <p:spPr bwMode="auto">
            <a:xfrm>
              <a:off x="5932114" y="2578564"/>
              <a:ext cx="115342" cy="11020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Line 239"/>
            <p:cNvSpPr>
              <a:spLocks noChangeShapeType="1"/>
            </p:cNvSpPr>
            <p:nvPr/>
          </p:nvSpPr>
          <p:spPr bwMode="auto">
            <a:xfrm>
              <a:off x="6854847" y="2027546"/>
              <a:ext cx="0" cy="385713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Oval 240"/>
            <p:cNvSpPr>
              <a:spLocks noChangeArrowheads="1"/>
            </p:cNvSpPr>
            <p:nvPr/>
          </p:nvSpPr>
          <p:spPr bwMode="auto">
            <a:xfrm>
              <a:off x="6133962" y="2606116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Oval 241"/>
            <p:cNvSpPr>
              <a:spLocks noChangeArrowheads="1"/>
            </p:cNvSpPr>
            <p:nvPr/>
          </p:nvSpPr>
          <p:spPr bwMode="auto">
            <a:xfrm>
              <a:off x="7172035" y="2385707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Oval 242"/>
            <p:cNvSpPr>
              <a:spLocks noChangeArrowheads="1"/>
            </p:cNvSpPr>
            <p:nvPr/>
          </p:nvSpPr>
          <p:spPr bwMode="auto">
            <a:xfrm>
              <a:off x="7172035" y="2826523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Line 243"/>
            <p:cNvSpPr>
              <a:spLocks noChangeShapeType="1"/>
            </p:cNvSpPr>
            <p:nvPr/>
          </p:nvSpPr>
          <p:spPr bwMode="auto">
            <a:xfrm>
              <a:off x="7489224" y="2633666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" name="Line 244"/>
            <p:cNvSpPr>
              <a:spLocks noChangeShapeType="1"/>
            </p:cNvSpPr>
            <p:nvPr/>
          </p:nvSpPr>
          <p:spPr bwMode="auto">
            <a:xfrm>
              <a:off x="7431555" y="2743870"/>
              <a:ext cx="115342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Line 247"/>
            <p:cNvSpPr>
              <a:spLocks noChangeShapeType="1"/>
            </p:cNvSpPr>
            <p:nvPr/>
          </p:nvSpPr>
          <p:spPr bwMode="auto">
            <a:xfrm flipH="1">
              <a:off x="8469628" y="2624483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Rectangle 265"/>
            <p:cNvSpPr>
              <a:spLocks noChangeArrowheads="1"/>
            </p:cNvSpPr>
            <p:nvPr/>
          </p:nvSpPr>
          <p:spPr bwMode="auto">
            <a:xfrm>
              <a:off x="6681834" y="3506113"/>
              <a:ext cx="230682" cy="11020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" name="Line 266"/>
            <p:cNvSpPr>
              <a:spLocks noChangeShapeType="1"/>
            </p:cNvSpPr>
            <p:nvPr/>
          </p:nvSpPr>
          <p:spPr bwMode="auto">
            <a:xfrm>
              <a:off x="6162796" y="3561215"/>
              <a:ext cx="519037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Line 267"/>
            <p:cNvSpPr>
              <a:spLocks noChangeShapeType="1"/>
            </p:cNvSpPr>
            <p:nvPr/>
          </p:nvSpPr>
          <p:spPr bwMode="auto">
            <a:xfrm>
              <a:off x="6912517" y="3561215"/>
              <a:ext cx="138409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Line 268"/>
            <p:cNvSpPr>
              <a:spLocks noChangeShapeType="1"/>
            </p:cNvSpPr>
            <p:nvPr/>
          </p:nvSpPr>
          <p:spPr bwMode="auto">
            <a:xfrm flipV="1">
              <a:off x="8296616" y="2624483"/>
              <a:ext cx="0" cy="93673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Oval 270"/>
            <p:cNvSpPr>
              <a:spLocks noChangeArrowheads="1"/>
            </p:cNvSpPr>
            <p:nvPr/>
          </p:nvSpPr>
          <p:spPr bwMode="auto">
            <a:xfrm>
              <a:off x="7864085" y="2596932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Line 272"/>
            <p:cNvSpPr>
              <a:spLocks noChangeShapeType="1"/>
            </p:cNvSpPr>
            <p:nvPr/>
          </p:nvSpPr>
          <p:spPr bwMode="auto">
            <a:xfrm flipH="1">
              <a:off x="7892920" y="2624483"/>
              <a:ext cx="57670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Oval 273"/>
            <p:cNvSpPr>
              <a:spLocks noChangeArrowheads="1"/>
            </p:cNvSpPr>
            <p:nvPr/>
          </p:nvSpPr>
          <p:spPr bwMode="auto">
            <a:xfrm>
              <a:off x="8267781" y="2596932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Text Box 292"/>
            <p:cNvSpPr txBox="1">
              <a:spLocks noChangeArrowheads="1"/>
            </p:cNvSpPr>
            <p:nvPr/>
          </p:nvSpPr>
          <p:spPr bwMode="auto">
            <a:xfrm>
              <a:off x="6380465" y="1250058"/>
              <a:ext cx="1888659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GB" sz="1400" b="1" kern="1200" dirty="0" smtClean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APV25 pre-amplifier</a:t>
              </a:r>
              <a:endParaRPr lang="en-US" sz="1400" b="1" kern="12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7922220" y="3686215"/>
              <a:ext cx="889937" cy="21544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[Mark Raymond]</a:t>
              </a:r>
              <a:endParaRPr lang="en-US" sz="800" dirty="0"/>
            </a:p>
          </p:txBody>
        </p:sp>
        <p:sp>
          <p:nvSpPr>
            <p:cNvPr id="81" name="Line 272"/>
            <p:cNvSpPr>
              <a:spLocks noChangeShapeType="1"/>
            </p:cNvSpPr>
            <p:nvPr/>
          </p:nvSpPr>
          <p:spPr bwMode="auto">
            <a:xfrm flipH="1">
              <a:off x="6993526" y="3559882"/>
              <a:ext cx="57670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Line 267"/>
            <p:cNvSpPr>
              <a:spLocks noChangeShapeType="1"/>
            </p:cNvSpPr>
            <p:nvPr/>
          </p:nvSpPr>
          <p:spPr bwMode="auto">
            <a:xfrm>
              <a:off x="7179217" y="3299278"/>
              <a:ext cx="138409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Line 232"/>
            <p:cNvSpPr>
              <a:spLocks noChangeShapeType="1"/>
            </p:cNvSpPr>
            <p:nvPr/>
          </p:nvSpPr>
          <p:spPr bwMode="auto">
            <a:xfrm>
              <a:off x="6509440" y="1969658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Line 233"/>
            <p:cNvSpPr>
              <a:spLocks noChangeShapeType="1"/>
            </p:cNvSpPr>
            <p:nvPr/>
          </p:nvSpPr>
          <p:spPr bwMode="auto">
            <a:xfrm>
              <a:off x="6567111" y="1969658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Line 234"/>
            <p:cNvSpPr>
              <a:spLocks noChangeShapeType="1"/>
            </p:cNvSpPr>
            <p:nvPr/>
          </p:nvSpPr>
          <p:spPr bwMode="auto">
            <a:xfrm>
              <a:off x="6567111" y="2024760"/>
              <a:ext cx="288354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Line 237"/>
            <p:cNvSpPr>
              <a:spLocks noChangeShapeType="1"/>
            </p:cNvSpPr>
            <p:nvPr/>
          </p:nvSpPr>
          <p:spPr bwMode="auto">
            <a:xfrm>
              <a:off x="6163414" y="2024760"/>
              <a:ext cx="346025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de-DE" sz="14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Module Edge Strips</a:t>
            </a:r>
            <a:endParaRPr lang="de-DE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6944" y="3722017"/>
            <a:ext cx="1730338" cy="256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232"/>
          <p:cNvSpPr>
            <a:spLocks noChangeShapeType="1"/>
          </p:cNvSpPr>
          <p:nvPr/>
        </p:nvSpPr>
        <p:spPr bwMode="auto">
          <a:xfrm rot="5400000">
            <a:off x="709859" y="2883060"/>
            <a:ext cx="0" cy="1102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/>
            <a:endParaRPr lang="de-DE" sz="14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Line 233"/>
          <p:cNvSpPr>
            <a:spLocks noChangeShapeType="1"/>
          </p:cNvSpPr>
          <p:nvPr/>
        </p:nvSpPr>
        <p:spPr bwMode="auto">
          <a:xfrm rot="5400000">
            <a:off x="709859" y="2940731"/>
            <a:ext cx="0" cy="1102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/>
            <a:endParaRPr lang="de-DE" sz="14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0" name="Gerade Verbindung 9"/>
          <p:cNvCxnSpPr/>
          <p:nvPr/>
        </p:nvCxnSpPr>
        <p:spPr>
          <a:xfrm rot="10800000">
            <a:off x="357158" y="2684720"/>
            <a:ext cx="93325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13720" y="3212620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bias ring</a:t>
            </a:r>
            <a:endParaRPr lang="en-US" sz="1400" dirty="0"/>
          </a:p>
        </p:txBody>
      </p:sp>
      <p:cxnSp>
        <p:nvCxnSpPr>
          <p:cNvPr id="12" name="Gerade Verbindung 11"/>
          <p:cNvCxnSpPr/>
          <p:nvPr/>
        </p:nvCxnSpPr>
        <p:spPr>
          <a:xfrm rot="10800000">
            <a:off x="357158" y="3211033"/>
            <a:ext cx="1055802" cy="15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Line 268"/>
          <p:cNvSpPr>
            <a:spLocks noChangeShapeType="1"/>
          </p:cNvSpPr>
          <p:nvPr/>
        </p:nvSpPr>
        <p:spPr bwMode="auto">
          <a:xfrm flipH="1" flipV="1">
            <a:off x="1214995" y="3219514"/>
            <a:ext cx="4807" cy="8147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/>
            <a:endParaRPr lang="de-DE" sz="14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691211" y="6074334"/>
            <a:ext cx="8899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[Hybrid]</a:t>
            </a:r>
            <a:endParaRPr lang="en-US" sz="800" dirty="0"/>
          </a:p>
        </p:txBody>
      </p:sp>
      <p:cxnSp>
        <p:nvCxnSpPr>
          <p:cNvPr id="18" name="Gerade Verbindung 17"/>
          <p:cNvCxnSpPr/>
          <p:nvPr/>
        </p:nvCxnSpPr>
        <p:spPr>
          <a:xfrm flipH="1" flipV="1">
            <a:off x="703912" y="2693277"/>
            <a:ext cx="1184" cy="2448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 rot="5400000" flipH="1" flipV="1">
            <a:off x="599137" y="3098091"/>
            <a:ext cx="211930" cy="23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 Box 282"/>
          <p:cNvSpPr txBox="1">
            <a:spLocks noChangeArrowheads="1"/>
          </p:cNvSpPr>
          <p:nvPr/>
        </p:nvSpPr>
        <p:spPr bwMode="auto">
          <a:xfrm>
            <a:off x="1295219" y="2307099"/>
            <a:ext cx="5128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GB" sz="14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strip</a:t>
            </a:r>
            <a:endParaRPr lang="en-US" sz="14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2" name="Bogen 21"/>
          <p:cNvSpPr/>
          <p:nvPr/>
        </p:nvSpPr>
        <p:spPr>
          <a:xfrm>
            <a:off x="1167865" y="2543316"/>
            <a:ext cx="471340" cy="263949"/>
          </a:xfrm>
          <a:prstGeom prst="arc">
            <a:avLst>
              <a:gd name="adj1" fmla="val 1050180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feld 91"/>
          <p:cNvSpPr txBox="1"/>
          <p:nvPr/>
        </p:nvSpPr>
        <p:spPr>
          <a:xfrm>
            <a:off x="3286116" y="4286256"/>
            <a:ext cx="5344941" cy="20108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Edge strips are capacitively coupled to bias ring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Bias ring is AC coupled to ground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Pre-amplifier is referenced to 1.25V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If V125 is noisy, pre-amp reference voltage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fluctuates against input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This leads to increased noise on edge channels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smtClean="0">
                <a:sym typeface="Symbol"/>
              </a:rPr>
              <a:t></a:t>
            </a:r>
            <a:r>
              <a:rPr lang="de-DE" smtClean="0">
                <a:sym typeface="Symbol"/>
              </a:rPr>
              <a:t>-</a:t>
            </a:r>
            <a:r>
              <a:rPr lang="de-DE" sz="2800" smtClean="0">
                <a:latin typeface="Arial" pitchFamily="34" charset="0"/>
                <a:cs typeface="Arial" pitchFamily="34" charset="0"/>
              </a:rPr>
              <a:t>Filters vs. LDO: What about Efficiency?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pic>
        <p:nvPicPr>
          <p:cNvPr id="11" name="Picture 2" descr="C:\cygwin\home\admin\phd_stuff\efficiency_measurements\eff_py\data\Quotient_Enpirion_V1_2_1.25V_LDO_Enpirion_V1_2_1.30V_solo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2844" y="2143116"/>
            <a:ext cx="4357717" cy="3131425"/>
          </a:xfrm>
          <a:prstGeom prst="rect">
            <a:avLst/>
          </a:prstGeom>
          <a:noFill/>
        </p:spPr>
      </p:pic>
      <p:pic>
        <p:nvPicPr>
          <p:cNvPr id="13" name="Picture 6" descr="C:\cygwin\home\admin\phd_stuff\efficiency_measurements\eff_py\data\Quotient_Enpirion_V1_2_1.30V_2.55nH_2.2uF_Enpirion_V1_2_1.30V_solo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14876" y="2143116"/>
            <a:ext cx="4374203" cy="3143272"/>
          </a:xfrm>
          <a:prstGeom prst="rect">
            <a:avLst/>
          </a:prstGeom>
          <a:noFill/>
        </p:spPr>
      </p:pic>
      <p:sp>
        <p:nvSpPr>
          <p:cNvPr id="14" name="Textfeld 13"/>
          <p:cNvSpPr txBox="1"/>
          <p:nvPr/>
        </p:nvSpPr>
        <p:spPr>
          <a:xfrm>
            <a:off x="142844" y="1071546"/>
            <a:ext cx="7175426" cy="1379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</a:pPr>
            <a:r>
              <a:rPr lang="de-DE" b="1" smtClean="0"/>
              <a:t>Efficiency with LDO (filter) / efficiency without LDO (filter)</a:t>
            </a:r>
          </a:p>
          <a:p>
            <a:pPr>
              <a:spcBef>
                <a:spcPts val="700"/>
              </a:spcBef>
            </a:pPr>
            <a:r>
              <a:rPr lang="de-DE" smtClean="0"/>
              <a:t>was measured for all board types, filters and V</a:t>
            </a:r>
            <a:r>
              <a:rPr lang="de-DE" baseline="-25000" smtClean="0"/>
              <a:t>out</a:t>
            </a:r>
            <a:r>
              <a:rPr lang="de-DE" smtClean="0"/>
              <a:t> = 1.25V and 2.50V;</a:t>
            </a:r>
            <a:br>
              <a:rPr lang="de-DE" smtClean="0"/>
            </a:br>
            <a:r>
              <a:rPr lang="de-DE" smtClean="0"/>
              <a:t>e.g. AC2_StandardC, 1.25V:</a:t>
            </a:r>
          </a:p>
          <a:p>
            <a:pPr>
              <a:spcBef>
                <a:spcPts val="700"/>
              </a:spcBef>
            </a:pPr>
            <a:r>
              <a:rPr lang="de-DE" b="1" smtClean="0"/>
              <a:t> </a:t>
            </a:r>
            <a:endParaRPr lang="de-DE" b="1"/>
          </a:p>
        </p:txBody>
      </p:sp>
      <p:sp>
        <p:nvSpPr>
          <p:cNvPr id="18" name="Textfeld 17"/>
          <p:cNvSpPr txBox="1"/>
          <p:nvPr/>
        </p:nvSpPr>
        <p:spPr>
          <a:xfrm>
            <a:off x="928662" y="214311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LDO filter</a:t>
            </a:r>
            <a:endParaRPr lang="de-DE" b="1"/>
          </a:p>
        </p:txBody>
      </p:sp>
      <p:sp>
        <p:nvSpPr>
          <p:cNvPr id="19" name="Textfeld 18"/>
          <p:cNvSpPr txBox="1"/>
          <p:nvPr/>
        </p:nvSpPr>
        <p:spPr>
          <a:xfrm>
            <a:off x="5336028" y="2143116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ym typeface="Symbol"/>
              </a:rPr>
              <a:t></a:t>
            </a:r>
            <a:r>
              <a:rPr lang="de-DE" b="1" smtClean="0"/>
              <a:t>-filter 2</a:t>
            </a:r>
            <a:endParaRPr lang="de-DE" b="1"/>
          </a:p>
        </p:txBody>
      </p:sp>
      <p:sp>
        <p:nvSpPr>
          <p:cNvPr id="20" name="Textfeld 19"/>
          <p:cNvSpPr txBox="1"/>
          <p:nvPr/>
        </p:nvSpPr>
        <p:spPr>
          <a:xfrm>
            <a:off x="214282" y="5357826"/>
            <a:ext cx="7087197" cy="1051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Losses of up to 7% observed with LDO regulator (50mV dropout)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Losses with our </a:t>
            </a:r>
            <a:r>
              <a:rPr lang="de-DE" smtClean="0">
                <a:sym typeface="Symbol"/>
              </a:rPr>
              <a:t></a:t>
            </a:r>
            <a:r>
              <a:rPr lang="de-DE" smtClean="0"/>
              <a:t>-filters stay below 1%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</a:t>
            </a:r>
            <a:r>
              <a:rPr lang="de-DE" smtClean="0">
                <a:sym typeface="Symbol"/>
              </a:rPr>
              <a:t></a:t>
            </a:r>
            <a:r>
              <a:rPr lang="de-DE" smtClean="0"/>
              <a:t>-filter clearly preferred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SLHC &amp; the CMS Tracker Upgrade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892944" y="1176334"/>
          <a:ext cx="7465270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1"/>
                <a:gridCol w="1357322"/>
                <a:gridCol w="1857388"/>
                <a:gridCol w="2178859"/>
              </a:tblGrid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LHC</a:t>
                      </a:r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SLHC Phase-1</a:t>
                      </a:r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SLHC Phase-2</a:t>
                      </a:r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0" smtClean="0"/>
                        <a:t>Luminosity</a:t>
                      </a:r>
                      <a:endParaRPr lang="de-DE" baseline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10</a:t>
                      </a:r>
                      <a:r>
                        <a:rPr lang="de-DE" baseline="30000" smtClean="0"/>
                        <a:t>34</a:t>
                      </a:r>
                      <a:r>
                        <a:rPr lang="de-DE" smtClean="0"/>
                        <a:t>cm</a:t>
                      </a:r>
                      <a:r>
                        <a:rPr lang="de-DE" baseline="30000" smtClean="0"/>
                        <a:t>-2</a:t>
                      </a:r>
                      <a:r>
                        <a:rPr lang="de-DE" smtClean="0"/>
                        <a:t>s</a:t>
                      </a:r>
                      <a:r>
                        <a:rPr lang="de-DE" baseline="30000" smtClean="0"/>
                        <a:t>-1</a:t>
                      </a:r>
                      <a:endParaRPr lang="de-DE" baseline="30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2 x </a:t>
                      </a:r>
                      <a:r>
                        <a:rPr lang="de-DE" smtClean="0"/>
                        <a:t>10</a:t>
                      </a:r>
                      <a:r>
                        <a:rPr lang="de-DE" baseline="30000" smtClean="0"/>
                        <a:t>34</a:t>
                      </a:r>
                      <a:r>
                        <a:rPr lang="de-DE" smtClean="0"/>
                        <a:t>cm</a:t>
                      </a:r>
                      <a:r>
                        <a:rPr lang="de-DE" baseline="30000" smtClean="0"/>
                        <a:t>-2</a:t>
                      </a:r>
                      <a:r>
                        <a:rPr lang="de-DE" smtClean="0"/>
                        <a:t>s</a:t>
                      </a:r>
                      <a:r>
                        <a:rPr lang="de-DE" baseline="30000" smtClean="0"/>
                        <a:t>-1</a:t>
                      </a:r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10</a:t>
                      </a:r>
                      <a:r>
                        <a:rPr lang="de-DE" baseline="30000" smtClean="0"/>
                        <a:t>35</a:t>
                      </a:r>
                      <a:r>
                        <a:rPr lang="de-DE" smtClean="0"/>
                        <a:t>cm</a:t>
                      </a:r>
                      <a:r>
                        <a:rPr lang="de-DE" baseline="30000" smtClean="0"/>
                        <a:t>-2</a:t>
                      </a:r>
                      <a:r>
                        <a:rPr lang="de-DE" smtClean="0"/>
                        <a:t>s</a:t>
                      </a:r>
                      <a:r>
                        <a:rPr lang="de-DE" baseline="30000" smtClean="0"/>
                        <a:t>-1</a:t>
                      </a:r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0" smtClean="0"/>
                        <a:t>Particles in tracker</a:t>
                      </a:r>
                      <a:endParaRPr lang="de-DE" baseline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smtClean="0"/>
                        <a:t>~ 1 000</a:t>
                      </a:r>
                      <a:endParaRPr lang="de-DE" baseline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~ 2 000</a:t>
                      </a:r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~ 15 000 – 20 000</a:t>
                      </a:r>
                    </a:p>
                    <a:p>
                      <a:r>
                        <a:rPr lang="de-DE" sz="1400" smtClean="0"/>
                        <a:t>depending on</a:t>
                      </a:r>
                      <a:r>
                        <a:rPr lang="de-DE" sz="1400" baseline="0" smtClean="0"/>
                        <a:t> scenario</a:t>
                      </a:r>
                      <a:endParaRPr lang="de-DE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Start-up</a:t>
                      </a:r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smtClean="0"/>
                        <a:t>2009 = t</a:t>
                      </a:r>
                      <a:r>
                        <a:rPr lang="de-DE" baseline="-25000" smtClean="0"/>
                        <a:t>0</a:t>
                      </a:r>
                      <a:endParaRPr lang="de-DE" baseline="-25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smtClean="0"/>
                        <a:t>t</a:t>
                      </a:r>
                      <a:r>
                        <a:rPr lang="de-DE" baseline="-25000" smtClean="0"/>
                        <a:t>0</a:t>
                      </a:r>
                      <a:r>
                        <a:rPr lang="de-DE" smtClean="0"/>
                        <a:t> +</a:t>
                      </a:r>
                      <a:r>
                        <a:rPr lang="de-DE" baseline="0" smtClean="0"/>
                        <a:t> 4-5 years</a:t>
                      </a:r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smtClean="0"/>
                        <a:t>t</a:t>
                      </a:r>
                      <a:r>
                        <a:rPr lang="de-DE" baseline="-25000" smtClean="0"/>
                        <a:t>0</a:t>
                      </a:r>
                      <a:r>
                        <a:rPr lang="de-DE" smtClean="0"/>
                        <a:t> +</a:t>
                      </a:r>
                      <a:r>
                        <a:rPr lang="de-DE" baseline="0" smtClean="0"/>
                        <a:t> 10 years</a:t>
                      </a:r>
                      <a:endParaRPr lang="de-DE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250127" y="3273982"/>
            <a:ext cx="7250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Severe consequences for CMS and its Silicon Strip Tracker, e.g.:</a:t>
            </a:r>
            <a:endParaRPr lang="de-DE" b="1"/>
          </a:p>
        </p:txBody>
      </p:sp>
      <p:sp>
        <p:nvSpPr>
          <p:cNvPr id="14" name="Textfeld 13"/>
          <p:cNvSpPr txBox="1"/>
          <p:nvPr/>
        </p:nvSpPr>
        <p:spPr>
          <a:xfrm>
            <a:off x="318554" y="3657290"/>
            <a:ext cx="8531503" cy="2123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z="1600" smtClean="0"/>
              <a:t> Higher granularity needed </a:t>
            </a:r>
            <a:r>
              <a:rPr lang="de-DE" sz="1600" smtClean="0">
                <a:sym typeface="Symbol"/>
              </a:rPr>
              <a:t> strip length decreases from </a:t>
            </a:r>
            <a:r>
              <a:rPr lang="de-DE" sz="1600" smtClean="0"/>
              <a:t>10-20cm </a:t>
            </a:r>
            <a:r>
              <a:rPr lang="de-DE" sz="1600" smtClean="0">
                <a:sym typeface="Symbol"/>
              </a:rPr>
              <a:t>to</a:t>
            </a:r>
            <a:r>
              <a:rPr lang="de-DE" sz="1600" smtClean="0"/>
              <a:t> 2.5-5cm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z="1600" smtClean="0"/>
              <a:t> Track information must be used in the level-1 trigger to preserve 100kHz trigger rate  </a:t>
            </a:r>
            <a:br>
              <a:rPr lang="de-DE" sz="1600" smtClean="0"/>
            </a:br>
            <a:r>
              <a:rPr lang="de-DE" sz="1600" smtClean="0"/>
              <a:t>       </a:t>
            </a:r>
            <a:r>
              <a:rPr lang="de-DE" sz="1600" smtClean="0">
                <a:sym typeface="Symbol"/>
              </a:rPr>
              <a:t> pixellated layers with </a:t>
            </a:r>
            <a:r>
              <a:rPr lang="de-DE" sz="1600" smtClean="0"/>
              <a:t>complex, fast digital electronics and </a:t>
            </a:r>
            <a:r>
              <a:rPr lang="de-DE" sz="1600" b="1" smtClean="0">
                <a:sym typeface="Symbol"/>
              </a:rPr>
              <a:t>high</a:t>
            </a:r>
            <a:r>
              <a:rPr lang="de-DE" sz="1600" b="1" smtClean="0"/>
              <a:t> power consumption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z="1600" smtClean="0"/>
              <a:t> Smaller feature size FE-electronics: 250nm </a:t>
            </a:r>
            <a:r>
              <a:rPr lang="de-DE" sz="1600" smtClean="0">
                <a:sym typeface="Symbol"/>
              </a:rPr>
              <a:t></a:t>
            </a:r>
            <a:r>
              <a:rPr lang="de-DE" sz="1600" smtClean="0"/>
              <a:t> 130nm or below </a:t>
            </a:r>
            <a:br>
              <a:rPr lang="de-DE" sz="1600" smtClean="0"/>
            </a:br>
            <a:r>
              <a:rPr lang="de-DE" sz="1600" smtClean="0"/>
              <a:t>      </a:t>
            </a:r>
            <a:r>
              <a:rPr lang="de-DE" sz="1600" smtClean="0">
                <a:sym typeface="Symbol"/>
              </a:rPr>
              <a:t></a:t>
            </a:r>
            <a:r>
              <a:rPr lang="de-DE" sz="1600" smtClean="0"/>
              <a:t> saves power, but leads to </a:t>
            </a:r>
            <a:r>
              <a:rPr lang="de-DE" sz="1600" b="1" smtClean="0"/>
              <a:t>larger currents for same power consumption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z="1600" smtClean="0"/>
              <a:t> Preserve (improve?) detector quality </a:t>
            </a:r>
            <a:r>
              <a:rPr lang="de-DE" sz="1600" smtClean="0">
                <a:sym typeface="Symbol"/>
              </a:rPr>
              <a:t></a:t>
            </a:r>
            <a:r>
              <a:rPr lang="de-DE" sz="1600" smtClean="0"/>
              <a:t> decrease material budget inside tracker (cables!)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z="1600" b="1" smtClean="0"/>
              <a:t> Services – including power cables – to the tracker cannot be exchanged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14282" y="5988626"/>
            <a:ext cx="8528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A new, different Tracker will be built. Its power consumption might be high. </a:t>
            </a:r>
            <a:endParaRPr lang="de-DE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14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DC-DC Conversion for the Tracker Upgrade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142844" y="1071546"/>
            <a:ext cx="8760796" cy="10515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de-DE" smtClean="0"/>
              <a:t>A novel powering scheme will be needed </a:t>
            </a:r>
            <a:r>
              <a:rPr lang="de-DE" smtClean="0">
                <a:sym typeface="Symbol"/>
              </a:rPr>
              <a:t></a:t>
            </a:r>
            <a:r>
              <a:rPr lang="de-DE" smtClean="0"/>
              <a:t> review process to narrow down options.</a:t>
            </a:r>
          </a:p>
          <a:p>
            <a:pPr>
              <a:spcBef>
                <a:spcPts val="1000"/>
              </a:spcBef>
            </a:pPr>
            <a:r>
              <a:rPr lang="de-DE" smtClean="0"/>
              <a:t>The CMS tracker has chosen </a:t>
            </a:r>
            <a:r>
              <a:rPr lang="de-DE" b="1" smtClean="0">
                <a:solidFill>
                  <a:srgbClr val="0000CC"/>
                </a:solidFill>
              </a:rPr>
              <a:t>DC-DC conversion as baseline solution</a:t>
            </a:r>
            <a:r>
              <a:rPr lang="de-DE" smtClean="0"/>
              <a:t>, and </a:t>
            </a:r>
            <a:br>
              <a:rPr lang="de-DE" smtClean="0"/>
            </a:br>
            <a:r>
              <a:rPr lang="de-DE" smtClean="0"/>
              <a:t>maintains Serial Powering as back-up. Reverting to back-up must remain possible.</a:t>
            </a:r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134335" y="3559734"/>
            <a:ext cx="8009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olidFill>
                  <a:srgbClr val="FF0000"/>
                </a:solidFill>
              </a:rPr>
              <a:t>“Buck converter“</a:t>
            </a:r>
            <a:r>
              <a:rPr lang="de-DE" smtClean="0"/>
              <a:t>: few components, efficiency ~ 80%, high currents, high r</a:t>
            </a:r>
            <a:endParaRPr lang="de-DE"/>
          </a:p>
        </p:txBody>
      </p:sp>
      <p:grpSp>
        <p:nvGrpSpPr>
          <p:cNvPr id="39" name="Gruppieren 38"/>
          <p:cNvGrpSpPr/>
          <p:nvPr/>
        </p:nvGrpSpPr>
        <p:grpSpPr>
          <a:xfrm>
            <a:off x="206976" y="2357430"/>
            <a:ext cx="8722742" cy="1000132"/>
            <a:chOff x="-32" y="2428868"/>
            <a:chExt cx="8722742" cy="1000132"/>
          </a:xfrm>
        </p:grpSpPr>
        <p:sp>
          <p:nvSpPr>
            <p:cNvPr id="42" name="Rechteck 41"/>
            <p:cNvSpPr/>
            <p:nvPr/>
          </p:nvSpPr>
          <p:spPr>
            <a:xfrm>
              <a:off x="3239352" y="2428868"/>
              <a:ext cx="2857520" cy="10001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mtClean="0"/>
                <a:t>DC-DC Converter</a:t>
              </a:r>
              <a:endParaRPr lang="de-DE"/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3253025" y="2500306"/>
              <a:ext cx="2715808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700" b="1" smtClean="0"/>
                <a:t>DC-DC Converter</a:t>
              </a:r>
            </a:p>
            <a:p>
              <a:r>
                <a:rPr lang="de-DE" sz="1700" smtClean="0"/>
                <a:t>Conversion ratio r = 2 - 10</a:t>
              </a:r>
            </a:p>
            <a:p>
              <a:r>
                <a:rPr lang="de-DE" sz="1700" smtClean="0"/>
                <a:t>r = V</a:t>
              </a:r>
              <a:r>
                <a:rPr lang="de-DE" sz="1700" baseline="-25000" smtClean="0"/>
                <a:t>in</a:t>
              </a:r>
              <a:r>
                <a:rPr lang="de-DE" sz="1700" smtClean="0"/>
                <a:t>/V</a:t>
              </a:r>
              <a:r>
                <a:rPr lang="de-DE" sz="1700" baseline="-25000" smtClean="0"/>
                <a:t>out</a:t>
              </a:r>
              <a:r>
                <a:rPr lang="de-DE" sz="1700" smtClean="0"/>
                <a:t> = I</a:t>
              </a:r>
              <a:r>
                <a:rPr lang="de-DE" sz="1700" baseline="-25000" smtClean="0"/>
                <a:t>out</a:t>
              </a:r>
              <a:r>
                <a:rPr lang="de-DE" sz="1700" smtClean="0"/>
                <a:t>/I</a:t>
              </a:r>
              <a:r>
                <a:rPr lang="de-DE" sz="1700" baseline="-25000" smtClean="0"/>
                <a:t>in</a:t>
              </a:r>
              <a:r>
                <a:rPr lang="de-DE" sz="1700" smtClean="0"/>
                <a:t> </a:t>
              </a:r>
              <a:endParaRPr lang="de-DE" sz="1700"/>
            </a:p>
          </p:txBody>
        </p:sp>
        <p:sp>
          <p:nvSpPr>
            <p:cNvPr id="44" name="Pfeil nach rechts 43"/>
            <p:cNvSpPr/>
            <p:nvPr/>
          </p:nvSpPr>
          <p:spPr>
            <a:xfrm>
              <a:off x="2382096" y="2786058"/>
              <a:ext cx="785818" cy="35719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-32" y="2711231"/>
              <a:ext cx="232948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700" b="1" smtClean="0"/>
                <a:t>V</a:t>
              </a:r>
              <a:r>
                <a:rPr lang="de-DE" sz="1700" b="1" baseline="-25000" smtClean="0"/>
                <a:t>in </a:t>
              </a:r>
              <a:r>
                <a:rPr lang="de-DE" sz="1700" b="1" smtClean="0"/>
                <a:t> </a:t>
              </a:r>
              <a:r>
                <a:rPr lang="de-DE" sz="1700" smtClean="0"/>
                <a:t>(e.g. 10V)</a:t>
              </a:r>
            </a:p>
            <a:p>
              <a:r>
                <a:rPr lang="de-DE" sz="1700" smtClean="0"/>
                <a:t>Cable loss red. by 1/r</a:t>
              </a:r>
              <a:r>
                <a:rPr lang="de-DE" sz="1700" baseline="30000" smtClean="0"/>
                <a:t>2</a:t>
              </a:r>
              <a:endParaRPr lang="de-DE" sz="1700" baseline="30000"/>
            </a:p>
          </p:txBody>
        </p:sp>
        <p:sp>
          <p:nvSpPr>
            <p:cNvPr id="46" name="Pfeil nach rechts 45"/>
            <p:cNvSpPr/>
            <p:nvPr/>
          </p:nvSpPr>
          <p:spPr>
            <a:xfrm>
              <a:off x="6168310" y="2786058"/>
              <a:ext cx="785818" cy="35719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7000892" y="2773916"/>
              <a:ext cx="17218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700" b="1" smtClean="0"/>
                <a:t>V</a:t>
              </a:r>
              <a:r>
                <a:rPr lang="de-DE" sz="1700" b="1" baseline="-25000" smtClean="0"/>
                <a:t>out </a:t>
              </a:r>
              <a:r>
                <a:rPr lang="de-DE" sz="1700" smtClean="0"/>
                <a:t>  (e.g. 1.2V)</a:t>
              </a:r>
              <a:endParaRPr lang="de-DE" sz="1700"/>
            </a:p>
          </p:txBody>
        </p:sp>
      </p:grpSp>
      <p:sp>
        <p:nvSpPr>
          <p:cNvPr id="19" name="Textfeld 18"/>
          <p:cNvSpPr txBox="1"/>
          <p:nvPr/>
        </p:nvSpPr>
        <p:spPr>
          <a:xfrm>
            <a:off x="429803" y="4714884"/>
            <a:ext cx="2141933" cy="172354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HV-tolerant 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semi-conductor 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technology needed</a:t>
            </a:r>
          </a:p>
          <a:p>
            <a:pPr>
              <a:buFont typeface="Symbol" pitchFamily="18" charset="2"/>
              <a:buChar char="®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radiation-hardness</a:t>
            </a:r>
          </a:p>
          <a:p>
            <a:r>
              <a:rPr lang="de-DE" sz="1400" smtClean="0">
                <a:latin typeface="Arial" pitchFamily="34" charset="0"/>
                <a:cs typeface="Arial" pitchFamily="34" charset="0"/>
              </a:rPr>
              <a:t>(22cm &amp; 3000fb</a:t>
            </a:r>
            <a:r>
              <a:rPr lang="de-DE" sz="1400" baseline="30000" smtClean="0">
                <a:latin typeface="Arial" pitchFamily="34" charset="0"/>
                <a:cs typeface="Arial" pitchFamily="34" charset="0"/>
              </a:rPr>
              <a:t>-1</a:t>
            </a:r>
            <a:r>
              <a:rPr lang="de-DE" sz="140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de-DE" sz="1400" smtClean="0">
                <a:latin typeface="Arial" pitchFamily="34" charset="0"/>
                <a:cs typeface="Arial" pitchFamily="34" charset="0"/>
              </a:rPr>
              <a:t>Fluence ~ 10</a:t>
            </a:r>
            <a:r>
              <a:rPr lang="de-DE" sz="1400" baseline="30000" smtClean="0">
                <a:latin typeface="Arial" pitchFamily="34" charset="0"/>
                <a:cs typeface="Arial" pitchFamily="34" charset="0"/>
              </a:rPr>
              <a:t>15</a:t>
            </a:r>
            <a:r>
              <a:rPr lang="de-DE" sz="1400" smtClean="0">
                <a:latin typeface="Arial" pitchFamily="34" charset="0"/>
                <a:cs typeface="Arial" pitchFamily="34" charset="0"/>
              </a:rPr>
              <a:t>/cm</a:t>
            </a:r>
            <a:r>
              <a:rPr lang="de-DE" sz="1400" baseline="30000" smtClean="0">
                <a:latin typeface="Arial" pitchFamily="34" charset="0"/>
                <a:cs typeface="Arial" pitchFamily="34" charset="0"/>
              </a:rPr>
              <a:t>2</a:t>
            </a:r>
          </a:p>
          <a:p>
            <a:r>
              <a:rPr lang="de-DE" sz="1400" smtClean="0">
                <a:latin typeface="Arial" pitchFamily="34" charset="0"/>
                <a:cs typeface="Arial" pitchFamily="34" charset="0"/>
              </a:rPr>
              <a:t>Dose ~ 1MGy)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500166" y="4214818"/>
            <a:ext cx="160653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Switching noise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643446"/>
            <a:ext cx="3732612" cy="17145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3" name="Ellipse 22"/>
          <p:cNvSpPr/>
          <p:nvPr/>
        </p:nvSpPr>
        <p:spPr>
          <a:xfrm>
            <a:off x="3500430" y="4714884"/>
            <a:ext cx="714380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4" name="Gerade Verbindung mit Pfeil 23"/>
          <p:cNvCxnSpPr>
            <a:stCxn id="23" idx="1"/>
          </p:cNvCxnSpPr>
          <p:nvPr/>
        </p:nvCxnSpPr>
        <p:spPr>
          <a:xfrm rot="16200000" flipV="1">
            <a:off x="3219910" y="4423901"/>
            <a:ext cx="308471" cy="46180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/>
          <p:cNvSpPr/>
          <p:nvPr/>
        </p:nvSpPr>
        <p:spPr>
          <a:xfrm>
            <a:off x="4572000" y="4786322"/>
            <a:ext cx="78581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3929058" y="4000504"/>
            <a:ext cx="2767104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Ferrites saturate for B &gt; ~2T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air-core inductor needed</a:t>
            </a:r>
          </a:p>
        </p:txBody>
      </p:sp>
      <p:cxnSp>
        <p:nvCxnSpPr>
          <p:cNvPr id="28" name="Gerade Verbindung mit Pfeil 27"/>
          <p:cNvCxnSpPr/>
          <p:nvPr/>
        </p:nvCxnSpPr>
        <p:spPr>
          <a:xfrm>
            <a:off x="6500826" y="5356238"/>
            <a:ext cx="571504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7072330" y="5162148"/>
            <a:ext cx="105779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Efficiency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2857488" y="5114936"/>
            <a:ext cx="642942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1" name="Gerade Verbindung mit Pfeil 30"/>
          <p:cNvCxnSpPr/>
          <p:nvPr/>
        </p:nvCxnSpPr>
        <p:spPr>
          <a:xfrm rot="10800000">
            <a:off x="2571736" y="5429264"/>
            <a:ext cx="28575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6929454" y="5590776"/>
            <a:ext cx="1598515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Material budget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6929454" y="6019404"/>
            <a:ext cx="181492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Space constraints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7072330" y="4429132"/>
            <a:ext cx="1643074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radiates noise</a:t>
            </a:r>
            <a:endParaRPr lang="de-DE" sz="1600"/>
          </a:p>
        </p:txBody>
      </p:sp>
      <p:cxnSp>
        <p:nvCxnSpPr>
          <p:cNvPr id="35" name="Gerade Verbindung mit Pfeil 34"/>
          <p:cNvCxnSpPr/>
          <p:nvPr/>
        </p:nvCxnSpPr>
        <p:spPr>
          <a:xfrm flipV="1">
            <a:off x="6715140" y="4500570"/>
            <a:ext cx="346129" cy="437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hteck 35"/>
          <p:cNvSpPr/>
          <p:nvPr/>
        </p:nvSpPr>
        <p:spPr>
          <a:xfrm>
            <a:off x="7052911" y="4019140"/>
            <a:ext cx="662361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bulky</a:t>
            </a:r>
          </a:p>
        </p:txBody>
      </p:sp>
      <p:cxnSp>
        <p:nvCxnSpPr>
          <p:cNvPr id="37" name="Gerade Verbindung mit Pfeil 36"/>
          <p:cNvCxnSpPr/>
          <p:nvPr/>
        </p:nvCxnSpPr>
        <p:spPr>
          <a:xfrm flipV="1">
            <a:off x="6715140" y="4214818"/>
            <a:ext cx="346129" cy="437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rot="5400000" flipH="1" flipV="1">
            <a:off x="4893074" y="4678768"/>
            <a:ext cx="214314" cy="79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786190"/>
            <a:ext cx="5184308" cy="276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Aachen DC-DC Converters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21194" y="1071546"/>
            <a:ext cx="9011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de-DE" b="1" smtClean="0"/>
              <a:t>Idea of Aachen R&amp;D</a:t>
            </a:r>
            <a:r>
              <a:rPr lang="de-DE" smtClean="0"/>
              <a:t>: develop buck converters with </a:t>
            </a:r>
            <a:r>
              <a:rPr lang="de-DE" b="1" smtClean="0">
                <a:solidFill>
                  <a:srgbClr val="FF0000"/>
                </a:solidFill>
              </a:rPr>
              <a:t>commercial non-radiation-hard </a:t>
            </a:r>
            <a:br>
              <a:rPr lang="de-DE" b="1" smtClean="0">
                <a:solidFill>
                  <a:srgbClr val="FF0000"/>
                </a:solidFill>
              </a:rPr>
            </a:br>
            <a:r>
              <a:rPr lang="de-DE" smtClean="0"/>
              <a:t>chips; optimize for low mass, low space, low noise; and study in system test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715008" y="3357562"/>
            <a:ext cx="2978188" cy="1107996"/>
          </a:xfrm>
          <a:prstGeom prst="rect">
            <a:avLst/>
          </a:prstGeom>
          <a:noFill/>
          <a:ln w="28575">
            <a:solidFill>
              <a:srgbClr val="FF3300"/>
            </a:solidFill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Chip</a:t>
            </a:r>
            <a:r>
              <a:rPr lang="de-DE" smtClean="0"/>
              <a:t>: </a:t>
            </a:r>
            <a:r>
              <a:rPr lang="de-DE" b="1" smtClean="0"/>
              <a:t>Enpirion</a:t>
            </a:r>
            <a:r>
              <a:rPr lang="de-DE" smtClean="0"/>
              <a:t> </a:t>
            </a:r>
            <a:r>
              <a:rPr lang="de-DE" b="1" smtClean="0"/>
              <a:t>EQ5382D</a:t>
            </a:r>
          </a:p>
          <a:p>
            <a:r>
              <a:rPr lang="de-DE" sz="1600" smtClean="0"/>
              <a:t>V</a:t>
            </a:r>
            <a:r>
              <a:rPr lang="de-DE" sz="1600" baseline="-25000" smtClean="0"/>
              <a:t>in</a:t>
            </a:r>
            <a:r>
              <a:rPr lang="de-DE" sz="1600" smtClean="0"/>
              <a:t> = 2.4-5.5V(rec.)/7.0V(max.)</a:t>
            </a:r>
          </a:p>
          <a:p>
            <a:r>
              <a:rPr lang="de-DE" sz="1600" smtClean="0"/>
              <a:t>I</a:t>
            </a:r>
            <a:r>
              <a:rPr lang="de-DE" sz="1600" baseline="-25000" smtClean="0"/>
              <a:t>out</a:t>
            </a:r>
            <a:r>
              <a:rPr lang="de-DE" sz="1600" smtClean="0"/>
              <a:t> </a:t>
            </a:r>
            <a:r>
              <a:rPr lang="de-DE" sz="1600" smtClean="0">
                <a:sym typeface="Symbol"/>
              </a:rPr>
              <a:t></a:t>
            </a:r>
            <a:r>
              <a:rPr lang="de-DE" sz="1600" smtClean="0"/>
              <a:t> 0.8A</a:t>
            </a:r>
          </a:p>
          <a:p>
            <a:r>
              <a:rPr lang="de-DE" sz="1600" smtClean="0"/>
              <a:t>f</a:t>
            </a:r>
            <a:r>
              <a:rPr lang="de-DE" sz="1600" baseline="-25000" smtClean="0"/>
              <a:t>s</a:t>
            </a:r>
            <a:r>
              <a:rPr lang="de-DE" sz="1600" smtClean="0"/>
              <a:t> </a:t>
            </a:r>
            <a:r>
              <a:rPr lang="de-DE" sz="1600" smtClean="0">
                <a:sym typeface="Symbol"/>
              </a:rPr>
              <a:t></a:t>
            </a:r>
            <a:r>
              <a:rPr lang="de-DE" sz="1600" smtClean="0"/>
              <a:t> 4MHz</a:t>
            </a:r>
            <a:endParaRPr lang="de-DE" sz="1600"/>
          </a:p>
        </p:txBody>
      </p:sp>
      <p:sp>
        <p:nvSpPr>
          <p:cNvPr id="23" name="Textfeld 22"/>
          <p:cNvSpPr txBox="1"/>
          <p:nvPr/>
        </p:nvSpPr>
        <p:spPr>
          <a:xfrm>
            <a:off x="5720114" y="1931907"/>
            <a:ext cx="2334293" cy="135421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PCB:</a:t>
            </a:r>
          </a:p>
          <a:p>
            <a:r>
              <a:rPr lang="de-DE" sz="1600" smtClean="0"/>
              <a:t>2 copper layers a 35</a:t>
            </a:r>
            <a:r>
              <a:rPr lang="de-DE" sz="1600" smtClean="0">
                <a:sym typeface="Symbol"/>
              </a:rPr>
              <a:t></a:t>
            </a:r>
            <a:r>
              <a:rPr lang="de-DE" sz="1600" smtClean="0"/>
              <a:t>m</a:t>
            </a:r>
          </a:p>
          <a:p>
            <a:r>
              <a:rPr lang="de-DE" sz="1600" smtClean="0"/>
              <a:t>FR4, 200µm</a:t>
            </a:r>
          </a:p>
          <a:p>
            <a:r>
              <a:rPr lang="de-DE" sz="1600" smtClean="0"/>
              <a:t>V = 2.3cm</a:t>
            </a:r>
            <a:r>
              <a:rPr lang="de-DE" sz="1600" baseline="30000" smtClean="0"/>
              <a:t>2</a:t>
            </a:r>
            <a:r>
              <a:rPr lang="de-DE" sz="1600" smtClean="0"/>
              <a:t> x 10mm</a:t>
            </a:r>
          </a:p>
          <a:p>
            <a:r>
              <a:rPr lang="de-DE" sz="1600" smtClean="0"/>
              <a:t>m = 1.0g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5715008" y="5500702"/>
            <a:ext cx="2223686" cy="36933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Input/output filters</a:t>
            </a:r>
            <a:endParaRPr lang="de-DE" smtClean="0"/>
          </a:p>
        </p:txBody>
      </p:sp>
      <p:sp>
        <p:nvSpPr>
          <p:cNvPr id="40" name="Textfeld 39"/>
          <p:cNvSpPr txBox="1"/>
          <p:nvPr/>
        </p:nvSpPr>
        <p:spPr>
          <a:xfrm>
            <a:off x="5715008" y="4567490"/>
            <a:ext cx="3012363" cy="86177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Air-core inductor:</a:t>
            </a:r>
          </a:p>
          <a:p>
            <a:r>
              <a:rPr lang="de-DE" sz="1600" smtClean="0"/>
              <a:t>Custom-made toroid, </a:t>
            </a:r>
            <a:r>
              <a:rPr lang="de-DE" sz="1600" smtClean="0">
                <a:sym typeface="Symbol"/>
              </a:rPr>
              <a:t>  </a:t>
            </a:r>
            <a:r>
              <a:rPr lang="de-DE" sz="1600" smtClean="0"/>
              <a:t>6mm</a:t>
            </a:r>
          </a:p>
          <a:p>
            <a:r>
              <a:rPr lang="de-DE" sz="1600" smtClean="0"/>
              <a:t>L = 200nH or 600</a:t>
            </a:r>
            <a:r>
              <a:rPr lang="de-DE" sz="1600" smtClean="0">
                <a:sym typeface="Symbol"/>
              </a:rPr>
              <a:t>n</a:t>
            </a:r>
            <a:r>
              <a:rPr lang="de-DE" sz="1600" smtClean="0"/>
              <a:t>H</a:t>
            </a:r>
          </a:p>
        </p:txBody>
      </p:sp>
      <p:sp>
        <p:nvSpPr>
          <p:cNvPr id="41" name="Rechteck 40"/>
          <p:cNvSpPr/>
          <p:nvPr/>
        </p:nvSpPr>
        <p:spPr>
          <a:xfrm>
            <a:off x="1768334" y="4357694"/>
            <a:ext cx="1015008" cy="1285884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/>
          <p:cNvSpPr/>
          <p:nvPr/>
        </p:nvSpPr>
        <p:spPr>
          <a:xfrm>
            <a:off x="428596" y="4429132"/>
            <a:ext cx="785818" cy="107157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hteck 46"/>
          <p:cNvSpPr/>
          <p:nvPr/>
        </p:nvSpPr>
        <p:spPr>
          <a:xfrm>
            <a:off x="4143372" y="4214818"/>
            <a:ext cx="714380" cy="92869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/>
          <p:cNvSpPr/>
          <p:nvPr/>
        </p:nvSpPr>
        <p:spPr>
          <a:xfrm>
            <a:off x="2928926" y="4500570"/>
            <a:ext cx="714380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4" cstate="print"/>
          <a:srcRect l="5294" t="15875" r="7350"/>
          <a:stretch>
            <a:fillRect/>
          </a:stretch>
        </p:blipFill>
        <p:spPr bwMode="auto">
          <a:xfrm>
            <a:off x="357158" y="1785926"/>
            <a:ext cx="28916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feld 19"/>
          <p:cNvSpPr txBox="1"/>
          <p:nvPr/>
        </p:nvSpPr>
        <p:spPr>
          <a:xfrm>
            <a:off x="1785918" y="3429000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19mm</a:t>
            </a:r>
            <a:endParaRPr lang="de-DE" sz="1600"/>
          </a:p>
        </p:txBody>
      </p:sp>
      <p:sp>
        <p:nvSpPr>
          <p:cNvPr id="21" name="Textfeld 20"/>
          <p:cNvSpPr txBox="1"/>
          <p:nvPr/>
        </p:nvSpPr>
        <p:spPr>
          <a:xfrm>
            <a:off x="3173723" y="2447504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12mm</a:t>
            </a:r>
            <a:endParaRPr lang="de-DE" sz="1600"/>
          </a:p>
        </p:txBody>
      </p:sp>
      <p:cxnSp>
        <p:nvCxnSpPr>
          <p:cNvPr id="36" name="Gerade Verbindung mit Pfeil 35"/>
          <p:cNvCxnSpPr/>
          <p:nvPr/>
        </p:nvCxnSpPr>
        <p:spPr>
          <a:xfrm flipV="1">
            <a:off x="1071538" y="3286124"/>
            <a:ext cx="2071702" cy="28575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rot="16200000" flipH="1">
            <a:off x="2678893" y="2536025"/>
            <a:ext cx="857256" cy="2143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eck 42"/>
          <p:cNvSpPr/>
          <p:nvPr/>
        </p:nvSpPr>
        <p:spPr>
          <a:xfrm>
            <a:off x="1938318" y="2428868"/>
            <a:ext cx="419104" cy="35719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1214414" y="2857496"/>
            <a:ext cx="500066" cy="42862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2214546" y="2500306"/>
            <a:ext cx="571504" cy="50006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Ellipse 50"/>
          <p:cNvSpPr/>
          <p:nvPr/>
        </p:nvSpPr>
        <p:spPr>
          <a:xfrm>
            <a:off x="1142976" y="1928802"/>
            <a:ext cx="1071570" cy="10001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2928926" y="3786190"/>
            <a:ext cx="1000132" cy="428628"/>
          </a:xfrm>
          <a:prstGeom prst="rect">
            <a:avLst/>
          </a:prstGeom>
          <a:noFill/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5715008" y="5929330"/>
            <a:ext cx="2903359" cy="369332"/>
          </a:xfrm>
          <a:prstGeom prst="rect">
            <a:avLst/>
          </a:prstGeom>
          <a:noFill/>
          <a:ln w="28575">
            <a:solidFill>
              <a:srgbClr val="CC0099"/>
            </a:solidFill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Snubber </a:t>
            </a:r>
            <a:r>
              <a:rPr lang="de-DE" smtClean="0"/>
              <a:t>to reduce ringing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9" grpId="0" animBg="1"/>
      <p:bldP spid="40" grpId="0" animBg="1"/>
      <p:bldP spid="41" grpId="0" animBg="1"/>
      <p:bldP spid="46" grpId="0" animBg="1"/>
      <p:bldP spid="47" grpId="0" animBg="1"/>
      <p:bldP spid="48" grpId="0" animBg="1"/>
      <p:bldP spid="43" grpId="0" animBg="1"/>
      <p:bldP spid="49" grpId="0" animBg="1"/>
      <p:bldP spid="50" grpId="0" animBg="1"/>
      <p:bldP spid="51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Aachen DC-DC Converter Variants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 t="11906"/>
          <a:stretch>
            <a:fillRect/>
          </a:stretch>
        </p:blipFill>
        <p:spPr bwMode="auto">
          <a:xfrm>
            <a:off x="158806" y="1414686"/>
            <a:ext cx="2698682" cy="158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/>
          <a:srcRect t="7938"/>
          <a:stretch>
            <a:fillRect/>
          </a:stretch>
        </p:blipFill>
        <p:spPr bwMode="auto">
          <a:xfrm>
            <a:off x="230244" y="3129198"/>
            <a:ext cx="2698682" cy="165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 cstate="print"/>
          <a:srcRect t="19844"/>
          <a:stretch>
            <a:fillRect/>
          </a:stretch>
        </p:blipFill>
        <p:spPr bwMode="auto">
          <a:xfrm>
            <a:off x="214282" y="4986586"/>
            <a:ext cx="2702640" cy="144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feld 15"/>
          <p:cNvSpPr txBox="1"/>
          <p:nvPr/>
        </p:nvSpPr>
        <p:spPr>
          <a:xfrm>
            <a:off x="142844" y="1000108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Three different filter capacitors:</a:t>
            </a:r>
            <a:endParaRPr lang="de-DE" b="1"/>
          </a:p>
        </p:txBody>
      </p:sp>
      <p:sp>
        <p:nvSpPr>
          <p:cNvPr id="17" name="Textfeld 16"/>
          <p:cNvSpPr txBox="1"/>
          <p:nvPr/>
        </p:nvSpPr>
        <p:spPr>
          <a:xfrm>
            <a:off x="5233152" y="1000108"/>
            <a:ext cx="3450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Two different air-core toroids:</a:t>
            </a:r>
          </a:p>
          <a:p>
            <a:r>
              <a:rPr lang="de-DE" smtClean="0"/>
              <a:t>custom-made, small, low mass</a:t>
            </a:r>
            <a:endParaRPr lang="de-DE"/>
          </a:p>
        </p:txBody>
      </p:sp>
      <p:cxnSp>
        <p:nvCxnSpPr>
          <p:cNvPr id="19" name="Gerade Verbindung 18"/>
          <p:cNvCxnSpPr/>
          <p:nvPr/>
        </p:nvCxnSpPr>
        <p:spPr>
          <a:xfrm rot="5400000">
            <a:off x="2429654" y="3644108"/>
            <a:ext cx="514194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2928926" y="1357298"/>
            <a:ext cx="1766830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AC2-StandardC:</a:t>
            </a:r>
          </a:p>
          <a:p>
            <a:r>
              <a:rPr lang="de-DE" sz="1500" smtClean="0"/>
              <a:t>Standard caps;</a:t>
            </a:r>
          </a:p>
          <a:p>
            <a:r>
              <a:rPr lang="de-DE" sz="1500" smtClean="0"/>
              <a:t>in: 22</a:t>
            </a:r>
            <a:r>
              <a:rPr lang="de-DE" sz="1500" smtClean="0">
                <a:sym typeface="Symbol"/>
              </a:rPr>
              <a:t></a:t>
            </a:r>
            <a:r>
              <a:rPr lang="de-DE" sz="1500" smtClean="0"/>
              <a:t>F || 10</a:t>
            </a:r>
            <a:r>
              <a:rPr lang="de-DE" sz="1500" smtClean="0">
                <a:sym typeface="Symbol"/>
              </a:rPr>
              <a:t></a:t>
            </a:r>
            <a:r>
              <a:rPr lang="de-DE" sz="1500" smtClean="0"/>
              <a:t>F;</a:t>
            </a:r>
          </a:p>
          <a:p>
            <a:r>
              <a:rPr lang="de-DE" sz="1500" smtClean="0"/>
              <a:t>out: 22</a:t>
            </a:r>
            <a:r>
              <a:rPr lang="de-DE" sz="1500" smtClean="0">
                <a:sym typeface="Symbol"/>
              </a:rPr>
              <a:t></a:t>
            </a:r>
            <a:r>
              <a:rPr lang="de-DE" sz="1500" smtClean="0"/>
              <a:t>F || 10</a:t>
            </a:r>
            <a:r>
              <a:rPr lang="de-DE" sz="1500" smtClean="0">
                <a:sym typeface="Symbol"/>
              </a:rPr>
              <a:t></a:t>
            </a:r>
            <a:r>
              <a:rPr lang="de-DE" sz="1500" smtClean="0"/>
              <a:t>F</a:t>
            </a:r>
            <a:endParaRPr lang="de-DE" sz="1500"/>
          </a:p>
        </p:txBody>
      </p:sp>
      <p:sp>
        <p:nvSpPr>
          <p:cNvPr id="29" name="Textfeld 28"/>
          <p:cNvSpPr txBox="1"/>
          <p:nvPr/>
        </p:nvSpPr>
        <p:spPr>
          <a:xfrm>
            <a:off x="2928926" y="3112329"/>
            <a:ext cx="192882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smtClean="0"/>
              <a:t>AC2-ReverseC:</a:t>
            </a:r>
          </a:p>
          <a:p>
            <a:r>
              <a:rPr lang="de-DE" sz="1500" smtClean="0"/>
              <a:t>3 caps a 10</a:t>
            </a:r>
            <a:r>
              <a:rPr lang="de-DE" sz="1500" smtClean="0">
                <a:sym typeface="Symbol"/>
              </a:rPr>
              <a:t></a:t>
            </a:r>
            <a:r>
              <a:rPr lang="de-DE" sz="1500" smtClean="0"/>
              <a:t>F in reverse geometry</a:t>
            </a:r>
          </a:p>
          <a:p>
            <a:r>
              <a:rPr lang="de-DE" sz="1500" smtClean="0"/>
              <a:t>for low ESL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2928926" y="4810322"/>
            <a:ext cx="200026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smtClean="0"/>
              <a:t>AC2-IDC:</a:t>
            </a:r>
          </a:p>
          <a:p>
            <a:r>
              <a:rPr lang="de-DE" sz="1500" smtClean="0"/>
              <a:t>2 Inter-Digitated</a:t>
            </a:r>
          </a:p>
          <a:p>
            <a:r>
              <a:rPr lang="de-DE" sz="1500" smtClean="0"/>
              <a:t>Caps</a:t>
            </a:r>
            <a:r>
              <a:rPr lang="de-DE" sz="1500" b="1" smtClean="0"/>
              <a:t> </a:t>
            </a:r>
            <a:r>
              <a:rPr lang="de-DE" sz="1500" smtClean="0"/>
              <a:t>with 8 legs for low ESL (&lt;100pH)</a:t>
            </a:r>
          </a:p>
          <a:p>
            <a:r>
              <a:rPr lang="de-DE" sz="1500" smtClean="0"/>
              <a:t>in:1</a:t>
            </a:r>
            <a:r>
              <a:rPr lang="de-DE" sz="1500" smtClean="0">
                <a:sym typeface="Symbol"/>
              </a:rPr>
              <a:t></a:t>
            </a:r>
            <a:r>
              <a:rPr lang="de-DE" sz="1500" smtClean="0"/>
              <a:t>F, out: 2.2</a:t>
            </a:r>
            <a:r>
              <a:rPr lang="de-DE" sz="1500" smtClean="0">
                <a:sym typeface="Symbol"/>
              </a:rPr>
              <a:t></a:t>
            </a:r>
            <a:r>
              <a:rPr lang="de-DE" sz="1500" smtClean="0"/>
              <a:t>F</a:t>
            </a:r>
          </a:p>
        </p:txBody>
      </p:sp>
      <p:pic>
        <p:nvPicPr>
          <p:cNvPr id="31" name="Picture 87" descr="ID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6065858"/>
            <a:ext cx="64770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88"/>
          <p:cNvGraphicFramePr>
            <a:graphicFrameLocks noChangeAspect="1"/>
          </p:cNvGraphicFramePr>
          <p:nvPr/>
        </p:nvGraphicFramePr>
        <p:xfrm>
          <a:off x="3071802" y="4191008"/>
          <a:ext cx="609600" cy="381000"/>
        </p:xfrm>
        <a:graphic>
          <a:graphicData uri="http://schemas.openxmlformats.org/presentationml/2006/ole">
            <p:oleObj spid="_x0000_s2050" name="Image" r:id="rId8" imgW="609524" imgH="380818" progId="">
              <p:embed/>
            </p:oleObj>
          </a:graphicData>
        </a:graphic>
      </p:graphicFrame>
      <p:cxnSp>
        <p:nvCxnSpPr>
          <p:cNvPr id="33" name="Gerade Verbindung mit Pfeil 32"/>
          <p:cNvCxnSpPr/>
          <p:nvPr/>
        </p:nvCxnSpPr>
        <p:spPr>
          <a:xfrm flipV="1">
            <a:off x="857224" y="2643182"/>
            <a:ext cx="1714512" cy="28575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V="1">
            <a:off x="857224" y="4357694"/>
            <a:ext cx="2000264" cy="35719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V="1">
            <a:off x="714348" y="6143644"/>
            <a:ext cx="2071702" cy="2143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1571604" y="4572008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25mm</a:t>
            </a:r>
            <a:endParaRPr lang="de-DE" sz="1400" b="1"/>
          </a:p>
        </p:txBody>
      </p:sp>
      <p:sp>
        <p:nvSpPr>
          <p:cNvPr id="39" name="Textfeld 38"/>
          <p:cNvSpPr txBox="1"/>
          <p:nvPr/>
        </p:nvSpPr>
        <p:spPr>
          <a:xfrm>
            <a:off x="1428728" y="2786058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19mm</a:t>
            </a:r>
            <a:endParaRPr lang="de-DE" sz="1400" b="1"/>
          </a:p>
        </p:txBody>
      </p:sp>
      <p:sp>
        <p:nvSpPr>
          <p:cNvPr id="40" name="Textfeld 39"/>
          <p:cNvSpPr txBox="1"/>
          <p:nvPr/>
        </p:nvSpPr>
        <p:spPr>
          <a:xfrm>
            <a:off x="1571604" y="6264495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27mm</a:t>
            </a:r>
            <a:endParaRPr lang="de-DE" sz="1400" b="1"/>
          </a:p>
        </p:txBody>
      </p:sp>
      <p:pic>
        <p:nvPicPr>
          <p:cNvPr id="44" name="Picture 57"/>
          <p:cNvPicPr>
            <a:picLocks noChangeAspect="1" noChangeArrowheads="1"/>
          </p:cNvPicPr>
          <p:nvPr/>
        </p:nvPicPr>
        <p:blipFill>
          <a:blip r:embed="rId9"/>
          <a:srcRect l="2100" t="2100" r="2100" b="2100"/>
          <a:stretch>
            <a:fillRect/>
          </a:stretch>
        </p:blipFill>
        <p:spPr bwMode="auto">
          <a:xfrm>
            <a:off x="3071802" y="2357430"/>
            <a:ext cx="482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uppieren 31"/>
          <p:cNvGrpSpPr/>
          <p:nvPr/>
        </p:nvGrpSpPr>
        <p:grpSpPr>
          <a:xfrm>
            <a:off x="5345845" y="1853123"/>
            <a:ext cx="3309967" cy="3076075"/>
            <a:chOff x="232141" y="1567371"/>
            <a:chExt cx="3309967" cy="3076075"/>
          </a:xfrm>
        </p:grpSpPr>
        <p:pic>
          <p:nvPicPr>
            <p:cNvPr id="34" name="Picture 4" descr="C:\Users\Klein\Pictures\SLHC\MiniPCB\DSCN4813.JPG"/>
            <p:cNvPicPr>
              <a:picLocks noChangeAspect="1" noChangeArrowheads="1"/>
            </p:cNvPicPr>
            <p:nvPr/>
          </p:nvPicPr>
          <p:blipFill>
            <a:blip r:embed="rId10" cstate="print"/>
            <a:srcRect l="37941" t="33403" r="32919" b="30501"/>
            <a:stretch>
              <a:fillRect/>
            </a:stretch>
          </p:blipFill>
          <p:spPr bwMode="auto">
            <a:xfrm>
              <a:off x="237142" y="1571612"/>
              <a:ext cx="1620214" cy="1505489"/>
            </a:xfrm>
            <a:prstGeom prst="rect">
              <a:avLst/>
            </a:prstGeom>
            <a:noFill/>
            <a:ln w="28575">
              <a:noFill/>
            </a:ln>
          </p:spPr>
        </p:pic>
        <p:pic>
          <p:nvPicPr>
            <p:cNvPr id="36" name="Picture 3" descr="C:\Users\Klein\Pictures\SLHC\MiniPCB\DSCN4816.JPG"/>
            <p:cNvPicPr>
              <a:picLocks noChangeAspect="1" noChangeArrowheads="1"/>
            </p:cNvPicPr>
            <p:nvPr/>
          </p:nvPicPr>
          <p:blipFill>
            <a:blip r:embed="rId11" cstate="print"/>
            <a:srcRect l="35076" t="38509" r="35006" b="28483"/>
            <a:stretch>
              <a:fillRect/>
            </a:stretch>
          </p:blipFill>
          <p:spPr bwMode="auto">
            <a:xfrm>
              <a:off x="232141" y="3298441"/>
              <a:ext cx="1625215" cy="1345005"/>
            </a:xfrm>
            <a:prstGeom prst="rect">
              <a:avLst/>
            </a:prstGeom>
            <a:noFill/>
            <a:ln w="28575">
              <a:noFill/>
            </a:ln>
          </p:spPr>
        </p:pic>
        <p:sp>
          <p:nvSpPr>
            <p:cNvPr id="43" name="Textfeld 42"/>
            <p:cNvSpPr txBox="1"/>
            <p:nvPr/>
          </p:nvSpPr>
          <p:spPr>
            <a:xfrm>
              <a:off x="1905121" y="3300241"/>
              <a:ext cx="1636987" cy="10310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/>
                <a:t>“Mini Toroid“</a:t>
              </a:r>
            </a:p>
            <a:p>
              <a:r>
                <a:rPr lang="de-DE" sz="1500" smtClean="0"/>
                <a:t>L = 600nH</a:t>
              </a:r>
            </a:p>
            <a:p>
              <a:r>
                <a:rPr lang="de-DE" sz="1500" smtClean="0"/>
                <a:t>R</a:t>
              </a:r>
              <a:r>
                <a:rPr lang="de-DE" sz="1500" baseline="-25000" smtClean="0"/>
                <a:t>DC</a:t>
              </a:r>
              <a:r>
                <a:rPr lang="de-DE" sz="1500" smtClean="0"/>
                <a:t> = 80-100m</a:t>
              </a:r>
              <a:r>
                <a:rPr lang="de-DE" sz="1500" smtClean="0">
                  <a:sym typeface="Symbol"/>
                </a:rPr>
                <a:t></a:t>
              </a:r>
            </a:p>
            <a:p>
              <a:r>
                <a:rPr lang="de-DE" sz="1500" smtClean="0">
                  <a:sym typeface="Symbol"/>
                </a:rPr>
                <a:t>m = 0.3g</a:t>
              </a:r>
            </a:p>
          </p:txBody>
        </p:sp>
        <p:cxnSp>
          <p:nvCxnSpPr>
            <p:cNvPr id="45" name="Gerade Verbindung mit Pfeil 44"/>
            <p:cNvCxnSpPr/>
            <p:nvPr/>
          </p:nvCxnSpPr>
          <p:spPr>
            <a:xfrm rot="16200000" flipH="1">
              <a:off x="214282" y="4000504"/>
              <a:ext cx="642942" cy="35719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feld 45"/>
            <p:cNvSpPr txBox="1"/>
            <p:nvPr/>
          </p:nvSpPr>
          <p:spPr>
            <a:xfrm rot="3490325">
              <a:off x="142844" y="4103668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/>
                <a:t>6mm</a:t>
              </a:r>
              <a:endParaRPr lang="de-DE" sz="1400"/>
            </a:p>
          </p:txBody>
        </p:sp>
        <p:sp>
          <p:nvSpPr>
            <p:cNvPr id="47" name="Textfeld 46"/>
            <p:cNvSpPr txBox="1"/>
            <p:nvPr/>
          </p:nvSpPr>
          <p:spPr>
            <a:xfrm rot="19862066">
              <a:off x="1056449" y="4328536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/>
                <a:t>7mm</a:t>
              </a:r>
              <a:endParaRPr lang="de-DE" sz="1400"/>
            </a:p>
          </p:txBody>
        </p:sp>
        <p:grpSp>
          <p:nvGrpSpPr>
            <p:cNvPr id="48" name="Gruppieren 27"/>
            <p:cNvGrpSpPr/>
            <p:nvPr/>
          </p:nvGrpSpPr>
          <p:grpSpPr>
            <a:xfrm>
              <a:off x="537582" y="1567371"/>
              <a:ext cx="2888469" cy="1035292"/>
              <a:chOff x="537582" y="3067569"/>
              <a:chExt cx="2888469" cy="1035292"/>
            </a:xfrm>
          </p:grpSpPr>
          <p:sp>
            <p:nvSpPr>
              <p:cNvPr id="52" name="Textfeld 51"/>
              <p:cNvSpPr txBox="1"/>
              <p:nvPr/>
            </p:nvSpPr>
            <p:spPr>
              <a:xfrm>
                <a:off x="1896465" y="3071810"/>
                <a:ext cx="1529586" cy="1031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b="1" smtClean="0"/>
                  <a:t>“Tiny Toroid“</a:t>
                </a:r>
              </a:p>
              <a:p>
                <a:r>
                  <a:rPr lang="de-DE" sz="1500" smtClean="0"/>
                  <a:t>L = 200nH</a:t>
                </a:r>
              </a:p>
              <a:p>
                <a:r>
                  <a:rPr lang="de-DE" sz="1500" smtClean="0"/>
                  <a:t>R</a:t>
                </a:r>
                <a:r>
                  <a:rPr lang="de-DE" sz="1500" baseline="-25000" smtClean="0"/>
                  <a:t>DC</a:t>
                </a:r>
                <a:r>
                  <a:rPr lang="de-DE" sz="1500" smtClean="0"/>
                  <a:t> = 40-50m</a:t>
                </a:r>
                <a:r>
                  <a:rPr lang="de-DE" sz="1500" smtClean="0">
                    <a:sym typeface="Symbol"/>
                  </a:rPr>
                  <a:t></a:t>
                </a:r>
              </a:p>
              <a:p>
                <a:r>
                  <a:rPr lang="de-DE" sz="1500" smtClean="0">
                    <a:sym typeface="Symbol"/>
                  </a:rPr>
                  <a:t>m = 0.2g</a:t>
                </a:r>
                <a:endParaRPr lang="de-DE" sz="1500"/>
              </a:p>
            </p:txBody>
          </p:sp>
          <p:sp>
            <p:nvSpPr>
              <p:cNvPr id="53" name="Textfeld 52"/>
              <p:cNvSpPr txBox="1"/>
              <p:nvPr/>
            </p:nvSpPr>
            <p:spPr>
              <a:xfrm rot="4229362">
                <a:off x="1428728" y="3520829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smtClean="0"/>
                  <a:t>6mm</a:t>
                </a:r>
                <a:endParaRPr lang="de-DE" sz="1400"/>
              </a:p>
            </p:txBody>
          </p:sp>
          <p:sp>
            <p:nvSpPr>
              <p:cNvPr id="54" name="Textfeld 53"/>
              <p:cNvSpPr txBox="1"/>
              <p:nvPr/>
            </p:nvSpPr>
            <p:spPr>
              <a:xfrm rot="20741127">
                <a:off x="537582" y="3067569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smtClean="0"/>
                  <a:t>4mm</a:t>
                </a:r>
                <a:endParaRPr lang="de-DE" sz="1400"/>
              </a:p>
            </p:txBody>
          </p:sp>
        </p:grpSp>
        <p:cxnSp>
          <p:nvCxnSpPr>
            <p:cNvPr id="49" name="Gerade Verbindung mit Pfeil 48"/>
            <p:cNvCxnSpPr/>
            <p:nvPr/>
          </p:nvCxnSpPr>
          <p:spPr>
            <a:xfrm flipV="1">
              <a:off x="947516" y="4243099"/>
              <a:ext cx="571504" cy="28575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/>
            <p:cNvCxnSpPr/>
            <p:nvPr/>
          </p:nvCxnSpPr>
          <p:spPr>
            <a:xfrm flipV="1">
              <a:off x="624056" y="1804780"/>
              <a:ext cx="500066" cy="14287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mit Pfeil 50"/>
            <p:cNvCxnSpPr/>
            <p:nvPr/>
          </p:nvCxnSpPr>
          <p:spPr>
            <a:xfrm rot="16200000" flipH="1">
              <a:off x="1142976" y="2071678"/>
              <a:ext cx="857256" cy="28575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Effect on Material Budget (MB)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42844" y="1071546"/>
            <a:ext cx="8468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Motivation for new powering schemes is to save material inside the tracker </a:t>
            </a:r>
            <a:br>
              <a:rPr lang="de-DE" b="1" smtClean="0"/>
            </a:br>
            <a:r>
              <a:rPr lang="de-DE" b="1" smtClean="0">
                <a:sym typeface="Symbol"/>
              </a:rPr>
              <a:t></a:t>
            </a:r>
            <a:r>
              <a:rPr lang="de-DE" b="1" smtClean="0"/>
              <a:t> contribution of converter should be as small as possible</a:t>
            </a:r>
            <a:endParaRPr lang="de-DE" b="1"/>
          </a:p>
        </p:txBody>
      </p:sp>
      <p:sp>
        <p:nvSpPr>
          <p:cNvPr id="13" name="Textfeld 12"/>
          <p:cNvSpPr txBox="1"/>
          <p:nvPr/>
        </p:nvSpPr>
        <p:spPr>
          <a:xfrm>
            <a:off x="275494" y="2077042"/>
            <a:ext cx="3988336" cy="2723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/>
              <a:t> Simulation with CMS software based</a:t>
            </a:r>
            <a:br>
              <a:rPr lang="de-DE" sz="1600" smtClean="0"/>
            </a:br>
            <a:r>
              <a:rPr lang="de-DE" sz="1600" smtClean="0"/>
              <a:t>  on GEANT4 (CMSSW)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/>
              <a:t> 1 AC2-StandardC converter per Tracker </a:t>
            </a:r>
            <a:br>
              <a:rPr lang="de-DE" sz="1600" smtClean="0"/>
            </a:br>
            <a:r>
              <a:rPr lang="de-DE" sz="1600" smtClean="0"/>
              <a:t>  End Cap module, located on FE-hybrid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/>
              <a:t> Current tracker layout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/>
              <a:t> X</a:t>
            </a:r>
            <a:r>
              <a:rPr lang="de-DE" sz="1600" baseline="-25000" smtClean="0"/>
              <a:t>0</a:t>
            </a:r>
            <a:r>
              <a:rPr lang="de-DE" sz="1600" smtClean="0"/>
              <a:t> = radiation length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/>
              <a:t> x/X</a:t>
            </a:r>
            <a:r>
              <a:rPr lang="de-DE" sz="1600" baseline="-25000" smtClean="0"/>
              <a:t>0</a:t>
            </a:r>
            <a:r>
              <a:rPr lang="de-DE" sz="1600" smtClean="0"/>
              <a:t> = fraction of radiation length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/>
              <a:t> </a:t>
            </a:r>
            <a:r>
              <a:rPr lang="de-DE" sz="1600" smtClean="0">
                <a:sym typeface="Symbol"/>
              </a:rPr>
              <a:t>Pseudo rapidity </a:t>
            </a:r>
            <a:r>
              <a:rPr lang="de-DE" sz="1600" smtClean="0"/>
              <a:t> = </a:t>
            </a:r>
            <a:r>
              <a:rPr lang="de-DE" sz="1600" smtClean="0">
                <a:sym typeface="Symbol"/>
              </a:rPr>
              <a:t></a:t>
            </a:r>
            <a:r>
              <a:rPr lang="de-DE" sz="1600" smtClean="0"/>
              <a:t>ln(tan(</a:t>
            </a:r>
            <a:r>
              <a:rPr lang="de-DE" sz="1600" smtClean="0">
                <a:sym typeface="Symbol"/>
              </a:rPr>
              <a:t></a:t>
            </a:r>
            <a:r>
              <a:rPr lang="de-DE" sz="1600" smtClean="0"/>
              <a:t>/2))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74496" y="2163904"/>
            <a:ext cx="4398098" cy="426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feld 19"/>
          <p:cNvSpPr txBox="1"/>
          <p:nvPr/>
        </p:nvSpPr>
        <p:spPr>
          <a:xfrm>
            <a:off x="6567757" y="1669309"/>
            <a:ext cx="236635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b="1" smtClean="0"/>
              <a:t>MB of all End Cap</a:t>
            </a:r>
          </a:p>
          <a:p>
            <a:r>
              <a:rPr lang="de-DE" sz="1600" b="1" smtClean="0">
                <a:solidFill>
                  <a:srgbClr val="0000FF"/>
                </a:solidFill>
              </a:rPr>
              <a:t>- silicon strip modules</a:t>
            </a:r>
          </a:p>
          <a:p>
            <a:r>
              <a:rPr lang="de-DE" sz="1600" b="1" smtClean="0">
                <a:solidFill>
                  <a:srgbClr val="FF0000"/>
                </a:solidFill>
              </a:rPr>
              <a:t>- DC-DC converters</a:t>
            </a:r>
            <a:endParaRPr lang="de-DE" sz="1600" b="1">
              <a:solidFill>
                <a:srgbClr val="FF000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37857" y="5572140"/>
            <a:ext cx="426270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b="1" smtClean="0"/>
              <a:t>Contribution from DC-DC converters </a:t>
            </a:r>
          </a:p>
          <a:p>
            <a:r>
              <a:rPr lang="de-DE" b="1" smtClean="0"/>
              <a:t>~10% of current strip modules</a:t>
            </a:r>
            <a:endParaRPr lang="de-DE" b="1"/>
          </a:p>
        </p:txBody>
      </p:sp>
      <p:grpSp>
        <p:nvGrpSpPr>
          <p:cNvPr id="33" name="Gruppieren 32"/>
          <p:cNvGrpSpPr/>
          <p:nvPr/>
        </p:nvGrpSpPr>
        <p:grpSpPr>
          <a:xfrm>
            <a:off x="1142976" y="4429131"/>
            <a:ext cx="2683744" cy="942980"/>
            <a:chOff x="1142976" y="4621420"/>
            <a:chExt cx="2683744" cy="942980"/>
          </a:xfrm>
        </p:grpSpPr>
        <p:grpSp>
          <p:nvGrpSpPr>
            <p:cNvPr id="29" name="Gruppieren 28"/>
            <p:cNvGrpSpPr/>
            <p:nvPr/>
          </p:nvGrpSpPr>
          <p:grpSpPr>
            <a:xfrm>
              <a:off x="1428729" y="4621420"/>
              <a:ext cx="1500197" cy="942980"/>
              <a:chOff x="1428728" y="3918444"/>
              <a:chExt cx="1872311" cy="1160591"/>
            </a:xfrm>
          </p:grpSpPr>
          <p:sp>
            <p:nvSpPr>
              <p:cNvPr id="22" name="Flussdiagramm: Datenträger mit direktem Zugriff 21"/>
              <p:cNvSpPr/>
              <p:nvPr/>
            </p:nvSpPr>
            <p:spPr>
              <a:xfrm>
                <a:off x="1428728" y="4430229"/>
                <a:ext cx="1000132" cy="648806"/>
              </a:xfrm>
              <a:prstGeom prst="flowChartMagneticDrum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6" name="Gerade Verbindung 25"/>
              <p:cNvCxnSpPr/>
              <p:nvPr/>
            </p:nvCxnSpPr>
            <p:spPr>
              <a:xfrm rot="5400000" flipH="1" flipV="1">
                <a:off x="1659408" y="4500570"/>
                <a:ext cx="42862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feld 26"/>
              <p:cNvSpPr txBox="1"/>
              <p:nvPr/>
            </p:nvSpPr>
            <p:spPr>
              <a:xfrm>
                <a:off x="2370352" y="4155109"/>
                <a:ext cx="930687" cy="37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smtClean="0">
                    <a:sym typeface="Symbol"/>
                  </a:rPr>
                  <a:t> </a:t>
                </a:r>
                <a:r>
                  <a:rPr lang="de-DE" sz="1400" smtClean="0"/>
                  <a:t>= 2.5</a:t>
                </a:r>
                <a:endParaRPr lang="de-DE" sz="1400"/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>
                <a:off x="1517885" y="3918444"/>
                <a:ext cx="744631" cy="3788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smtClean="0">
                    <a:sym typeface="Symbol"/>
                  </a:rPr>
                  <a:t> </a:t>
                </a:r>
                <a:r>
                  <a:rPr lang="de-DE" sz="1400" smtClean="0"/>
                  <a:t>= 0</a:t>
                </a:r>
                <a:endParaRPr lang="de-DE" sz="1400"/>
              </a:p>
            </p:txBody>
          </p:sp>
        </p:grpSp>
        <p:cxnSp>
          <p:nvCxnSpPr>
            <p:cNvPr id="31" name="Gerade Verbindung 30"/>
            <p:cNvCxnSpPr/>
            <p:nvPr/>
          </p:nvCxnSpPr>
          <p:spPr>
            <a:xfrm>
              <a:off x="1142976" y="5284800"/>
              <a:ext cx="164307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/>
            <p:cNvSpPr txBox="1"/>
            <p:nvPr/>
          </p:nvSpPr>
          <p:spPr>
            <a:xfrm>
              <a:off x="2786050" y="5121487"/>
              <a:ext cx="1040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smtClean="0">
                  <a:sym typeface="Symbol"/>
                </a:rPr>
                <a:t>Beam pipe</a:t>
              </a:r>
              <a:endParaRPr lang="de-DE" sz="1400"/>
            </a:p>
          </p:txBody>
        </p:sp>
      </p:grpSp>
      <p:sp>
        <p:nvSpPr>
          <p:cNvPr id="23" name="Ellipse 22"/>
          <p:cNvSpPr/>
          <p:nvPr/>
        </p:nvSpPr>
        <p:spPr>
          <a:xfrm>
            <a:off x="2054086" y="4981366"/>
            <a:ext cx="108000" cy="21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34"/>
          <p:cNvCxnSpPr/>
          <p:nvPr/>
        </p:nvCxnSpPr>
        <p:spPr>
          <a:xfrm flipV="1">
            <a:off x="1785918" y="4929198"/>
            <a:ext cx="571504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t="6634"/>
          <a:stretch>
            <a:fillRect/>
          </a:stretch>
        </p:blipFill>
        <p:spPr bwMode="auto">
          <a:xfrm>
            <a:off x="4286248" y="1428736"/>
            <a:ext cx="4767251" cy="42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Effect on Material Budget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71406" y="1000108"/>
            <a:ext cx="915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Lower currents with DC-DC converters </a:t>
            </a:r>
            <a:r>
              <a:rPr lang="de-DE" b="1" smtClean="0">
                <a:sym typeface="Symbol"/>
              </a:rPr>
              <a:t></a:t>
            </a:r>
            <a:r>
              <a:rPr lang="de-DE" b="1" smtClean="0"/>
              <a:t> saves copper in cables &amp; motherboards</a:t>
            </a:r>
            <a:endParaRPr lang="de-DE" b="1"/>
          </a:p>
        </p:txBody>
      </p:sp>
      <p:sp>
        <p:nvSpPr>
          <p:cNvPr id="13" name="Textfeld 12"/>
          <p:cNvSpPr txBox="1"/>
          <p:nvPr/>
        </p:nvSpPr>
        <p:spPr>
          <a:xfrm>
            <a:off x="285720" y="1571612"/>
            <a:ext cx="2694007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Assumptions</a:t>
            </a:r>
            <a:r>
              <a:rPr lang="de-DE" smtClean="0"/>
              <a:t>: </a:t>
            </a:r>
          </a:p>
          <a:p>
            <a:r>
              <a:rPr lang="de-DE" smtClean="0"/>
              <a:t>conversion ratio = 8</a:t>
            </a:r>
          </a:p>
          <a:p>
            <a:r>
              <a:rPr lang="de-DE" smtClean="0"/>
              <a:t>80% converter efficiency</a:t>
            </a:r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285720" y="2648546"/>
            <a:ext cx="4177747" cy="110799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Cables:</a:t>
            </a:r>
          </a:p>
          <a:p>
            <a:r>
              <a:rPr lang="de-DE" sz="1600" smtClean="0"/>
              <a:t>calculate new conductor cross-section from </a:t>
            </a:r>
            <a:br>
              <a:rPr lang="de-DE" sz="1600" smtClean="0"/>
            </a:br>
            <a:r>
              <a:rPr lang="de-DE" sz="1600" smtClean="0"/>
              <a:t>todays‘ maximal allowed voltage drop </a:t>
            </a:r>
            <a:br>
              <a:rPr lang="de-DE" sz="1600" smtClean="0"/>
            </a:br>
            <a:r>
              <a:rPr lang="de-DE" sz="1600" smtClean="0"/>
              <a:t>between power supply and silicon module</a:t>
            </a:r>
            <a:endParaRPr lang="de-DE" sz="1600"/>
          </a:p>
        </p:txBody>
      </p:sp>
      <p:sp>
        <p:nvSpPr>
          <p:cNvPr id="16" name="Textfeld 15"/>
          <p:cNvSpPr txBox="1"/>
          <p:nvPr/>
        </p:nvSpPr>
        <p:spPr>
          <a:xfrm>
            <a:off x="285720" y="3929066"/>
            <a:ext cx="4000528" cy="11079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smtClean="0"/>
              <a:t>Motherboards:</a:t>
            </a:r>
          </a:p>
          <a:p>
            <a:r>
              <a:rPr lang="de-DE" sz="1600" smtClean="0"/>
              <a:t>allow for 3% of module power to be lost in </a:t>
            </a:r>
            <a:br>
              <a:rPr lang="de-DE" sz="1600" smtClean="0"/>
            </a:br>
            <a:r>
              <a:rPr lang="de-DE" sz="1600" smtClean="0"/>
              <a:t>motherboards; </a:t>
            </a:r>
          </a:p>
          <a:p>
            <a:r>
              <a:rPr lang="de-DE" sz="1600" smtClean="0"/>
              <a:t>calculate width of traces for each module</a:t>
            </a:r>
            <a:endParaRPr lang="de-DE" sz="1600"/>
          </a:p>
        </p:txBody>
      </p:sp>
      <p:sp>
        <p:nvSpPr>
          <p:cNvPr id="17" name="Textfeld 16"/>
          <p:cNvSpPr txBox="1"/>
          <p:nvPr/>
        </p:nvSpPr>
        <p:spPr>
          <a:xfrm>
            <a:off x="4929190" y="1304496"/>
            <a:ext cx="2191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Electronics &amp; cables</a:t>
            </a:r>
            <a:endParaRPr lang="de-DE" sz="1600" b="1"/>
          </a:p>
        </p:txBody>
      </p:sp>
      <p:sp>
        <p:nvSpPr>
          <p:cNvPr id="18" name="Textfeld 17"/>
          <p:cNvSpPr txBox="1"/>
          <p:nvPr/>
        </p:nvSpPr>
        <p:spPr>
          <a:xfrm>
            <a:off x="7500958" y="1357298"/>
            <a:ext cx="142135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b="1" smtClean="0">
                <a:solidFill>
                  <a:srgbClr val="00CC00"/>
                </a:solidFill>
              </a:rPr>
              <a:t>Old layout</a:t>
            </a:r>
          </a:p>
          <a:p>
            <a:r>
              <a:rPr lang="de-DE" sz="1600" b="1" smtClean="0">
                <a:solidFill>
                  <a:srgbClr val="FF3300"/>
                </a:solidFill>
              </a:rPr>
              <a:t>DC-DC conv.</a:t>
            </a:r>
          </a:p>
          <a:p>
            <a:r>
              <a:rPr lang="de-DE" sz="1600" b="1" smtClean="0"/>
              <a:t>- 30.9%</a:t>
            </a:r>
            <a:endParaRPr lang="de-DE" sz="1600" b="1"/>
          </a:p>
        </p:txBody>
      </p:sp>
      <p:sp>
        <p:nvSpPr>
          <p:cNvPr id="19" name="Textfeld 18"/>
          <p:cNvSpPr txBox="1"/>
          <p:nvPr/>
        </p:nvSpPr>
        <p:spPr>
          <a:xfrm>
            <a:off x="241196" y="5500702"/>
            <a:ext cx="7928324" cy="987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b="1" smtClean="0"/>
              <a:t>Within the applied model, we can save 30.9% in “Electronics &amp; cables“</a:t>
            </a:r>
            <a:br>
              <a:rPr lang="de-DE" b="1" smtClean="0"/>
            </a:br>
            <a:r>
              <a:rPr lang="de-DE" b="1" smtClean="0"/>
              <a:t>and 8.0% for total Tracker End Caps!</a:t>
            </a:r>
          </a:p>
          <a:p>
            <a:pPr>
              <a:spcBef>
                <a:spcPts val="500"/>
              </a:spcBef>
            </a:pPr>
            <a:r>
              <a:rPr lang="de-DE" b="1" smtClean="0"/>
              <a:t>Total savings for Serial Powering similar: 7.5%.</a:t>
            </a:r>
            <a:endParaRPr lang="de-DE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lein\Pictures\SLHC\MiniPCB\DSCN4807.JPG"/>
          <p:cNvPicPr>
            <a:picLocks noChangeAspect="1" noChangeArrowheads="1"/>
          </p:cNvPicPr>
          <p:nvPr/>
        </p:nvPicPr>
        <p:blipFill>
          <a:blip r:embed="rId3" cstate="print"/>
          <a:srcRect l="36589" t="15617" r="19051" b="5990"/>
          <a:stretch>
            <a:fillRect/>
          </a:stretch>
        </p:blipFill>
        <p:spPr bwMode="auto">
          <a:xfrm>
            <a:off x="3929058" y="1785926"/>
            <a:ext cx="2714644" cy="3598482"/>
          </a:xfrm>
          <a:prstGeom prst="rect">
            <a:avLst/>
          </a:prstGeom>
          <a:noFill/>
        </p:spPr>
      </p:pic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smtClean="0">
                <a:latin typeface="Arial" pitchFamily="34" charset="0"/>
                <a:cs typeface="Arial" pitchFamily="34" charset="0"/>
              </a:rPr>
              <a:t>System Test Set-Up</a:t>
            </a:r>
            <a:endParaRPr lang="de-DE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 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Conversion for CMS Tracker Upgrade</a:t>
            </a:r>
            <a:endParaRPr lang="de-DE"/>
          </a:p>
        </p:txBody>
      </p:sp>
      <p:grpSp>
        <p:nvGrpSpPr>
          <p:cNvPr id="21" name="Gruppieren 8"/>
          <p:cNvGrpSpPr/>
          <p:nvPr/>
        </p:nvGrpSpPr>
        <p:grpSpPr>
          <a:xfrm>
            <a:off x="214282" y="1785926"/>
            <a:ext cx="3500462" cy="4500594"/>
            <a:chOff x="5429256" y="1357298"/>
            <a:chExt cx="3500462" cy="4500594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9418" t="4153" r="6836" b="8624"/>
            <a:stretch>
              <a:fillRect/>
            </a:stretch>
          </p:blipFill>
          <p:spPr bwMode="auto">
            <a:xfrm>
              <a:off x="5429256" y="1357298"/>
              <a:ext cx="3500462" cy="4500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3" name="Rechteck 22"/>
            <p:cNvSpPr/>
            <p:nvPr/>
          </p:nvSpPr>
          <p:spPr>
            <a:xfrm>
              <a:off x="7858148" y="3786190"/>
              <a:ext cx="4700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6.1</a:t>
              </a:r>
              <a:endParaRPr kumimoji="0" lang="de-DE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6143636" y="3714752"/>
              <a:ext cx="4700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6.4</a:t>
              </a:r>
              <a:endParaRPr kumimoji="0" lang="de-DE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>
              <a:off x="6750308" y="3714752"/>
              <a:ext cx="4700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6.3</a:t>
              </a:r>
              <a:endParaRPr kumimoji="0" lang="de-DE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7286644" y="3714752"/>
              <a:ext cx="4700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6.2</a:t>
              </a:r>
              <a:endParaRPr kumimoji="0" lang="de-DE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5500694" y="4630175"/>
              <a:ext cx="1277914" cy="30777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Motherboard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5464197" y="2590380"/>
              <a:ext cx="1516762" cy="30777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Ring 6 modules</a:t>
              </a:r>
              <a:endParaRPr kumimoji="0" lang="de-DE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Textfeld 28"/>
          <p:cNvSpPr txBox="1"/>
          <p:nvPr/>
        </p:nvSpPr>
        <p:spPr>
          <a:xfrm>
            <a:off x="142844" y="1000108"/>
            <a:ext cx="8715436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SLHC readout chips and module prototypes not available before 2010/1011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We believe a lot can be learned from current CMS tracker hardware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269156" y="1785926"/>
            <a:ext cx="1130438" cy="338554"/>
          </a:xfrm>
          <a:prstGeom prst="rect">
            <a:avLst/>
          </a:prstGeom>
          <a:solidFill>
            <a:sysClr val="window" lastClr="FFFFFF">
              <a:lumMod val="95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TEC petal</a:t>
            </a:r>
            <a:endParaRPr kumimoji="0" lang="de-DE" sz="16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643702" y="2161468"/>
            <a:ext cx="2566600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APV25 readout chip:</a:t>
            </a:r>
          </a:p>
          <a:p>
            <a:pPr>
              <a:buFontTx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0.25 </a:t>
            </a:r>
            <a:r>
              <a:rPr lang="de-DE" sz="1600" smtClean="0">
                <a:latin typeface="Arial" pitchFamily="34" charset="0"/>
                <a:cs typeface="Arial" pitchFamily="34" charset="0"/>
                <a:sym typeface="Symbol"/>
              </a:rPr>
              <a:t>µ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m CMOS </a:t>
            </a:r>
          </a:p>
          <a:p>
            <a:pPr>
              <a:buFontTx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128 channels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- </a:t>
            </a:r>
            <a:r>
              <a:rPr lang="de-DE" sz="1600" b="1" smtClean="0">
                <a:latin typeface="Arial" pitchFamily="34" charset="0"/>
                <a:cs typeface="Arial" pitchFamily="34" charset="0"/>
              </a:rPr>
              <a:t>analogue readout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- per channel: pre-amp., </a:t>
            </a:r>
            <a:br>
              <a:rPr lang="de-DE" sz="1600" smtClean="0">
                <a:latin typeface="Arial" pitchFamily="34" charset="0"/>
                <a:cs typeface="Arial" pitchFamily="34" charset="0"/>
              </a:rPr>
            </a:br>
            <a:r>
              <a:rPr lang="de-DE" sz="1600" smtClean="0">
                <a:latin typeface="Arial" pitchFamily="34" charset="0"/>
                <a:cs typeface="Arial" pitchFamily="34" charset="0"/>
              </a:rPr>
              <a:t>  CR-RC shaper, pipeline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- </a:t>
            </a:r>
            <a:r>
              <a:rPr lang="de-DE" sz="1600" smtClean="0">
                <a:latin typeface="Arial" pitchFamily="34" charset="0"/>
                <a:cs typeface="Arial" pitchFamily="34" charset="0"/>
                <a:sym typeface="Symbol"/>
              </a:rPr>
              <a:t>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= 50ns 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- 1.25V &amp; 2.50V supply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- I</a:t>
            </a:r>
            <a:r>
              <a:rPr lang="de-DE" sz="1600" baseline="-25000" smtClean="0">
                <a:latin typeface="Arial" pitchFamily="34" charset="0"/>
                <a:cs typeface="Arial" pitchFamily="34" charset="0"/>
              </a:rPr>
              <a:t>250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= 0.12A, I</a:t>
            </a:r>
            <a:r>
              <a:rPr lang="de-DE" sz="1600" baseline="-25000" smtClean="0">
                <a:latin typeface="Arial" pitchFamily="34" charset="0"/>
                <a:cs typeface="Arial" pitchFamily="34" charset="0"/>
              </a:rPr>
              <a:t>125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= 0.06A</a:t>
            </a:r>
          </a:p>
        </p:txBody>
      </p:sp>
      <p:sp>
        <p:nvSpPr>
          <p:cNvPr id="35" name="Rechteck 34"/>
          <p:cNvSpPr/>
          <p:nvPr/>
        </p:nvSpPr>
        <p:spPr>
          <a:xfrm>
            <a:off x="6000760" y="4263458"/>
            <a:ext cx="332887" cy="42862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2643174" y="3429000"/>
            <a:ext cx="785818" cy="42862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8" name="Gerade Verbindung mit Pfeil 37"/>
          <p:cNvCxnSpPr>
            <a:stCxn id="36" idx="3"/>
          </p:cNvCxnSpPr>
          <p:nvPr/>
        </p:nvCxnSpPr>
        <p:spPr>
          <a:xfrm>
            <a:off x="3428992" y="3643314"/>
            <a:ext cx="428628" cy="1588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4014027" y="5434628"/>
            <a:ext cx="39155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mtClean="0"/>
              <a:t> Two DC-DC converters per module</a:t>
            </a:r>
          </a:p>
          <a:p>
            <a:pPr>
              <a:buFont typeface="Arial" pitchFamily="34" charset="0"/>
              <a:buChar char="•"/>
            </a:pPr>
            <a:r>
              <a:rPr lang="de-DE" smtClean="0"/>
              <a:t> Integrated via additional adapter</a:t>
            </a:r>
          </a:p>
          <a:p>
            <a:pPr>
              <a:buFont typeface="Arial" pitchFamily="34" charset="0"/>
              <a:buChar char="•"/>
            </a:pPr>
            <a:r>
              <a:rPr lang="de-DE" smtClean="0"/>
              <a:t> V</a:t>
            </a:r>
            <a:r>
              <a:rPr lang="de-DE" baseline="-25000" smtClean="0"/>
              <a:t>in</a:t>
            </a:r>
            <a:r>
              <a:rPr lang="de-DE" smtClean="0"/>
              <a:t> from external power supply</a:t>
            </a:r>
          </a:p>
        </p:txBody>
      </p:sp>
      <p:sp>
        <p:nvSpPr>
          <p:cNvPr id="40" name="Rechteck 39"/>
          <p:cNvSpPr/>
          <p:nvPr/>
        </p:nvSpPr>
        <p:spPr>
          <a:xfrm>
            <a:off x="4000496" y="2071678"/>
            <a:ext cx="1357322" cy="157163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  <p:bldP spid="36" grpId="0" animBg="1"/>
      <p:bldP spid="39" grpId="1"/>
      <p:bldP spid="40" grpId="0" animBg="1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1909</Words>
  <Application>Microsoft Office PowerPoint</Application>
  <PresentationFormat>Bildschirmpräsentation (4:3)</PresentationFormat>
  <Paragraphs>491</Paragraphs>
  <Slides>27</Slides>
  <Notes>25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35" baseType="lpstr">
      <vt:lpstr>Arial</vt:lpstr>
      <vt:lpstr>Symbol</vt:lpstr>
      <vt:lpstr>OpenSymbol</vt:lpstr>
      <vt:lpstr>Calibri</vt:lpstr>
      <vt:lpstr>Larissa-Design</vt:lpstr>
      <vt:lpstr>1_Larissa-Design</vt:lpstr>
      <vt:lpstr>Image</vt:lpstr>
      <vt:lpstr>Formel</vt:lpstr>
      <vt:lpstr>Folie 1</vt:lpstr>
      <vt:lpstr>Outline</vt:lpstr>
      <vt:lpstr>SLHC &amp; the CMS Tracker Upgrade</vt:lpstr>
      <vt:lpstr>DC-DC Conversion for the Tracker Upgrade</vt:lpstr>
      <vt:lpstr>Aachen DC-DC Converters</vt:lpstr>
      <vt:lpstr>Aachen DC-DC Converter Variants</vt:lpstr>
      <vt:lpstr>Effect on Material Budget (MB)</vt:lpstr>
      <vt:lpstr>Effect on Material Budget</vt:lpstr>
      <vt:lpstr>System Test Set-Up</vt:lpstr>
      <vt:lpstr>Silicon Strip Module Noise</vt:lpstr>
      <vt:lpstr>Noise of Aachen Buck Converters</vt:lpstr>
      <vt:lpstr>Converter Noise Spectra (EMC Test)</vt:lpstr>
      <vt:lpstr>Converter Noise Spectra (EMC Test)</vt:lpstr>
      <vt:lpstr>Efficiency</vt:lpstr>
      <vt:lpstr>Filters: LDO and -filter</vt:lpstr>
      <vt:lpstr>Filters: LDO and -filter</vt:lpstr>
      <vt:lpstr>Noise vs. Conversion Ratio</vt:lpstr>
      <vt:lpstr>Noise Susceptibility</vt:lpstr>
      <vt:lpstr>Noise Susceptibility of Current Strip Modules</vt:lpstr>
      <vt:lpstr>Implementation into CMS Tracker</vt:lpstr>
      <vt:lpstr>Summary</vt:lpstr>
      <vt:lpstr>Folie 22</vt:lpstr>
      <vt:lpstr>Comparison: MB for Serial Powering</vt:lpstr>
      <vt:lpstr>The APV25</vt:lpstr>
      <vt:lpstr>On-Chip Common Mode Subtraction</vt:lpstr>
      <vt:lpstr>Module Edge Strips</vt:lpstr>
      <vt:lpstr>-Filters vs. LDO: What about Efficiency?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Klein</dc:creator>
  <cp:lastModifiedBy>Klein</cp:lastModifiedBy>
  <cp:revision>1272</cp:revision>
  <dcterms:created xsi:type="dcterms:W3CDTF">2008-02-10T10:36:50Z</dcterms:created>
  <dcterms:modified xsi:type="dcterms:W3CDTF">2009-09-23T11:51:54Z</dcterms:modified>
</cp:coreProperties>
</file>