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8"/>
  </p:notesMasterIdLst>
  <p:sldIdLst>
    <p:sldId id="256" r:id="rId2"/>
    <p:sldId id="258" r:id="rId3"/>
    <p:sldId id="259" r:id="rId4"/>
    <p:sldId id="261" r:id="rId5"/>
    <p:sldId id="283" r:id="rId6"/>
    <p:sldId id="257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6" r:id="rId17"/>
    <p:sldId id="275" r:id="rId18"/>
    <p:sldId id="273" r:id="rId19"/>
    <p:sldId id="272" r:id="rId20"/>
    <p:sldId id="274" r:id="rId21"/>
    <p:sldId id="277" r:id="rId22"/>
    <p:sldId id="278" r:id="rId23"/>
    <p:sldId id="280" r:id="rId24"/>
    <p:sldId id="279" r:id="rId25"/>
    <p:sldId id="282" r:id="rId26"/>
    <p:sldId id="281" r:id="rId2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2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8597" autoAdjust="0"/>
    <p:restoredTop sz="94682" autoAdjust="0"/>
  </p:normalViewPr>
  <p:slideViewPr>
    <p:cSldViewPr>
      <p:cViewPr varScale="1">
        <p:scale>
          <a:sx n="124" d="100"/>
          <a:sy n="124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6197F-5683-47DF-BC3D-E643310B0175}" type="datetimeFigureOut">
              <a:rPr lang="en-US" smtClean="0"/>
              <a:pPr/>
              <a:t>9/10/2009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3F936-3D5B-4184-9D19-FA22B9A133B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</a:t>
            </a:r>
            <a:r>
              <a:rPr lang="en-US" baseline="0" dirty="0" smtClean="0"/>
              <a:t> cutout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 cutout</a:t>
            </a:r>
            <a:r>
              <a:rPr lang="en-US" baseline="0" dirty="0" smtClean="0"/>
              <a:t> with Endcaps glowing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</a:t>
            </a:r>
            <a:r>
              <a:rPr lang="en-US" baseline="0" dirty="0" smtClean="0"/>
              <a:t> 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</a:t>
            </a:r>
            <a:r>
              <a:rPr lang="en-US" baseline="0" dirty="0" smtClean="0"/>
              <a:t> trigger structure explanation, with emphasis on Port Card as trigger primitive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Explanation of Port Card as choking</a:t>
            </a:r>
            <a:r>
              <a:rPr lang="en-US" baseline="0" dirty="0" smtClean="0"/>
              <a:t> point for upgraded luminosity, proposed solution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Diagram</a:t>
            </a:r>
            <a:r>
              <a:rPr lang="en-US" baseline="0" dirty="0" smtClean="0"/>
              <a:t> of upgraded system showing Portcard with no filtering, much larger SP brain.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of Port card and link upgrade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3F936-3D5B-4184-9D19-FA22B9A133B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304800" y="1447800"/>
            <a:ext cx="6477000" cy="1828800"/>
          </a:xfrm>
        </p:spPr>
        <p:txBody>
          <a:bodyPr anchor="b"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78BCA3-130B-458E-AFD1-98A54FD1E3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439CE-156C-44A6-B6EA-ABFF2F2CD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931F-2FDC-49B9-ABB0-32BB3E5029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7312152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43800" y="6400800"/>
            <a:ext cx="12954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19800" y="6400800"/>
            <a:ext cx="11430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2F828D4-0F2E-4FEC-95C9-52E88C3FE0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477000"/>
            <a:ext cx="20478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5740" y="234351"/>
            <a:ext cx="1002815" cy="100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 userDrawn="1"/>
        </p:nvSpPr>
        <p:spPr>
          <a:xfrm>
            <a:off x="3733800" y="6400800"/>
            <a:ext cx="5029200" cy="381000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E7B5FE-4451-439C-8DD6-61CA73ABAD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B4EA224-D4B4-4D7E-AF0C-C079F0CA39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3DF042A-C0F6-4637-82FB-880C853C2A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26A709B-05BE-402A-BA86-74424064E7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5FB7A8D-34E1-452C-9145-128988481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CE3A23-4D3F-417C-B922-522E5FC6B0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7D0314E4-3D98-45BE-8647-95363ABC8F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ECCD42F-CFF5-47D6-AD9A-C677E84A1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getFile.py/access?contribId=47&amp;sessionId=5&amp;resId=1&amp;materialId=slides&amp;confId=4878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47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dirty="0" smtClean="0"/>
              <a:t>Design Considerations for an Upgraded Track-Finding Processor in the Level-1 Endcap Muon Trigger of CMS for SLHC operations</a:t>
            </a:r>
            <a:endParaRPr lang="en-US" sz="2400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r>
              <a:rPr lang="en-US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8BCA3-130B-458E-AFD1-98A54FD1E30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86185" y="6228862"/>
            <a:ext cx="58674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2362200"/>
            <a:ext cx="7696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D. Acosta, </a:t>
            </a:r>
            <a:r>
              <a:rPr lang="en-US" sz="1400" dirty="0" smtClean="0"/>
              <a:t>M. Fisher, I</a:t>
            </a:r>
            <a:r>
              <a:rPr lang="en-US" sz="1400" dirty="0"/>
              <a:t>. Furic, J. Gartner, G.P. Di Giovanni, </a:t>
            </a:r>
            <a:r>
              <a:rPr lang="en-US" sz="1400" dirty="0" smtClean="0"/>
              <a:t>A. Hammar, K</a:t>
            </a:r>
            <a:r>
              <a:rPr lang="en-US" sz="1400" dirty="0"/>
              <a:t>. Kotov, </a:t>
            </a:r>
            <a:r>
              <a:rPr lang="en-US" sz="1400" u="sng" dirty="0"/>
              <a:t>A. Madorsky</a:t>
            </a:r>
            <a:r>
              <a:rPr lang="en-US" sz="1400" dirty="0"/>
              <a:t>, </a:t>
            </a:r>
            <a:r>
              <a:rPr lang="en-US" sz="1400" dirty="0" smtClean="0"/>
              <a:t>D</a:t>
            </a:r>
            <a:r>
              <a:rPr lang="en-US" sz="1400" dirty="0"/>
              <a:t>. </a:t>
            </a:r>
            <a:r>
              <a:rPr lang="en-US" sz="1400" dirty="0" smtClean="0"/>
              <a:t>Wang</a:t>
            </a:r>
            <a:endParaRPr lang="en-US" sz="1400" dirty="0"/>
          </a:p>
          <a:p>
            <a:pPr algn="ctr"/>
            <a:r>
              <a:rPr lang="en-US" sz="1400" dirty="0"/>
              <a:t> </a:t>
            </a:r>
          </a:p>
          <a:p>
            <a:pPr algn="ctr"/>
            <a:r>
              <a:rPr lang="en-US" sz="1400" dirty="0"/>
              <a:t>University of Florida/Physics, POB 118440, Gainesville, FL, USA, </a:t>
            </a:r>
            <a:r>
              <a:rPr lang="en-US" sz="1400" dirty="0" smtClean="0"/>
              <a:t>32611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L. Uvarov</a:t>
            </a:r>
          </a:p>
          <a:p>
            <a:pPr algn="ctr"/>
            <a:endParaRPr lang="en-US" sz="1400" dirty="0"/>
          </a:p>
          <a:p>
            <a:pPr algn="ctr"/>
            <a:r>
              <a:rPr lang="en-US" sz="1400" smtClean="0"/>
              <a:t>Petersburg Nuclear Physics Institute, </a:t>
            </a:r>
            <a:r>
              <a:rPr lang="en-US" sz="1400" dirty="0" smtClean="0"/>
              <a:t>Gatchina, Russia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M. Matveev, P. Padley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Rice University, MS 61, 6100 Main Street, Houston, TX, USA, 77005</a:t>
            </a:r>
            <a:endParaRPr lang="en-US" sz="1600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 upgrade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81000" y="2209800"/>
            <a:ext cx="3733800" cy="762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</a:pPr>
            <a:r>
              <a:rPr lang="en-US" dirty="0" smtClean="0"/>
              <a:t>Conversion of trigger primitives to</a:t>
            </a:r>
            <a:endParaRPr lang="en-US" dirty="0"/>
          </a:p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coordinates</a:t>
            </a:r>
            <a:endParaRPr lang="ru-RU" dirty="0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81000" y="4038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Extrapolation units</a:t>
            </a:r>
            <a:endParaRPr lang="ru-RU" dirty="0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81000" y="4800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Track assembly</a:t>
            </a:r>
            <a:endParaRPr lang="ru-RU" dirty="0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381000" y="5562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Sorting, ghost cancellation</a:t>
            </a:r>
            <a:endParaRPr lang="ru-RU" dirty="0"/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5105400" y="2971800"/>
            <a:ext cx="3505200" cy="7620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Pt, </a:t>
            </a:r>
            <a:r>
              <a:rPr lang="el-GR" dirty="0" smtClean="0"/>
              <a:t>φ</a:t>
            </a:r>
            <a:r>
              <a:rPr lang="en-US" dirty="0" smtClean="0"/>
              <a:t>, </a:t>
            </a:r>
            <a:r>
              <a:rPr lang="el-GR" dirty="0"/>
              <a:t>η</a:t>
            </a:r>
            <a:r>
              <a:rPr lang="en-US" dirty="0"/>
              <a:t> calculation</a:t>
            </a:r>
            <a:endParaRPr lang="el-GR" dirty="0"/>
          </a:p>
        </p:txBody>
      </p:sp>
      <p:sp>
        <p:nvSpPr>
          <p:cNvPr id="27" name="Rounded Rectangle 26"/>
          <p:cNvSpPr/>
          <p:nvPr/>
        </p:nvSpPr>
        <p:spPr>
          <a:xfrm>
            <a:off x="154021" y="1981200"/>
            <a:ext cx="4189380" cy="4267200"/>
          </a:xfrm>
          <a:prstGeom prst="roundRect">
            <a:avLst>
              <a:gd name="adj" fmla="val 11762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Callout 27"/>
          <p:cNvSpPr/>
          <p:nvPr/>
        </p:nvSpPr>
        <p:spPr>
          <a:xfrm>
            <a:off x="5334000" y="3962400"/>
            <a:ext cx="2971800" cy="2286000"/>
          </a:xfrm>
          <a:prstGeom prst="wedgeEllipseCallout">
            <a:avLst>
              <a:gd name="adj1" fmla="val -83398"/>
              <a:gd name="adj2" fmla="val -3110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Main upgrade targets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000" y="1447800"/>
            <a:ext cx="3048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sym typeface="Wingdings" pitchFamily="2" charset="2"/>
              </a:rPr>
              <a:t>SP logic structure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381000" y="3276600"/>
            <a:ext cx="37338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Multiple Bunch Crossing Analysis</a:t>
            </a:r>
            <a:endParaRPr lang="ru-RU" dirty="0"/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5105400" y="2209800"/>
            <a:ext cx="3505200" cy="457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BX adjustment to 2</a:t>
            </a:r>
            <a:r>
              <a:rPr lang="en-US" baseline="30000" dirty="0" smtClean="0"/>
              <a:t>nd</a:t>
            </a:r>
            <a:r>
              <a:rPr lang="en-US" dirty="0" smtClean="0"/>
              <a:t> trig. primitive</a:t>
            </a:r>
          </a:p>
        </p:txBody>
      </p:sp>
      <p:cxnSp>
        <p:nvCxnSpPr>
          <p:cNvPr id="34" name="Elbow Connector 33"/>
          <p:cNvCxnSpPr>
            <a:stCxn id="20" idx="3"/>
            <a:endCxn id="31" idx="1"/>
          </p:cNvCxnSpPr>
          <p:nvPr/>
        </p:nvCxnSpPr>
        <p:spPr>
          <a:xfrm flipV="1">
            <a:off x="4114800" y="2438400"/>
            <a:ext cx="990600" cy="33528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7" idx="2"/>
            <a:endCxn id="26" idx="0"/>
          </p:cNvCxnSpPr>
          <p:nvPr/>
        </p:nvCxnSpPr>
        <p:spPr>
          <a:xfrm rot="5400000">
            <a:off x="2095500" y="3124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6" idx="2"/>
            <a:endCxn id="18" idx="0"/>
          </p:cNvCxnSpPr>
          <p:nvPr/>
        </p:nvCxnSpPr>
        <p:spPr>
          <a:xfrm rot="5400000">
            <a:off x="2095500" y="3886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8" idx="2"/>
            <a:endCxn id="19" idx="0"/>
          </p:cNvCxnSpPr>
          <p:nvPr/>
        </p:nvCxnSpPr>
        <p:spPr>
          <a:xfrm rot="5400000">
            <a:off x="2095500" y="4648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9" idx="2"/>
            <a:endCxn id="20" idx="0"/>
          </p:cNvCxnSpPr>
          <p:nvPr/>
        </p:nvCxnSpPr>
        <p:spPr>
          <a:xfrm rot="5400000">
            <a:off x="2095500" y="54102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1" idx="2"/>
            <a:endCxn id="21" idx="0"/>
          </p:cNvCxnSpPr>
          <p:nvPr/>
        </p:nvCxnSpPr>
        <p:spPr>
          <a:xfrm rot="5400000">
            <a:off x="6705600" y="2819400"/>
            <a:ext cx="304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Trig. Primitives </a:t>
            </a:r>
            <a:r>
              <a:rPr lang="en-US" sz="4000" dirty="0" smtClean="0">
                <a:sym typeface="Wingdings" pitchFamily="2" charset="2"/>
              </a:rPr>
              <a:t> Coordinates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3962400"/>
            <a:ext cx="8153400" cy="2133600"/>
          </a:xfrm>
        </p:spPr>
        <p:txBody>
          <a:bodyPr/>
          <a:lstStyle/>
          <a:p>
            <a:r>
              <a:rPr lang="en-US" sz="2400" dirty="0" smtClean="0"/>
              <a:t>Currently performed in large 2-stage LUTs</a:t>
            </a:r>
          </a:p>
          <a:p>
            <a:r>
              <a:rPr lang="en-US" sz="2400" dirty="0" smtClean="0"/>
              <a:t>Unacceptable for upgrade – too much memory</a:t>
            </a:r>
          </a:p>
          <a:p>
            <a:pPr lvl="1"/>
            <a:r>
              <a:rPr lang="en-US" sz="2000" dirty="0" smtClean="0"/>
              <a:t>4MB per trig. primitive</a:t>
            </a:r>
          </a:p>
          <a:p>
            <a:pPr lvl="1"/>
            <a:r>
              <a:rPr lang="en-US" sz="2000" dirty="0" smtClean="0"/>
              <a:t>6 times more trig. primitives in upgraded design</a:t>
            </a:r>
          </a:p>
          <a:p>
            <a:pPr lvl="1"/>
            <a:r>
              <a:rPr lang="en-US" sz="2000" dirty="0" smtClean="0"/>
              <a:t>Need ~400 MB per SP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026" name="Cloud"/>
          <p:cNvSpPr>
            <a:spLocks noChangeAspect="1" noEditPoints="1" noChangeArrowheads="1"/>
          </p:cNvSpPr>
          <p:nvPr/>
        </p:nvSpPr>
        <p:spPr bwMode="auto">
          <a:xfrm>
            <a:off x="3200400" y="16002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43000" y="19812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95400" y="16764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 pattern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143000" y="24384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95400" y="21336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 pattern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143000" y="2895600"/>
            <a:ext cx="1981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95400" y="2590800"/>
            <a:ext cx="19050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Chamber ID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019800" y="2286000"/>
            <a:ext cx="685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72200" y="1828800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19800" y="2743200"/>
            <a:ext cx="685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72200" y="2286000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η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91000" y="2133600"/>
            <a:ext cx="12954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LUT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Trig. Primitives </a:t>
            </a:r>
            <a:r>
              <a:rPr lang="en-US" sz="4000" dirty="0" smtClean="0">
                <a:sym typeface="Wingdings" pitchFamily="2" charset="2"/>
              </a:rPr>
              <a:t> Coordinates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4800600"/>
          </a:xfrm>
        </p:spPr>
        <p:txBody>
          <a:bodyPr/>
          <a:lstStyle/>
          <a:p>
            <a:r>
              <a:rPr lang="en-US" sz="2400" dirty="0" smtClean="0"/>
              <a:t>For upgrade:</a:t>
            </a:r>
          </a:p>
          <a:p>
            <a:pPr lvl="1"/>
            <a:r>
              <a:rPr lang="en-US" sz="2000" dirty="0" smtClean="0"/>
              <a:t>Make conversion inside FPGA</a:t>
            </a:r>
          </a:p>
          <a:p>
            <a:pPr lvl="1"/>
            <a:r>
              <a:rPr lang="en-US" sz="2000" dirty="0" smtClean="0"/>
              <a:t>Combine LUTs and logic to reduce memory size</a:t>
            </a:r>
          </a:p>
          <a:p>
            <a:pPr lvl="1"/>
            <a:r>
              <a:rPr lang="en-US" sz="2000" dirty="0" smtClean="0"/>
              <a:t>We receive Trig. Primitives from all chambers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no need to analyze Chamber ID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saves precious LUT input bits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Use different angular coordinates –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 with half-strip resolution</a:t>
            </a:r>
            <a:r>
              <a:rPr lang="en-US" sz="2000" dirty="0" smtClean="0">
                <a:sym typeface="Wingdings" pitchFamily="2" charset="2"/>
              </a:rPr>
              <a:t> and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θ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Why θ ?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Allows for uniform angular extrapolation windows, no need to adjust them depending on θ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Why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800" dirty="0" smtClean="0">
                <a:sym typeface="Wingdings" pitchFamily="2" charset="2"/>
              </a:rPr>
              <a:t> with half-strip resolution?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Makes conversion easier, for </a:t>
            </a:r>
            <a:r>
              <a:rPr lang="en-US" sz="1600" dirty="0" smtClean="0"/>
              <a:t>80-strip 10</a:t>
            </a:r>
            <a:r>
              <a:rPr lang="en-US" sz="1600" dirty="0" smtClean="0">
                <a:cs typeface="Arial" pitchFamily="34" charset="0"/>
              </a:rPr>
              <a:t>°</a:t>
            </a:r>
            <a:r>
              <a:rPr lang="en-US" sz="1600" dirty="0" smtClean="0"/>
              <a:t> chambers (ME1/2, ME2/2, ME3/2, ME4/2) as easy as one addition with fixed value. </a:t>
            </a:r>
          </a:p>
          <a:p>
            <a:pPr lvl="3"/>
            <a:r>
              <a:rPr lang="en-US" sz="1600" dirty="0" smtClean="0"/>
              <a:t>Easier to handle in FPGA</a:t>
            </a:r>
          </a:p>
          <a:p>
            <a:pPr lvl="3"/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Wiregroup </a:t>
            </a:r>
            <a:r>
              <a:rPr lang="en-US" sz="4000" dirty="0" smtClean="0">
                <a:sym typeface="Wingdings" pitchFamily="2" charset="2"/>
              </a:rPr>
              <a:t> θ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0" y="1752600"/>
            <a:ext cx="1066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1000" y="2286000"/>
            <a:ext cx="1143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" y="17526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5 to 7-bit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90800" y="22860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0800" y="17526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 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0" y="1905000"/>
            <a:ext cx="10668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  <a:p>
            <a:r>
              <a:rPr lang="en-US" sz="1400" dirty="0" smtClean="0">
                <a:sym typeface="Wingdings" pitchFamily="2" charset="2"/>
              </a:rPr>
              <a:t>32 to 128 cells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9200" y="2971800"/>
            <a:ext cx="1905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θ conversion</a:t>
            </a:r>
          </a:p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all chambers except ME1/1</a:t>
            </a:r>
            <a:endParaRPr lang="en-US" sz="1400" dirty="0" smtClean="0">
              <a:solidFill>
                <a:srgbClr val="C00000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1066800" y="3962400"/>
            <a:ext cx="472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657600" y="5410200"/>
            <a:ext cx="2819400" cy="9541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sym typeface="Wingdings" pitchFamily="2" charset="2"/>
              </a:rPr>
              <a:t>ME1/1 θ conversion </a:t>
            </a:r>
          </a:p>
          <a:p>
            <a:r>
              <a:rPr lang="en-US" sz="1400" dirty="0" smtClean="0">
                <a:sym typeface="Wingdings" pitchFamily="2" charset="2"/>
              </a:rPr>
              <a:t>θ  corrected and duplicated  because of wire tilt (if chamber has 2 trig. primitives)</a:t>
            </a:r>
            <a:endParaRPr lang="en-US" sz="1400" dirty="0" smtClean="0"/>
          </a:p>
        </p:txBody>
      </p:sp>
      <p:sp>
        <p:nvSpPr>
          <p:cNvPr id="57" name="Rectangle 56"/>
          <p:cNvSpPr/>
          <p:nvPr/>
        </p:nvSpPr>
        <p:spPr>
          <a:xfrm>
            <a:off x="4419600" y="31242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3657600" y="3311769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505200" y="28194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</a:t>
            </a:r>
            <a:r>
              <a:rPr lang="en-US" sz="1400" baseline="-25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495800" y="3200400"/>
            <a:ext cx="1066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419600" y="4419600"/>
            <a:ext cx="762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657600" y="4648200"/>
            <a:ext cx="750277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581400" y="41148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Strip</a:t>
            </a:r>
            <a:r>
              <a:rPr lang="en-US" sz="1400" baseline="-25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95800" y="4495800"/>
            <a:ext cx="1066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sp>
        <p:nvSpPr>
          <p:cNvPr id="67" name="Oval 66"/>
          <p:cNvSpPr/>
          <p:nvPr/>
        </p:nvSpPr>
        <p:spPr>
          <a:xfrm>
            <a:off x="6477000" y="1676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6598139" y="1760415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sp>
        <p:nvSpPr>
          <p:cNvPr id="69" name="Oval 68"/>
          <p:cNvSpPr/>
          <p:nvPr/>
        </p:nvSpPr>
        <p:spPr>
          <a:xfrm>
            <a:off x="7086600" y="24384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7203831" y="2512646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cxnSp>
        <p:nvCxnSpPr>
          <p:cNvPr id="89" name="Elbow Connector 88"/>
          <p:cNvCxnSpPr>
            <a:endCxn id="67" idx="2"/>
          </p:cNvCxnSpPr>
          <p:nvPr/>
        </p:nvCxnSpPr>
        <p:spPr>
          <a:xfrm flipV="1">
            <a:off x="5181600" y="1981200"/>
            <a:ext cx="1295400" cy="3810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Elbow Connector 91"/>
          <p:cNvCxnSpPr>
            <a:endCxn id="69" idx="2"/>
          </p:cNvCxnSpPr>
          <p:nvPr/>
        </p:nvCxnSpPr>
        <p:spPr>
          <a:xfrm>
            <a:off x="5181600" y="2362200"/>
            <a:ext cx="1905000" cy="381000"/>
          </a:xfrm>
          <a:prstGeom prst="bentConnector3">
            <a:avLst>
              <a:gd name="adj1" fmla="val 34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5257800" y="3048000"/>
            <a:ext cx="1600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 corrections</a:t>
            </a:r>
          </a:p>
          <a:p>
            <a:r>
              <a:rPr lang="en-US" sz="1400" dirty="0" smtClean="0">
                <a:sym typeface="Wingdings" pitchFamily="2" charset="2"/>
              </a:rPr>
              <a:t>4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cxnSp>
        <p:nvCxnSpPr>
          <p:cNvPr id="117" name="Elbow Connector 116"/>
          <p:cNvCxnSpPr>
            <a:stCxn id="57" idx="3"/>
            <a:endCxn id="67" idx="4"/>
          </p:cNvCxnSpPr>
          <p:nvPr/>
        </p:nvCxnSpPr>
        <p:spPr>
          <a:xfrm flipV="1">
            <a:off x="5181600" y="2286000"/>
            <a:ext cx="1600200" cy="12573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hape 119"/>
          <p:cNvCxnSpPr>
            <a:endCxn id="69" idx="4"/>
          </p:cNvCxnSpPr>
          <p:nvPr/>
        </p:nvCxnSpPr>
        <p:spPr>
          <a:xfrm flipV="1">
            <a:off x="6019800" y="3048000"/>
            <a:ext cx="1371600" cy="9906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3505200" y="17526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Wiregroup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6-bit</a:t>
            </a: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7696200" y="27432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696200" y="22098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2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cxnSp>
        <p:nvCxnSpPr>
          <p:cNvPr id="135" name="Straight Arrow Connector 134"/>
          <p:cNvCxnSpPr>
            <a:stCxn id="67" idx="6"/>
          </p:cNvCxnSpPr>
          <p:nvPr/>
        </p:nvCxnSpPr>
        <p:spPr>
          <a:xfrm>
            <a:off x="7086600" y="1981200"/>
            <a:ext cx="1219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7696200" y="1447800"/>
            <a:ext cx="685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1 </a:t>
            </a:r>
          </a:p>
          <a:p>
            <a:r>
              <a:rPr lang="en-US" sz="1400" dirty="0" smtClean="0">
                <a:sym typeface="Wingdings" pitchFamily="2" charset="2"/>
              </a:rPr>
              <a:t>8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137" name="Flowchart: Manual Operation 136"/>
          <p:cNvSpPr/>
          <p:nvPr/>
        </p:nvSpPr>
        <p:spPr>
          <a:xfrm>
            <a:off x="6248400" y="4267200"/>
            <a:ext cx="1524000" cy="1981200"/>
          </a:xfrm>
          <a:prstGeom prst="flowChartManualOperation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9" name="Straight Connector 138"/>
          <p:cNvCxnSpPr/>
          <p:nvPr/>
        </p:nvCxnSpPr>
        <p:spPr>
          <a:xfrm rot="16200000" flipV="1">
            <a:off x="5715000" y="5181600"/>
            <a:ext cx="19812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5400000" flipH="1" flipV="1">
            <a:off x="6324600" y="5181600"/>
            <a:ext cx="1981200" cy="152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6492631" y="5119077"/>
            <a:ext cx="1141046" cy="74246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315200" y="5334000"/>
            <a:ext cx="9144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6781800" y="5715000"/>
            <a:ext cx="144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8001000" y="5066980"/>
            <a:ext cx="1143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2 </a:t>
            </a:r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</a:p>
          <a:p>
            <a:r>
              <a:rPr lang="en-US" sz="1400" dirty="0" smtClean="0">
                <a:sym typeface="Wingdings" pitchFamily="2" charset="2"/>
              </a:rPr>
              <a:t> </a:t>
            </a:r>
          </a:p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  <a:r>
              <a:rPr lang="en-US" sz="1400" dirty="0" smtClean="0">
                <a:sym typeface="Wingdings" pitchFamily="2" charset="2"/>
              </a:rPr>
              <a:t> θ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419600" y="2057400"/>
            <a:ext cx="7620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572000" y="2133600"/>
            <a:ext cx="6096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LUT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3657600" y="23622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endCxn id="62" idx="3"/>
          </p:cNvCxnSpPr>
          <p:nvPr/>
        </p:nvCxnSpPr>
        <p:spPr>
          <a:xfrm rot="10800000" flipV="1">
            <a:off x="5181600" y="4038600"/>
            <a:ext cx="838200" cy="800100"/>
          </a:xfrm>
          <a:prstGeom prst="bentConnector3">
            <a:avLst>
              <a:gd name="adj1" fmla="val -35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505200" y="33528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WG MSB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3657600" y="38100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505200" y="46482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WG MSB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3657600" y="5105400"/>
            <a:ext cx="762000" cy="293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377108" y="4264639"/>
            <a:ext cx="1401055" cy="9070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91400" y="4532299"/>
            <a:ext cx="8382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705600" y="4967087"/>
            <a:ext cx="1524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001000" y="4281287"/>
            <a:ext cx="1143000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  <a:r>
              <a:rPr lang="en-US" sz="1400" dirty="0" smtClean="0">
                <a:sym typeface="Wingdings" pitchFamily="2" charset="2"/>
              </a:rPr>
              <a:t> θ</a:t>
            </a:r>
            <a:r>
              <a:rPr lang="en-US" sz="1400" baseline="-25000" dirty="0" smtClean="0">
                <a:sym typeface="Wingdings" pitchFamily="2" charset="2"/>
              </a:rPr>
              <a:t>1</a:t>
            </a:r>
          </a:p>
          <a:p>
            <a:r>
              <a:rPr lang="en-US" sz="1400" dirty="0" smtClean="0">
                <a:sym typeface="Wingdings" pitchFamily="2" charset="2"/>
              </a:rPr>
              <a:t> </a:t>
            </a:r>
          </a:p>
          <a:p>
            <a:r>
              <a:rPr lang="en-US" sz="1400" dirty="0" smtClean="0">
                <a:sym typeface="Wingdings" pitchFamily="2" charset="2"/>
              </a:rPr>
              <a:t>WG</a:t>
            </a:r>
            <a:r>
              <a:rPr lang="en-US" sz="1400" baseline="-25000" dirty="0" smtClean="0">
                <a:sym typeface="Wingdings" pitchFamily="2" charset="2"/>
              </a:rPr>
              <a:t>1 </a:t>
            </a:r>
            <a:r>
              <a:rPr lang="en-US" sz="1400" dirty="0" smtClean="0">
                <a:sym typeface="Wingdings" pitchFamily="2" charset="2"/>
              </a:rPr>
              <a:t>θ</a:t>
            </a:r>
            <a:r>
              <a:rPr lang="en-US" sz="1400" baseline="-25000" dirty="0" smtClean="0">
                <a:sym typeface="Wingdings" pitchFamily="2" charset="2"/>
              </a:rPr>
              <a:t>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val Callout 77"/>
          <p:cNvSpPr/>
          <p:nvPr/>
        </p:nvSpPr>
        <p:spPr>
          <a:xfrm>
            <a:off x="5334000" y="3733800"/>
            <a:ext cx="1828800" cy="1066800"/>
          </a:xfrm>
          <a:prstGeom prst="wedgeEllipseCallout">
            <a:avLst>
              <a:gd name="adj1" fmla="val -118312"/>
              <a:gd name="adj2" fmla="val -180688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Use built-in multiplier or LUT. “F” factor depends on chamber type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φ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95400" y="3429000"/>
            <a:ext cx="12192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95400" y="2895600"/>
            <a:ext cx="1219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CLCT pattern 4-bit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71600" y="2209800"/>
            <a:ext cx="1524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Initial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10-bit (fixed)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295400" y="2133600"/>
            <a:ext cx="2286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71600" y="1600200"/>
            <a:ext cx="1066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Half-Strip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7 or 8-bit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562600" y="2133600"/>
            <a:ext cx="11430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562600" y="1600200"/>
            <a:ext cx="13716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ym typeface="Wingdings" pitchFamily="2" charset="2"/>
              </a:rPr>
              <a:t> in sector</a:t>
            </a:r>
          </a:p>
          <a:p>
            <a:r>
              <a:rPr lang="en-US" sz="1400" dirty="0" smtClean="0">
                <a:sym typeface="Wingdings" pitchFamily="2" charset="2"/>
              </a:rPr>
              <a:t>10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41" name="Oval 40"/>
          <p:cNvSpPr/>
          <p:nvPr/>
        </p:nvSpPr>
        <p:spPr>
          <a:xfrm>
            <a:off x="3581400" y="1828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610709" y="1905000"/>
            <a:ext cx="572476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×F</a:t>
            </a:r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 flipV="1">
            <a:off x="4183185" y="2135189"/>
            <a:ext cx="769815" cy="6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Table 48"/>
          <p:cNvGraphicFramePr>
            <a:graphicFrameLocks noGrp="1"/>
          </p:cNvGraphicFramePr>
          <p:nvPr/>
        </p:nvGraphicFramePr>
        <p:xfrm>
          <a:off x="152400" y="3810000"/>
          <a:ext cx="51054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1371600"/>
                <a:gridCol w="1143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Strip </a:t>
                      </a:r>
                      <a:r>
                        <a:rPr lang="en-US" baseline="0" dirty="0" smtClean="0"/>
                        <a:t>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ME1/2, ME2/2, ME3/2,</a:t>
                      </a:r>
                      <a:r>
                        <a:rPr lang="en-US" baseline="0" dirty="0" smtClean="0"/>
                        <a:t> ME</a:t>
                      </a:r>
                      <a:r>
                        <a:rPr lang="en-US" dirty="0" smtClean="0"/>
                        <a:t>4/2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0.1333°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en-US" sz="1200" dirty="0" smtClean="0"/>
                        <a:t>(no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multiplication</a:t>
                      </a:r>
                      <a:r>
                        <a:rPr lang="en-US" sz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ME2/1, ME3/1, ME4/1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0.2666°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(shift)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ME1/1a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0.2222°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ME1/1b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0.1695°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0.1233°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0.925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2" name="Rectangle 61"/>
          <p:cNvSpPr/>
          <p:nvPr/>
        </p:nvSpPr>
        <p:spPr>
          <a:xfrm>
            <a:off x="2514600" y="3124200"/>
            <a:ext cx="838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2590800" y="3200400"/>
            <a:ext cx="990600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LUT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38800" y="2895600"/>
            <a:ext cx="13716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 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correction 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2-bit</a:t>
            </a:r>
          </a:p>
        </p:txBody>
      </p:sp>
      <p:cxnSp>
        <p:nvCxnSpPr>
          <p:cNvPr id="68" name="Elbow Connector 67"/>
          <p:cNvCxnSpPr>
            <a:stCxn id="62" idx="3"/>
          </p:cNvCxnSpPr>
          <p:nvPr/>
        </p:nvCxnSpPr>
        <p:spPr>
          <a:xfrm>
            <a:off x="3352800" y="3429000"/>
            <a:ext cx="3352800" cy="1588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ight Brace 71"/>
          <p:cNvSpPr/>
          <p:nvPr/>
        </p:nvSpPr>
        <p:spPr>
          <a:xfrm>
            <a:off x="6934200" y="1981200"/>
            <a:ext cx="457200" cy="1600200"/>
          </a:xfrm>
          <a:prstGeom prst="rightBrace">
            <a:avLst>
              <a:gd name="adj1" fmla="val 33543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7543800" y="2514600"/>
            <a:ext cx="1371600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  <a:cs typeface="GreekC"/>
              </a:rPr>
              <a:t>corrected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ym typeface="Wingdings" pitchFamily="2" charset="2"/>
              </a:rPr>
              <a:t> in sector</a:t>
            </a:r>
          </a:p>
          <a:p>
            <a:r>
              <a:rPr lang="en-US" sz="1400" dirty="0" smtClean="0">
                <a:sym typeface="Wingdings" pitchFamily="2" charset="2"/>
              </a:rPr>
              <a:t>12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-bit</a:t>
            </a:r>
          </a:p>
        </p:txBody>
      </p:sp>
      <p:sp>
        <p:nvSpPr>
          <p:cNvPr id="74" name="Oval 73"/>
          <p:cNvSpPr/>
          <p:nvPr/>
        </p:nvSpPr>
        <p:spPr>
          <a:xfrm>
            <a:off x="4953000" y="1828800"/>
            <a:ext cx="609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5074139" y="1912815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+</a:t>
            </a:r>
          </a:p>
        </p:txBody>
      </p:sp>
      <p:cxnSp>
        <p:nvCxnSpPr>
          <p:cNvPr id="77" name="Shape 76"/>
          <p:cNvCxnSpPr>
            <a:endCxn id="74" idx="4"/>
          </p:cNvCxnSpPr>
          <p:nvPr/>
        </p:nvCxnSpPr>
        <p:spPr>
          <a:xfrm flipV="1">
            <a:off x="1295400" y="2438400"/>
            <a:ext cx="3962400" cy="381000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Geometry constraints for </a:t>
            </a:r>
            <a:br>
              <a:rPr lang="en-US" sz="3600" dirty="0" smtClean="0"/>
            </a:br>
            <a:r>
              <a:rPr lang="en-US" sz="3600" dirty="0" smtClean="0"/>
              <a:t>track building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3044952" cy="4724400"/>
          </a:xfrm>
        </p:spPr>
        <p:txBody>
          <a:bodyPr/>
          <a:lstStyle/>
          <a:p>
            <a:r>
              <a:rPr lang="en-US" sz="1800" dirty="0" smtClean="0"/>
              <a:t>Consider only physically allowed chamber combinations from one disk to the next in track</a:t>
            </a:r>
            <a:r>
              <a:rPr lang="en-US" sz="1800" b="1" dirty="0" smtClean="0"/>
              <a:t> extrapolations</a:t>
            </a:r>
            <a:r>
              <a:rPr lang="en-US" sz="1800" dirty="0" smtClean="0"/>
              <a:t> and in track </a:t>
            </a:r>
            <a:r>
              <a:rPr lang="en-US" sz="1800" b="1" dirty="0" smtClean="0"/>
              <a:t>assembly</a:t>
            </a:r>
            <a:r>
              <a:rPr lang="en-US" sz="1800" dirty="0" smtClean="0"/>
              <a:t> to reduce logic resources</a:t>
            </a:r>
          </a:p>
          <a:p>
            <a:r>
              <a:rPr lang="en-US" sz="1900" dirty="0" smtClean="0"/>
              <a:t>Not all combinations need testing due to</a:t>
            </a:r>
          </a:p>
          <a:p>
            <a:pPr lvl="1"/>
            <a:r>
              <a:rPr lang="en-US" sz="1600" dirty="0" smtClean="0"/>
              <a:t> Limited bending in magnetic field (&lt;10°) in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600" dirty="0" smtClean="0"/>
              <a:t> </a:t>
            </a:r>
          </a:p>
          <a:p>
            <a:pPr lvl="1"/>
            <a:r>
              <a:rPr lang="en-US" sz="1600" dirty="0" smtClean="0"/>
              <a:t>Chamber coverage structure in </a:t>
            </a:r>
            <a:r>
              <a:rPr lang="el-GR" sz="1600" dirty="0" smtClean="0"/>
              <a:t>θ</a:t>
            </a:r>
            <a:r>
              <a:rPr lang="en-US" sz="1600" dirty="0" smtClean="0"/>
              <a:t> view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43" name="Picture 142" descr="cms-diagra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1905000"/>
            <a:ext cx="5562600" cy="41365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3951027" y="3050276"/>
            <a:ext cx="4776716" cy="270225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53302" y="2183642"/>
            <a:ext cx="3860041" cy="35711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38600" y="1600200"/>
            <a:ext cx="5334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η(</a:t>
            </a:r>
            <a:r>
              <a:rPr lang="el-GR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θ</a:t>
            </a:r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en-US" sz="1400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Geometry constraints for </a:t>
            </a:r>
            <a:br>
              <a:rPr lang="en-US" sz="3600" dirty="0" smtClean="0"/>
            </a:br>
            <a:r>
              <a:rPr lang="en-US" sz="3600" dirty="0" smtClean="0"/>
              <a:t>track building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Block Arc 6"/>
          <p:cNvSpPr/>
          <p:nvPr/>
        </p:nvSpPr>
        <p:spPr>
          <a:xfrm>
            <a:off x="-914400" y="2667000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>
            <a:off x="828099" y="4316046"/>
            <a:ext cx="3183147" cy="3048000"/>
          </a:xfrm>
          <a:prstGeom prst="arc">
            <a:avLst>
              <a:gd name="adj1" fmla="val 14198936"/>
              <a:gd name="adj2" fmla="val 18207199"/>
            </a:avLst>
          </a:prstGeom>
          <a:ln w="10033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c 8"/>
          <p:cNvSpPr/>
          <p:nvPr/>
        </p:nvSpPr>
        <p:spPr>
          <a:xfrm>
            <a:off x="82134" y="3524444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6200000" flipV="1">
            <a:off x="835682" y="3717724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583890" y="3735136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V="1">
            <a:off x="538542" y="3605709"/>
            <a:ext cx="2322464" cy="86952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1190684" y="3907236"/>
            <a:ext cx="2482340" cy="561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1991485" y="3614124"/>
            <a:ext cx="2336489" cy="83866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V="1">
            <a:off x="1014180" y="3131150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030377" y="3128171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V="1">
            <a:off x="2008131" y="3090320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utoShape 6"/>
          <p:cNvSpPr>
            <a:spLocks noChangeArrowheads="1"/>
          </p:cNvSpPr>
          <p:nvPr/>
        </p:nvSpPr>
        <p:spPr bwMode="auto">
          <a:xfrm>
            <a:off x="2743200" y="586740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819400" y="5791200"/>
            <a:ext cx="320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400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dirty="0">
                <a:latin typeface="+mn-lt"/>
                <a:cs typeface="Times New Roman" pitchFamily="18" charset="0"/>
              </a:rPr>
              <a:t>- means path to chamber directly behind</a:t>
            </a:r>
            <a:endParaRPr kumimoji="0" lang="el-GR" sz="1400" dirty="0">
              <a:latin typeface="+mn-lt"/>
              <a:cs typeface="Times New Roman" pitchFamily="18" charset="0"/>
            </a:endParaRPr>
          </a:p>
        </p:txBody>
      </p: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1824925" y="47915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AutoShape 6"/>
          <p:cNvSpPr>
            <a:spLocks noChangeArrowheads="1"/>
          </p:cNvSpPr>
          <p:nvPr/>
        </p:nvSpPr>
        <p:spPr bwMode="auto">
          <a:xfrm>
            <a:off x="2031569" y="471923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2265336" y="46740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2486186" y="46779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" name="AutoShape 6"/>
          <p:cNvSpPr>
            <a:spLocks noChangeArrowheads="1"/>
          </p:cNvSpPr>
          <p:nvPr/>
        </p:nvSpPr>
        <p:spPr bwMode="auto">
          <a:xfrm>
            <a:off x="2723827" y="472956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" name="AutoShape 6"/>
          <p:cNvSpPr>
            <a:spLocks noChangeArrowheads="1"/>
          </p:cNvSpPr>
          <p:nvPr/>
        </p:nvSpPr>
        <p:spPr bwMode="auto">
          <a:xfrm>
            <a:off x="2920139" y="480189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2" name="AutoShape 6"/>
          <p:cNvSpPr>
            <a:spLocks noChangeArrowheads="1"/>
          </p:cNvSpPr>
          <p:nvPr/>
        </p:nvSpPr>
        <p:spPr bwMode="auto">
          <a:xfrm>
            <a:off x="1480088" y="405409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" name="AutoShape 6"/>
          <p:cNvSpPr>
            <a:spLocks noChangeArrowheads="1"/>
          </p:cNvSpPr>
          <p:nvPr/>
        </p:nvSpPr>
        <p:spPr bwMode="auto">
          <a:xfrm>
            <a:off x="1814593" y="393398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4" name="AutoShape 6"/>
          <p:cNvSpPr>
            <a:spLocks noChangeArrowheads="1"/>
          </p:cNvSpPr>
          <p:nvPr/>
        </p:nvSpPr>
        <p:spPr bwMode="auto">
          <a:xfrm>
            <a:off x="2196885" y="38771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5" name="AutoShape 6"/>
          <p:cNvSpPr>
            <a:spLocks noChangeArrowheads="1"/>
          </p:cNvSpPr>
          <p:nvPr/>
        </p:nvSpPr>
        <p:spPr bwMode="auto">
          <a:xfrm>
            <a:off x="2564969" y="387845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2926597" y="394561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7" name="AutoShape 6"/>
          <p:cNvSpPr>
            <a:spLocks noChangeArrowheads="1"/>
          </p:cNvSpPr>
          <p:nvPr/>
        </p:nvSpPr>
        <p:spPr bwMode="auto">
          <a:xfrm>
            <a:off x="3262393" y="4069597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" name="AutoShape 6"/>
          <p:cNvSpPr>
            <a:spLocks noChangeArrowheads="1"/>
          </p:cNvSpPr>
          <p:nvPr/>
        </p:nvSpPr>
        <p:spPr bwMode="auto">
          <a:xfrm>
            <a:off x="1128793" y="332051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9" name="AutoShape 6"/>
          <p:cNvSpPr>
            <a:spLocks noChangeArrowheads="1"/>
          </p:cNvSpPr>
          <p:nvPr/>
        </p:nvSpPr>
        <p:spPr bwMode="auto">
          <a:xfrm>
            <a:off x="1598908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0" name="AutoShape 6"/>
          <p:cNvSpPr>
            <a:spLocks noChangeArrowheads="1"/>
          </p:cNvSpPr>
          <p:nvPr/>
        </p:nvSpPr>
        <p:spPr bwMode="auto">
          <a:xfrm>
            <a:off x="2110353" y="304670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" name="AutoShape 6"/>
          <p:cNvSpPr>
            <a:spLocks noChangeArrowheads="1"/>
          </p:cNvSpPr>
          <p:nvPr/>
        </p:nvSpPr>
        <p:spPr bwMode="auto">
          <a:xfrm>
            <a:off x="2632129" y="305187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2" name="AutoShape 6"/>
          <p:cNvSpPr>
            <a:spLocks noChangeArrowheads="1"/>
          </p:cNvSpPr>
          <p:nvPr/>
        </p:nvSpPr>
        <p:spPr bwMode="auto">
          <a:xfrm>
            <a:off x="3138407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3" name="AutoShape 6"/>
          <p:cNvSpPr>
            <a:spLocks noChangeArrowheads="1"/>
          </p:cNvSpPr>
          <p:nvPr/>
        </p:nvSpPr>
        <p:spPr bwMode="auto">
          <a:xfrm>
            <a:off x="3618854" y="330501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" name="Line 29"/>
          <p:cNvSpPr>
            <a:spLocks noChangeShapeType="1"/>
          </p:cNvSpPr>
          <p:nvPr/>
        </p:nvSpPr>
        <p:spPr bwMode="auto">
          <a:xfrm flipH="1" flipV="1">
            <a:off x="1291525" y="3591731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5" name="Line 29"/>
          <p:cNvSpPr>
            <a:spLocks noChangeShapeType="1"/>
          </p:cNvSpPr>
          <p:nvPr/>
        </p:nvSpPr>
        <p:spPr bwMode="auto">
          <a:xfrm flipH="1" flipV="1">
            <a:off x="1715146" y="3441915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6" name="Line 29"/>
          <p:cNvSpPr>
            <a:spLocks noChangeShapeType="1"/>
          </p:cNvSpPr>
          <p:nvPr/>
        </p:nvSpPr>
        <p:spPr bwMode="auto">
          <a:xfrm flipH="1" flipV="1">
            <a:off x="2200757" y="3354092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7" name="Line 29"/>
          <p:cNvSpPr>
            <a:spLocks noChangeShapeType="1"/>
          </p:cNvSpPr>
          <p:nvPr/>
        </p:nvSpPr>
        <p:spPr bwMode="auto">
          <a:xfrm flipV="1">
            <a:off x="2645043" y="3359258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8" name="Line 29"/>
          <p:cNvSpPr>
            <a:spLocks noChangeShapeType="1"/>
          </p:cNvSpPr>
          <p:nvPr/>
        </p:nvSpPr>
        <p:spPr bwMode="auto">
          <a:xfrm flipV="1">
            <a:off x="3049776" y="3457413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9" name="Line 29"/>
          <p:cNvSpPr>
            <a:spLocks noChangeShapeType="1"/>
          </p:cNvSpPr>
          <p:nvPr/>
        </p:nvSpPr>
        <p:spPr bwMode="auto">
          <a:xfrm flipV="1">
            <a:off x="3421734" y="3607231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0" name="Line 72"/>
          <p:cNvSpPr>
            <a:spLocks noChangeShapeType="1"/>
          </p:cNvSpPr>
          <p:nvPr/>
        </p:nvSpPr>
        <p:spPr bwMode="auto">
          <a:xfrm>
            <a:off x="2322464" y="3358877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" name="Line 116"/>
          <p:cNvSpPr>
            <a:spLocks noChangeShapeType="1"/>
          </p:cNvSpPr>
          <p:nvPr/>
        </p:nvSpPr>
        <p:spPr bwMode="auto">
          <a:xfrm flipV="1">
            <a:off x="2318724" y="3364487"/>
            <a:ext cx="250572" cy="2861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2" name="Line 72"/>
          <p:cNvSpPr>
            <a:spLocks noChangeShapeType="1"/>
          </p:cNvSpPr>
          <p:nvPr/>
        </p:nvSpPr>
        <p:spPr bwMode="auto">
          <a:xfrm>
            <a:off x="2271874" y="2916238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3" name="Line 116"/>
          <p:cNvSpPr>
            <a:spLocks noChangeShapeType="1"/>
          </p:cNvSpPr>
          <p:nvPr/>
        </p:nvSpPr>
        <p:spPr bwMode="auto">
          <a:xfrm>
            <a:off x="2286000" y="2819400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4" name="Line 72"/>
          <p:cNvSpPr>
            <a:spLocks noChangeShapeType="1"/>
          </p:cNvSpPr>
          <p:nvPr/>
        </p:nvSpPr>
        <p:spPr bwMode="auto">
          <a:xfrm flipV="1">
            <a:off x="1738474" y="2949361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5" name="Line 116"/>
          <p:cNvSpPr>
            <a:spLocks noChangeShapeType="1"/>
          </p:cNvSpPr>
          <p:nvPr/>
        </p:nvSpPr>
        <p:spPr bwMode="auto">
          <a:xfrm flipV="1">
            <a:off x="1755872" y="2845578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6" name="Line 72"/>
          <p:cNvSpPr>
            <a:spLocks noChangeShapeType="1"/>
          </p:cNvSpPr>
          <p:nvPr/>
        </p:nvSpPr>
        <p:spPr bwMode="auto">
          <a:xfrm flipV="1">
            <a:off x="1214524" y="3058752"/>
            <a:ext cx="235613" cy="9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7" name="Line 116"/>
          <p:cNvSpPr>
            <a:spLocks noChangeShapeType="1"/>
          </p:cNvSpPr>
          <p:nvPr/>
        </p:nvSpPr>
        <p:spPr bwMode="auto">
          <a:xfrm flipV="1">
            <a:off x="1189280" y="2963385"/>
            <a:ext cx="24122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8" name="Line 72"/>
          <p:cNvSpPr>
            <a:spLocks noChangeShapeType="1"/>
          </p:cNvSpPr>
          <p:nvPr/>
        </p:nvSpPr>
        <p:spPr bwMode="auto">
          <a:xfrm>
            <a:off x="2852590" y="2935336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" name="Line 116"/>
          <p:cNvSpPr>
            <a:spLocks noChangeShapeType="1"/>
          </p:cNvSpPr>
          <p:nvPr/>
        </p:nvSpPr>
        <p:spPr bwMode="auto">
          <a:xfrm>
            <a:off x="2883444" y="2848384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0" name="Line 72"/>
          <p:cNvSpPr>
            <a:spLocks noChangeShapeType="1"/>
          </p:cNvSpPr>
          <p:nvPr/>
        </p:nvSpPr>
        <p:spPr bwMode="auto">
          <a:xfrm>
            <a:off x="3371499" y="3058752"/>
            <a:ext cx="218784" cy="785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" name="Line 116"/>
          <p:cNvSpPr>
            <a:spLocks noChangeShapeType="1"/>
          </p:cNvSpPr>
          <p:nvPr/>
        </p:nvSpPr>
        <p:spPr bwMode="auto">
          <a:xfrm>
            <a:off x="3413572" y="2971799"/>
            <a:ext cx="23561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2" name="Line 72"/>
          <p:cNvSpPr>
            <a:spLocks noChangeShapeType="1"/>
          </p:cNvSpPr>
          <p:nvPr/>
        </p:nvSpPr>
        <p:spPr bwMode="auto">
          <a:xfrm>
            <a:off x="1834410" y="3457049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" name="Line 116"/>
          <p:cNvSpPr>
            <a:spLocks noChangeShapeType="1"/>
          </p:cNvSpPr>
          <p:nvPr/>
        </p:nvSpPr>
        <p:spPr bwMode="auto">
          <a:xfrm flipV="1">
            <a:off x="1898923" y="3426194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4" name="Line 72"/>
          <p:cNvSpPr>
            <a:spLocks noChangeShapeType="1"/>
          </p:cNvSpPr>
          <p:nvPr/>
        </p:nvSpPr>
        <p:spPr bwMode="auto">
          <a:xfrm>
            <a:off x="1410868" y="3586075"/>
            <a:ext cx="269271" cy="157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" name="Line 116"/>
          <p:cNvSpPr>
            <a:spLocks noChangeShapeType="1"/>
          </p:cNvSpPr>
          <p:nvPr/>
        </p:nvSpPr>
        <p:spPr bwMode="auto">
          <a:xfrm flipV="1">
            <a:off x="1511845" y="3515952"/>
            <a:ext cx="129026" cy="28049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6" name="Line 72"/>
          <p:cNvSpPr>
            <a:spLocks noChangeShapeType="1"/>
          </p:cNvSpPr>
          <p:nvPr/>
        </p:nvSpPr>
        <p:spPr bwMode="auto">
          <a:xfrm>
            <a:off x="2753017" y="3411235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" name="Line 116"/>
          <p:cNvSpPr>
            <a:spLocks noChangeShapeType="1"/>
          </p:cNvSpPr>
          <p:nvPr/>
        </p:nvSpPr>
        <p:spPr bwMode="auto">
          <a:xfrm flipV="1">
            <a:off x="2760029" y="3459853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8" name="Line 72"/>
          <p:cNvSpPr>
            <a:spLocks noChangeShapeType="1"/>
          </p:cNvSpPr>
          <p:nvPr/>
        </p:nvSpPr>
        <p:spPr bwMode="auto">
          <a:xfrm>
            <a:off x="3220034" y="3527172"/>
            <a:ext cx="123416" cy="2720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9" name="Line 116"/>
          <p:cNvSpPr>
            <a:spLocks noChangeShapeType="1"/>
          </p:cNvSpPr>
          <p:nvPr/>
        </p:nvSpPr>
        <p:spPr bwMode="auto">
          <a:xfrm flipV="1">
            <a:off x="3163936" y="3605707"/>
            <a:ext cx="272075" cy="1402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Line 72"/>
          <p:cNvSpPr>
            <a:spLocks noChangeShapeType="1"/>
          </p:cNvSpPr>
          <p:nvPr/>
        </p:nvSpPr>
        <p:spPr bwMode="auto">
          <a:xfrm flipV="1">
            <a:off x="2111527" y="4963285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7" name="Line 116"/>
          <p:cNvSpPr>
            <a:spLocks noChangeShapeType="1"/>
          </p:cNvSpPr>
          <p:nvPr/>
        </p:nvSpPr>
        <p:spPr bwMode="auto">
          <a:xfrm flipV="1">
            <a:off x="2128925" y="4859502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8" name="Line 72"/>
          <p:cNvSpPr>
            <a:spLocks noChangeShapeType="1"/>
          </p:cNvSpPr>
          <p:nvPr/>
        </p:nvSpPr>
        <p:spPr bwMode="auto">
          <a:xfrm>
            <a:off x="2494497" y="49670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9" name="Line 116"/>
          <p:cNvSpPr>
            <a:spLocks noChangeShapeType="1"/>
          </p:cNvSpPr>
          <p:nvPr/>
        </p:nvSpPr>
        <p:spPr bwMode="auto">
          <a:xfrm>
            <a:off x="2525351" y="48800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5" name="Text Box 4"/>
          <p:cNvSpPr txBox="1">
            <a:spLocks noChangeArrowheads="1"/>
          </p:cNvSpPr>
          <p:nvPr/>
        </p:nvSpPr>
        <p:spPr bwMode="auto">
          <a:xfrm>
            <a:off x="1447800" y="1981200"/>
            <a:ext cx="220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ME1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2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Total</a:t>
            </a:r>
            <a:r>
              <a:rPr kumimoji="0" lang="en-US" sz="1800" dirty="0">
                <a:latin typeface="+mn-lt"/>
                <a:cs typeface="Times New Roman" pitchFamily="18" charset="0"/>
              </a:rPr>
              <a:t>: </a:t>
            </a:r>
            <a:r>
              <a:rPr lang="en-US" dirty="0" smtClean="0">
                <a:latin typeface="+mn-lt"/>
                <a:cs typeface="Times New Roman" pitchFamily="18" charset="0"/>
              </a:rPr>
              <a:t>52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 </a:t>
            </a:r>
            <a:r>
              <a:rPr kumimoji="0" lang="en-US" sz="1800" dirty="0">
                <a:latin typeface="+mn-lt"/>
                <a:cs typeface="Times New Roman" pitchFamily="18" charset="0"/>
              </a:rPr>
              <a:t>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35" name="Block Arc 134"/>
          <p:cNvSpPr/>
          <p:nvPr/>
        </p:nvSpPr>
        <p:spPr>
          <a:xfrm>
            <a:off x="3352800" y="2667000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6" name="Arc 135"/>
          <p:cNvSpPr/>
          <p:nvPr/>
        </p:nvSpPr>
        <p:spPr>
          <a:xfrm>
            <a:off x="5095299" y="4316046"/>
            <a:ext cx="3183147" cy="3048000"/>
          </a:xfrm>
          <a:prstGeom prst="arc">
            <a:avLst>
              <a:gd name="adj1" fmla="val 14198936"/>
              <a:gd name="adj2" fmla="val 18207199"/>
            </a:avLst>
          </a:prstGeom>
          <a:ln w="10033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Arc 148"/>
          <p:cNvSpPr/>
          <p:nvPr/>
        </p:nvSpPr>
        <p:spPr>
          <a:xfrm>
            <a:off x="4349334" y="3524444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0" name="Straight Connector 149"/>
          <p:cNvCxnSpPr/>
          <p:nvPr/>
        </p:nvCxnSpPr>
        <p:spPr>
          <a:xfrm rot="16200000" flipV="1">
            <a:off x="5102882" y="3717724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 flipH="1" flipV="1">
            <a:off x="5851090" y="3735136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rot="16200000" flipV="1">
            <a:off x="4805742" y="3605709"/>
            <a:ext cx="2322464" cy="86952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rot="16200000" flipV="1">
            <a:off x="5457884" y="3907236"/>
            <a:ext cx="2482340" cy="561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5400000" flipH="1" flipV="1">
            <a:off x="6258685" y="3614124"/>
            <a:ext cx="2336489" cy="83866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16200000" flipV="1">
            <a:off x="5281380" y="3131150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rot="5400000" flipH="1" flipV="1">
            <a:off x="7297577" y="3128171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16200000" flipV="1">
            <a:off x="6275331" y="3090320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AutoShape 6"/>
          <p:cNvSpPr>
            <a:spLocks noChangeArrowheads="1"/>
          </p:cNvSpPr>
          <p:nvPr/>
        </p:nvSpPr>
        <p:spPr bwMode="auto">
          <a:xfrm>
            <a:off x="6092125" y="47915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1" name="AutoShape 6"/>
          <p:cNvSpPr>
            <a:spLocks noChangeArrowheads="1"/>
          </p:cNvSpPr>
          <p:nvPr/>
        </p:nvSpPr>
        <p:spPr bwMode="auto">
          <a:xfrm>
            <a:off x="6298769" y="471923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2" name="AutoShape 6"/>
          <p:cNvSpPr>
            <a:spLocks noChangeArrowheads="1"/>
          </p:cNvSpPr>
          <p:nvPr/>
        </p:nvSpPr>
        <p:spPr bwMode="auto">
          <a:xfrm>
            <a:off x="6532536" y="46740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3" name="AutoShape 6"/>
          <p:cNvSpPr>
            <a:spLocks noChangeArrowheads="1"/>
          </p:cNvSpPr>
          <p:nvPr/>
        </p:nvSpPr>
        <p:spPr bwMode="auto">
          <a:xfrm>
            <a:off x="6753386" y="46779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4" name="AutoShape 6"/>
          <p:cNvSpPr>
            <a:spLocks noChangeArrowheads="1"/>
          </p:cNvSpPr>
          <p:nvPr/>
        </p:nvSpPr>
        <p:spPr bwMode="auto">
          <a:xfrm>
            <a:off x="6991027" y="472956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" name="AutoShape 6"/>
          <p:cNvSpPr>
            <a:spLocks noChangeArrowheads="1"/>
          </p:cNvSpPr>
          <p:nvPr/>
        </p:nvSpPr>
        <p:spPr bwMode="auto">
          <a:xfrm>
            <a:off x="7187339" y="480189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8" name="AutoShape 6"/>
          <p:cNvSpPr>
            <a:spLocks noChangeArrowheads="1"/>
          </p:cNvSpPr>
          <p:nvPr/>
        </p:nvSpPr>
        <p:spPr bwMode="auto">
          <a:xfrm>
            <a:off x="5395993" y="332051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9" name="AutoShape 6"/>
          <p:cNvSpPr>
            <a:spLocks noChangeArrowheads="1"/>
          </p:cNvSpPr>
          <p:nvPr/>
        </p:nvSpPr>
        <p:spPr bwMode="auto">
          <a:xfrm>
            <a:off x="5866108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0" name="AutoShape 6"/>
          <p:cNvSpPr>
            <a:spLocks noChangeArrowheads="1"/>
          </p:cNvSpPr>
          <p:nvPr/>
        </p:nvSpPr>
        <p:spPr bwMode="auto">
          <a:xfrm>
            <a:off x="6377553" y="304670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1" name="AutoShape 6"/>
          <p:cNvSpPr>
            <a:spLocks noChangeArrowheads="1"/>
          </p:cNvSpPr>
          <p:nvPr/>
        </p:nvSpPr>
        <p:spPr bwMode="auto">
          <a:xfrm>
            <a:off x="6899329" y="305187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2" name="AutoShape 6"/>
          <p:cNvSpPr>
            <a:spLocks noChangeArrowheads="1"/>
          </p:cNvSpPr>
          <p:nvPr/>
        </p:nvSpPr>
        <p:spPr bwMode="auto">
          <a:xfrm>
            <a:off x="7405607" y="31448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3" name="AutoShape 6"/>
          <p:cNvSpPr>
            <a:spLocks noChangeArrowheads="1"/>
          </p:cNvSpPr>
          <p:nvPr/>
        </p:nvSpPr>
        <p:spPr bwMode="auto">
          <a:xfrm>
            <a:off x="7886054" y="330501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4" name="Line 29"/>
          <p:cNvSpPr>
            <a:spLocks noChangeShapeType="1"/>
          </p:cNvSpPr>
          <p:nvPr/>
        </p:nvSpPr>
        <p:spPr bwMode="auto">
          <a:xfrm flipH="1" flipV="1">
            <a:off x="5558725" y="3591731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5" name="Line 29"/>
          <p:cNvSpPr>
            <a:spLocks noChangeShapeType="1"/>
          </p:cNvSpPr>
          <p:nvPr/>
        </p:nvSpPr>
        <p:spPr bwMode="auto">
          <a:xfrm flipH="1" flipV="1">
            <a:off x="5982346" y="3441915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6" name="Line 29"/>
          <p:cNvSpPr>
            <a:spLocks noChangeShapeType="1"/>
          </p:cNvSpPr>
          <p:nvPr/>
        </p:nvSpPr>
        <p:spPr bwMode="auto">
          <a:xfrm flipH="1" flipV="1">
            <a:off x="6467957" y="3354092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7" name="Line 29"/>
          <p:cNvSpPr>
            <a:spLocks noChangeShapeType="1"/>
          </p:cNvSpPr>
          <p:nvPr/>
        </p:nvSpPr>
        <p:spPr bwMode="auto">
          <a:xfrm flipV="1">
            <a:off x="6912243" y="3359258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8" name="Line 29"/>
          <p:cNvSpPr>
            <a:spLocks noChangeShapeType="1"/>
          </p:cNvSpPr>
          <p:nvPr/>
        </p:nvSpPr>
        <p:spPr bwMode="auto">
          <a:xfrm flipV="1">
            <a:off x="7316976" y="3457413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89" name="Line 29"/>
          <p:cNvSpPr>
            <a:spLocks noChangeShapeType="1"/>
          </p:cNvSpPr>
          <p:nvPr/>
        </p:nvSpPr>
        <p:spPr bwMode="auto">
          <a:xfrm flipV="1">
            <a:off x="7688934" y="3607231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0" name="Line 72"/>
          <p:cNvSpPr>
            <a:spLocks noChangeShapeType="1"/>
          </p:cNvSpPr>
          <p:nvPr/>
        </p:nvSpPr>
        <p:spPr bwMode="auto">
          <a:xfrm>
            <a:off x="6589664" y="3358877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1" name="Line 116"/>
          <p:cNvSpPr>
            <a:spLocks noChangeShapeType="1"/>
          </p:cNvSpPr>
          <p:nvPr/>
        </p:nvSpPr>
        <p:spPr bwMode="auto">
          <a:xfrm flipV="1">
            <a:off x="6585924" y="3364487"/>
            <a:ext cx="250572" cy="2861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2" name="Line 72"/>
          <p:cNvSpPr>
            <a:spLocks noChangeShapeType="1"/>
          </p:cNvSpPr>
          <p:nvPr/>
        </p:nvSpPr>
        <p:spPr bwMode="auto">
          <a:xfrm>
            <a:off x="6539074" y="2916238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3" name="Line 116"/>
          <p:cNvSpPr>
            <a:spLocks noChangeShapeType="1"/>
          </p:cNvSpPr>
          <p:nvPr/>
        </p:nvSpPr>
        <p:spPr bwMode="auto">
          <a:xfrm>
            <a:off x="6553200" y="2819400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4" name="Line 72"/>
          <p:cNvSpPr>
            <a:spLocks noChangeShapeType="1"/>
          </p:cNvSpPr>
          <p:nvPr/>
        </p:nvSpPr>
        <p:spPr bwMode="auto">
          <a:xfrm flipV="1">
            <a:off x="6005674" y="2949361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5" name="Line 116"/>
          <p:cNvSpPr>
            <a:spLocks noChangeShapeType="1"/>
          </p:cNvSpPr>
          <p:nvPr/>
        </p:nvSpPr>
        <p:spPr bwMode="auto">
          <a:xfrm flipV="1">
            <a:off x="6023072" y="2845578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6" name="Line 72"/>
          <p:cNvSpPr>
            <a:spLocks noChangeShapeType="1"/>
          </p:cNvSpPr>
          <p:nvPr/>
        </p:nvSpPr>
        <p:spPr bwMode="auto">
          <a:xfrm flipV="1">
            <a:off x="5481724" y="3058752"/>
            <a:ext cx="235613" cy="9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7" name="Line 116"/>
          <p:cNvSpPr>
            <a:spLocks noChangeShapeType="1"/>
          </p:cNvSpPr>
          <p:nvPr/>
        </p:nvSpPr>
        <p:spPr bwMode="auto">
          <a:xfrm flipV="1">
            <a:off x="5456480" y="2963385"/>
            <a:ext cx="24122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98" name="Line 72"/>
          <p:cNvSpPr>
            <a:spLocks noChangeShapeType="1"/>
          </p:cNvSpPr>
          <p:nvPr/>
        </p:nvSpPr>
        <p:spPr bwMode="auto">
          <a:xfrm>
            <a:off x="7119790" y="2935336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99" name="Line 116"/>
          <p:cNvSpPr>
            <a:spLocks noChangeShapeType="1"/>
          </p:cNvSpPr>
          <p:nvPr/>
        </p:nvSpPr>
        <p:spPr bwMode="auto">
          <a:xfrm>
            <a:off x="7150644" y="2848384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0" name="Line 72"/>
          <p:cNvSpPr>
            <a:spLocks noChangeShapeType="1"/>
          </p:cNvSpPr>
          <p:nvPr/>
        </p:nvSpPr>
        <p:spPr bwMode="auto">
          <a:xfrm>
            <a:off x="7638699" y="3058752"/>
            <a:ext cx="218784" cy="785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1" name="Line 116"/>
          <p:cNvSpPr>
            <a:spLocks noChangeShapeType="1"/>
          </p:cNvSpPr>
          <p:nvPr/>
        </p:nvSpPr>
        <p:spPr bwMode="auto">
          <a:xfrm>
            <a:off x="7680772" y="2971799"/>
            <a:ext cx="23561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2" name="Line 72"/>
          <p:cNvSpPr>
            <a:spLocks noChangeShapeType="1"/>
          </p:cNvSpPr>
          <p:nvPr/>
        </p:nvSpPr>
        <p:spPr bwMode="auto">
          <a:xfrm>
            <a:off x="6101610" y="3457049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3" name="Line 116"/>
          <p:cNvSpPr>
            <a:spLocks noChangeShapeType="1"/>
          </p:cNvSpPr>
          <p:nvPr/>
        </p:nvSpPr>
        <p:spPr bwMode="auto">
          <a:xfrm flipV="1">
            <a:off x="6166123" y="3426194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4" name="Line 72"/>
          <p:cNvSpPr>
            <a:spLocks noChangeShapeType="1"/>
          </p:cNvSpPr>
          <p:nvPr/>
        </p:nvSpPr>
        <p:spPr bwMode="auto">
          <a:xfrm>
            <a:off x="5678068" y="3586075"/>
            <a:ext cx="269271" cy="157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5" name="Line 116"/>
          <p:cNvSpPr>
            <a:spLocks noChangeShapeType="1"/>
          </p:cNvSpPr>
          <p:nvPr/>
        </p:nvSpPr>
        <p:spPr bwMode="auto">
          <a:xfrm flipV="1">
            <a:off x="5779045" y="3515952"/>
            <a:ext cx="129026" cy="28049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6" name="Line 72"/>
          <p:cNvSpPr>
            <a:spLocks noChangeShapeType="1"/>
          </p:cNvSpPr>
          <p:nvPr/>
        </p:nvSpPr>
        <p:spPr bwMode="auto">
          <a:xfrm>
            <a:off x="7020217" y="3411235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7" name="Line 116"/>
          <p:cNvSpPr>
            <a:spLocks noChangeShapeType="1"/>
          </p:cNvSpPr>
          <p:nvPr/>
        </p:nvSpPr>
        <p:spPr bwMode="auto">
          <a:xfrm flipV="1">
            <a:off x="7027229" y="3459853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8" name="Line 72"/>
          <p:cNvSpPr>
            <a:spLocks noChangeShapeType="1"/>
          </p:cNvSpPr>
          <p:nvPr/>
        </p:nvSpPr>
        <p:spPr bwMode="auto">
          <a:xfrm>
            <a:off x="7487234" y="3527172"/>
            <a:ext cx="123416" cy="2720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9" name="Line 116"/>
          <p:cNvSpPr>
            <a:spLocks noChangeShapeType="1"/>
          </p:cNvSpPr>
          <p:nvPr/>
        </p:nvSpPr>
        <p:spPr bwMode="auto">
          <a:xfrm flipV="1">
            <a:off x="7431136" y="3605707"/>
            <a:ext cx="272075" cy="1402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0" name="Line 29"/>
          <p:cNvSpPr>
            <a:spLocks noChangeShapeType="1"/>
          </p:cNvSpPr>
          <p:nvPr/>
        </p:nvSpPr>
        <p:spPr bwMode="auto">
          <a:xfrm flipH="1" flipV="1">
            <a:off x="5497016" y="3623051"/>
            <a:ext cx="489592" cy="95315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1" name="Line 29"/>
          <p:cNvSpPr>
            <a:spLocks noChangeShapeType="1"/>
          </p:cNvSpPr>
          <p:nvPr/>
        </p:nvSpPr>
        <p:spPr bwMode="auto">
          <a:xfrm flipH="1" flipV="1">
            <a:off x="5913681" y="3465464"/>
            <a:ext cx="346406" cy="99013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2" name="Line 29"/>
          <p:cNvSpPr>
            <a:spLocks noChangeShapeType="1"/>
          </p:cNvSpPr>
          <p:nvPr/>
        </p:nvSpPr>
        <p:spPr bwMode="auto">
          <a:xfrm flipH="1" flipV="1">
            <a:off x="6401735" y="3361682"/>
            <a:ext cx="141648" cy="10392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3" name="Line 29"/>
          <p:cNvSpPr>
            <a:spLocks noChangeShapeType="1"/>
          </p:cNvSpPr>
          <p:nvPr/>
        </p:nvSpPr>
        <p:spPr bwMode="auto">
          <a:xfrm flipV="1">
            <a:off x="6823874" y="3353267"/>
            <a:ext cx="51890" cy="103687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4" name="Line 29"/>
          <p:cNvSpPr>
            <a:spLocks noChangeShapeType="1"/>
          </p:cNvSpPr>
          <p:nvPr/>
        </p:nvSpPr>
        <p:spPr bwMode="auto">
          <a:xfrm flipV="1">
            <a:off x="7117920" y="3440220"/>
            <a:ext cx="226263" cy="99714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5" name="Line 29"/>
          <p:cNvSpPr>
            <a:spLocks noChangeShapeType="1"/>
          </p:cNvSpPr>
          <p:nvPr/>
        </p:nvSpPr>
        <p:spPr bwMode="auto">
          <a:xfrm flipV="1">
            <a:off x="7368960" y="3580464"/>
            <a:ext cx="390349" cy="9517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6" name="Line 29"/>
          <p:cNvSpPr>
            <a:spLocks noChangeShapeType="1"/>
          </p:cNvSpPr>
          <p:nvPr/>
        </p:nvSpPr>
        <p:spPr bwMode="auto">
          <a:xfrm flipH="1" flipV="1">
            <a:off x="5896852" y="3479488"/>
            <a:ext cx="110326" cy="108596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7" name="Line 29"/>
          <p:cNvSpPr>
            <a:spLocks noChangeShapeType="1"/>
          </p:cNvSpPr>
          <p:nvPr/>
        </p:nvSpPr>
        <p:spPr bwMode="auto">
          <a:xfrm flipH="1" flipV="1">
            <a:off x="5647215" y="3574854"/>
            <a:ext cx="594173" cy="89008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8" name="Line 29"/>
          <p:cNvSpPr>
            <a:spLocks noChangeShapeType="1"/>
          </p:cNvSpPr>
          <p:nvPr/>
        </p:nvSpPr>
        <p:spPr bwMode="auto">
          <a:xfrm flipV="1">
            <a:off x="6321326" y="3367292"/>
            <a:ext cx="46749" cy="10752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" name="Line 29"/>
          <p:cNvSpPr>
            <a:spLocks noChangeShapeType="1"/>
          </p:cNvSpPr>
          <p:nvPr/>
        </p:nvSpPr>
        <p:spPr bwMode="auto">
          <a:xfrm flipH="1" flipV="1">
            <a:off x="6037097" y="3426194"/>
            <a:ext cx="483846" cy="97517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0" name="Line 29"/>
          <p:cNvSpPr>
            <a:spLocks noChangeShapeType="1"/>
          </p:cNvSpPr>
          <p:nvPr/>
        </p:nvSpPr>
        <p:spPr bwMode="auto">
          <a:xfrm flipV="1">
            <a:off x="6583586" y="3350463"/>
            <a:ext cx="258520" cy="1047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1" name="Line 29"/>
          <p:cNvSpPr>
            <a:spLocks noChangeShapeType="1"/>
          </p:cNvSpPr>
          <p:nvPr/>
        </p:nvSpPr>
        <p:spPr bwMode="auto">
          <a:xfrm flipH="1" flipV="1">
            <a:off x="6570029" y="3353267"/>
            <a:ext cx="228600" cy="103781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2" name="Line 29"/>
          <p:cNvSpPr>
            <a:spLocks noChangeShapeType="1"/>
          </p:cNvSpPr>
          <p:nvPr/>
        </p:nvSpPr>
        <p:spPr bwMode="auto">
          <a:xfrm flipV="1">
            <a:off x="6861273" y="3434610"/>
            <a:ext cx="443642" cy="9630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3" name="Line 29"/>
          <p:cNvSpPr>
            <a:spLocks noChangeShapeType="1"/>
          </p:cNvSpPr>
          <p:nvPr/>
        </p:nvSpPr>
        <p:spPr bwMode="auto">
          <a:xfrm flipH="1" flipV="1">
            <a:off x="6996374" y="3361682"/>
            <a:ext cx="93497" cy="107194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4" name="Line 29"/>
          <p:cNvSpPr>
            <a:spLocks noChangeShapeType="1"/>
          </p:cNvSpPr>
          <p:nvPr/>
        </p:nvSpPr>
        <p:spPr bwMode="auto">
          <a:xfrm flipV="1">
            <a:off x="7152982" y="3563635"/>
            <a:ext cx="567059" cy="88728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5" name="Line 29"/>
          <p:cNvSpPr>
            <a:spLocks noChangeShapeType="1"/>
          </p:cNvSpPr>
          <p:nvPr/>
        </p:nvSpPr>
        <p:spPr bwMode="auto">
          <a:xfrm flipV="1">
            <a:off x="7342780" y="3473879"/>
            <a:ext cx="119209" cy="10424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6" name="Line 72"/>
          <p:cNvSpPr>
            <a:spLocks noChangeShapeType="1"/>
          </p:cNvSpPr>
          <p:nvPr/>
        </p:nvSpPr>
        <p:spPr bwMode="auto">
          <a:xfrm flipV="1">
            <a:off x="6378727" y="4963285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7" name="Line 116"/>
          <p:cNvSpPr>
            <a:spLocks noChangeShapeType="1"/>
          </p:cNvSpPr>
          <p:nvPr/>
        </p:nvSpPr>
        <p:spPr bwMode="auto">
          <a:xfrm flipV="1">
            <a:off x="6396125" y="4859502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8" name="Line 72"/>
          <p:cNvSpPr>
            <a:spLocks noChangeShapeType="1"/>
          </p:cNvSpPr>
          <p:nvPr/>
        </p:nvSpPr>
        <p:spPr bwMode="auto">
          <a:xfrm>
            <a:off x="6761697" y="49670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29" name="Line 116"/>
          <p:cNvSpPr>
            <a:spLocks noChangeShapeType="1"/>
          </p:cNvSpPr>
          <p:nvPr/>
        </p:nvSpPr>
        <p:spPr bwMode="auto">
          <a:xfrm>
            <a:off x="6792551" y="48800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30" name="Text Box 4"/>
          <p:cNvSpPr txBox="1">
            <a:spLocks noChangeArrowheads="1"/>
          </p:cNvSpPr>
          <p:nvPr/>
        </p:nvSpPr>
        <p:spPr bwMode="auto">
          <a:xfrm>
            <a:off x="5562600" y="1981200"/>
            <a:ext cx="220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1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3</a:t>
            </a:r>
            <a:endParaRPr kumimoji="0" lang="en-US" sz="1800" dirty="0">
              <a:latin typeface="+mn-lt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>
                <a:latin typeface="+mn-lt"/>
                <a:cs typeface="Times New Roman" pitchFamily="18" charset="0"/>
              </a:rPr>
              <a:t>Total: 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58 </a:t>
            </a:r>
            <a:r>
              <a:rPr kumimoji="0" lang="en-US" sz="1800" dirty="0">
                <a:latin typeface="+mn-lt"/>
                <a:cs typeface="Times New Roman" pitchFamily="18" charset="0"/>
              </a:rPr>
              <a:t>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39" name="Line 72"/>
          <p:cNvSpPr>
            <a:spLocks noChangeShapeType="1"/>
          </p:cNvSpPr>
          <p:nvPr/>
        </p:nvSpPr>
        <p:spPr bwMode="auto">
          <a:xfrm flipV="1">
            <a:off x="1949358" y="4152439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0" name="Line 116"/>
          <p:cNvSpPr>
            <a:spLocks noChangeShapeType="1"/>
          </p:cNvSpPr>
          <p:nvPr/>
        </p:nvSpPr>
        <p:spPr bwMode="auto">
          <a:xfrm flipV="1">
            <a:off x="1966756" y="4048656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1" name="Line 72"/>
          <p:cNvSpPr>
            <a:spLocks noChangeShapeType="1"/>
          </p:cNvSpPr>
          <p:nvPr/>
        </p:nvSpPr>
        <p:spPr bwMode="auto">
          <a:xfrm>
            <a:off x="2631266" y="41288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2" name="Line 116"/>
          <p:cNvSpPr>
            <a:spLocks noChangeShapeType="1"/>
          </p:cNvSpPr>
          <p:nvPr/>
        </p:nvSpPr>
        <p:spPr bwMode="auto">
          <a:xfrm>
            <a:off x="2662120" y="40418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Geometry constraints for </a:t>
            </a:r>
            <a:br>
              <a:rPr lang="en-US" sz="3600" dirty="0" smtClean="0"/>
            </a:br>
            <a:r>
              <a:rPr lang="en-US" sz="3600" dirty="0" smtClean="0"/>
              <a:t>track building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43800" y="6400800"/>
            <a:ext cx="12954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19800" y="6400800"/>
            <a:ext cx="11430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Block Arc 6"/>
          <p:cNvSpPr/>
          <p:nvPr/>
        </p:nvSpPr>
        <p:spPr>
          <a:xfrm>
            <a:off x="-914400" y="2667000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>
            <a:off x="828099" y="4316046"/>
            <a:ext cx="3183147" cy="3048000"/>
          </a:xfrm>
          <a:prstGeom prst="arc">
            <a:avLst>
              <a:gd name="adj1" fmla="val 14198936"/>
              <a:gd name="adj2" fmla="val 18207199"/>
            </a:avLst>
          </a:prstGeom>
          <a:ln w="10033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rc 8"/>
          <p:cNvSpPr/>
          <p:nvPr/>
        </p:nvSpPr>
        <p:spPr>
          <a:xfrm>
            <a:off x="82134" y="3524444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6200000" flipV="1">
            <a:off x="835682" y="3717724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583890" y="3735136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V="1">
            <a:off x="538542" y="3605709"/>
            <a:ext cx="2322464" cy="869522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1190684" y="3907236"/>
            <a:ext cx="2482340" cy="561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1991485" y="3614124"/>
            <a:ext cx="2336489" cy="83866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6200000" flipV="1">
            <a:off x="1014180" y="3131150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030377" y="3128171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V="1">
            <a:off x="2008131" y="3090320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utoShape 6"/>
          <p:cNvSpPr>
            <a:spLocks noChangeArrowheads="1"/>
          </p:cNvSpPr>
          <p:nvPr/>
        </p:nvSpPr>
        <p:spPr bwMode="auto">
          <a:xfrm>
            <a:off x="1824925" y="4791559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AutoShape 6"/>
          <p:cNvSpPr>
            <a:spLocks noChangeArrowheads="1"/>
          </p:cNvSpPr>
          <p:nvPr/>
        </p:nvSpPr>
        <p:spPr bwMode="auto">
          <a:xfrm>
            <a:off x="2031569" y="4719234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>
            <a:off x="2265336" y="46740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2486186" y="46779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0" name="AutoShape 6"/>
          <p:cNvSpPr>
            <a:spLocks noChangeArrowheads="1"/>
          </p:cNvSpPr>
          <p:nvPr/>
        </p:nvSpPr>
        <p:spPr bwMode="auto">
          <a:xfrm>
            <a:off x="2723827" y="4729566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1" name="AutoShape 6"/>
          <p:cNvSpPr>
            <a:spLocks noChangeArrowheads="1"/>
          </p:cNvSpPr>
          <p:nvPr/>
        </p:nvSpPr>
        <p:spPr bwMode="auto">
          <a:xfrm>
            <a:off x="2920139" y="480189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4" name="Line 29"/>
          <p:cNvSpPr>
            <a:spLocks noChangeShapeType="1"/>
          </p:cNvSpPr>
          <p:nvPr/>
        </p:nvSpPr>
        <p:spPr bwMode="auto">
          <a:xfrm flipH="1" flipV="1">
            <a:off x="1291525" y="3591731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5" name="Line 29"/>
          <p:cNvSpPr>
            <a:spLocks noChangeShapeType="1"/>
          </p:cNvSpPr>
          <p:nvPr/>
        </p:nvSpPr>
        <p:spPr bwMode="auto">
          <a:xfrm flipH="1" flipV="1">
            <a:off x="1715146" y="3441915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6" name="Line 29"/>
          <p:cNvSpPr>
            <a:spLocks noChangeShapeType="1"/>
          </p:cNvSpPr>
          <p:nvPr/>
        </p:nvSpPr>
        <p:spPr bwMode="auto">
          <a:xfrm flipH="1" flipV="1">
            <a:off x="2200757" y="3354092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7" name="Line 29"/>
          <p:cNvSpPr>
            <a:spLocks noChangeShapeType="1"/>
          </p:cNvSpPr>
          <p:nvPr/>
        </p:nvSpPr>
        <p:spPr bwMode="auto">
          <a:xfrm flipV="1">
            <a:off x="2645043" y="3359258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8" name="Line 29"/>
          <p:cNvSpPr>
            <a:spLocks noChangeShapeType="1"/>
          </p:cNvSpPr>
          <p:nvPr/>
        </p:nvSpPr>
        <p:spPr bwMode="auto">
          <a:xfrm flipV="1">
            <a:off x="3049776" y="3457413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59" name="Line 29"/>
          <p:cNvSpPr>
            <a:spLocks noChangeShapeType="1"/>
          </p:cNvSpPr>
          <p:nvPr/>
        </p:nvSpPr>
        <p:spPr bwMode="auto">
          <a:xfrm flipV="1">
            <a:off x="3421734" y="3607231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0" name="Line 72"/>
          <p:cNvSpPr>
            <a:spLocks noChangeShapeType="1"/>
          </p:cNvSpPr>
          <p:nvPr/>
        </p:nvSpPr>
        <p:spPr bwMode="auto">
          <a:xfrm>
            <a:off x="2322464" y="3358877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" name="Line 116"/>
          <p:cNvSpPr>
            <a:spLocks noChangeShapeType="1"/>
          </p:cNvSpPr>
          <p:nvPr/>
        </p:nvSpPr>
        <p:spPr bwMode="auto">
          <a:xfrm flipV="1">
            <a:off x="2318724" y="3364487"/>
            <a:ext cx="250572" cy="28610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2" name="Line 72"/>
          <p:cNvSpPr>
            <a:spLocks noChangeShapeType="1"/>
          </p:cNvSpPr>
          <p:nvPr/>
        </p:nvSpPr>
        <p:spPr bwMode="auto">
          <a:xfrm>
            <a:off x="1834410" y="3457049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" name="Line 116"/>
          <p:cNvSpPr>
            <a:spLocks noChangeShapeType="1"/>
          </p:cNvSpPr>
          <p:nvPr/>
        </p:nvSpPr>
        <p:spPr bwMode="auto">
          <a:xfrm flipV="1">
            <a:off x="1898923" y="3426194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4" name="Line 72"/>
          <p:cNvSpPr>
            <a:spLocks noChangeShapeType="1"/>
          </p:cNvSpPr>
          <p:nvPr/>
        </p:nvSpPr>
        <p:spPr bwMode="auto">
          <a:xfrm>
            <a:off x="1410868" y="3586075"/>
            <a:ext cx="269271" cy="157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" name="Line 116"/>
          <p:cNvSpPr>
            <a:spLocks noChangeShapeType="1"/>
          </p:cNvSpPr>
          <p:nvPr/>
        </p:nvSpPr>
        <p:spPr bwMode="auto">
          <a:xfrm flipV="1">
            <a:off x="1511845" y="3515952"/>
            <a:ext cx="129026" cy="28049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6" name="Line 72"/>
          <p:cNvSpPr>
            <a:spLocks noChangeShapeType="1"/>
          </p:cNvSpPr>
          <p:nvPr/>
        </p:nvSpPr>
        <p:spPr bwMode="auto">
          <a:xfrm>
            <a:off x="2753017" y="3411235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" name="Line 116"/>
          <p:cNvSpPr>
            <a:spLocks noChangeShapeType="1"/>
          </p:cNvSpPr>
          <p:nvPr/>
        </p:nvSpPr>
        <p:spPr bwMode="auto">
          <a:xfrm flipV="1">
            <a:off x="2760029" y="3459853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78" name="Line 72"/>
          <p:cNvSpPr>
            <a:spLocks noChangeShapeType="1"/>
          </p:cNvSpPr>
          <p:nvPr/>
        </p:nvSpPr>
        <p:spPr bwMode="auto">
          <a:xfrm>
            <a:off x="3220034" y="3527172"/>
            <a:ext cx="123416" cy="27207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9" name="Line 116"/>
          <p:cNvSpPr>
            <a:spLocks noChangeShapeType="1"/>
          </p:cNvSpPr>
          <p:nvPr/>
        </p:nvSpPr>
        <p:spPr bwMode="auto">
          <a:xfrm flipV="1">
            <a:off x="3163936" y="3605707"/>
            <a:ext cx="272075" cy="1402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0" name="Line 29"/>
          <p:cNvSpPr>
            <a:spLocks noChangeShapeType="1"/>
          </p:cNvSpPr>
          <p:nvPr/>
        </p:nvSpPr>
        <p:spPr bwMode="auto">
          <a:xfrm flipH="1" flipV="1">
            <a:off x="1229816" y="3623051"/>
            <a:ext cx="489592" cy="95315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1" name="Line 29"/>
          <p:cNvSpPr>
            <a:spLocks noChangeShapeType="1"/>
          </p:cNvSpPr>
          <p:nvPr/>
        </p:nvSpPr>
        <p:spPr bwMode="auto">
          <a:xfrm flipH="1" flipV="1">
            <a:off x="1646481" y="3465464"/>
            <a:ext cx="346406" cy="99013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2" name="Line 29"/>
          <p:cNvSpPr>
            <a:spLocks noChangeShapeType="1"/>
          </p:cNvSpPr>
          <p:nvPr/>
        </p:nvSpPr>
        <p:spPr bwMode="auto">
          <a:xfrm flipH="1" flipV="1">
            <a:off x="2134535" y="3361682"/>
            <a:ext cx="141648" cy="10392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3" name="Line 29"/>
          <p:cNvSpPr>
            <a:spLocks noChangeShapeType="1"/>
          </p:cNvSpPr>
          <p:nvPr/>
        </p:nvSpPr>
        <p:spPr bwMode="auto">
          <a:xfrm flipV="1">
            <a:off x="2556674" y="3353267"/>
            <a:ext cx="51890" cy="103687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4" name="Line 29"/>
          <p:cNvSpPr>
            <a:spLocks noChangeShapeType="1"/>
          </p:cNvSpPr>
          <p:nvPr/>
        </p:nvSpPr>
        <p:spPr bwMode="auto">
          <a:xfrm flipV="1">
            <a:off x="2850720" y="3440220"/>
            <a:ext cx="226263" cy="99714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5" name="Line 29"/>
          <p:cNvSpPr>
            <a:spLocks noChangeShapeType="1"/>
          </p:cNvSpPr>
          <p:nvPr/>
        </p:nvSpPr>
        <p:spPr bwMode="auto">
          <a:xfrm flipV="1">
            <a:off x="3101760" y="3580464"/>
            <a:ext cx="390349" cy="9517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6" name="Line 29"/>
          <p:cNvSpPr>
            <a:spLocks noChangeShapeType="1"/>
          </p:cNvSpPr>
          <p:nvPr/>
        </p:nvSpPr>
        <p:spPr bwMode="auto">
          <a:xfrm flipH="1" flipV="1">
            <a:off x="1629652" y="3479488"/>
            <a:ext cx="110326" cy="108596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7" name="Line 29"/>
          <p:cNvSpPr>
            <a:spLocks noChangeShapeType="1"/>
          </p:cNvSpPr>
          <p:nvPr/>
        </p:nvSpPr>
        <p:spPr bwMode="auto">
          <a:xfrm flipH="1" flipV="1">
            <a:off x="1380015" y="3574854"/>
            <a:ext cx="594173" cy="89008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8" name="Line 29"/>
          <p:cNvSpPr>
            <a:spLocks noChangeShapeType="1"/>
          </p:cNvSpPr>
          <p:nvPr/>
        </p:nvSpPr>
        <p:spPr bwMode="auto">
          <a:xfrm flipV="1">
            <a:off x="2054126" y="3367292"/>
            <a:ext cx="46749" cy="10752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89" name="Line 29"/>
          <p:cNvSpPr>
            <a:spLocks noChangeShapeType="1"/>
          </p:cNvSpPr>
          <p:nvPr/>
        </p:nvSpPr>
        <p:spPr bwMode="auto">
          <a:xfrm flipH="1" flipV="1">
            <a:off x="1769897" y="3426194"/>
            <a:ext cx="483846" cy="97517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0" name="Line 29"/>
          <p:cNvSpPr>
            <a:spLocks noChangeShapeType="1"/>
          </p:cNvSpPr>
          <p:nvPr/>
        </p:nvSpPr>
        <p:spPr bwMode="auto">
          <a:xfrm flipV="1">
            <a:off x="2316386" y="3350463"/>
            <a:ext cx="258520" cy="1047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1" name="Line 29"/>
          <p:cNvSpPr>
            <a:spLocks noChangeShapeType="1"/>
          </p:cNvSpPr>
          <p:nvPr/>
        </p:nvSpPr>
        <p:spPr bwMode="auto">
          <a:xfrm flipH="1" flipV="1">
            <a:off x="2302829" y="3353267"/>
            <a:ext cx="228600" cy="103781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2" name="Line 29"/>
          <p:cNvSpPr>
            <a:spLocks noChangeShapeType="1"/>
          </p:cNvSpPr>
          <p:nvPr/>
        </p:nvSpPr>
        <p:spPr bwMode="auto">
          <a:xfrm flipV="1">
            <a:off x="2594073" y="3434610"/>
            <a:ext cx="443642" cy="96301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3" name="Line 29"/>
          <p:cNvSpPr>
            <a:spLocks noChangeShapeType="1"/>
          </p:cNvSpPr>
          <p:nvPr/>
        </p:nvSpPr>
        <p:spPr bwMode="auto">
          <a:xfrm flipH="1" flipV="1">
            <a:off x="2729174" y="3361682"/>
            <a:ext cx="93497" cy="107194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4" name="Line 29"/>
          <p:cNvSpPr>
            <a:spLocks noChangeShapeType="1"/>
          </p:cNvSpPr>
          <p:nvPr/>
        </p:nvSpPr>
        <p:spPr bwMode="auto">
          <a:xfrm flipV="1">
            <a:off x="2885782" y="3563635"/>
            <a:ext cx="567059" cy="88728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5" name="Line 29"/>
          <p:cNvSpPr>
            <a:spLocks noChangeShapeType="1"/>
          </p:cNvSpPr>
          <p:nvPr/>
        </p:nvSpPr>
        <p:spPr bwMode="auto">
          <a:xfrm flipV="1">
            <a:off x="3075580" y="3473879"/>
            <a:ext cx="119209" cy="10424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6" name="Line 72"/>
          <p:cNvSpPr>
            <a:spLocks noChangeShapeType="1"/>
          </p:cNvSpPr>
          <p:nvPr/>
        </p:nvSpPr>
        <p:spPr bwMode="auto">
          <a:xfrm flipV="1">
            <a:off x="2111527" y="4963285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7" name="Line 116"/>
          <p:cNvSpPr>
            <a:spLocks noChangeShapeType="1"/>
          </p:cNvSpPr>
          <p:nvPr/>
        </p:nvSpPr>
        <p:spPr bwMode="auto">
          <a:xfrm flipV="1">
            <a:off x="2128925" y="4859502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98" name="Line 72"/>
          <p:cNvSpPr>
            <a:spLocks noChangeShapeType="1"/>
          </p:cNvSpPr>
          <p:nvPr/>
        </p:nvSpPr>
        <p:spPr bwMode="auto">
          <a:xfrm>
            <a:off x="2494497" y="4967024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99" name="Line 116"/>
          <p:cNvSpPr>
            <a:spLocks noChangeShapeType="1"/>
          </p:cNvSpPr>
          <p:nvPr/>
        </p:nvSpPr>
        <p:spPr bwMode="auto">
          <a:xfrm>
            <a:off x="2525351" y="4880072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00" name="Block Arc 99"/>
          <p:cNvSpPr/>
          <p:nvPr/>
        </p:nvSpPr>
        <p:spPr>
          <a:xfrm>
            <a:off x="3346866" y="2647756"/>
            <a:ext cx="6705600" cy="6705600"/>
          </a:xfrm>
          <a:prstGeom prst="blockArc">
            <a:avLst>
              <a:gd name="adj1" fmla="val 14383090"/>
              <a:gd name="adj2" fmla="val 17993786"/>
              <a:gd name="adj3" fmla="val 3704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" name="Arc 101"/>
          <p:cNvSpPr/>
          <p:nvPr/>
        </p:nvSpPr>
        <p:spPr>
          <a:xfrm>
            <a:off x="4343400" y="3505200"/>
            <a:ext cx="4683296" cy="4433572"/>
          </a:xfrm>
          <a:prstGeom prst="arc">
            <a:avLst>
              <a:gd name="adj1" fmla="val 14198936"/>
              <a:gd name="adj2" fmla="val 18207199"/>
            </a:avLst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3" name="Straight Connector 102"/>
          <p:cNvCxnSpPr/>
          <p:nvPr/>
        </p:nvCxnSpPr>
        <p:spPr>
          <a:xfrm rot="16200000" flipV="1">
            <a:off x="5096948" y="3698480"/>
            <a:ext cx="2440217" cy="44920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5400000" flipH="1" flipV="1">
            <a:off x="5845156" y="3715892"/>
            <a:ext cx="2444495" cy="41851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16200000" flipV="1">
            <a:off x="5275446" y="3111906"/>
            <a:ext cx="798238" cy="3008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 flipH="1" flipV="1">
            <a:off x="7291643" y="3108927"/>
            <a:ext cx="810400" cy="283206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16200000" flipV="1">
            <a:off x="6269397" y="3071076"/>
            <a:ext cx="854581" cy="992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utoShape 6"/>
          <p:cNvSpPr>
            <a:spLocks noChangeArrowheads="1"/>
          </p:cNvSpPr>
          <p:nvPr/>
        </p:nvSpPr>
        <p:spPr bwMode="auto">
          <a:xfrm>
            <a:off x="6046154" y="434482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9" name="AutoShape 6"/>
          <p:cNvSpPr>
            <a:spLocks noChangeArrowheads="1"/>
          </p:cNvSpPr>
          <p:nvPr/>
        </p:nvSpPr>
        <p:spPr bwMode="auto">
          <a:xfrm>
            <a:off x="6644131" y="425570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1" name="AutoShape 6"/>
          <p:cNvSpPr>
            <a:spLocks noChangeArrowheads="1"/>
          </p:cNvSpPr>
          <p:nvPr/>
        </p:nvSpPr>
        <p:spPr bwMode="auto">
          <a:xfrm>
            <a:off x="7249856" y="4329322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" name="AutoShape 6"/>
          <p:cNvSpPr>
            <a:spLocks noChangeArrowheads="1"/>
          </p:cNvSpPr>
          <p:nvPr/>
        </p:nvSpPr>
        <p:spPr bwMode="auto">
          <a:xfrm>
            <a:off x="5390059" y="3301268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4" name="AutoShape 6"/>
          <p:cNvSpPr>
            <a:spLocks noChangeArrowheads="1"/>
          </p:cNvSpPr>
          <p:nvPr/>
        </p:nvSpPr>
        <p:spPr bwMode="auto">
          <a:xfrm>
            <a:off x="5860174" y="312562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5" name="AutoShape 6"/>
          <p:cNvSpPr>
            <a:spLocks noChangeArrowheads="1"/>
          </p:cNvSpPr>
          <p:nvPr/>
        </p:nvSpPr>
        <p:spPr bwMode="auto">
          <a:xfrm>
            <a:off x="6371619" y="3027465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6" name="AutoShape 6"/>
          <p:cNvSpPr>
            <a:spLocks noChangeArrowheads="1"/>
          </p:cNvSpPr>
          <p:nvPr/>
        </p:nvSpPr>
        <p:spPr bwMode="auto">
          <a:xfrm>
            <a:off x="6893395" y="303263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7" name="AutoShape 6"/>
          <p:cNvSpPr>
            <a:spLocks noChangeArrowheads="1"/>
          </p:cNvSpPr>
          <p:nvPr/>
        </p:nvSpPr>
        <p:spPr bwMode="auto">
          <a:xfrm>
            <a:off x="7399673" y="3125621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8" name="AutoShape 6"/>
          <p:cNvSpPr>
            <a:spLocks noChangeArrowheads="1"/>
          </p:cNvSpPr>
          <p:nvPr/>
        </p:nvSpPr>
        <p:spPr bwMode="auto">
          <a:xfrm>
            <a:off x="7880120" y="328577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9" name="Line 29"/>
          <p:cNvSpPr>
            <a:spLocks noChangeShapeType="1"/>
          </p:cNvSpPr>
          <p:nvPr/>
        </p:nvSpPr>
        <p:spPr bwMode="auto">
          <a:xfrm flipH="1" flipV="1">
            <a:off x="5552791" y="3572487"/>
            <a:ext cx="139485" cy="294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0" name="Line 29"/>
          <p:cNvSpPr>
            <a:spLocks noChangeShapeType="1"/>
          </p:cNvSpPr>
          <p:nvPr/>
        </p:nvSpPr>
        <p:spPr bwMode="auto">
          <a:xfrm flipH="1" flipV="1">
            <a:off x="5976412" y="3422671"/>
            <a:ext cx="92990" cy="3202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1" name="Line 29"/>
          <p:cNvSpPr>
            <a:spLocks noChangeShapeType="1"/>
          </p:cNvSpPr>
          <p:nvPr/>
        </p:nvSpPr>
        <p:spPr bwMode="auto">
          <a:xfrm flipH="1" flipV="1">
            <a:off x="6462023" y="3334848"/>
            <a:ext cx="36164" cy="3202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2" name="Line 29"/>
          <p:cNvSpPr>
            <a:spLocks noChangeShapeType="1"/>
          </p:cNvSpPr>
          <p:nvPr/>
        </p:nvSpPr>
        <p:spPr bwMode="auto">
          <a:xfrm flipV="1">
            <a:off x="6906309" y="3340014"/>
            <a:ext cx="30997" cy="31513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" name="Line 29"/>
          <p:cNvSpPr>
            <a:spLocks noChangeShapeType="1"/>
          </p:cNvSpPr>
          <p:nvPr/>
        </p:nvSpPr>
        <p:spPr bwMode="auto">
          <a:xfrm flipV="1">
            <a:off x="7311042" y="3438169"/>
            <a:ext cx="91214" cy="31709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4" name="Line 29"/>
          <p:cNvSpPr>
            <a:spLocks noChangeShapeType="1"/>
          </p:cNvSpPr>
          <p:nvPr/>
        </p:nvSpPr>
        <p:spPr bwMode="auto">
          <a:xfrm flipV="1">
            <a:off x="7683000" y="3587987"/>
            <a:ext cx="132543" cy="28222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7" name="Line 72"/>
          <p:cNvSpPr>
            <a:spLocks noChangeShapeType="1"/>
          </p:cNvSpPr>
          <p:nvPr/>
        </p:nvSpPr>
        <p:spPr bwMode="auto">
          <a:xfrm>
            <a:off x="6533140" y="2896994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8" name="Line 116"/>
          <p:cNvSpPr>
            <a:spLocks noChangeShapeType="1"/>
          </p:cNvSpPr>
          <p:nvPr/>
        </p:nvSpPr>
        <p:spPr bwMode="auto">
          <a:xfrm>
            <a:off x="6547266" y="2800156"/>
            <a:ext cx="2730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9" name="Line 72"/>
          <p:cNvSpPr>
            <a:spLocks noChangeShapeType="1"/>
          </p:cNvSpPr>
          <p:nvPr/>
        </p:nvSpPr>
        <p:spPr bwMode="auto">
          <a:xfrm flipV="1">
            <a:off x="5999740" y="2930117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0" name="Line 116"/>
          <p:cNvSpPr>
            <a:spLocks noChangeShapeType="1"/>
          </p:cNvSpPr>
          <p:nvPr/>
        </p:nvSpPr>
        <p:spPr bwMode="auto">
          <a:xfrm flipV="1">
            <a:off x="6017138" y="2826334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1" name="Line 72"/>
          <p:cNvSpPr>
            <a:spLocks noChangeShapeType="1"/>
          </p:cNvSpPr>
          <p:nvPr/>
        </p:nvSpPr>
        <p:spPr bwMode="auto">
          <a:xfrm flipV="1">
            <a:off x="5475790" y="3039508"/>
            <a:ext cx="235613" cy="9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2" name="Line 116"/>
          <p:cNvSpPr>
            <a:spLocks noChangeShapeType="1"/>
          </p:cNvSpPr>
          <p:nvPr/>
        </p:nvSpPr>
        <p:spPr bwMode="auto">
          <a:xfrm flipV="1">
            <a:off x="5450546" y="2944141"/>
            <a:ext cx="24122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3" name="Line 72"/>
          <p:cNvSpPr>
            <a:spLocks noChangeShapeType="1"/>
          </p:cNvSpPr>
          <p:nvPr/>
        </p:nvSpPr>
        <p:spPr bwMode="auto">
          <a:xfrm>
            <a:off x="7113856" y="2916092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4" name="Line 116"/>
          <p:cNvSpPr>
            <a:spLocks noChangeShapeType="1"/>
          </p:cNvSpPr>
          <p:nvPr/>
        </p:nvSpPr>
        <p:spPr bwMode="auto">
          <a:xfrm>
            <a:off x="7144710" y="2829140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5" name="Line 72"/>
          <p:cNvSpPr>
            <a:spLocks noChangeShapeType="1"/>
          </p:cNvSpPr>
          <p:nvPr/>
        </p:nvSpPr>
        <p:spPr bwMode="auto">
          <a:xfrm>
            <a:off x="7632765" y="3039508"/>
            <a:ext cx="218784" cy="785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6" name="Line 116"/>
          <p:cNvSpPr>
            <a:spLocks noChangeShapeType="1"/>
          </p:cNvSpPr>
          <p:nvPr/>
        </p:nvSpPr>
        <p:spPr bwMode="auto">
          <a:xfrm>
            <a:off x="7674838" y="2952555"/>
            <a:ext cx="235613" cy="8975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47" name="Line 72"/>
          <p:cNvSpPr>
            <a:spLocks noChangeShapeType="1"/>
          </p:cNvSpPr>
          <p:nvPr/>
        </p:nvSpPr>
        <p:spPr bwMode="auto">
          <a:xfrm>
            <a:off x="6095676" y="3437805"/>
            <a:ext cx="277685" cy="19914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48" name="Line 116"/>
          <p:cNvSpPr>
            <a:spLocks noChangeShapeType="1"/>
          </p:cNvSpPr>
          <p:nvPr/>
        </p:nvSpPr>
        <p:spPr bwMode="auto">
          <a:xfrm flipV="1">
            <a:off x="6160189" y="3406950"/>
            <a:ext cx="201953" cy="2440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51" name="Line 72"/>
          <p:cNvSpPr>
            <a:spLocks noChangeShapeType="1"/>
          </p:cNvSpPr>
          <p:nvPr/>
        </p:nvSpPr>
        <p:spPr bwMode="auto">
          <a:xfrm>
            <a:off x="7014283" y="3391991"/>
            <a:ext cx="224330" cy="28990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52" name="Line 116"/>
          <p:cNvSpPr>
            <a:spLocks noChangeShapeType="1"/>
          </p:cNvSpPr>
          <p:nvPr/>
        </p:nvSpPr>
        <p:spPr bwMode="auto">
          <a:xfrm flipV="1">
            <a:off x="7021295" y="3440609"/>
            <a:ext cx="252442" cy="19073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1" name="Line 72"/>
          <p:cNvSpPr>
            <a:spLocks noChangeShapeType="1"/>
          </p:cNvSpPr>
          <p:nvPr/>
        </p:nvSpPr>
        <p:spPr bwMode="auto">
          <a:xfrm flipV="1">
            <a:off x="6269471" y="4386102"/>
            <a:ext cx="236181" cy="4307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2" name="Line 116"/>
          <p:cNvSpPr>
            <a:spLocks noChangeShapeType="1"/>
          </p:cNvSpPr>
          <p:nvPr/>
        </p:nvSpPr>
        <p:spPr bwMode="auto">
          <a:xfrm flipV="1">
            <a:off x="6286869" y="4282319"/>
            <a:ext cx="238418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3" name="Line 72"/>
          <p:cNvSpPr>
            <a:spLocks noChangeShapeType="1"/>
          </p:cNvSpPr>
          <p:nvPr/>
        </p:nvSpPr>
        <p:spPr bwMode="auto">
          <a:xfrm>
            <a:off x="6859085" y="4354970"/>
            <a:ext cx="255185" cy="4027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74" name="Line 116"/>
          <p:cNvSpPr>
            <a:spLocks noChangeShapeType="1"/>
          </p:cNvSpPr>
          <p:nvPr/>
        </p:nvSpPr>
        <p:spPr bwMode="auto">
          <a:xfrm>
            <a:off x="6889939" y="4268018"/>
            <a:ext cx="246871" cy="392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75" name="Text Box 4"/>
          <p:cNvSpPr txBox="1">
            <a:spLocks noChangeArrowheads="1"/>
          </p:cNvSpPr>
          <p:nvPr/>
        </p:nvSpPr>
        <p:spPr bwMode="auto">
          <a:xfrm>
            <a:off x="1447800" y="1981200"/>
            <a:ext cx="2209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1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4</a:t>
            </a:r>
            <a:endParaRPr kumimoji="0" lang="en-US" sz="1800" dirty="0">
              <a:latin typeface="+mn-lt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>
                <a:latin typeface="+mn-lt"/>
                <a:cs typeface="Times New Roman" pitchFamily="18" charset="0"/>
              </a:rPr>
              <a:t>Total: </a:t>
            </a:r>
            <a:r>
              <a:rPr lang="en-US" dirty="0" smtClean="0">
                <a:latin typeface="+mn-lt"/>
                <a:cs typeface="Times New Roman" pitchFamily="18" charset="0"/>
              </a:rPr>
              <a:t>42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 </a:t>
            </a:r>
            <a:r>
              <a:rPr kumimoji="0" lang="en-US" sz="1800" dirty="0">
                <a:latin typeface="+mn-lt"/>
                <a:cs typeface="Times New Roman" pitchFamily="18" charset="0"/>
              </a:rPr>
              <a:t>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76" name="Text Box 5"/>
          <p:cNvSpPr txBox="1">
            <a:spLocks noChangeArrowheads="1"/>
          </p:cNvSpPr>
          <p:nvPr/>
        </p:nvSpPr>
        <p:spPr bwMode="auto">
          <a:xfrm>
            <a:off x="4800600" y="1981200"/>
            <a:ext cx="381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 smtClean="0">
                <a:latin typeface="+mn-lt"/>
                <a:cs typeface="Times New Roman" pitchFamily="18" charset="0"/>
              </a:rPr>
              <a:t>ME2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</a:rPr>
              <a:t>3, ME2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4, ME3</a:t>
            </a:r>
            <a:r>
              <a:rPr kumimoji="0" lang="en-US" sz="1400" dirty="0" smtClean="0">
                <a:latin typeface="+mn-lt"/>
                <a:cs typeface="Times New Roman" pitchFamily="18" charset="0"/>
                <a:sym typeface="Wingdings" pitchFamily="2" charset="2"/>
              </a:rPr>
              <a:t></a:t>
            </a:r>
            <a:r>
              <a:rPr kumimoji="0" lang="en-US" dirty="0" smtClean="0">
                <a:latin typeface="+mn-lt"/>
                <a:cs typeface="Times New Roman" pitchFamily="18" charset="0"/>
                <a:sym typeface="Wingdings" pitchFamily="2" charset="2"/>
              </a:rPr>
              <a:t>ME</a:t>
            </a:r>
            <a:r>
              <a:rPr kumimoji="0" lang="en-US" sz="1800" dirty="0" smtClean="0">
                <a:latin typeface="+mn-lt"/>
                <a:cs typeface="Times New Roman" pitchFamily="18" charset="0"/>
                <a:sym typeface="Wingdings" pitchFamily="2" charset="2"/>
              </a:rPr>
              <a:t>4</a:t>
            </a:r>
            <a:endParaRPr kumimoji="0" lang="en-US" sz="1800" dirty="0">
              <a:latin typeface="+mn-lt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800" dirty="0">
                <a:latin typeface="+mn-lt"/>
                <a:cs typeface="Times New Roman" pitchFamily="18" charset="0"/>
              </a:rPr>
              <a:t>Total: 33 paths</a:t>
            </a:r>
            <a:endParaRPr kumimoji="0" lang="el-GR" sz="1800" dirty="0">
              <a:latin typeface="+mn-lt"/>
              <a:cs typeface="Times New Roman" pitchFamily="18" charset="0"/>
            </a:endParaRPr>
          </a:p>
        </p:txBody>
      </p:sp>
      <p:sp>
        <p:nvSpPr>
          <p:cNvPr id="105" name="AutoShape 6"/>
          <p:cNvSpPr>
            <a:spLocks noChangeArrowheads="1"/>
          </p:cNvSpPr>
          <p:nvPr/>
        </p:nvSpPr>
        <p:spPr bwMode="auto">
          <a:xfrm>
            <a:off x="2743200" y="5867400"/>
            <a:ext cx="113654" cy="113654"/>
          </a:xfrm>
          <a:prstGeom prst="flowChartOr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6" name="Text Box 7"/>
          <p:cNvSpPr txBox="1">
            <a:spLocks noChangeArrowheads="1"/>
          </p:cNvSpPr>
          <p:nvPr/>
        </p:nvSpPr>
        <p:spPr bwMode="auto">
          <a:xfrm>
            <a:off x="2819400" y="5791200"/>
            <a:ext cx="320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sz="1400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400" dirty="0">
                <a:latin typeface="+mn-lt"/>
                <a:cs typeface="Times New Roman" pitchFamily="18" charset="0"/>
              </a:rPr>
              <a:t>- means path to chamber directly behind</a:t>
            </a:r>
            <a:endParaRPr kumimoji="0" lang="el-GR" sz="14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Arrow Connector 36"/>
          <p:cNvCxnSpPr>
            <a:stCxn id="30" idx="1"/>
          </p:cNvCxnSpPr>
          <p:nvPr/>
        </p:nvCxnSpPr>
        <p:spPr>
          <a:xfrm rot="10800000" flipV="1">
            <a:off x="5181600" y="4116288"/>
            <a:ext cx="914400" cy="60811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9" idx="1"/>
            <a:endCxn id="26" idx="5"/>
          </p:cNvCxnSpPr>
          <p:nvPr/>
        </p:nvCxnSpPr>
        <p:spPr>
          <a:xfrm rot="10800000">
            <a:off x="5558224" y="5255020"/>
            <a:ext cx="613976" cy="26439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Extrapolation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514600"/>
          </a:xfrm>
        </p:spPr>
        <p:txBody>
          <a:bodyPr/>
          <a:lstStyle/>
          <a:p>
            <a:r>
              <a:rPr lang="en-US" sz="2400" dirty="0" smtClean="0"/>
              <a:t>What does extrapolation unit do?</a:t>
            </a:r>
          </a:p>
          <a:p>
            <a:pPr lvl="1"/>
            <a:r>
              <a:rPr lang="en-US" sz="2000" dirty="0" smtClean="0"/>
              <a:t>Compares trigger primitives from 2 stations (chamber layers)</a:t>
            </a:r>
          </a:p>
          <a:p>
            <a:pPr lvl="1"/>
            <a:r>
              <a:rPr lang="en-US" sz="2000" dirty="0" smtClean="0"/>
              <a:t>Checks that they are within certain “window” relative to each other</a:t>
            </a:r>
          </a:p>
          <a:p>
            <a:pPr lvl="2"/>
            <a:r>
              <a:rPr lang="en-US" sz="1700" dirty="0" smtClean="0"/>
              <a:t>|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700" baseline="-25000" dirty="0" smtClean="0"/>
              <a:t>A</a:t>
            </a:r>
            <a:r>
              <a:rPr lang="en-US" sz="1700" dirty="0" smtClean="0"/>
              <a:t> –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700" baseline="-25000" dirty="0" smtClean="0"/>
              <a:t>B</a:t>
            </a:r>
            <a:r>
              <a:rPr lang="en-US" sz="1700" dirty="0" smtClean="0"/>
              <a:t>| &lt; max </a:t>
            </a:r>
            <a:r>
              <a:rPr lang="el-GR" sz="1700" dirty="0" smtClean="0"/>
              <a:t>Δ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1700" dirty="0" smtClean="0"/>
          </a:p>
          <a:p>
            <a:pPr lvl="2"/>
            <a:r>
              <a:rPr lang="en-US" sz="1700" dirty="0" smtClean="0"/>
              <a:t>|</a:t>
            </a:r>
            <a:r>
              <a:rPr lang="el-GR" sz="1700" dirty="0" smtClean="0"/>
              <a:t>θ</a:t>
            </a:r>
            <a:r>
              <a:rPr lang="en-US" sz="1700" baseline="-25000" dirty="0" smtClean="0"/>
              <a:t>A</a:t>
            </a:r>
            <a:r>
              <a:rPr lang="en-US" sz="1700" dirty="0" smtClean="0"/>
              <a:t> – </a:t>
            </a:r>
            <a:r>
              <a:rPr lang="el-GR" sz="1700" dirty="0" smtClean="0"/>
              <a:t>θ</a:t>
            </a:r>
            <a:r>
              <a:rPr lang="en-US" sz="1700" baseline="-25000" dirty="0" smtClean="0"/>
              <a:t>B</a:t>
            </a:r>
            <a:r>
              <a:rPr lang="en-US" sz="1700" dirty="0" smtClean="0"/>
              <a:t>| &lt; max </a:t>
            </a:r>
            <a:r>
              <a:rPr lang="el-GR" sz="1700" dirty="0" smtClean="0"/>
              <a:t>Δθ</a:t>
            </a:r>
            <a:r>
              <a:rPr lang="en-US" sz="1700" dirty="0" smtClean="0"/>
              <a:t> </a:t>
            </a:r>
          </a:p>
          <a:p>
            <a:pPr lvl="2"/>
            <a:endParaRPr lang="en-US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724400" y="4267200"/>
            <a:ext cx="1066800" cy="381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295900" y="5143500"/>
            <a:ext cx="9906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4724400" y="5257800"/>
            <a:ext cx="1066800" cy="3810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4229100" y="4762500"/>
            <a:ext cx="990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3352800" y="5257800"/>
            <a:ext cx="1371600" cy="4572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 flipV="1">
            <a:off x="3352800" y="5638800"/>
            <a:ext cx="2438400" cy="76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3352800" y="4648200"/>
            <a:ext cx="2438400" cy="10668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3314700" y="4305300"/>
            <a:ext cx="1447800" cy="13716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5486400" y="518160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323348" y="5673861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066800" y="5105400"/>
            <a:ext cx="1828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Trig. primitive from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Station 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72200" y="5257800"/>
            <a:ext cx="18288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Trig. primitive from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Station 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96000" y="3962400"/>
            <a:ext cx="1828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Window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667000" y="5334000"/>
            <a:ext cx="60960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extrapolations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304800" y="2895600"/>
          <a:ext cx="334962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0825"/>
                <a:gridCol w="990600"/>
                <a:gridCol w="838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Extrapolation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Arial" pitchFamily="34" charset="0"/>
                          <a:cs typeface="Arial" pitchFamily="34" charset="0"/>
                        </a:rPr>
                        <a:t>φ</a:t>
                      </a:r>
                      <a:r>
                        <a:rPr lang="en-US" dirty="0" smtClean="0"/>
                        <a:t> EU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θ</a:t>
                      </a:r>
                      <a:r>
                        <a:rPr lang="en-US" dirty="0" smtClean="0"/>
                        <a:t> EU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ME1ME2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ME1ME3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ME1ME4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ME2ME3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ME2ME4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ME3ME4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ME1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MB1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 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ME2</a:t>
                      </a:r>
                      <a:r>
                        <a:rPr lang="en-US" dirty="0" smtClean="0">
                          <a:sym typeface="Wingdings" pitchFamily="2" charset="2"/>
                        </a:rPr>
                        <a:t>MB1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r>
                        <a:rPr lang="en-US" baseline="0" dirty="0" smtClean="0"/>
                        <a:t> 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1068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1252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2" name="Oval Callout 11"/>
          <p:cNvSpPr/>
          <p:nvPr/>
        </p:nvSpPr>
        <p:spPr>
          <a:xfrm>
            <a:off x="1295400" y="1600200"/>
            <a:ext cx="2286000" cy="1222664"/>
          </a:xfrm>
          <a:prstGeom prst="wedgeEllipseCallout">
            <a:avLst>
              <a:gd name="adj1" fmla="val 19978"/>
              <a:gd name="adj2" fmla="val 93890"/>
            </a:avLst>
          </a:prstGeom>
          <a:solidFill>
            <a:schemeClr val="accent1">
              <a:alpha val="7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more </a:t>
            </a:r>
            <a:r>
              <a:rPr lang="el-GR" dirty="0" smtClean="0">
                <a:solidFill>
                  <a:schemeClr val="tx1"/>
                </a:solidFill>
              </a:rPr>
              <a:t>θ</a:t>
            </a:r>
            <a:r>
              <a:rPr lang="en-US" dirty="0" smtClean="0">
                <a:solidFill>
                  <a:schemeClr val="tx1"/>
                </a:solidFill>
              </a:rPr>
              <a:t> EUs because of ME1/1   </a:t>
            </a:r>
            <a:r>
              <a:rPr lang="el-GR" dirty="0" smtClean="0">
                <a:solidFill>
                  <a:schemeClr val="tx1"/>
                </a:solidFill>
              </a:rPr>
              <a:t>θ</a:t>
            </a:r>
            <a:r>
              <a:rPr lang="en-US" dirty="0" smtClean="0">
                <a:solidFill>
                  <a:schemeClr val="tx1"/>
                </a:solidFill>
              </a:rPr>
              <a:t> duplication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819400" y="3276600"/>
            <a:ext cx="609600" cy="10668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810000" y="1676400"/>
            <a:ext cx="495604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2002 SP design has 63 extrapolations (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and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kumimoji="0" lang="el-G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η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000" baseline="0" dirty="0" smtClean="0">
                <a:latin typeface="+mn-lt"/>
                <a:cs typeface="+mn-cs"/>
              </a:rPr>
              <a:t>Upgraded design is </a:t>
            </a:r>
            <a:r>
              <a:rPr lang="en-US" sz="2000" dirty="0" smtClean="0">
                <a:latin typeface="+mn-lt"/>
                <a:cs typeface="+mn-cs"/>
              </a:rPr>
              <a:t> ~18 times larger</a:t>
            </a: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FPGAs are 3 times larger than in 2002</a:t>
            </a: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000" baseline="0" dirty="0" smtClean="0">
                <a:latin typeface="+mn-lt"/>
                <a:cs typeface="+mn-cs"/>
              </a:rPr>
              <a:t>Need</a:t>
            </a:r>
            <a:r>
              <a:rPr lang="en-US" sz="2000" dirty="0" smtClean="0">
                <a:latin typeface="+mn-lt"/>
                <a:cs typeface="+mn-cs"/>
              </a:rPr>
              <a:t> additional factor of ~6 increase by SLHC Phase 1 upgrade – or several FPGAs</a:t>
            </a: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all wire-strip combinations for each CSC, to account for “ghosts”</a:t>
            </a:r>
          </a:p>
          <a:p>
            <a:pPr marL="776288" lvl="1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baseline="0" dirty="0" smtClean="0">
                <a:latin typeface="+mn-lt"/>
                <a:cs typeface="+mn-cs"/>
              </a:rPr>
              <a:t>Currently</a:t>
            </a:r>
            <a:r>
              <a:rPr lang="en-US" dirty="0" smtClean="0">
                <a:latin typeface="+mn-lt"/>
                <a:cs typeface="+mn-cs"/>
              </a:rPr>
              <a:t> done only for station 1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-228600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Endcap Muon System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lum bright="35000" contrast="-53000"/>
          </a:blip>
          <a:srcRect/>
          <a:stretch>
            <a:fillRect/>
          </a:stretch>
        </p:blipFill>
        <p:spPr bwMode="auto">
          <a:xfrm>
            <a:off x="914400" y="1590675"/>
            <a:ext cx="7315200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14400" y="5562600"/>
            <a:ext cx="1676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733800" y="6400800"/>
            <a:ext cx="5029200" cy="382954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507424" y="3763505"/>
            <a:ext cx="4347274" cy="50886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15173" y="3760923"/>
            <a:ext cx="3638227" cy="203027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5718874" y="2949846"/>
            <a:ext cx="2092273" cy="3616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6218046" y="2832965"/>
            <a:ext cx="1720318" cy="62638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>
            <a:off x="1447800" y="1524000"/>
            <a:ext cx="6248400" cy="4572000"/>
          </a:xfrm>
          <a:prstGeom prst="arc">
            <a:avLst>
              <a:gd name="adj1" fmla="val 367443"/>
              <a:gd name="adj2" fmla="val 1727732"/>
            </a:avLst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c 26"/>
          <p:cNvSpPr/>
          <p:nvPr/>
        </p:nvSpPr>
        <p:spPr>
          <a:xfrm>
            <a:off x="6019800" y="2209800"/>
            <a:ext cx="1524000" cy="3505200"/>
          </a:xfrm>
          <a:prstGeom prst="arc">
            <a:avLst>
              <a:gd name="adj1" fmla="val 16201211"/>
              <a:gd name="adj2" fmla="val 17407040"/>
            </a:avLst>
          </a:prstGeom>
          <a:ln w="381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858000" y="1752600"/>
            <a:ext cx="3810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φ</a:t>
            </a:r>
            <a:endParaRPr lang="en-US" sz="2400" dirty="0" smtClean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48600" y="4267200"/>
            <a:ext cx="83820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chemeClr val="bg2">
                    <a:lumMod val="25000"/>
                  </a:schemeClr>
                </a:solidFill>
              </a:rPr>
              <a:t>θ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, 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Assembly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133600"/>
          </a:xfrm>
        </p:spPr>
        <p:txBody>
          <a:bodyPr/>
          <a:lstStyle/>
          <a:p>
            <a:r>
              <a:rPr lang="en-US" dirty="0" smtClean="0"/>
              <a:t>What does Track Assembly Unit do?</a:t>
            </a:r>
          </a:p>
          <a:p>
            <a:pPr lvl="1"/>
            <a:r>
              <a:rPr lang="en-US" dirty="0" smtClean="0"/>
              <a:t>Analyzes extrapolation results</a:t>
            </a:r>
          </a:p>
          <a:p>
            <a:pPr lvl="1"/>
            <a:r>
              <a:rPr lang="en-US" dirty="0" smtClean="0"/>
              <a:t>Attempts to build the best track from available trigger primitives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7179" y="4977319"/>
            <a:ext cx="1066800" cy="381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398679" y="5853619"/>
            <a:ext cx="9906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>
            <a:off x="1827179" y="5967919"/>
            <a:ext cx="1066800" cy="381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331879" y="5472619"/>
            <a:ext cx="9906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455579" y="5967919"/>
            <a:ext cx="1371600" cy="4572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455579" y="6348919"/>
            <a:ext cx="2438400" cy="762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455579" y="5358319"/>
            <a:ext cx="2438400" cy="10668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417479" y="5015419"/>
            <a:ext cx="1447800" cy="13716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26127" y="638398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32179" y="4443919"/>
            <a:ext cx="1066800" cy="381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4303679" y="5320219"/>
            <a:ext cx="9906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3732179" y="5434519"/>
            <a:ext cx="1066800" cy="381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3236879" y="4939219"/>
            <a:ext cx="9906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2360579" y="5434519"/>
            <a:ext cx="1371600" cy="4572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2360579" y="5815519"/>
            <a:ext cx="2438400" cy="762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 flipV="1">
            <a:off x="2360579" y="4824919"/>
            <a:ext cx="2438400" cy="10668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2322479" y="4482019"/>
            <a:ext cx="1447800" cy="13716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331127" y="585058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6018179" y="3910519"/>
            <a:ext cx="1066800" cy="3810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589679" y="4786819"/>
            <a:ext cx="99060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6018179" y="4901119"/>
            <a:ext cx="1066800" cy="381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522879" y="4405819"/>
            <a:ext cx="9906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 flipV="1">
            <a:off x="4646579" y="4901119"/>
            <a:ext cx="1371600" cy="4572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 flipV="1">
            <a:off x="4646579" y="5282119"/>
            <a:ext cx="2438400" cy="762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 flipV="1">
            <a:off x="4646579" y="4291519"/>
            <a:ext cx="2438400" cy="10668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4608479" y="3948619"/>
            <a:ext cx="1447800" cy="137160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856379" y="4977319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4617127" y="5317180"/>
            <a:ext cx="84147" cy="86017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>
            <a:off x="457200" y="5029200"/>
            <a:ext cx="6429983" cy="1400783"/>
          </a:xfrm>
          <a:custGeom>
            <a:avLst/>
            <a:gdLst>
              <a:gd name="connsiteX0" fmla="*/ 0 w 6429983"/>
              <a:gd name="connsiteY0" fmla="*/ 1400783 h 1400783"/>
              <a:gd name="connsiteX1" fmla="*/ 1926077 w 6429983"/>
              <a:gd name="connsiteY1" fmla="*/ 846306 h 1400783"/>
              <a:gd name="connsiteX2" fmla="*/ 4202349 w 6429983"/>
              <a:gd name="connsiteY2" fmla="*/ 321013 h 1400783"/>
              <a:gd name="connsiteX3" fmla="*/ 6429983 w 6429983"/>
              <a:gd name="connsiteY3" fmla="*/ 0 h 1400783"/>
              <a:gd name="connsiteX4" fmla="*/ 6429983 w 6429983"/>
              <a:gd name="connsiteY4" fmla="*/ 0 h 1400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29983" h="1400783">
                <a:moveTo>
                  <a:pt x="0" y="1400783"/>
                </a:moveTo>
                <a:cubicBezTo>
                  <a:pt x="612843" y="1213525"/>
                  <a:pt x="1225686" y="1026268"/>
                  <a:pt x="1926077" y="846306"/>
                </a:cubicBezTo>
                <a:cubicBezTo>
                  <a:pt x="2626468" y="666344"/>
                  <a:pt x="3451698" y="462064"/>
                  <a:pt x="4202349" y="321013"/>
                </a:cubicBezTo>
                <a:cubicBezTo>
                  <a:pt x="4953000" y="179962"/>
                  <a:pt x="6429983" y="0"/>
                  <a:pt x="6429983" y="0"/>
                </a:cubicBezTo>
                <a:lnTo>
                  <a:pt x="6429983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Assembly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92752" cy="4495800"/>
          </a:xfrm>
        </p:spPr>
        <p:txBody>
          <a:bodyPr/>
          <a:lstStyle/>
          <a:p>
            <a:r>
              <a:rPr lang="en-US" sz="2800" dirty="0" smtClean="0"/>
              <a:t>Implementation:</a:t>
            </a:r>
          </a:p>
          <a:p>
            <a:pPr lvl="1"/>
            <a:r>
              <a:rPr lang="en-US" sz="2400" dirty="0" smtClean="0"/>
              <a:t>Find best extrapolations</a:t>
            </a:r>
          </a:p>
          <a:p>
            <a:pPr lvl="2"/>
            <a:r>
              <a:rPr lang="en-US" sz="2000" dirty="0" smtClean="0"/>
              <a:t>minimum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/>
              <a:t> difference between primitives</a:t>
            </a:r>
          </a:p>
          <a:p>
            <a:pPr lvl="2"/>
            <a:r>
              <a:rPr lang="en-US" sz="2000" dirty="0" smtClean="0"/>
              <a:t>valid </a:t>
            </a:r>
            <a:r>
              <a:rPr lang="el-GR" sz="2000" dirty="0" smtClean="0"/>
              <a:t>θ</a:t>
            </a:r>
            <a:r>
              <a:rPr lang="en-US" sz="2000" dirty="0" smtClean="0"/>
              <a:t> extrapolations</a:t>
            </a:r>
          </a:p>
          <a:p>
            <a:pPr lvl="1"/>
            <a:r>
              <a:rPr lang="en-US" sz="2400" dirty="0" smtClean="0"/>
              <a:t>Make track out of corresponding segments</a:t>
            </a:r>
          </a:p>
          <a:p>
            <a:pPr lvl="1"/>
            <a:r>
              <a:rPr lang="en-US" sz="2400" dirty="0" smtClean="0"/>
              <a:t>Need to do that for each trig. primitive in key stations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29200" y="3276600"/>
          <a:ext cx="3657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567267">
                <a:tc>
                  <a:txBody>
                    <a:bodyPr/>
                    <a:lstStyle/>
                    <a:p>
                      <a:r>
                        <a:rPr lang="en-US" dirty="0" smtClean="0"/>
                        <a:t>Key</a:t>
                      </a:r>
                      <a:r>
                        <a:rPr lang="en-US" baseline="0" dirty="0" smtClean="0"/>
                        <a:t> 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Upgraded</a:t>
                      </a:r>
                      <a:r>
                        <a:rPr lang="en-US" baseline="0" dirty="0" smtClean="0"/>
                        <a:t> design</a:t>
                      </a:r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dirty="0" smtClean="0"/>
                        <a:t>ME2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r>
                        <a:rPr lang="en-US" dirty="0" smtClean="0"/>
                        <a:t>ME3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dirty="0" smtClean="0"/>
                        <a:t>ME4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567267">
                <a:tc>
                  <a:txBody>
                    <a:bodyPr/>
                    <a:lstStyle/>
                    <a:p>
                      <a:r>
                        <a:rPr lang="en-US" dirty="0" smtClean="0"/>
                        <a:t>ME2 in DT</a:t>
                      </a:r>
                      <a:r>
                        <a:rPr lang="en-US" baseline="0" dirty="0" smtClean="0"/>
                        <a:t> overlap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5000" y="2667000"/>
            <a:ext cx="2667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Number of trigger primitives received from key stations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and Ghost Cancellation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/>
          <a:lstStyle/>
          <a:p>
            <a:r>
              <a:rPr lang="en-US" sz="2400" dirty="0" smtClean="0"/>
              <a:t>Purpose:</a:t>
            </a:r>
          </a:p>
          <a:p>
            <a:pPr lvl="1"/>
            <a:r>
              <a:rPr lang="en-US" sz="2000" dirty="0" smtClean="0"/>
              <a:t>Select 3 best tracks out of all track candidates</a:t>
            </a:r>
          </a:p>
          <a:p>
            <a:pPr lvl="1"/>
            <a:r>
              <a:rPr lang="en-US" sz="2000" dirty="0" smtClean="0"/>
              <a:t>Remove “ghosts” – multiple track candidates created by the same physical track</a:t>
            </a:r>
          </a:p>
          <a:p>
            <a:r>
              <a:rPr lang="en-US" sz="2400" dirty="0" smtClean="0"/>
              <a:t>Implementation:</a:t>
            </a:r>
          </a:p>
          <a:p>
            <a:pPr lvl="1"/>
            <a:r>
              <a:rPr lang="en-US" sz="2000" dirty="0" smtClean="0"/>
              <a:t>Compare each candidate with all others</a:t>
            </a:r>
          </a:p>
          <a:p>
            <a:r>
              <a:rPr lang="en-US" sz="2400" dirty="0" smtClean="0"/>
              <a:t>Problem:</a:t>
            </a:r>
          </a:p>
          <a:p>
            <a:pPr lvl="1"/>
            <a:r>
              <a:rPr lang="en-US" sz="2000" dirty="0" smtClean="0"/>
              <a:t>Sorting and Ghost Cancellation is already the largest part of SP design</a:t>
            </a:r>
          </a:p>
          <a:p>
            <a:pPr lvl="1"/>
            <a:r>
              <a:rPr lang="en-US" sz="2000" dirty="0" smtClean="0"/>
              <a:t>Logic size grows as square of the number of track candidates</a:t>
            </a:r>
          </a:p>
          <a:p>
            <a:pPr lvl="1"/>
            <a:r>
              <a:rPr lang="en-US" sz="2000" dirty="0" smtClean="0"/>
              <a:t>Need ~</a:t>
            </a:r>
            <a:r>
              <a:rPr lang="en-US" sz="2000" dirty="0" smtClean="0">
                <a:solidFill>
                  <a:srgbClr val="FF0000"/>
                </a:solidFill>
              </a:rPr>
              <a:t>30</a:t>
            </a:r>
            <a:r>
              <a:rPr lang="en-US" sz="2000" dirty="0" smtClean="0"/>
              <a:t> times more logic than current design</a:t>
            </a:r>
          </a:p>
          <a:p>
            <a:pPr lvl="1"/>
            <a:r>
              <a:rPr lang="en-US" sz="2000" dirty="0" smtClean="0"/>
              <a:t>May not be able to afford this even with FPGAs available at the time of upgrade!</a:t>
            </a:r>
            <a:endParaRPr lang="en-US" sz="2400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 track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Same as collision tracks, except:</a:t>
            </a:r>
          </a:p>
          <a:p>
            <a:pPr lvl="1"/>
            <a:r>
              <a:rPr lang="en-US" dirty="0" smtClean="0"/>
              <a:t>Convert </a:t>
            </a:r>
            <a:r>
              <a:rPr lang="en-US" dirty="0" err="1" smtClean="0"/>
              <a:t>Wiregroup</a:t>
            </a:r>
            <a:r>
              <a:rPr lang="en-US" dirty="0" smtClean="0"/>
              <a:t> to Radius</a:t>
            </a:r>
          </a:p>
          <a:p>
            <a:pPr lvl="1"/>
            <a:r>
              <a:rPr lang="en-US" dirty="0" smtClean="0"/>
              <a:t>Perform Radius extrapolations instead of </a:t>
            </a:r>
            <a:r>
              <a:rPr lang="el-GR" dirty="0" smtClean="0"/>
              <a:t>θ</a:t>
            </a:r>
            <a:endParaRPr lang="en-US" dirty="0" smtClean="0"/>
          </a:p>
          <a:p>
            <a:pPr lvl="1"/>
            <a:r>
              <a:rPr lang="en-US" dirty="0" smtClean="0"/>
              <a:t>Different Geometry constraints</a:t>
            </a:r>
          </a:p>
          <a:p>
            <a:pPr lvl="1"/>
            <a:r>
              <a:rPr lang="en-US" dirty="0" smtClean="0"/>
              <a:t>Fewer Extrapolation paths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Callout 55"/>
          <p:cNvSpPr/>
          <p:nvPr/>
        </p:nvSpPr>
        <p:spPr>
          <a:xfrm>
            <a:off x="5638800" y="4648200"/>
            <a:ext cx="1447800" cy="914400"/>
          </a:xfrm>
          <a:prstGeom prst="wedgeEllipseCallout">
            <a:avLst>
              <a:gd name="adj1" fmla="val 111364"/>
              <a:gd name="adj2" fmla="val -107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One of the patterns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Pattern-based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334000" cy="4495800"/>
          </a:xfrm>
        </p:spPr>
        <p:txBody>
          <a:bodyPr/>
          <a:lstStyle/>
          <a:p>
            <a:r>
              <a:rPr lang="en-US" sz="2400" dirty="0" smtClean="0"/>
              <a:t>Investigating another approach:</a:t>
            </a:r>
          </a:p>
          <a:p>
            <a:pPr lvl="1"/>
            <a:r>
              <a:rPr lang="en-US" sz="2000" dirty="0" smtClean="0"/>
              <a:t>Pattern-based detection</a:t>
            </a:r>
          </a:p>
          <a:p>
            <a:pPr lvl="1"/>
            <a:r>
              <a:rPr lang="en-US" sz="2000" dirty="0" smtClean="0"/>
              <a:t>Separately in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2000" dirty="0" smtClean="0"/>
              <a:t> and </a:t>
            </a:r>
            <a:r>
              <a:rPr lang="el-GR" sz="2000" dirty="0" smtClean="0"/>
              <a:t>θ</a:t>
            </a:r>
            <a:endParaRPr lang="en-US" sz="2000" dirty="0" smtClean="0"/>
          </a:p>
          <a:p>
            <a:pPr lvl="1"/>
            <a:r>
              <a:rPr lang="en-US" sz="2000" dirty="0" smtClean="0"/>
              <a:t>Once the patterns are detected, merge them into complete 3-D tracks</a:t>
            </a:r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sz="2000" dirty="0" smtClean="0"/>
              <a:t>Logic size reduction</a:t>
            </a:r>
          </a:p>
          <a:p>
            <a:pPr lvl="1"/>
            <a:r>
              <a:rPr lang="en-US" sz="2000" dirty="0" smtClean="0"/>
              <a:t>Certain processing steps become “natural”, logic for them is greatly simplified or removed</a:t>
            </a:r>
          </a:p>
          <a:p>
            <a:pPr lvl="2"/>
            <a:r>
              <a:rPr lang="en-US" sz="1700" dirty="0" smtClean="0"/>
              <a:t>Multiple Bunch Crossing Analysis</a:t>
            </a:r>
          </a:p>
          <a:p>
            <a:pPr lvl="2"/>
            <a:r>
              <a:rPr lang="en-US" sz="1700" dirty="0" smtClean="0"/>
              <a:t>Ghost Cancellation</a:t>
            </a:r>
            <a:endParaRPr lang="en-US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772400" y="2133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772400" y="2438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7724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7724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7724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7724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724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772400" y="5486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772400" y="5791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772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382000" y="2438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3820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3820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3820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3820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3820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8382000" y="5486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8686800" y="2438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686800" y="3352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686800" y="3657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686800" y="3962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686800" y="4267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8686800" y="4572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686800" y="54864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696200" y="1600200"/>
            <a:ext cx="14478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spc="1500" dirty="0" smtClean="0">
                <a:solidFill>
                  <a:schemeClr val="bg2">
                    <a:lumMod val="25000"/>
                  </a:schemeClr>
                </a:solidFill>
              </a:rPr>
              <a:t>1234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50151" y="1949605"/>
            <a:ext cx="381000" cy="40934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32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16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8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8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16</a:t>
            </a: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32</a:t>
            </a:r>
          </a:p>
        </p:txBody>
      </p:sp>
      <p:sp>
        <p:nvSpPr>
          <p:cNvPr id="40" name="Oval Callout 39"/>
          <p:cNvSpPr/>
          <p:nvPr/>
        </p:nvSpPr>
        <p:spPr>
          <a:xfrm>
            <a:off x="5486400" y="2819400"/>
            <a:ext cx="1295400" cy="838200"/>
          </a:xfrm>
          <a:prstGeom prst="wedgeEllipseCallout">
            <a:avLst>
              <a:gd name="adj1" fmla="val 57072"/>
              <a:gd name="adj2" fmla="val 93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Number of Strips </a:t>
            </a:r>
            <a:r>
              <a:rPr lang="en-US" sz="1400" dirty="0" err="1" smtClean="0"/>
              <a:t>ORed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41" name="Oval Callout 40"/>
          <p:cNvSpPr/>
          <p:nvPr/>
        </p:nvSpPr>
        <p:spPr>
          <a:xfrm>
            <a:off x="5791200" y="1752600"/>
            <a:ext cx="990600" cy="609600"/>
          </a:xfrm>
          <a:prstGeom prst="wedgeEllipseCallout">
            <a:avLst>
              <a:gd name="adj1" fmla="val 114117"/>
              <a:gd name="adj2" fmla="val -477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Station</a:t>
            </a:r>
            <a:endParaRPr lang="en-US" sz="1400" dirty="0"/>
          </a:p>
        </p:txBody>
      </p:sp>
      <p:sp>
        <p:nvSpPr>
          <p:cNvPr id="42" name="Left Brace 41"/>
          <p:cNvSpPr/>
          <p:nvPr/>
        </p:nvSpPr>
        <p:spPr>
          <a:xfrm>
            <a:off x="6934200" y="2133600"/>
            <a:ext cx="228600" cy="3810000"/>
          </a:xfrm>
          <a:prstGeom prst="leftBrace">
            <a:avLst>
              <a:gd name="adj1" fmla="val 52031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953000" y="5715000"/>
            <a:ext cx="19812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Possible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φ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 pattern envelope structure</a:t>
            </a:r>
          </a:p>
        </p:txBody>
      </p:sp>
      <p:cxnSp>
        <p:nvCxnSpPr>
          <p:cNvPr id="45" name="Straight Connector 44"/>
          <p:cNvCxnSpPr/>
          <p:nvPr/>
        </p:nvCxnSpPr>
        <p:spPr>
          <a:xfrm rot="5400000" flipH="1" flipV="1">
            <a:off x="7848600" y="4038600"/>
            <a:ext cx="2286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8153400" y="3733800"/>
            <a:ext cx="228600" cy="228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479971" y="3698421"/>
            <a:ext cx="19594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77724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77724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83820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83820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8686800" y="27432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8686800" y="30480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77724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77724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83820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83820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8686800" y="48768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8686800" y="518160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391400" y="1600200"/>
            <a:ext cx="53340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ME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+ Tracker = Better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Investigating challenges of matching CSC triggers with Tracker</a:t>
            </a:r>
          </a:p>
          <a:p>
            <a:r>
              <a:rPr lang="en-US" dirty="0" smtClean="0"/>
              <a:t>Should be able to reach better rate reduction by:</a:t>
            </a:r>
          </a:p>
          <a:p>
            <a:pPr lvl="1"/>
            <a:r>
              <a:rPr lang="en-US" dirty="0" smtClean="0"/>
              <a:t>Using Tracker to confirm CSC trigger candidates</a:t>
            </a:r>
          </a:p>
          <a:p>
            <a:pPr lvl="1"/>
            <a:r>
              <a:rPr lang="en-US" dirty="0" smtClean="0"/>
              <a:t>Track fit improvement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Importing all trigger primitives from all chambers:</a:t>
            </a:r>
          </a:p>
          <a:p>
            <a:pPr lvl="1"/>
            <a:r>
              <a:rPr lang="en-US" dirty="0" smtClean="0"/>
              <a:t>Promising but not certain</a:t>
            </a:r>
          </a:p>
          <a:p>
            <a:pPr lvl="1"/>
            <a:r>
              <a:rPr lang="en-US" dirty="0" smtClean="0"/>
              <a:t>May need to return to filtering in Port Cards</a:t>
            </a:r>
          </a:p>
          <a:p>
            <a:pPr lvl="2"/>
            <a:r>
              <a:rPr lang="en-US" dirty="0" smtClean="0"/>
              <a:t>Need at least </a:t>
            </a:r>
            <a:r>
              <a:rPr lang="en-US" dirty="0" smtClean="0">
                <a:solidFill>
                  <a:srgbClr val="FF0000"/>
                </a:solidFill>
              </a:rPr>
              <a:t>7</a:t>
            </a:r>
            <a:r>
              <a:rPr lang="en-US" dirty="0" smtClean="0"/>
              <a:t> trig. primitives per sector</a:t>
            </a:r>
          </a:p>
          <a:p>
            <a:r>
              <a:rPr lang="en-US" dirty="0" smtClean="0"/>
              <a:t>Under investigation:</a:t>
            </a:r>
          </a:p>
          <a:p>
            <a:pPr lvl="1"/>
            <a:r>
              <a:rPr lang="en-US" dirty="0" smtClean="0"/>
              <a:t>Pattern detection approach</a:t>
            </a:r>
          </a:p>
          <a:p>
            <a:pPr lvl="1"/>
            <a:r>
              <a:rPr lang="en-US" dirty="0" smtClean="0"/>
              <a:t>CSC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Tracker matching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lum bright="35000" contrast="-53000"/>
          </a:blip>
          <a:srcRect/>
          <a:stretch>
            <a:fillRect/>
          </a:stretch>
        </p:blipFill>
        <p:spPr bwMode="auto">
          <a:xfrm>
            <a:off x="914400" y="1590675"/>
            <a:ext cx="7315200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Endcap Muon System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5562600"/>
            <a:ext cx="1676400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2397071" y="2081939"/>
            <a:ext cx="129153" cy="1157207"/>
          </a:xfrm>
          <a:custGeom>
            <a:avLst/>
            <a:gdLst>
              <a:gd name="connsiteX0" fmla="*/ 0 w 129153"/>
              <a:gd name="connsiteY0" fmla="*/ 0 h 1157207"/>
              <a:gd name="connsiteX1" fmla="*/ 103322 w 129153"/>
              <a:gd name="connsiteY1" fmla="*/ 15498 h 1157207"/>
              <a:gd name="connsiteX2" fmla="*/ 129153 w 129153"/>
              <a:gd name="connsiteY2" fmla="*/ 1141708 h 1157207"/>
              <a:gd name="connsiteX3" fmla="*/ 129153 w 129153"/>
              <a:gd name="connsiteY3" fmla="*/ 1157207 h 1157207"/>
              <a:gd name="connsiteX4" fmla="*/ 15498 w 129153"/>
              <a:gd name="connsiteY4" fmla="*/ 1141708 h 1157207"/>
              <a:gd name="connsiteX5" fmla="*/ 0 w 129153"/>
              <a:gd name="connsiteY5" fmla="*/ 0 h 115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153" h="1157207">
                <a:moveTo>
                  <a:pt x="0" y="0"/>
                </a:moveTo>
                <a:lnTo>
                  <a:pt x="103322" y="15498"/>
                </a:lnTo>
                <a:lnTo>
                  <a:pt x="129153" y="1141708"/>
                </a:lnTo>
                <a:lnTo>
                  <a:pt x="129153" y="1157207"/>
                </a:lnTo>
                <a:lnTo>
                  <a:pt x="15498" y="1141708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2583051" y="2102603"/>
            <a:ext cx="129153" cy="1183038"/>
          </a:xfrm>
          <a:custGeom>
            <a:avLst/>
            <a:gdLst>
              <a:gd name="connsiteX0" fmla="*/ 0 w 129153"/>
              <a:gd name="connsiteY0" fmla="*/ 0 h 1157207"/>
              <a:gd name="connsiteX1" fmla="*/ 103322 w 129153"/>
              <a:gd name="connsiteY1" fmla="*/ 15498 h 1157207"/>
              <a:gd name="connsiteX2" fmla="*/ 129153 w 129153"/>
              <a:gd name="connsiteY2" fmla="*/ 1141708 h 1157207"/>
              <a:gd name="connsiteX3" fmla="*/ 129153 w 129153"/>
              <a:gd name="connsiteY3" fmla="*/ 1157207 h 1157207"/>
              <a:gd name="connsiteX4" fmla="*/ 15498 w 129153"/>
              <a:gd name="connsiteY4" fmla="*/ 1141708 h 1157207"/>
              <a:gd name="connsiteX5" fmla="*/ 0 w 129153"/>
              <a:gd name="connsiteY5" fmla="*/ 0 h 115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153" h="1157207">
                <a:moveTo>
                  <a:pt x="0" y="0"/>
                </a:moveTo>
                <a:lnTo>
                  <a:pt x="103322" y="15498"/>
                </a:lnTo>
                <a:lnTo>
                  <a:pt x="129153" y="1141708"/>
                </a:lnTo>
                <a:lnTo>
                  <a:pt x="129153" y="1157207"/>
                </a:lnTo>
                <a:lnTo>
                  <a:pt x="15498" y="1141708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2812943" y="2141349"/>
            <a:ext cx="129153" cy="1201119"/>
          </a:xfrm>
          <a:custGeom>
            <a:avLst/>
            <a:gdLst>
              <a:gd name="connsiteX0" fmla="*/ 0 w 129153"/>
              <a:gd name="connsiteY0" fmla="*/ 0 h 1157207"/>
              <a:gd name="connsiteX1" fmla="*/ 103322 w 129153"/>
              <a:gd name="connsiteY1" fmla="*/ 15498 h 1157207"/>
              <a:gd name="connsiteX2" fmla="*/ 129153 w 129153"/>
              <a:gd name="connsiteY2" fmla="*/ 1141708 h 1157207"/>
              <a:gd name="connsiteX3" fmla="*/ 129153 w 129153"/>
              <a:gd name="connsiteY3" fmla="*/ 1157207 h 1157207"/>
              <a:gd name="connsiteX4" fmla="*/ 15498 w 129153"/>
              <a:gd name="connsiteY4" fmla="*/ 1141708 h 1157207"/>
              <a:gd name="connsiteX5" fmla="*/ 0 w 129153"/>
              <a:gd name="connsiteY5" fmla="*/ 0 h 115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153" h="1157207">
                <a:moveTo>
                  <a:pt x="0" y="0"/>
                </a:moveTo>
                <a:lnTo>
                  <a:pt x="103322" y="15498"/>
                </a:lnTo>
                <a:lnTo>
                  <a:pt x="129153" y="1141708"/>
                </a:lnTo>
                <a:lnTo>
                  <a:pt x="129153" y="1157207"/>
                </a:lnTo>
                <a:lnTo>
                  <a:pt x="15498" y="1141708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880461" y="3807417"/>
            <a:ext cx="537275" cy="1059051"/>
          </a:xfrm>
          <a:custGeom>
            <a:avLst/>
            <a:gdLst>
              <a:gd name="connsiteX0" fmla="*/ 428786 w 537275"/>
              <a:gd name="connsiteY0" fmla="*/ 0 h 1059051"/>
              <a:gd name="connsiteX1" fmla="*/ 537275 w 537275"/>
              <a:gd name="connsiteY1" fmla="*/ 10332 h 1059051"/>
              <a:gd name="connsiteX2" fmla="*/ 118820 w 537275"/>
              <a:gd name="connsiteY2" fmla="*/ 1059051 h 1059051"/>
              <a:gd name="connsiteX3" fmla="*/ 0 w 537275"/>
              <a:gd name="connsiteY3" fmla="*/ 1048719 h 1059051"/>
              <a:gd name="connsiteX4" fmla="*/ 428786 w 537275"/>
              <a:gd name="connsiteY4" fmla="*/ 0 h 105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275" h="1059051">
                <a:moveTo>
                  <a:pt x="428786" y="0"/>
                </a:moveTo>
                <a:lnTo>
                  <a:pt x="537275" y="10332"/>
                </a:lnTo>
                <a:lnTo>
                  <a:pt x="118820" y="1059051"/>
                </a:lnTo>
                <a:lnTo>
                  <a:pt x="0" y="1048719"/>
                </a:lnTo>
                <a:lnTo>
                  <a:pt x="42878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>
            <a:off x="2063858" y="3807417"/>
            <a:ext cx="550189" cy="1086173"/>
          </a:xfrm>
          <a:custGeom>
            <a:avLst/>
            <a:gdLst>
              <a:gd name="connsiteX0" fmla="*/ 428786 w 537275"/>
              <a:gd name="connsiteY0" fmla="*/ 0 h 1059051"/>
              <a:gd name="connsiteX1" fmla="*/ 537275 w 537275"/>
              <a:gd name="connsiteY1" fmla="*/ 10332 h 1059051"/>
              <a:gd name="connsiteX2" fmla="*/ 118820 w 537275"/>
              <a:gd name="connsiteY2" fmla="*/ 1059051 h 1059051"/>
              <a:gd name="connsiteX3" fmla="*/ 0 w 537275"/>
              <a:gd name="connsiteY3" fmla="*/ 1048719 h 1059051"/>
              <a:gd name="connsiteX4" fmla="*/ 428786 w 537275"/>
              <a:gd name="connsiteY4" fmla="*/ 0 h 105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275" h="1059051">
                <a:moveTo>
                  <a:pt x="428786" y="0"/>
                </a:moveTo>
                <a:lnTo>
                  <a:pt x="537275" y="10332"/>
                </a:lnTo>
                <a:lnTo>
                  <a:pt x="118820" y="1059051"/>
                </a:lnTo>
                <a:lnTo>
                  <a:pt x="0" y="1048719"/>
                </a:lnTo>
                <a:lnTo>
                  <a:pt x="42878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2305373" y="3807418"/>
            <a:ext cx="561813" cy="1121044"/>
          </a:xfrm>
          <a:custGeom>
            <a:avLst/>
            <a:gdLst>
              <a:gd name="connsiteX0" fmla="*/ 428786 w 537275"/>
              <a:gd name="connsiteY0" fmla="*/ 0 h 1059051"/>
              <a:gd name="connsiteX1" fmla="*/ 537275 w 537275"/>
              <a:gd name="connsiteY1" fmla="*/ 10332 h 1059051"/>
              <a:gd name="connsiteX2" fmla="*/ 118820 w 537275"/>
              <a:gd name="connsiteY2" fmla="*/ 1059051 h 1059051"/>
              <a:gd name="connsiteX3" fmla="*/ 0 w 537275"/>
              <a:gd name="connsiteY3" fmla="*/ 1048719 h 1059051"/>
              <a:gd name="connsiteX4" fmla="*/ 428786 w 537275"/>
              <a:gd name="connsiteY4" fmla="*/ 0 h 1059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275" h="1059051">
                <a:moveTo>
                  <a:pt x="428786" y="0"/>
                </a:moveTo>
                <a:lnTo>
                  <a:pt x="537275" y="10332"/>
                </a:lnTo>
                <a:lnTo>
                  <a:pt x="118820" y="1059051"/>
                </a:lnTo>
                <a:lnTo>
                  <a:pt x="0" y="1048719"/>
                </a:lnTo>
                <a:lnTo>
                  <a:pt x="42878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6617776" y="2490061"/>
            <a:ext cx="144651" cy="1214034"/>
          </a:xfrm>
          <a:custGeom>
            <a:avLst/>
            <a:gdLst>
              <a:gd name="connsiteX0" fmla="*/ 25831 w 144651"/>
              <a:gd name="connsiteY0" fmla="*/ 0 h 1214034"/>
              <a:gd name="connsiteX1" fmla="*/ 144651 w 144651"/>
              <a:gd name="connsiteY1" fmla="*/ 10332 h 1214034"/>
              <a:gd name="connsiteX2" fmla="*/ 129153 w 144651"/>
              <a:gd name="connsiteY2" fmla="*/ 1214034 h 1214034"/>
              <a:gd name="connsiteX3" fmla="*/ 0 w 144651"/>
              <a:gd name="connsiteY3" fmla="*/ 1198536 h 1214034"/>
              <a:gd name="connsiteX4" fmla="*/ 25831 w 144651"/>
              <a:gd name="connsiteY4" fmla="*/ 0 h 121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651" h="1214034">
                <a:moveTo>
                  <a:pt x="25831" y="0"/>
                </a:moveTo>
                <a:lnTo>
                  <a:pt x="144651" y="10332"/>
                </a:lnTo>
                <a:lnTo>
                  <a:pt x="129153" y="1214034"/>
                </a:lnTo>
                <a:lnTo>
                  <a:pt x="0" y="1198536"/>
                </a:lnTo>
                <a:lnTo>
                  <a:pt x="2583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6152827" y="2451315"/>
            <a:ext cx="144651" cy="1263112"/>
          </a:xfrm>
          <a:custGeom>
            <a:avLst/>
            <a:gdLst>
              <a:gd name="connsiteX0" fmla="*/ 25831 w 144651"/>
              <a:gd name="connsiteY0" fmla="*/ 0 h 1214034"/>
              <a:gd name="connsiteX1" fmla="*/ 144651 w 144651"/>
              <a:gd name="connsiteY1" fmla="*/ 10332 h 1214034"/>
              <a:gd name="connsiteX2" fmla="*/ 129153 w 144651"/>
              <a:gd name="connsiteY2" fmla="*/ 1214034 h 1214034"/>
              <a:gd name="connsiteX3" fmla="*/ 0 w 144651"/>
              <a:gd name="connsiteY3" fmla="*/ 1198536 h 1214034"/>
              <a:gd name="connsiteX4" fmla="*/ 25831 w 144651"/>
              <a:gd name="connsiteY4" fmla="*/ 0 h 121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651" h="1214034">
                <a:moveTo>
                  <a:pt x="25831" y="0"/>
                </a:moveTo>
                <a:lnTo>
                  <a:pt x="144651" y="10332"/>
                </a:lnTo>
                <a:lnTo>
                  <a:pt x="129153" y="1214034"/>
                </a:lnTo>
                <a:lnTo>
                  <a:pt x="0" y="1198536"/>
                </a:lnTo>
                <a:lnTo>
                  <a:pt x="2583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6421464" y="2471979"/>
            <a:ext cx="144651" cy="1232115"/>
          </a:xfrm>
          <a:custGeom>
            <a:avLst/>
            <a:gdLst>
              <a:gd name="connsiteX0" fmla="*/ 25831 w 144651"/>
              <a:gd name="connsiteY0" fmla="*/ 0 h 1214034"/>
              <a:gd name="connsiteX1" fmla="*/ 144651 w 144651"/>
              <a:gd name="connsiteY1" fmla="*/ 10332 h 1214034"/>
              <a:gd name="connsiteX2" fmla="*/ 129153 w 144651"/>
              <a:gd name="connsiteY2" fmla="*/ 1214034 h 1214034"/>
              <a:gd name="connsiteX3" fmla="*/ 0 w 144651"/>
              <a:gd name="connsiteY3" fmla="*/ 1198536 h 1214034"/>
              <a:gd name="connsiteX4" fmla="*/ 25831 w 144651"/>
              <a:gd name="connsiteY4" fmla="*/ 0 h 121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651" h="1214034">
                <a:moveTo>
                  <a:pt x="25831" y="0"/>
                </a:moveTo>
                <a:lnTo>
                  <a:pt x="144651" y="10332"/>
                </a:lnTo>
                <a:lnTo>
                  <a:pt x="129153" y="1214034"/>
                </a:lnTo>
                <a:lnTo>
                  <a:pt x="0" y="1198536"/>
                </a:lnTo>
                <a:lnTo>
                  <a:pt x="2583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>
            <a:off x="6132163" y="4303363"/>
            <a:ext cx="506278" cy="1136542"/>
          </a:xfrm>
          <a:custGeom>
            <a:avLst/>
            <a:gdLst>
              <a:gd name="connsiteX0" fmla="*/ 382291 w 506278"/>
              <a:gd name="connsiteY0" fmla="*/ 0 h 1136542"/>
              <a:gd name="connsiteX1" fmla="*/ 506278 w 506278"/>
              <a:gd name="connsiteY1" fmla="*/ 20664 h 1136542"/>
              <a:gd name="connsiteX2" fmla="*/ 123986 w 506278"/>
              <a:gd name="connsiteY2" fmla="*/ 1136542 h 1136542"/>
              <a:gd name="connsiteX3" fmla="*/ 0 w 506278"/>
              <a:gd name="connsiteY3" fmla="*/ 1126210 h 1136542"/>
              <a:gd name="connsiteX4" fmla="*/ 382291 w 506278"/>
              <a:gd name="connsiteY4" fmla="*/ 0 h 1136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78" h="1136542">
                <a:moveTo>
                  <a:pt x="382291" y="0"/>
                </a:moveTo>
                <a:lnTo>
                  <a:pt x="506278" y="20664"/>
                </a:lnTo>
                <a:lnTo>
                  <a:pt x="123986" y="1136542"/>
                </a:lnTo>
                <a:lnTo>
                  <a:pt x="0" y="1126210"/>
                </a:lnTo>
                <a:lnTo>
                  <a:pt x="38229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5672380" y="4189708"/>
            <a:ext cx="532108" cy="1184329"/>
          </a:xfrm>
          <a:custGeom>
            <a:avLst/>
            <a:gdLst>
              <a:gd name="connsiteX0" fmla="*/ 382291 w 506278"/>
              <a:gd name="connsiteY0" fmla="*/ 0 h 1136542"/>
              <a:gd name="connsiteX1" fmla="*/ 506278 w 506278"/>
              <a:gd name="connsiteY1" fmla="*/ 20664 h 1136542"/>
              <a:gd name="connsiteX2" fmla="*/ 123986 w 506278"/>
              <a:gd name="connsiteY2" fmla="*/ 1136542 h 1136542"/>
              <a:gd name="connsiteX3" fmla="*/ 0 w 506278"/>
              <a:gd name="connsiteY3" fmla="*/ 1126210 h 1136542"/>
              <a:gd name="connsiteX4" fmla="*/ 382291 w 506278"/>
              <a:gd name="connsiteY4" fmla="*/ 0 h 1136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78" h="1136542">
                <a:moveTo>
                  <a:pt x="382291" y="0"/>
                </a:moveTo>
                <a:lnTo>
                  <a:pt x="506278" y="20664"/>
                </a:lnTo>
                <a:lnTo>
                  <a:pt x="123986" y="1136542"/>
                </a:lnTo>
                <a:lnTo>
                  <a:pt x="0" y="1126210"/>
                </a:lnTo>
                <a:lnTo>
                  <a:pt x="38229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9"/>
          <p:cNvSpPr/>
          <p:nvPr/>
        </p:nvSpPr>
        <p:spPr>
          <a:xfrm>
            <a:off x="5941017" y="4251702"/>
            <a:ext cx="511444" cy="1152040"/>
          </a:xfrm>
          <a:custGeom>
            <a:avLst/>
            <a:gdLst>
              <a:gd name="connsiteX0" fmla="*/ 382291 w 506278"/>
              <a:gd name="connsiteY0" fmla="*/ 0 h 1136542"/>
              <a:gd name="connsiteX1" fmla="*/ 506278 w 506278"/>
              <a:gd name="connsiteY1" fmla="*/ 20664 h 1136542"/>
              <a:gd name="connsiteX2" fmla="*/ 123986 w 506278"/>
              <a:gd name="connsiteY2" fmla="*/ 1136542 h 1136542"/>
              <a:gd name="connsiteX3" fmla="*/ 0 w 506278"/>
              <a:gd name="connsiteY3" fmla="*/ 1126210 h 1136542"/>
              <a:gd name="connsiteX4" fmla="*/ 382291 w 506278"/>
              <a:gd name="connsiteY4" fmla="*/ 0 h 1136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78" h="1136542">
                <a:moveTo>
                  <a:pt x="382291" y="0"/>
                </a:moveTo>
                <a:lnTo>
                  <a:pt x="506278" y="20664"/>
                </a:lnTo>
                <a:lnTo>
                  <a:pt x="123986" y="1136542"/>
                </a:lnTo>
                <a:lnTo>
                  <a:pt x="0" y="1126210"/>
                </a:lnTo>
                <a:lnTo>
                  <a:pt x="38229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Freeform 20"/>
          <p:cNvSpPr/>
          <p:nvPr/>
        </p:nvSpPr>
        <p:spPr>
          <a:xfrm>
            <a:off x="6753386" y="2412569"/>
            <a:ext cx="577312" cy="1265695"/>
          </a:xfrm>
          <a:custGeom>
            <a:avLst/>
            <a:gdLst>
              <a:gd name="connsiteX0" fmla="*/ 5166 w 573437"/>
              <a:gd name="connsiteY0" fmla="*/ 82658 h 1265695"/>
              <a:gd name="connsiteX1" fmla="*/ 160149 w 573437"/>
              <a:gd name="connsiteY1" fmla="*/ 0 h 1265695"/>
              <a:gd name="connsiteX2" fmla="*/ 439119 w 573437"/>
              <a:gd name="connsiteY2" fmla="*/ 253139 h 1265695"/>
              <a:gd name="connsiteX3" fmla="*/ 573437 w 573437"/>
              <a:gd name="connsiteY3" fmla="*/ 852407 h 1265695"/>
              <a:gd name="connsiteX4" fmla="*/ 563105 w 573437"/>
              <a:gd name="connsiteY4" fmla="*/ 1265695 h 1265695"/>
              <a:gd name="connsiteX5" fmla="*/ 237641 w 573437"/>
              <a:gd name="connsiteY5" fmla="*/ 1234699 h 1265695"/>
              <a:gd name="connsiteX6" fmla="*/ 206644 w 573437"/>
              <a:gd name="connsiteY6" fmla="*/ 1121045 h 1265695"/>
              <a:gd name="connsiteX7" fmla="*/ 87824 w 573437"/>
              <a:gd name="connsiteY7" fmla="*/ 1012556 h 1265695"/>
              <a:gd name="connsiteX8" fmla="*/ 0 w 573437"/>
              <a:gd name="connsiteY8" fmla="*/ 1064217 h 1265695"/>
              <a:gd name="connsiteX9" fmla="*/ 5166 w 573437"/>
              <a:gd name="connsiteY9" fmla="*/ 82658 h 1265695"/>
              <a:gd name="connsiteX0" fmla="*/ 0 w 568271"/>
              <a:gd name="connsiteY0" fmla="*/ 82658 h 1265695"/>
              <a:gd name="connsiteX1" fmla="*/ 154983 w 568271"/>
              <a:gd name="connsiteY1" fmla="*/ 0 h 1265695"/>
              <a:gd name="connsiteX2" fmla="*/ 433953 w 568271"/>
              <a:gd name="connsiteY2" fmla="*/ 253139 h 1265695"/>
              <a:gd name="connsiteX3" fmla="*/ 568271 w 568271"/>
              <a:gd name="connsiteY3" fmla="*/ 852407 h 1265695"/>
              <a:gd name="connsiteX4" fmla="*/ 557939 w 568271"/>
              <a:gd name="connsiteY4" fmla="*/ 1265695 h 1265695"/>
              <a:gd name="connsiteX5" fmla="*/ 232475 w 568271"/>
              <a:gd name="connsiteY5" fmla="*/ 1234699 h 1265695"/>
              <a:gd name="connsiteX6" fmla="*/ 201478 w 568271"/>
              <a:gd name="connsiteY6" fmla="*/ 1121045 h 1265695"/>
              <a:gd name="connsiteX7" fmla="*/ 82658 w 568271"/>
              <a:gd name="connsiteY7" fmla="*/ 1012556 h 1265695"/>
              <a:gd name="connsiteX8" fmla="*/ 5166 w 568271"/>
              <a:gd name="connsiteY8" fmla="*/ 1059051 h 1265695"/>
              <a:gd name="connsiteX9" fmla="*/ 0 w 568271"/>
              <a:gd name="connsiteY9" fmla="*/ 82658 h 1265695"/>
              <a:gd name="connsiteX0" fmla="*/ 5166 w 573437"/>
              <a:gd name="connsiteY0" fmla="*/ 82658 h 1265695"/>
              <a:gd name="connsiteX1" fmla="*/ 160149 w 573437"/>
              <a:gd name="connsiteY1" fmla="*/ 0 h 1265695"/>
              <a:gd name="connsiteX2" fmla="*/ 439119 w 573437"/>
              <a:gd name="connsiteY2" fmla="*/ 253139 h 1265695"/>
              <a:gd name="connsiteX3" fmla="*/ 573437 w 573437"/>
              <a:gd name="connsiteY3" fmla="*/ 852407 h 1265695"/>
              <a:gd name="connsiteX4" fmla="*/ 563105 w 573437"/>
              <a:gd name="connsiteY4" fmla="*/ 1265695 h 1265695"/>
              <a:gd name="connsiteX5" fmla="*/ 237641 w 573437"/>
              <a:gd name="connsiteY5" fmla="*/ 1234699 h 1265695"/>
              <a:gd name="connsiteX6" fmla="*/ 206644 w 573437"/>
              <a:gd name="connsiteY6" fmla="*/ 1121045 h 1265695"/>
              <a:gd name="connsiteX7" fmla="*/ 87824 w 573437"/>
              <a:gd name="connsiteY7" fmla="*/ 1012556 h 1265695"/>
              <a:gd name="connsiteX8" fmla="*/ 0 w 573437"/>
              <a:gd name="connsiteY8" fmla="*/ 1059051 h 1265695"/>
              <a:gd name="connsiteX9" fmla="*/ 5166 w 573437"/>
              <a:gd name="connsiteY9" fmla="*/ 82658 h 1265695"/>
              <a:gd name="connsiteX0" fmla="*/ 9041 w 577312"/>
              <a:gd name="connsiteY0" fmla="*/ 82658 h 1265695"/>
              <a:gd name="connsiteX1" fmla="*/ 164024 w 577312"/>
              <a:gd name="connsiteY1" fmla="*/ 0 h 1265695"/>
              <a:gd name="connsiteX2" fmla="*/ 442994 w 577312"/>
              <a:gd name="connsiteY2" fmla="*/ 253139 h 1265695"/>
              <a:gd name="connsiteX3" fmla="*/ 577312 w 577312"/>
              <a:gd name="connsiteY3" fmla="*/ 852407 h 1265695"/>
              <a:gd name="connsiteX4" fmla="*/ 566980 w 577312"/>
              <a:gd name="connsiteY4" fmla="*/ 1265695 h 1265695"/>
              <a:gd name="connsiteX5" fmla="*/ 241516 w 577312"/>
              <a:gd name="connsiteY5" fmla="*/ 1234699 h 1265695"/>
              <a:gd name="connsiteX6" fmla="*/ 210519 w 577312"/>
              <a:gd name="connsiteY6" fmla="*/ 1121045 h 1265695"/>
              <a:gd name="connsiteX7" fmla="*/ 91699 w 577312"/>
              <a:gd name="connsiteY7" fmla="*/ 1012556 h 1265695"/>
              <a:gd name="connsiteX8" fmla="*/ 0 w 577312"/>
              <a:gd name="connsiteY8" fmla="*/ 1046136 h 1265695"/>
              <a:gd name="connsiteX9" fmla="*/ 9041 w 577312"/>
              <a:gd name="connsiteY9" fmla="*/ 82658 h 1265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7312" h="1265695">
                <a:moveTo>
                  <a:pt x="9041" y="82658"/>
                </a:moveTo>
                <a:lnTo>
                  <a:pt x="164024" y="0"/>
                </a:lnTo>
                <a:lnTo>
                  <a:pt x="442994" y="253139"/>
                </a:lnTo>
                <a:lnTo>
                  <a:pt x="577312" y="852407"/>
                </a:lnTo>
                <a:lnTo>
                  <a:pt x="566980" y="1265695"/>
                </a:lnTo>
                <a:lnTo>
                  <a:pt x="241516" y="1234699"/>
                </a:lnTo>
                <a:lnTo>
                  <a:pt x="210519" y="1121045"/>
                </a:lnTo>
                <a:lnTo>
                  <a:pt x="91699" y="1012556"/>
                </a:lnTo>
                <a:lnTo>
                  <a:pt x="0" y="1046136"/>
                </a:lnTo>
                <a:cubicBezTo>
                  <a:pt x="3014" y="724977"/>
                  <a:pt x="6027" y="403817"/>
                  <a:pt x="9041" y="8265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6256149" y="4453180"/>
            <a:ext cx="955729" cy="1183037"/>
          </a:xfrm>
          <a:custGeom>
            <a:avLst/>
            <a:gdLst>
              <a:gd name="connsiteX0" fmla="*/ 304800 w 955729"/>
              <a:gd name="connsiteY0" fmla="*/ 87823 h 1183037"/>
              <a:gd name="connsiteX1" fmla="*/ 439119 w 955729"/>
              <a:gd name="connsiteY1" fmla="*/ 180813 h 1183037"/>
              <a:gd name="connsiteX2" fmla="*/ 619932 w 955729"/>
              <a:gd name="connsiteY2" fmla="*/ 56827 h 1183037"/>
              <a:gd name="connsiteX3" fmla="*/ 635431 w 955729"/>
              <a:gd name="connsiteY3" fmla="*/ 0 h 1183037"/>
              <a:gd name="connsiteX4" fmla="*/ 955729 w 955729"/>
              <a:gd name="connsiteY4" fmla="*/ 41328 h 1183037"/>
              <a:gd name="connsiteX5" fmla="*/ 888570 w 955729"/>
              <a:gd name="connsiteY5" fmla="*/ 356461 h 1183037"/>
              <a:gd name="connsiteX6" fmla="*/ 609600 w 955729"/>
              <a:gd name="connsiteY6" fmla="*/ 935064 h 1183037"/>
              <a:gd name="connsiteX7" fmla="*/ 284136 w 955729"/>
              <a:gd name="connsiteY7" fmla="*/ 1183037 h 1183037"/>
              <a:gd name="connsiteX8" fmla="*/ 0 w 955729"/>
              <a:gd name="connsiteY8" fmla="*/ 986725 h 1183037"/>
              <a:gd name="connsiteX9" fmla="*/ 304800 w 955729"/>
              <a:gd name="connsiteY9" fmla="*/ 87823 h 1183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5729" h="1183037">
                <a:moveTo>
                  <a:pt x="304800" y="87823"/>
                </a:moveTo>
                <a:lnTo>
                  <a:pt x="439119" y="180813"/>
                </a:lnTo>
                <a:lnTo>
                  <a:pt x="619932" y="56827"/>
                </a:lnTo>
                <a:lnTo>
                  <a:pt x="635431" y="0"/>
                </a:lnTo>
                <a:lnTo>
                  <a:pt x="955729" y="41328"/>
                </a:lnTo>
                <a:lnTo>
                  <a:pt x="888570" y="356461"/>
                </a:lnTo>
                <a:lnTo>
                  <a:pt x="609600" y="935064"/>
                </a:lnTo>
                <a:lnTo>
                  <a:pt x="284136" y="1183037"/>
                </a:lnTo>
                <a:lnTo>
                  <a:pt x="0" y="986725"/>
                </a:lnTo>
                <a:lnTo>
                  <a:pt x="304800" y="8782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3733800" y="6400800"/>
            <a:ext cx="5029200" cy="382954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424564"/>
            <a:ext cx="3491776" cy="390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Endcap Muon Trigger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3578352" cy="4495800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Each of two Endcaps is split into 6 sectors, 60° each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Each sector is served by one Sector Processor (SP)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Total 12 SPs in the entire system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CMS trigger requires us to identify distinct muons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Each SP can build up to 3 muon tracks per BX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16200000" flipV="1">
            <a:off x="5735198" y="2516436"/>
            <a:ext cx="2032612" cy="48107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4792337" y="4164377"/>
            <a:ext cx="1850740" cy="220055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/>
          <p:cNvSpPr/>
          <p:nvPr/>
        </p:nvSpPr>
        <p:spPr>
          <a:xfrm>
            <a:off x="4876800" y="1828800"/>
            <a:ext cx="4038600" cy="5029200"/>
          </a:xfrm>
          <a:prstGeom prst="arc">
            <a:avLst>
              <a:gd name="adj1" fmla="val 11099983"/>
              <a:gd name="adj2" fmla="val 15710647"/>
            </a:avLst>
          </a:prstGeom>
          <a:ln w="381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Callout 14"/>
          <p:cNvSpPr/>
          <p:nvPr/>
        </p:nvSpPr>
        <p:spPr>
          <a:xfrm>
            <a:off x="3581400" y="1600200"/>
            <a:ext cx="1600200" cy="1066800"/>
          </a:xfrm>
          <a:prstGeom prst="wedgeEllipseCallout">
            <a:avLst>
              <a:gd name="adj1" fmla="val 59029"/>
              <a:gd name="adj2" fmla="val 573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Trigger sector 60</a:t>
            </a:r>
            <a:r>
              <a:rPr lang="en-US" dirty="0" smtClean="0">
                <a:solidFill>
                  <a:schemeClr val="bg1"/>
                </a:solidFill>
              </a:rPr>
              <a:t>˚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Cathode Strip Chamber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11752" cy="4495800"/>
          </a:xfrm>
        </p:spPr>
        <p:txBody>
          <a:bodyPr/>
          <a:lstStyle/>
          <a:p>
            <a:r>
              <a:rPr lang="en-US" dirty="0" smtClean="0"/>
              <a:t>CMS </a:t>
            </a:r>
            <a:r>
              <a:rPr lang="en-US" dirty="0" err="1" smtClean="0"/>
              <a:t>Endcap</a:t>
            </a:r>
            <a:r>
              <a:rPr lang="en-US" dirty="0" smtClean="0"/>
              <a:t> uses Cathode Strip Chambers (CSC)</a:t>
            </a:r>
          </a:p>
          <a:p>
            <a:r>
              <a:rPr lang="en-US" dirty="0" smtClean="0"/>
              <a:t>6 layers</a:t>
            </a:r>
          </a:p>
          <a:p>
            <a:pPr lvl="1"/>
            <a:r>
              <a:rPr lang="en-US" dirty="0" smtClean="0"/>
              <a:t>Strips in </a:t>
            </a:r>
            <a:r>
              <a:rPr lang="el-GR" dirty="0" smtClean="0">
                <a:latin typeface="Arial"/>
                <a:cs typeface="Arial"/>
              </a:rPr>
              <a:t>φ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cs typeface="Arial"/>
              </a:rPr>
              <a:t>direction</a:t>
            </a:r>
          </a:p>
          <a:p>
            <a:pPr lvl="1"/>
            <a:r>
              <a:rPr lang="en-US" dirty="0" smtClean="0">
                <a:cs typeface="Arial"/>
              </a:rPr>
              <a:t>Wires in </a:t>
            </a:r>
            <a:r>
              <a:rPr lang="el-GR" dirty="0" smtClean="0">
                <a:cs typeface="Arial"/>
              </a:rPr>
              <a:t>θ</a:t>
            </a:r>
            <a:r>
              <a:rPr lang="en-US" dirty="0" smtClean="0">
                <a:cs typeface="Arial"/>
              </a:rPr>
              <a:t> direction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Sep 23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TWEPP09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3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76400"/>
            <a:ext cx="4143375" cy="4114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9800"/>
            <a:ext cx="3176978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 descr="C:\Users\madorsky\AppData\Local\Microsoft\Windows\Temporary Internet Files\Content.IE5\NF1DOV9K\MCj023740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541" y="3124200"/>
            <a:ext cx="992863" cy="1282574"/>
          </a:xfrm>
          <a:prstGeom prst="rect">
            <a:avLst/>
          </a:prstGeom>
          <a:noFill/>
        </p:spPr>
      </p:pic>
      <p:sp>
        <p:nvSpPr>
          <p:cNvPr id="48" name="Bent Arrow 47"/>
          <p:cNvSpPr/>
          <p:nvPr/>
        </p:nvSpPr>
        <p:spPr>
          <a:xfrm rot="5400000" flipV="1">
            <a:off x="1390650" y="1962150"/>
            <a:ext cx="914400" cy="1866900"/>
          </a:xfrm>
          <a:prstGeom prst="bentArrow">
            <a:avLst>
              <a:gd name="adj1" fmla="val 19870"/>
              <a:gd name="adj2" fmla="val 25000"/>
              <a:gd name="adj3" fmla="val 25000"/>
              <a:gd name="adj4" fmla="val 43750"/>
            </a:avLst>
          </a:prstGeom>
          <a:scene3d>
            <a:camera prst="orthographicFront"/>
            <a:lightRig rig="threePt" dir="t"/>
          </a:scene3d>
          <a:sp3d>
            <a:bevelT w="63500" h="254000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7312025" cy="990600"/>
          </a:xfrm>
        </p:spPr>
        <p:txBody>
          <a:bodyPr/>
          <a:lstStyle/>
          <a:p>
            <a:r>
              <a:rPr lang="en-US" sz="3600" dirty="0" smtClean="0"/>
              <a:t>Present CSC Muon Trigger structure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2000" y="1981200"/>
            <a:ext cx="474810" cy="93871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ME4</a:t>
            </a:r>
          </a:p>
          <a:p>
            <a:endParaRPr lang="en-US" sz="11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ME3</a:t>
            </a:r>
          </a:p>
          <a:p>
            <a:endParaRPr lang="en-US" sz="11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ME2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7162800" y="2133600"/>
            <a:ext cx="1219200" cy="2286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7391401" y="2457772"/>
            <a:ext cx="988017" cy="133027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7620001" y="2784528"/>
            <a:ext cx="785247" cy="34863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7" idx="1"/>
          </p:cNvCxnSpPr>
          <p:nvPr/>
        </p:nvCxnSpPr>
        <p:spPr>
          <a:xfrm rot="10800000">
            <a:off x="7086600" y="4343406"/>
            <a:ext cx="1219200" cy="215438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7" idx="1"/>
          </p:cNvCxnSpPr>
          <p:nvPr/>
        </p:nvCxnSpPr>
        <p:spPr>
          <a:xfrm rot="10800000" flipV="1">
            <a:off x="7086600" y="4558843"/>
            <a:ext cx="1219200" cy="394155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38600" y="1524000"/>
            <a:ext cx="1828800" cy="861774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chemeClr val="bg2">
                    <a:lumMod val="25000"/>
                  </a:schemeClr>
                </a:solidFill>
              </a:rPr>
              <a:t>Trigger information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Wiregroup patterns</a:t>
            </a:r>
            <a:b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  (detected by on-chamber </a:t>
            </a:r>
            <a:b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  ALCT board) 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Strip hits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67400" y="1676400"/>
            <a:ext cx="1905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Muon Endcap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Trigger sector (60°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47800" y="3429000"/>
            <a:ext cx="1100725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b="1" u="sng" dirty="0" smtClean="0"/>
              <a:t>Port Cards </a:t>
            </a:r>
          </a:p>
          <a:p>
            <a:r>
              <a:rPr lang="en-US" sz="1000" dirty="0" smtClean="0"/>
              <a:t>(Rice)</a:t>
            </a:r>
          </a:p>
          <a:p>
            <a:r>
              <a:rPr lang="en-US" sz="1000" dirty="0" smtClean="0"/>
              <a:t>One per station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1/6 filtering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229600" y="1676400"/>
            <a:ext cx="685800" cy="246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Stations</a:t>
            </a:r>
          </a:p>
        </p:txBody>
      </p:sp>
      <p:sp>
        <p:nvSpPr>
          <p:cNvPr id="29" name="Right Arrow 28"/>
          <p:cNvSpPr/>
          <p:nvPr/>
        </p:nvSpPr>
        <p:spPr>
          <a:xfrm rot="10800000">
            <a:off x="3962400" y="2362200"/>
            <a:ext cx="1371600" cy="30480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635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667000" y="3048000"/>
            <a:ext cx="17526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b="1" u="sng" dirty="0" smtClean="0"/>
              <a:t>Trigger Motherboards</a:t>
            </a:r>
          </a:p>
          <a:p>
            <a:r>
              <a:rPr lang="en-US" sz="1000" dirty="0" smtClean="0"/>
              <a:t>(UCLA)</a:t>
            </a:r>
          </a:p>
          <a:p>
            <a:r>
              <a:rPr lang="en-US" sz="1000" dirty="0" smtClean="0"/>
              <a:t>One per chamber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/>
              <a:t>Strip pattern detection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/>
              <a:t>Trigger primitive building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838200" y="1676400"/>
            <a:ext cx="1371600" cy="846386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chemeClr val="bg2">
                    <a:lumMod val="25000"/>
                  </a:schemeClr>
                </a:solidFill>
              </a:rPr>
              <a:t>Trigger primitives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2 per chamber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18 per station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90 total</a:t>
            </a:r>
          </a:p>
          <a:p>
            <a:endParaRPr lang="en-US" sz="9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19600" y="4876800"/>
            <a:ext cx="623889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Station</a:t>
            </a:r>
          </a:p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ME1a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5029200" y="4724400"/>
            <a:ext cx="838200" cy="3810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029200" y="5105400"/>
            <a:ext cx="1295400" cy="2286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305800" y="4343400"/>
            <a:ext cx="76200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Station</a:t>
            </a:r>
          </a:p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ME1b</a:t>
            </a:r>
          </a:p>
        </p:txBody>
      </p:sp>
      <p:sp>
        <p:nvSpPr>
          <p:cNvPr id="61" name="Right Arrow 60"/>
          <p:cNvSpPr/>
          <p:nvPr/>
        </p:nvSpPr>
        <p:spPr>
          <a:xfrm rot="5400000">
            <a:off x="800100" y="4610100"/>
            <a:ext cx="685800" cy="30480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635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371600" y="4419600"/>
            <a:ext cx="1371600" cy="692497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3 (best) primitives 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per station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15 total</a:t>
            </a:r>
          </a:p>
          <a:p>
            <a:endParaRPr lang="en-US" sz="9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4348" name="Picture 12" descr="C:\Users\madorsky\AppData\Local\Microsoft\Windows\Temporary Internet Files\Content.IE5\S1CF6J21\MCHM00350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181600"/>
            <a:ext cx="685800" cy="782984"/>
          </a:xfrm>
          <a:prstGeom prst="rect">
            <a:avLst/>
          </a:prstGeom>
          <a:noFill/>
        </p:spPr>
      </p:pic>
      <p:sp>
        <p:nvSpPr>
          <p:cNvPr id="64" name="TextBox 63"/>
          <p:cNvSpPr txBox="1"/>
          <p:nvPr/>
        </p:nvSpPr>
        <p:spPr>
          <a:xfrm>
            <a:off x="1600200" y="5334000"/>
            <a:ext cx="2438400" cy="707886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chemeClr val="bg2">
                    <a:lumMod val="25000"/>
                  </a:schemeClr>
                </a:solidFill>
              </a:rPr>
              <a:t>Sector Processor (UF)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Complete 3-D tracks assembled from </a:t>
            </a:r>
            <a:b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 primitives 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Up to 3 tracks per BX</a:t>
            </a:r>
            <a:endParaRPr lang="en-US" sz="9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4349" name="Picture 13" descr="C:\Users\madorsky\AppData\Local\Microsoft\Windows\Temporary Internet Files\Content.IE5\IX5JRDWS\MCj0311328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1905000"/>
            <a:ext cx="1033729" cy="1171677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152400" y="4267200"/>
            <a:ext cx="685800" cy="369332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Fibers</a:t>
            </a:r>
          </a:p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(~100 m)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609600" y="4419600"/>
            <a:ext cx="533400" cy="3048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Date Placeholder 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8305800" y="3733800"/>
            <a:ext cx="537327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Track</a:t>
            </a:r>
          </a:p>
        </p:txBody>
      </p:sp>
      <p:cxnSp>
        <p:nvCxnSpPr>
          <p:cNvPr id="42" name="Straight Arrow Connector 41"/>
          <p:cNvCxnSpPr>
            <a:stCxn id="38" idx="1"/>
          </p:cNvCxnSpPr>
          <p:nvPr/>
        </p:nvCxnSpPr>
        <p:spPr>
          <a:xfrm rot="10800000" flipV="1">
            <a:off x="6629400" y="3864604"/>
            <a:ext cx="1676400" cy="173995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077200" y="3200400"/>
            <a:ext cx="922047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2">
                    <a:lumMod val="25000"/>
                  </a:schemeClr>
                </a:solidFill>
              </a:rPr>
              <a:t>background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rot="10800000" flipV="1">
            <a:off x="7190154" y="3352800"/>
            <a:ext cx="910294" cy="132862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7143262" y="3008924"/>
            <a:ext cx="957186" cy="343877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solutions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Current design is totally adequate for LHC luminosity </a:t>
            </a:r>
          </a:p>
          <a:p>
            <a:pPr lvl="1"/>
            <a:r>
              <a:rPr lang="en-US" sz="1800" dirty="0" smtClean="0"/>
              <a:t>2 LCTs (di-muon signal) + 1 (background) = </a:t>
            </a:r>
            <a:r>
              <a:rPr lang="en-US" sz="1800" dirty="0" smtClean="0">
                <a:solidFill>
                  <a:srgbClr val="FF0000"/>
                </a:solidFill>
              </a:rPr>
              <a:t>3 LCTs per Port Card per BX</a:t>
            </a:r>
            <a:endParaRPr lang="en-US" sz="1800" dirty="0" smtClean="0"/>
          </a:p>
          <a:p>
            <a:r>
              <a:rPr lang="en-US" sz="2000" dirty="0" smtClean="0"/>
              <a:t>With luminosity upgrade, we expect </a:t>
            </a:r>
            <a:r>
              <a:rPr lang="en-US" sz="2000" dirty="0" smtClean="0">
                <a:solidFill>
                  <a:srgbClr val="FF0000"/>
                </a:solidFill>
              </a:rPr>
              <a:t>~7 LCTs per Port Card per BX.</a:t>
            </a:r>
          </a:p>
          <a:p>
            <a:pPr lvl="1"/>
            <a:r>
              <a:rPr lang="en-US" sz="1800" dirty="0" smtClean="0"/>
              <a:t>Preliminary simulated data, no measurements so far</a:t>
            </a:r>
          </a:p>
          <a:p>
            <a:pPr lvl="1"/>
            <a:r>
              <a:rPr lang="en-US" sz="1800" dirty="0" smtClean="0"/>
              <a:t>Reality could be </a:t>
            </a:r>
            <a:r>
              <a:rPr lang="en-US" sz="1800" b="1" dirty="0" smtClean="0"/>
              <a:t>worse</a:t>
            </a:r>
          </a:p>
          <a:p>
            <a:r>
              <a:rPr lang="en-US" sz="2000" dirty="0" smtClean="0"/>
              <a:t>Port Card becomes a </a:t>
            </a:r>
            <a:r>
              <a:rPr lang="en-US" sz="2000" b="1" dirty="0" smtClean="0"/>
              <a:t>bottleneck</a:t>
            </a:r>
          </a:p>
          <a:p>
            <a:r>
              <a:rPr lang="en-US" sz="2000" dirty="0" smtClean="0"/>
              <a:t>Solution: </a:t>
            </a:r>
          </a:p>
          <a:p>
            <a:pPr lvl="1"/>
            <a:r>
              <a:rPr lang="en-US" sz="1800" dirty="0" smtClean="0"/>
              <a:t>Keep 2 Trigger Primitives per chamber</a:t>
            </a:r>
          </a:p>
          <a:p>
            <a:pPr lvl="1"/>
            <a:r>
              <a:rPr lang="en-US" sz="1800" dirty="0" smtClean="0"/>
              <a:t>Bring all LCTs to SP (</a:t>
            </a:r>
            <a:r>
              <a:rPr lang="en-US" sz="1800" dirty="0" smtClean="0">
                <a:solidFill>
                  <a:srgbClr val="FF0000"/>
                </a:solidFill>
              </a:rPr>
              <a:t>18 per Port Card per BX</a:t>
            </a:r>
            <a:r>
              <a:rPr lang="en-US" sz="1800" dirty="0" smtClean="0"/>
              <a:t>), no filtering</a:t>
            </a:r>
          </a:p>
          <a:p>
            <a:pPr lvl="2"/>
            <a:r>
              <a:rPr lang="en-US" sz="1500" dirty="0" smtClean="0"/>
              <a:t>May keep the filtering option in Port Cards, in case it’s needed</a:t>
            </a:r>
          </a:p>
          <a:p>
            <a:r>
              <a:rPr lang="en-US" sz="2100" dirty="0" smtClean="0"/>
              <a:t>See this </a:t>
            </a:r>
            <a:r>
              <a:rPr lang="en-US" sz="2100" dirty="0" smtClean="0">
                <a:hlinkClick r:id="rId3"/>
              </a:rPr>
              <a:t>talk </a:t>
            </a:r>
            <a:r>
              <a:rPr lang="en-US" sz="2100" dirty="0" smtClean="0"/>
              <a:t>by Darin Acosta for explanation of above numbers</a:t>
            </a:r>
          </a:p>
          <a:p>
            <a:pPr lvl="1"/>
            <a:r>
              <a:rPr lang="en-US" sz="1800" dirty="0" smtClean="0"/>
              <a:t>Based on simulations performed by A. </a:t>
            </a:r>
            <a:r>
              <a:rPr lang="en-US" sz="1800" dirty="0" err="1" smtClean="0"/>
              <a:t>Safonov</a:t>
            </a:r>
            <a:r>
              <a:rPr lang="en-US" sz="1800" dirty="0" smtClean="0"/>
              <a:t> and V. </a:t>
            </a:r>
            <a:r>
              <a:rPr lang="en-US" sz="1800" dirty="0" err="1" smtClean="0"/>
              <a:t>Khotilovich</a:t>
            </a:r>
            <a:r>
              <a:rPr lang="en-US" sz="1800" dirty="0" smtClean="0"/>
              <a:t> (TAMU)</a:t>
            </a:r>
          </a:p>
          <a:p>
            <a:pPr lvl="1"/>
            <a:endParaRPr lang="en-US" sz="1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9800"/>
            <a:ext cx="3176978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Can 35"/>
          <p:cNvSpPr/>
          <p:nvPr/>
        </p:nvSpPr>
        <p:spPr>
          <a:xfrm>
            <a:off x="838200" y="3276600"/>
            <a:ext cx="609600" cy="990600"/>
          </a:xfrm>
          <a:prstGeom prst="can">
            <a:avLst>
              <a:gd name="adj" fmla="val 4217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Bent Arrow 47"/>
          <p:cNvSpPr/>
          <p:nvPr/>
        </p:nvSpPr>
        <p:spPr>
          <a:xfrm rot="5400000" flipV="1">
            <a:off x="1390650" y="1962150"/>
            <a:ext cx="914400" cy="1866900"/>
          </a:xfrm>
          <a:prstGeom prst="bentArrow">
            <a:avLst>
              <a:gd name="adj1" fmla="val 19870"/>
              <a:gd name="adj2" fmla="val 25000"/>
              <a:gd name="adj3" fmla="val 25000"/>
              <a:gd name="adj4" fmla="val 43750"/>
            </a:avLst>
          </a:prstGeom>
          <a:scene3d>
            <a:camera prst="orthographicFront"/>
            <a:lightRig rig="threePt" dir="t"/>
          </a:scene3d>
          <a:sp3d>
            <a:bevelT w="63500" h="254000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dirty="0" smtClean="0"/>
              <a:t>CSC Trigger upgrade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38600" y="1524000"/>
            <a:ext cx="1828800" cy="861774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chemeClr val="bg2">
                    <a:lumMod val="25000"/>
                  </a:schemeClr>
                </a:solidFill>
              </a:rPr>
              <a:t>Trigger information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Wiregroup patterns</a:t>
            </a:r>
            <a:b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  (detected by on-chamber </a:t>
            </a:r>
            <a:b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  ALCT board) 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Strip hits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67400" y="1676400"/>
            <a:ext cx="1905000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Muon Endcap</a:t>
            </a:r>
          </a:p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Trigger sector (60°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00200" y="3429000"/>
            <a:ext cx="1100725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rgbClr val="FF0000"/>
                </a:solidFill>
              </a:rPr>
              <a:t>Upgraded</a:t>
            </a:r>
          </a:p>
          <a:p>
            <a:r>
              <a:rPr lang="en-US" sz="1000" b="1" u="sng" dirty="0" smtClean="0"/>
              <a:t>Port Cards </a:t>
            </a:r>
          </a:p>
          <a:p>
            <a:r>
              <a:rPr lang="en-US" sz="1000" dirty="0" smtClean="0"/>
              <a:t>(Rice)</a:t>
            </a:r>
          </a:p>
          <a:p>
            <a:r>
              <a:rPr lang="en-US" sz="1000" dirty="0" smtClean="0"/>
              <a:t>One per station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1/6 filtering</a:t>
            </a:r>
          </a:p>
        </p:txBody>
      </p:sp>
      <p:sp>
        <p:nvSpPr>
          <p:cNvPr id="29" name="Right Arrow 28"/>
          <p:cNvSpPr/>
          <p:nvPr/>
        </p:nvSpPr>
        <p:spPr>
          <a:xfrm rot="10800000">
            <a:off x="3962400" y="2362200"/>
            <a:ext cx="1371600" cy="30480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635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9400" y="3048000"/>
            <a:ext cx="1752600" cy="86177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00" b="1" u="sng" dirty="0" smtClean="0"/>
              <a:t>Trigger Motherboards</a:t>
            </a:r>
          </a:p>
          <a:p>
            <a:r>
              <a:rPr lang="en-US" sz="1000" dirty="0" smtClean="0"/>
              <a:t>(UCLA)</a:t>
            </a:r>
          </a:p>
          <a:p>
            <a:r>
              <a:rPr lang="en-US" sz="1000" dirty="0" smtClean="0"/>
              <a:t>One per chamber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/>
              <a:t>Strip pattern detection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/>
              <a:t>Trigger primitive building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838200" y="1676400"/>
            <a:ext cx="1371600" cy="846386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chemeClr val="bg2">
                    <a:lumMod val="25000"/>
                  </a:schemeClr>
                </a:solidFill>
              </a:rPr>
              <a:t>Trigger primitives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2 per chamber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18 per station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90 total</a:t>
            </a:r>
          </a:p>
          <a:p>
            <a:endParaRPr lang="en-US" sz="9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Right Arrow 60"/>
          <p:cNvSpPr/>
          <p:nvPr/>
        </p:nvSpPr>
        <p:spPr>
          <a:xfrm rot="5400000">
            <a:off x="800100" y="4610100"/>
            <a:ext cx="685800" cy="30480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635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371600" y="4419600"/>
            <a:ext cx="1371600" cy="692497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18 primitives 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per station</a:t>
            </a:r>
          </a:p>
          <a:p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90 total</a:t>
            </a:r>
          </a:p>
          <a:p>
            <a:endParaRPr lang="en-US" sz="9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4348" name="Picture 12" descr="C:\Users\madorsky\AppData\Local\Microsoft\Windows\Temporary Internet Files\Content.IE5\S1CF6J21\MCHM00350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181600"/>
            <a:ext cx="1371600" cy="1565967"/>
          </a:xfrm>
          <a:prstGeom prst="rect">
            <a:avLst/>
          </a:prstGeom>
          <a:noFill/>
        </p:spPr>
      </p:pic>
      <p:pic>
        <p:nvPicPr>
          <p:cNvPr id="14349" name="Picture 13" descr="C:\Users\madorsky\AppData\Local\Microsoft\Windows\Temporary Internet Files\Content.IE5\IX5JRDWS\MCj0311328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905000"/>
            <a:ext cx="1033729" cy="1171677"/>
          </a:xfrm>
          <a:prstGeom prst="rect">
            <a:avLst/>
          </a:prstGeom>
          <a:noFill/>
        </p:spPr>
      </p:pic>
      <p:cxnSp>
        <p:nvCxnSpPr>
          <p:cNvPr id="33" name="Straight Connector 32"/>
          <p:cNvCxnSpPr/>
          <p:nvPr/>
        </p:nvCxnSpPr>
        <p:spPr>
          <a:xfrm rot="10800000" flipV="1">
            <a:off x="1540288" y="4056631"/>
            <a:ext cx="1219200" cy="30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1552502" y="4107820"/>
            <a:ext cx="1219200" cy="228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52400" y="4267200"/>
            <a:ext cx="685800" cy="369332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Fibers</a:t>
            </a:r>
          </a:p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(~100 m)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09600" y="4419600"/>
            <a:ext cx="533400" cy="304800"/>
          </a:xfrm>
          <a:prstGeom prst="straightConnector1">
            <a:avLst/>
          </a:prstGeom>
          <a:ln w="254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981200" y="5486400"/>
            <a:ext cx="2438400" cy="861774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000" b="1" u="sng" dirty="0" smtClean="0">
                <a:solidFill>
                  <a:srgbClr val="FF0000"/>
                </a:solidFill>
              </a:rPr>
              <a:t>Upgraded</a:t>
            </a:r>
          </a:p>
          <a:p>
            <a:r>
              <a:rPr lang="en-US" sz="1000" b="1" u="sng" dirty="0" smtClean="0">
                <a:solidFill>
                  <a:schemeClr val="bg2">
                    <a:lumMod val="25000"/>
                  </a:schemeClr>
                </a:solidFill>
              </a:rPr>
              <a:t>Sector Processor (UF)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Complete 3-D tracks assembled from </a:t>
            </a:r>
            <a:b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   primitives </a:t>
            </a:r>
          </a:p>
          <a:p>
            <a:pPr>
              <a:buFont typeface="Wingdings" pitchFamily="2" charset="2"/>
              <a:buChar char="Ø"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Up to 3 tracks per BX</a:t>
            </a:r>
            <a:endParaRPr lang="en-US" sz="9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Card upgrade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Cost:</a:t>
            </a:r>
          </a:p>
          <a:p>
            <a:pPr lvl="1"/>
            <a:r>
              <a:rPr lang="en-US" sz="2000" dirty="0" smtClean="0"/>
              <a:t>Port Card replacement system-wide (60 pcs)</a:t>
            </a:r>
          </a:p>
          <a:p>
            <a:pPr lvl="1"/>
            <a:r>
              <a:rPr lang="en-US" sz="2000" dirty="0" smtClean="0"/>
              <a:t>Faster serial links PortCard </a:t>
            </a:r>
            <a:r>
              <a:rPr lang="en-US" sz="2000" dirty="0" smtClean="0">
                <a:sym typeface="Wingdings" pitchFamily="2" charset="2"/>
              </a:rPr>
              <a:t> SP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Currently used: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1.6 Gbps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Available now: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10+ Gbps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Link speed increase by a factor of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6.25</a:t>
            </a:r>
            <a:r>
              <a:rPr lang="en-US" sz="1800" dirty="0" smtClean="0">
                <a:sym typeface="Wingdings" pitchFamily="2" charset="2"/>
              </a:rPr>
              <a:t> or more</a:t>
            </a:r>
          </a:p>
          <a:p>
            <a:pPr lvl="3"/>
            <a:r>
              <a:rPr lang="en-US" sz="1600" dirty="0" smtClean="0">
                <a:sym typeface="Wingdings" pitchFamily="2" charset="2"/>
              </a:rPr>
              <a:t>10+Gbps links will be run asynchronously to reach full speed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Required bandwidth increase (in terms of trig. primitives): 18 / 3 =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6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Looks like we don’t need additional fibers </a:t>
            </a:r>
            <a:r>
              <a:rPr lang="en-US" sz="2000" dirty="0" smtClean="0">
                <a:sym typeface="Wingdings" pitchFamily="2" charset="2"/>
              </a:rPr>
              <a:t></a:t>
            </a:r>
          </a:p>
          <a:p>
            <a:pPr lvl="2"/>
            <a:r>
              <a:rPr lang="en-US" sz="1800" smtClean="0">
                <a:sym typeface="Wingdings" pitchFamily="2" charset="2"/>
              </a:rPr>
              <a:t>However, may </a:t>
            </a:r>
            <a:r>
              <a:rPr lang="en-US" sz="1800" dirty="0" smtClean="0">
                <a:sym typeface="Wingdings" pitchFamily="2" charset="2"/>
              </a:rPr>
              <a:t>need to replace them all 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Another option: parallel multichannel serial links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Sep 23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32F828D4-0F2E-4FEC-95C9-52E88C3FE0D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TWEPP09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33679</TotalTime>
  <Words>1724</Words>
  <Application>Microsoft Office PowerPoint</Application>
  <PresentationFormat>On-screen Show (4:3)</PresentationFormat>
  <Paragraphs>479</Paragraphs>
  <Slides>26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Median</vt:lpstr>
      <vt:lpstr>Design Considerations for an Upgraded Track-Finding Processor in the Level-1 Endcap Muon Trigger of CMS for SLHC operations</vt:lpstr>
      <vt:lpstr>CMS Endcap Muon System</vt:lpstr>
      <vt:lpstr>CMS Endcap Muon System</vt:lpstr>
      <vt:lpstr>CMS Endcap Muon Trigger</vt:lpstr>
      <vt:lpstr>Cathode Strip Chamber</vt:lpstr>
      <vt:lpstr>Present CSC Muon Trigger structure</vt:lpstr>
      <vt:lpstr>Problems and solutions</vt:lpstr>
      <vt:lpstr>CSC Trigger upgrade</vt:lpstr>
      <vt:lpstr>Port Card upgrade</vt:lpstr>
      <vt:lpstr>SP upgrade</vt:lpstr>
      <vt:lpstr>Trig. Primitives  Coordinates</vt:lpstr>
      <vt:lpstr>Trig. Primitives  Coordinates</vt:lpstr>
      <vt:lpstr>Wiregroup  θ</vt:lpstr>
      <vt:lpstr>Strip  φ</vt:lpstr>
      <vt:lpstr>Geometry constraints for  track building</vt:lpstr>
      <vt:lpstr>Geometry constraints for  track building</vt:lpstr>
      <vt:lpstr>Geometry constraints for  track building</vt:lpstr>
      <vt:lpstr>Extrapolation units</vt:lpstr>
      <vt:lpstr>Number of extrapolations</vt:lpstr>
      <vt:lpstr>Track Assembly Units</vt:lpstr>
      <vt:lpstr>Track Assembly Units</vt:lpstr>
      <vt:lpstr>Sorting and Ghost Cancellation</vt:lpstr>
      <vt:lpstr>Halo track detection</vt:lpstr>
      <vt:lpstr>Pattern-based detection</vt:lpstr>
      <vt:lpstr>CSC + Tracker = Better Trigger</vt:lpstr>
      <vt:lpstr>Conclusions</vt:lpstr>
    </vt:vector>
  </TitlesOfParts>
  <Company>Physics Dept., University of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madorsky</dc:creator>
  <cp:lastModifiedBy>madorsky</cp:lastModifiedBy>
  <cp:revision>563</cp:revision>
  <dcterms:created xsi:type="dcterms:W3CDTF">2009-08-03T18:41:50Z</dcterms:created>
  <dcterms:modified xsi:type="dcterms:W3CDTF">2009-09-14T15:13:59Z</dcterms:modified>
</cp:coreProperties>
</file>