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4" r:id="rId3"/>
    <p:sldId id="273" r:id="rId4"/>
    <p:sldId id="275" r:id="rId5"/>
    <p:sldId id="276" r:id="rId6"/>
    <p:sldId id="271" r:id="rId7"/>
    <p:sldId id="281" r:id="rId8"/>
    <p:sldId id="280" r:id="rId9"/>
    <p:sldId id="27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58" autoAdjust="0"/>
    <p:restoredTop sz="94660" autoAdjust="0"/>
  </p:normalViewPr>
  <p:slideViewPr>
    <p:cSldViewPr>
      <p:cViewPr>
        <p:scale>
          <a:sx n="100" d="100"/>
          <a:sy n="100" d="100"/>
        </p:scale>
        <p:origin x="2202" y="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CF6B57-CBC2-420F-AA74-FFBF38C4C588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43A04-98D7-4D49-805E-C90C5E62E9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05586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06955-D40E-4689-9069-B623485E5D06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E53BFC-9FF9-420B-B56C-37225A866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30279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E53BFC-9FF9-420B-B56C-37225A866B6B}" type="slidenum">
              <a:rPr lang="en-GB" smtClean="0"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521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F90A-AA87-4B6C-A721-505FC3E4AB0B}" type="datetime1">
              <a:rPr lang="en-GB" smtClean="0"/>
              <a:t>10/02/2016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AEEBB4-420C-4354-AD95-471FD0CD467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71F0-3AD1-4D23-8054-903EB3174B0E}" type="datetime1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D1F8-8C31-4740-9BC9-CD41AA361A20}" type="datetime1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E90EB-34F2-4CC1-A801-20152202B09B}" type="datetime1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519CB-D448-4D30-9183-957DFBC1B8BB}" type="datetime1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7AD3A-1785-408A-8347-80A79539D9A8}" type="datetime1">
              <a:rPr lang="en-GB" smtClean="0"/>
              <a:t>10/02/2016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14D4B-ABD1-40B6-9E77-08C3FE3625D1}" type="datetime1">
              <a:rPr lang="en-GB" smtClean="0"/>
              <a:t>10/02/2016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7F20-5DA4-4581-B731-E6A44A90692C}" type="datetime1">
              <a:rPr lang="en-GB" smtClean="0"/>
              <a:t>10/02/2016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68A6-E5B0-4247-A858-F0EAEAACFC20}" type="datetime1">
              <a:rPr lang="en-GB" smtClean="0"/>
              <a:t>10/02/2016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F406-0AC4-4E96-9BA1-C0A424B9ED82}" type="datetime1">
              <a:rPr lang="en-GB" smtClean="0"/>
              <a:t>10/02/2016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D9577-720E-444C-9CB6-ED8669F489DF}" type="datetime1">
              <a:rPr lang="en-GB" smtClean="0"/>
              <a:t>10/02/2016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9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BD0C44C-38BB-4EA1-8006-FE54B421FAD0}" type="datetime1">
              <a:rPr lang="en-GB" smtClean="0"/>
              <a:t>10/02/2016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FAEEBB4-420C-4354-AD95-471FD0CD467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980728"/>
            <a:ext cx="914400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Demonstration of Wire Scanners Logs Analysis Application</a:t>
            </a:r>
            <a:endParaRPr lang="en-US" sz="28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8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 Seminar 22.02.2015</a:t>
            </a:r>
            <a:endParaRPr lang="en-US" sz="20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en-US" sz="16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Aleksander</a:t>
            </a:r>
            <a:r>
              <a:rPr lang="en-US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Cudny</a:t>
            </a:r>
            <a:endParaRPr lang="en-US" sz="16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en-US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Emiliano </a:t>
            </a:r>
            <a:r>
              <a:rPr lang="en-US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Piselli</a:t>
            </a:r>
          </a:p>
          <a:p>
            <a:pPr algn="r">
              <a:lnSpc>
                <a:spcPct val="150000"/>
              </a:lnSpc>
            </a:pP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Ismael Posada </a:t>
            </a:r>
            <a:r>
              <a:rPr lang="en-US" sz="16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Trobo</a:t>
            </a: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IT-OIS-WLS</a:t>
            </a:r>
            <a:endParaRPr lang="en-US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en-US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Guillaume Baud</a:t>
            </a:r>
            <a:endParaRPr lang="en-US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65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>
                <a:solidFill>
                  <a:schemeClr val="bg1"/>
                </a:solidFill>
              </a:rPr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23" y="40466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Goals:</a:t>
            </a:r>
            <a:endParaRPr lang="en-GB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124744"/>
            <a:ext cx="84969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Easier access to logging database than trough Timber application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Wire Scanner customs settings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 set of variables designated to Wire Scanners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Easy </a:t>
            </a:r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manipulation of charts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CSV and PNG </a:t>
            </a:r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download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Plot of numeric values in respect of timestamps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Possibility of bunch-by-bunch plot for </a:t>
            </a:r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SPS/LHC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Gaussian fitting to acquired profiles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Introduced scan quality factor</a:t>
            </a:r>
            <a:endParaRPr lang="en-US" sz="20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70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>
                <a:solidFill>
                  <a:schemeClr val="bg1"/>
                </a:solidFill>
              </a:rPr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1947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set of variables</a:t>
            </a:r>
            <a:endParaRPr lang="en-GB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391857"/>
              </p:ext>
            </p:extLst>
          </p:nvPr>
        </p:nvGraphicFramePr>
        <p:xfrm>
          <a:off x="323528" y="1484784"/>
          <a:ext cx="8820472" cy="4752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8"/>
                <a:gridCol w="3347864"/>
              </a:tblGrid>
              <a:tr h="475252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dirty="0" err="1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Vectonumeric</a:t>
                      </a: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values:	</a:t>
                      </a:r>
                    </a:p>
                    <a:p>
                      <a:pPr marL="742950" lvl="1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IN/OUT</a:t>
                      </a:r>
                    </a:p>
                    <a:p>
                      <a:pPr marL="742950" lvl="1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Position IN/OUT </a:t>
                      </a:r>
                    </a:p>
                    <a:p>
                      <a:pPr marL="742950" lvl="1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Resistance IN/OUT</a:t>
                      </a:r>
                    </a:p>
                    <a:p>
                      <a:pPr marL="742950" lvl="1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Current IN/OUT</a:t>
                      </a:r>
                    </a:p>
                    <a:p>
                      <a:pPr marL="742950" lvl="1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Position Probed (only for the LHC)</a:t>
                      </a:r>
                    </a:p>
                    <a:p>
                      <a:pPr marL="742950" lvl="1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PROJ_BUNCH IN/OUT (only for the SPS)</a:t>
                      </a:r>
                    </a:p>
                    <a:p>
                      <a:pPr marL="742950" lvl="1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selection (for the SPS and the LHC)</a:t>
                      </a:r>
                    </a:p>
                    <a:p>
                      <a:endParaRPr lang="en-GB" sz="20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Numeric values:	</a:t>
                      </a:r>
                    </a:p>
                    <a:p>
                      <a:pPr marL="742950" lvl="1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Selected filter</a:t>
                      </a:r>
                    </a:p>
                    <a:p>
                      <a:pPr marL="742950" lvl="1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Gain</a:t>
                      </a:r>
                    </a:p>
                    <a:p>
                      <a:pPr marL="742950" lvl="1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POT_READ</a:t>
                      </a:r>
                    </a:p>
                    <a:p>
                      <a:pPr marL="742950" lvl="1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bunches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Calculated values:</a:t>
                      </a:r>
                    </a:p>
                    <a:p>
                      <a:pPr marL="742950" lvl="1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Sigma</a:t>
                      </a:r>
                      <a:r>
                        <a:rPr lang="en-US" sz="1800" b="0" baseline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IN/OUT</a:t>
                      </a:r>
                    </a:p>
                    <a:p>
                      <a:pPr marL="742950" lvl="1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baseline="0" dirty="0" smtClean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Scan quality </a:t>
                      </a:r>
                      <a:endParaRPr lang="en-US" sz="1800" b="0" dirty="0" smtClean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sz="20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978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>
                <a:solidFill>
                  <a:schemeClr val="bg1"/>
                </a:solidFill>
              </a:rPr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1947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system architecture</a:t>
            </a:r>
            <a:endParaRPr lang="en-GB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19673" y="1120268"/>
            <a:ext cx="5528589" cy="4381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7" name="Rectangle 6"/>
          <p:cNvSpPr/>
          <p:nvPr/>
        </p:nvSpPr>
        <p:spPr>
          <a:xfrm>
            <a:off x="780032" y="1120268"/>
            <a:ext cx="288032" cy="43813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Website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1619674" y="1453238"/>
            <a:ext cx="1440160" cy="918236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Site resources (</a:t>
            </a:r>
            <a:r>
              <a:rPr lang="en-GB" sz="1400" dirty="0" err="1" smtClean="0"/>
              <a:t>htmls</a:t>
            </a:r>
            <a:r>
              <a:rPr lang="en-GB" sz="1400" dirty="0" smtClean="0"/>
              <a:t>, images etc.)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3491882" y="1453238"/>
            <a:ext cx="1584176" cy="33303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Python script</a:t>
            </a:r>
            <a:endParaRPr lang="en-GB" sz="1400" dirty="0"/>
          </a:p>
        </p:txBody>
      </p:sp>
      <p:sp>
        <p:nvSpPr>
          <p:cNvPr id="10" name="Rectangle 9"/>
          <p:cNvSpPr/>
          <p:nvPr/>
        </p:nvSpPr>
        <p:spPr>
          <a:xfrm>
            <a:off x="5508106" y="1588320"/>
            <a:ext cx="792088" cy="64807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Java .jar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6572042" y="1463648"/>
            <a:ext cx="252028" cy="3473044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22555" y="4853593"/>
            <a:ext cx="145039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Output CSV files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7514759" y="1124161"/>
            <a:ext cx="288032" cy="43775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Database</a:t>
            </a:r>
            <a:endParaRPr lang="en-GB" sz="1400" dirty="0"/>
          </a:p>
        </p:txBody>
      </p:sp>
      <p:sp>
        <p:nvSpPr>
          <p:cNvPr id="14" name="Rectangle 13"/>
          <p:cNvSpPr/>
          <p:nvPr/>
        </p:nvSpPr>
        <p:spPr>
          <a:xfrm>
            <a:off x="1619674" y="2659506"/>
            <a:ext cx="1440160" cy="91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PHP script for data download</a:t>
            </a:r>
            <a:endParaRPr lang="en-GB" sz="1400" dirty="0"/>
          </a:p>
        </p:txBody>
      </p:sp>
      <p:sp>
        <p:nvSpPr>
          <p:cNvPr id="15" name="Right Arrow 14"/>
          <p:cNvSpPr/>
          <p:nvPr/>
        </p:nvSpPr>
        <p:spPr>
          <a:xfrm>
            <a:off x="1157818" y="3038913"/>
            <a:ext cx="415942" cy="12591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ight Arrow 15"/>
          <p:cNvSpPr/>
          <p:nvPr/>
        </p:nvSpPr>
        <p:spPr>
          <a:xfrm>
            <a:off x="3082909" y="3038913"/>
            <a:ext cx="363059" cy="142431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>
            <a:off x="5118223" y="1840348"/>
            <a:ext cx="317875" cy="1440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>
            <a:off x="6372202" y="1840348"/>
            <a:ext cx="1117624" cy="1440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Elbow Connector 18"/>
          <p:cNvCxnSpPr/>
          <p:nvPr/>
        </p:nvCxnSpPr>
        <p:spPr>
          <a:xfrm rot="10800000" flipV="1">
            <a:off x="3067540" y="3928579"/>
            <a:ext cx="4394081" cy="1349518"/>
          </a:xfrm>
          <a:prstGeom prst="bentConnector3">
            <a:avLst>
              <a:gd name="adj1" fmla="val 40679"/>
            </a:avLst>
          </a:prstGeom>
          <a:ln w="285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0" name="Left Arrow 19"/>
          <p:cNvSpPr/>
          <p:nvPr/>
        </p:nvSpPr>
        <p:spPr>
          <a:xfrm>
            <a:off x="5118223" y="3200170"/>
            <a:ext cx="1325987" cy="152346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/>
          <p:nvPr/>
        </p:nvCxnSpPr>
        <p:spPr>
          <a:xfrm>
            <a:off x="6824070" y="1709867"/>
            <a:ext cx="0" cy="1053050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  <a:scene3d>
            <a:camera prst="perspectiveLeft"/>
            <a:lightRig rig="threePt" dir="t"/>
          </a:scene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824070" y="3577506"/>
            <a:ext cx="0" cy="1053050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  <a:scene3d>
            <a:camera prst="perspectiveLeft"/>
            <a:lightRig rig="threePt" dir="t"/>
          </a:scene3d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777662" y="2412070"/>
            <a:ext cx="1712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Python listener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31248" y="2731136"/>
            <a:ext cx="5661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1.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3144889" y="2719847"/>
            <a:ext cx="5661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2.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146220" y="1555978"/>
            <a:ext cx="5661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3.</a:t>
            </a:r>
            <a:endParaRPr lang="en-GB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6889020" y="1596335"/>
            <a:ext cx="5661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4.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6161133" y="3486659"/>
            <a:ext cx="5661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5.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3167690" y="4370122"/>
            <a:ext cx="5661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6.</a:t>
            </a:r>
            <a:endParaRPr lang="en-GB" sz="1400" dirty="0"/>
          </a:p>
        </p:txBody>
      </p:sp>
      <p:sp>
        <p:nvSpPr>
          <p:cNvPr id="30" name="Rectangle 29"/>
          <p:cNvSpPr/>
          <p:nvPr/>
        </p:nvSpPr>
        <p:spPr>
          <a:xfrm>
            <a:off x="1636567" y="3896113"/>
            <a:ext cx="1458125" cy="61692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Login specifications</a:t>
            </a:r>
            <a:endParaRPr lang="en-GB" sz="1400" dirty="0"/>
          </a:p>
        </p:txBody>
      </p:sp>
      <p:sp>
        <p:nvSpPr>
          <p:cNvPr id="31" name="Left-Right Arrow 30"/>
          <p:cNvSpPr/>
          <p:nvPr/>
        </p:nvSpPr>
        <p:spPr>
          <a:xfrm>
            <a:off x="1130522" y="4126273"/>
            <a:ext cx="432048" cy="144016"/>
          </a:xfrm>
          <a:prstGeom prst="left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32" name="TextBox 31"/>
          <p:cNvSpPr txBox="1"/>
          <p:nvPr/>
        </p:nvSpPr>
        <p:spPr>
          <a:xfrm>
            <a:off x="1619672" y="1120268"/>
            <a:ext cx="55285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AFS Server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3" name="Left Arrow 32"/>
          <p:cNvSpPr/>
          <p:nvPr/>
        </p:nvSpPr>
        <p:spPr>
          <a:xfrm rot="19671439">
            <a:off x="3116652" y="4673178"/>
            <a:ext cx="286101" cy="173318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ight Arrow 33"/>
          <p:cNvSpPr/>
          <p:nvPr/>
        </p:nvSpPr>
        <p:spPr>
          <a:xfrm rot="10800000">
            <a:off x="1157818" y="1849400"/>
            <a:ext cx="415942" cy="125912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Right Arrow 34"/>
          <p:cNvSpPr/>
          <p:nvPr/>
        </p:nvSpPr>
        <p:spPr>
          <a:xfrm rot="10800000">
            <a:off x="1151918" y="5114673"/>
            <a:ext cx="415942" cy="1259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91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>
                <a:solidFill>
                  <a:schemeClr val="bg1"/>
                </a:solidFill>
              </a:rPr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6512" y="2296036"/>
            <a:ext cx="9180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www.cern.ch/bws-web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1947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 address – valid CERN account is required</a:t>
            </a:r>
            <a:endParaRPr lang="en-GB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62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>
                <a:solidFill>
                  <a:schemeClr val="bg1"/>
                </a:solidFill>
              </a:rPr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23" y="1700808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presentation</a:t>
            </a:r>
            <a:endParaRPr lang="en-GB" sz="4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08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>
                <a:solidFill>
                  <a:schemeClr val="bg1"/>
                </a:solidFill>
              </a:rPr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23" y="1700808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for your attention</a:t>
            </a:r>
            <a:endParaRPr lang="en-GB" sz="4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95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>
                <a:solidFill>
                  <a:schemeClr val="bg1"/>
                </a:solidFill>
              </a:rPr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1947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quality</a:t>
            </a:r>
            <a:endParaRPr lang="en-GB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2771800" y="1124744"/>
                <a:ext cx="6259149" cy="11890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𝑆𝑄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sub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+3</m:t>
                                  </m:r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sup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𝑅𝑒𝑠𝑖𝑑𝑢𝑎𝑙𝑠</m:t>
                                      </m:r>
                                    </m:e>
                                  </m:d>
                                </m:e>
                              </m:nary>
                            </m:num>
                            <m:den>
                              <m:nary>
                                <m:nary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sub>
                                <m:sup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sup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𝐺𝑎𝑢𝑠𝑠𝑖𝑎𝑛</m:t>
                                      </m:r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GB" sz="2400" i="1" smtClean="0">
                                          <a:latin typeface="Cambria Math" panose="02040503050406030204" pitchFamily="18" charset="0"/>
                                        </a:rPr>
                                        <m:t>𝑂𝑓𝑓𝑠𝑒𝑡</m:t>
                                      </m:r>
                                    </m:e>
                                  </m:d>
                                </m:e>
                              </m:nary>
                            </m:den>
                          </m:f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∙100%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1124744"/>
                <a:ext cx="6259149" cy="118904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683568" y="1488432"/>
            <a:ext cx="137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</a:t>
            </a:r>
            <a:endParaRPr lang="en-GB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524" y="2416852"/>
            <a:ext cx="5611124" cy="3807549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724128" y="2636912"/>
            <a:ext cx="97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-3</a:t>
            </a:r>
            <a:r>
              <a:rPr lang="el-GR" sz="1600" dirty="0" smtClean="0"/>
              <a:t>σ</a:t>
            </a:r>
            <a:endParaRPr lang="en-GB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6084168" y="2629582"/>
            <a:ext cx="97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+3</a:t>
            </a:r>
            <a:r>
              <a:rPr lang="el-GR" sz="1600" dirty="0" smtClean="0"/>
              <a:t>σ</a:t>
            </a:r>
            <a:endParaRPr lang="en-GB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755576" y="4089793"/>
            <a:ext cx="1370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lang="en-GB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72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EBB4-420C-4354-AD95-471FD0CD4675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3174"/>
            <a:ext cx="9144000" cy="55825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48064" y="1264172"/>
            <a:ext cx="1944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Max value = Initial amplitude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5580112" y="4005064"/>
            <a:ext cx="2880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Slope between first and last points= Initial slope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2840439"/>
            <a:ext cx="27363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Profile width in the middle = Initial </a:t>
            </a:r>
            <a:r>
              <a:rPr lang="el-GR" sz="1000" dirty="0" smtClean="0"/>
              <a:t>σ</a:t>
            </a:r>
            <a:endParaRPr lang="en-GB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1117310" y="5856366"/>
            <a:ext cx="27363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Minimum value = Initial offset</a:t>
            </a:r>
            <a:endParaRPr lang="en-GB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4860032" y="5328972"/>
            <a:ext cx="3240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Position of max value = Initial µ</a:t>
            </a:r>
            <a:endParaRPr lang="en-GB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288032" y="10151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fit values</a:t>
            </a:r>
            <a:endParaRPr lang="en-GB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5870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1220</TotalTime>
  <Words>207</Words>
  <Application>Microsoft Office PowerPoint</Application>
  <PresentationFormat>On-screen Show (4:3)</PresentationFormat>
  <Paragraphs>80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Cambria Math</vt:lpstr>
      <vt:lpstr>Century Gothic</vt:lpstr>
      <vt:lpstr>Courier New</vt:lpstr>
      <vt:lpstr>Palatino Linotype</vt:lpstr>
      <vt:lpstr>Executive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Aleksander Tomasz Cudny</dc:creator>
  <cp:lastModifiedBy>Aleksander Tomasz Cudny</cp:lastModifiedBy>
  <cp:revision>76</cp:revision>
  <dcterms:created xsi:type="dcterms:W3CDTF">2015-03-23T07:50:08Z</dcterms:created>
  <dcterms:modified xsi:type="dcterms:W3CDTF">2016-02-10T08:28:45Z</dcterms:modified>
</cp:coreProperties>
</file>