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4" r:id="rId5"/>
    <p:sldId id="259" r:id="rId6"/>
    <p:sldId id="260" r:id="rId7"/>
    <p:sldId id="263" r:id="rId8"/>
    <p:sldId id="261" r:id="rId9"/>
    <p:sldId id="262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6828" autoAdjust="0"/>
    <p:restoredTop sz="94660"/>
  </p:normalViewPr>
  <p:slideViewPr>
    <p:cSldViewPr snapToGrid="0">
      <p:cViewPr varScale="1">
        <p:scale>
          <a:sx n="66" d="100"/>
          <a:sy n="66" d="100"/>
        </p:scale>
        <p:origin x="90" y="10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a0850f2b96f54c79/Documents/Conferences/2016%20-%20ACAT/Survey/ACAT%202016%20(Responses)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a0850f2b96f54c79/Documents/Conferences/2016%20-%20ACAT/Survey/ACAT%202016%20(Responses)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a0850f2b96f54c79/Documents/Conferences/2016%20-%20ACAT/Survey/ACAT%202016%20(Responses)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a0850f2b96f54c79/Documents/Conferences/2016%20-%20ACAT/Survey/ACAT%202016%20(Responses).xlsx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a0850f2b96f54c79/Documents/Conferences/2016%20-%20ACAT/Survey/ACAT%202016%20(Responses).xlsx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a0850f2b96f54c79/Documents/Conferences/2016%20-%20ACAT/Survey/ACAT%202016%20(Responses).xlsx" TargetMode="External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a0850f2b96f54c79/Documents/Conferences/2016%20-%20ACAT/Survey/ACAT%202016%20(Responses).xlsx" TargetMode="External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a0850f2b96f54c79/Documents/Conferences/2016%20-%20ACAT/Survey/ACAT%202016%20(Responses).xlsx" TargetMode="External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a0850f2b96f54c79/Documents/Conferences/2016%20-%20ACAT/Survey/ACAT%202016%20(Responses)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a0850f2b96f54c79/Documents/Conferences/2016%20-%20ACAT/Survey/ACAT%202016%20(Responses)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a0850f2b96f54c79/Documents/Conferences/2016%20-%20ACAT/Survey/ACAT%202016%20(Responses)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a0850f2b96f54c79/Documents/Conferences/2016%20-%20ACAT/Survey/ACAT%202016%20(Responses)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a0850f2b96f54c79/Documents/Conferences/2016%20-%20ACAT/Survey/ACAT%202016%20(Responses)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a0850f2b96f54c79/Documents/Conferences/2016%20-%20ACAT/Survey/ACAT%202016%20(Responses)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a0850f2b96f54c79/Documents/Conferences/2016%20-%20ACAT/Survey/ACAT%202016%20(Responses)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a0850f2b96f54c79/Documents/Conferences/2016%20-%20ACAT/Survey/ACAT%202016%20(Responses)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[ACAT 2016 (Responses).xlsx]Generic Questions At Top!PivotTable4</c:name>
    <c:fmtId val="-1"/>
  </c:pivotSource>
  <c:chart>
    <c:autoTitleDeleted val="1"/>
    <c:pivotFmts>
      <c:pivotFmt>
        <c:idx val="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</c:pivotFmts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'Generic Questions At Top'!$B$3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'Generic Questions At Top'!$A$4:$A$7</c:f>
              <c:strCache>
                <c:ptCount val="3"/>
                <c:pt idx="0">
                  <c:v>Somewhat not Useful</c:v>
                </c:pt>
                <c:pt idx="1">
                  <c:v>Somewhat Useful</c:v>
                </c:pt>
                <c:pt idx="2">
                  <c:v>Very Useful</c:v>
                </c:pt>
              </c:strCache>
            </c:strRef>
          </c:cat>
          <c:val>
            <c:numRef>
              <c:f>'Generic Questions At Top'!$B$4:$B$7</c:f>
              <c:numCache>
                <c:formatCode>General</c:formatCode>
                <c:ptCount val="3"/>
                <c:pt idx="0">
                  <c:v>3</c:v>
                </c:pt>
                <c:pt idx="1">
                  <c:v>20</c:v>
                </c:pt>
                <c:pt idx="2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4EC-4D68-8769-2B4924E763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20772175"/>
        <c:axId val="220778831"/>
      </c:barChart>
      <c:catAx>
        <c:axId val="22077217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0778831"/>
        <c:crosses val="autoZero"/>
        <c:auto val="1"/>
        <c:lblAlgn val="ctr"/>
        <c:lblOffset val="100"/>
        <c:noMultiLvlLbl val="0"/>
      </c:catAx>
      <c:valAx>
        <c:axId val="22077883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077217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Visible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[ACAT 2016 (Responses).xlsx]Importance!PivotTable5</c:name>
    <c:fmtId val="5"/>
  </c:pivotSource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Poster Session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ivotFmts>
      <c:pivotFmt>
        <c:idx val="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</c:pivotFmts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Importance!$Y$3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Importance!$X$4:$X$8</c:f>
              <c:strCache>
                <c:ptCount val="4"/>
                <c:pt idx="0">
                  <c:v>Eliminate From the Program</c:v>
                </c:pt>
                <c:pt idx="1">
                  <c:v>Indifferent</c:v>
                </c:pt>
                <c:pt idx="2">
                  <c:v>Important</c:v>
                </c:pt>
                <c:pt idx="3">
                  <c:v>Very Important</c:v>
                </c:pt>
              </c:strCache>
            </c:strRef>
          </c:cat>
          <c:val>
            <c:numRef>
              <c:f>Importance!$Y$4:$Y$8</c:f>
              <c:numCache>
                <c:formatCode>General</c:formatCode>
                <c:ptCount val="4"/>
                <c:pt idx="0">
                  <c:v>1</c:v>
                </c:pt>
                <c:pt idx="1">
                  <c:v>6</c:v>
                </c:pt>
                <c:pt idx="2">
                  <c:v>20</c:v>
                </c:pt>
                <c:pt idx="3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C44-4F2E-B06E-E0B990C1E2E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20174576"/>
        <c:axId val="220172496"/>
      </c:barChart>
      <c:catAx>
        <c:axId val="2201745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0172496"/>
        <c:crosses val="autoZero"/>
        <c:auto val="1"/>
        <c:lblAlgn val="ctr"/>
        <c:lblOffset val="100"/>
        <c:noMultiLvlLbl val="0"/>
      </c:catAx>
      <c:valAx>
        <c:axId val="2201724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01745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Visible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[ACAT 2016 (Responses).xlsx]Importance!PivotTable6</c:name>
    <c:fmtId val="5"/>
  </c:pivotSource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Poster Award Talks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ivotFmts>
      <c:pivotFmt>
        <c:idx val="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</c:pivotFmts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Importance!$AB$3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Importance!$AA$4:$AA$8</c:f>
              <c:strCache>
                <c:ptCount val="4"/>
                <c:pt idx="0">
                  <c:v>Eliminate From the Program</c:v>
                </c:pt>
                <c:pt idx="1">
                  <c:v>Indifferent</c:v>
                </c:pt>
                <c:pt idx="2">
                  <c:v>Important</c:v>
                </c:pt>
                <c:pt idx="3">
                  <c:v>Very Important</c:v>
                </c:pt>
              </c:strCache>
            </c:strRef>
          </c:cat>
          <c:val>
            <c:numRef>
              <c:f>Importance!$AB$4:$AB$8</c:f>
              <c:numCache>
                <c:formatCode>General</c:formatCode>
                <c:ptCount val="4"/>
                <c:pt idx="0">
                  <c:v>4</c:v>
                </c:pt>
                <c:pt idx="1">
                  <c:v>10</c:v>
                </c:pt>
                <c:pt idx="2">
                  <c:v>15</c:v>
                </c:pt>
                <c:pt idx="3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658-4A64-AC8B-2C5B08012F4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9050192"/>
        <c:axId val="29043952"/>
      </c:barChart>
      <c:catAx>
        <c:axId val="290501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9043952"/>
        <c:crosses val="autoZero"/>
        <c:auto val="1"/>
        <c:lblAlgn val="ctr"/>
        <c:lblOffset val="100"/>
        <c:noMultiLvlLbl val="0"/>
      </c:catAx>
      <c:valAx>
        <c:axId val="290439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90501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Visible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[ACAT 2016 (Responses).xlsx]Importance!PivotTable10</c:name>
    <c:fmtId val="3"/>
  </c:pivotSource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Weds Afternoon Tours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ivotFmts>
      <c:pivotFmt>
        <c:idx val="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</c:pivotFmts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Importance!$G$3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Importance!$F$4:$F$8</c:f>
              <c:strCache>
                <c:ptCount val="4"/>
                <c:pt idx="0">
                  <c:v>Eliminate From the Program</c:v>
                </c:pt>
                <c:pt idx="1">
                  <c:v>Indifferent</c:v>
                </c:pt>
                <c:pt idx="2">
                  <c:v>Important</c:v>
                </c:pt>
                <c:pt idx="3">
                  <c:v>Very Important</c:v>
                </c:pt>
              </c:strCache>
            </c:strRef>
          </c:cat>
          <c:val>
            <c:numRef>
              <c:f>Importance!$G$4:$G$8</c:f>
              <c:numCache>
                <c:formatCode>General</c:formatCode>
                <c:ptCount val="4"/>
                <c:pt idx="0">
                  <c:v>2</c:v>
                </c:pt>
                <c:pt idx="1">
                  <c:v>13</c:v>
                </c:pt>
                <c:pt idx="2">
                  <c:v>12</c:v>
                </c:pt>
                <c:pt idx="3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DB5-4DA0-A474-C9CE54ED465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71300687"/>
        <c:axId val="371286127"/>
      </c:barChart>
      <c:catAx>
        <c:axId val="37130068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1286127"/>
        <c:crosses val="autoZero"/>
        <c:auto val="1"/>
        <c:lblAlgn val="ctr"/>
        <c:lblOffset val="100"/>
        <c:noMultiLvlLbl val="0"/>
      </c:catAx>
      <c:valAx>
        <c:axId val="37128612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130068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eries val="1"/>
        <c14:dropZonesVisible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[ACAT 2016 (Responses).xlsx]Importance!PivotTable1</c:name>
    <c:fmtId val="3"/>
  </c:pivotSource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Reception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ivotFmts>
      <c:pivotFmt>
        <c:idx val="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</c:pivotFmts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Importance!$M$3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Importance!$L$4:$L$8</c:f>
              <c:strCache>
                <c:ptCount val="4"/>
                <c:pt idx="0">
                  <c:v>Eliminate From the Program</c:v>
                </c:pt>
                <c:pt idx="1">
                  <c:v>Indifferent</c:v>
                </c:pt>
                <c:pt idx="2">
                  <c:v>Important</c:v>
                </c:pt>
                <c:pt idx="3">
                  <c:v>Very Important</c:v>
                </c:pt>
              </c:strCache>
            </c:strRef>
          </c:cat>
          <c:val>
            <c:numRef>
              <c:f>Importance!$M$4:$M$8</c:f>
              <c:numCache>
                <c:formatCode>General</c:formatCode>
                <c:ptCount val="4"/>
                <c:pt idx="0">
                  <c:v>2</c:v>
                </c:pt>
                <c:pt idx="1">
                  <c:v>9</c:v>
                </c:pt>
                <c:pt idx="2">
                  <c:v>15</c:v>
                </c:pt>
                <c:pt idx="3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AD8-4630-A628-EA3E3DBACC0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7039808"/>
        <c:axId val="17040640"/>
      </c:barChart>
      <c:catAx>
        <c:axId val="170398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040640"/>
        <c:crosses val="autoZero"/>
        <c:auto val="1"/>
        <c:lblAlgn val="ctr"/>
        <c:lblOffset val="100"/>
        <c:noMultiLvlLbl val="0"/>
      </c:catAx>
      <c:valAx>
        <c:axId val="170406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0398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Visible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[ACAT 2016 (Responses).xlsx]Importance!PivotTable7</c:name>
    <c:fmtId val="3"/>
  </c:pivotSource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Conference Dinner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ivotFmts>
      <c:pivotFmt>
        <c:idx val="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</c:pivotFmts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Importance!$AE$3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Importance!$AD$4:$AD$7</c:f>
              <c:strCache>
                <c:ptCount val="3"/>
                <c:pt idx="0">
                  <c:v>Indifferent</c:v>
                </c:pt>
                <c:pt idx="1">
                  <c:v>Important</c:v>
                </c:pt>
                <c:pt idx="2">
                  <c:v>Very Important</c:v>
                </c:pt>
              </c:strCache>
            </c:strRef>
          </c:cat>
          <c:val>
            <c:numRef>
              <c:f>Importance!$AE$4:$AE$7</c:f>
              <c:numCache>
                <c:formatCode>General</c:formatCode>
                <c:ptCount val="3"/>
                <c:pt idx="0">
                  <c:v>6</c:v>
                </c:pt>
                <c:pt idx="1">
                  <c:v>18</c:v>
                </c:pt>
                <c:pt idx="2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1C1-4C1F-91D9-F0A5C1F9540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61740856"/>
        <c:axId val="461747088"/>
      </c:barChart>
      <c:catAx>
        <c:axId val="4617408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1747088"/>
        <c:crosses val="autoZero"/>
        <c:auto val="1"/>
        <c:lblAlgn val="ctr"/>
        <c:lblOffset val="100"/>
        <c:noMultiLvlLbl val="0"/>
      </c:catAx>
      <c:valAx>
        <c:axId val="4617470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17408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Visible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[ACAT 2016 (Responses).xlsx]Importance!PivotTable12</c:name>
    <c:fmtId val="6"/>
  </c:pivotSource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Industry Demos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ivotFmts>
      <c:pivotFmt>
        <c:idx val="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</c:pivotFmts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Importance!$AH$3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Importance!$AG$4:$AG$8</c:f>
              <c:strCache>
                <c:ptCount val="4"/>
                <c:pt idx="0">
                  <c:v>Eliminate From the Program</c:v>
                </c:pt>
                <c:pt idx="1">
                  <c:v>Indifferent</c:v>
                </c:pt>
                <c:pt idx="2">
                  <c:v>Important</c:v>
                </c:pt>
                <c:pt idx="3">
                  <c:v>Very Important</c:v>
                </c:pt>
              </c:strCache>
            </c:strRef>
          </c:cat>
          <c:val>
            <c:numRef>
              <c:f>Importance!$AH$4:$AH$8</c:f>
              <c:numCache>
                <c:formatCode>General</c:formatCode>
                <c:ptCount val="4"/>
                <c:pt idx="0">
                  <c:v>3</c:v>
                </c:pt>
                <c:pt idx="1">
                  <c:v>23</c:v>
                </c:pt>
                <c:pt idx="2">
                  <c:v>9</c:v>
                </c:pt>
                <c:pt idx="3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196-43DD-8E3D-F3FFFA03D03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56052056"/>
        <c:axId val="456053696"/>
      </c:barChart>
      <c:catAx>
        <c:axId val="4560520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6053696"/>
        <c:crosses val="autoZero"/>
        <c:auto val="1"/>
        <c:lblAlgn val="ctr"/>
        <c:lblOffset val="100"/>
        <c:noMultiLvlLbl val="0"/>
      </c:catAx>
      <c:valAx>
        <c:axId val="4560536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60520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Visible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[ACAT 2016 (Responses).xlsx]Importance!PivotTable3</c:name>
    <c:fmtId val="5"/>
  </c:pivotSource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Industry Talks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ivotFmts>
      <c:pivotFmt>
        <c:idx val="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</c:pivotFmts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Importance!$S$3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Importance!$R$4:$R$8</c:f>
              <c:strCache>
                <c:ptCount val="4"/>
                <c:pt idx="0">
                  <c:v>Eliminate From the Program</c:v>
                </c:pt>
                <c:pt idx="1">
                  <c:v>Indifferent</c:v>
                </c:pt>
                <c:pt idx="2">
                  <c:v>Important</c:v>
                </c:pt>
                <c:pt idx="3">
                  <c:v>Very Important</c:v>
                </c:pt>
              </c:strCache>
            </c:strRef>
          </c:cat>
          <c:val>
            <c:numRef>
              <c:f>Importance!$S$4:$S$8</c:f>
              <c:numCache>
                <c:formatCode>General</c:formatCode>
                <c:ptCount val="4"/>
                <c:pt idx="0">
                  <c:v>4</c:v>
                </c:pt>
                <c:pt idx="1">
                  <c:v>20</c:v>
                </c:pt>
                <c:pt idx="2">
                  <c:v>9</c:v>
                </c:pt>
                <c:pt idx="3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60C-4FE4-AB50-29DA3D493FF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20179152"/>
        <c:axId val="220170416"/>
      </c:barChart>
      <c:catAx>
        <c:axId val="2201791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0170416"/>
        <c:crosses val="autoZero"/>
        <c:auto val="1"/>
        <c:lblAlgn val="ctr"/>
        <c:lblOffset val="100"/>
        <c:noMultiLvlLbl val="0"/>
      </c:catAx>
      <c:valAx>
        <c:axId val="2201704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01791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Visible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[ACAT 2016 (Responses).xlsx]Generic Questions At Top!PivotTable9</c:name>
    <c:fmtId val="-1"/>
  </c:pivotSource>
  <c:chart>
    <c:autoTitleDeleted val="0"/>
    <c:pivotFmts>
      <c:pivotFmt>
        <c:idx val="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4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5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6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</c:pivotFmts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'Generic Questions At Top'!$F$48:$F$49</c:f>
              <c:strCache>
                <c:ptCount val="1"/>
                <c:pt idx="0">
                  <c:v>Somewhat not Useful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'Generic Questions At Top'!$E$50:$E$53</c:f>
              <c:strCache>
                <c:ptCount val="3"/>
                <c:pt idx="0">
                  <c:v>Track 1 - Computing Technology for Physics Research</c:v>
                </c:pt>
                <c:pt idx="1">
                  <c:v>Track 2 - Data Analysis - Algorithms and Tools</c:v>
                </c:pt>
                <c:pt idx="2">
                  <c:v>Track 3 - Computations in Theoretical Physics: Techniques and Methods</c:v>
                </c:pt>
              </c:strCache>
            </c:strRef>
          </c:cat>
          <c:val>
            <c:numRef>
              <c:f>'Generic Questions At Top'!$F$50:$F$53</c:f>
              <c:numCache>
                <c:formatCode>General</c:formatCode>
                <c:ptCount val="3"/>
                <c:pt idx="0">
                  <c:v>1</c:v>
                </c:pt>
                <c:pt idx="1">
                  <c:v>1</c:v>
                </c:pt>
                <c:pt idx="2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CC9-48E2-9552-B15C6A7E16F7}"/>
            </c:ext>
          </c:extLst>
        </c:ser>
        <c:ser>
          <c:idx val="1"/>
          <c:order val="1"/>
          <c:tx>
            <c:strRef>
              <c:f>'Generic Questions At Top'!$G$48:$G$49</c:f>
              <c:strCache>
                <c:ptCount val="1"/>
                <c:pt idx="0">
                  <c:v>Somewhat Useful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'Generic Questions At Top'!$E$50:$E$53</c:f>
              <c:strCache>
                <c:ptCount val="3"/>
                <c:pt idx="0">
                  <c:v>Track 1 - Computing Technology for Physics Research</c:v>
                </c:pt>
                <c:pt idx="1">
                  <c:v>Track 2 - Data Analysis - Algorithms and Tools</c:v>
                </c:pt>
                <c:pt idx="2">
                  <c:v>Track 3 - Computations in Theoretical Physics: Techniques and Methods</c:v>
                </c:pt>
              </c:strCache>
            </c:strRef>
          </c:cat>
          <c:val>
            <c:numRef>
              <c:f>'Generic Questions At Top'!$G$50:$G$53</c:f>
              <c:numCache>
                <c:formatCode>General</c:formatCode>
                <c:ptCount val="3"/>
                <c:pt idx="0">
                  <c:v>7</c:v>
                </c:pt>
                <c:pt idx="1">
                  <c:v>7</c:v>
                </c:pt>
                <c:pt idx="2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CC9-48E2-9552-B15C6A7E16F7}"/>
            </c:ext>
          </c:extLst>
        </c:ser>
        <c:ser>
          <c:idx val="2"/>
          <c:order val="2"/>
          <c:tx>
            <c:strRef>
              <c:f>'Generic Questions At Top'!$H$48:$H$49</c:f>
              <c:strCache>
                <c:ptCount val="1"/>
                <c:pt idx="0">
                  <c:v>Very Useful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'Generic Questions At Top'!$E$50:$E$53</c:f>
              <c:strCache>
                <c:ptCount val="3"/>
                <c:pt idx="0">
                  <c:v>Track 1 - Computing Technology for Physics Research</c:v>
                </c:pt>
                <c:pt idx="1">
                  <c:v>Track 2 - Data Analysis - Algorithms and Tools</c:v>
                </c:pt>
                <c:pt idx="2">
                  <c:v>Track 3 - Computations in Theoretical Physics: Techniques and Methods</c:v>
                </c:pt>
              </c:strCache>
            </c:strRef>
          </c:cat>
          <c:val>
            <c:numRef>
              <c:f>'Generic Questions At Top'!$H$50:$H$53</c:f>
              <c:numCache>
                <c:formatCode>General</c:formatCode>
                <c:ptCount val="3"/>
                <c:pt idx="0">
                  <c:v>6</c:v>
                </c:pt>
                <c:pt idx="1">
                  <c:v>6</c:v>
                </c:pt>
                <c:pt idx="2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CC9-48E2-9552-B15C6A7E16F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20176240"/>
        <c:axId val="220167504"/>
      </c:barChart>
      <c:catAx>
        <c:axId val="2201762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0167504"/>
        <c:crosses val="autoZero"/>
        <c:auto val="1"/>
        <c:lblAlgn val="ctr"/>
        <c:lblOffset val="100"/>
        <c:noMultiLvlLbl val="0"/>
      </c:catAx>
      <c:valAx>
        <c:axId val="2201675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01762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eries val="1"/>
        <c14:dropZonesVisible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[ACAT 2016 (Responses).xlsx]Generic Questions At Top!PivotTable5</c:name>
    <c:fmtId val="-1"/>
  </c:pivotSource>
  <c:chart>
    <c:autoTitleDeleted val="1"/>
    <c:pivotFmts>
      <c:pivotFmt>
        <c:idx val="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</c:pivotFmts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'Generic Questions At Top'!$E$3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'Generic Questions At Top'!$D$4:$D$7</c:f>
              <c:strCache>
                <c:ptCount val="3"/>
                <c:pt idx="0">
                  <c:v>Increase the number of parallel talks</c:v>
                </c:pt>
                <c:pt idx="1">
                  <c:v>Increase the number of plenary talks</c:v>
                </c:pt>
                <c:pt idx="2">
                  <c:v>The balance is just right</c:v>
                </c:pt>
              </c:strCache>
            </c:strRef>
          </c:cat>
          <c:val>
            <c:numRef>
              <c:f>'Generic Questions At Top'!$E$4:$E$7</c:f>
              <c:numCache>
                <c:formatCode>General</c:formatCode>
                <c:ptCount val="3"/>
                <c:pt idx="0">
                  <c:v>3</c:v>
                </c:pt>
                <c:pt idx="1">
                  <c:v>3</c:v>
                </c:pt>
                <c:pt idx="2">
                  <c:v>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520-485E-B3C6-FA959BBC1BC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91596591"/>
        <c:axId val="291597839"/>
      </c:barChart>
      <c:catAx>
        <c:axId val="29159659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91597839"/>
        <c:crosses val="autoZero"/>
        <c:auto val="1"/>
        <c:lblAlgn val="ctr"/>
        <c:lblOffset val="100"/>
        <c:noMultiLvlLbl val="0"/>
      </c:catAx>
      <c:valAx>
        <c:axId val="29159783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9159659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Visible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[ACAT 2016 (Responses).xlsx]Generic Questions At Top!PivotTable6</c:name>
    <c:fmtId val="-1"/>
  </c:pivotSource>
  <c:chart>
    <c:autoTitleDeleted val="1"/>
    <c:pivotFmts>
      <c:pivotFmt>
        <c:idx val="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</c:pivotFmts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'Generic Questions At Top'!$H$3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'Generic Questions At Top'!$G$4:$G$7</c:f>
              <c:strCache>
                <c:ptCount val="3"/>
                <c:pt idx="0">
                  <c:v>Not very useful or relevant to my work</c:v>
                </c:pt>
                <c:pt idx="1">
                  <c:v>Useful and some relevance to my work</c:v>
                </c:pt>
                <c:pt idx="2">
                  <c:v>Very useful and relevant to my work</c:v>
                </c:pt>
              </c:strCache>
            </c:strRef>
          </c:cat>
          <c:val>
            <c:numRef>
              <c:f>'Generic Questions At Top'!$H$4:$H$7</c:f>
              <c:numCache>
                <c:formatCode>General</c:formatCode>
                <c:ptCount val="3"/>
                <c:pt idx="0">
                  <c:v>2</c:v>
                </c:pt>
                <c:pt idx="1">
                  <c:v>21</c:v>
                </c:pt>
                <c:pt idx="2">
                  <c:v>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B5C-43E5-823E-89DE16A6745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71284879"/>
        <c:axId val="371289455"/>
      </c:barChart>
      <c:catAx>
        <c:axId val="37128487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1289455"/>
        <c:crosses val="autoZero"/>
        <c:auto val="1"/>
        <c:lblAlgn val="ctr"/>
        <c:lblOffset val="100"/>
        <c:noMultiLvlLbl val="0"/>
      </c:catAx>
      <c:valAx>
        <c:axId val="37128945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128487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Visible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[ACAT 2016 (Responses).xlsx]Generic Questions At Top!PivotTable7</c:name>
    <c:fmtId val="-1"/>
  </c:pivotSource>
  <c:chart>
    <c:autoTitleDeleted val="1"/>
    <c:pivotFmts>
      <c:pivotFmt>
        <c:idx val="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</c:pivotFmts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'Generic Questions At Top'!$K$3</c:f>
              <c:strCache>
                <c:ptCount val="1"/>
                <c:pt idx="0">
                  <c:v>Total</c:v>
                </c:pt>
              </c:strCache>
            </c:strRef>
          </c:tx>
          <c:spPr>
            <a:pattFill prst="ltUpDiag">
              <a:fgClr>
                <a:schemeClr val="accent1"/>
              </a:fgClr>
              <a:bgClr>
                <a:schemeClr val="lt1"/>
              </a:bgClr>
            </a:pattFill>
            <a:ln>
              <a:noFill/>
            </a:ln>
            <a:effectLst/>
          </c:spPr>
          <c:invertIfNegative val="0"/>
          <c:cat>
            <c:strRef>
              <c:f>'Generic Questions At Top'!$J$4:$J$6</c:f>
              <c:strCache>
                <c:ptCount val="2"/>
                <c:pt idx="0">
                  <c:v>There was enough time</c:v>
                </c:pt>
                <c:pt idx="1">
                  <c:v>There was not enough time</c:v>
                </c:pt>
              </c:strCache>
            </c:strRef>
          </c:cat>
          <c:val>
            <c:numRef>
              <c:f>'Generic Questions At Top'!$K$4:$K$6</c:f>
              <c:numCache>
                <c:formatCode>General</c:formatCode>
                <c:ptCount val="2"/>
                <c:pt idx="0">
                  <c:v>33</c:v>
                </c:pt>
                <c:pt idx="1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EDF-47E5-8D95-FBC4809DA12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9"/>
        <c:overlap val="-20"/>
        <c:axId val="371302351"/>
        <c:axId val="371278223"/>
      </c:barChart>
      <c:catAx>
        <c:axId val="371302351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lt1">
                  <a:alpha val="2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3175" cap="flat" cmpd="sng" algn="ctr">
            <a:solidFill>
              <a:schemeClr val="accent1">
                <a:lumMod val="60000"/>
                <a:lumOff val="4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50" normalizeH="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1278223"/>
        <c:crosses val="autoZero"/>
        <c:auto val="1"/>
        <c:lblAlgn val="ctr"/>
        <c:lblOffset val="100"/>
        <c:noMultiLvlLbl val="0"/>
      </c:catAx>
      <c:valAx>
        <c:axId val="371278223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130235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accent1"/>
    </a:solidFill>
    <a:ln w="9525" cap="flat" cmpd="sng" algn="ctr">
      <a:solidFill>
        <a:schemeClr val="accent1"/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Visible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[ACAT 2016 (Responses).xlsx]Importance!PivotTable8</c:name>
    <c:fmtId val="3"/>
  </c:pivotSource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Plenary Talks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ivotFmts>
      <c:pivotFmt>
        <c:idx val="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4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5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6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7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8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9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1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1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1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1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14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15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16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</c:pivotFmts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Importance!$B$3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Importance!$A$4:$A$7</c:f>
              <c:strCache>
                <c:ptCount val="3"/>
                <c:pt idx="0">
                  <c:v>Indifferent</c:v>
                </c:pt>
                <c:pt idx="1">
                  <c:v>Important</c:v>
                </c:pt>
                <c:pt idx="2">
                  <c:v>Very Important</c:v>
                </c:pt>
              </c:strCache>
            </c:strRef>
          </c:cat>
          <c:val>
            <c:numRef>
              <c:f>Importance!$B$4:$B$7</c:f>
              <c:numCache>
                <c:formatCode>General</c:formatCode>
                <c:ptCount val="3"/>
                <c:pt idx="0">
                  <c:v>5</c:v>
                </c:pt>
                <c:pt idx="1">
                  <c:v>12</c:v>
                </c:pt>
                <c:pt idx="2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AF3-4CB3-B112-8FDACC4C401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71294863"/>
        <c:axId val="371298607"/>
      </c:barChart>
      <c:catAx>
        <c:axId val="37129486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1298607"/>
        <c:crosses val="autoZero"/>
        <c:auto val="1"/>
        <c:lblAlgn val="ctr"/>
        <c:lblOffset val="100"/>
        <c:noMultiLvlLbl val="0"/>
      </c:catAx>
      <c:valAx>
        <c:axId val="37129860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129486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Visible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[ACAT 2016 (Responses).xlsx]Importance!PivotTable9</c:name>
    <c:fmtId val="3"/>
  </c:pivotSource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Parallel</a:t>
            </a:r>
            <a:r>
              <a:rPr lang="en-US" baseline="0"/>
              <a:t> Talks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ivotFmts>
      <c:pivotFmt>
        <c:idx val="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</c:pivotFmts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Importance!$D$3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Importance!$C$4:$C$7</c:f>
              <c:strCache>
                <c:ptCount val="3"/>
                <c:pt idx="0">
                  <c:v>Indifferent</c:v>
                </c:pt>
                <c:pt idx="1">
                  <c:v>Important</c:v>
                </c:pt>
                <c:pt idx="2">
                  <c:v>Very Important</c:v>
                </c:pt>
              </c:strCache>
            </c:strRef>
          </c:cat>
          <c:val>
            <c:numRef>
              <c:f>Importance!$D$4:$D$7</c:f>
              <c:numCache>
                <c:formatCode>General</c:formatCode>
                <c:ptCount val="3"/>
                <c:pt idx="0">
                  <c:v>4</c:v>
                </c:pt>
                <c:pt idx="1">
                  <c:v>9</c:v>
                </c:pt>
                <c:pt idx="2">
                  <c:v>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27C-4A54-9250-8214FE880B0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71294031"/>
        <c:axId val="371276559"/>
      </c:barChart>
      <c:catAx>
        <c:axId val="37129403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1276559"/>
        <c:crosses val="autoZero"/>
        <c:auto val="1"/>
        <c:lblAlgn val="ctr"/>
        <c:lblOffset val="100"/>
        <c:noMultiLvlLbl val="0"/>
      </c:catAx>
      <c:valAx>
        <c:axId val="37127655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129403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Visible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[ACAT 2016 (Responses).xlsx]Importance!PivotTable2</c:name>
    <c:fmtId val="3"/>
  </c:pivotSource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Round Table Discussions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ivotFmts>
      <c:pivotFmt>
        <c:idx val="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</c:pivotFmts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Importance!$P$3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Importance!$O$4:$O$8</c:f>
              <c:strCache>
                <c:ptCount val="4"/>
                <c:pt idx="0">
                  <c:v>Eliminate From the Program</c:v>
                </c:pt>
                <c:pt idx="1">
                  <c:v>Indifferent</c:v>
                </c:pt>
                <c:pt idx="2">
                  <c:v>Important</c:v>
                </c:pt>
                <c:pt idx="3">
                  <c:v>Very Important</c:v>
                </c:pt>
              </c:strCache>
            </c:strRef>
          </c:cat>
          <c:val>
            <c:numRef>
              <c:f>Importance!$P$4:$P$8</c:f>
              <c:numCache>
                <c:formatCode>General</c:formatCode>
                <c:ptCount val="4"/>
                <c:pt idx="0">
                  <c:v>3</c:v>
                </c:pt>
                <c:pt idx="1">
                  <c:v>13</c:v>
                </c:pt>
                <c:pt idx="2">
                  <c:v>17</c:v>
                </c:pt>
                <c:pt idx="3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5A8-4B0E-B9C2-495B79A1D93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20171664"/>
        <c:axId val="220180816"/>
      </c:barChart>
      <c:catAx>
        <c:axId val="2201716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0180816"/>
        <c:crosses val="autoZero"/>
        <c:auto val="1"/>
        <c:lblAlgn val="ctr"/>
        <c:lblOffset val="100"/>
        <c:noMultiLvlLbl val="0"/>
      </c:catAx>
      <c:valAx>
        <c:axId val="2201808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01716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Visible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[ACAT 2016 (Responses).xlsx]Importance!PivotTable4</c:name>
    <c:fmtId val="4"/>
  </c:pivotSource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Pre Conference Training and Tutorials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ivotFmts>
      <c:pivotFmt>
        <c:idx val="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</c:pivotFmts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Importance!$V$3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Importance!$U$4:$U$8</c:f>
              <c:strCache>
                <c:ptCount val="4"/>
                <c:pt idx="0">
                  <c:v>Eliminate From the Program</c:v>
                </c:pt>
                <c:pt idx="1">
                  <c:v>Indifferent</c:v>
                </c:pt>
                <c:pt idx="2">
                  <c:v>Important</c:v>
                </c:pt>
                <c:pt idx="3">
                  <c:v>Very Important</c:v>
                </c:pt>
              </c:strCache>
            </c:strRef>
          </c:cat>
          <c:val>
            <c:numRef>
              <c:f>Importance!$V$4:$V$8</c:f>
              <c:numCache>
                <c:formatCode>General</c:formatCode>
                <c:ptCount val="4"/>
                <c:pt idx="0">
                  <c:v>4</c:v>
                </c:pt>
                <c:pt idx="1">
                  <c:v>23</c:v>
                </c:pt>
                <c:pt idx="2">
                  <c:v>7</c:v>
                </c:pt>
                <c:pt idx="3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DF7-43B4-936B-F1C521778EF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20172912"/>
        <c:axId val="220175824"/>
      </c:barChart>
      <c:catAx>
        <c:axId val="2201729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0175824"/>
        <c:crosses val="autoZero"/>
        <c:auto val="1"/>
        <c:lblAlgn val="ctr"/>
        <c:lblOffset val="100"/>
        <c:noMultiLvlLbl val="0"/>
      </c:catAx>
      <c:valAx>
        <c:axId val="2201758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01729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Visible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14">
  <cs:axisTitle>
    <cs:lnRef idx="0"/>
    <cs:fillRef idx="0"/>
    <cs:effectRef idx="0"/>
    <cs:fontRef idx="minor">
      <a:schemeClr val="lt1"/>
    </cs:fontRef>
    <cs:defRPr sz="1197" b="1" kern="1200"/>
  </cs:axisTitle>
  <cs:categoryAxis>
    <cs:lnRef idx="0">
      <cs:styleClr val="0"/>
    </cs:lnRef>
    <cs:fillRef idx="0"/>
    <cs:effectRef idx="0"/>
    <cs:fontRef idx="minor">
      <a:schemeClr val="lt1"/>
    </cs:fontRef>
    <cs:spPr>
      <a:ln w="3175" cap="flat" cmpd="sng" algn="ctr">
        <a:solidFill>
          <a:schemeClr val="phClr">
            <a:lumMod val="60000"/>
            <a:lumOff val="40000"/>
          </a:schemeClr>
        </a:solidFill>
        <a:round/>
      </a:ln>
    </cs:spPr>
    <cs:defRPr sz="1064" kern="1200" cap="all" spc="150" normalizeH="0" baseline="0"/>
  </cs:categoryAxis>
  <cs:chartArea>
    <cs:lnRef idx="0">
      <cs:styleClr val="0"/>
    </cs:lnRef>
    <cs:fillRef idx="0">
      <cs:styleClr val="0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  <cs:defRPr sz="1330" kern="1200"/>
  </cs:chartArea>
  <cs:dataLabel>
    <cs:lnRef idx="0"/>
    <cs:fillRef idx="0">
      <cs:styleClr val="auto"/>
    </cs:fillRef>
    <cs:effectRef idx="0"/>
    <cs:fontRef idx="minor">
      <a:schemeClr val="lt1"/>
    </cs:fontRef>
    <cs:spPr>
      <a:solidFill>
        <a:schemeClr val="phClr">
          <a:alpha val="70000"/>
        </a:schemeClr>
      </a:solidFill>
    </cs:spPr>
    <cs:defRPr sz="1197" kern="120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lt1"/>
        </a:bgClr>
      </a:patt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lt1"/>
        </a:bgClr>
      </a:pattFill>
    </cs:spPr>
  </cs:dataPoint3D>
  <cs:dataPointLine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34925" cap="rnd">
        <a:solidFill>
          <a:schemeClr val="lt1"/>
        </a:solidFill>
        <a:round/>
      </a:ln>
      <a:effectLst>
        <a:outerShdw dist="25400" dir="2700000" algn="tl" rotWithShape="0">
          <a:schemeClr val="phClr"/>
        </a:outerShdw>
      </a:effectLst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22225">
        <a:solidFill>
          <a:schemeClr val="lt1"/>
        </a:solidFill>
        <a:round/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>
      <cs:styleClr val="0"/>
    </cs:lnRef>
    <cs:fillRef idx="0"/>
    <cs:effectRef idx="0"/>
    <cs:fontRef idx="minor">
      <a:schemeClr val="lt1"/>
    </cs:fontRef>
    <cs:spPr>
      <a:ln w="9525">
        <a:solidFill>
          <a:schemeClr val="phClr">
            <a:lumMod val="60000"/>
            <a:lumOff val="40000"/>
          </a:schemeClr>
        </a:solidFill>
      </a:ln>
    </cs:spPr>
    <cs:defRPr sz="1197" kern="1200"/>
  </cs:dataTable>
  <cs:downBar>
    <cs:lnRef idx="0">
      <cs:styleClr val="0"/>
    </cs:lnRef>
    <cs:fillRef idx="0"/>
    <cs:effectRef idx="0"/>
    <cs:fontRef idx="minor">
      <a:schemeClr val="dk1"/>
    </cs:fontRef>
    <cs:spPr>
      <a:solidFill>
        <a:schemeClr val="dk1">
          <a:lumMod val="35000"/>
          <a:lumOff val="6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downBar>
  <cs:drop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prstDash val="dash"/>
      </a:ln>
    </cs:spPr>
  </cs:dropLine>
  <cs:errorBar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round/>
      </a:ln>
      <a:effectLst>
        <a:glow rad="25400">
          <a:schemeClr val="lt1"/>
        </a:glow>
      </a:effectLst>
    </cs:spPr>
  </cs:errorBar>
  <cs:floor>
    <cs:lnRef idx="0"/>
    <cs:fillRef idx="0"/>
    <cs:effectRef idx="0"/>
    <cs:fontRef idx="minor">
      <a:schemeClr val="dk1"/>
    </cs:fontRef>
  </cs:floor>
  <cs:gridlineMajor>
    <cs:lnRef idx="0">
      <cs:styleClr val="0"/>
    </cs:lnRef>
    <cs:fillRef idx="0"/>
    <cs:effectRef idx="0"/>
    <cs:fontRef idx="minor">
      <a:schemeClr val="dk1"/>
    </cs:fontRef>
    <cs:spPr>
      <a:ln w="9525" cap="flat" cmpd="sng" algn="ctr">
        <a:solidFill>
          <a:schemeClr val="lt1">
            <a:alpha val="25000"/>
          </a:schemeClr>
        </a:solidFill>
        <a:round/>
      </a:ln>
    </cs:spPr>
  </cs:gridlineMajor>
  <cs:gridlineMinor>
    <cs:lnRef idx="0">
      <cs:styleClr val="0"/>
    </cs:lnRef>
    <cs:fillRef idx="0"/>
    <cs:effectRef idx="0"/>
    <cs:fontRef idx="minor">
      <a:schemeClr val="dk1"/>
    </cs:fontRef>
    <cs:spPr>
      <a:ln>
        <a:solidFill>
          <a:schemeClr val="lt1">
            <a:alpha val="10000"/>
          </a:schemeClr>
        </a:solidFill>
      </a:ln>
    </cs:spPr>
  </cs:gridlineMinor>
  <cs:hiLo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prstDash val="dash"/>
      </a:ln>
    </cs:spPr>
  </cs:hiLoLine>
  <cs:leader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</a:ln>
    </cs:spPr>
  </cs:leaderLine>
  <cs:legend>
    <cs:lnRef idx="0"/>
    <cs:fillRef idx="0"/>
    <cs:effectRef idx="0"/>
    <cs:fontRef idx="minor">
      <a:schemeClr val="lt1"/>
    </cs:fontRef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>
      <cs:styleClr val="0"/>
    </cs:lnRef>
    <cs:fillRef idx="0"/>
    <cs:effectRef idx="0"/>
    <cs:fontRef idx="minor">
      <a:schemeClr val="lt1"/>
    </cs:fontRef>
    <cs:spPr>
      <a:ln w="3175" cap="flat" cmpd="sng" algn="ctr">
        <a:solidFill>
          <a:schemeClr val="phClr">
            <a:lumMod val="60000"/>
            <a:lumOff val="40000"/>
          </a:schemeClr>
        </a:solidFill>
        <a:round/>
      </a:ln>
    </cs:spPr>
    <cs:defRPr sz="1197" kern="1200"/>
  </cs:seriesAxis>
  <cs:series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  <a:tint val="5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lt1"/>
    </cs:fontRef>
    <cs:defRPr sz="1995" b="1" kern="1200" cap="all" spc="100" normalizeH="0" baseline="0"/>
  </cs:title>
  <cs:trendline>
    <cs:lnRef idx="0"/>
    <cs:fillRef idx="0"/>
    <cs:effectRef idx="0"/>
    <cs:fontRef idx="minor">
      <a:schemeClr val="dk1"/>
    </cs:fontRef>
    <cs:spPr>
      <a:ln w="28575" cap="rnd">
        <a:solidFill>
          <a:schemeClr val="lt1">
            <a:alpha val="50000"/>
          </a:schemeClr>
        </a:solidFill>
        <a:round/>
      </a:ln>
    </cs:spPr>
  </cs:trendline>
  <cs:trendlineLabel>
    <cs:lnRef idx="0"/>
    <cs:fillRef idx="0"/>
    <cs:effectRef idx="0"/>
    <cs:fontRef idx="minor">
      <a:schemeClr val="lt1"/>
    </cs:fontRef>
    <cs:defRPr sz="1197" kern="1200"/>
  </cs:trendlineLabel>
  <cs:upBar>
    <cs:lnRef idx="0">
      <cs:styleClr val="0"/>
    </cs:lnRef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upBar>
  <cs:valueAxis>
    <cs:lnRef idx="0"/>
    <cs:fillRef idx="0"/>
    <cs:effectRef idx="0"/>
    <cs:fontRef idx="minor">
      <a:schemeClr val="lt1"/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81BAC-9A3D-4105-B135-A73FC5649B7B}" type="datetimeFigureOut">
              <a:rPr lang="en-US" smtClean="0"/>
              <a:t>2016-03-03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88B89-8D06-40D7-B0B9-5922E2E97B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065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81BAC-9A3D-4105-B135-A73FC5649B7B}" type="datetimeFigureOut">
              <a:rPr lang="en-US" smtClean="0"/>
              <a:t>2016-03-03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88B89-8D06-40D7-B0B9-5922E2E97B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8949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81BAC-9A3D-4105-B135-A73FC5649B7B}" type="datetimeFigureOut">
              <a:rPr lang="en-US" smtClean="0"/>
              <a:t>2016-03-03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88B89-8D06-40D7-B0B9-5922E2E97B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7569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81BAC-9A3D-4105-B135-A73FC5649B7B}" type="datetimeFigureOut">
              <a:rPr lang="en-US" smtClean="0"/>
              <a:t>2016-03-03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88B89-8D06-40D7-B0B9-5922E2E97B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625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81BAC-9A3D-4105-B135-A73FC5649B7B}" type="datetimeFigureOut">
              <a:rPr lang="en-US" smtClean="0"/>
              <a:t>2016-03-03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88B89-8D06-40D7-B0B9-5922E2E97B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5259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81BAC-9A3D-4105-B135-A73FC5649B7B}" type="datetimeFigureOut">
              <a:rPr lang="en-US" smtClean="0"/>
              <a:t>2016-03-03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88B89-8D06-40D7-B0B9-5922E2E97B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9006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81BAC-9A3D-4105-B135-A73FC5649B7B}" type="datetimeFigureOut">
              <a:rPr lang="en-US" smtClean="0"/>
              <a:t>2016-03-03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88B89-8D06-40D7-B0B9-5922E2E97B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8372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81BAC-9A3D-4105-B135-A73FC5649B7B}" type="datetimeFigureOut">
              <a:rPr lang="en-US" smtClean="0"/>
              <a:t>2016-03-03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88B89-8D06-40D7-B0B9-5922E2E97B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712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81BAC-9A3D-4105-B135-A73FC5649B7B}" type="datetimeFigureOut">
              <a:rPr lang="en-US" smtClean="0"/>
              <a:t>2016-03-03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88B89-8D06-40D7-B0B9-5922E2E97B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2069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81BAC-9A3D-4105-B135-A73FC5649B7B}" type="datetimeFigureOut">
              <a:rPr lang="en-US" smtClean="0"/>
              <a:t>2016-03-03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88B89-8D06-40D7-B0B9-5922E2E97B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442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81BAC-9A3D-4105-B135-A73FC5649B7B}" type="datetimeFigureOut">
              <a:rPr lang="en-US" smtClean="0"/>
              <a:t>2016-03-03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88B89-8D06-40D7-B0B9-5922E2E97B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067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F81BAC-9A3D-4105-B135-A73FC5649B7B}" type="datetimeFigureOut">
              <a:rPr lang="en-US" smtClean="0"/>
              <a:t>2016-03-03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888B89-8D06-40D7-B0B9-5922E2E97B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668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6.xml"/><Relationship Id="rId5" Type="http://schemas.openxmlformats.org/officeDocument/2006/relationships/chart" Target="../charts/chart9.xml"/><Relationship Id="rId4" Type="http://schemas.openxmlformats.org/officeDocument/2006/relationships/chart" Target="../charts/char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ACAT 2016 Survey Results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G. Watts (UW/Seattle)</a:t>
            </a:r>
          </a:p>
          <a:p>
            <a:r>
              <a:rPr lang="en-US" dirty="0" smtClean="0"/>
              <a:t>ACAT 2017/Seattle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66241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Possible Topics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36814" y="1366242"/>
            <a:ext cx="10918371" cy="4882158"/>
          </a:xfrm>
          <a:prstGeom prst="rect">
            <a:avLst/>
          </a:prstGeom>
          <a:noFill/>
        </p:spPr>
        <p:txBody>
          <a:bodyPr wrap="square" numCol="2" spcCol="182880" rtlCol="0">
            <a:noAutofit/>
          </a:bodyPr>
          <a:lstStyle/>
          <a:p>
            <a:r>
              <a:rPr lang="en-US" dirty="0" smtClean="0"/>
              <a:t>These will get added to the idea list file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LSST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Genomics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Computer Vision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Memory Management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Caching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Machine Learning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explosion of programming tools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Tracking strategies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TMVA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“Cycles of lectures” on well established items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Computing in particle physics (??)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Pattern recognition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Beam Line/Light Source problems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Fields beyond HEP with important computational problems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Concurrent frameworks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Parallel Computing, Xeon Phi2, etc.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GPU applications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Latest experiments and details of technical aspects or analyses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Impacts of Tech changes over the next 5 years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Anything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More industry talks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HPC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Modern techniques for computational and theoretical physics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g-2, some of the theory behind the calculations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Modern IT outside of HEP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634845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Industry Talks and Booths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023258" y="2032000"/>
            <a:ext cx="4267258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People from the C++ committee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Wolfram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Maple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Cloud computing and related companies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Google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Amazon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Juniper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Facebook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Future prospects (5-10 year wait range)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Microsoft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ML group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FPGA group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Yandex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CUDA</a:t>
            </a:r>
          </a:p>
        </p:txBody>
      </p:sp>
    </p:spTree>
    <p:extLst>
      <p:ext uri="{BB962C8B-B14F-4D97-AF65-F5344CB8AC3E}">
        <p14:creationId xmlns:p14="http://schemas.microsoft.com/office/powerpoint/2010/main" val="31577535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Possible Improvements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972457" y="2046514"/>
            <a:ext cx="1040259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More physicist and librarian interactions. Perhaps if it were required?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Special dedicated time for a poster session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End of Conference Track Summary talks should also contain a review of the plenary sessions for that track.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More posters (thanks for getting </a:t>
            </a:r>
            <a:r>
              <a:rPr lang="en-US" smtClean="0"/>
              <a:t>the key for me).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391737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Survey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7372" y="1778480"/>
            <a:ext cx="4706428" cy="470642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54347" y="1897811"/>
            <a:ext cx="42269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3038" indent="-173038">
              <a:buFont typeface="Arial" panose="020B0604020202020204" pitchFamily="34" charset="0"/>
              <a:buChar char="•"/>
            </a:pPr>
            <a:r>
              <a:rPr lang="en-US" dirty="0" smtClean="0"/>
              <a:t>30 people responded</a:t>
            </a:r>
          </a:p>
          <a:p>
            <a:pPr marL="173038" indent="-173038">
              <a:buFont typeface="Arial" panose="020B0604020202020204" pitchFamily="34" charset="0"/>
              <a:buChar char="•"/>
            </a:pPr>
            <a:r>
              <a:rPr lang="en-US" dirty="0" smtClean="0"/>
              <a:t>Raw responses can be found in </a:t>
            </a:r>
            <a:r>
              <a:rPr lang="en-US" dirty="0" err="1" smtClean="0"/>
              <a:t>gdrive</a:t>
            </a:r>
            <a:endParaRPr lang="en-US" dirty="0" smtClean="0"/>
          </a:p>
          <a:p>
            <a:pPr marL="173038" indent="-173038">
              <a:buFont typeface="Arial" panose="020B0604020202020204" pitchFamily="34" charset="0"/>
              <a:buChar char="•"/>
            </a:pPr>
            <a:r>
              <a:rPr lang="en-US" dirty="0" smtClean="0"/>
              <a:t>Note the first response was a bogus one from me testing the system!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354347" y="3947028"/>
            <a:ext cx="4033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How did people migrate between tracks?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759789" y="4451230"/>
            <a:ext cx="41838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Clear split between T3 and T1 and T2, as we have always suspected…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30368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Non-Favorite Track Plenaries</a:t>
            </a:r>
            <a:endParaRPr lang="en-US" dirty="0"/>
          </a:p>
        </p:txBody>
      </p:sp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18109551"/>
              </p:ext>
            </p:extLst>
          </p:nvPr>
        </p:nvGraphicFramePr>
        <p:xfrm>
          <a:off x="946749" y="1877772"/>
          <a:ext cx="4191000" cy="2619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80245855"/>
              </p:ext>
            </p:extLst>
          </p:nvPr>
        </p:nvGraphicFramePr>
        <p:xfrm>
          <a:off x="5337683" y="3599732"/>
          <a:ext cx="6657975" cy="2781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092242" y="2553419"/>
            <a:ext cx="2644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Again, note the isolation…</a:t>
            </a:r>
            <a:endParaRPr lang="en-US" dirty="0"/>
          </a:p>
        </p:txBody>
      </p:sp>
      <p:cxnSp>
        <p:nvCxnSpPr>
          <p:cNvPr id="7" name="Straight Arrow Connector 6"/>
          <p:cNvCxnSpPr>
            <a:stCxn id="5" idx="2"/>
          </p:cNvCxnSpPr>
          <p:nvPr/>
        </p:nvCxnSpPr>
        <p:spPr>
          <a:xfrm flipH="1">
            <a:off x="10179170" y="2922751"/>
            <a:ext cx="235261" cy="22876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414191" y="5101840"/>
            <a:ext cx="33800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Split the results by favorite track…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3042249" y="4497147"/>
            <a:ext cx="0" cy="4932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6" idx="3"/>
          </p:cNvCxnSpPr>
          <p:nvPr/>
        </p:nvCxnSpPr>
        <p:spPr>
          <a:xfrm>
            <a:off x="4794219" y="5286506"/>
            <a:ext cx="54346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73214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improve the usefulness of the plenaries… Some ideas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187865" y="2170632"/>
            <a:ext cx="6660157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Focus on technique, not problems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Level-set Track 3 speakers so they are more understandable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Group plenary sessions by topic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Modern software/programming techniques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Cool new techniques get airtime, but reasons against them do not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Organized Discussions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Mutli</a:t>
            </a:r>
            <a:r>
              <a:rPr lang="en-US" dirty="0" smtClean="0"/>
              <a:t>-track plenaries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69818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other basic questions</a:t>
            </a:r>
            <a:endParaRPr lang="en-US" dirty="0"/>
          </a:p>
        </p:txBody>
      </p:sp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9164129"/>
              </p:ext>
            </p:extLst>
          </p:nvPr>
        </p:nvGraphicFramePr>
        <p:xfrm>
          <a:off x="687148" y="1798607"/>
          <a:ext cx="3933825" cy="20660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73142426"/>
              </p:ext>
            </p:extLst>
          </p:nvPr>
        </p:nvGraphicFramePr>
        <p:xfrm>
          <a:off x="687148" y="3972553"/>
          <a:ext cx="39338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14852147"/>
              </p:ext>
            </p:extLst>
          </p:nvPr>
        </p:nvGraphicFramePr>
        <p:xfrm>
          <a:off x="6452042" y="2648487"/>
          <a:ext cx="3364257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817944" y="2277622"/>
            <a:ext cx="26324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Discussions with Experts…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7120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Components of ACAT</a:t>
            </a:r>
            <a:endParaRPr lang="en-US" dirty="0"/>
          </a:p>
        </p:txBody>
      </p:sp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84304389"/>
              </p:ext>
            </p:extLst>
          </p:nvPr>
        </p:nvGraphicFramePr>
        <p:xfrm>
          <a:off x="531813" y="1291432"/>
          <a:ext cx="3938588" cy="28339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61188951"/>
              </p:ext>
            </p:extLst>
          </p:nvPr>
        </p:nvGraphicFramePr>
        <p:xfrm>
          <a:off x="531813" y="4002314"/>
          <a:ext cx="3938588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02750032"/>
              </p:ext>
            </p:extLst>
          </p:nvPr>
        </p:nvGraphicFramePr>
        <p:xfrm>
          <a:off x="6534725" y="1336789"/>
          <a:ext cx="4514987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96954004"/>
              </p:ext>
            </p:extLst>
          </p:nvPr>
        </p:nvGraphicFramePr>
        <p:xfrm>
          <a:off x="6534725" y="4002314"/>
          <a:ext cx="4514987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9566030" y="4451488"/>
            <a:ext cx="2461847" cy="7386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en-US" sz="1400" dirty="0" smtClean="0"/>
              <a:t>Of course, we didn’t have them this time… and attendance will always be small…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9821008" y="1690688"/>
            <a:ext cx="1839179" cy="7386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en-US" sz="1400" dirty="0" smtClean="0"/>
              <a:t>Didn’t have them and people are still relatively interested…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2433036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Posters</a:t>
            </a:r>
            <a:endParaRPr lang="en-US" dirty="0"/>
          </a:p>
        </p:txBody>
      </p:sp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00533021"/>
              </p:ext>
            </p:extLst>
          </p:nvPr>
        </p:nvGraphicFramePr>
        <p:xfrm>
          <a:off x="1094574" y="1931812"/>
          <a:ext cx="398145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38244827"/>
              </p:ext>
            </p:extLst>
          </p:nvPr>
        </p:nvGraphicFramePr>
        <p:xfrm>
          <a:off x="7207091" y="1931812"/>
          <a:ext cx="4638674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681654" y="5257800"/>
            <a:ext cx="46226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Not as much support as I would have thought…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38362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Program</a:t>
            </a:r>
            <a:endParaRPr lang="en-US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42885665"/>
              </p:ext>
            </p:extLst>
          </p:nvPr>
        </p:nvGraphicFramePr>
        <p:xfrm>
          <a:off x="437922" y="1371600"/>
          <a:ext cx="3940647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57790641"/>
              </p:ext>
            </p:extLst>
          </p:nvPr>
        </p:nvGraphicFramePr>
        <p:xfrm>
          <a:off x="6096000" y="1371600"/>
          <a:ext cx="432288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528039" y="3851031"/>
            <a:ext cx="16881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Support is pretty similar…</a:t>
            </a:r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838200" y="3200400"/>
            <a:ext cx="515815" cy="650631"/>
          </a:xfrm>
          <a:prstGeom prst="ellipse">
            <a:avLst/>
          </a:prstGeom>
          <a:noFill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6608884" y="3209192"/>
            <a:ext cx="515815" cy="650631"/>
          </a:xfrm>
          <a:prstGeom prst="ellipse">
            <a:avLst/>
          </a:prstGeom>
          <a:noFill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26122152"/>
              </p:ext>
            </p:extLst>
          </p:nvPr>
        </p:nvGraphicFramePr>
        <p:xfrm>
          <a:off x="437922" y="4114800"/>
          <a:ext cx="3940647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9735813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Industry</a:t>
            </a:r>
            <a:endParaRPr lang="en-US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34781340"/>
              </p:ext>
            </p:extLst>
          </p:nvPr>
        </p:nvGraphicFramePr>
        <p:xfrm>
          <a:off x="7141870" y="2806868"/>
          <a:ext cx="349567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0157953"/>
              </p:ext>
            </p:extLst>
          </p:nvPr>
        </p:nvGraphicFramePr>
        <p:xfrm>
          <a:off x="838200" y="2806868"/>
          <a:ext cx="432288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278244" y="5836777"/>
            <a:ext cx="16355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Not well liked…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62750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</TotalTime>
  <Words>413</Words>
  <Application>Microsoft Office PowerPoint</Application>
  <PresentationFormat>Widescreen</PresentationFormat>
  <Paragraphs>90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ACAT 2016 Survey Results</vt:lpstr>
      <vt:lpstr>The Survey</vt:lpstr>
      <vt:lpstr>Non-Favorite Track Plenaries</vt:lpstr>
      <vt:lpstr>How to improve the usefulness of the plenaries… Some ideas</vt:lpstr>
      <vt:lpstr>Our other basic questions</vt:lpstr>
      <vt:lpstr>Basic Components of ACAT</vt:lpstr>
      <vt:lpstr>Posters</vt:lpstr>
      <vt:lpstr>Social Program</vt:lpstr>
      <vt:lpstr>Industry</vt:lpstr>
      <vt:lpstr>Possible Topics</vt:lpstr>
      <vt:lpstr>Industry Talks and Booths</vt:lpstr>
      <vt:lpstr>Possible Improvements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Gordon Watts</dc:creator>
  <cp:lastModifiedBy>Gordon Watts</cp:lastModifiedBy>
  <cp:revision>20</cp:revision>
  <dcterms:created xsi:type="dcterms:W3CDTF">2016-03-03T20:00:15Z</dcterms:created>
  <dcterms:modified xsi:type="dcterms:W3CDTF">2016-03-04T04:11:56Z</dcterms:modified>
</cp:coreProperties>
</file>