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68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embeddedFontLst>
    <p:embeddedFont>
      <p:font typeface="PT Sans Narrow" panose="020B0604020202020204" charset="0"/>
      <p:regular r:id="rId16"/>
      <p:bold r:id="rId17"/>
    </p:embeddedFont>
    <p:embeddedFont>
      <p:font typeface="Open Sans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000000"/>
    <a:srgbClr val="695D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1" d="100"/>
          <a:sy n="91" d="100"/>
        </p:scale>
        <p:origin x="-77" y="-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244858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199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199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" name="Shape 12"/>
          <p:cNvGrpSpPr/>
          <p:nvPr/>
        </p:nvGrpSpPr>
        <p:grpSpPr>
          <a:xfrm>
            <a:off x="1004143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0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4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599" cy="1538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599" cy="107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8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8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599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199" cy="167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lang="en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cat.in2p3.fr/cgi-bin/twiki.source/bin/view/ACATSC/ACATGuideLin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ACAT Organization Update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4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March 4th 2016 </a:t>
            </a:r>
          </a:p>
          <a:p>
            <a:pPr lvl="0">
              <a:spcBef>
                <a:spcPts val="0"/>
              </a:spcBef>
              <a:buNone/>
            </a:pPr>
            <a:r>
              <a:rPr lang="en" sz="1200"/>
              <a:t>Denis Perret-Gallix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137" y="572325"/>
            <a:ext cx="90487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Board: ACAT Board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11700" y="885325"/>
            <a:ext cx="8520600" cy="3900600"/>
          </a:xfrm>
          <a:prstGeom prst="rect">
            <a:avLst/>
          </a:prstGeom>
          <a:solidFill>
            <a:srgbClr val="FFF2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Members: the 3 chairs: IAC, SPC, LOC. Decisions are Collegial.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Formal representation of ACAT.  Initiatives should be reported to the Board before action.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Main Tasks: overall coordination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Invitation of the SPC members and track coordinators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Final program decision, bulletin approval before mailing.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Financial support decision and formal invitation of the plenary speakers</a:t>
            </a:r>
          </a:p>
          <a:p>
            <a:pPr marL="457200" lvl="0" indent="0">
              <a:spcBef>
                <a:spcPts val="0"/>
              </a:spcBef>
              <a:buNone/>
            </a:pPr>
            <a:r>
              <a:rPr lang="en"/>
              <a:t>...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Editorial Board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Board + track coordinator liaisons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ACAT Scientific Program Organization</a:t>
            </a:r>
          </a:p>
        </p:txBody>
      </p:sp>
      <p:sp>
        <p:nvSpPr>
          <p:cNvPr id="135" name="Shape 135"/>
          <p:cNvSpPr/>
          <p:nvPr/>
        </p:nvSpPr>
        <p:spPr>
          <a:xfrm>
            <a:off x="212025" y="4298925"/>
            <a:ext cx="7383300" cy="499200"/>
          </a:xfrm>
          <a:prstGeom prst="flowChartAlternateProcess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IAC</a:t>
            </a:r>
          </a:p>
        </p:txBody>
      </p:sp>
      <p:sp>
        <p:nvSpPr>
          <p:cNvPr id="136" name="Shape 136"/>
          <p:cNvSpPr/>
          <p:nvPr/>
        </p:nvSpPr>
        <p:spPr>
          <a:xfrm>
            <a:off x="297200" y="1188000"/>
            <a:ext cx="6350400" cy="499200"/>
          </a:xfrm>
          <a:prstGeom prst="flowChartAlternateProcess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rgbClr val="FF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Board: </a:t>
            </a:r>
            <a:r>
              <a:rPr lang="en" sz="1800" b="1">
                <a:solidFill>
                  <a:srgbClr val="FF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IAC, SPC, LOC Chairs</a:t>
            </a:r>
          </a:p>
        </p:txBody>
      </p:sp>
      <p:sp>
        <p:nvSpPr>
          <p:cNvPr id="137" name="Shape 137"/>
          <p:cNvSpPr/>
          <p:nvPr/>
        </p:nvSpPr>
        <p:spPr>
          <a:xfrm>
            <a:off x="249600" y="2420150"/>
            <a:ext cx="4315500" cy="499200"/>
          </a:xfrm>
          <a:prstGeom prst="flowChartAlternateProcess">
            <a:avLst/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SPC: </a:t>
            </a:r>
            <a:r>
              <a:rPr lang="en" sz="19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Track Coordinators, ...</a:t>
            </a:r>
          </a:p>
        </p:txBody>
      </p:sp>
      <p:sp>
        <p:nvSpPr>
          <p:cNvPr id="138" name="Shape 138"/>
          <p:cNvSpPr/>
          <p:nvPr/>
        </p:nvSpPr>
        <p:spPr>
          <a:xfrm rot="5398047">
            <a:off x="4687524" y="2944775"/>
            <a:ext cx="2112300" cy="3281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944750" y="1788125"/>
            <a:ext cx="2151000" cy="49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Topics, talk and speaker proposals</a:t>
            </a:r>
          </a:p>
          <a:p>
            <a:pPr lvl="0">
              <a:spcBef>
                <a:spcPts val="0"/>
              </a:spcBef>
              <a:buNone/>
            </a:pPr>
            <a:r>
              <a:rPr lang="en" sz="1000"/>
              <a:t>Speakers not contacted</a:t>
            </a:r>
          </a:p>
        </p:txBody>
      </p:sp>
      <p:sp>
        <p:nvSpPr>
          <p:cNvPr id="140" name="Shape 140"/>
          <p:cNvSpPr/>
          <p:nvPr/>
        </p:nvSpPr>
        <p:spPr>
          <a:xfrm rot="-5401747">
            <a:off x="1812424" y="3056050"/>
            <a:ext cx="590400" cy="3281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 txBox="1"/>
          <p:nvPr/>
        </p:nvSpPr>
        <p:spPr>
          <a:xfrm>
            <a:off x="4536364" y="1687200"/>
            <a:ext cx="1487999" cy="330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Proposed Program</a:t>
            </a:r>
          </a:p>
        </p:txBody>
      </p:sp>
      <p:sp>
        <p:nvSpPr>
          <p:cNvPr id="142" name="Shape 142"/>
          <p:cNvSpPr/>
          <p:nvPr/>
        </p:nvSpPr>
        <p:spPr>
          <a:xfrm rot="-5401909">
            <a:off x="5196124" y="2667325"/>
            <a:ext cx="2161200" cy="3281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639575" y="3582575"/>
            <a:ext cx="1865099" cy="499200"/>
          </a:xfrm>
          <a:prstGeom prst="flowChartAlternateProcess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Abstracts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5908075" y="4015497"/>
            <a:ext cx="1487999" cy="2658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Comments/Advices</a:t>
            </a:r>
          </a:p>
        </p:txBody>
      </p:sp>
      <p:sp>
        <p:nvSpPr>
          <p:cNvPr id="145" name="Shape 145"/>
          <p:cNvSpPr/>
          <p:nvPr/>
        </p:nvSpPr>
        <p:spPr>
          <a:xfrm>
            <a:off x="6701428" y="1191327"/>
            <a:ext cx="656699" cy="3281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/>
          <p:nvPr/>
        </p:nvSpPr>
        <p:spPr>
          <a:xfrm rot="-5401570">
            <a:off x="2916851" y="1838876"/>
            <a:ext cx="656700" cy="3281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7260300" y="1092050"/>
            <a:ext cx="2112300" cy="49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Final program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Formal plenary invitations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148" name="Shape 148"/>
          <p:cNvSpPr/>
          <p:nvPr/>
        </p:nvSpPr>
        <p:spPr>
          <a:xfrm rot="5398430">
            <a:off x="3297851" y="1915076"/>
            <a:ext cx="656700" cy="3281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 txBox="1"/>
          <p:nvPr/>
        </p:nvSpPr>
        <p:spPr>
          <a:xfrm>
            <a:off x="3735146" y="1796375"/>
            <a:ext cx="1068899" cy="33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Discussions</a:t>
            </a:r>
          </a:p>
        </p:txBody>
      </p:sp>
      <p:sp>
        <p:nvSpPr>
          <p:cNvPr id="150" name="Shape 150"/>
          <p:cNvSpPr/>
          <p:nvPr/>
        </p:nvSpPr>
        <p:spPr>
          <a:xfrm>
            <a:off x="207175" y="2952525"/>
            <a:ext cx="328199" cy="12912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8001225" y="4390750"/>
            <a:ext cx="964799" cy="4605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Time</a:t>
            </a:r>
          </a:p>
        </p:txBody>
      </p:sp>
      <p:sp>
        <p:nvSpPr>
          <p:cNvPr id="152" name="Shape 152"/>
          <p:cNvSpPr/>
          <p:nvPr/>
        </p:nvSpPr>
        <p:spPr>
          <a:xfrm>
            <a:off x="89125" y="4891900"/>
            <a:ext cx="8678699" cy="135000"/>
          </a:xfrm>
          <a:prstGeom prst="rightArrow">
            <a:avLst>
              <a:gd name="adj1" fmla="val 50000"/>
              <a:gd name="adj2" fmla="val 28988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 txBox="1"/>
          <p:nvPr/>
        </p:nvSpPr>
        <p:spPr>
          <a:xfrm>
            <a:off x="2813275" y="3196050"/>
            <a:ext cx="1865099" cy="33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Review abstracts and papers</a:t>
            </a:r>
          </a:p>
        </p:txBody>
      </p:sp>
      <p:sp>
        <p:nvSpPr>
          <p:cNvPr id="154" name="Shape 154"/>
          <p:cNvSpPr/>
          <p:nvPr/>
        </p:nvSpPr>
        <p:spPr>
          <a:xfrm>
            <a:off x="2608875" y="2963537"/>
            <a:ext cx="328199" cy="12912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 txBox="1"/>
          <p:nvPr/>
        </p:nvSpPr>
        <p:spPr>
          <a:xfrm>
            <a:off x="393175" y="3020712"/>
            <a:ext cx="1640400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Topics, Plenaries,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/>
              <a:t>Advice track coordinators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Update of the Guidelines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The guidelines will be updated here: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http://acat.in2p3.fr/cgi-bin/twiki.source/bin/view/ACATSC/ACATGuideLines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Recent Infos:</a:t>
            </a:r>
            <a:endParaRPr lang="en" dirty="0"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11700" y="1123950"/>
            <a:ext cx="8520600" cy="3302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 smtClean="0">
                <a:solidFill>
                  <a:srgbClr val="080808"/>
                </a:solidFill>
              </a:rPr>
              <a:t>“Computing in Physics” New Blog (Prototype)   </a:t>
            </a:r>
            <a:r>
              <a:rPr lang="en" sz="1200" b="1" dirty="0" smtClean="0">
                <a:solidFill>
                  <a:srgbClr val="FF0000"/>
                </a:solidFill>
              </a:rPr>
              <a:t>ACAT-AIHENP.in2p3.fr</a:t>
            </a:r>
            <a:endParaRPr lang="en" sz="1200" b="1" dirty="0">
              <a:solidFill>
                <a:srgbClr val="FF0000"/>
              </a:solidFill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i="1" dirty="0" smtClean="0">
                <a:solidFill>
                  <a:srgbClr val="080808"/>
                </a:solidFill>
              </a:rPr>
              <a:t>T</a:t>
            </a:r>
            <a:r>
              <a:rPr lang="en" sz="1200" i="1" dirty="0" smtClean="0">
                <a:solidFill>
                  <a:srgbClr val="080808"/>
                </a:solidFill>
              </a:rPr>
              <a:t>o provide a plateform to follow the news and to discuss the scientific topics of ACAT and beyond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i="1" dirty="0" smtClean="0">
                <a:solidFill>
                  <a:srgbClr val="080808"/>
                </a:solidFill>
              </a:rPr>
              <a:t>A</a:t>
            </a:r>
            <a:r>
              <a:rPr lang="en" sz="1200" i="1" dirty="0" smtClean="0">
                <a:solidFill>
                  <a:srgbClr val="080808"/>
                </a:solidFill>
              </a:rPr>
              <a:t>ll IAC members are potential contributors, they can propose authors invited post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sz="1200" i="1" dirty="0" smtClean="0">
              <a:solidFill>
                <a:srgbClr val="080808"/>
              </a:solidFill>
            </a:endParaRP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sz="1200" i="1" dirty="0" smtClean="0">
              <a:solidFill>
                <a:srgbClr val="080808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 smtClean="0">
                <a:solidFill>
                  <a:srgbClr val="080808"/>
                </a:solidFill>
              </a:rPr>
              <a:t>IAC members: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080808"/>
                </a:solidFill>
              </a:rPr>
              <a:t> </a:t>
            </a:r>
            <a:r>
              <a:rPr lang="en" sz="1200" dirty="0" smtClean="0">
                <a:solidFill>
                  <a:srgbClr val="080808"/>
                </a:solidFill>
              </a:rPr>
              <a:t>Tord Riemann resigned for personal reason: many thanks for his dedication and tireless support.</a:t>
            </a:r>
            <a:endParaRPr lang="en" sz="1200" dirty="0" smtClean="0">
              <a:solidFill>
                <a:srgbClr val="080808"/>
              </a:solidFill>
            </a:endParaRP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080808"/>
                </a:solidFill>
              </a:rPr>
              <a:t> </a:t>
            </a:r>
            <a:r>
              <a:rPr lang="en" sz="1200" dirty="0" smtClean="0">
                <a:solidFill>
                  <a:srgbClr val="080808"/>
                </a:solidFill>
              </a:rPr>
              <a:t>Japan: new member for track 2 or Lattice QCD (in discussion with J. Fujimoto)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 smtClean="0">
                <a:solidFill>
                  <a:srgbClr val="080808"/>
                </a:solidFill>
              </a:rPr>
              <a:t>China: Gang Chen (IHEP) track 1</a:t>
            </a: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 smtClean="0">
                <a:solidFill>
                  <a:srgbClr val="080808"/>
                </a:solidFill>
              </a:rPr>
              <a:t>IA : </a:t>
            </a:r>
            <a:r>
              <a:rPr lang="en-US" sz="1200" dirty="0" err="1">
                <a:solidFill>
                  <a:srgbClr val="080808"/>
                </a:solidFill>
              </a:rPr>
              <a:t>Jurgen</a:t>
            </a:r>
            <a:r>
              <a:rPr lang="en-US" sz="1200" dirty="0">
                <a:solidFill>
                  <a:srgbClr val="080808"/>
                </a:solidFill>
              </a:rPr>
              <a:t> </a:t>
            </a:r>
            <a:r>
              <a:rPr lang="en-US" sz="1200" dirty="0" err="1">
                <a:solidFill>
                  <a:srgbClr val="080808"/>
                </a:solidFill>
              </a:rPr>
              <a:t>Schmidhuber</a:t>
            </a:r>
            <a:r>
              <a:rPr lang="en-US" sz="1200" dirty="0">
                <a:solidFill>
                  <a:srgbClr val="080808"/>
                </a:solidFill>
              </a:rPr>
              <a:t>   </a:t>
            </a:r>
            <a:r>
              <a:rPr lang="en-US" sz="1200" b="1" dirty="0" smtClean="0">
                <a:solidFill>
                  <a:srgbClr val="FF0000"/>
                </a:solidFill>
              </a:rPr>
              <a:t> http</a:t>
            </a:r>
            <a:r>
              <a:rPr lang="en-US" sz="1200" b="1" dirty="0">
                <a:solidFill>
                  <a:srgbClr val="FF0000"/>
                </a:solidFill>
              </a:rPr>
              <a:t>://people.idsia.ch/~juergen</a:t>
            </a:r>
            <a:r>
              <a:rPr lang="en-US" sz="1200" b="1" dirty="0" smtClean="0">
                <a:solidFill>
                  <a:srgbClr val="FF0000"/>
                </a:solidFill>
              </a:rPr>
              <a:t>/ </a:t>
            </a:r>
            <a:r>
              <a:rPr lang="it-IT" sz="1200" dirty="0">
                <a:solidFill>
                  <a:srgbClr val="080808"/>
                </a:solidFill>
              </a:rPr>
              <a:t>de IDSIA </a:t>
            </a:r>
            <a:r>
              <a:rPr lang="it-IT" sz="1200" dirty="0" smtClean="0">
                <a:solidFill>
                  <a:srgbClr val="080808"/>
                </a:solidFill>
              </a:rPr>
              <a:t>Lugano </a:t>
            </a:r>
            <a:r>
              <a:rPr lang="it-IT" sz="1200" dirty="0">
                <a:solidFill>
                  <a:srgbClr val="080808"/>
                </a:solidFill>
              </a:rPr>
              <a:t>CH ).</a:t>
            </a:r>
            <a:r>
              <a:rPr lang="it-IT" sz="1200" b="1" dirty="0">
                <a:solidFill>
                  <a:srgbClr val="FF0000"/>
                </a:solidFill>
              </a:rPr>
              <a:t> http://www.idsia.ch</a:t>
            </a:r>
            <a:r>
              <a:rPr lang="it-IT" sz="1200" b="1" dirty="0" smtClean="0">
                <a:solidFill>
                  <a:srgbClr val="FF0000"/>
                </a:solidFill>
              </a:rPr>
              <a:t>/</a:t>
            </a: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b="1" dirty="0" err="1" smtClean="0">
                <a:solidFill>
                  <a:srgbClr val="FF0000"/>
                </a:solidFill>
              </a:rPr>
              <a:t>If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b="1" dirty="0" err="1" smtClean="0">
                <a:solidFill>
                  <a:srgbClr val="FF0000"/>
                </a:solidFill>
              </a:rPr>
              <a:t>you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b="1" dirty="0" err="1" smtClean="0">
                <a:solidFill>
                  <a:srgbClr val="FF0000"/>
                </a:solidFill>
              </a:rPr>
              <a:t>have</a:t>
            </a:r>
            <a:r>
              <a:rPr lang="it-IT" sz="1200" b="1" dirty="0" smtClean="0">
                <a:solidFill>
                  <a:srgbClr val="FF0000"/>
                </a:solidFill>
              </a:rPr>
              <a:t> </a:t>
            </a:r>
            <a:r>
              <a:rPr lang="it-IT" sz="1200" b="1" dirty="0" err="1" smtClean="0">
                <a:solidFill>
                  <a:srgbClr val="FF0000"/>
                </a:solidFill>
              </a:rPr>
              <a:t>suggestions</a:t>
            </a:r>
            <a:r>
              <a:rPr lang="it-IT" sz="1200" b="1" dirty="0" smtClean="0">
                <a:solidFill>
                  <a:srgbClr val="FF0000"/>
                </a:solidFill>
              </a:rPr>
              <a:t>, … </a:t>
            </a:r>
            <a:r>
              <a:rPr lang="it-IT" sz="1200" b="1" dirty="0" err="1" smtClean="0">
                <a:solidFill>
                  <a:srgbClr val="FF0000"/>
                </a:solidFill>
              </a:rPr>
              <a:t>let</a:t>
            </a:r>
            <a:r>
              <a:rPr lang="it-IT" sz="1200" b="1" dirty="0" smtClean="0">
                <a:solidFill>
                  <a:srgbClr val="FF0000"/>
                </a:solidFill>
              </a:rPr>
              <a:t> me </a:t>
            </a:r>
            <a:r>
              <a:rPr lang="it-IT" sz="1200" b="1" dirty="0" err="1" smtClean="0">
                <a:solidFill>
                  <a:srgbClr val="FF0000"/>
                </a:solidFill>
              </a:rPr>
              <a:t>know</a:t>
            </a:r>
            <a:r>
              <a:rPr lang="it-IT" sz="1200" b="1" dirty="0" smtClean="0">
                <a:solidFill>
                  <a:srgbClr val="FF0000"/>
                </a:solidFill>
              </a:rPr>
              <a:t> by mail.</a:t>
            </a: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200" b="1" dirty="0">
              <a:solidFill>
                <a:srgbClr val="FF0000"/>
              </a:solidFill>
            </a:endParaRPr>
          </a:p>
          <a:p>
            <a:pPr lvl="0">
              <a:spcAft>
                <a:spcPts val="0"/>
              </a:spcAft>
            </a:pPr>
            <a:r>
              <a:rPr lang="it-IT" sz="1200" b="1" dirty="0" err="1" smtClean="0">
                <a:solidFill>
                  <a:srgbClr val="080808"/>
                </a:solidFill>
              </a:rPr>
              <a:t>Twiki</a:t>
            </a:r>
            <a:r>
              <a:rPr lang="it-IT" sz="1200" b="1" dirty="0" smtClean="0">
                <a:solidFill>
                  <a:srgbClr val="080808"/>
                </a:solidFill>
              </a:rPr>
              <a:t> Update</a:t>
            </a: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rgbClr val="080808"/>
                </a:solidFill>
              </a:rPr>
              <a:t>«Seattle» </a:t>
            </a:r>
            <a:r>
              <a:rPr lang="it-IT" sz="1200" dirty="0" err="1" smtClean="0">
                <a:solidFill>
                  <a:srgbClr val="080808"/>
                </a:solidFill>
              </a:rPr>
              <a:t>discussion</a:t>
            </a:r>
            <a:r>
              <a:rPr lang="it-IT" sz="1200" dirty="0">
                <a:solidFill>
                  <a:srgbClr val="080808"/>
                </a:solidFill>
              </a:rPr>
              <a:t> page</a:t>
            </a:r>
            <a:r>
              <a:rPr lang="it-IT" sz="1200" b="1" dirty="0">
                <a:solidFill>
                  <a:srgbClr val="FF0000"/>
                </a:solidFill>
              </a:rPr>
              <a:t>: http://</a:t>
            </a:r>
            <a:r>
              <a:rPr lang="it-IT" sz="1200" b="1" dirty="0" smtClean="0">
                <a:solidFill>
                  <a:srgbClr val="FF0000"/>
                </a:solidFill>
              </a:rPr>
              <a:t>acat.in2p3.fr/cgi-bin/twiki.source/bin/view/ACATSC/ACAT17Discussion</a:t>
            </a: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 err="1" smtClean="0">
                <a:solidFill>
                  <a:srgbClr val="080808"/>
                </a:solidFill>
              </a:rPr>
              <a:t>Updated</a:t>
            </a:r>
            <a:r>
              <a:rPr lang="it-IT" sz="1200" dirty="0" smtClean="0">
                <a:solidFill>
                  <a:srgbClr val="080808"/>
                </a:solidFill>
              </a:rPr>
              <a:t> Public page … in progress</a:t>
            </a: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200" dirty="0">
              <a:solidFill>
                <a:srgbClr val="FF0000"/>
              </a:solidFill>
            </a:endParaRPr>
          </a:p>
          <a:p>
            <a:pPr lvl="0">
              <a:spcAft>
                <a:spcPts val="0"/>
              </a:spcAft>
            </a:pPr>
            <a:endParaRPr lang="en" sz="1200" dirty="0">
              <a:solidFill>
                <a:srgbClr val="FF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080808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02333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Contents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solidFill>
            <a:srgbClr val="FFF2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</a:rPr>
              <a:t>W</a:t>
            </a:r>
            <a:r>
              <a:rPr lang="en" dirty="0" smtClean="0">
                <a:solidFill>
                  <a:srgbClr val="000000"/>
                </a:solidFill>
              </a:rPr>
              <a:t>orkshop Goals and Organization </a:t>
            </a:r>
            <a:r>
              <a:rPr lang="en" dirty="0">
                <a:solidFill>
                  <a:srgbClr val="000000"/>
                </a:solidFill>
              </a:rPr>
              <a:t>Principles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3 committees: IAC, SPC, LOC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The Board: IAC, SPC, LOC chairs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Editorial Board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Scientific Program Organization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5050" y="857250"/>
            <a:ext cx="2783649" cy="16951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4063075" y="386175"/>
            <a:ext cx="1018500" cy="407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i="1"/>
              <a:t>Theory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5495800" y="2371550"/>
            <a:ext cx="1302000" cy="407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i="1"/>
              <a:t>Computing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2328925" y="2371550"/>
            <a:ext cx="1555200" cy="407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b="1" i="1"/>
              <a:t>Experiment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331025" y="3870750"/>
            <a:ext cx="8580900" cy="112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980000"/>
                </a:solidFill>
              </a:rPr>
              <a:t>Discussion is a top priority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980000"/>
                </a:solidFill>
              </a:rPr>
              <a:t>                                         Cross talks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980000"/>
                </a:solidFill>
              </a:rPr>
              <a:t>                                                              Round tables</a:t>
            </a:r>
          </a:p>
          <a:p>
            <a:pPr lvl="0">
              <a:spcBef>
                <a:spcPts val="0"/>
              </a:spcBef>
              <a:buNone/>
            </a:pPr>
            <a:r>
              <a:rPr lang="en" sz="1600">
                <a:solidFill>
                  <a:srgbClr val="980000"/>
                </a:solidFill>
              </a:rPr>
              <a:t>                                                                                        Personal and informal discussions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159300" y="3163350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Workshop, not a Conference</a:t>
            </a:r>
            <a:r>
              <a:rPr lang="en" strike="sngStrike"/>
              <a:t>  </a:t>
            </a:r>
            <a:r>
              <a:rPr lang="en"/>
              <a:t>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96750" y="3111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Bridging Disciplines</a:t>
            </a:r>
            <a:r>
              <a:rPr lang="en" strike="sngStrike"/>
              <a:t>  </a:t>
            </a:r>
            <a:r>
              <a:rPr lang="en"/>
              <a:t> 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5897700" y="0"/>
            <a:ext cx="3246300" cy="8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see Zeuthen, Uxbridge, Prague,....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4162800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200"/>
              <a:t>Updating the Guidelines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302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0000"/>
                </a:solidFill>
              </a:rPr>
              <a:t>T</a:t>
            </a:r>
            <a:r>
              <a:rPr lang="en" dirty="0">
                <a:solidFill>
                  <a:srgbClr val="B7B7B7"/>
                </a:solidFill>
              </a:rPr>
              <a:t>o</a:t>
            </a:r>
            <a:r>
              <a:rPr lang="en" dirty="0">
                <a:solidFill>
                  <a:srgbClr val="FF0000"/>
                </a:solidFill>
              </a:rPr>
              <a:t> FIRE</a:t>
            </a:r>
            <a:r>
              <a:rPr lang="en" dirty="0"/>
              <a:t>:    </a:t>
            </a:r>
            <a:r>
              <a:rPr lang="en" dirty="0">
                <a:solidFill>
                  <a:srgbClr val="FF0000"/>
                </a:solidFill>
              </a:rPr>
              <a:t>T</a:t>
            </a:r>
            <a:r>
              <a:rPr lang="en" dirty="0"/>
              <a:t>ransparency, </a:t>
            </a:r>
            <a:r>
              <a:rPr lang="en" dirty="0">
                <a:solidFill>
                  <a:srgbClr val="FF0000"/>
                </a:solidFill>
              </a:rPr>
              <a:t>F</a:t>
            </a:r>
            <a:r>
              <a:rPr lang="en" dirty="0"/>
              <a:t>lexibility, </a:t>
            </a:r>
            <a:r>
              <a:rPr lang="en" dirty="0">
                <a:solidFill>
                  <a:srgbClr val="FF0000"/>
                </a:solidFill>
              </a:rPr>
              <a:t>I</a:t>
            </a:r>
            <a:r>
              <a:rPr lang="en" dirty="0"/>
              <a:t>nnovation, </a:t>
            </a:r>
            <a:r>
              <a:rPr lang="en" dirty="0">
                <a:solidFill>
                  <a:srgbClr val="FF0000"/>
                </a:solidFill>
              </a:rPr>
              <a:t>R</a:t>
            </a:r>
            <a:r>
              <a:rPr lang="en" dirty="0"/>
              <a:t>esponsibility, </a:t>
            </a:r>
            <a:r>
              <a:rPr lang="en" dirty="0">
                <a:solidFill>
                  <a:srgbClr val="FF0000"/>
                </a:solidFill>
              </a:rPr>
              <a:t>E</a:t>
            </a:r>
            <a:r>
              <a:rPr lang="en" dirty="0"/>
              <a:t>fficiency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0000"/>
                </a:solidFill>
              </a:rPr>
              <a:t>T</a:t>
            </a:r>
            <a:r>
              <a:rPr lang="en" dirty="0"/>
              <a:t>ransparency	good communication, initiatives known	 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0000"/>
                </a:solidFill>
              </a:rPr>
              <a:t>F</a:t>
            </a:r>
            <a:r>
              <a:rPr lang="en" dirty="0"/>
              <a:t>lexibility	</a:t>
            </a:r>
            <a:r>
              <a:rPr lang="en" dirty="0" smtClean="0"/>
              <a:t>workshop </a:t>
            </a:r>
            <a:r>
              <a:rPr lang="en" dirty="0"/>
              <a:t>style, adaptive format and coordination (venue)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0000"/>
                </a:solidFill>
              </a:rPr>
              <a:t>I</a:t>
            </a:r>
            <a:r>
              <a:rPr lang="en" dirty="0"/>
              <a:t>nnovation	</a:t>
            </a:r>
            <a:r>
              <a:rPr lang="en" dirty="0" smtClean="0"/>
              <a:t>on </a:t>
            </a:r>
            <a:r>
              <a:rPr lang="en" dirty="0"/>
              <a:t>the topics, how to improve people exchange,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0000"/>
                </a:solidFill>
              </a:rPr>
              <a:t>R</a:t>
            </a:r>
            <a:r>
              <a:rPr lang="en" dirty="0"/>
              <a:t>esponsibility	who does what, who is responsible,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FF0000"/>
                </a:solidFill>
              </a:rPr>
              <a:t>E</a:t>
            </a:r>
            <a:r>
              <a:rPr lang="en" dirty="0"/>
              <a:t>fficiency	</a:t>
            </a:r>
            <a:r>
              <a:rPr lang="en" dirty="0" smtClean="0"/>
              <a:t>improve </a:t>
            </a:r>
            <a:r>
              <a:rPr lang="en" dirty="0"/>
              <a:t>communication between the organizers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1651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Organization Principles:       </a:t>
            </a:r>
            <a:r>
              <a:rPr lang="en">
                <a:solidFill>
                  <a:srgbClr val="FF0000"/>
                </a:solidFill>
              </a:rPr>
              <a:t>T</a:t>
            </a:r>
            <a:r>
              <a:rPr lang="en">
                <a:solidFill>
                  <a:srgbClr val="CCCCCC"/>
                </a:solidFill>
              </a:rPr>
              <a:t>o</a:t>
            </a:r>
            <a:r>
              <a:rPr lang="en">
                <a:solidFill>
                  <a:srgbClr val="FF0000"/>
                </a:solidFill>
              </a:rPr>
              <a:t> FIRE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IAC: International Advisory Committee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11700" y="961525"/>
            <a:ext cx="8520600" cy="3766200"/>
          </a:xfrm>
          <a:prstGeom prst="rect">
            <a:avLst/>
          </a:prstGeom>
          <a:solidFill>
            <a:srgbClr val="FFF2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500"/>
              <a:t>Members are invited by the IAC Chair in accordance with the SPC chair after IAC consultation.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500"/>
              <a:t>Main tasks: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500"/>
              <a:t>To advise the Board on topics, (plenary) talks, speakers and general organization issues.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500"/>
              <a:t>Each member belongs to a given track 1, 2 or 3 and acts as a track adviser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500"/>
              <a:t>Representation ad personam: members do not represent their field, organization or country, </a:t>
            </a:r>
            <a:br>
              <a:rPr lang="en" sz="1500"/>
            </a:br>
            <a:r>
              <a:rPr lang="en" sz="1500"/>
              <a:t>    a fair balance between tracks, regions and genders should be enforced.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500"/>
              <a:t>IAC is consulted before final major Board decision.</a:t>
            </a:r>
          </a:p>
          <a:p>
            <a:pPr marL="457200" lvl="0" indent="0">
              <a:spcBef>
                <a:spcPts val="0"/>
              </a:spcBef>
              <a:buNone/>
            </a:pPr>
            <a:r>
              <a:rPr lang="en" sz="1500"/>
              <a:t>...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11700" y="107550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SPC: Scientific Program Committee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396075" y="814950"/>
            <a:ext cx="8520600" cy="4243500"/>
          </a:xfrm>
          <a:prstGeom prst="rect">
            <a:avLst/>
          </a:prstGeom>
          <a:solidFill>
            <a:srgbClr val="FFF2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Members: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The Board (the SPC chair is invited by the IAC chair)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Other members invited by the Board:</a:t>
            </a:r>
          </a:p>
          <a:p>
            <a:pPr marL="9144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3 x 3 track coordinators </a:t>
            </a:r>
          </a:p>
          <a:p>
            <a:pPr marL="9144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1 IAC member: Relations with the industry (SPCI)</a:t>
            </a:r>
          </a:p>
          <a:p>
            <a:pPr marL="9144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1 IAC member: Outreach and education (Students and Professors, tutorials, general public presentation, press) (SPCE)</a:t>
            </a:r>
          </a:p>
          <a:p>
            <a:pPr marL="9144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1 IAC member: Website: Indico (SPCW)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Main task: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Manage the abstract reviewing process for parallel (highlight talks, regular, posters). Propose plenaries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Setup the sessions: grouped by topics, select the session chairs, organize track and plenary round-tables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Formal invitation for parallel speakers after the Board final program approval.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/>
              <a:t>...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1286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TC: Track Coordinators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920400"/>
            <a:ext cx="8520599" cy="3302700"/>
          </a:xfrm>
          <a:prstGeom prst="rect">
            <a:avLst/>
          </a:prstGeom>
          <a:solidFill>
            <a:srgbClr val="FFF2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Members: Invited by the Board on IAC advice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3 per track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/>
              <a:t>1 per region (Asia, Europe, America)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/>
              <a:t>1 from the LOC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400"/>
              <a:t>1 liaison: overall responsibility over the track, connection with the SPC chair and the Board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/>
              <a:t>Tasks (see SPC)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74975" y="97000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LOC: Local Organizing Committee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74975" y="804400"/>
            <a:ext cx="8520599" cy="4057499"/>
          </a:xfrm>
          <a:prstGeom prst="rect">
            <a:avLst/>
          </a:prstGeom>
          <a:solidFill>
            <a:srgbClr val="FFF2CC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In charge of the local organization, including: budget (including invitations), logistics, timetable, posters, webcast, proceedings, social events, mailing of the conf. poster and of the bulletins (after Board approval)...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Members are invited by the LOC chair, presented to the Board: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One track coordinator for each track ---&gt; 3 track coordinators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Budget management (visible by the Board)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Relation with the industry (in liaison with the SPCI)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Outreach, education, press (in liaison with the SPCE)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Website management (in liaison with the SPCW)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/>
              <a:t>Visa and other assistance to the attendance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200"/>
              <a:t>….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706</Words>
  <Application>Microsoft Office PowerPoint</Application>
  <PresentationFormat>On-screen Show (16:9)</PresentationFormat>
  <Paragraphs>113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PT Sans Narrow</vt:lpstr>
      <vt:lpstr>Open Sans</vt:lpstr>
      <vt:lpstr>tropic</vt:lpstr>
      <vt:lpstr>ACAT Organization Update</vt:lpstr>
      <vt:lpstr>Recent Infos:</vt:lpstr>
      <vt:lpstr>Contents</vt:lpstr>
      <vt:lpstr>A Workshop, not a Conference   </vt:lpstr>
      <vt:lpstr>Updating the Guidelines</vt:lpstr>
      <vt:lpstr>IAC: International Advisory Committee</vt:lpstr>
      <vt:lpstr>SPC: Scientific Program Committee</vt:lpstr>
      <vt:lpstr>TC: Track Coordinators</vt:lpstr>
      <vt:lpstr>LOC: Local Organizing Committee</vt:lpstr>
      <vt:lpstr>The Board: ACAT Board</vt:lpstr>
      <vt:lpstr>Editorial Board</vt:lpstr>
      <vt:lpstr>ACAT Scientific Program Organization</vt:lpstr>
      <vt:lpstr>Update of the Guidelines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ACAT Organization Update</dc:title>
  <dc:creator>Denis PERRET-GALLIX</dc:creator>
  <cp:lastModifiedBy>Denis PERRET-GALLIX</cp:lastModifiedBy>
  <cp:revision>7</cp:revision>
  <dcterms:modified xsi:type="dcterms:W3CDTF">2016-05-13T21:21:10Z</dcterms:modified>
</cp:coreProperties>
</file>