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82" r:id="rId2"/>
    <p:sldId id="285" r:id="rId3"/>
    <p:sldId id="270" r:id="rId4"/>
    <p:sldId id="283" r:id="rId5"/>
    <p:sldId id="286" r:id="rId6"/>
    <p:sldId id="287" r:id="rId7"/>
    <p:sldId id="284" r:id="rId8"/>
    <p:sldId id="28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77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E26E4-5905-4A2F-80AB-836A33C7E4BD}" type="datetimeFigureOut">
              <a:rPr lang="en-GB" smtClean="0"/>
              <a:t>17/05/2016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38D38E-72C6-4F68-935D-75AA310C95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902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790CC9-F061-4EC4-A2D8-7C6EC4818C76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3018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9C48C-C18A-4ED0-ABDC-BA7044C1D709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39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4BEDB4-110A-49B2-9BF6-89609D18BC47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614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81952-F7C9-4B52-B839-AE88B56966F2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220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F4AB9-E888-4565-AEC4-ACED9A5FAEF2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272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F939B-2B95-4025-A984-70AD2797278C}" type="datetime1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043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01B07-2FAA-44A3-8E5C-319AE35F16D5}" type="datetime1">
              <a:rPr lang="en-GB" smtClean="0"/>
              <a:t>17/05/2016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917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67E1F-F0CE-4E9E-82B5-0171E67C5EB4}" type="datetime1">
              <a:rPr lang="en-GB" smtClean="0"/>
              <a:t>17/05/2016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066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BD046-5792-4F8E-9162-B9BF64CD06D3}" type="datetime1">
              <a:rPr lang="en-GB" smtClean="0"/>
              <a:t>17/05/2016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94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63181-308C-4C47-B240-83F23AE8852F}" type="datetime1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881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4BE92-A9F8-4E74-B1B4-17DB86BC3F15}" type="datetime1">
              <a:rPr lang="en-GB" smtClean="0"/>
              <a:t>17/05/2016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504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AA4E-E020-4A00-B39D-75F8A20523EE}" type="datetime1">
              <a:rPr lang="en-GB" smtClean="0"/>
              <a:t>17/05/2016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D0599-ED83-4B7B-9A6E-311C084E35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94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827634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GB" sz="4800" dirty="0" smtClean="0">
                <a:solidFill>
                  <a:schemeClr val="bg1">
                    <a:lumMod val="95000"/>
                  </a:schemeClr>
                </a:solidFill>
              </a:rPr>
              <a:t>Discussion on</a:t>
            </a:r>
            <a:r>
              <a:rPr lang="en-GB" sz="4800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GB" sz="4800" dirty="0" smtClean="0">
                <a:solidFill>
                  <a:schemeClr val="bg1">
                    <a:lumMod val="95000"/>
                  </a:schemeClr>
                </a:solidFill>
              </a:rPr>
              <a:t>UT </a:t>
            </a:r>
            <a:r>
              <a:rPr lang="en-GB" sz="4800" dirty="0" smtClean="0">
                <a:solidFill>
                  <a:schemeClr val="bg1">
                    <a:lumMod val="95000"/>
                  </a:schemeClr>
                </a:solidFill>
              </a:rPr>
              <a:t>assembling, testing and installation </a:t>
            </a:r>
            <a:endParaRPr lang="en-GB" sz="36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9552" y="4246240"/>
            <a:ext cx="6400800" cy="1270992"/>
          </a:xfrm>
        </p:spPr>
        <p:txBody>
          <a:bodyPr/>
          <a:lstStyle/>
          <a:p>
            <a:r>
              <a:rPr lang="en-GB" dirty="0" smtClean="0"/>
              <a:t>May</a:t>
            </a:r>
            <a:r>
              <a:rPr lang="en-GB" dirty="0" smtClean="0"/>
              <a:t> 17, 2016</a:t>
            </a:r>
            <a:endParaRPr lang="en-GB" dirty="0" smtClean="0"/>
          </a:p>
          <a:p>
            <a:r>
              <a:rPr lang="en-GB" dirty="0" smtClean="0"/>
              <a:t>Burkhard </a:t>
            </a:r>
            <a:r>
              <a:rPr lang="en-GB" dirty="0" smtClean="0"/>
              <a:t>Schmidt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38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UT installation, based on TT layout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899337"/>
            <a:ext cx="6012963" cy="3977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6808903" y="3303570"/>
            <a:ext cx="31644" cy="1532723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73581" y="4273351"/>
            <a:ext cx="1075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2760mm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54458" y="1619508"/>
            <a:ext cx="335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View from the VELO downstream 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7160" y="1096144"/>
            <a:ext cx="3322712" cy="521317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/>
              <a:t>The yellow parts will be re-used for UT (other items only as they seem useful)</a:t>
            </a:r>
          </a:p>
          <a:p>
            <a:endParaRPr lang="en-US" sz="2000" dirty="0" smtClean="0"/>
          </a:p>
          <a:p>
            <a:r>
              <a:rPr lang="en-US" sz="2000" dirty="0" smtClean="0"/>
              <a:t>The sequence would be as follows: 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Put the infrastructure on the C-side (racks, chain, services etc.) in place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Install the C-side detector box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Install the A-side detector box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Install/connect the infrastructure on the </a:t>
            </a:r>
            <a:r>
              <a:rPr lang="en-US" sz="1600" dirty="0"/>
              <a:t>A-side</a:t>
            </a:r>
            <a:endParaRPr lang="en-US" sz="1600" dirty="0" smtClean="0"/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The beam-pipe and the </a:t>
            </a:r>
            <a:r>
              <a:rPr lang="en-US" sz="1600" dirty="0" smtClean="0"/>
              <a:t>interface </a:t>
            </a:r>
            <a:r>
              <a:rPr lang="en-US" sz="1600" dirty="0"/>
              <a:t>to </a:t>
            </a:r>
            <a:r>
              <a:rPr lang="en-US" sz="1600" dirty="0" smtClean="0"/>
              <a:t>the </a:t>
            </a:r>
            <a:r>
              <a:rPr lang="en-US" sz="1600" dirty="0"/>
              <a:t>UT-box </a:t>
            </a:r>
            <a:r>
              <a:rPr lang="en-US" sz="1600" dirty="0" smtClean="0"/>
              <a:t>should </a:t>
            </a:r>
            <a:r>
              <a:rPr lang="en-US" sz="1600" dirty="0"/>
              <a:t>be mounted </a:t>
            </a:r>
            <a:r>
              <a:rPr lang="en-US" sz="1600" dirty="0" smtClean="0"/>
              <a:t>only at </a:t>
            </a:r>
            <a:r>
              <a:rPr lang="en-US" sz="1600" dirty="0"/>
              <a:t>the end </a:t>
            </a:r>
            <a:endParaRPr lang="en-US" sz="1600" dirty="0" smtClean="0"/>
          </a:p>
          <a:p>
            <a:pPr marL="457200" lvl="1" indent="0">
              <a:buNone/>
            </a:pPr>
            <a:endParaRPr lang="en-US" sz="1600" dirty="0" smtClean="0"/>
          </a:p>
          <a:p>
            <a:pPr marL="400050"/>
            <a:r>
              <a:rPr lang="en-US" sz="2000" dirty="0" smtClean="0"/>
              <a:t>A small crane is available in this detector area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00587" y="5795972"/>
            <a:ext cx="81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C-side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72367" y="5363924"/>
            <a:ext cx="816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  <a:r>
              <a:rPr lang="en-US" dirty="0" smtClean="0"/>
              <a:t>-side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2</a:t>
            </a:fld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5292080" y="2792032"/>
            <a:ext cx="720080" cy="209281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575" y="980728"/>
            <a:ext cx="5715000" cy="566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852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79EFD-BC7C-4264-A226-EE52D7A04D2F}" type="slidenum">
              <a:rPr lang="fr-FR" smtClean="0"/>
              <a:t>3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1" y="836712"/>
            <a:ext cx="8727846" cy="4149585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7504" y="44624"/>
            <a:ext cx="7931070" cy="5200682"/>
            <a:chOff x="107504" y="44624"/>
            <a:chExt cx="7931070" cy="4939424"/>
          </a:xfrm>
        </p:grpSpPr>
        <p:sp>
          <p:nvSpPr>
            <p:cNvPr id="6" name="Rectangle 5"/>
            <p:cNvSpPr/>
            <p:nvPr/>
          </p:nvSpPr>
          <p:spPr>
            <a:xfrm>
              <a:off x="1115616" y="44624"/>
              <a:ext cx="6912768" cy="866419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0" dirty="0" smtClean="0">
                  <a:solidFill>
                    <a:schemeClr val="bg1">
                      <a:lumMod val="95000"/>
                    </a:schemeClr>
                  </a:solidFill>
                </a:rPr>
                <a:t>New </a:t>
              </a:r>
              <a:r>
                <a:rPr lang="en-GB" sz="4000" dirty="0">
                  <a:solidFill>
                    <a:schemeClr val="bg1">
                      <a:lumMod val="95000"/>
                    </a:schemeClr>
                  </a:solidFill>
                </a:rPr>
                <a:t>a</a:t>
              </a:r>
              <a:r>
                <a:rPr lang="en-GB" sz="4000" dirty="0" smtClean="0">
                  <a:solidFill>
                    <a:schemeClr val="bg1">
                      <a:lumMod val="95000"/>
                    </a:schemeClr>
                  </a:solidFill>
                </a:rPr>
                <a:t>ssembly hall at Point 8</a:t>
              </a:r>
              <a:endParaRPr lang="fr-FR" sz="40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516216" y="2676715"/>
              <a:ext cx="432048" cy="4454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 smtClean="0"/>
                <a:t>C</a:t>
              </a:r>
              <a:endParaRPr lang="fr-FR" b="1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107504" y="3501003"/>
              <a:ext cx="7931070" cy="1483045"/>
              <a:chOff x="30310" y="3225451"/>
              <a:chExt cx="8445120" cy="1849348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827584" y="3225451"/>
                <a:ext cx="7647846" cy="36004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4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0310" y="4629311"/>
                <a:ext cx="432048" cy="445488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400" b="1" dirty="0" smtClean="0"/>
                  <a:t>C</a:t>
                </a:r>
                <a:endParaRPr lang="fr-FR" sz="1400" b="1" dirty="0"/>
              </a:p>
            </p:txBody>
          </p:sp>
        </p:grpSp>
      </p:grpSp>
      <p:sp>
        <p:nvSpPr>
          <p:cNvPr id="22" name="Content Placeholder 8"/>
          <p:cNvSpPr txBox="1">
            <a:spLocks/>
          </p:cNvSpPr>
          <p:nvPr/>
        </p:nvSpPr>
        <p:spPr>
          <a:xfrm>
            <a:off x="179512" y="4869160"/>
            <a:ext cx="8712968" cy="19770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</a:pPr>
            <a:r>
              <a:rPr lang="en-GB" sz="2000" dirty="0"/>
              <a:t>New LHCb Assembly Hall &amp; Storage  -  roughly 485 m</a:t>
            </a:r>
            <a:r>
              <a:rPr lang="en-GB" sz="2000" baseline="30000" dirty="0"/>
              <a:t>2</a:t>
            </a:r>
            <a:r>
              <a:rPr lang="en-GB" sz="2000" dirty="0"/>
              <a:t> – crane 30 </a:t>
            </a:r>
            <a:r>
              <a:rPr lang="en-GB" sz="2000" dirty="0" smtClean="0"/>
              <a:t>t</a:t>
            </a:r>
            <a:endParaRPr lang="en-US" sz="2000" dirty="0" smtClean="0"/>
          </a:p>
          <a:p>
            <a:r>
              <a:rPr lang="en-US" sz="2000" dirty="0" smtClean="0"/>
              <a:t>The UT group we request about 80m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of assembly space in this hall.</a:t>
            </a:r>
          </a:p>
          <a:p>
            <a:pPr lvl="1"/>
            <a:r>
              <a:rPr lang="en-US" sz="1800" dirty="0" smtClean="0"/>
              <a:t>About half of it should be equipped with a clean room.  </a:t>
            </a:r>
          </a:p>
          <a:p>
            <a:r>
              <a:rPr lang="en-US" sz="2000" dirty="0" smtClean="0"/>
              <a:t>In addition, space of about 20m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needs to be foreseen for a cooling plant,  needed to carry out the required  detector tests at room temperature (&lt;20</a:t>
            </a:r>
            <a:r>
              <a:rPr lang="en-US" sz="2000" baseline="30000" dirty="0" smtClean="0"/>
              <a:t>o</a:t>
            </a:r>
            <a:r>
              <a:rPr lang="en-US" sz="2000" dirty="0" smtClean="0"/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92361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686800" cy="936104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UT Maintenance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1092696"/>
            <a:ext cx="8229600" cy="576530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Some considerations</a:t>
            </a:r>
            <a:r>
              <a:rPr lang="en-US" sz="2800" dirty="0" smtClean="0">
                <a:solidFill>
                  <a:srgbClr val="002060"/>
                </a:solidFill>
              </a:rPr>
              <a:t>:</a:t>
            </a:r>
          </a:p>
          <a:p>
            <a:pPr lvl="1"/>
            <a:r>
              <a:rPr lang="en-US" sz="2400" dirty="0" smtClean="0"/>
              <a:t>Maintenance will be done in the cavern</a:t>
            </a:r>
            <a:r>
              <a:rPr lang="en-US" sz="2400" dirty="0"/>
              <a:t>; </a:t>
            </a:r>
            <a:r>
              <a:rPr lang="en-US" sz="2400" dirty="0" smtClean="0"/>
              <a:t>it </a:t>
            </a:r>
            <a:r>
              <a:rPr lang="en-US" sz="2400" dirty="0"/>
              <a:t>is NOT foreseen to </a:t>
            </a:r>
            <a:r>
              <a:rPr lang="en-US" sz="2400" dirty="0" smtClean="0"/>
              <a:t>bring the detector halves to the surface.</a:t>
            </a:r>
          </a:p>
          <a:p>
            <a:pPr lvl="1"/>
            <a:r>
              <a:rPr lang="en-US" sz="2400" dirty="0" smtClean="0"/>
              <a:t>The detector will be carefully moved to the ‘maintenance position’.</a:t>
            </a:r>
          </a:p>
          <a:p>
            <a:pPr lvl="1"/>
            <a:r>
              <a:rPr lang="en-US" sz="2400" dirty="0" smtClean="0"/>
              <a:t>All interventions, be it on the staves, the flex cables and other connections, or the PEPI electronics, will be carried out in this location.</a:t>
            </a:r>
          </a:p>
          <a:p>
            <a:pPr lvl="1"/>
            <a:r>
              <a:rPr lang="en-US" sz="2400" dirty="0" smtClean="0"/>
              <a:t>The appropriate measure will have to be agreed upon.</a:t>
            </a:r>
          </a:p>
          <a:p>
            <a:pPr lvl="2"/>
            <a:r>
              <a:rPr lang="en-US" sz="2000" dirty="0" smtClean="0"/>
              <a:t>This might include a sort of tent for work on staves with ‘</a:t>
            </a:r>
            <a:r>
              <a:rPr lang="en-US" sz="2000" smtClean="0"/>
              <a:t>semi-clean room’ conditions etc</a:t>
            </a:r>
            <a:r>
              <a:rPr lang="en-US" sz="2000" dirty="0" smtClean="0"/>
              <a:t>. </a:t>
            </a:r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CA56-0AA1-4C19-AA5F-C1D6B9430862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0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4624"/>
            <a:ext cx="8686800" cy="936104"/>
          </a:xfrm>
          <a:solidFill>
            <a:srgbClr val="002060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UT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Assembly &amp;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Testing Plan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848" y="1092696"/>
            <a:ext cx="8229600" cy="576530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Tentative </a:t>
            </a:r>
            <a:r>
              <a:rPr lang="en-US" dirty="0" smtClean="0">
                <a:solidFill>
                  <a:srgbClr val="002060"/>
                </a:solidFill>
              </a:rPr>
              <a:t>stave assembly </a:t>
            </a:r>
            <a:r>
              <a:rPr lang="en-US" dirty="0">
                <a:solidFill>
                  <a:srgbClr val="002060"/>
                </a:solidFill>
              </a:rPr>
              <a:t>p</a:t>
            </a:r>
            <a:r>
              <a:rPr lang="en-US" dirty="0" smtClean="0">
                <a:solidFill>
                  <a:srgbClr val="002060"/>
                </a:solidFill>
              </a:rPr>
              <a:t>rocedure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</a:p>
          <a:p>
            <a:pPr lvl="1"/>
            <a:r>
              <a:rPr lang="en-US" dirty="0" smtClean="0"/>
              <a:t>Fully-populated staves shipped to CERN</a:t>
            </a:r>
          </a:p>
          <a:p>
            <a:pPr lvl="1"/>
            <a:r>
              <a:rPr lang="en-US" dirty="0" smtClean="0"/>
              <a:t>Box half with frame and cooling manifold assembled and ready, has removable cover panels on open sides and dry air flush</a:t>
            </a:r>
          </a:p>
          <a:p>
            <a:pPr lvl="1"/>
            <a:r>
              <a:rPr lang="en-US" dirty="0" smtClean="0"/>
              <a:t>Add single stave at a time, connect pigtail, connect cooling, mount to frame, power up, cool down, and read out in order to qualify stave for operation </a:t>
            </a:r>
          </a:p>
          <a:p>
            <a:pPr lvl="1"/>
            <a:r>
              <a:rPr lang="en-US" dirty="0" smtClean="0"/>
              <a:t>Test stave (see below)</a:t>
            </a:r>
          </a:p>
          <a:p>
            <a:pPr lvl="1"/>
            <a:r>
              <a:rPr lang="en-US" dirty="0" smtClean="0"/>
              <a:t>Add second stave, using same procedure, test </a:t>
            </a:r>
          </a:p>
          <a:p>
            <a:pPr lvl="1"/>
            <a:r>
              <a:rPr lang="en-US" dirty="0" smtClean="0"/>
              <a:t>Repeat for all staves in four half-planes, working from beampipe region outward, populating planes U,V,X,X in </a:t>
            </a:r>
            <a:r>
              <a:rPr lang="en-US" dirty="0" smtClean="0"/>
              <a:t>order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b="1" dirty="0"/>
              <a:t>Ideally, test everything possible before lowering half-UT into pit </a:t>
            </a:r>
            <a:endParaRPr lang="en-US" dirty="0" smtClean="0"/>
          </a:p>
          <a:p>
            <a:pPr lvl="1"/>
            <a:endParaRPr lang="en-US" sz="1600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Proposed DAQ assembly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 smtClean="0"/>
              <a:t>DCBs will be housed in crates above the detector box.</a:t>
            </a:r>
          </a:p>
          <a:p>
            <a:pPr lvl="1"/>
            <a:r>
              <a:rPr lang="en-US" dirty="0" smtClean="0"/>
              <a:t>They should be considered as part of the detector halves assembled on the surface</a:t>
            </a:r>
          </a:p>
          <a:p>
            <a:pPr lvl="1"/>
            <a:endParaRPr lang="en-US" sz="1600" dirty="0" smtClean="0"/>
          </a:p>
          <a:p>
            <a:r>
              <a:rPr lang="en-US" dirty="0" smtClean="0">
                <a:solidFill>
                  <a:srgbClr val="002060"/>
                </a:solidFill>
              </a:rPr>
              <a:t>Installation of LV and HV distribution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  <a:endParaRPr lang="en-US" dirty="0" smtClean="0">
              <a:solidFill>
                <a:srgbClr val="002060"/>
              </a:solidFill>
            </a:endParaRPr>
          </a:p>
          <a:p>
            <a:pPr lvl="1"/>
            <a:r>
              <a:rPr lang="en-US" dirty="0"/>
              <a:t>LV and HV modules will be </a:t>
            </a:r>
            <a:r>
              <a:rPr lang="en-US" dirty="0" smtClean="0"/>
              <a:t>in the racks on </a:t>
            </a:r>
            <a:r>
              <a:rPr lang="en-US" dirty="0"/>
              <a:t>the side of the detector or further away on </a:t>
            </a:r>
            <a:r>
              <a:rPr lang="en-US" dirty="0" smtClean="0"/>
              <a:t>the ‘balcony’ </a:t>
            </a:r>
            <a:r>
              <a:rPr lang="en-US" dirty="0"/>
              <a:t>and installed independent on the detector </a:t>
            </a:r>
            <a:r>
              <a:rPr lang="en-US" dirty="0" smtClean="0"/>
              <a:t>halves</a:t>
            </a:r>
            <a:endParaRPr lang="en-US" sz="1600" dirty="0"/>
          </a:p>
          <a:p>
            <a:pPr lvl="1"/>
            <a:r>
              <a:rPr lang="en-US" dirty="0" smtClean="0"/>
              <a:t>Some LV and HV will be needed on the surface for testing</a:t>
            </a:r>
            <a:endParaRPr lang="en-US" dirty="0" smtClean="0"/>
          </a:p>
          <a:p>
            <a:pPr lvl="1"/>
            <a:r>
              <a:rPr lang="en-US" dirty="0" smtClean="0"/>
              <a:t>Use some modules first there before installation in the cavern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4CA56-0AA1-4C19-AA5F-C1D6B943086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56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2060"/>
          </a:solidFill>
        </p:spPr>
        <p:txBody>
          <a:bodyPr/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Backup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D0599-ED83-4B7B-9A6E-311C084E355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1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9" name="Title 2058"/>
          <p:cNvSpPr>
            <a:spLocks noGrp="1"/>
          </p:cNvSpPr>
          <p:nvPr>
            <p:ph type="title"/>
          </p:nvPr>
        </p:nvSpPr>
        <p:spPr>
          <a:xfrm>
            <a:off x="179512" y="77396"/>
            <a:ext cx="8856984" cy="759316"/>
          </a:xfrm>
          <a:solidFill>
            <a:srgbClr val="002060"/>
          </a:solidFill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3600" dirty="0" smtClean="0">
                <a:solidFill>
                  <a:schemeClr val="bg1">
                    <a:lumMod val="95000"/>
                  </a:schemeClr>
                </a:solidFill>
              </a:rPr>
              <a:t>UT cooling needs during assembly &amp; testing</a:t>
            </a:r>
            <a:endParaRPr lang="en-GB" sz="20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060" name="Content Placeholder 2059"/>
          <p:cNvSpPr>
            <a:spLocks noGrp="1"/>
          </p:cNvSpPr>
          <p:nvPr>
            <p:ph sz="quarter" idx="4294967295"/>
          </p:nvPr>
        </p:nvSpPr>
        <p:spPr>
          <a:xfrm>
            <a:off x="365760" y="1096848"/>
            <a:ext cx="7446600" cy="2476168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r>
              <a:rPr lang="en-US" dirty="0"/>
              <a:t>The staves will be installed 1 by </a:t>
            </a:r>
            <a:r>
              <a:rPr lang="en-US" dirty="0" smtClean="0"/>
              <a:t>1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About 53-75 W </a:t>
            </a:r>
            <a:r>
              <a:rPr lang="en-US" dirty="0"/>
              <a:t>per </a:t>
            </a:r>
            <a:r>
              <a:rPr lang="en-US" dirty="0" smtClean="0"/>
              <a:t>stave, depending on position in the detector</a:t>
            </a:r>
            <a:endParaRPr lang="en-US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after </a:t>
            </a:r>
            <a:r>
              <a:rPr lang="en-US" dirty="0"/>
              <a:t>each stave </a:t>
            </a:r>
            <a:r>
              <a:rPr lang="en-US" dirty="0" smtClean="0"/>
              <a:t>assembly, a cooling cycle will be performed for tests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16+16 staves in ‘a’ layers and 18+18 staves in ‘b’ layers;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68 staves in total; 34 staves per detector box  </a:t>
            </a:r>
          </a:p>
          <a:p>
            <a:r>
              <a:rPr lang="en-US" dirty="0" smtClean="0"/>
              <a:t>Each box has 4 manifolds (for the inlet)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2</a:t>
            </a:r>
            <a:r>
              <a:rPr lang="en-US" dirty="0" smtClean="0"/>
              <a:t> manifolds per LUCASZ loop; about 850 W per manifold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The whole detector half/box need to be tested at the end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793" y="3446376"/>
            <a:ext cx="2739127" cy="322298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387" y="3429000"/>
            <a:ext cx="3401757" cy="323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35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2060"/>
          </a:solidFill>
        </p:spPr>
        <p:txBody>
          <a:bodyPr>
            <a:noAutofit/>
          </a:bodyPr>
          <a:lstStyle/>
          <a:p>
            <a:r>
              <a:rPr lang="en-GB" sz="3200" dirty="0" smtClean="0">
                <a:solidFill>
                  <a:schemeClr val="bg1">
                    <a:lumMod val="95000"/>
                  </a:schemeClr>
                </a:solidFill>
              </a:rPr>
              <a:t>Performance parameters for a C0</a:t>
            </a:r>
            <a:r>
              <a:rPr lang="en-GB" sz="3200" baseline="-25000" dirty="0" smtClean="0">
                <a:solidFill>
                  <a:schemeClr val="bg1">
                    <a:lumMod val="95000"/>
                  </a:schemeClr>
                </a:solidFill>
              </a:rPr>
              <a:t>2</a:t>
            </a:r>
            <a:r>
              <a:rPr lang="en-GB" sz="3200" dirty="0" smtClean="0">
                <a:solidFill>
                  <a:schemeClr val="bg1">
                    <a:lumMod val="95000"/>
                  </a:schemeClr>
                </a:solidFill>
              </a:rPr>
              <a:t> plant on the surface for assembling and commissioning</a:t>
            </a:r>
            <a:endParaRPr lang="en-GB" sz="3200" dirty="0">
              <a:solidFill>
                <a:schemeClr val="bg1">
                  <a:lumMod val="95000"/>
                </a:schemeClr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3687778"/>
              </p:ext>
            </p:extLst>
          </p:nvPr>
        </p:nvGraphicFramePr>
        <p:xfrm>
          <a:off x="457200" y="1600200"/>
          <a:ext cx="8230151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31191"/>
                <a:gridCol w="1471547"/>
                <a:gridCol w="1724816"/>
                <a:gridCol w="190259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Parameters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unit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CMS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LHCb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loop max flow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g/s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</a:t>
                      </a:r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Total plant flow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g/s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max. 20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Min evaporating T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-25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-25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 evaporating T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30000" dirty="0" err="1" smtClean="0"/>
                        <a:t>o</a:t>
                      </a:r>
                      <a:r>
                        <a:rPr lang="en-GB" dirty="0" err="1" smtClean="0"/>
                        <a:t>C</a:t>
                      </a:r>
                      <a:endParaRPr lang="en-GB" dirty="0" smtClean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+15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+15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cooling loops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#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 </a:t>
                      </a:r>
                      <a:r>
                        <a:rPr lang="el-GR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Δ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 across cooling loop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bar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&lt;20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&lt;20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Cooling loop max power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810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850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Plant max power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1500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1500</a:t>
                      </a:r>
                      <a:endParaRPr lang="en-GB" dirty="0"/>
                    </a:p>
                  </a:txBody>
                  <a:tcPr marL="96641" marR="96641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Transfer line length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</a:t>
                      </a:r>
                      <a:endParaRPr lang="en-GB" dirty="0"/>
                    </a:p>
                  </a:txBody>
                  <a:tcPr marL="96641" marR="9664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endParaRPr lang="en-GB" dirty="0"/>
                    </a:p>
                  </a:txBody>
                  <a:tcPr marL="96641" marR="96641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B721C-AA79-41A8-BEF5-87C40B4F2334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30212" y="5517232"/>
            <a:ext cx="34622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Joint development with CMS</a:t>
            </a:r>
          </a:p>
        </p:txBody>
      </p:sp>
    </p:spTree>
    <p:extLst>
      <p:ext uri="{BB962C8B-B14F-4D97-AF65-F5344CB8AC3E}">
        <p14:creationId xmlns:p14="http://schemas.microsoft.com/office/powerpoint/2010/main" val="412650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2704</TotalTime>
  <Words>681</Words>
  <Application>Microsoft Office PowerPoint</Application>
  <PresentationFormat>On-screen Show (4:3)</PresentationFormat>
  <Paragraphs>110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Discussion on UT assembling, testing and installation </vt:lpstr>
      <vt:lpstr>UT installation, based on TT layout</vt:lpstr>
      <vt:lpstr>PowerPoint Presentation</vt:lpstr>
      <vt:lpstr>UT Maintenance</vt:lpstr>
      <vt:lpstr>UT Assembly &amp; Testing Plan</vt:lpstr>
      <vt:lpstr>Backup</vt:lpstr>
      <vt:lpstr>UT cooling needs during assembly &amp; testing</vt:lpstr>
      <vt:lpstr>Performance parameters for a C02 plant on the surface for assembling and commissioning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 CO2 cooling meeting VELO detector requirements</dc:title>
  <dc:creator>Burkhard Schmidt</dc:creator>
  <cp:lastModifiedBy>Burkhard Schmidt</cp:lastModifiedBy>
  <cp:revision>63</cp:revision>
  <dcterms:created xsi:type="dcterms:W3CDTF">2015-01-14T10:37:58Z</dcterms:created>
  <dcterms:modified xsi:type="dcterms:W3CDTF">2016-05-17T09:22:59Z</dcterms:modified>
</cp:coreProperties>
</file>