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94" r:id="rId1"/>
  </p:sldMasterIdLst>
  <p:notesMasterIdLst>
    <p:notesMasterId r:id="rId22"/>
  </p:notesMasterIdLst>
  <p:handoutMasterIdLst>
    <p:handoutMasterId r:id="rId23"/>
  </p:handoutMasterIdLst>
  <p:sldIdLst>
    <p:sldId id="1003" r:id="rId2"/>
    <p:sldId id="1033" r:id="rId3"/>
    <p:sldId id="1014" r:id="rId4"/>
    <p:sldId id="1040" r:id="rId5"/>
    <p:sldId id="1041" r:id="rId6"/>
    <p:sldId id="1015" r:id="rId7"/>
    <p:sldId id="1042" r:id="rId8"/>
    <p:sldId id="1016" r:id="rId9"/>
    <p:sldId id="1043" r:id="rId10"/>
    <p:sldId id="1031" r:id="rId11"/>
    <p:sldId id="1034" r:id="rId12"/>
    <p:sldId id="1039" r:id="rId13"/>
    <p:sldId id="1037" r:id="rId14"/>
    <p:sldId id="1007" r:id="rId15"/>
    <p:sldId id="1045" r:id="rId16"/>
    <p:sldId id="1011" r:id="rId17"/>
    <p:sldId id="1008" r:id="rId18"/>
    <p:sldId id="1010" r:id="rId19"/>
    <p:sldId id="1044" r:id="rId20"/>
    <p:sldId id="1029" r:id="rId21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  <a:srgbClr val="99FF66"/>
    <a:srgbClr val="FFFF99"/>
    <a:srgbClr val="00FFCC"/>
    <a:srgbClr val="0000FF"/>
    <a:srgbClr val="CC3399"/>
    <a:srgbClr val="A50021"/>
    <a:srgbClr val="FF9900"/>
    <a:srgbClr val="FFCC00"/>
    <a:srgbClr val="2630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914" autoAdjust="0"/>
    <p:restoredTop sz="99671" autoAdjust="0"/>
  </p:normalViewPr>
  <p:slideViewPr>
    <p:cSldViewPr>
      <p:cViewPr varScale="1">
        <p:scale>
          <a:sx n="100" d="100"/>
          <a:sy n="100" d="100"/>
        </p:scale>
        <p:origin x="437" y="82"/>
      </p:cViewPr>
      <p:guideLst>
        <p:guide orient="horz" pos="220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1718" y="-5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l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r">
              <a:defRPr sz="1300"/>
            </a:lvl1pPr>
          </a:lstStyle>
          <a:p>
            <a:pPr>
              <a:defRPr/>
            </a:pPr>
            <a:fld id="{65810EF4-E412-4073-80D7-B4986CE26BF0}" type="datetimeFigureOut">
              <a:rPr lang="en-US"/>
              <a:pPr>
                <a:defRPr/>
              </a:pPr>
              <a:t>5/17/2016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8600"/>
            <a:ext cx="3170238" cy="481013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l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18600"/>
            <a:ext cx="3170238" cy="481013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r">
              <a:defRPr sz="1300"/>
            </a:lvl1pPr>
          </a:lstStyle>
          <a:p>
            <a:pPr>
              <a:defRPr/>
            </a:pPr>
            <a:fld id="{BF64FAC0-20A1-415F-B412-2341C1B00C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2634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8" tIns="48319" rIns="96638" bIns="48319" numCol="1" anchor="t" anchorCtr="0" compatLnSpc="1">
            <a:prstTxWarp prst="textNoShape">
              <a:avLst/>
            </a:prstTxWarp>
          </a:bodyPr>
          <a:lstStyle>
            <a:lvl1pPr defTabSz="967442" eaLnBrk="1" hangingPunct="1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8" tIns="48319" rIns="96638" bIns="48319" numCol="1" anchor="t" anchorCtr="0" compatLnSpc="1">
            <a:prstTxWarp prst="textNoShape">
              <a:avLst/>
            </a:prstTxWarp>
          </a:bodyPr>
          <a:lstStyle>
            <a:lvl1pPr algn="r" defTabSz="967442" eaLnBrk="1" hangingPunct="1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8" tIns="48319" rIns="96638" bIns="483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8" tIns="48319" rIns="96638" bIns="48319" numCol="1" anchor="b" anchorCtr="0" compatLnSpc="1">
            <a:prstTxWarp prst="textNoShape">
              <a:avLst/>
            </a:prstTxWarp>
          </a:bodyPr>
          <a:lstStyle>
            <a:lvl1pPr defTabSz="967442" eaLnBrk="1" hangingPunct="1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8" tIns="48319" rIns="96638" bIns="48319" numCol="1" anchor="b" anchorCtr="0" compatLnSpc="1">
            <a:prstTxWarp prst="textNoShape">
              <a:avLst/>
            </a:prstTxWarp>
          </a:bodyPr>
          <a:lstStyle>
            <a:lvl1pPr algn="r" defTabSz="967442" eaLnBrk="1" hangingPunct="1">
              <a:defRPr sz="1300"/>
            </a:lvl1pPr>
          </a:lstStyle>
          <a:p>
            <a:pPr>
              <a:defRPr/>
            </a:pPr>
            <a:fld id="{18D8EA30-D9F8-4089-B297-A519555E72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1540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6788"/>
            <a:fld id="{9D6DFAA0-9C77-4981-AAF3-E2B63B829223}" type="slidenum">
              <a:rPr lang="en-US" smtClean="0"/>
              <a:pPr defTabSz="966788"/>
              <a:t>1</a:t>
            </a:fld>
            <a:endParaRPr lang="en-US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745285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  <a:noFill/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>
                <a:latin typeface="Arial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05/18/2016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Jianchun Wang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sz="1000" b="1"/>
            </a:lvl1pPr>
          </a:lstStyle>
          <a:p>
            <a:pPr>
              <a:defRPr/>
            </a:pPr>
            <a:fld id="{F4D09926-42C9-499B-863B-D8519C146C9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550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05/18/2016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Jianchun Wang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E2CD28-B99F-46BB-9E19-07FAF1C1386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797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1309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1309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05/18/2016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Jianchun Wang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391403-A915-4B3D-AC6B-C6ADA4D8096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3758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772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838200"/>
            <a:ext cx="8229600" cy="5292725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05/18/2016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Jianchun Wang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EA7982-91DF-4772-8F1A-92D230D0C13F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416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300" y="0"/>
            <a:ext cx="7658100" cy="609600"/>
          </a:xfrm>
          <a:gradFill>
            <a:gsLst>
              <a:gs pos="0">
                <a:srgbClr val="3F3FFF"/>
              </a:gs>
              <a:gs pos="100000">
                <a:srgbClr val="7F7FF8"/>
              </a:gs>
            </a:gsLst>
          </a:gradFill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838200"/>
            <a:ext cx="8229600" cy="52927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05/18/2016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Jianchun Wang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FEB5A-342B-4E09-AFBA-47D825DD63E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63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05/18/2016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Jianchun Wang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38FA6B-2B47-41E8-9A11-59ECFD851DF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329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838200"/>
            <a:ext cx="4038600" cy="5292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038600" cy="5292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05/18/2016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Jianchun Wang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61414-85B7-4A1E-8426-9C59956177F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873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05/18/2016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Jianchun Wang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94DAD6-ACA5-474E-83DF-739AD5A1B81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51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05/18/2016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Jianchun Wang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82770-C184-4768-800C-9611EE43A11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061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05/18/2016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Jianchun Wang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3B73E0-AEC1-472C-9E11-2A973522FF8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323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05/18/2016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Jianchun Wang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E825-C05B-4078-98E8-0C57D44F37F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974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05/18/2016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Jianchun Wang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49688-53D5-44FD-88C7-C8C7140821C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524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76300" y="0"/>
            <a:ext cx="7658100" cy="609600"/>
          </a:xfrm>
          <a:prstGeom prst="rect">
            <a:avLst/>
          </a:prstGeom>
          <a:gradFill rotWithShape="1">
            <a:gsLst>
              <a:gs pos="0">
                <a:srgbClr val="040AFC"/>
              </a:gs>
              <a:gs pos="100000">
                <a:srgbClr val="7F7FF8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838200"/>
            <a:ext cx="8229600" cy="529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05/18/2016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Jianchun Wang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96200" y="6400800"/>
            <a:ext cx="1143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DEEF2DDE-7144-4E13-9970-338AFA75E6A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6399" name="Rectangle 15"/>
          <p:cNvSpPr>
            <a:spLocks noChangeArrowheads="1"/>
          </p:cNvSpPr>
          <p:nvPr userDrawn="1"/>
        </p:nvSpPr>
        <p:spPr bwMode="auto">
          <a:xfrm>
            <a:off x="0" y="6248400"/>
            <a:ext cx="9144000" cy="46038"/>
          </a:xfrm>
          <a:prstGeom prst="rect">
            <a:avLst/>
          </a:prstGeom>
          <a:gradFill rotWithShape="1">
            <a:gsLst>
              <a:gs pos="0">
                <a:srgbClr val="040AFC"/>
              </a:gs>
              <a:gs pos="100000">
                <a:srgbClr val="7F7FF8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3080" name="Picture 17" descr="suseal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1"/>
            <a:ext cx="884902" cy="609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756731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5" r:id="rId1"/>
    <p:sldLayoutId id="2147483996" r:id="rId2"/>
    <p:sldLayoutId id="2147483997" r:id="rId3"/>
    <p:sldLayoutId id="2147483998" r:id="rId4"/>
    <p:sldLayoutId id="2147483999" r:id="rId5"/>
    <p:sldLayoutId id="2147484000" r:id="rId6"/>
    <p:sldLayoutId id="2147484001" r:id="rId7"/>
    <p:sldLayoutId id="2147484002" r:id="rId8"/>
    <p:sldLayoutId id="2147484003" r:id="rId9"/>
    <p:sldLayoutId id="2147484004" r:id="rId10"/>
    <p:sldLayoutId id="2147484005" r:id="rId11"/>
    <p:sldLayoutId id="2147484006" r:id="rId12"/>
  </p:sldLayoutIdLst>
  <p:timing>
    <p:tnLst>
      <p:par>
        <p:cTn id="1" dur="indefinite" restart="never" nodeType="tmRoot"/>
      </p:par>
    </p:tnLst>
  </p:timing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v"/>
        <a:defRPr sz="18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1600">
          <a:solidFill>
            <a:schemeClr val="tx1"/>
          </a:solidFill>
          <a:latin typeface="Arial" pitchFamily="34" charset="0"/>
          <a:cs typeface="Arial" pitchFamily="34" charset="0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1400">
          <a:solidFill>
            <a:schemeClr val="tx1"/>
          </a:solidFill>
          <a:latin typeface="Arial" pitchFamily="34" charset="0"/>
          <a:cs typeface="Arial" pitchFamily="34" charset="0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1200">
          <a:solidFill>
            <a:schemeClr val="tx1"/>
          </a:solidFill>
          <a:latin typeface="Arial" pitchFamily="34" charset="0"/>
          <a:cs typeface="Arial" pitchFamily="34" charset="0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12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16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16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16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05377" y="1951272"/>
            <a:ext cx="6146234" cy="1274195"/>
          </a:xfrm>
          <a:solidFill>
            <a:srgbClr val="6699FF">
              <a:alpha val="38431"/>
            </a:srgbClr>
          </a:solidFill>
        </p:spPr>
        <p:txBody>
          <a:bodyPr wrap="none" anchor="ctr" anchorCtr="1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 smtClean="0">
                <a:solidFill>
                  <a:schemeClr val="bg2"/>
                </a:solidFill>
              </a:rPr>
              <a:t>The UT Electronics Slice Test Plan</a:t>
            </a:r>
            <a:br>
              <a:rPr lang="en-US" sz="3200" dirty="0" smtClean="0">
                <a:solidFill>
                  <a:schemeClr val="bg2"/>
                </a:solidFill>
              </a:rPr>
            </a:br>
            <a:r>
              <a:rPr lang="en-US" sz="3200" dirty="0" smtClean="0">
                <a:solidFill>
                  <a:schemeClr val="bg2"/>
                </a:solidFill>
              </a:rPr>
              <a:t>&amp; Preparation At Syracuse</a:t>
            </a:r>
            <a:endParaRPr lang="en-US" sz="2400" dirty="0" smtClean="0">
              <a:solidFill>
                <a:schemeClr val="bg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7000" y="3886200"/>
            <a:ext cx="3733800" cy="1371600"/>
          </a:xfrm>
        </p:spPr>
        <p:txBody>
          <a:bodyPr/>
          <a:lstStyle/>
          <a:p>
            <a:pPr algn="ctr"/>
            <a:r>
              <a:rPr lang="en-US" sz="1800" dirty="0" err="1" smtClean="0"/>
              <a:t>Jianchun</a:t>
            </a:r>
            <a:r>
              <a:rPr lang="en-US" sz="1800" dirty="0" smtClean="0"/>
              <a:t> Wang</a:t>
            </a:r>
          </a:p>
          <a:p>
            <a:pPr algn="ctr"/>
            <a:endParaRPr lang="en-US" sz="1800" dirty="0"/>
          </a:p>
          <a:p>
            <a:pPr algn="ctr"/>
            <a:r>
              <a:rPr lang="en-US" sz="1800" dirty="0" smtClean="0"/>
              <a:t>INFN Milano </a:t>
            </a:r>
            <a:r>
              <a:rPr lang="en-US" sz="1800" dirty="0" err="1" smtClean="0"/>
              <a:t>LHCb</a:t>
            </a:r>
            <a:r>
              <a:rPr lang="en-US" sz="1800" dirty="0" smtClean="0"/>
              <a:t> UT Workshop</a:t>
            </a:r>
            <a:endParaRPr lang="en-US" sz="1800" dirty="0"/>
          </a:p>
          <a:p>
            <a:pPr algn="ctr"/>
            <a:r>
              <a:rPr lang="en-US" sz="1800" dirty="0" smtClean="0"/>
              <a:t>May 17-19, 2016</a:t>
            </a:r>
          </a:p>
        </p:txBody>
      </p:sp>
    </p:spTree>
    <p:extLst>
      <p:ext uri="{BB962C8B-B14F-4D97-AF65-F5344CB8AC3E}">
        <p14:creationId xmlns:p14="http://schemas.microsoft.com/office/powerpoint/2010/main" val="2748405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4962" y="4796228"/>
            <a:ext cx="6031397" cy="11267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658100" cy="609600"/>
          </a:xfrm>
        </p:spPr>
        <p:txBody>
          <a:bodyPr/>
          <a:lstStyle/>
          <a:p>
            <a:r>
              <a:rPr lang="en-US" dirty="0" smtClean="0"/>
              <a:t>Phase I Slice Test Setup @ Syracuse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81000" y="6400800"/>
            <a:ext cx="1676400" cy="3048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05/18/2016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EFEB5A-342B-4E09-AFBA-47D825DD63E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607463" y="5864423"/>
            <a:ext cx="1857945" cy="307777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Flex Cable Assembly</a:t>
            </a:r>
            <a:endParaRPr lang="en-US" sz="1400" dirty="0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3742" y="3625298"/>
            <a:ext cx="2317704" cy="1570058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3668096" y="685800"/>
            <a:ext cx="1628611" cy="493024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GBT frame data</a:t>
            </a:r>
          </a:p>
          <a:p>
            <a:pPr algn="ctr"/>
            <a:r>
              <a:rPr lang="en-US" sz="1400" dirty="0" smtClean="0"/>
              <a:t>(TFC/ECS &amp; event)</a:t>
            </a:r>
          </a:p>
        </p:txBody>
      </p:sp>
      <p:pic>
        <p:nvPicPr>
          <p:cNvPr id="6" name="Content Placeholder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515320" y="609600"/>
            <a:ext cx="3400080" cy="255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Content Placeholder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85906" y="1830240"/>
            <a:ext cx="2412559" cy="172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2853309" y="2483211"/>
            <a:ext cx="606009" cy="2900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FF0000"/>
                </a:solidFill>
              </a:rPr>
              <a:t>GBTx</a:t>
            </a:r>
            <a:endParaRPr lang="en-US" sz="1400" dirty="0" smtClean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424078" y="2691868"/>
            <a:ext cx="522932" cy="2900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SCA</a:t>
            </a:r>
          </a:p>
        </p:txBody>
      </p:sp>
      <p:sp>
        <p:nvSpPr>
          <p:cNvPr id="51" name="TextBox 50"/>
          <p:cNvSpPr txBox="1"/>
          <p:nvPr/>
        </p:nvSpPr>
        <p:spPr>
          <a:xfrm rot="3454177">
            <a:off x="6415043" y="2557848"/>
            <a:ext cx="814130" cy="290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420000">
                    <a:lumMod val="50000"/>
                    <a:lumOff val="50000"/>
                  </a:srgbClr>
                </a:solidFill>
              </a:rPr>
              <a:t>AMC40</a:t>
            </a:r>
            <a:endParaRPr lang="en-US" sz="1400" dirty="0">
              <a:solidFill>
                <a:srgbClr val="42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621127" y="799680"/>
            <a:ext cx="850708" cy="290015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MiniDAQ</a:t>
            </a:r>
            <a:endParaRPr lang="en-US" sz="1400" dirty="0"/>
          </a:p>
        </p:txBody>
      </p:sp>
      <p:sp>
        <p:nvSpPr>
          <p:cNvPr id="54" name="TextBox 53"/>
          <p:cNvSpPr txBox="1"/>
          <p:nvPr/>
        </p:nvSpPr>
        <p:spPr>
          <a:xfrm>
            <a:off x="7726167" y="3657600"/>
            <a:ext cx="937773" cy="290015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SALT8 TB</a:t>
            </a:r>
            <a:endParaRPr lang="en-US" sz="1400" dirty="0"/>
          </a:p>
        </p:txBody>
      </p:sp>
      <p:sp>
        <p:nvSpPr>
          <p:cNvPr id="40" name="TextBox 39"/>
          <p:cNvSpPr txBox="1"/>
          <p:nvPr/>
        </p:nvSpPr>
        <p:spPr>
          <a:xfrm>
            <a:off x="679014" y="954776"/>
            <a:ext cx="1149786" cy="493024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I</a:t>
            </a:r>
            <a:r>
              <a:rPr lang="en-US" sz="1400" baseline="30000" dirty="0" smtClean="0"/>
              <a:t>2</a:t>
            </a:r>
            <a:r>
              <a:rPr lang="en-US" sz="1400" dirty="0" smtClean="0"/>
              <a:t>C signal to</a:t>
            </a:r>
          </a:p>
          <a:p>
            <a:pPr algn="ctr"/>
            <a:r>
              <a:rPr lang="en-US" sz="1400" dirty="0" err="1"/>
              <a:t>c</a:t>
            </a:r>
            <a:r>
              <a:rPr lang="en-US" sz="1400" dirty="0" err="1" smtClean="0"/>
              <a:t>onfig</a:t>
            </a:r>
            <a:r>
              <a:rPr lang="en-US" sz="1400" dirty="0" smtClean="0"/>
              <a:t> </a:t>
            </a:r>
            <a:r>
              <a:rPr lang="en-US" sz="1400" dirty="0" err="1" smtClean="0"/>
              <a:t>GBTx</a:t>
            </a:r>
            <a:r>
              <a:rPr lang="en-US" sz="1400" dirty="0" smtClean="0"/>
              <a:t> 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543800" y="4312244"/>
            <a:ext cx="1008827" cy="2900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½ A sensor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733800" y="1843585"/>
            <a:ext cx="616582" cy="290015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VLDB</a:t>
            </a:r>
            <a:endParaRPr lang="en-US" sz="1400" dirty="0"/>
          </a:p>
        </p:txBody>
      </p:sp>
      <p:sp>
        <p:nvSpPr>
          <p:cNvPr id="23" name="Freeform 22"/>
          <p:cNvSpPr/>
          <p:nvPr/>
        </p:nvSpPr>
        <p:spPr bwMode="auto">
          <a:xfrm>
            <a:off x="1395987" y="2537618"/>
            <a:ext cx="3674460" cy="2291931"/>
          </a:xfrm>
          <a:custGeom>
            <a:avLst/>
            <a:gdLst>
              <a:gd name="connsiteX0" fmla="*/ 3334407 w 3899509"/>
              <a:gd name="connsiteY0" fmla="*/ 10814 h 2383524"/>
              <a:gd name="connsiteX1" fmla="*/ 3799490 w 3899509"/>
              <a:gd name="connsiteY1" fmla="*/ 168469 h 2383524"/>
              <a:gd name="connsiteX2" fmla="*/ 3886200 w 3899509"/>
              <a:gd name="connsiteY2" fmla="*/ 1177462 h 2383524"/>
              <a:gd name="connsiteX3" fmla="*/ 3602421 w 3899509"/>
              <a:gd name="connsiteY3" fmla="*/ 1815965 h 2383524"/>
              <a:gd name="connsiteX4" fmla="*/ 2538248 w 3899509"/>
              <a:gd name="connsiteY4" fmla="*/ 1886910 h 2383524"/>
              <a:gd name="connsiteX5" fmla="*/ 512379 w 3899509"/>
              <a:gd name="connsiteY5" fmla="*/ 1879028 h 2383524"/>
              <a:gd name="connsiteX6" fmla="*/ 0 w 3899509"/>
              <a:gd name="connsiteY6" fmla="*/ 2383524 h 2383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99509" h="2383524">
                <a:moveTo>
                  <a:pt x="3334407" y="10814"/>
                </a:moveTo>
                <a:cubicBezTo>
                  <a:pt x="3520966" y="-7579"/>
                  <a:pt x="3707525" y="-25972"/>
                  <a:pt x="3799490" y="168469"/>
                </a:cubicBezTo>
                <a:cubicBezTo>
                  <a:pt x="3891455" y="362910"/>
                  <a:pt x="3919045" y="902879"/>
                  <a:pt x="3886200" y="1177462"/>
                </a:cubicBezTo>
                <a:cubicBezTo>
                  <a:pt x="3853355" y="1452045"/>
                  <a:pt x="3827080" y="1697724"/>
                  <a:pt x="3602421" y="1815965"/>
                </a:cubicBezTo>
                <a:cubicBezTo>
                  <a:pt x="3377762" y="1934206"/>
                  <a:pt x="3053255" y="1876400"/>
                  <a:pt x="2538248" y="1886910"/>
                </a:cubicBezTo>
                <a:cubicBezTo>
                  <a:pt x="2023241" y="1897420"/>
                  <a:pt x="935420" y="1796259"/>
                  <a:pt x="512379" y="1879028"/>
                </a:cubicBezTo>
                <a:cubicBezTo>
                  <a:pt x="89338" y="1961797"/>
                  <a:pt x="44669" y="2172660"/>
                  <a:pt x="0" y="2383524"/>
                </a:cubicBezTo>
              </a:path>
            </a:pathLst>
          </a:custGeom>
          <a:noFill/>
          <a:ln w="508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lg" len="lg"/>
          </a:ln>
          <a:effectLst/>
        </p:spPr>
        <p:txBody>
          <a:bodyPr vert="horz" wrap="none" lIns="45720" tIns="45720" rIns="4572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Freeform 26"/>
          <p:cNvSpPr/>
          <p:nvPr/>
        </p:nvSpPr>
        <p:spPr bwMode="auto">
          <a:xfrm>
            <a:off x="1091731" y="3005229"/>
            <a:ext cx="1393323" cy="1840709"/>
          </a:xfrm>
          <a:custGeom>
            <a:avLst/>
            <a:gdLst>
              <a:gd name="connsiteX0" fmla="*/ 1201680 w 1201680"/>
              <a:gd name="connsiteY0" fmla="*/ 53701 h 1953446"/>
              <a:gd name="connsiteX1" fmla="*/ 539528 w 1201680"/>
              <a:gd name="connsiteY1" fmla="*/ 108881 h 1953446"/>
              <a:gd name="connsiteX2" fmla="*/ 42914 w 1201680"/>
              <a:gd name="connsiteY2" fmla="*/ 1031163 h 1953446"/>
              <a:gd name="connsiteX3" fmla="*/ 58680 w 1201680"/>
              <a:gd name="connsiteY3" fmla="*/ 1953446 h 1953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1680" h="1953446">
                <a:moveTo>
                  <a:pt x="1201680" y="53701"/>
                </a:moveTo>
                <a:cubicBezTo>
                  <a:pt x="967168" y="-164"/>
                  <a:pt x="732656" y="-54029"/>
                  <a:pt x="539528" y="108881"/>
                </a:cubicBezTo>
                <a:cubicBezTo>
                  <a:pt x="346400" y="271791"/>
                  <a:pt x="123055" y="723736"/>
                  <a:pt x="42914" y="1031163"/>
                </a:cubicBezTo>
                <a:cubicBezTo>
                  <a:pt x="-37227" y="1338590"/>
                  <a:pt x="10726" y="1646018"/>
                  <a:pt x="58680" y="1953446"/>
                </a:cubicBezTo>
              </a:path>
            </a:pathLst>
          </a:custGeom>
          <a:noFill/>
          <a:ln w="63500" cap="flat" cmpd="tri" algn="ctr">
            <a:solidFill>
              <a:srgbClr val="CC3399"/>
            </a:solidFill>
            <a:prstDash val="solid"/>
            <a:round/>
            <a:headEnd type="none" w="med" len="med"/>
            <a:tailEnd type="none" w="lg" len="lg"/>
          </a:ln>
          <a:effectLst/>
        </p:spPr>
        <p:txBody>
          <a:bodyPr vert="horz" wrap="square" lIns="45720" tIns="45720" rIns="4572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Freeform 28"/>
          <p:cNvSpPr/>
          <p:nvPr/>
        </p:nvSpPr>
        <p:spPr bwMode="auto">
          <a:xfrm>
            <a:off x="1874927" y="1248613"/>
            <a:ext cx="1232662" cy="574198"/>
          </a:xfrm>
          <a:custGeom>
            <a:avLst/>
            <a:gdLst>
              <a:gd name="connsiteX0" fmla="*/ 1284890 w 1308159"/>
              <a:gd name="connsiteY0" fmla="*/ 609366 h 609366"/>
              <a:gd name="connsiteX1" fmla="*/ 1135117 w 1308159"/>
              <a:gd name="connsiteY1" fmla="*/ 81221 h 609366"/>
              <a:gd name="connsiteX2" fmla="*/ 0 w 1308159"/>
              <a:gd name="connsiteY2" fmla="*/ 10277 h 609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08159" h="609366">
                <a:moveTo>
                  <a:pt x="1284890" y="609366"/>
                </a:moveTo>
                <a:cubicBezTo>
                  <a:pt x="1317077" y="395217"/>
                  <a:pt x="1349265" y="181069"/>
                  <a:pt x="1135117" y="81221"/>
                </a:cubicBezTo>
                <a:cubicBezTo>
                  <a:pt x="920969" y="-18627"/>
                  <a:pt x="460484" y="-4175"/>
                  <a:pt x="0" y="10277"/>
                </a:cubicBezTo>
              </a:path>
            </a:pathLst>
          </a:custGeom>
          <a:noFill/>
          <a:ln w="63500" cap="flat" cmpd="tri" algn="ctr">
            <a:solidFill>
              <a:srgbClr val="CC3399"/>
            </a:solidFill>
            <a:prstDash val="solid"/>
            <a:round/>
            <a:headEnd type="none" w="med" len="med"/>
            <a:tailEnd type="none" w="lg" len="lg"/>
          </a:ln>
          <a:effectLst/>
        </p:spPr>
        <p:txBody>
          <a:bodyPr vert="horz" wrap="none" lIns="45720" tIns="45720" rIns="4572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Freeform 29"/>
          <p:cNvSpPr/>
          <p:nvPr/>
        </p:nvSpPr>
        <p:spPr bwMode="auto">
          <a:xfrm>
            <a:off x="1250989" y="2911477"/>
            <a:ext cx="3669997" cy="1889893"/>
          </a:xfrm>
          <a:custGeom>
            <a:avLst/>
            <a:gdLst>
              <a:gd name="connsiteX0" fmla="*/ 3342290 w 3894772"/>
              <a:gd name="connsiteY0" fmla="*/ 19188 h 2005643"/>
              <a:gd name="connsiteX1" fmla="*/ 3783725 w 3894772"/>
              <a:gd name="connsiteY1" fmla="*/ 82250 h 2005643"/>
              <a:gd name="connsiteX2" fmla="*/ 3894083 w 3894772"/>
              <a:gd name="connsiteY2" fmla="*/ 673457 h 2005643"/>
              <a:gd name="connsiteX3" fmla="*/ 3752194 w 3894772"/>
              <a:gd name="connsiteY3" fmla="*/ 1217368 h 2005643"/>
              <a:gd name="connsiteX4" fmla="*/ 2900856 w 3894772"/>
              <a:gd name="connsiteY4" fmla="*/ 1367140 h 2005643"/>
              <a:gd name="connsiteX5" fmla="*/ 606973 w 3894772"/>
              <a:gd name="connsiteY5" fmla="*/ 1406554 h 2005643"/>
              <a:gd name="connsiteX6" fmla="*/ 0 w 3894772"/>
              <a:gd name="connsiteY6" fmla="*/ 2005643 h 2005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94772" h="2005643">
                <a:moveTo>
                  <a:pt x="3342290" y="19188"/>
                </a:moveTo>
                <a:cubicBezTo>
                  <a:pt x="3517025" y="-3804"/>
                  <a:pt x="3691760" y="-26795"/>
                  <a:pt x="3783725" y="82250"/>
                </a:cubicBezTo>
                <a:cubicBezTo>
                  <a:pt x="3875690" y="191295"/>
                  <a:pt x="3899338" y="484271"/>
                  <a:pt x="3894083" y="673457"/>
                </a:cubicBezTo>
                <a:cubicBezTo>
                  <a:pt x="3888828" y="862643"/>
                  <a:pt x="3917732" y="1101754"/>
                  <a:pt x="3752194" y="1217368"/>
                </a:cubicBezTo>
                <a:cubicBezTo>
                  <a:pt x="3586656" y="1332982"/>
                  <a:pt x="3425059" y="1335609"/>
                  <a:pt x="2900856" y="1367140"/>
                </a:cubicBezTo>
                <a:cubicBezTo>
                  <a:pt x="2376653" y="1398671"/>
                  <a:pt x="1090449" y="1300137"/>
                  <a:pt x="606973" y="1406554"/>
                </a:cubicBezTo>
                <a:cubicBezTo>
                  <a:pt x="123497" y="1512971"/>
                  <a:pt x="61748" y="1759307"/>
                  <a:pt x="0" y="2005643"/>
                </a:cubicBezTo>
              </a:path>
            </a:pathLst>
          </a:custGeom>
          <a:noFill/>
          <a:ln w="508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lg" len="lg"/>
          </a:ln>
          <a:effectLst/>
        </p:spPr>
        <p:txBody>
          <a:bodyPr vert="horz" wrap="none" lIns="45720" tIns="45720" rIns="4572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593231" y="3634891"/>
            <a:ext cx="971547" cy="493024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E-link data</a:t>
            </a:r>
          </a:p>
          <a:p>
            <a:pPr algn="ctr"/>
            <a:r>
              <a:rPr lang="en-US" sz="1400" dirty="0" smtClean="0"/>
              <a:t>320 Mbps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982204" y="2476461"/>
            <a:ext cx="1174980" cy="493024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I</a:t>
            </a:r>
            <a:r>
              <a:rPr lang="en-US" sz="1400" baseline="30000" dirty="0" smtClean="0"/>
              <a:t>2</a:t>
            </a:r>
            <a:r>
              <a:rPr lang="en-US" sz="1400" dirty="0" smtClean="0"/>
              <a:t>C signal to</a:t>
            </a:r>
          </a:p>
          <a:p>
            <a:pPr algn="ctr"/>
            <a:r>
              <a:rPr lang="en-US" sz="1400" dirty="0" err="1"/>
              <a:t>c</a:t>
            </a:r>
            <a:r>
              <a:rPr lang="en-US" sz="1400" dirty="0" err="1" smtClean="0"/>
              <a:t>onfig</a:t>
            </a:r>
            <a:r>
              <a:rPr lang="en-US" sz="1400" dirty="0" smtClean="0"/>
              <a:t> SALT8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901084" y="4878544"/>
            <a:ext cx="927716" cy="912656"/>
          </a:xfrm>
          <a:prstGeom prst="rect">
            <a:avLst/>
          </a:prstGeom>
          <a:solidFill>
            <a:srgbClr val="99FF66">
              <a:alpha val="60000"/>
            </a:srgbClr>
          </a:solidFill>
          <a:ln w="22225">
            <a:solidFill>
              <a:schemeClr val="tx2">
                <a:lumMod val="50000"/>
                <a:lumOff val="50000"/>
                <a:alpha val="50000"/>
              </a:schemeClr>
            </a:solidFill>
          </a:ln>
        </p:spPr>
        <p:txBody>
          <a:bodyPr wrap="none" rtlCol="0" anchor="ctr" anchorCtr="1">
            <a:noAutofit/>
          </a:bodyPr>
          <a:lstStyle/>
          <a:p>
            <a:pPr algn="ctr"/>
            <a:r>
              <a:rPr lang="en-US" sz="1400" dirty="0" err="1" smtClean="0"/>
              <a:t>MegAda</a:t>
            </a:r>
            <a:endParaRPr lang="en-US" sz="1400" dirty="0" smtClean="0"/>
          </a:p>
        </p:txBody>
      </p:sp>
      <p:sp>
        <p:nvSpPr>
          <p:cNvPr id="45" name="Rounded Rectangle 44"/>
          <p:cNvSpPr/>
          <p:nvPr/>
        </p:nvSpPr>
        <p:spPr bwMode="auto">
          <a:xfrm>
            <a:off x="152400" y="3429000"/>
            <a:ext cx="458146" cy="408623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</p:spPr>
        <p:txBody>
          <a:bodyPr vert="horz" wrap="none" lIns="45720" tIns="45720" rIns="4572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LV </a:t>
            </a:r>
          </a:p>
        </p:txBody>
      </p:sp>
      <p:sp>
        <p:nvSpPr>
          <p:cNvPr id="46" name="Freeform 45"/>
          <p:cNvSpPr/>
          <p:nvPr/>
        </p:nvSpPr>
        <p:spPr bwMode="auto">
          <a:xfrm>
            <a:off x="380629" y="3833648"/>
            <a:ext cx="562674" cy="993228"/>
          </a:xfrm>
          <a:custGeom>
            <a:avLst/>
            <a:gdLst>
              <a:gd name="connsiteX0" fmla="*/ 10881 w 562674"/>
              <a:gd name="connsiteY0" fmla="*/ 0 h 993228"/>
              <a:gd name="connsiteX1" fmla="*/ 58178 w 562674"/>
              <a:gd name="connsiteY1" fmla="*/ 449318 h 993228"/>
              <a:gd name="connsiteX2" fmla="*/ 460199 w 562674"/>
              <a:gd name="connsiteY2" fmla="*/ 756745 h 993228"/>
              <a:gd name="connsiteX3" fmla="*/ 562674 w 562674"/>
              <a:gd name="connsiteY3" fmla="*/ 993228 h 993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2674" h="993228">
                <a:moveTo>
                  <a:pt x="10881" y="0"/>
                </a:moveTo>
                <a:cubicBezTo>
                  <a:pt x="-2914" y="161597"/>
                  <a:pt x="-16708" y="323194"/>
                  <a:pt x="58178" y="449318"/>
                </a:cubicBezTo>
                <a:cubicBezTo>
                  <a:pt x="133064" y="575442"/>
                  <a:pt x="376116" y="666093"/>
                  <a:pt x="460199" y="756745"/>
                </a:cubicBezTo>
                <a:cubicBezTo>
                  <a:pt x="544282" y="847397"/>
                  <a:pt x="553478" y="920312"/>
                  <a:pt x="562674" y="993228"/>
                </a:cubicBezTo>
              </a:path>
            </a:pathLst>
          </a:custGeom>
          <a:noFill/>
          <a:ln w="444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</p:spPr>
        <p:txBody>
          <a:bodyPr vert="horz" wrap="none" lIns="45720" tIns="45720" rIns="4572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Freeform 46"/>
          <p:cNvSpPr/>
          <p:nvPr/>
        </p:nvSpPr>
        <p:spPr bwMode="auto">
          <a:xfrm>
            <a:off x="1560786" y="2217721"/>
            <a:ext cx="3657510" cy="2590762"/>
          </a:xfrm>
          <a:custGeom>
            <a:avLst/>
            <a:gdLst>
              <a:gd name="connsiteX0" fmla="*/ 2735317 w 3657510"/>
              <a:gd name="connsiteY0" fmla="*/ 5217 h 2590762"/>
              <a:gd name="connsiteX1" fmla="*/ 3318642 w 3657510"/>
              <a:gd name="connsiteY1" fmla="*/ 91927 h 2590762"/>
              <a:gd name="connsiteX2" fmla="*/ 3610304 w 3657510"/>
              <a:gd name="connsiteY2" fmla="*/ 635838 h 2590762"/>
              <a:gd name="connsiteX3" fmla="*/ 3626069 w 3657510"/>
              <a:gd name="connsiteY3" fmla="*/ 1597534 h 2590762"/>
              <a:gd name="connsiteX4" fmla="*/ 3302876 w 3657510"/>
              <a:gd name="connsiteY4" fmla="*/ 2204507 h 2590762"/>
              <a:gd name="connsiteX5" fmla="*/ 2372711 w 3657510"/>
              <a:gd name="connsiteY5" fmla="*/ 2306982 h 2590762"/>
              <a:gd name="connsiteX6" fmla="*/ 1150883 w 3657510"/>
              <a:gd name="connsiteY6" fmla="*/ 2243920 h 2590762"/>
              <a:gd name="connsiteX7" fmla="*/ 575442 w 3657510"/>
              <a:gd name="connsiteY7" fmla="*/ 2243920 h 2590762"/>
              <a:gd name="connsiteX8" fmla="*/ 165538 w 3657510"/>
              <a:gd name="connsiteY8" fmla="*/ 2306982 h 2590762"/>
              <a:gd name="connsiteX9" fmla="*/ 0 w 3657510"/>
              <a:gd name="connsiteY9" fmla="*/ 2590762 h 2590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57510" h="2590762">
                <a:moveTo>
                  <a:pt x="2735317" y="5217"/>
                </a:moveTo>
                <a:cubicBezTo>
                  <a:pt x="2954064" y="-3980"/>
                  <a:pt x="3172811" y="-13177"/>
                  <a:pt x="3318642" y="91927"/>
                </a:cubicBezTo>
                <a:cubicBezTo>
                  <a:pt x="3464473" y="197031"/>
                  <a:pt x="3559066" y="384904"/>
                  <a:pt x="3610304" y="635838"/>
                </a:cubicBezTo>
                <a:cubicBezTo>
                  <a:pt x="3661542" y="886772"/>
                  <a:pt x="3677307" y="1336089"/>
                  <a:pt x="3626069" y="1597534"/>
                </a:cubicBezTo>
                <a:cubicBezTo>
                  <a:pt x="3574831" y="1858979"/>
                  <a:pt x="3511769" y="2086266"/>
                  <a:pt x="3302876" y="2204507"/>
                </a:cubicBezTo>
                <a:cubicBezTo>
                  <a:pt x="3093983" y="2322748"/>
                  <a:pt x="2731376" y="2300413"/>
                  <a:pt x="2372711" y="2306982"/>
                </a:cubicBezTo>
                <a:cubicBezTo>
                  <a:pt x="2014046" y="2313551"/>
                  <a:pt x="1450428" y="2254430"/>
                  <a:pt x="1150883" y="2243920"/>
                </a:cubicBezTo>
                <a:cubicBezTo>
                  <a:pt x="851338" y="2233410"/>
                  <a:pt x="739666" y="2233410"/>
                  <a:pt x="575442" y="2243920"/>
                </a:cubicBezTo>
                <a:cubicBezTo>
                  <a:pt x="411218" y="2254430"/>
                  <a:pt x="261445" y="2249175"/>
                  <a:pt x="165538" y="2306982"/>
                </a:cubicBezTo>
                <a:cubicBezTo>
                  <a:pt x="69631" y="2364789"/>
                  <a:pt x="34815" y="2477775"/>
                  <a:pt x="0" y="2590762"/>
                </a:cubicBezTo>
              </a:path>
            </a:pathLst>
          </a:custGeom>
          <a:noFill/>
          <a:ln w="508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lg" len="lg"/>
          </a:ln>
          <a:effectLst/>
        </p:spPr>
        <p:txBody>
          <a:bodyPr vert="horz" wrap="none" lIns="45720" tIns="45720" rIns="4572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890557" y="4940237"/>
            <a:ext cx="8189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SALT8b</a:t>
            </a:r>
          </a:p>
        </p:txBody>
      </p:sp>
      <p:cxnSp>
        <p:nvCxnSpPr>
          <p:cNvPr id="81" name="Straight Arrow Connector 80"/>
          <p:cNvCxnSpPr>
            <a:stCxn id="72" idx="0"/>
          </p:cNvCxnSpPr>
          <p:nvPr/>
        </p:nvCxnSpPr>
        <p:spPr bwMode="auto">
          <a:xfrm flipV="1">
            <a:off x="7300028" y="4572001"/>
            <a:ext cx="243772" cy="368236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84" name="TextBox 83"/>
          <p:cNvSpPr txBox="1"/>
          <p:nvPr/>
        </p:nvSpPr>
        <p:spPr>
          <a:xfrm>
            <a:off x="7311503" y="5562600"/>
            <a:ext cx="8418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Bonding</a:t>
            </a:r>
          </a:p>
          <a:p>
            <a:pPr algn="ctr"/>
            <a:r>
              <a:rPr lang="en-US" sz="1400" dirty="0">
                <a:solidFill>
                  <a:srgbClr val="FF0000"/>
                </a:solidFill>
              </a:rPr>
              <a:t>A</a:t>
            </a:r>
            <a:r>
              <a:rPr lang="en-US" sz="1400" dirty="0" smtClean="0">
                <a:solidFill>
                  <a:srgbClr val="FF0000"/>
                </a:solidFill>
              </a:rPr>
              <a:t>dapter</a:t>
            </a:r>
          </a:p>
        </p:txBody>
      </p:sp>
      <p:cxnSp>
        <p:nvCxnSpPr>
          <p:cNvPr id="85" name="Straight Arrow Connector 84"/>
          <p:cNvCxnSpPr/>
          <p:nvPr/>
        </p:nvCxnSpPr>
        <p:spPr bwMode="auto">
          <a:xfrm flipH="1" flipV="1">
            <a:off x="6581260" y="5609510"/>
            <a:ext cx="671704" cy="18169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86" name="TextBox 85"/>
          <p:cNvSpPr txBox="1"/>
          <p:nvPr/>
        </p:nvSpPr>
        <p:spPr>
          <a:xfrm>
            <a:off x="10815" y="5039380"/>
            <a:ext cx="9091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Available</a:t>
            </a:r>
          </a:p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now</a:t>
            </a:r>
            <a:endParaRPr lang="en-US" sz="1400" dirty="0" smtClean="0">
              <a:solidFill>
                <a:srgbClr val="FF0000"/>
              </a:solidFill>
            </a:endParaRPr>
          </a:p>
        </p:txBody>
      </p:sp>
      <p:sp>
        <p:nvSpPr>
          <p:cNvPr id="13" name="Freeform 12"/>
          <p:cNvSpPr/>
          <p:nvPr/>
        </p:nvSpPr>
        <p:spPr bwMode="auto">
          <a:xfrm>
            <a:off x="3256534" y="1242060"/>
            <a:ext cx="4626864" cy="1973333"/>
          </a:xfrm>
          <a:custGeom>
            <a:avLst/>
            <a:gdLst>
              <a:gd name="connsiteX0" fmla="*/ 0 w 4373273"/>
              <a:gd name="connsiteY0" fmla="*/ 595580 h 1973333"/>
              <a:gd name="connsiteX1" fmla="*/ 175260 w 4373273"/>
              <a:gd name="connsiteY1" fmla="*/ 123140 h 1973333"/>
              <a:gd name="connsiteX2" fmla="*/ 883920 w 4373273"/>
              <a:gd name="connsiteY2" fmla="*/ 8840 h 1973333"/>
              <a:gd name="connsiteX3" fmla="*/ 1630680 w 4373273"/>
              <a:gd name="connsiteY3" fmla="*/ 130760 h 1973333"/>
              <a:gd name="connsiteX4" fmla="*/ 2080260 w 4373273"/>
              <a:gd name="connsiteY4" fmla="*/ 1098500 h 1973333"/>
              <a:gd name="connsiteX5" fmla="*/ 2499360 w 4373273"/>
              <a:gd name="connsiteY5" fmla="*/ 1906220 h 1973333"/>
              <a:gd name="connsiteX6" fmla="*/ 3703320 w 4373273"/>
              <a:gd name="connsiteY6" fmla="*/ 1921460 h 1973333"/>
              <a:gd name="connsiteX7" fmla="*/ 4351020 w 4373273"/>
              <a:gd name="connsiteY7" fmla="*/ 1860500 h 1973333"/>
              <a:gd name="connsiteX8" fmla="*/ 4160520 w 4373273"/>
              <a:gd name="connsiteY8" fmla="*/ 1441400 h 1973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373273" h="1973333">
                <a:moveTo>
                  <a:pt x="0" y="595580"/>
                </a:moveTo>
                <a:cubicBezTo>
                  <a:pt x="13970" y="408255"/>
                  <a:pt x="27940" y="220930"/>
                  <a:pt x="175260" y="123140"/>
                </a:cubicBezTo>
                <a:cubicBezTo>
                  <a:pt x="322580" y="25350"/>
                  <a:pt x="641350" y="7570"/>
                  <a:pt x="883920" y="8840"/>
                </a:cubicBezTo>
                <a:cubicBezTo>
                  <a:pt x="1126490" y="10110"/>
                  <a:pt x="1431290" y="-50850"/>
                  <a:pt x="1630680" y="130760"/>
                </a:cubicBezTo>
                <a:cubicBezTo>
                  <a:pt x="1830070" y="312370"/>
                  <a:pt x="1935480" y="802590"/>
                  <a:pt x="2080260" y="1098500"/>
                </a:cubicBezTo>
                <a:cubicBezTo>
                  <a:pt x="2225040" y="1394410"/>
                  <a:pt x="2228850" y="1769060"/>
                  <a:pt x="2499360" y="1906220"/>
                </a:cubicBezTo>
                <a:cubicBezTo>
                  <a:pt x="2769870" y="2043380"/>
                  <a:pt x="3394710" y="1929080"/>
                  <a:pt x="3703320" y="1921460"/>
                </a:cubicBezTo>
                <a:cubicBezTo>
                  <a:pt x="4011930" y="1913840"/>
                  <a:pt x="4274820" y="1940510"/>
                  <a:pt x="4351020" y="1860500"/>
                </a:cubicBezTo>
                <a:cubicBezTo>
                  <a:pt x="4427220" y="1780490"/>
                  <a:pt x="4293870" y="1610945"/>
                  <a:pt x="4160520" y="1441400"/>
                </a:cubicBezTo>
              </a:path>
            </a:pathLst>
          </a:custGeom>
          <a:noFill/>
          <a:ln w="50800" cap="flat" cmpd="dbl" algn="ctr">
            <a:solidFill>
              <a:srgbClr val="00FFCC"/>
            </a:solidFill>
            <a:prstDash val="solid"/>
            <a:round/>
            <a:headEnd type="none" w="med" len="med"/>
            <a:tailEnd type="none" w="lg" len="lg"/>
          </a:ln>
          <a:effectLst/>
        </p:spPr>
        <p:txBody>
          <a:bodyPr vert="horz" wrap="square" lIns="45720" tIns="45720" rIns="4572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 rot="3454177">
            <a:off x="6064935" y="1985226"/>
            <a:ext cx="6941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420000">
                    <a:lumMod val="50000"/>
                    <a:lumOff val="50000"/>
                  </a:srgbClr>
                </a:solidFill>
              </a:rPr>
              <a:t>CCPC</a:t>
            </a:r>
            <a:endParaRPr lang="en-US" sz="1400" dirty="0">
              <a:solidFill>
                <a:srgbClr val="42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 rot="1511800">
            <a:off x="7864332" y="1503165"/>
            <a:ext cx="9112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420000">
                    <a:lumMod val="50000"/>
                    <a:lumOff val="50000"/>
                  </a:srgbClr>
                </a:solidFill>
              </a:rPr>
              <a:t>Linux PC</a:t>
            </a:r>
            <a:endParaRPr lang="en-US" sz="1400" dirty="0">
              <a:solidFill>
                <a:srgbClr val="420000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87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Other Major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219200"/>
            <a:ext cx="8039100" cy="449580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1600" dirty="0" smtClean="0"/>
              <a:t>Status of major components to be added in the phase II slice test and tests later are presented at this workshop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COMET with </a:t>
            </a:r>
            <a:r>
              <a:rPr lang="en-US" dirty="0" err="1"/>
              <a:t>GBTx</a:t>
            </a:r>
            <a:r>
              <a:rPr lang="en-US" dirty="0"/>
              <a:t> daughter card	(by Will Parker).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Hybrid of 8 SALT8 &amp; new flex cable	(by Mauro </a:t>
            </a:r>
            <a:r>
              <a:rPr lang="en-US" dirty="0" err="1" smtClean="0"/>
              <a:t>Citterio</a:t>
            </a:r>
            <a:r>
              <a:rPr lang="en-US" dirty="0" smtClean="0"/>
              <a:t>)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SALT128		(by Marek Idzik, Krzysztof </a:t>
            </a:r>
            <a:r>
              <a:rPr lang="en-US" dirty="0" err="1" smtClean="0"/>
              <a:t>Swientek</a:t>
            </a:r>
            <a:r>
              <a:rPr lang="en-US" dirty="0" smtClean="0"/>
              <a:t>, Tomasz </a:t>
            </a:r>
            <a:r>
              <a:rPr lang="en-US" dirty="0" err="1" smtClean="0"/>
              <a:t>Fiutowski</a:t>
            </a:r>
            <a:r>
              <a:rPr lang="en-US" dirty="0" smtClean="0"/>
              <a:t>)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SALT128 test board			(by Carlos </a:t>
            </a:r>
            <a:r>
              <a:rPr lang="en-US" dirty="0" err="1" smtClean="0"/>
              <a:t>Abellan</a:t>
            </a:r>
            <a:r>
              <a:rPr lang="en-US" dirty="0"/>
              <a:t> </a:t>
            </a:r>
            <a:r>
              <a:rPr lang="en-US" dirty="0" err="1" smtClean="0"/>
              <a:t>Beteta</a:t>
            </a:r>
            <a:r>
              <a:rPr lang="en-US" dirty="0" smtClean="0"/>
              <a:t>)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Pigtail cable		</a:t>
            </a:r>
            <a:r>
              <a:rPr lang="en-US" dirty="0"/>
              <a:t>	(by Maria Del </a:t>
            </a:r>
            <a:r>
              <a:rPr lang="en-US" dirty="0" err="1"/>
              <a:t>Pilar</a:t>
            </a:r>
            <a:r>
              <a:rPr lang="en-US" dirty="0"/>
              <a:t> </a:t>
            </a:r>
            <a:r>
              <a:rPr lang="en-US" dirty="0" err="1"/>
              <a:t>Peco</a:t>
            </a:r>
            <a:r>
              <a:rPr lang="en-US" dirty="0"/>
              <a:t> </a:t>
            </a:r>
            <a:r>
              <a:rPr lang="en-US" dirty="0" smtClean="0"/>
              <a:t>Regales)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Prototype bare stave	</a:t>
            </a:r>
            <a:r>
              <a:rPr lang="en-US" dirty="0"/>
              <a:t>	</a:t>
            </a:r>
            <a:r>
              <a:rPr lang="en-US" dirty="0" smtClean="0"/>
              <a:t>(by Ray Mountain)</a:t>
            </a:r>
          </a:p>
          <a:p>
            <a:pPr>
              <a:spcBef>
                <a:spcPts val="600"/>
              </a:spcBef>
            </a:pPr>
            <a:endParaRPr lang="en-US" sz="1600" dirty="0" smtClean="0"/>
          </a:p>
          <a:p>
            <a:pPr>
              <a:spcBef>
                <a:spcPts val="600"/>
              </a:spcBef>
            </a:pPr>
            <a:r>
              <a:rPr lang="en-US" sz="1600" dirty="0" smtClean="0"/>
              <a:t>Other components:</a:t>
            </a:r>
          </a:p>
          <a:p>
            <a:pPr lvl="1">
              <a:spcBef>
                <a:spcPts val="600"/>
              </a:spcBef>
            </a:pPr>
            <a:r>
              <a:rPr lang="en-US" dirty="0" err="1" smtClean="0"/>
              <a:t>MegAda</a:t>
            </a:r>
            <a:r>
              <a:rPr lang="en-US" dirty="0" smtClean="0"/>
              <a:t>:	        </a:t>
            </a:r>
            <a:r>
              <a:rPr lang="en-US" dirty="0" smtClean="0"/>
              <a:t>It is available now. I will bring 1 or 2 back to Syracuse.</a:t>
            </a:r>
            <a:endParaRPr lang="en-US" dirty="0"/>
          </a:p>
          <a:p>
            <a:pPr lvl="1">
              <a:spcBef>
                <a:spcPts val="600"/>
              </a:spcBef>
            </a:pPr>
            <a:r>
              <a:rPr lang="en-US" dirty="0"/>
              <a:t>MiniDAQ2:  </a:t>
            </a:r>
            <a:r>
              <a:rPr lang="en-US" dirty="0" smtClean="0"/>
              <a:t>    One </a:t>
            </a:r>
            <a:r>
              <a:rPr lang="en-US" dirty="0"/>
              <a:t>system is purchased for UMD, available this summer</a:t>
            </a:r>
            <a:r>
              <a:rPr lang="en-US" dirty="0" smtClean="0"/>
              <a:t>.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LV regulator:   We have one prototype from Brian Hamilton.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05/18/2016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9EFEB5A-342B-4E09-AFBA-47D825DD63E7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97881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DAQ System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05/18/2016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EFEB5A-342B-4E09-AFBA-47D825DD63E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Content Placeholder 5"/>
          <p:cNvSpPr txBox="1">
            <a:spLocks noGrp="1"/>
          </p:cNvSpPr>
          <p:nvPr>
            <p:ph idx="1"/>
          </p:nvPr>
        </p:nvSpPr>
        <p:spPr>
          <a:xfrm>
            <a:off x="533400" y="838200"/>
            <a:ext cx="8229600" cy="5247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600" dirty="0" smtClean="0">
                <a:solidFill>
                  <a:srgbClr val="000000"/>
                </a:solidFill>
              </a:rPr>
              <a:t>The </a:t>
            </a:r>
            <a:r>
              <a:rPr lang="en-US" sz="1600" dirty="0">
                <a:solidFill>
                  <a:srgbClr val="000000"/>
                </a:solidFill>
              </a:rPr>
              <a:t>L</a:t>
            </a:r>
            <a:r>
              <a:rPr lang="en-US" sz="1600" dirty="0" smtClean="0">
                <a:solidFill>
                  <a:srgbClr val="000000"/>
                </a:solidFill>
              </a:rPr>
              <a:t>inux PC</a:t>
            </a:r>
          </a:p>
          <a:p>
            <a:pPr marL="723900" lvl="1" indent="-285750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400" dirty="0" smtClean="0">
                <a:solidFill>
                  <a:srgbClr val="000000"/>
                </a:solidFill>
              </a:rPr>
              <a:t>PVSS control panels sends out configuration data to CCPC via an 1 </a:t>
            </a:r>
            <a:r>
              <a:rPr lang="en-US" sz="1400" dirty="0" err="1" smtClean="0">
                <a:solidFill>
                  <a:srgbClr val="000000"/>
                </a:solidFill>
              </a:rPr>
              <a:t>Gbps</a:t>
            </a:r>
            <a:r>
              <a:rPr lang="en-US" sz="1400" dirty="0" smtClean="0">
                <a:solidFill>
                  <a:srgbClr val="000000"/>
                </a:solidFill>
              </a:rPr>
              <a:t> Ethernet cable.</a:t>
            </a:r>
          </a:p>
          <a:p>
            <a:pPr marL="723900" lvl="1" indent="-285750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400" dirty="0" smtClean="0">
                <a:solidFill>
                  <a:srgbClr val="000000"/>
                </a:solidFill>
              </a:rPr>
              <a:t>A process running on PC reads event data in MEP from AMC40 via a 10 </a:t>
            </a:r>
            <a:r>
              <a:rPr lang="en-US" sz="1400" dirty="0" err="1" smtClean="0">
                <a:solidFill>
                  <a:srgbClr val="000000"/>
                </a:solidFill>
              </a:rPr>
              <a:t>Gbps</a:t>
            </a:r>
            <a:r>
              <a:rPr lang="en-US" sz="1400" dirty="0" smtClean="0">
                <a:solidFill>
                  <a:srgbClr val="000000"/>
                </a:solidFill>
              </a:rPr>
              <a:t> optical line, saves data in files for further analysis, or has real time analysis to avoid huge data files. </a:t>
            </a:r>
          </a:p>
          <a:p>
            <a:pPr marL="723900" lvl="1" indent="-285750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400" dirty="0" err="1" smtClean="0">
                <a:solidFill>
                  <a:srgbClr val="000000"/>
                </a:solidFill>
              </a:rPr>
              <a:t>Quartus</a:t>
            </a:r>
            <a:r>
              <a:rPr lang="en-US" sz="1400" dirty="0" smtClean="0">
                <a:solidFill>
                  <a:srgbClr val="000000"/>
                </a:solidFill>
              </a:rPr>
              <a:t> loads firmware to AMC40 FPGA via a USB-to-</a:t>
            </a:r>
            <a:r>
              <a:rPr lang="en-US" sz="1400" dirty="0" err="1" smtClean="0">
                <a:solidFill>
                  <a:srgbClr val="000000"/>
                </a:solidFill>
              </a:rPr>
              <a:t>jtag</a:t>
            </a:r>
            <a:r>
              <a:rPr lang="en-US" sz="1400" dirty="0" smtClean="0">
                <a:solidFill>
                  <a:srgbClr val="000000"/>
                </a:solidFill>
              </a:rPr>
              <a:t> connection.</a:t>
            </a:r>
          </a:p>
          <a:p>
            <a:pPr marL="723900" lvl="1" indent="-285750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400" dirty="0" smtClean="0">
                <a:solidFill>
                  <a:srgbClr val="000000"/>
                </a:solidFill>
              </a:rPr>
              <a:t>Configures </a:t>
            </a:r>
            <a:r>
              <a:rPr lang="en-US" sz="1400" dirty="0" err="1" smtClean="0">
                <a:solidFill>
                  <a:srgbClr val="000000"/>
                </a:solidFill>
              </a:rPr>
              <a:t>GBTx</a:t>
            </a:r>
            <a:r>
              <a:rPr lang="en-US" sz="1400" dirty="0" smtClean="0">
                <a:solidFill>
                  <a:srgbClr val="000000"/>
                </a:solidFill>
              </a:rPr>
              <a:t> on VLDB via USB-to-I</a:t>
            </a:r>
            <a:r>
              <a:rPr lang="en-US" sz="1400" baseline="30000" dirty="0" smtClean="0">
                <a:solidFill>
                  <a:srgbClr val="000000"/>
                </a:solidFill>
              </a:rPr>
              <a:t>2</a:t>
            </a:r>
            <a:r>
              <a:rPr lang="en-US" sz="1400" dirty="0" smtClean="0">
                <a:solidFill>
                  <a:srgbClr val="000000"/>
                </a:solidFill>
              </a:rPr>
              <a:t>C adapter. 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600" dirty="0" smtClean="0">
                <a:solidFill>
                  <a:srgbClr val="000000"/>
                </a:solidFill>
              </a:rPr>
              <a:t>CCPC on the </a:t>
            </a:r>
            <a:r>
              <a:rPr lang="en-US" sz="1600" dirty="0" err="1" smtClean="0">
                <a:solidFill>
                  <a:srgbClr val="000000"/>
                </a:solidFill>
              </a:rPr>
              <a:t>MiniDAQ</a:t>
            </a:r>
            <a:r>
              <a:rPr lang="en-US" sz="1600" dirty="0" smtClean="0">
                <a:solidFill>
                  <a:srgbClr val="000000"/>
                </a:solidFill>
              </a:rPr>
              <a:t> system</a:t>
            </a:r>
          </a:p>
          <a:p>
            <a:pPr marL="723900" lvl="1" indent="-285750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400" dirty="0" smtClean="0">
                <a:solidFill>
                  <a:srgbClr val="000000"/>
                </a:solidFill>
              </a:rPr>
              <a:t>Access register of FPGA on AMC40, write or read back register values of configuration.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600" dirty="0" smtClean="0">
                <a:solidFill>
                  <a:srgbClr val="000000"/>
                </a:solidFill>
              </a:rPr>
              <a:t>AMC40 on the </a:t>
            </a:r>
            <a:r>
              <a:rPr lang="en-US" sz="1600" dirty="0" err="1" smtClean="0">
                <a:solidFill>
                  <a:srgbClr val="000000"/>
                </a:solidFill>
              </a:rPr>
              <a:t>MiniDAQ</a:t>
            </a:r>
            <a:r>
              <a:rPr lang="en-US" sz="1600" dirty="0" smtClean="0">
                <a:solidFill>
                  <a:srgbClr val="000000"/>
                </a:solidFill>
              </a:rPr>
              <a:t> system</a:t>
            </a:r>
            <a:endParaRPr lang="en-US" sz="1400" dirty="0" smtClean="0">
              <a:solidFill>
                <a:srgbClr val="000000"/>
              </a:solidFill>
            </a:endParaRPr>
          </a:p>
          <a:p>
            <a:pPr marL="723900" lvl="1" indent="-285750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400" dirty="0" smtClean="0">
                <a:solidFill>
                  <a:srgbClr val="000000"/>
                </a:solidFill>
              </a:rPr>
              <a:t>A special firmware is implemented to combine TFC/ECS &amp; event data in 1 pair of optical fibers, to &amp; from VLDB separately.</a:t>
            </a:r>
          </a:p>
          <a:p>
            <a:pPr marL="723900" lvl="1" indent="-285750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400" dirty="0" smtClean="0">
                <a:solidFill>
                  <a:srgbClr val="000000"/>
                </a:solidFill>
              </a:rPr>
              <a:t>The GBT frame to VLDB consists of </a:t>
            </a:r>
            <a:r>
              <a:rPr lang="en-US" sz="1400" dirty="0" err="1" smtClean="0">
                <a:solidFill>
                  <a:srgbClr val="000000"/>
                </a:solidFill>
              </a:rPr>
              <a:t>GBTx</a:t>
            </a:r>
            <a:r>
              <a:rPr lang="en-US" sz="1400" dirty="0" smtClean="0">
                <a:solidFill>
                  <a:srgbClr val="000000"/>
                </a:solidFill>
              </a:rPr>
              <a:t> </a:t>
            </a:r>
            <a:r>
              <a:rPr lang="en-US" sz="1400" dirty="0" err="1" smtClean="0">
                <a:solidFill>
                  <a:srgbClr val="000000"/>
                </a:solidFill>
              </a:rPr>
              <a:t>config</a:t>
            </a:r>
            <a:r>
              <a:rPr lang="en-US" sz="1400" dirty="0" smtClean="0">
                <a:solidFill>
                  <a:srgbClr val="000000"/>
                </a:solidFill>
              </a:rPr>
              <a:t> (IC), SALT8 </a:t>
            </a:r>
            <a:r>
              <a:rPr lang="en-US" sz="1400" dirty="0" err="1" smtClean="0">
                <a:solidFill>
                  <a:srgbClr val="000000"/>
                </a:solidFill>
              </a:rPr>
              <a:t>config</a:t>
            </a:r>
            <a:r>
              <a:rPr lang="en-US" sz="1400" dirty="0" smtClean="0">
                <a:solidFill>
                  <a:srgbClr val="000000"/>
                </a:solidFill>
              </a:rPr>
              <a:t> (EC), &amp; TFC.</a:t>
            </a:r>
          </a:p>
          <a:p>
            <a:pPr marL="723900" lvl="1" indent="-285750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400" dirty="0" smtClean="0">
                <a:solidFill>
                  <a:srgbClr val="000000"/>
                </a:solidFill>
              </a:rPr>
              <a:t>The GBT frame from VLDB contains data from all input e-ports on VLDB &amp; IC/EC read back.</a:t>
            </a:r>
          </a:p>
          <a:p>
            <a:pPr marL="723900" lvl="1" indent="-285750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400" dirty="0" smtClean="0">
                <a:solidFill>
                  <a:srgbClr val="000000"/>
                </a:solidFill>
              </a:rPr>
              <a:t>AMC40 generates MEP from VLDB GBT frame data and sends to PC via a 10 </a:t>
            </a:r>
            <a:r>
              <a:rPr lang="en-US" sz="1400" dirty="0" err="1" smtClean="0">
                <a:solidFill>
                  <a:srgbClr val="000000"/>
                </a:solidFill>
              </a:rPr>
              <a:t>Gbps</a:t>
            </a:r>
            <a:r>
              <a:rPr lang="en-US" sz="1400" dirty="0" smtClean="0">
                <a:solidFill>
                  <a:srgbClr val="000000"/>
                </a:solidFill>
              </a:rPr>
              <a:t> optical.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600" dirty="0" smtClean="0">
                <a:solidFill>
                  <a:srgbClr val="000000"/>
                </a:solidFill>
              </a:rPr>
              <a:t>On VLDB</a:t>
            </a:r>
          </a:p>
          <a:p>
            <a:pPr marL="723900" lvl="1" indent="-285750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400" dirty="0" err="1" smtClean="0">
                <a:solidFill>
                  <a:srgbClr val="000000"/>
                </a:solidFill>
              </a:rPr>
              <a:t>GBTx</a:t>
            </a:r>
            <a:r>
              <a:rPr lang="en-US" sz="1400" dirty="0" smtClean="0">
                <a:solidFill>
                  <a:srgbClr val="000000"/>
                </a:solidFill>
              </a:rPr>
              <a:t> is configured from the USB-to-I</a:t>
            </a:r>
            <a:r>
              <a:rPr lang="en-US" sz="1400" baseline="30000" dirty="0" smtClean="0">
                <a:solidFill>
                  <a:srgbClr val="000000"/>
                </a:solidFill>
              </a:rPr>
              <a:t>2</a:t>
            </a:r>
            <a:r>
              <a:rPr lang="en-US" sz="1400" dirty="0" smtClean="0">
                <a:solidFill>
                  <a:srgbClr val="000000"/>
                </a:solidFill>
              </a:rPr>
              <a:t>C adapter, or from IC data.</a:t>
            </a:r>
          </a:p>
          <a:p>
            <a:pPr marL="723900" lvl="1" indent="-285750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400" dirty="0" smtClean="0">
                <a:solidFill>
                  <a:srgbClr val="000000"/>
                </a:solidFill>
              </a:rPr>
              <a:t>GBT-SCA communicates to </a:t>
            </a:r>
            <a:r>
              <a:rPr lang="en-US" sz="1400" dirty="0" err="1" smtClean="0">
                <a:solidFill>
                  <a:srgbClr val="000000"/>
                </a:solidFill>
              </a:rPr>
              <a:t>GBTx</a:t>
            </a:r>
            <a:r>
              <a:rPr lang="en-US" sz="1400" dirty="0" smtClean="0">
                <a:solidFill>
                  <a:srgbClr val="000000"/>
                </a:solidFill>
              </a:rPr>
              <a:t> of EC data &amp; relay in I</a:t>
            </a:r>
            <a:r>
              <a:rPr lang="en-US" sz="1400" baseline="30000" dirty="0" smtClean="0">
                <a:solidFill>
                  <a:srgbClr val="000000"/>
                </a:solidFill>
              </a:rPr>
              <a:t>2</a:t>
            </a:r>
            <a:r>
              <a:rPr lang="en-US" sz="1400" dirty="0" smtClean="0">
                <a:solidFill>
                  <a:srgbClr val="000000"/>
                </a:solidFill>
              </a:rPr>
              <a:t>C protocol with SALT8.</a:t>
            </a:r>
          </a:p>
          <a:p>
            <a:pPr marL="723900" lvl="1" indent="-285750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400" dirty="0" smtClean="0">
                <a:solidFill>
                  <a:srgbClr val="000000"/>
                </a:solidFill>
              </a:rPr>
              <a:t>E-ports operate at 320 Mbps, send TFC/CLK to SALT8, &amp; receive event packets.</a:t>
            </a:r>
          </a:p>
        </p:txBody>
      </p:sp>
    </p:spTree>
    <p:extLst>
      <p:ext uri="{BB962C8B-B14F-4D97-AF65-F5344CB8AC3E}">
        <p14:creationId xmlns:p14="http://schemas.microsoft.com/office/powerpoint/2010/main" val="36178112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PVSS Control Panels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05/18/2016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EFEB5A-342B-4E09-AFBA-47D825DD63E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13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9800" y="3200400"/>
            <a:ext cx="3002280" cy="29870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1800" y="609600"/>
            <a:ext cx="4408170" cy="27927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408" y="2299335"/>
            <a:ext cx="4149090" cy="342519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315200" y="2600980"/>
            <a:ext cx="17345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TFC control panels by Federico </a:t>
            </a:r>
            <a:r>
              <a:rPr lang="en-US" sz="1400" dirty="0" err="1" smtClean="0"/>
              <a:t>Alessio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152400" y="5791200"/>
            <a:ext cx="419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SALT8 test control panel started by Carlos </a:t>
            </a:r>
            <a:r>
              <a:rPr lang="en-US" sz="1400" dirty="0" err="1" smtClean="0"/>
              <a:t>Abellan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304800" y="873948"/>
            <a:ext cx="2510314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600" u="sng" dirty="0" smtClean="0"/>
              <a:t>8-bit TFC for UT</a:t>
            </a:r>
          </a:p>
          <a:p>
            <a:pPr>
              <a:spcBef>
                <a:spcPts val="600"/>
              </a:spcBef>
            </a:pPr>
            <a:r>
              <a:rPr lang="en-US" sz="1400" dirty="0" err="1" smtClean="0"/>
              <a:t>Calib</a:t>
            </a:r>
            <a:r>
              <a:rPr lang="en-US" sz="1400" dirty="0" smtClean="0"/>
              <a:t>,   Synch,   Snapshot, </a:t>
            </a:r>
            <a:r>
              <a:rPr lang="en-US" sz="1400" dirty="0" err="1" smtClean="0"/>
              <a:t>BxVeto</a:t>
            </a:r>
            <a:r>
              <a:rPr lang="en-US" sz="1400" dirty="0" smtClean="0"/>
              <a:t>,  NZS,   </a:t>
            </a:r>
            <a:r>
              <a:rPr lang="en-US" sz="1400" dirty="0" err="1" smtClean="0"/>
              <a:t>HeaderOnly</a:t>
            </a:r>
            <a:r>
              <a:rPr lang="en-US" sz="1400" dirty="0" smtClean="0"/>
              <a:t>, </a:t>
            </a:r>
            <a:r>
              <a:rPr lang="en-US" sz="1400" dirty="0" err="1" smtClean="0"/>
              <a:t>FEReset</a:t>
            </a:r>
            <a:r>
              <a:rPr lang="en-US" sz="1400" dirty="0" smtClean="0"/>
              <a:t>,   </a:t>
            </a:r>
            <a:r>
              <a:rPr lang="en-US" sz="1400" dirty="0" err="1" smtClean="0"/>
              <a:t>BXReset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253870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 System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3900" y="1676400"/>
            <a:ext cx="7734300" cy="312420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1600" dirty="0" smtClean="0"/>
              <a:t>Besides of validating the readout chain, we also want to measure the system performance in analog domain and digital domain.</a:t>
            </a:r>
          </a:p>
          <a:p>
            <a:pPr>
              <a:spcBef>
                <a:spcPts val="600"/>
              </a:spcBef>
            </a:pPr>
            <a:endParaRPr lang="en-US" sz="1600" dirty="0" smtClean="0"/>
          </a:p>
          <a:p>
            <a:pPr>
              <a:spcBef>
                <a:spcPts val="600"/>
              </a:spcBef>
            </a:pPr>
            <a:r>
              <a:rPr lang="en-US" sz="1600" dirty="0" smtClean="0"/>
              <a:t>Static measurements of LV voltage drop &amp; power consumption. </a:t>
            </a:r>
          </a:p>
          <a:p>
            <a:pPr>
              <a:spcBef>
                <a:spcPts val="600"/>
              </a:spcBef>
            </a:pPr>
            <a:r>
              <a:rPr lang="en-US" sz="1600" dirty="0"/>
              <a:t>N</a:t>
            </a:r>
            <a:r>
              <a:rPr lang="en-US" sz="1600" dirty="0" smtClean="0"/>
              <a:t>oise of </a:t>
            </a:r>
            <a:r>
              <a:rPr lang="en-US" sz="1600" dirty="0"/>
              <a:t>individual channels &amp; common </a:t>
            </a:r>
            <a:r>
              <a:rPr lang="en-US" sz="1600" dirty="0" smtClean="0"/>
              <a:t>mode for </a:t>
            </a:r>
            <a:r>
              <a:rPr lang="en-US" sz="1600" dirty="0"/>
              <a:t>high frequency </a:t>
            </a:r>
            <a:r>
              <a:rPr lang="en-US" sz="1600" dirty="0" smtClean="0"/>
              <a:t>effects. Some effects may also show up in the coupling of adjacent channels.</a:t>
            </a:r>
          </a:p>
          <a:p>
            <a:pPr>
              <a:spcBef>
                <a:spcPts val="600"/>
              </a:spcBef>
            </a:pPr>
            <a:endParaRPr lang="en-US" sz="1600" dirty="0"/>
          </a:p>
          <a:p>
            <a:pPr>
              <a:spcBef>
                <a:spcPts val="600"/>
              </a:spcBef>
            </a:pPr>
            <a:r>
              <a:rPr lang="en-US" sz="1600" dirty="0" smtClean="0"/>
              <a:t>We can measure bit error rate (BER) of the digital signal to check the quality of overall communication.</a:t>
            </a:r>
          </a:p>
          <a:p>
            <a:pPr>
              <a:spcBef>
                <a:spcPts val="600"/>
              </a:spcBef>
            </a:pPr>
            <a:r>
              <a:rPr lang="en-US" sz="1600" dirty="0" smtClean="0"/>
              <a:t>We can also measure eye diagrams in individual components.</a:t>
            </a:r>
          </a:p>
          <a:p>
            <a:pPr>
              <a:spcBef>
                <a:spcPts val="600"/>
              </a:spcBef>
            </a:pP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05/18/2016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EFEB5A-342B-4E09-AFBA-47D825DD63E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3376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of BER Measurement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7848600" cy="3810000"/>
          </a:xfrm>
        </p:spPr>
        <p:txBody>
          <a:bodyPr/>
          <a:lstStyle/>
          <a:p>
            <a:pPr marL="469900" lvl="1" indent="-469900">
              <a:spcBef>
                <a:spcPts val="1800"/>
              </a:spcBef>
              <a:buClr>
                <a:schemeClr val="bg2"/>
              </a:buClr>
              <a:buSzPct val="70000"/>
              <a:buFont typeface="Wingdings" pitchFamily="2" charset="2"/>
              <a:buChar char="v"/>
            </a:pPr>
            <a:r>
              <a:rPr lang="en-US" sz="1800" dirty="0" smtClean="0"/>
              <a:t>The bit error rate (BER) measurement program runs on the Linux PC. It has following requirements:</a:t>
            </a:r>
          </a:p>
          <a:p>
            <a:pPr marL="469900" lvl="1" indent="-469900">
              <a:spcBef>
                <a:spcPts val="1800"/>
              </a:spcBef>
              <a:buClr>
                <a:schemeClr val="bg2"/>
              </a:buClr>
              <a:buSzPct val="70000"/>
              <a:buFont typeface="Wingdings" pitchFamily="2" charset="2"/>
              <a:buChar char="v"/>
            </a:pPr>
            <a:r>
              <a:rPr lang="en-US" sz="1800" dirty="0" smtClean="0"/>
              <a:t>The program analyzes the MEP data at real time to avoid saving huge files, as the data rate per ASIC is ~ 0.12 </a:t>
            </a:r>
            <a:r>
              <a:rPr lang="en-US" sz="1800" dirty="0" err="1" smtClean="0"/>
              <a:t>GByte</a:t>
            </a:r>
            <a:r>
              <a:rPr lang="en-US" sz="1800" dirty="0" smtClean="0"/>
              <a:t>/s. </a:t>
            </a:r>
            <a:r>
              <a:rPr lang="en-US" sz="1800" dirty="0"/>
              <a:t>W</a:t>
            </a:r>
            <a:r>
              <a:rPr lang="en-US" sz="1800" dirty="0" smtClean="0"/>
              <a:t>e need to run in hours to measure the very small BER </a:t>
            </a:r>
            <a:r>
              <a:rPr lang="en-US" sz="1800" dirty="0" smtClean="0"/>
              <a:t>value.</a:t>
            </a:r>
            <a:endParaRPr lang="en-US" sz="1800" dirty="0" smtClean="0"/>
          </a:p>
          <a:p>
            <a:pPr marL="469900" lvl="1" indent="-469900">
              <a:spcBef>
                <a:spcPts val="1800"/>
              </a:spcBef>
              <a:buClr>
                <a:schemeClr val="bg2"/>
              </a:buClr>
              <a:buSzPct val="70000"/>
              <a:buFont typeface="Wingdings" pitchFamily="2" charset="2"/>
              <a:buChar char="v"/>
            </a:pPr>
            <a:r>
              <a:rPr lang="en-US" sz="1800" dirty="0"/>
              <a:t>T</a:t>
            </a:r>
            <a:r>
              <a:rPr lang="en-US" sz="1800" dirty="0" smtClean="0"/>
              <a:t>he analysis algorithm has to be simple &amp; fast, since events come in at 40 MHz rate. </a:t>
            </a:r>
            <a:r>
              <a:rPr lang="en-US" sz="1800" dirty="0" smtClean="0"/>
              <a:t>For a </a:t>
            </a:r>
            <a:r>
              <a:rPr lang="en-US" sz="1800" dirty="0" smtClean="0"/>
              <a:t>3.2 GHz CPU, there is only 80 cycles per event.</a:t>
            </a:r>
          </a:p>
          <a:p>
            <a:pPr marL="469900" lvl="1" indent="-469900">
              <a:spcBef>
                <a:spcPts val="1800"/>
              </a:spcBef>
              <a:buClr>
                <a:schemeClr val="bg2"/>
              </a:buClr>
              <a:buSzPct val="70000"/>
              <a:buFont typeface="Wingdings" pitchFamily="2" charset="2"/>
              <a:buChar char="v"/>
            </a:pPr>
            <a:r>
              <a:rPr lang="en-US" sz="1800" dirty="0" smtClean="0"/>
              <a:t>It needs an accurate determination on whether or not the data received </a:t>
            </a:r>
            <a:r>
              <a:rPr lang="en-US" sz="1800" dirty="0"/>
              <a:t>at the end of </a:t>
            </a:r>
            <a:r>
              <a:rPr lang="en-US" sz="1800" dirty="0" smtClean="0"/>
              <a:t>readout </a:t>
            </a:r>
            <a:r>
              <a:rPr lang="en-US" sz="1800" dirty="0"/>
              <a:t>chain is exactly what was sent out </a:t>
            </a:r>
            <a:r>
              <a:rPr lang="en-US" sz="1800" dirty="0" smtClean="0"/>
              <a:t>from the head.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05/18/2016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EFEB5A-342B-4E09-AFBA-47D825DD63E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15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1908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Bit Error Rate Measurement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8229600" cy="495300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1600" dirty="0" smtClean="0"/>
              <a:t>In a first attempt we configure SALT8b to send out </a:t>
            </a:r>
            <a:r>
              <a:rPr lang="en-US" sz="1600" dirty="0"/>
              <a:t>Synch package for every clock </a:t>
            </a:r>
            <a:r>
              <a:rPr lang="en-US" sz="1600" dirty="0" smtClean="0"/>
              <a:t>cycle, and check only </a:t>
            </a:r>
            <a:r>
              <a:rPr lang="en-US" sz="1600" dirty="0" err="1" smtClean="0"/>
              <a:t>Bxid</a:t>
            </a:r>
            <a:r>
              <a:rPr lang="en-US" sz="1600" dirty="0" smtClean="0"/>
              <a:t>[3:0].</a:t>
            </a:r>
          </a:p>
          <a:p>
            <a:pPr>
              <a:spcBef>
                <a:spcPts val="600"/>
              </a:spcBef>
            </a:pPr>
            <a:endParaRPr lang="en-US" sz="1600" dirty="0" smtClean="0"/>
          </a:p>
          <a:p>
            <a:pPr marL="0" indent="0">
              <a:spcBef>
                <a:spcPts val="600"/>
              </a:spcBef>
              <a:buNone/>
            </a:pPr>
            <a:endParaRPr lang="en-US" sz="1600" dirty="0" smtClean="0"/>
          </a:p>
          <a:p>
            <a:pPr marL="0" indent="0">
              <a:spcBef>
                <a:spcPts val="600"/>
              </a:spcBef>
              <a:buNone/>
            </a:pPr>
            <a:endParaRPr lang="en-US" sz="1600" dirty="0" smtClean="0"/>
          </a:p>
          <a:p>
            <a:pPr marL="0" indent="0">
              <a:spcBef>
                <a:spcPts val="600"/>
              </a:spcBef>
              <a:buNone/>
            </a:pPr>
            <a:endParaRPr lang="en-US" sz="1600" dirty="0"/>
          </a:p>
          <a:p>
            <a:pPr>
              <a:spcBef>
                <a:spcPts val="600"/>
              </a:spcBef>
            </a:pPr>
            <a:endParaRPr lang="en-US" sz="1600" dirty="0" smtClean="0"/>
          </a:p>
          <a:p>
            <a:pPr>
              <a:spcBef>
                <a:spcPts val="600"/>
              </a:spcBef>
            </a:pPr>
            <a:r>
              <a:rPr lang="en-US" sz="1600" dirty="0" smtClean="0"/>
              <a:t>The BER is expected to be very small. So from previous events we determine what </a:t>
            </a:r>
            <a:r>
              <a:rPr lang="en-US" sz="1600" dirty="0" err="1" smtClean="0"/>
              <a:t>Bxid</a:t>
            </a:r>
            <a:r>
              <a:rPr lang="en-US" sz="1600" dirty="0" smtClean="0"/>
              <a:t>[3:0] should be in the current event.</a:t>
            </a:r>
          </a:p>
          <a:p>
            <a:pPr>
              <a:spcBef>
                <a:spcPts val="600"/>
              </a:spcBef>
            </a:pPr>
            <a:r>
              <a:rPr lang="en-US" sz="1600" dirty="0" err="1" smtClean="0"/>
              <a:t>Bxid</a:t>
            </a:r>
            <a:r>
              <a:rPr lang="en-US" sz="1600" dirty="0" smtClean="0"/>
              <a:t>[3:0] signal may be affected by </a:t>
            </a:r>
            <a:r>
              <a:rPr lang="en-US" sz="1600" dirty="0" err="1" smtClean="0"/>
              <a:t>Bxid</a:t>
            </a:r>
            <a:r>
              <a:rPr lang="en-US" sz="1600" dirty="0" smtClean="0"/>
              <a:t>[11:8], </a:t>
            </a:r>
            <a:r>
              <a:rPr lang="en-US" sz="1600" dirty="0" err="1" smtClean="0"/>
              <a:t>Patt</a:t>
            </a:r>
            <a:r>
              <a:rPr lang="en-US" sz="1600" dirty="0" smtClean="0"/>
              <a:t>[11], </a:t>
            </a:r>
            <a:r>
              <a:rPr lang="en-US" sz="1600" dirty="0" err="1" smtClean="0"/>
              <a:t>Patt</a:t>
            </a:r>
            <a:r>
              <a:rPr lang="en-US" sz="1600" dirty="0" smtClean="0"/>
              <a:t>[8], &amp; </a:t>
            </a:r>
            <a:r>
              <a:rPr lang="en-US" sz="1600" dirty="0" err="1" smtClean="0"/>
              <a:t>Patt</a:t>
            </a:r>
            <a:r>
              <a:rPr lang="en-US" sz="1600" dirty="0" smtClean="0"/>
              <a:t>[7:4].</a:t>
            </a:r>
          </a:p>
          <a:p>
            <a:pPr>
              <a:spcBef>
                <a:spcPts val="600"/>
              </a:spcBef>
            </a:pPr>
            <a:r>
              <a:rPr lang="en-US" sz="1600" dirty="0" err="1" smtClean="0"/>
              <a:t>Bxid</a:t>
            </a:r>
            <a:r>
              <a:rPr lang="en-US" sz="1600" dirty="0" smtClean="0"/>
              <a:t>[11:8] can have all different values, independent of </a:t>
            </a:r>
            <a:r>
              <a:rPr lang="en-US" sz="1600" dirty="0" err="1" smtClean="0"/>
              <a:t>Bxid</a:t>
            </a:r>
            <a:r>
              <a:rPr lang="en-US" sz="1600" dirty="0" smtClean="0"/>
              <a:t>[3:0] value. We can </a:t>
            </a:r>
            <a:r>
              <a:rPr lang="en-US" sz="1600" dirty="0"/>
              <a:t>set </a:t>
            </a:r>
            <a:r>
              <a:rPr lang="en-US" sz="1600" dirty="0" err="1"/>
              <a:t>Patt</a:t>
            </a:r>
            <a:r>
              <a:rPr lang="en-US" sz="1600" dirty="0"/>
              <a:t>[11], </a:t>
            </a:r>
            <a:r>
              <a:rPr lang="en-US" sz="1600" dirty="0" err="1"/>
              <a:t>Patt</a:t>
            </a:r>
            <a:r>
              <a:rPr lang="en-US" sz="1600" dirty="0"/>
              <a:t>[8], &amp; </a:t>
            </a:r>
            <a:r>
              <a:rPr lang="en-US" sz="1600" dirty="0" err="1"/>
              <a:t>Patt</a:t>
            </a:r>
            <a:r>
              <a:rPr lang="en-US" sz="1600" dirty="0"/>
              <a:t>[7:4</a:t>
            </a:r>
            <a:r>
              <a:rPr lang="en-US" sz="1600" dirty="0" smtClean="0"/>
              <a:t>] to different values in different runs.</a:t>
            </a:r>
          </a:p>
          <a:p>
            <a:pPr>
              <a:spcBef>
                <a:spcPts val="600"/>
              </a:spcBef>
            </a:pPr>
            <a:r>
              <a:rPr lang="en-US" sz="1600" dirty="0" smtClean="0"/>
              <a:t>Thus we can measure the true BER, check bits at a rate of 5.76</a:t>
            </a:r>
            <a:r>
              <a:rPr lang="en-US" sz="1600" dirty="0" smtClean="0">
                <a:sym typeface="Symbol" panose="05050102010706020507" pitchFamily="18" charset="2"/>
              </a:rPr>
              <a:t>1</a:t>
            </a:r>
            <a:r>
              <a:rPr lang="en-US" sz="1600" dirty="0" smtClean="0"/>
              <a:t>0</a:t>
            </a:r>
            <a:r>
              <a:rPr lang="en-US" sz="1600" baseline="30000" dirty="0" smtClean="0"/>
              <a:t>11</a:t>
            </a:r>
            <a:r>
              <a:rPr lang="en-US" sz="1600" dirty="0" smtClean="0"/>
              <a:t> bits per hour.</a:t>
            </a:r>
          </a:p>
          <a:p>
            <a:pPr>
              <a:spcBef>
                <a:spcPts val="600"/>
              </a:spcBef>
            </a:pPr>
            <a:endParaRPr lang="en-US" sz="1600" dirty="0"/>
          </a:p>
          <a:p>
            <a:pPr>
              <a:spcBef>
                <a:spcPts val="600"/>
              </a:spcBef>
            </a:pPr>
            <a:r>
              <a:rPr lang="en-US" sz="1600" dirty="0" smtClean="0"/>
              <a:t>In a slice system without flex cable, with timing optimized, we measured the BER of the system to be 0.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05/18/2016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EFEB5A-342B-4E09-AFBA-47D825DD63E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16</a:t>
            </a:fld>
            <a:endParaRPr lang="en-US">
              <a:solidFill>
                <a:srgbClr val="00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9307283"/>
              </p:ext>
            </p:extLst>
          </p:nvPr>
        </p:nvGraphicFramePr>
        <p:xfrm>
          <a:off x="1428750" y="1828800"/>
          <a:ext cx="6096000" cy="92300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1999660718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332167782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32697552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146945781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307105143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331491880"/>
                    </a:ext>
                  </a:extLst>
                </a:gridCol>
              </a:tblGrid>
              <a:tr h="224298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Eport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0 (8-bit)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Eport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 (8-bit)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Eport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 (8-bit)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69539225"/>
                  </a:ext>
                </a:extLst>
              </a:tr>
              <a:tr h="224298"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12-bit BXID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Synch pattern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7265845"/>
                  </a:ext>
                </a:extLst>
              </a:tr>
              <a:tr h="31340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Bxid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[11:8]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Bxid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[7:4]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Bxid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[3:0]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Patt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[11:8]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Patt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[7:4]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Patt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[3:0]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5018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23902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Eye Diagram Setup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05/18/2016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EFEB5A-342B-4E09-AFBA-47D825DD63E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17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083" y="1531500"/>
            <a:ext cx="6400800" cy="36004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170683" y="998100"/>
            <a:ext cx="1447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Tektronix DSA 70404C</a:t>
            </a:r>
            <a:endParaRPr lang="en-US" sz="1600" dirty="0"/>
          </a:p>
        </p:txBody>
      </p:sp>
      <p:cxnSp>
        <p:nvCxnSpPr>
          <p:cNvPr id="11" name="Straight Arrow Connector 10"/>
          <p:cNvCxnSpPr/>
          <p:nvPr/>
        </p:nvCxnSpPr>
        <p:spPr bwMode="auto">
          <a:xfrm flipH="1">
            <a:off x="6713483" y="1455300"/>
            <a:ext cx="533400" cy="533400"/>
          </a:xfrm>
          <a:prstGeom prst="straightConnector1">
            <a:avLst/>
          </a:prstGeom>
          <a:noFill/>
          <a:ln w="254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 flipV="1">
            <a:off x="2484383" y="2445900"/>
            <a:ext cx="1104900" cy="3015675"/>
          </a:xfrm>
          <a:prstGeom prst="straightConnector1">
            <a:avLst/>
          </a:prstGeom>
          <a:noFill/>
          <a:ln w="25400" cap="flat" cmpd="sng" algn="ctr">
            <a:solidFill>
              <a:schemeClr val="bg2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stealth" w="lg" len="lg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 flipH="1" flipV="1">
            <a:off x="7246883" y="3512700"/>
            <a:ext cx="457200" cy="470043"/>
          </a:xfrm>
          <a:prstGeom prst="straightConnector1">
            <a:avLst/>
          </a:prstGeom>
          <a:noFill/>
          <a:ln w="254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7323084" y="3937837"/>
            <a:ext cx="16685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Tektronix P7504 </a:t>
            </a:r>
            <a:r>
              <a:rPr lang="en-US" sz="1600" smtClean="0"/>
              <a:t>LVDS </a:t>
            </a:r>
            <a:r>
              <a:rPr lang="en-US" sz="1600" smtClean="0"/>
              <a:t>probe</a:t>
            </a:r>
            <a:endParaRPr lang="en-US" sz="1600" dirty="0" smtClean="0"/>
          </a:p>
        </p:txBody>
      </p:sp>
      <p:cxnSp>
        <p:nvCxnSpPr>
          <p:cNvPr id="33" name="Straight Arrow Connector 32"/>
          <p:cNvCxnSpPr/>
          <p:nvPr/>
        </p:nvCxnSpPr>
        <p:spPr bwMode="auto">
          <a:xfrm flipH="1" flipV="1">
            <a:off x="1912883" y="4884300"/>
            <a:ext cx="571500" cy="577275"/>
          </a:xfrm>
          <a:prstGeom prst="straightConnector1">
            <a:avLst/>
          </a:prstGeom>
          <a:noFill/>
          <a:ln w="254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34" name="Straight Arrow Connector 33"/>
          <p:cNvCxnSpPr/>
          <p:nvPr/>
        </p:nvCxnSpPr>
        <p:spPr bwMode="auto">
          <a:xfrm>
            <a:off x="3208283" y="1379100"/>
            <a:ext cx="476250" cy="914401"/>
          </a:xfrm>
          <a:prstGeom prst="straightConnector1">
            <a:avLst/>
          </a:prstGeom>
          <a:noFill/>
          <a:ln w="254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36" name="TextBox 35"/>
          <p:cNvSpPr txBox="1"/>
          <p:nvPr/>
        </p:nvSpPr>
        <p:spPr>
          <a:xfrm>
            <a:off x="838200" y="5486400"/>
            <a:ext cx="32687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A ERM8 connector with a modified micro-coax soldering tip</a:t>
            </a:r>
            <a:endParaRPr lang="en-US" sz="1600" dirty="0"/>
          </a:p>
        </p:txBody>
      </p:sp>
      <p:sp>
        <p:nvSpPr>
          <p:cNvPr id="37" name="TextBox 36"/>
          <p:cNvSpPr txBox="1"/>
          <p:nvPr/>
        </p:nvSpPr>
        <p:spPr>
          <a:xfrm>
            <a:off x="1836683" y="762000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SALT8b </a:t>
            </a:r>
            <a:r>
              <a:rPr lang="en-US" sz="1600" dirty="0" err="1" smtClean="0"/>
              <a:t>Testboard</a:t>
            </a:r>
            <a:r>
              <a:rPr lang="en-US" sz="1600" dirty="0" smtClean="0"/>
              <a:t> modified for eye diagram test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561406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447311"/>
            <a:ext cx="4877481" cy="35056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Eye Diagram @ SALT8b TB (I)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05/18/2016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EFEB5A-342B-4E09-AFBA-47D825DD63E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18</a:t>
            </a:fld>
            <a:endParaRPr lang="en-US">
              <a:solidFill>
                <a:srgbClr val="0000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 flipV="1">
            <a:off x="3048000" y="838200"/>
            <a:ext cx="0" cy="15240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 flipV="1">
            <a:off x="4495800" y="838200"/>
            <a:ext cx="0" cy="15240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>
            <a:off x="3048000" y="990600"/>
            <a:ext cx="1447800" cy="12413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stealth" w="med" len="med"/>
            <a:tailEnd type="stealth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3302071" y="718245"/>
            <a:ext cx="970137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3.1 ns for</a:t>
            </a:r>
          </a:p>
          <a:p>
            <a:pPr algn="ctr"/>
            <a:r>
              <a:rPr lang="en-US" sz="1400" dirty="0" smtClean="0"/>
              <a:t>320 Mbps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7239000" y="914400"/>
            <a:ext cx="16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Reflection due to impedance mismatch</a:t>
            </a:r>
            <a:endParaRPr lang="en-US" sz="1600" dirty="0"/>
          </a:p>
        </p:txBody>
      </p:sp>
      <p:sp>
        <p:nvSpPr>
          <p:cNvPr id="18" name="Rectangle 17"/>
          <p:cNvSpPr/>
          <p:nvPr/>
        </p:nvSpPr>
        <p:spPr>
          <a:xfrm>
            <a:off x="281466" y="2667000"/>
            <a:ext cx="13949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Triggered </a:t>
            </a:r>
            <a:r>
              <a:rPr lang="en-US" sz="1600" dirty="0" smtClean="0"/>
              <a:t>by</a:t>
            </a:r>
          </a:p>
          <a:p>
            <a:r>
              <a:rPr lang="en-US" sz="1600" dirty="0" smtClean="0"/>
              <a:t>master </a:t>
            </a:r>
            <a:r>
              <a:rPr lang="en-US" sz="1600" dirty="0"/>
              <a:t>clock.</a:t>
            </a:r>
          </a:p>
        </p:txBody>
      </p:sp>
      <p:cxnSp>
        <p:nvCxnSpPr>
          <p:cNvPr id="22" name="Straight Arrow Connector 21"/>
          <p:cNvCxnSpPr/>
          <p:nvPr/>
        </p:nvCxnSpPr>
        <p:spPr bwMode="auto">
          <a:xfrm flipH="1">
            <a:off x="5181600" y="1482299"/>
            <a:ext cx="2209801" cy="803701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26" name="Straight Arrow Connector 25"/>
          <p:cNvCxnSpPr>
            <a:stCxn id="27" idx="1"/>
          </p:cNvCxnSpPr>
          <p:nvPr/>
        </p:nvCxnSpPr>
        <p:spPr bwMode="auto">
          <a:xfrm flipH="1" flipV="1">
            <a:off x="6324600" y="2590800"/>
            <a:ext cx="762000" cy="491332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7086600" y="2758966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0 &amp; 1 are</a:t>
            </a:r>
          </a:p>
          <a:p>
            <a:pPr algn="ctr"/>
            <a:r>
              <a:rPr lang="en-US" dirty="0" smtClean="0"/>
              <a:t>well separated.</a:t>
            </a:r>
            <a:endParaRPr lang="en-US" dirty="0"/>
          </a:p>
        </p:txBody>
      </p:sp>
      <p:cxnSp>
        <p:nvCxnSpPr>
          <p:cNvPr id="28" name="Straight Arrow Connector 27"/>
          <p:cNvCxnSpPr>
            <a:stCxn id="27" idx="1"/>
          </p:cNvCxnSpPr>
          <p:nvPr/>
        </p:nvCxnSpPr>
        <p:spPr bwMode="auto">
          <a:xfrm flipH="1">
            <a:off x="6324600" y="3082132"/>
            <a:ext cx="762000" cy="32316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flipH="1" flipV="1">
            <a:off x="3048000" y="3022404"/>
            <a:ext cx="647700" cy="2306512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 flipV="1">
            <a:off x="3695700" y="3022404"/>
            <a:ext cx="800100" cy="2306512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42" name="TextBox 41"/>
          <p:cNvSpPr txBox="1"/>
          <p:nvPr/>
        </p:nvSpPr>
        <p:spPr>
          <a:xfrm>
            <a:off x="2286000" y="5328916"/>
            <a:ext cx="28193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Fast 0</a:t>
            </a:r>
            <a:r>
              <a:rPr lang="en-US" sz="1600" dirty="0" smtClean="0">
                <a:sym typeface="Symbol" panose="05050102010706020507" pitchFamily="18" charset="2"/>
              </a:rPr>
              <a:t></a:t>
            </a:r>
            <a:r>
              <a:rPr lang="en-US" sz="1600" dirty="0" smtClean="0"/>
              <a:t>1 &amp; 1</a:t>
            </a:r>
            <a:r>
              <a:rPr lang="en-US" sz="1600" dirty="0" smtClean="0">
                <a:sym typeface="Symbol" panose="05050102010706020507" pitchFamily="18" charset="2"/>
              </a:rPr>
              <a:t>0</a:t>
            </a:r>
            <a:r>
              <a:rPr lang="en-US" sz="1600" dirty="0" smtClean="0"/>
              <a:t> transition.</a:t>
            </a:r>
          </a:p>
          <a:p>
            <a:pPr algn="ctr"/>
            <a:r>
              <a:rPr lang="en-US" sz="1600" dirty="0" smtClean="0"/>
              <a:t>Small jitter.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638800" y="5334000"/>
            <a:ext cx="2819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Relatively open eye diagram</a:t>
            </a:r>
          </a:p>
        </p:txBody>
      </p:sp>
    </p:spTree>
    <p:extLst>
      <p:ext uri="{BB962C8B-B14F-4D97-AF65-F5344CB8AC3E}">
        <p14:creationId xmlns:p14="http://schemas.microsoft.com/office/powerpoint/2010/main" val="3623462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Eye Diagram At The End of Flex Cable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1797880"/>
            <a:ext cx="4389732" cy="315512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05/18/2016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EFEB5A-342B-4E09-AFBA-47D825DD63E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48400" y="790843"/>
            <a:ext cx="26681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Plots taken by Nathan </a:t>
            </a:r>
            <a:r>
              <a:rPr lang="en-US" sz="1600" dirty="0" err="1" smtClean="0"/>
              <a:t>Jurik</a:t>
            </a:r>
            <a:endParaRPr lang="en-US" sz="16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1570332" y="1377434"/>
            <a:ext cx="17620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Rev2 </a:t>
            </a:r>
            <a:r>
              <a:rPr lang="en-US" dirty="0"/>
              <a:t>flex cable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797880"/>
            <a:ext cx="4389732" cy="315512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973395" y="1371600"/>
            <a:ext cx="17620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Rev1 flex </a:t>
            </a:r>
            <a:r>
              <a:rPr lang="en-US" dirty="0"/>
              <a:t>cable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7200" y="5257800"/>
            <a:ext cx="838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600" dirty="0" smtClean="0"/>
              <a:t>Rev2 seems worse than rev1, maybe due to the impedance issue in the new Flex cable.</a:t>
            </a:r>
          </a:p>
        </p:txBody>
      </p:sp>
    </p:spTree>
    <p:extLst>
      <p:ext uri="{BB962C8B-B14F-4D97-AF65-F5344CB8AC3E}">
        <p14:creationId xmlns:p14="http://schemas.microsoft.com/office/powerpoint/2010/main" val="3379243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of Electronics Slice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7848600" cy="4953000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dirty="0" smtClean="0"/>
              <a:t>The UT electronics slice test system is crucial in validating the whole readout scheme, testing and optimizing design of major components.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We want to test functionalities of individual components and measure their performance when signal and LV/HV powers are routed according to the baseline design of the UT readout system.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Individual studies include: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Check the data integrity in the system, measure signal </a:t>
            </a:r>
            <a:r>
              <a:rPr lang="en-US" dirty="0"/>
              <a:t>to noise </a:t>
            </a:r>
            <a:r>
              <a:rPr lang="en-US" dirty="0" smtClean="0"/>
              <a:t>ratio with baseline configuration.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Study power connection, grounding &amp; shielding schemes, measure signal coupling, noise pickup with different </a:t>
            </a:r>
            <a:r>
              <a:rPr lang="en-US" dirty="0"/>
              <a:t>configurations</a:t>
            </a:r>
            <a:r>
              <a:rPr lang="en-US" dirty="0" smtClean="0"/>
              <a:t>.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Check digital signal quality in the flex cables, pigtails, &amp; optical fibers by measuring eye diagram and bit error rate.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Test ECS protocol and determine:  whether the single-ended I</a:t>
            </a:r>
            <a:r>
              <a:rPr lang="en-US" baseline="30000" dirty="0" smtClean="0"/>
              <a:t>2</a:t>
            </a:r>
            <a:r>
              <a:rPr lang="en-US" dirty="0" smtClean="0"/>
              <a:t>C works with the expected voltage drop; whether it introduces large noise to the signal; </a:t>
            </a:r>
            <a:r>
              <a:rPr lang="en-US" dirty="0"/>
              <a:t> </a:t>
            </a:r>
            <a:r>
              <a:rPr lang="en-US" dirty="0" smtClean="0"/>
              <a:t>&amp; whether an alternative protocol is needed.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05/18/2016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EFEB5A-342B-4E09-AFBA-47D825DD63E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5458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429000"/>
          </a:xfrm>
        </p:spPr>
        <p:txBody>
          <a:bodyPr/>
          <a:lstStyle/>
          <a:p>
            <a:r>
              <a:rPr lang="en-US" dirty="0" smtClean="0"/>
              <a:t>We have staged slice test plans to validate the read out chain and optimize individual components.</a:t>
            </a:r>
          </a:p>
          <a:p>
            <a:endParaRPr lang="en-US" dirty="0" smtClean="0"/>
          </a:p>
          <a:p>
            <a:r>
              <a:rPr lang="en-US" dirty="0" smtClean="0"/>
              <a:t>The system setup depends strongly on the available components.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We plan to study the noise performance, bit error rate, eye diagrams to provide quantitative &amp; qualitative measurements of the readout system.</a:t>
            </a:r>
          </a:p>
          <a:p>
            <a:endParaRPr lang="en-US" dirty="0" smtClean="0"/>
          </a:p>
          <a:p>
            <a:r>
              <a:rPr lang="en-US" dirty="0"/>
              <a:t>P</a:t>
            </a:r>
            <a:r>
              <a:rPr lang="en-US" dirty="0" smtClean="0"/>
              <a:t>hase I test that was aiming for this workshop is behind plan. We hope phase I &amp; phase II tests can be ready for the electronics review on July </a:t>
            </a:r>
            <a:r>
              <a:rPr lang="en-US" smtClean="0"/>
              <a:t>1</a:t>
            </a:r>
            <a:r>
              <a:rPr lang="en-US" baseline="30000" smtClean="0"/>
              <a:t>st</a:t>
            </a:r>
            <a:r>
              <a:rPr lang="en-US" smtClean="0"/>
              <a:t> at Syracuse</a:t>
            </a:r>
            <a:r>
              <a:rPr lang="en-US" dirty="0" smtClean="0"/>
              <a:t>. 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05/18/2016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EFEB5A-342B-4E09-AFBA-47D825DD63E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20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6771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Components of The Readout System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EFEB5A-342B-4E09-AFBA-47D825DD63E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05/18/2016</a:t>
            </a:r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768058" y="694492"/>
            <a:ext cx="7180044" cy="5529083"/>
            <a:chOff x="768058" y="694492"/>
            <a:chExt cx="7180044" cy="5529083"/>
          </a:xfrm>
        </p:grpSpPr>
        <p:sp>
          <p:nvSpPr>
            <p:cNvPr id="53" name="Freeform 52"/>
            <p:cNvSpPr/>
            <p:nvPr/>
          </p:nvSpPr>
          <p:spPr bwMode="auto">
            <a:xfrm rot="20307062">
              <a:off x="3928533" y="1232115"/>
              <a:ext cx="1662024" cy="857250"/>
            </a:xfrm>
            <a:custGeom>
              <a:avLst/>
              <a:gdLst>
                <a:gd name="connsiteX0" fmla="*/ 0 w 2784389"/>
                <a:gd name="connsiteY0" fmla="*/ 0 h 551935"/>
                <a:gd name="connsiteX1" fmla="*/ 1499286 w 2784389"/>
                <a:gd name="connsiteY1" fmla="*/ 74140 h 551935"/>
                <a:gd name="connsiteX2" fmla="*/ 1919416 w 2784389"/>
                <a:gd name="connsiteY2" fmla="*/ 444843 h 551935"/>
                <a:gd name="connsiteX3" fmla="*/ 2784389 w 2784389"/>
                <a:gd name="connsiteY3" fmla="*/ 551935 h 551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84389" h="551935">
                  <a:moveTo>
                    <a:pt x="0" y="0"/>
                  </a:moveTo>
                  <a:cubicBezTo>
                    <a:pt x="589691" y="0"/>
                    <a:pt x="1179383" y="0"/>
                    <a:pt x="1499286" y="74140"/>
                  </a:cubicBezTo>
                  <a:cubicBezTo>
                    <a:pt x="1819189" y="148281"/>
                    <a:pt x="1705232" y="365211"/>
                    <a:pt x="1919416" y="444843"/>
                  </a:cubicBezTo>
                  <a:cubicBezTo>
                    <a:pt x="2133600" y="524475"/>
                    <a:pt x="2458994" y="538205"/>
                    <a:pt x="2784389" y="551935"/>
                  </a:cubicBezTo>
                </a:path>
              </a:pathLst>
            </a:custGeom>
            <a:noFill/>
            <a:ln w="19050" cap="flat" cmpd="dbl" algn="ctr">
              <a:solidFill>
                <a:srgbClr val="0000FF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vert="horz" wrap="none" lIns="45720" tIns="45720" rIns="4572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600" smtClean="0">
                <a:solidFill>
                  <a:srgbClr val="000000"/>
                </a:solidFill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 rot="20125715">
              <a:off x="3100570" y="1224189"/>
              <a:ext cx="993608" cy="341039"/>
            </a:xfrm>
            <a:prstGeom prst="rect">
              <a:avLst/>
            </a:prstGeom>
            <a:solidFill>
              <a:srgbClr val="FFC000"/>
            </a:solidFill>
            <a:ln w="22225">
              <a:solidFill>
                <a:schemeClr val="accent4">
                  <a:lumMod val="65000"/>
                  <a:lumOff val="35000"/>
                </a:schemeClr>
              </a:solidFill>
            </a:ln>
          </p:spPr>
          <p:txBody>
            <a:bodyPr wrap="none" lIns="0" tIns="0" rIns="0" bIns="0" rtlCol="0" anchor="ctr" anchorCtr="1">
              <a:no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</a:rPr>
                <a:t>Regulators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 rot="20125715">
              <a:off x="3112713" y="1569677"/>
              <a:ext cx="725436" cy="341039"/>
            </a:xfrm>
            <a:prstGeom prst="rect">
              <a:avLst/>
            </a:prstGeom>
            <a:solidFill>
              <a:srgbClr val="FFC000"/>
            </a:solidFill>
            <a:ln w="22225">
              <a:solidFill>
                <a:schemeClr val="accent4">
                  <a:lumMod val="65000"/>
                  <a:lumOff val="35000"/>
                </a:schemeClr>
              </a:solidFill>
            </a:ln>
          </p:spPr>
          <p:txBody>
            <a:bodyPr wrap="none" lIns="0" tIns="0" rIns="0" bIns="0" rtlCol="0" anchor="ctr" anchorCtr="1">
              <a:no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</a:rPr>
                <a:t>MCB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  <p:sp>
          <p:nvSpPr>
            <p:cNvPr id="56" name="Rectangle 55"/>
            <p:cNvSpPr/>
            <p:nvPr/>
          </p:nvSpPr>
          <p:spPr bwMode="auto">
            <a:xfrm>
              <a:off x="5360652" y="1603651"/>
              <a:ext cx="886829" cy="414959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0" scaled="1"/>
              <a:tileRect/>
            </a:gra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vert="horz" wrap="none" lIns="45720" tIns="45720" rIns="45720" bIns="45720" numCol="1" rtlCol="0" anchor="ctr" anchorCtr="1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</a:rPr>
                <a:t>SOL40</a:t>
              </a:r>
            </a:p>
          </p:txBody>
        </p:sp>
        <p:pic>
          <p:nvPicPr>
            <p:cNvPr id="57" name="Picture 56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02" t="139" r="37690" b="46220"/>
            <a:stretch/>
          </p:blipFill>
          <p:spPr>
            <a:xfrm>
              <a:off x="3601485" y="2564194"/>
              <a:ext cx="2286000" cy="3566160"/>
            </a:xfrm>
            <a:prstGeom prst="rect">
              <a:avLst/>
            </a:prstGeom>
          </p:spPr>
        </p:pic>
        <p:cxnSp>
          <p:nvCxnSpPr>
            <p:cNvPr id="58" name="Straight Arrow Connector 57"/>
            <p:cNvCxnSpPr/>
            <p:nvPr/>
          </p:nvCxnSpPr>
          <p:spPr bwMode="auto">
            <a:xfrm flipV="1">
              <a:off x="4003975" y="4081880"/>
              <a:ext cx="410583" cy="60123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59" name="TextBox 58"/>
            <p:cNvSpPr txBox="1"/>
            <p:nvPr/>
          </p:nvSpPr>
          <p:spPr>
            <a:xfrm>
              <a:off x="3129192" y="4651651"/>
              <a:ext cx="130369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000000"/>
                  </a:solidFill>
                </a:rPr>
                <a:t>SALT ASICs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  <p:sp>
          <p:nvSpPr>
            <p:cNvPr id="60" name="Rectangle 59"/>
            <p:cNvSpPr/>
            <p:nvPr/>
          </p:nvSpPr>
          <p:spPr bwMode="auto">
            <a:xfrm>
              <a:off x="5513052" y="1950692"/>
              <a:ext cx="886829" cy="414959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0" scaled="1"/>
              <a:tileRect/>
            </a:gra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vert="horz" wrap="none" lIns="45720" tIns="45720" rIns="45720" bIns="45720" numCol="1" rtlCol="0" anchor="ctr" anchorCtr="1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</a:rPr>
                <a:t>TELL40</a:t>
              </a:r>
            </a:p>
          </p:txBody>
        </p:sp>
        <p:sp>
          <p:nvSpPr>
            <p:cNvPr id="61" name="Oval 60"/>
            <p:cNvSpPr/>
            <p:nvPr/>
          </p:nvSpPr>
          <p:spPr bwMode="auto">
            <a:xfrm>
              <a:off x="4530653" y="1626196"/>
              <a:ext cx="182880" cy="182880"/>
            </a:xfrm>
            <a:prstGeom prst="ellipse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vert="horz" wrap="none" lIns="45720" tIns="45720" rIns="4572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600" smtClean="0">
                <a:solidFill>
                  <a:srgbClr val="000000"/>
                </a:solidFill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2819400" y="3986033"/>
              <a:ext cx="12955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</a:rPr>
                <a:t>Flex Cable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  <p:cxnSp>
          <p:nvCxnSpPr>
            <p:cNvPr id="63" name="Straight Arrow Connector 62"/>
            <p:cNvCxnSpPr/>
            <p:nvPr/>
          </p:nvCxnSpPr>
          <p:spPr bwMode="auto">
            <a:xfrm flipV="1">
              <a:off x="3989052" y="4355365"/>
              <a:ext cx="467922" cy="285859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64" name="Freeform 63"/>
            <p:cNvSpPr/>
            <p:nvPr/>
          </p:nvSpPr>
          <p:spPr bwMode="auto">
            <a:xfrm rot="20307062">
              <a:off x="3776133" y="1576943"/>
              <a:ext cx="1662024" cy="857250"/>
            </a:xfrm>
            <a:custGeom>
              <a:avLst/>
              <a:gdLst>
                <a:gd name="connsiteX0" fmla="*/ 0 w 2784389"/>
                <a:gd name="connsiteY0" fmla="*/ 0 h 551935"/>
                <a:gd name="connsiteX1" fmla="*/ 1499286 w 2784389"/>
                <a:gd name="connsiteY1" fmla="*/ 74140 h 551935"/>
                <a:gd name="connsiteX2" fmla="*/ 1919416 w 2784389"/>
                <a:gd name="connsiteY2" fmla="*/ 444843 h 551935"/>
                <a:gd name="connsiteX3" fmla="*/ 2784389 w 2784389"/>
                <a:gd name="connsiteY3" fmla="*/ 551935 h 551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84389" h="551935">
                  <a:moveTo>
                    <a:pt x="0" y="0"/>
                  </a:moveTo>
                  <a:cubicBezTo>
                    <a:pt x="589691" y="0"/>
                    <a:pt x="1179383" y="0"/>
                    <a:pt x="1499286" y="74140"/>
                  </a:cubicBezTo>
                  <a:cubicBezTo>
                    <a:pt x="1819189" y="148281"/>
                    <a:pt x="1705232" y="365211"/>
                    <a:pt x="1919416" y="444843"/>
                  </a:cubicBezTo>
                  <a:cubicBezTo>
                    <a:pt x="2133600" y="524475"/>
                    <a:pt x="2458994" y="538205"/>
                    <a:pt x="2784389" y="551935"/>
                  </a:cubicBezTo>
                </a:path>
              </a:pathLst>
            </a:custGeom>
            <a:noFill/>
            <a:ln w="19050" cap="flat" cmpd="dbl" algn="ctr">
              <a:solidFill>
                <a:srgbClr val="0000FF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vert="horz" wrap="none" lIns="45720" tIns="45720" rIns="4572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600" smtClean="0">
                <a:solidFill>
                  <a:srgbClr val="000000"/>
                </a:solidFill>
              </a:endParaRPr>
            </a:p>
          </p:txBody>
        </p:sp>
        <p:sp>
          <p:nvSpPr>
            <p:cNvPr id="65" name="Freeform 64"/>
            <p:cNvSpPr/>
            <p:nvPr/>
          </p:nvSpPr>
          <p:spPr bwMode="auto">
            <a:xfrm rot="878973" flipH="1">
              <a:off x="6422014" y="1649915"/>
              <a:ext cx="1000123" cy="599003"/>
            </a:xfrm>
            <a:custGeom>
              <a:avLst/>
              <a:gdLst>
                <a:gd name="connsiteX0" fmla="*/ 0 w 2784389"/>
                <a:gd name="connsiteY0" fmla="*/ 0 h 551935"/>
                <a:gd name="connsiteX1" fmla="*/ 1499286 w 2784389"/>
                <a:gd name="connsiteY1" fmla="*/ 74140 h 551935"/>
                <a:gd name="connsiteX2" fmla="*/ 1919416 w 2784389"/>
                <a:gd name="connsiteY2" fmla="*/ 444843 h 551935"/>
                <a:gd name="connsiteX3" fmla="*/ 2784389 w 2784389"/>
                <a:gd name="connsiteY3" fmla="*/ 551935 h 551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84389" h="551935">
                  <a:moveTo>
                    <a:pt x="0" y="0"/>
                  </a:moveTo>
                  <a:cubicBezTo>
                    <a:pt x="589691" y="0"/>
                    <a:pt x="1179383" y="0"/>
                    <a:pt x="1499286" y="74140"/>
                  </a:cubicBezTo>
                  <a:cubicBezTo>
                    <a:pt x="1819189" y="148281"/>
                    <a:pt x="1705232" y="365211"/>
                    <a:pt x="1919416" y="444843"/>
                  </a:cubicBezTo>
                  <a:cubicBezTo>
                    <a:pt x="2133600" y="524475"/>
                    <a:pt x="2458994" y="538205"/>
                    <a:pt x="2784389" y="551935"/>
                  </a:cubicBezTo>
                </a:path>
              </a:pathLst>
            </a:custGeom>
            <a:noFill/>
            <a:ln w="19050" cap="flat" cmpd="dbl" algn="ctr">
              <a:solidFill>
                <a:srgbClr val="0000FF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vert="horz" wrap="none" lIns="45720" tIns="45720" rIns="4572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600" smtClean="0">
                <a:solidFill>
                  <a:srgbClr val="000000"/>
                </a:solidFill>
              </a:endParaRPr>
            </a:p>
          </p:txBody>
        </p:sp>
        <p:sp>
          <p:nvSpPr>
            <p:cNvPr id="66" name="Oval 65"/>
            <p:cNvSpPr/>
            <p:nvPr/>
          </p:nvSpPr>
          <p:spPr bwMode="auto">
            <a:xfrm>
              <a:off x="6732252" y="1801771"/>
              <a:ext cx="182880" cy="182880"/>
            </a:xfrm>
            <a:prstGeom prst="ellipse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vert="horz" wrap="none" lIns="45720" tIns="45720" rIns="4572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600" smtClean="0">
                <a:solidFill>
                  <a:srgbClr val="000000"/>
                </a:solidFill>
              </a:endParaRPr>
            </a:p>
          </p:txBody>
        </p:sp>
        <p:sp>
          <p:nvSpPr>
            <p:cNvPr id="67" name="Flowchart: Punched Tape 66"/>
            <p:cNvSpPr/>
            <p:nvPr/>
          </p:nvSpPr>
          <p:spPr bwMode="auto">
            <a:xfrm rot="3723702">
              <a:off x="3283965" y="2289858"/>
              <a:ext cx="846645" cy="341675"/>
            </a:xfrm>
            <a:prstGeom prst="flowChartPunchedTap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vert="horz" wrap="none" lIns="45720" tIns="45720" rIns="4572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600" smtClean="0">
                <a:solidFill>
                  <a:srgbClr val="000000"/>
                </a:solidFill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 rot="20125715">
              <a:off x="3152873" y="1875002"/>
              <a:ext cx="628650" cy="336479"/>
            </a:xfrm>
            <a:prstGeom prst="rect">
              <a:avLst/>
            </a:prstGeom>
            <a:solidFill>
              <a:srgbClr val="FFC000"/>
            </a:solidFill>
            <a:ln w="22225">
              <a:solidFill>
                <a:schemeClr val="accent4">
                  <a:lumMod val="65000"/>
                  <a:lumOff val="35000"/>
                </a:schemeClr>
              </a:solidFill>
            </a:ln>
          </p:spPr>
          <p:txBody>
            <a:bodyPr wrap="none" lIns="0" tIns="0" rIns="0" bIns="0" rtlCol="0" anchor="ctr" anchorCtr="1">
              <a:no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</a:rPr>
                <a:t>DCB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  <p:sp>
          <p:nvSpPr>
            <p:cNvPr id="69" name="Rectangle 68"/>
            <p:cNvSpPr/>
            <p:nvPr/>
          </p:nvSpPr>
          <p:spPr bwMode="auto">
            <a:xfrm rot="20088895">
              <a:off x="3763699" y="2776689"/>
              <a:ext cx="365760" cy="197659"/>
            </a:xfrm>
            <a:prstGeom prst="rect">
              <a:avLst/>
            </a:prstGeom>
            <a:solidFill>
              <a:srgbClr val="0070C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vert="horz" wrap="none" lIns="45720" tIns="45720" rIns="4572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600" smtClean="0">
                <a:solidFill>
                  <a:srgbClr val="000000"/>
                </a:solidFill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217615" y="3957337"/>
              <a:ext cx="12202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000000"/>
                  </a:solidFill>
                </a:rPr>
                <a:t>Hybrid Flex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  <p:cxnSp>
          <p:nvCxnSpPr>
            <p:cNvPr id="73" name="Straight Arrow Connector 72"/>
            <p:cNvCxnSpPr>
              <a:stCxn id="72" idx="1"/>
            </p:cNvCxnSpPr>
            <p:nvPr/>
          </p:nvCxnSpPr>
          <p:spPr bwMode="auto">
            <a:xfrm flipH="1">
              <a:off x="4751052" y="4126614"/>
              <a:ext cx="466563" cy="15389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74" name="Rectangle 73"/>
            <p:cNvSpPr/>
            <p:nvPr/>
          </p:nvSpPr>
          <p:spPr bwMode="auto">
            <a:xfrm>
              <a:off x="7369423" y="1527451"/>
              <a:ext cx="555377" cy="41495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vert="horz" wrap="none" lIns="45720" tIns="45720" rIns="45720" bIns="45720" numCol="1" rtlCol="0" anchor="ctr" anchorCtr="1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</a:rPr>
                <a:t>PC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5367555" y="4321314"/>
              <a:ext cx="107273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000000"/>
                  </a:solidFill>
                </a:rPr>
                <a:t>Si Sensor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  <p:cxnSp>
          <p:nvCxnSpPr>
            <p:cNvPr id="76" name="Straight Arrow Connector 75"/>
            <p:cNvCxnSpPr>
              <a:stCxn id="75" idx="1"/>
            </p:cNvCxnSpPr>
            <p:nvPr/>
          </p:nvCxnSpPr>
          <p:spPr bwMode="auto">
            <a:xfrm flipH="1">
              <a:off x="4827254" y="4490591"/>
              <a:ext cx="540301" cy="15389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77" name="Oval 76"/>
            <p:cNvSpPr/>
            <p:nvPr/>
          </p:nvSpPr>
          <p:spPr bwMode="auto">
            <a:xfrm>
              <a:off x="4598652" y="1261646"/>
              <a:ext cx="182880" cy="182880"/>
            </a:xfrm>
            <a:prstGeom prst="ellipse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vert="horz" wrap="none" lIns="45720" tIns="45720" rIns="4572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600" smtClean="0">
                <a:solidFill>
                  <a:srgbClr val="000000"/>
                </a:solidFill>
              </a:endParaRPr>
            </a:p>
          </p:txBody>
        </p:sp>
        <p:cxnSp>
          <p:nvCxnSpPr>
            <p:cNvPr id="38" name="Straight Arrow Connector 37"/>
            <p:cNvCxnSpPr/>
            <p:nvPr/>
          </p:nvCxnSpPr>
          <p:spPr bwMode="auto">
            <a:xfrm flipH="1">
              <a:off x="5903920" y="1394708"/>
              <a:ext cx="533901" cy="266032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9" name="Straight Arrow Connector 38"/>
            <p:cNvCxnSpPr/>
            <p:nvPr/>
          </p:nvCxnSpPr>
          <p:spPr bwMode="auto">
            <a:xfrm flipH="1">
              <a:off x="6247482" y="1394708"/>
              <a:ext cx="190339" cy="648533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43" name="TextBox 42"/>
            <p:cNvSpPr txBox="1"/>
            <p:nvPr/>
          </p:nvSpPr>
          <p:spPr>
            <a:xfrm>
              <a:off x="6364628" y="956846"/>
              <a:ext cx="10267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FF0000"/>
                  </a:solidFill>
                </a:rPr>
                <a:t>MiniDAQAMC40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cxnSp>
          <p:nvCxnSpPr>
            <p:cNvPr id="44" name="Straight Arrow Connector 43"/>
            <p:cNvCxnSpPr>
              <a:endCxn id="55" idx="3"/>
            </p:cNvCxnSpPr>
            <p:nvPr/>
          </p:nvCxnSpPr>
          <p:spPr bwMode="auto">
            <a:xfrm flipH="1">
              <a:off x="3805303" y="1131069"/>
              <a:ext cx="564750" cy="458300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45" name="TextBox 44"/>
            <p:cNvSpPr txBox="1"/>
            <p:nvPr/>
          </p:nvSpPr>
          <p:spPr>
            <a:xfrm>
              <a:off x="4329372" y="885635"/>
              <a:ext cx="19952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USB-to-I</a:t>
              </a:r>
              <a:r>
                <a:rPr lang="en-US" sz="1600" baseline="30000" dirty="0" smtClean="0">
                  <a:solidFill>
                    <a:srgbClr val="FF0000"/>
                  </a:solidFill>
                </a:rPr>
                <a:t>2</a:t>
              </a:r>
              <a:r>
                <a:rPr lang="en-US" sz="1600" dirty="0" smtClean="0">
                  <a:solidFill>
                    <a:srgbClr val="FF0000"/>
                  </a:solidFill>
                </a:rPr>
                <a:t>C adapter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68058" y="2143463"/>
              <a:ext cx="151830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FF0000"/>
                  </a:solidFill>
                </a:rPr>
                <a:t>COMET</a:t>
              </a:r>
            </a:p>
            <a:p>
              <a:pPr algn="ctr"/>
              <a:r>
                <a:rPr lang="en-US" sz="1600" dirty="0" smtClean="0">
                  <a:solidFill>
                    <a:srgbClr val="FF0000"/>
                  </a:solidFill>
                </a:rPr>
                <a:t>(with USB,</a:t>
              </a:r>
            </a:p>
            <a:p>
              <a:pPr algn="ctr"/>
              <a:r>
                <a:rPr lang="en-US" sz="1600" dirty="0" smtClean="0">
                  <a:solidFill>
                    <a:srgbClr val="FF0000"/>
                  </a:solidFill>
                </a:rPr>
                <a:t> or </a:t>
              </a:r>
              <a:r>
                <a:rPr lang="en-US" sz="1600" dirty="0" err="1" smtClean="0">
                  <a:solidFill>
                    <a:srgbClr val="FF0000"/>
                  </a:solidFill>
                </a:rPr>
                <a:t>GBTx</a:t>
              </a:r>
              <a:r>
                <a:rPr lang="en-US" sz="1600" dirty="0" smtClean="0">
                  <a:solidFill>
                    <a:srgbClr val="FF0000"/>
                  </a:solidFill>
                </a:rPr>
                <a:t> DB)</a:t>
              </a:r>
            </a:p>
          </p:txBody>
        </p:sp>
        <p:cxnSp>
          <p:nvCxnSpPr>
            <p:cNvPr id="47" name="Straight Arrow Connector 46"/>
            <p:cNvCxnSpPr>
              <a:stCxn id="46" idx="3"/>
              <a:endCxn id="68" idx="1"/>
            </p:cNvCxnSpPr>
            <p:nvPr/>
          </p:nvCxnSpPr>
          <p:spPr bwMode="auto">
            <a:xfrm flipV="1">
              <a:off x="2173389" y="2173947"/>
              <a:ext cx="1007948" cy="385015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48" name="TextBox 47"/>
            <p:cNvSpPr txBox="1"/>
            <p:nvPr/>
          </p:nvSpPr>
          <p:spPr>
            <a:xfrm>
              <a:off x="4851870" y="3124200"/>
              <a:ext cx="200613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FF0000"/>
                  </a:solidFill>
                </a:rPr>
                <a:t>Test board</a:t>
              </a:r>
            </a:p>
            <a:p>
              <a:pPr algn="ctr"/>
              <a:r>
                <a:rPr lang="en-US" sz="1600" dirty="0" smtClean="0">
                  <a:solidFill>
                    <a:srgbClr val="FF0000"/>
                  </a:solidFill>
                </a:rPr>
                <a:t>(SALT8, SALT128)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cxnSp>
          <p:nvCxnSpPr>
            <p:cNvPr id="49" name="Straight Arrow Connector 48"/>
            <p:cNvCxnSpPr>
              <a:endCxn id="72" idx="0"/>
            </p:cNvCxnSpPr>
            <p:nvPr/>
          </p:nvCxnSpPr>
          <p:spPr bwMode="auto">
            <a:xfrm flipH="1">
              <a:off x="5827718" y="3715239"/>
              <a:ext cx="42060" cy="242098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50" name="TextBox 49"/>
            <p:cNvSpPr txBox="1"/>
            <p:nvPr/>
          </p:nvSpPr>
          <p:spPr>
            <a:xfrm>
              <a:off x="1225258" y="4004846"/>
              <a:ext cx="123644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FF0000"/>
                  </a:solidFill>
                </a:rPr>
                <a:t>Prototypes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cxnSp>
          <p:nvCxnSpPr>
            <p:cNvPr id="51" name="Straight Arrow Connector 50"/>
            <p:cNvCxnSpPr>
              <a:stCxn id="50" idx="3"/>
              <a:endCxn id="62" idx="1"/>
            </p:cNvCxnSpPr>
            <p:nvPr/>
          </p:nvCxnSpPr>
          <p:spPr bwMode="auto">
            <a:xfrm flipV="1">
              <a:off x="2461702" y="4155310"/>
              <a:ext cx="357698" cy="18813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2" name="Straight Arrow Connector 51"/>
            <p:cNvCxnSpPr>
              <a:stCxn id="46" idx="3"/>
              <a:endCxn id="55" idx="1"/>
            </p:cNvCxnSpPr>
            <p:nvPr/>
          </p:nvCxnSpPr>
          <p:spPr bwMode="auto">
            <a:xfrm flipV="1">
              <a:off x="2173389" y="1891025"/>
              <a:ext cx="972171" cy="667937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78" name="TextBox 77"/>
            <p:cNvSpPr txBox="1"/>
            <p:nvPr/>
          </p:nvSpPr>
          <p:spPr>
            <a:xfrm>
              <a:off x="1447800" y="4825425"/>
              <a:ext cx="12692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FF0000"/>
                  </a:solidFill>
                </a:rPr>
                <a:t>SALT8a/b,</a:t>
              </a:r>
            </a:p>
            <a:p>
              <a:pPr algn="ctr"/>
              <a:r>
                <a:rPr lang="en-US" sz="1600" dirty="0" smtClean="0">
                  <a:solidFill>
                    <a:srgbClr val="FF0000"/>
                  </a:solidFill>
                </a:rPr>
                <a:t>SALT128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cxnSp>
          <p:nvCxnSpPr>
            <p:cNvPr id="79" name="Straight Arrow Connector 78"/>
            <p:cNvCxnSpPr/>
            <p:nvPr/>
          </p:nvCxnSpPr>
          <p:spPr bwMode="auto">
            <a:xfrm flipV="1">
              <a:off x="2666812" y="4919247"/>
              <a:ext cx="542626" cy="186153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83" name="TextBox 82"/>
            <p:cNvSpPr txBox="1"/>
            <p:nvPr/>
          </p:nvSpPr>
          <p:spPr>
            <a:xfrm>
              <a:off x="3863496" y="5791200"/>
              <a:ext cx="11657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000000"/>
                  </a:solidFill>
                </a:rPr>
                <a:t>Bare stave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  <p:cxnSp>
          <p:nvCxnSpPr>
            <p:cNvPr id="84" name="Straight Arrow Connector 83"/>
            <p:cNvCxnSpPr>
              <a:stCxn id="83" idx="3"/>
            </p:cNvCxnSpPr>
            <p:nvPr/>
          </p:nvCxnSpPr>
          <p:spPr bwMode="auto">
            <a:xfrm>
              <a:off x="5029200" y="5960477"/>
              <a:ext cx="338355" cy="42446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85" name="TextBox 84"/>
            <p:cNvSpPr txBox="1"/>
            <p:nvPr/>
          </p:nvSpPr>
          <p:spPr>
            <a:xfrm>
              <a:off x="2581762" y="5638800"/>
              <a:ext cx="109010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FF0000"/>
                  </a:solidFill>
                </a:rPr>
                <a:t>CF sheet,</a:t>
              </a:r>
            </a:p>
            <a:p>
              <a:pPr algn="ctr"/>
              <a:r>
                <a:rPr lang="en-US" sz="1600" dirty="0" smtClean="0">
                  <a:solidFill>
                    <a:srgbClr val="FF0000"/>
                  </a:solidFill>
                </a:rPr>
                <a:t>Prototype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cxnSp>
          <p:nvCxnSpPr>
            <p:cNvPr id="86" name="Straight Arrow Connector 85"/>
            <p:cNvCxnSpPr>
              <a:stCxn id="85" idx="3"/>
              <a:endCxn id="83" idx="1"/>
            </p:cNvCxnSpPr>
            <p:nvPr/>
          </p:nvCxnSpPr>
          <p:spPr bwMode="auto">
            <a:xfrm>
              <a:off x="3671864" y="5960477"/>
              <a:ext cx="191632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87" name="TextBox 86"/>
            <p:cNvSpPr txBox="1"/>
            <p:nvPr/>
          </p:nvSpPr>
          <p:spPr>
            <a:xfrm>
              <a:off x="5827719" y="4983033"/>
              <a:ext cx="165390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err="1" smtClean="0">
                  <a:solidFill>
                    <a:srgbClr val="FF0000"/>
                  </a:solidFill>
                </a:rPr>
                <a:t>CapArray</a:t>
              </a:r>
              <a:r>
                <a:rPr lang="en-US" sz="1600" dirty="0" smtClean="0">
                  <a:solidFill>
                    <a:srgbClr val="FF0000"/>
                  </a:solidFill>
                </a:rPr>
                <a:t>,</a:t>
              </a:r>
            </a:p>
            <a:p>
              <a:pPr algn="ctr"/>
              <a:r>
                <a:rPr lang="en-US" sz="1600" dirty="0" smtClean="0">
                  <a:solidFill>
                    <a:srgbClr val="FF0000"/>
                  </a:solidFill>
                </a:rPr>
                <a:t>Half-A sensor</a:t>
              </a:r>
            </a:p>
          </p:txBody>
        </p:sp>
        <p:cxnSp>
          <p:nvCxnSpPr>
            <p:cNvPr id="88" name="Straight Arrow Connector 87"/>
            <p:cNvCxnSpPr>
              <a:stCxn id="87" idx="0"/>
            </p:cNvCxnSpPr>
            <p:nvPr/>
          </p:nvCxnSpPr>
          <p:spPr bwMode="auto">
            <a:xfrm flipH="1" flipV="1">
              <a:off x="6247483" y="4659869"/>
              <a:ext cx="254034" cy="323164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89" name="TextBox 88"/>
            <p:cNvSpPr txBox="1"/>
            <p:nvPr/>
          </p:nvSpPr>
          <p:spPr>
            <a:xfrm>
              <a:off x="1752600" y="1375676"/>
              <a:ext cx="82916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FF0000"/>
                  </a:solidFill>
                </a:rPr>
                <a:t>VLDB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cxnSp>
          <p:nvCxnSpPr>
            <p:cNvPr id="90" name="Straight Arrow Connector 89"/>
            <p:cNvCxnSpPr>
              <a:endCxn id="68" idx="1"/>
            </p:cNvCxnSpPr>
            <p:nvPr/>
          </p:nvCxnSpPr>
          <p:spPr bwMode="auto">
            <a:xfrm>
              <a:off x="2362200" y="1703344"/>
              <a:ext cx="819137" cy="470603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91" name="Straight Arrow Connector 90"/>
            <p:cNvCxnSpPr>
              <a:endCxn id="55" idx="1"/>
            </p:cNvCxnSpPr>
            <p:nvPr/>
          </p:nvCxnSpPr>
          <p:spPr bwMode="auto">
            <a:xfrm>
              <a:off x="2362200" y="1703344"/>
              <a:ext cx="783360" cy="187681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92" name="TextBox 91"/>
            <p:cNvSpPr txBox="1"/>
            <p:nvPr/>
          </p:nvSpPr>
          <p:spPr>
            <a:xfrm>
              <a:off x="6858000" y="3505200"/>
              <a:ext cx="109010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FF0000"/>
                  </a:solidFill>
                </a:rPr>
                <a:t>8xSALT8Prototype Hybrid</a:t>
              </a:r>
            </a:p>
          </p:txBody>
        </p:sp>
        <p:cxnSp>
          <p:nvCxnSpPr>
            <p:cNvPr id="93" name="Straight Arrow Connector 92"/>
            <p:cNvCxnSpPr>
              <a:endCxn id="72" idx="3"/>
            </p:cNvCxnSpPr>
            <p:nvPr/>
          </p:nvCxnSpPr>
          <p:spPr bwMode="auto">
            <a:xfrm flipH="1">
              <a:off x="6437821" y="3912888"/>
              <a:ext cx="386039" cy="213726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95" name="TextBox 94"/>
            <p:cNvSpPr txBox="1"/>
            <p:nvPr/>
          </p:nvSpPr>
          <p:spPr>
            <a:xfrm>
              <a:off x="2415098" y="694492"/>
              <a:ext cx="10901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FF0000"/>
                  </a:solidFill>
                </a:rPr>
                <a:t>Prototype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cxnSp>
          <p:nvCxnSpPr>
            <p:cNvPr id="96" name="Straight Arrow Connector 95"/>
            <p:cNvCxnSpPr/>
            <p:nvPr/>
          </p:nvCxnSpPr>
          <p:spPr bwMode="auto">
            <a:xfrm>
              <a:off x="3181337" y="1033046"/>
              <a:ext cx="247663" cy="228600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99" name="TextBox 98"/>
            <p:cNvSpPr txBox="1"/>
            <p:nvPr/>
          </p:nvSpPr>
          <p:spPr>
            <a:xfrm>
              <a:off x="4288292" y="2404646"/>
              <a:ext cx="7409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000000"/>
                  </a:solidFill>
                </a:rPr>
                <a:t>Pigtail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  <p:cxnSp>
          <p:nvCxnSpPr>
            <p:cNvPr id="100" name="Straight Arrow Connector 99"/>
            <p:cNvCxnSpPr/>
            <p:nvPr/>
          </p:nvCxnSpPr>
          <p:spPr bwMode="auto">
            <a:xfrm flipH="1" flipV="1">
              <a:off x="3671864" y="2459293"/>
              <a:ext cx="698188" cy="99669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70" name="TextBox 69"/>
            <p:cNvSpPr txBox="1"/>
            <p:nvPr/>
          </p:nvSpPr>
          <p:spPr>
            <a:xfrm>
              <a:off x="5181600" y="2633246"/>
              <a:ext cx="10901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FF0000"/>
                  </a:solidFill>
                </a:rPr>
                <a:t>Prototype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cxnSp>
          <p:nvCxnSpPr>
            <p:cNvPr id="71" name="Straight Arrow Connector 70"/>
            <p:cNvCxnSpPr>
              <a:stCxn id="70" idx="1"/>
            </p:cNvCxnSpPr>
            <p:nvPr/>
          </p:nvCxnSpPr>
          <p:spPr bwMode="auto">
            <a:xfrm flipH="1" flipV="1">
              <a:off x="4953749" y="2675329"/>
              <a:ext cx="227851" cy="127194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831459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Prototypes &amp; Substitutes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9859074"/>
              </p:ext>
            </p:extLst>
          </p:nvPr>
        </p:nvGraphicFramePr>
        <p:xfrm>
          <a:off x="533400" y="792662"/>
          <a:ext cx="5352260" cy="522713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661099">
                  <a:extLst>
                    <a:ext uri="{9D8B030D-6E8A-4147-A177-3AD203B41FA5}">
                      <a16:colId xmlns:a16="http://schemas.microsoft.com/office/drawing/2014/main" val="3579187424"/>
                    </a:ext>
                  </a:extLst>
                </a:gridCol>
                <a:gridCol w="661099">
                  <a:extLst>
                    <a:ext uri="{9D8B030D-6E8A-4147-A177-3AD203B41FA5}">
                      <a16:colId xmlns:a16="http://schemas.microsoft.com/office/drawing/2014/main" val="2300946314"/>
                    </a:ext>
                  </a:extLst>
                </a:gridCol>
                <a:gridCol w="1552893">
                  <a:extLst>
                    <a:ext uri="{9D8B030D-6E8A-4147-A177-3AD203B41FA5}">
                      <a16:colId xmlns:a16="http://schemas.microsoft.com/office/drawing/2014/main" val="3999856777"/>
                    </a:ext>
                  </a:extLst>
                </a:gridCol>
                <a:gridCol w="1187767">
                  <a:extLst>
                    <a:ext uri="{9D8B030D-6E8A-4147-A177-3AD203B41FA5}">
                      <a16:colId xmlns:a16="http://schemas.microsoft.com/office/drawing/2014/main" val="1986410967"/>
                    </a:ext>
                  </a:extLst>
                </a:gridCol>
                <a:gridCol w="1289402">
                  <a:extLst>
                    <a:ext uri="{9D8B030D-6E8A-4147-A177-3AD203B41FA5}">
                      <a16:colId xmlns:a16="http://schemas.microsoft.com/office/drawing/2014/main" val="1424150028"/>
                    </a:ext>
                  </a:extLst>
                </a:gridCol>
              </a:tblGrid>
              <a:tr h="26861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Final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Substitutes</a:t>
                      </a:r>
                      <a:r>
                        <a:rPr lang="en-US" sz="1400" b="1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&amp; Prototypes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6765152"/>
                  </a:ext>
                </a:extLst>
              </a:tr>
              <a:tr h="26861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Sensor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CapArray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Half-A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7136476"/>
                  </a:ext>
                </a:extLst>
              </a:tr>
              <a:tr h="26861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SALT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SALT8a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SALT8b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SALT128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9690681"/>
                  </a:ext>
                </a:extLst>
              </a:tr>
              <a:tr h="26861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Hybrid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SALT8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400" b="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Testboard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SALT128</a:t>
                      </a:r>
                      <a:b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Testboard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Hybrid_8x8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7783507"/>
                  </a:ext>
                </a:extLst>
              </a:tr>
              <a:tr h="26861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Stiffener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5544103"/>
                  </a:ext>
                </a:extLst>
              </a:tr>
              <a:tr h="26861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Wirebonds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4-ASIC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Ada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8-ASIC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Ada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0776945"/>
                  </a:ext>
                </a:extLst>
              </a:tr>
              <a:tr h="26861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Flex cable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Prototype_1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Prototype_2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Prototype_3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0652345"/>
                  </a:ext>
                </a:extLst>
              </a:tr>
              <a:tr h="26861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Pigtail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MegArray2ERF8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MegAda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Prototype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3416114"/>
                  </a:ext>
                </a:extLst>
              </a:tr>
              <a:tr h="26861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Backplane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Prototype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3381081"/>
                  </a:ext>
                </a:extLst>
              </a:tr>
              <a:tr h="268616">
                <a:tc rowSpan="3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MCB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ECS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VLDB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I2C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Adapter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976873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TFC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4592875"/>
                  </a:ext>
                </a:extLst>
              </a:tr>
              <a:tr h="2059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COMET</a:t>
                      </a:r>
                      <a:b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with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USB</a:t>
                      </a:r>
                      <a:b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interface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COMET +</a:t>
                      </a:r>
                      <a:b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GBTx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DB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0158324"/>
                  </a:ext>
                </a:extLst>
              </a:tr>
              <a:tr h="350338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DCB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4521059"/>
                  </a:ext>
                </a:extLst>
              </a:tr>
              <a:tr h="26861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Opt.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Fiber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Sample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1305996"/>
                  </a:ext>
                </a:extLst>
              </a:tr>
              <a:tr h="26861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TELL40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MiniDAQ1</a:t>
                      </a:r>
                    </a:p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 AMC40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MiniDAQ2</a:t>
                      </a:r>
                    </a:p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 PCIe40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6253944"/>
                  </a:ext>
                </a:extLst>
              </a:tr>
              <a:tr h="26861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SOL40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6921117"/>
                  </a:ext>
                </a:extLst>
              </a:tr>
              <a:tr h="26861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Bare Stave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CF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sheet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Prototype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73269"/>
                  </a:ext>
                </a:extLst>
              </a:tr>
              <a:tr h="26861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LV Regulator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Prototype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1533025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05/18/2016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EFEB5A-342B-4E09-AFBA-47D825DD63E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6019800" y="2438400"/>
            <a:ext cx="2895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Char char="v"/>
              <a:defRPr sz="18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377950" indent="-468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o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827213" indent="-4381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n"/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297113" indent="-468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7543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+mn-lt"/>
              </a:defRPr>
            </a:lvl6pPr>
            <a:lvl7pPr marL="32115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+mn-lt"/>
              </a:defRPr>
            </a:lvl7pPr>
            <a:lvl8pPr marL="36687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+mn-lt"/>
              </a:defRPr>
            </a:lvl8pPr>
            <a:lvl9pPr marL="41259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US" sz="1600" kern="0" dirty="0" smtClean="0"/>
              <a:t>Use components as close to the final design as possible for realistic tests.</a:t>
            </a:r>
          </a:p>
          <a:p>
            <a:pPr marL="0" indent="0">
              <a:spcBef>
                <a:spcPts val="600"/>
              </a:spcBef>
              <a:buNone/>
            </a:pPr>
            <a:endParaRPr lang="en-US" sz="1600" kern="0" dirty="0"/>
          </a:p>
          <a:p>
            <a:pPr marL="0" indent="0">
              <a:spcBef>
                <a:spcPts val="600"/>
              </a:spcBef>
              <a:buNone/>
            </a:pPr>
            <a:r>
              <a:rPr lang="en-US" sz="1600" kern="0" dirty="0" smtClean="0"/>
              <a:t>Green color components are available, yellow components are to be produced.</a:t>
            </a:r>
          </a:p>
        </p:txBody>
      </p:sp>
    </p:spTree>
    <p:extLst>
      <p:ext uri="{BB962C8B-B14F-4D97-AF65-F5344CB8AC3E}">
        <p14:creationId xmlns:p14="http://schemas.microsoft.com/office/powerpoint/2010/main" val="36799023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 of Phase I Slice Test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4023024"/>
              </p:ext>
            </p:extLst>
          </p:nvPr>
        </p:nvGraphicFramePr>
        <p:xfrm>
          <a:off x="533400" y="792662"/>
          <a:ext cx="5352260" cy="522713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661099">
                  <a:extLst>
                    <a:ext uri="{9D8B030D-6E8A-4147-A177-3AD203B41FA5}">
                      <a16:colId xmlns:a16="http://schemas.microsoft.com/office/drawing/2014/main" val="3579187424"/>
                    </a:ext>
                  </a:extLst>
                </a:gridCol>
                <a:gridCol w="661099">
                  <a:extLst>
                    <a:ext uri="{9D8B030D-6E8A-4147-A177-3AD203B41FA5}">
                      <a16:colId xmlns:a16="http://schemas.microsoft.com/office/drawing/2014/main" val="2300946314"/>
                    </a:ext>
                  </a:extLst>
                </a:gridCol>
                <a:gridCol w="1552893">
                  <a:extLst>
                    <a:ext uri="{9D8B030D-6E8A-4147-A177-3AD203B41FA5}">
                      <a16:colId xmlns:a16="http://schemas.microsoft.com/office/drawing/2014/main" val="3999856777"/>
                    </a:ext>
                  </a:extLst>
                </a:gridCol>
                <a:gridCol w="1187767">
                  <a:extLst>
                    <a:ext uri="{9D8B030D-6E8A-4147-A177-3AD203B41FA5}">
                      <a16:colId xmlns:a16="http://schemas.microsoft.com/office/drawing/2014/main" val="1986410967"/>
                    </a:ext>
                  </a:extLst>
                </a:gridCol>
                <a:gridCol w="1289402">
                  <a:extLst>
                    <a:ext uri="{9D8B030D-6E8A-4147-A177-3AD203B41FA5}">
                      <a16:colId xmlns:a16="http://schemas.microsoft.com/office/drawing/2014/main" val="1424150028"/>
                    </a:ext>
                  </a:extLst>
                </a:gridCol>
              </a:tblGrid>
              <a:tr h="26861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Final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Substitutes</a:t>
                      </a:r>
                      <a:r>
                        <a:rPr lang="en-US" sz="1400" b="1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&amp; Prototypes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6765152"/>
                  </a:ext>
                </a:extLst>
              </a:tr>
              <a:tr h="26861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Sensor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CapArray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Half-A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7136476"/>
                  </a:ext>
                </a:extLst>
              </a:tr>
              <a:tr h="26861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SALT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SALT8a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SALT8b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SALT128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9690681"/>
                  </a:ext>
                </a:extLst>
              </a:tr>
              <a:tr h="26861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Hybrid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SALT8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400" b="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Testboard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SALT128</a:t>
                      </a:r>
                      <a:b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Testboard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Hybrid_8x8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7783507"/>
                  </a:ext>
                </a:extLst>
              </a:tr>
              <a:tr h="26861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Stiffener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5544103"/>
                  </a:ext>
                </a:extLst>
              </a:tr>
              <a:tr h="26861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Wirebonds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4-ASIC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Ada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8-ASIC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Ada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0776945"/>
                  </a:ext>
                </a:extLst>
              </a:tr>
              <a:tr h="26861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Flex cable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Prototype_1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Prototype_2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Prototype_3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0652345"/>
                  </a:ext>
                </a:extLst>
              </a:tr>
              <a:tr h="26861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Pigtail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MegArray2ERF8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MegAda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Prototype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3416114"/>
                  </a:ext>
                </a:extLst>
              </a:tr>
              <a:tr h="26861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Backplane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Prototype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3381081"/>
                  </a:ext>
                </a:extLst>
              </a:tr>
              <a:tr h="268616">
                <a:tc rowSpan="3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MCB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ECS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VLDB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I2C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Adapter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976873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TFC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4592875"/>
                  </a:ext>
                </a:extLst>
              </a:tr>
              <a:tr h="2059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COMET</a:t>
                      </a:r>
                      <a:b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with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USB</a:t>
                      </a:r>
                      <a:b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interface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COMET +</a:t>
                      </a:r>
                      <a:b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GBTx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DB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0158324"/>
                  </a:ext>
                </a:extLst>
              </a:tr>
              <a:tr h="350338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DCB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4521059"/>
                  </a:ext>
                </a:extLst>
              </a:tr>
              <a:tr h="26861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Opt.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Fiber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Sample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1305996"/>
                  </a:ext>
                </a:extLst>
              </a:tr>
              <a:tr h="26861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TELL40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MiniDAQ1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MiniDAQ2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6253944"/>
                  </a:ext>
                </a:extLst>
              </a:tr>
              <a:tr h="26861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SOL40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6921117"/>
                  </a:ext>
                </a:extLst>
              </a:tr>
              <a:tr h="26861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Bare Stave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CF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sheet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Prototype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73269"/>
                  </a:ext>
                </a:extLst>
              </a:tr>
              <a:tr h="26861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LV Regulator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Prototype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1533025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05/18/2016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EFEB5A-342B-4E09-AFBA-47D825DD63E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6248400" y="2819400"/>
            <a:ext cx="2362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Char char="v"/>
              <a:defRPr sz="18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377950" indent="-468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o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827213" indent="-4381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n"/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297113" indent="-468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7543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+mn-lt"/>
              </a:defRPr>
            </a:lvl6pPr>
            <a:lvl7pPr marL="32115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+mn-lt"/>
              </a:defRPr>
            </a:lvl7pPr>
            <a:lvl8pPr marL="36687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+mn-lt"/>
              </a:defRPr>
            </a:lvl8pPr>
            <a:lvl9pPr marL="41259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US" sz="1600" kern="0" dirty="0" err="1" smtClean="0"/>
              <a:t>MegAda</a:t>
            </a:r>
            <a:r>
              <a:rPr lang="en-US" sz="1600" kern="0" dirty="0" smtClean="0"/>
              <a:t> </a:t>
            </a:r>
            <a:r>
              <a:rPr lang="en-US" sz="1600" kern="0" dirty="0" smtClean="0"/>
              <a:t>board </a:t>
            </a:r>
            <a:r>
              <a:rPr lang="en-US" sz="1600" kern="0" dirty="0" smtClean="0"/>
              <a:t>is now available. </a:t>
            </a:r>
            <a:r>
              <a:rPr lang="en-US" sz="1600" kern="0" dirty="0"/>
              <a:t>W</a:t>
            </a:r>
            <a:r>
              <a:rPr lang="en-US" sz="1600" kern="0" dirty="0" smtClean="0"/>
              <a:t>e will start phase I slice test right after this workshop.</a:t>
            </a:r>
            <a:endParaRPr lang="en-US" sz="1600" kern="0" dirty="0" smtClean="0"/>
          </a:p>
        </p:txBody>
      </p:sp>
      <p:cxnSp>
        <p:nvCxnSpPr>
          <p:cNvPr id="8" name="Straight Arrow Connector 7"/>
          <p:cNvCxnSpPr>
            <a:stCxn id="7" idx="1"/>
          </p:cNvCxnSpPr>
          <p:nvPr/>
        </p:nvCxnSpPr>
        <p:spPr bwMode="auto">
          <a:xfrm flipH="1" flipV="1">
            <a:off x="4343400" y="3276600"/>
            <a:ext cx="1905000" cy="1524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1504613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300" y="0"/>
            <a:ext cx="7658100" cy="609600"/>
          </a:xfrm>
        </p:spPr>
        <p:txBody>
          <a:bodyPr anchor="ctr"/>
          <a:lstStyle/>
          <a:p>
            <a:r>
              <a:rPr lang="en-US" dirty="0" smtClean="0"/>
              <a:t>Objectives of Phase I Slice Test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05/18/2016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EFEB5A-342B-4E09-AFBA-47D825DD63E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50" y="1117699"/>
            <a:ext cx="737235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2000" dirty="0" smtClean="0"/>
              <a:t>In phase I slice test we want to</a:t>
            </a:r>
          </a:p>
          <a:p>
            <a:pPr marL="914400" lvl="1" indent="-457200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dirty="0" smtClean="0"/>
              <a:t>Validate signal integrity with a few differential lines.</a:t>
            </a:r>
          </a:p>
          <a:p>
            <a:pPr marL="914400" lvl="1" indent="-457200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dirty="0" smtClean="0"/>
              <a:t>Investigate effects of I</a:t>
            </a:r>
            <a:r>
              <a:rPr lang="en-US" baseline="30000" dirty="0" smtClean="0"/>
              <a:t>2</a:t>
            </a:r>
            <a:r>
              <a:rPr lang="en-US" dirty="0" smtClean="0"/>
              <a:t>C cross talk.</a:t>
            </a:r>
          </a:p>
          <a:p>
            <a:pPr marL="914400" lvl="1" indent="-457200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dirty="0" smtClean="0"/>
              <a:t>Investigate effects of digital analog cross talk.</a:t>
            </a:r>
          </a:p>
          <a:p>
            <a:pPr marL="914400" lvl="1" indent="-457200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dirty="0" smtClean="0"/>
              <a:t>Study general noise immunity. </a:t>
            </a:r>
            <a:endParaRPr lang="en-US" sz="2000" dirty="0" smtClean="0"/>
          </a:p>
          <a:p>
            <a:pPr marL="457200" indent="-457200">
              <a:spcBef>
                <a:spcPts val="1200"/>
              </a:spcBef>
              <a:buFont typeface="Wingdings" panose="05000000000000000000" pitchFamily="2" charset="2"/>
              <a:buChar char="q"/>
            </a:pPr>
            <a:endParaRPr lang="en-US" sz="2000" dirty="0" smtClean="0"/>
          </a:p>
          <a:p>
            <a:pPr marL="457200" indent="-45720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2000" dirty="0" smtClean="0"/>
              <a:t>Now we have all major components. Phase I test will start right after this worksho</a:t>
            </a:r>
            <a:r>
              <a:rPr lang="en-US" sz="2000" dirty="0" smtClean="0"/>
              <a:t>p.</a:t>
            </a:r>
            <a:endParaRPr lang="en-US" sz="2000" dirty="0"/>
          </a:p>
          <a:p>
            <a:pPr marL="457200" indent="-45720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2000" dirty="0" smtClean="0"/>
              <a:t>If components for phase II are available, </a:t>
            </a:r>
            <a:r>
              <a:rPr lang="en-US" sz="2000" dirty="0" smtClean="0"/>
              <a:t>some </a:t>
            </a:r>
            <a:r>
              <a:rPr lang="en-US" sz="2000" dirty="0" smtClean="0"/>
              <a:t>phase I tests </a:t>
            </a:r>
            <a:r>
              <a:rPr lang="en-US" sz="2000" dirty="0" smtClean="0"/>
              <a:t>may be done directly on the phase </a:t>
            </a:r>
            <a:r>
              <a:rPr lang="en-US" sz="2000" dirty="0" smtClean="0"/>
              <a:t>II setup.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667198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 of Phase II Slice Test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6244519"/>
              </p:ext>
            </p:extLst>
          </p:nvPr>
        </p:nvGraphicFramePr>
        <p:xfrm>
          <a:off x="533400" y="792662"/>
          <a:ext cx="5352260" cy="522713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661099">
                  <a:extLst>
                    <a:ext uri="{9D8B030D-6E8A-4147-A177-3AD203B41FA5}">
                      <a16:colId xmlns:a16="http://schemas.microsoft.com/office/drawing/2014/main" val="3579187424"/>
                    </a:ext>
                  </a:extLst>
                </a:gridCol>
                <a:gridCol w="661099">
                  <a:extLst>
                    <a:ext uri="{9D8B030D-6E8A-4147-A177-3AD203B41FA5}">
                      <a16:colId xmlns:a16="http://schemas.microsoft.com/office/drawing/2014/main" val="2300946314"/>
                    </a:ext>
                  </a:extLst>
                </a:gridCol>
                <a:gridCol w="1552893">
                  <a:extLst>
                    <a:ext uri="{9D8B030D-6E8A-4147-A177-3AD203B41FA5}">
                      <a16:colId xmlns:a16="http://schemas.microsoft.com/office/drawing/2014/main" val="3999856777"/>
                    </a:ext>
                  </a:extLst>
                </a:gridCol>
                <a:gridCol w="1187767">
                  <a:extLst>
                    <a:ext uri="{9D8B030D-6E8A-4147-A177-3AD203B41FA5}">
                      <a16:colId xmlns:a16="http://schemas.microsoft.com/office/drawing/2014/main" val="1986410967"/>
                    </a:ext>
                  </a:extLst>
                </a:gridCol>
                <a:gridCol w="1289402">
                  <a:extLst>
                    <a:ext uri="{9D8B030D-6E8A-4147-A177-3AD203B41FA5}">
                      <a16:colId xmlns:a16="http://schemas.microsoft.com/office/drawing/2014/main" val="1424150028"/>
                    </a:ext>
                  </a:extLst>
                </a:gridCol>
              </a:tblGrid>
              <a:tr h="26861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Final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Substitutes</a:t>
                      </a:r>
                      <a:r>
                        <a:rPr lang="en-US" sz="1400" b="1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&amp; Prototypes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6765152"/>
                  </a:ext>
                </a:extLst>
              </a:tr>
              <a:tr h="26861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Sensor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CapArray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Half-A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7136476"/>
                  </a:ext>
                </a:extLst>
              </a:tr>
              <a:tr h="26861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SALT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SALT8a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SALT8b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SALT128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9690681"/>
                  </a:ext>
                </a:extLst>
              </a:tr>
              <a:tr h="26861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Hybrid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SALT8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400" b="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Testboard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SALT128</a:t>
                      </a:r>
                      <a:b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Testboard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Hybrid_8x8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7783507"/>
                  </a:ext>
                </a:extLst>
              </a:tr>
              <a:tr h="26861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Stiffener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Prototype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5544103"/>
                  </a:ext>
                </a:extLst>
              </a:tr>
              <a:tr h="26861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Wirebonds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4-ASIC-Ada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8-ASIC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Ada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0776945"/>
                  </a:ext>
                </a:extLst>
              </a:tr>
              <a:tr h="26861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Flex cable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Prototype_1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Prototype_2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Prototype_3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0652345"/>
                  </a:ext>
                </a:extLst>
              </a:tr>
              <a:tr h="26861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Pigtail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MegArray2ERF8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MegAda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Prototype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3416114"/>
                  </a:ext>
                </a:extLst>
              </a:tr>
              <a:tr h="26861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Backplane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Prototype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3381081"/>
                  </a:ext>
                </a:extLst>
              </a:tr>
              <a:tr h="268616">
                <a:tc rowSpan="3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MCB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ECS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VLDB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I2C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Adapter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976873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TFC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4592875"/>
                  </a:ext>
                </a:extLst>
              </a:tr>
              <a:tr h="2059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COMET</a:t>
                      </a:r>
                      <a:b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with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USB</a:t>
                      </a:r>
                      <a:b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interface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COMET +</a:t>
                      </a:r>
                      <a:b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GBTx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DB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0158324"/>
                  </a:ext>
                </a:extLst>
              </a:tr>
              <a:tr h="350338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DCB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4521059"/>
                  </a:ext>
                </a:extLst>
              </a:tr>
              <a:tr h="26861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Opt.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Fiber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Sample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1305996"/>
                  </a:ext>
                </a:extLst>
              </a:tr>
              <a:tr h="26861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TELL40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MiniDAQ1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MiniDAQ2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6253944"/>
                  </a:ext>
                </a:extLst>
              </a:tr>
              <a:tr h="26861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SOL40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6921117"/>
                  </a:ext>
                </a:extLst>
              </a:tr>
              <a:tr h="26861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Bare Stave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CF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sheet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Prototype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73269"/>
                  </a:ext>
                </a:extLst>
              </a:tr>
              <a:tr h="26861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LV Regulator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Prototype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1533025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05/18/2016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EFEB5A-342B-4E09-AFBA-47D825DD63E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6172200" y="1676400"/>
            <a:ext cx="28194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Char char="v"/>
              <a:defRPr sz="18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377950" indent="-468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o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827213" indent="-4381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n"/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297113" indent="-468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7543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+mn-lt"/>
              </a:defRPr>
            </a:lvl6pPr>
            <a:lvl7pPr marL="32115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+mn-lt"/>
              </a:defRPr>
            </a:lvl7pPr>
            <a:lvl8pPr marL="36687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+mn-lt"/>
              </a:defRPr>
            </a:lvl8pPr>
            <a:lvl9pPr marL="41259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US" sz="1600" kern="0" dirty="0" smtClean="0"/>
              <a:t>A prototype hybrid of 8 SALT8b ASICs to replace the SALT8 </a:t>
            </a:r>
            <a:r>
              <a:rPr lang="en-US" sz="1600" kern="0" dirty="0" err="1" smtClean="0"/>
              <a:t>testboard</a:t>
            </a:r>
            <a:r>
              <a:rPr lang="en-US" sz="1600" kern="0" dirty="0" smtClean="0"/>
              <a:t>.</a:t>
            </a:r>
          </a:p>
          <a:p>
            <a:pPr marL="0" indent="0">
              <a:spcBef>
                <a:spcPts val="600"/>
              </a:spcBef>
              <a:buNone/>
            </a:pPr>
            <a:endParaRPr lang="en-US" sz="1600" kern="0" dirty="0" smtClean="0"/>
          </a:p>
          <a:p>
            <a:pPr marL="0" indent="0">
              <a:spcBef>
                <a:spcPts val="600"/>
              </a:spcBef>
              <a:buNone/>
            </a:pPr>
            <a:endParaRPr lang="en-US" sz="1600" kern="0" dirty="0"/>
          </a:p>
          <a:p>
            <a:pPr marL="0" indent="0">
              <a:spcBef>
                <a:spcPts val="600"/>
              </a:spcBef>
              <a:buNone/>
            </a:pPr>
            <a:endParaRPr lang="en-US" sz="1600" kern="0" dirty="0" smtClean="0"/>
          </a:p>
          <a:p>
            <a:pPr marL="0" indent="0">
              <a:spcBef>
                <a:spcPts val="600"/>
              </a:spcBef>
              <a:buNone/>
            </a:pPr>
            <a:endParaRPr lang="en-US" sz="1600" kern="0" dirty="0" smtClean="0"/>
          </a:p>
          <a:p>
            <a:pPr marL="0" indent="0">
              <a:spcBef>
                <a:spcPts val="600"/>
              </a:spcBef>
              <a:buNone/>
            </a:pPr>
            <a:r>
              <a:rPr lang="en-US" sz="1600" kern="0" dirty="0" smtClean="0"/>
              <a:t>A COMET board that has </a:t>
            </a:r>
            <a:r>
              <a:rPr lang="en-US" sz="1600" kern="0" dirty="0" err="1" smtClean="0"/>
              <a:t>GBTx</a:t>
            </a:r>
            <a:r>
              <a:rPr lang="en-US" sz="1600" kern="0" dirty="0" smtClean="0"/>
              <a:t> DB + a USB-I</a:t>
            </a:r>
            <a:r>
              <a:rPr lang="en-US" sz="1600" kern="0" baseline="30000" dirty="0" smtClean="0"/>
              <a:t>2</a:t>
            </a:r>
            <a:r>
              <a:rPr lang="en-US" sz="1600" kern="0" dirty="0" smtClean="0"/>
              <a:t>C adapter to replace VLDB.</a:t>
            </a:r>
          </a:p>
          <a:p>
            <a:pPr marL="0" indent="0">
              <a:spcBef>
                <a:spcPts val="600"/>
              </a:spcBef>
              <a:buNone/>
            </a:pPr>
            <a:endParaRPr lang="en-US" sz="1600" kern="0" dirty="0" smtClean="0"/>
          </a:p>
          <a:p>
            <a:pPr marL="0" indent="0">
              <a:spcBef>
                <a:spcPts val="600"/>
              </a:spcBef>
              <a:buNone/>
            </a:pPr>
            <a:endParaRPr lang="en-US" sz="1600" kern="0" dirty="0"/>
          </a:p>
          <a:p>
            <a:pPr marL="0" indent="0">
              <a:spcBef>
                <a:spcPts val="600"/>
              </a:spcBef>
              <a:buNone/>
            </a:pPr>
            <a:r>
              <a:rPr lang="en-US" sz="1600" kern="0" dirty="0" smtClean="0"/>
              <a:t>We may use prototype bare stave instead of a CF sheet.</a:t>
            </a:r>
          </a:p>
        </p:txBody>
      </p:sp>
    </p:spTree>
    <p:extLst>
      <p:ext uri="{BB962C8B-B14F-4D97-AF65-F5344CB8AC3E}">
        <p14:creationId xmlns:p14="http://schemas.microsoft.com/office/powerpoint/2010/main" val="1129129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of Phase II Slice Test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05/18/2016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EFEB5A-342B-4E09-AFBA-47D825DD63E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800" y="1295400"/>
            <a:ext cx="792480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dirty="0" smtClean="0"/>
              <a:t>In phase II test we want to</a:t>
            </a:r>
          </a:p>
          <a:p>
            <a:pPr marL="914400" lvl="1" indent="-457200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dirty="0" smtClean="0"/>
              <a:t>Reproduce tests in phase </a:t>
            </a:r>
            <a:r>
              <a:rPr lang="en-US" dirty="0" smtClean="0"/>
              <a:t>I </a:t>
            </a:r>
            <a:r>
              <a:rPr lang="en-US" dirty="0" smtClean="0"/>
              <a:t>with a more realistic setup.</a:t>
            </a:r>
          </a:p>
          <a:p>
            <a:pPr marL="914400" lvl="1" indent="-457200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dirty="0"/>
              <a:t>Validate the COMET </a:t>
            </a:r>
            <a:r>
              <a:rPr lang="en-US" dirty="0" smtClean="0"/>
              <a:t>board, especially </a:t>
            </a:r>
            <a:r>
              <a:rPr lang="en-US" dirty="0" smtClean="0"/>
              <a:t>since it has a</a:t>
            </a:r>
            <a:r>
              <a:rPr lang="en-US" dirty="0" smtClean="0"/>
              <a:t> </a:t>
            </a:r>
            <a:r>
              <a:rPr lang="en-US" dirty="0" smtClean="0"/>
              <a:t>fresh implementation </a:t>
            </a:r>
            <a:r>
              <a:rPr lang="en-US" dirty="0"/>
              <a:t>of </a:t>
            </a:r>
            <a:r>
              <a:rPr lang="en-US" dirty="0" err="1" smtClean="0"/>
              <a:t>GBTx</a:t>
            </a:r>
            <a:r>
              <a:rPr lang="en-US" dirty="0" smtClean="0"/>
              <a:t>, &amp; </a:t>
            </a:r>
            <a:r>
              <a:rPr lang="en-US" dirty="0" err="1" smtClean="0"/>
              <a:t>VTRx</a:t>
            </a:r>
            <a:r>
              <a:rPr lang="en-US" dirty="0" smtClean="0"/>
              <a:t> communication.</a:t>
            </a:r>
          </a:p>
          <a:p>
            <a:pPr marL="914400" lvl="1" indent="-457200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dirty="0" smtClean="0"/>
              <a:t>Test HV distribution system.</a:t>
            </a:r>
          </a:p>
          <a:p>
            <a:pPr marL="914400" lvl="1" indent="-457200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dirty="0" smtClean="0"/>
              <a:t>Generate a </a:t>
            </a:r>
            <a:r>
              <a:rPr lang="en-US" dirty="0"/>
              <a:t>realistic voltage drop between the COMET &amp; the FE </a:t>
            </a:r>
            <a:r>
              <a:rPr lang="en-US" dirty="0" smtClean="0"/>
              <a:t>hybrid to determine if the I</a:t>
            </a:r>
            <a:r>
              <a:rPr lang="en-US" baseline="30000" dirty="0" smtClean="0"/>
              <a:t>2</a:t>
            </a:r>
            <a:r>
              <a:rPr lang="en-US" dirty="0" smtClean="0"/>
              <a:t>C communication works.</a:t>
            </a:r>
          </a:p>
          <a:p>
            <a:pPr marL="914400" lvl="1" indent="-457200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dirty="0" smtClean="0"/>
              <a:t>Study signal interference between ASICs.</a:t>
            </a:r>
          </a:p>
          <a:p>
            <a:pPr>
              <a:spcBef>
                <a:spcPts val="1200"/>
              </a:spcBef>
            </a:pPr>
            <a:endParaRPr lang="en-US" dirty="0" smtClean="0"/>
          </a:p>
          <a:p>
            <a:pPr marL="457200" indent="-45720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dirty="0" smtClean="0"/>
              <a:t>Majority of phase I &amp; II tests need to be done before the electronics review on July 1</a:t>
            </a:r>
            <a:r>
              <a:rPr lang="en-US" baseline="30000" dirty="0" smtClean="0"/>
              <a:t>st</a:t>
            </a:r>
            <a:r>
              <a:rPr lang="en-US" dirty="0" smtClean="0"/>
              <a:t>. There is ~ 1 month left for component production, system setup &amp; test.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1474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Slice Test Phase 3+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8077200" cy="4191000"/>
          </a:xfrm>
        </p:spPr>
        <p:txBody>
          <a:bodyPr/>
          <a:lstStyle/>
          <a:p>
            <a:r>
              <a:rPr lang="en-US" dirty="0" smtClean="0"/>
              <a:t>We will update the slice test plan after phase II basing on how prototype components progress.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With SALT128 we want to study noise performance, power consumption, channel coupling, …</a:t>
            </a:r>
          </a:p>
          <a:p>
            <a:endParaRPr lang="en-US" dirty="0"/>
          </a:p>
          <a:p>
            <a:r>
              <a:rPr lang="en-US" dirty="0" smtClean="0"/>
              <a:t>Prototype pigtail cable &amp; back plane will be added to the system for signal quality &amp; noise performance measurements etc.</a:t>
            </a:r>
          </a:p>
          <a:p>
            <a:endParaRPr lang="en-US" dirty="0"/>
          </a:p>
          <a:p>
            <a:r>
              <a:rPr lang="en-US" dirty="0" smtClean="0"/>
              <a:t>Use more than one hybrid to measure inter-hybrid </a:t>
            </a:r>
            <a:r>
              <a:rPr lang="en-US" dirty="0" smtClean="0"/>
              <a:t>interference, and maybe also </a:t>
            </a:r>
            <a:r>
              <a:rPr lang="en-US" dirty="0" smtClean="0"/>
              <a:t>between 2 sides of stave.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…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05/18/2016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EFEB5A-342B-4E09-AFBA-47D825DD63E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456309"/>
      </p:ext>
    </p:extLst>
  </p:cSld>
  <p:clrMapOvr>
    <a:masterClrMapping/>
  </p:clrMapOvr>
</p:sld>
</file>

<file path=ppt/theme/theme1.xml><?xml version="1.0" encoding="utf-8"?>
<a:theme xmlns:a="http://schemas.openxmlformats.org/drawingml/2006/main" name="2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lg" len="lg"/>
        </a:ln>
        <a:effectLst/>
      </a:spPr>
      <a:bodyPr vert="horz" wrap="none" lIns="45720" tIns="45720" rIns="4572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lg" len="lg"/>
        </a:ln>
        <a:effectLst/>
      </a:spPr>
      <a:bodyPr vert="horz" wrap="none" lIns="45720" tIns="45720" rIns="4572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77951</TotalTime>
  <Words>1755</Words>
  <Application>Microsoft Office PowerPoint</Application>
  <PresentationFormat>On-screen Show (4:3)</PresentationFormat>
  <Paragraphs>396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Courier New</vt:lpstr>
      <vt:lpstr>Symbol</vt:lpstr>
      <vt:lpstr>Times New Roman</vt:lpstr>
      <vt:lpstr>Wingdings</vt:lpstr>
      <vt:lpstr>2_Quadrant</vt:lpstr>
      <vt:lpstr>The UT Electronics Slice Test Plan &amp; Preparation At Syracuse</vt:lpstr>
      <vt:lpstr>Motivation of Electronics Slice Test</vt:lpstr>
      <vt:lpstr>Major Components of The Readout System</vt:lpstr>
      <vt:lpstr>Prototypes &amp; Substitutes</vt:lpstr>
      <vt:lpstr>Components of Phase I Slice Test</vt:lpstr>
      <vt:lpstr>Objectives of Phase I Slice Test</vt:lpstr>
      <vt:lpstr>Components of Phase II Slice Test</vt:lpstr>
      <vt:lpstr>Goals of Phase II Slice Test</vt:lpstr>
      <vt:lpstr>Slice Test Phase 3+</vt:lpstr>
      <vt:lpstr>Phase I Slice Test Setup @ Syracuse</vt:lpstr>
      <vt:lpstr>Status of Other Major Components</vt:lpstr>
      <vt:lpstr>The DAQ System</vt:lpstr>
      <vt:lpstr>PVSS Control Panels</vt:lpstr>
      <vt:lpstr>Measure System Performance</vt:lpstr>
      <vt:lpstr>Requirements of BER Measurement Method</vt:lpstr>
      <vt:lpstr>Bit Error Rate Measurement</vt:lpstr>
      <vt:lpstr>Eye Diagram Setup</vt:lpstr>
      <vt:lpstr>Eye Diagram @ SALT8b TB (I)</vt:lpstr>
      <vt:lpstr>Eye Diagram At The End of Flex Cable</vt:lpstr>
      <vt:lpstr>Summary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jwang</dc:creator>
  <cp:lastModifiedBy>jwang</cp:lastModifiedBy>
  <cp:revision>6295</cp:revision>
  <cp:lastPrinted>2016-04-15T15:56:55Z</cp:lastPrinted>
  <dcterms:created xsi:type="dcterms:W3CDTF">1601-01-01T00:00:00Z</dcterms:created>
  <dcterms:modified xsi:type="dcterms:W3CDTF">2016-05-17T20:14:23Z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