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8" r:id="rId3"/>
    <p:sldId id="259" r:id="rId4"/>
    <p:sldId id="302" r:id="rId5"/>
    <p:sldId id="303" r:id="rId6"/>
    <p:sldId id="260" r:id="rId7"/>
    <p:sldId id="317" r:id="rId8"/>
    <p:sldId id="313" r:id="rId9"/>
    <p:sldId id="301" r:id="rId10"/>
    <p:sldId id="263" r:id="rId11"/>
    <p:sldId id="305" r:id="rId12"/>
    <p:sldId id="306" r:id="rId13"/>
    <p:sldId id="271" r:id="rId14"/>
    <p:sldId id="308" r:id="rId15"/>
    <p:sldId id="314" r:id="rId16"/>
    <p:sldId id="315" r:id="rId17"/>
    <p:sldId id="310" r:id="rId18"/>
    <p:sldId id="309" r:id="rId19"/>
    <p:sldId id="288" r:id="rId20"/>
    <p:sldId id="304" r:id="rId21"/>
    <p:sldId id="311" r:id="rId22"/>
    <p:sldId id="312" r:id="rId23"/>
    <p:sldId id="275" r:id="rId24"/>
    <p:sldId id="307" r:id="rId25"/>
    <p:sldId id="31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00"/>
    <a:srgbClr val="00FF00"/>
    <a:srgbClr val="408000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12" autoAdjust="0"/>
  </p:normalViewPr>
  <p:slideViewPr>
    <p:cSldViewPr snapToGrid="0" snapToObjects="1">
      <p:cViewPr>
        <p:scale>
          <a:sx n="100" d="100"/>
          <a:sy n="100" d="100"/>
        </p:scale>
        <p:origin x="-416" y="1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8DCC9-69A3-DA43-9AFD-C0F171CD69FC}" type="datetimeFigureOut">
              <a:rPr lang="en-US" smtClean="0"/>
              <a:t>4/13/16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45E0B-8865-B646-90FF-5840324F738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32915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AD2AD-E89C-4A47-9F00-073793A96CCF}" type="datetimeFigureOut">
              <a:rPr lang="en-US" smtClean="0"/>
              <a:t>4/13/16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E4C4E-BD95-9D4A-AF85-24413A71E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675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E4C4E-BD95-9D4A-AF85-24413A71E60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05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 </a:t>
            </a:r>
            <a:r>
              <a:rPr lang="en-US" dirty="0" err="1" smtClean="0"/>
              <a:t>classi</a:t>
            </a:r>
            <a:r>
              <a:rPr lang="en-US" dirty="0" smtClean="0"/>
              <a:t> di V </a:t>
            </a:r>
            <a:r>
              <a:rPr lang="en-US" dirty="0" err="1" smtClean="0"/>
              <a:t>liceo</a:t>
            </a:r>
            <a:r>
              <a:rPr lang="en-US" dirty="0" smtClean="0"/>
              <a:t> </a:t>
            </a:r>
            <a:r>
              <a:rPr lang="en-US" dirty="0" err="1" smtClean="0"/>
              <a:t>scientifico</a:t>
            </a:r>
            <a:r>
              <a:rPr lang="en-US" dirty="0" smtClean="0"/>
              <a:t> per un </a:t>
            </a:r>
            <a:r>
              <a:rPr lang="en-US" dirty="0" err="1" smtClean="0"/>
              <a:t>totale</a:t>
            </a:r>
            <a:r>
              <a:rPr lang="en-US" dirty="0" smtClean="0"/>
              <a:t> di 150 </a:t>
            </a:r>
            <a:r>
              <a:rPr lang="en-US" dirty="0" err="1" smtClean="0"/>
              <a:t>studenti</a:t>
            </a:r>
            <a:r>
              <a:rPr lang="en-US" dirty="0" smtClean="0"/>
              <a:t> + 10 </a:t>
            </a:r>
            <a:r>
              <a:rPr lang="en-US" dirty="0" err="1" smtClean="0"/>
              <a:t>docenti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E4C4E-BD95-9D4A-AF85-24413A71E60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7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E4C4E-BD95-9D4A-AF85-24413A71E60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61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10800000">
            <a:off x="-2" y="6029147"/>
            <a:ext cx="9143999" cy="828853"/>
          </a:xfrm>
          <a:prstGeom prst="rect">
            <a:avLst/>
          </a:prstGeom>
          <a:gradFill>
            <a:gsLst>
              <a:gs pos="24000">
                <a:schemeClr val="bg1">
                  <a:alpha val="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 userDrawn="1"/>
        </p:nvSpPr>
        <p:spPr>
          <a:xfrm>
            <a:off x="0" y="1"/>
            <a:ext cx="9144000" cy="25118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42342"/>
            <a:ext cx="6400800" cy="12228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it-IT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2168227" y="6158691"/>
            <a:ext cx="66637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research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leading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results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received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funding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the People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Programme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(Marie Curie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Actions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of the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European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Union’s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Seventh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Framework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Programme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FP7/2007-2013/ under REA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grant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agreement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n° [317446] INFIERI "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INtelligent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Fast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Interconnected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Efficient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Devices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Frontier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Exploitation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Research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Industry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INFIERI-EU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138263"/>
            <a:ext cx="1566484" cy="5843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041854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" y="0"/>
            <a:ext cx="9143999" cy="1041853"/>
          </a:xfrm>
          <a:prstGeom prst="rect">
            <a:avLst/>
          </a:prstGeom>
          <a:gradFill>
            <a:gsLst>
              <a:gs pos="24000">
                <a:schemeClr val="bg1">
                  <a:alpha val="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248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7584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6756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68800" cy="365125"/>
          </a:xfrm>
        </p:spPr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51800" y="6356350"/>
            <a:ext cx="635000" cy="365125"/>
          </a:xfrm>
        </p:spPr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734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234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480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439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8352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9875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2386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0169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14532"/>
            <a:ext cx="8229600" cy="1003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  <p:pic>
        <p:nvPicPr>
          <p:cNvPr id="9" name="Picture 8" descr="INFIERI-EU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111303" cy="414533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1" y="1"/>
            <a:ext cx="9143999" cy="414532"/>
          </a:xfrm>
          <a:prstGeom prst="rect">
            <a:avLst/>
          </a:prstGeom>
          <a:gradFill>
            <a:gsLst>
              <a:gs pos="24000">
                <a:schemeClr val="bg1">
                  <a:alpha val="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channel/UCDFk_Qg-WNR4LzhbhaEVD2A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fieri-network.eu/content/dissemination" TargetMode="External"/><Relationship Id="rId3" Type="http://schemas.openxmlformats.org/officeDocument/2006/relationships/hyperlink" Target="http://infieri-network.eu/content/key-number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384754"/>
            <a:ext cx="7772400" cy="1470025"/>
          </a:xfrm>
        </p:spPr>
        <p:txBody>
          <a:bodyPr/>
          <a:lstStyle/>
          <a:p>
            <a:r>
              <a:rPr lang="it-IT" dirty="0" smtClean="0"/>
              <a:t>WP8: </a:t>
            </a:r>
            <a:r>
              <a:rPr lang="it-IT" dirty="0" err="1" smtClean="0"/>
              <a:t>Outreach</a:t>
            </a:r>
            <a:r>
              <a:rPr lang="it-IT" dirty="0" smtClean="0"/>
              <a:t> and </a:t>
            </a:r>
            <a:r>
              <a:rPr lang="it-IT" dirty="0" err="1" smtClean="0"/>
              <a:t>Dissemination</a:t>
            </a:r>
            <a:endParaRPr lang="it-IT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2913742"/>
            <a:ext cx="6400800" cy="1222835"/>
          </a:xfrm>
        </p:spPr>
        <p:txBody>
          <a:bodyPr/>
          <a:lstStyle/>
          <a:p>
            <a:r>
              <a:rPr lang="it-IT" dirty="0" smtClean="0"/>
              <a:t>Status Report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3042750" y="4883412"/>
            <a:ext cx="3175331" cy="820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7F7F7F"/>
                </a:solidFill>
              </a:rPr>
              <a:t>Franco Ligabue</a:t>
            </a:r>
          </a:p>
          <a:p>
            <a:pPr algn="ctr"/>
            <a:endParaRPr lang="it-IT" sz="2000" b="1" baseline="30000" dirty="0" smtClean="0"/>
          </a:p>
          <a:p>
            <a:pPr algn="ctr"/>
            <a:r>
              <a:rPr lang="it-IT" sz="1400" b="0" baseline="0" dirty="0" smtClean="0">
                <a:solidFill>
                  <a:srgbClr val="7F7F7F"/>
                </a:solidFill>
              </a:rPr>
              <a:t>Scuola Normale Superiore and INFN, Pisa</a:t>
            </a:r>
            <a:endParaRPr lang="it-IT" sz="1400" b="0" baseline="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989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10</a:t>
            </a:fld>
            <a:endParaRPr lang="it-IT" dirty="0"/>
          </a:p>
        </p:txBody>
      </p:sp>
      <p:pic>
        <p:nvPicPr>
          <p:cNvPr id="8" name="Picture 7" descr="Screenshot 2016-04-10 16.33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700" y="774700"/>
            <a:ext cx="50419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450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11</a:t>
            </a:fld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924548" y="-61073"/>
            <a:ext cx="43993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3200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long brochure</a:t>
            </a:r>
          </a:p>
          <a:p>
            <a:pPr algn="ctr">
              <a:spcBef>
                <a:spcPct val="0"/>
              </a:spcBef>
            </a:pPr>
            <a:r>
              <a:rPr lang="en-GB" sz="3200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12 </a:t>
            </a:r>
            <a:r>
              <a:rPr lang="en-GB" sz="3200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pages</a:t>
            </a:r>
            <a:endParaRPr lang="en-GB" sz="32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Screenshot 2016-04-10 18.48.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45" y="1016145"/>
            <a:ext cx="3585710" cy="505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shot 2016-04-10 18.49.5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143" y="1041545"/>
            <a:ext cx="3660715" cy="505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717800" y="609600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page 4</a:t>
            </a: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4788144" y="606373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page 6</a:t>
            </a:r>
            <a:endParaRPr lang="it-IT" dirty="0"/>
          </a:p>
        </p:txBody>
      </p:sp>
      <p:sp>
        <p:nvSpPr>
          <p:cNvPr id="2" name="Rectangle 1"/>
          <p:cNvSpPr/>
          <p:nvPr/>
        </p:nvSpPr>
        <p:spPr>
          <a:xfrm>
            <a:off x="4412546" y="142920"/>
            <a:ext cx="445912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get your printed copy!</a:t>
            </a:r>
            <a:endParaRPr lang="en-US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7201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12</a:t>
            </a:fld>
            <a:endParaRPr lang="it-IT" dirty="0"/>
          </a:p>
        </p:txBody>
      </p:sp>
      <p:pic>
        <p:nvPicPr>
          <p:cNvPr id="3" name="Picture 2" descr="Screenshot 2016-04-10 17.46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42046"/>
            <a:ext cx="4178709" cy="6054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Screenshot 2016-04-10 17.47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587" y="531374"/>
            <a:ext cx="4146652" cy="6021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Screenshot 2016-04-10 17.47.1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264" y="531374"/>
            <a:ext cx="4149657" cy="6021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Screenshot 2016-04-10 17.48.2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938" y="542048"/>
            <a:ext cx="4142301" cy="6011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98543" y="1231156"/>
            <a:ext cx="27055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3200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short brochure</a:t>
            </a:r>
            <a:endParaRPr lang="en-GB" sz="32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2233712"/>
            <a:ext cx="2229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4 pages</a:t>
            </a:r>
          </a:p>
          <a:p>
            <a:pPr algn="ctr">
              <a:spcBef>
                <a:spcPct val="0"/>
              </a:spcBef>
            </a:pPr>
            <a:endParaRPr lang="en-GB" sz="2400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printable on a single A3 sheet</a:t>
            </a:r>
            <a:endParaRPr lang="en-GB" sz="24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59852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shot 2015-10-23 11.40.54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1041" y="3512836"/>
            <a:ext cx="5673259" cy="1953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363"/>
            <a:ext cx="8229600" cy="1003105"/>
          </a:xfrm>
        </p:spPr>
        <p:txBody>
          <a:bodyPr>
            <a:normAutofit/>
          </a:bodyPr>
          <a:lstStyle/>
          <a:p>
            <a:r>
              <a:rPr lang="en-GB" sz="3600" dirty="0" smtClean="0"/>
              <a:t>YouTube channels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176335"/>
            <a:ext cx="6832600" cy="5545139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</a:t>
            </a:r>
            <a:r>
              <a:rPr lang="en-GB" dirty="0" smtClean="0"/>
              <a:t>rivate channel (used for students video upload)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pPr marL="0" indent="0">
              <a:lnSpc>
                <a:spcPct val="90000"/>
              </a:lnSpc>
              <a:buNone/>
            </a:pPr>
            <a:endParaRPr lang="en-GB" dirty="0"/>
          </a:p>
          <a:p>
            <a:pPr marL="0" indent="0">
              <a:lnSpc>
                <a:spcPct val="80000"/>
              </a:lnSpc>
              <a:buNone/>
            </a:pPr>
            <a:endParaRPr lang="en-GB" dirty="0" smtClean="0"/>
          </a:p>
          <a:p>
            <a:r>
              <a:rPr lang="en-GB" dirty="0"/>
              <a:t>p</a:t>
            </a:r>
            <a:r>
              <a:rPr lang="en-GB" dirty="0" smtClean="0"/>
              <a:t>ublic channel: public students videos uploaded</a:t>
            </a:r>
          </a:p>
          <a:p>
            <a:r>
              <a:rPr lang="en-GB" dirty="0" smtClean="0"/>
              <a:t>playlists with links to other videos of interest</a:t>
            </a:r>
          </a:p>
          <a:p>
            <a:endParaRPr lang="en-GB" dirty="0" smtClean="0"/>
          </a:p>
        </p:txBody>
      </p:sp>
      <p:pic>
        <p:nvPicPr>
          <p:cNvPr id="5" name="Picture 4" descr="Screenshot 2015-10-23 11.51.26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05"/>
          <a:stretch/>
        </p:blipFill>
        <p:spPr>
          <a:xfrm>
            <a:off x="266700" y="1584513"/>
            <a:ext cx="5283200" cy="1928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3133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363"/>
            <a:ext cx="8229600" cy="1003105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public YouTube channel</a:t>
            </a:r>
            <a:endParaRPr lang="en-GB" sz="3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14</a:t>
            </a:fld>
            <a:endParaRPr lang="it-IT" dirty="0"/>
          </a:p>
        </p:txBody>
      </p:sp>
      <p:pic>
        <p:nvPicPr>
          <p:cNvPr id="11" name="Picture 10" descr="Screenshot 2016-04-10 18.32.2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" r="7548"/>
          <a:stretch/>
        </p:blipFill>
        <p:spPr>
          <a:xfrm>
            <a:off x="622300" y="1032068"/>
            <a:ext cx="7874000" cy="4814882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 rot="2165148">
            <a:off x="330199" y="4089399"/>
            <a:ext cx="533400" cy="558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8510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1° Videoclip Contest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dirty="0" err="1" smtClean="0"/>
              <a:t>very</a:t>
            </a:r>
            <a:r>
              <a:rPr lang="it-IT" sz="2800" dirty="0" smtClean="0"/>
              <a:t> </a:t>
            </a:r>
            <a:r>
              <a:rPr lang="it-IT" sz="2800" dirty="0" err="1" smtClean="0"/>
              <a:t>nice</a:t>
            </a:r>
            <a:r>
              <a:rPr lang="it-IT" sz="2800" dirty="0" smtClean="0"/>
              <a:t> clips </a:t>
            </a:r>
            <a:r>
              <a:rPr lang="it-IT" sz="2800" dirty="0" err="1" smtClean="0"/>
              <a:t>produced</a:t>
            </a:r>
            <a:r>
              <a:rPr lang="it-IT" sz="2800" dirty="0" smtClean="0"/>
              <a:t> for the first round, I </a:t>
            </a:r>
            <a:r>
              <a:rPr lang="it-IT" sz="2800" dirty="0" err="1" smtClean="0"/>
              <a:t>hope</a:t>
            </a:r>
            <a:r>
              <a:rPr lang="it-IT" sz="2800" dirty="0" smtClean="0"/>
              <a:t> </a:t>
            </a:r>
            <a:r>
              <a:rPr lang="it-IT" sz="2800" dirty="0" err="1" smtClean="0"/>
              <a:t>all</a:t>
            </a:r>
            <a:r>
              <a:rPr lang="it-IT" sz="2800" dirty="0" smtClean="0"/>
              <a:t> of </a:t>
            </a:r>
            <a:r>
              <a:rPr lang="it-IT" sz="2800" dirty="0" err="1" smtClean="0"/>
              <a:t>you</a:t>
            </a:r>
            <a:r>
              <a:rPr lang="it-IT" sz="2800" dirty="0" smtClean="0"/>
              <a:t> </a:t>
            </a:r>
            <a:r>
              <a:rPr lang="it-IT" sz="2800" dirty="0" err="1" smtClean="0"/>
              <a:t>have</a:t>
            </a:r>
            <a:r>
              <a:rPr lang="it-IT" sz="2800" dirty="0" smtClean="0"/>
              <a:t> </a:t>
            </a:r>
            <a:r>
              <a:rPr lang="it-IT" sz="2800" dirty="0" err="1" smtClean="0"/>
              <a:t>seen</a:t>
            </a:r>
            <a:r>
              <a:rPr lang="it-IT" sz="2800" dirty="0" smtClean="0"/>
              <a:t> </a:t>
            </a:r>
            <a:r>
              <a:rPr lang="it-IT" sz="2800" dirty="0" err="1" smtClean="0"/>
              <a:t>them</a:t>
            </a:r>
            <a:endParaRPr lang="it-IT" sz="2800" dirty="0" smtClean="0"/>
          </a:p>
          <a:p>
            <a:r>
              <a:rPr lang="it-IT" sz="2800" dirty="0" smtClean="0"/>
              <a:t>some </a:t>
            </a:r>
            <a:r>
              <a:rPr lang="it-IT" sz="2800" dirty="0" err="1" smtClean="0"/>
              <a:t>uploaded</a:t>
            </a:r>
            <a:r>
              <a:rPr lang="it-IT" sz="2800" dirty="0" smtClean="0"/>
              <a:t> on public </a:t>
            </a:r>
            <a:r>
              <a:rPr lang="it-IT" sz="2800" dirty="0" err="1" smtClean="0"/>
              <a:t>youtube</a:t>
            </a:r>
            <a:r>
              <a:rPr lang="it-IT" sz="2800" dirty="0" smtClean="0"/>
              <a:t> </a:t>
            </a:r>
            <a:r>
              <a:rPr lang="it-IT" sz="2800" dirty="0" err="1" smtClean="0"/>
              <a:t>channel</a:t>
            </a:r>
            <a:endParaRPr lang="it-IT" sz="2800" dirty="0" smtClean="0"/>
          </a:p>
          <a:p>
            <a:r>
              <a:rPr lang="it-IT" sz="2800" dirty="0" smtClean="0"/>
              <a:t>online poll </a:t>
            </a:r>
            <a:r>
              <a:rPr lang="it-IT" sz="2800" dirty="0" err="1" smtClean="0"/>
              <a:t>created</a:t>
            </a:r>
            <a:endParaRPr lang="it-IT" sz="2800" dirty="0"/>
          </a:p>
          <a:p>
            <a:pPr lvl="1"/>
            <a:r>
              <a:rPr lang="it-IT" sz="2400" dirty="0" err="1" smtClean="0"/>
              <a:t>not</a:t>
            </a:r>
            <a:r>
              <a:rPr lang="it-IT" sz="2400" dirty="0" smtClean="0"/>
              <a:t> </a:t>
            </a:r>
            <a:r>
              <a:rPr lang="it-IT" sz="2400" dirty="0" err="1" smtClean="0"/>
              <a:t>too</a:t>
            </a:r>
            <a:r>
              <a:rPr lang="it-IT" sz="2400" dirty="0" smtClean="0"/>
              <a:t> </a:t>
            </a:r>
            <a:r>
              <a:rPr lang="it-IT" sz="2400" dirty="0" err="1" smtClean="0"/>
              <a:t>many</a:t>
            </a:r>
            <a:r>
              <a:rPr lang="it-IT" sz="2400" dirty="0" smtClean="0"/>
              <a:t> </a:t>
            </a:r>
            <a:r>
              <a:rPr lang="it-IT" sz="2400" dirty="0" err="1" smtClean="0"/>
              <a:t>votes</a:t>
            </a:r>
            <a:r>
              <a:rPr lang="it-IT" sz="2400" dirty="0" smtClean="0"/>
              <a:t>: </a:t>
            </a:r>
            <a:r>
              <a:rPr lang="it-IT" sz="2400" dirty="0" smtClean="0"/>
              <a:t>21 </a:t>
            </a:r>
            <a:endParaRPr lang="it-IT" sz="2400" dirty="0" smtClean="0"/>
          </a:p>
          <a:p>
            <a:pPr lvl="1"/>
            <a:r>
              <a:rPr lang="it-IT" sz="2400" dirty="0" err="1" smtClean="0"/>
              <a:t>we</a:t>
            </a:r>
            <a:r>
              <a:rPr lang="it-IT" sz="2400" dirty="0" smtClean="0"/>
              <a:t> </a:t>
            </a:r>
            <a:r>
              <a:rPr lang="it-IT" sz="2400" dirty="0" err="1" smtClean="0"/>
              <a:t>have</a:t>
            </a:r>
            <a:r>
              <a:rPr lang="it-IT" sz="2400" dirty="0" smtClean="0"/>
              <a:t> a </a:t>
            </a:r>
            <a:r>
              <a:rPr lang="it-IT" sz="2400" dirty="0" err="1" smtClean="0"/>
              <a:t>winner</a:t>
            </a:r>
            <a:r>
              <a:rPr lang="it-IT" sz="2400" dirty="0" smtClean="0"/>
              <a:t>! </a:t>
            </a:r>
          </a:p>
          <a:p>
            <a:endParaRPr lang="it-IT" sz="2800" dirty="0" smtClean="0"/>
          </a:p>
          <a:p>
            <a:endParaRPr lang="it-IT" sz="2800" dirty="0"/>
          </a:p>
          <a:p>
            <a:pPr marL="0" indent="0">
              <a:buNone/>
            </a:pPr>
            <a:endParaRPr lang="it-IT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73432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2° Videoclip Contest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dirty="0" err="1" smtClean="0"/>
              <a:t>second</a:t>
            </a:r>
            <a:r>
              <a:rPr lang="it-IT" sz="2800" dirty="0" smtClean="0"/>
              <a:t> round of clips </a:t>
            </a:r>
            <a:r>
              <a:rPr lang="it-IT" sz="2800" dirty="0" err="1" smtClean="0"/>
              <a:t>will</a:t>
            </a:r>
            <a:r>
              <a:rPr lang="it-IT" sz="2800" dirty="0" smtClean="0"/>
              <a:t> be </a:t>
            </a:r>
            <a:r>
              <a:rPr lang="it-IT" sz="2800" dirty="0" err="1" smtClean="0"/>
              <a:t>shown</a:t>
            </a:r>
            <a:r>
              <a:rPr lang="it-IT" sz="2800" dirty="0" smtClean="0"/>
              <a:t> on </a:t>
            </a:r>
            <a:r>
              <a:rPr lang="it-IT" sz="2800" dirty="0" err="1" smtClean="0"/>
              <a:t>friday</a:t>
            </a:r>
            <a:r>
              <a:rPr lang="it-IT" sz="2800" dirty="0" smtClean="0"/>
              <a:t> (last session). PLEASE ATTEND!!!</a:t>
            </a:r>
          </a:p>
          <a:p>
            <a:r>
              <a:rPr lang="it-IT" sz="2800" dirty="0" err="1" smtClean="0"/>
              <a:t>please</a:t>
            </a:r>
            <a:r>
              <a:rPr lang="it-IT" sz="2800" dirty="0" smtClean="0"/>
              <a:t> </a:t>
            </a:r>
            <a:r>
              <a:rPr lang="it-IT" sz="2800" dirty="0"/>
              <a:t>upload </a:t>
            </a:r>
            <a:r>
              <a:rPr lang="it-IT" sz="2800" dirty="0" err="1"/>
              <a:t>your</a:t>
            </a:r>
            <a:r>
              <a:rPr lang="it-IT" sz="2800" dirty="0"/>
              <a:t> </a:t>
            </a:r>
            <a:r>
              <a:rPr lang="it-IT" sz="2800" dirty="0" err="1"/>
              <a:t>videos</a:t>
            </a:r>
            <a:r>
              <a:rPr lang="it-IT" sz="2800" dirty="0"/>
              <a:t> on the “private” </a:t>
            </a:r>
            <a:r>
              <a:rPr lang="it-IT" sz="2800" dirty="0" err="1"/>
              <a:t>channel</a:t>
            </a:r>
            <a:r>
              <a:rPr lang="it-IT" sz="2800" dirty="0"/>
              <a:t> </a:t>
            </a:r>
            <a:r>
              <a:rPr lang="it-IT" sz="2800" dirty="0">
                <a:hlinkClick r:id="rId2"/>
              </a:rPr>
              <a:t>https://www.youtube.com/channel/UCDFk_Qg-WNR4LzhbhaEVD2A</a:t>
            </a:r>
            <a:r>
              <a:rPr lang="it-IT" sz="2800" dirty="0"/>
              <a:t>  (</a:t>
            </a:r>
            <a:r>
              <a:rPr lang="it-IT" sz="2800" dirty="0" err="1"/>
              <a:t>only</a:t>
            </a:r>
            <a:r>
              <a:rPr lang="it-IT" sz="2800" dirty="0"/>
              <a:t> </a:t>
            </a:r>
            <a:r>
              <a:rPr lang="it-IT" sz="2800" dirty="0" smtClean="0"/>
              <a:t>6 </a:t>
            </a:r>
            <a:r>
              <a:rPr lang="it-IT" sz="2800" dirty="0"/>
              <a:t>new </a:t>
            </a:r>
            <a:r>
              <a:rPr lang="it-IT" sz="2800" dirty="0" err="1"/>
              <a:t>videos</a:t>
            </a:r>
            <a:r>
              <a:rPr lang="it-IT" sz="2800" dirty="0"/>
              <a:t> </a:t>
            </a:r>
            <a:r>
              <a:rPr lang="it-IT" sz="2800" dirty="0" err="1"/>
              <a:t>as</a:t>
            </a:r>
            <a:r>
              <a:rPr lang="it-IT" sz="2800" dirty="0"/>
              <a:t> of </a:t>
            </a:r>
            <a:r>
              <a:rPr lang="it-IT" sz="2800" dirty="0" err="1"/>
              <a:t>tuesday</a:t>
            </a:r>
            <a:r>
              <a:rPr lang="it-IT" sz="2800" dirty="0"/>
              <a:t> </a:t>
            </a:r>
            <a:r>
              <a:rPr lang="it-IT" sz="2800" dirty="0" err="1"/>
              <a:t>morning</a:t>
            </a:r>
            <a:r>
              <a:rPr lang="it-IT" sz="2800" dirty="0"/>
              <a:t>)</a:t>
            </a:r>
          </a:p>
          <a:p>
            <a:r>
              <a:rPr lang="it-IT" sz="2800" dirty="0" err="1" smtClean="0"/>
              <a:t>at</a:t>
            </a:r>
            <a:r>
              <a:rPr lang="it-IT" sz="2800" dirty="0" smtClean="0"/>
              <a:t> the end of the </a:t>
            </a:r>
            <a:r>
              <a:rPr lang="it-IT" sz="2800" dirty="0" err="1" smtClean="0"/>
              <a:t>projections</a:t>
            </a:r>
            <a:r>
              <a:rPr lang="it-IT" sz="2800" dirty="0" smtClean="0"/>
              <a:t> the </a:t>
            </a:r>
            <a:r>
              <a:rPr lang="it-IT" sz="2800" dirty="0" err="1"/>
              <a:t>winner</a:t>
            </a:r>
            <a:r>
              <a:rPr lang="it-IT" sz="2800" dirty="0"/>
              <a:t> of the </a:t>
            </a:r>
            <a:r>
              <a:rPr lang="it-IT" sz="2800" dirty="0" smtClean="0"/>
              <a:t>first contest </a:t>
            </a:r>
            <a:r>
              <a:rPr lang="it-IT" sz="2800" dirty="0" err="1" smtClean="0"/>
              <a:t>will</a:t>
            </a:r>
            <a:r>
              <a:rPr lang="it-IT" sz="2800" dirty="0" smtClean="0"/>
              <a:t> be </a:t>
            </a:r>
            <a:r>
              <a:rPr lang="it-IT" sz="2800" dirty="0" err="1" smtClean="0"/>
              <a:t>announced</a:t>
            </a:r>
            <a:r>
              <a:rPr lang="it-IT" sz="2800" dirty="0" smtClean="0"/>
              <a:t> and </a:t>
            </a:r>
            <a:r>
              <a:rPr lang="it-IT" sz="2800" dirty="0" err="1" smtClean="0"/>
              <a:t>awarded</a:t>
            </a:r>
            <a:r>
              <a:rPr lang="it-IT" sz="2800" dirty="0" smtClean="0"/>
              <a:t> </a:t>
            </a:r>
            <a:r>
              <a:rPr lang="it-IT" sz="2800" strike="sngStrike" dirty="0"/>
              <a:t>the Oscar</a:t>
            </a:r>
            <a:r>
              <a:rPr lang="it-IT" sz="2800" dirty="0"/>
              <a:t> a </a:t>
            </a:r>
            <a:r>
              <a:rPr lang="it-IT" sz="2800" dirty="0" err="1" smtClean="0"/>
              <a:t>wonderful</a:t>
            </a:r>
            <a:r>
              <a:rPr lang="it-IT" sz="2800" dirty="0" smtClean="0"/>
              <a:t> </a:t>
            </a:r>
            <a:r>
              <a:rPr lang="it-IT" sz="2800" dirty="0" err="1" smtClean="0"/>
              <a:t>prize</a:t>
            </a:r>
            <a:r>
              <a:rPr lang="it-IT" sz="2800" dirty="0" smtClean="0"/>
              <a:t>!</a:t>
            </a:r>
          </a:p>
          <a:p>
            <a:endParaRPr lang="it-IT" sz="2800" dirty="0"/>
          </a:p>
          <a:p>
            <a:pPr marL="0" indent="0">
              <a:buNone/>
            </a:pPr>
            <a:endParaRPr lang="it-IT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003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recent</a:t>
            </a:r>
            <a:r>
              <a:rPr lang="it-IT" dirty="0" smtClean="0"/>
              <a:t> public </a:t>
            </a:r>
            <a:r>
              <a:rPr lang="it-IT" dirty="0" err="1" smtClean="0"/>
              <a:t>events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Public </a:t>
            </a:r>
            <a:r>
              <a:rPr lang="it-IT" sz="2000" dirty="0" err="1" smtClean="0"/>
              <a:t>event</a:t>
            </a:r>
            <a:r>
              <a:rPr lang="it-IT" sz="2000" dirty="0" smtClean="0"/>
              <a:t> </a:t>
            </a:r>
            <a:r>
              <a:rPr lang="it-IT" sz="2000" dirty="0" err="1" smtClean="0"/>
              <a:t>during</a:t>
            </a:r>
            <a:r>
              <a:rPr lang="it-IT" sz="2000" dirty="0" smtClean="0"/>
              <a:t> the Pisa workshop </a:t>
            </a:r>
            <a:r>
              <a:rPr lang="it-IT" sz="2000" dirty="0" err="1" smtClean="0"/>
              <a:t>was</a:t>
            </a:r>
            <a:r>
              <a:rPr lang="it-IT" sz="2000" dirty="0" smtClean="0"/>
              <a:t> a big success</a:t>
            </a:r>
          </a:p>
          <a:p>
            <a:r>
              <a:rPr lang="it-IT" sz="2000" dirty="0" smtClean="0"/>
              <a:t>complete video </a:t>
            </a:r>
            <a:r>
              <a:rPr lang="it-IT" sz="2000" dirty="0" err="1" smtClean="0"/>
              <a:t>footage</a:t>
            </a:r>
            <a:r>
              <a:rPr lang="it-IT" sz="2000" dirty="0" smtClean="0"/>
              <a:t> </a:t>
            </a:r>
            <a:r>
              <a:rPr lang="it-IT" sz="2000" dirty="0" err="1" smtClean="0"/>
              <a:t>available</a:t>
            </a:r>
            <a:r>
              <a:rPr lang="it-IT" sz="2000" dirty="0" smtClean="0"/>
              <a:t> online</a:t>
            </a:r>
          </a:p>
          <a:p>
            <a:endParaRPr lang="it-IT" sz="2000" dirty="0" smtClean="0"/>
          </a:p>
          <a:p>
            <a:endParaRPr lang="it-IT" sz="2000" dirty="0"/>
          </a:p>
          <a:p>
            <a:endParaRPr lang="it-IT" sz="2000" dirty="0" smtClean="0"/>
          </a:p>
          <a:p>
            <a:endParaRPr lang="it-IT" sz="2000" dirty="0"/>
          </a:p>
          <a:p>
            <a:endParaRPr lang="it-IT" sz="2000" dirty="0"/>
          </a:p>
          <a:p>
            <a:endParaRPr lang="it-IT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17</a:t>
            </a:fld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802" y="2357190"/>
            <a:ext cx="2675098" cy="3793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998978"/>
            <a:ext cx="4684922" cy="3127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4531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recent</a:t>
            </a:r>
            <a:r>
              <a:rPr lang="it-IT" dirty="0" smtClean="0"/>
              <a:t> public </a:t>
            </a:r>
            <a:r>
              <a:rPr lang="it-IT" dirty="0" err="1" smtClean="0"/>
              <a:t>events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2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 err="1" smtClean="0"/>
              <a:t>other</a:t>
            </a:r>
            <a:r>
              <a:rPr lang="it-IT" sz="2000" dirty="0" smtClean="0"/>
              <a:t> </a:t>
            </a:r>
            <a:r>
              <a:rPr lang="it-IT" sz="2000" dirty="0" err="1" smtClean="0"/>
              <a:t>additions</a:t>
            </a:r>
            <a:r>
              <a:rPr lang="it-IT" sz="2000" dirty="0" smtClean="0"/>
              <a:t> to </a:t>
            </a:r>
            <a:r>
              <a:rPr lang="it-IT" sz="2000" dirty="0" err="1" smtClean="0"/>
              <a:t>outreach</a:t>
            </a:r>
            <a:r>
              <a:rPr lang="it-IT" sz="2000" dirty="0" smtClean="0"/>
              <a:t> page: </a:t>
            </a:r>
          </a:p>
          <a:p>
            <a:pPr marL="0" indent="0">
              <a:buNone/>
            </a:pPr>
            <a:endParaRPr lang="it-IT" sz="2000" dirty="0" smtClean="0"/>
          </a:p>
          <a:p>
            <a:pPr lvl="1"/>
            <a:r>
              <a:rPr lang="it-IT" sz="1600" dirty="0" smtClean="0"/>
              <a:t>Public talk by </a:t>
            </a:r>
            <a:r>
              <a:rPr lang="it-IT" sz="1600" u="sng" dirty="0" err="1" smtClean="0"/>
              <a:t>A.De</a:t>
            </a:r>
            <a:r>
              <a:rPr lang="it-IT" sz="1600" u="sng" dirty="0" smtClean="0"/>
              <a:t> Franco </a:t>
            </a:r>
            <a:r>
              <a:rPr lang="it-IT" sz="1600" dirty="0" smtClean="0"/>
              <a:t>@ Exeter College</a:t>
            </a:r>
          </a:p>
          <a:p>
            <a:pPr lvl="1"/>
            <a:endParaRPr lang="it-IT" sz="1600" dirty="0"/>
          </a:p>
          <a:p>
            <a:pPr lvl="1"/>
            <a:endParaRPr lang="it-IT" sz="1600" dirty="0" smtClean="0"/>
          </a:p>
          <a:p>
            <a:pPr lvl="1"/>
            <a:endParaRPr lang="it-IT" sz="1600" dirty="0" smtClean="0"/>
          </a:p>
          <a:p>
            <a:pPr lvl="1"/>
            <a:endParaRPr lang="it-IT" sz="1600" dirty="0"/>
          </a:p>
          <a:p>
            <a:pPr marL="514350" lvl="1" indent="0">
              <a:buNone/>
            </a:pPr>
            <a:endParaRPr lang="it-IT" sz="1600" dirty="0" smtClean="0"/>
          </a:p>
          <a:p>
            <a:pPr lvl="1"/>
            <a:r>
              <a:rPr lang="it-IT" sz="1600" dirty="0" err="1" smtClean="0"/>
              <a:t>participation</a:t>
            </a:r>
            <a:r>
              <a:rPr lang="it-IT" sz="1600" dirty="0" smtClean="0"/>
              <a:t> in </a:t>
            </a:r>
            <a:r>
              <a:rPr lang="it-IT" sz="1600" dirty="0" err="1" smtClean="0"/>
              <a:t>Particle</a:t>
            </a:r>
            <a:r>
              <a:rPr lang="it-IT" sz="1600" dirty="0" smtClean="0"/>
              <a:t> </a:t>
            </a:r>
            <a:r>
              <a:rPr lang="it-IT" sz="1600" dirty="0" err="1" smtClean="0"/>
              <a:t>Physics</a:t>
            </a:r>
            <a:r>
              <a:rPr lang="it-IT" sz="1600" dirty="0" smtClean="0"/>
              <a:t> </a:t>
            </a:r>
            <a:r>
              <a:rPr lang="it-IT" sz="1600" dirty="0" err="1" smtClean="0"/>
              <a:t>Masterclass</a:t>
            </a:r>
            <a:r>
              <a:rPr lang="it-IT" sz="1600" dirty="0" smtClean="0"/>
              <a:t> (</a:t>
            </a:r>
            <a:r>
              <a:rPr lang="it-IT" sz="1600" dirty="0" err="1" smtClean="0"/>
              <a:t>targeting</a:t>
            </a:r>
            <a:r>
              <a:rPr lang="it-IT" sz="1600" dirty="0" smtClean="0"/>
              <a:t> high-</a:t>
            </a:r>
            <a:r>
              <a:rPr lang="it-IT" sz="1600" dirty="0" err="1" smtClean="0"/>
              <a:t>school</a:t>
            </a:r>
            <a:r>
              <a:rPr lang="it-IT" sz="1600" dirty="0" smtClean="0"/>
              <a:t> </a:t>
            </a:r>
            <a:r>
              <a:rPr lang="it-IT" sz="1600" dirty="0" err="1" smtClean="0"/>
              <a:t>students</a:t>
            </a:r>
            <a:r>
              <a:rPr lang="it-IT" sz="1600" dirty="0" smtClean="0"/>
              <a:t>) by </a:t>
            </a:r>
            <a:r>
              <a:rPr lang="it-IT" sz="1600" u="sng" dirty="0" err="1" smtClean="0"/>
              <a:t>L.Calligaris</a:t>
            </a:r>
            <a:endParaRPr lang="it-IT" sz="1600" u="sng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18</a:t>
            </a:fld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205" y="1600200"/>
            <a:ext cx="2618595" cy="1957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3205" y="3835400"/>
            <a:ext cx="1602595" cy="2418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0194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289" y="167384"/>
            <a:ext cx="7632700" cy="681232"/>
          </a:xfrm>
        </p:spPr>
        <p:txBody>
          <a:bodyPr>
            <a:noAutofit/>
          </a:bodyPr>
          <a:lstStyle/>
          <a:p>
            <a:r>
              <a:rPr lang="en-GB" sz="2800" dirty="0"/>
              <a:t>o</a:t>
            </a:r>
            <a:r>
              <a:rPr lang="en-GB" sz="2800" dirty="0" smtClean="0"/>
              <a:t>utreach event during the present workshop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19</a:t>
            </a:fld>
            <a:endParaRPr lang="it-IT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47011" y="1079500"/>
            <a:ext cx="2491978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292100" y="939898"/>
            <a:ext cx="5676900" cy="5093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 smtClean="0">
                <a:solidFill>
                  <a:srgbClr val="FF6600"/>
                </a:solidFill>
              </a:rPr>
              <a:t>Technologies </a:t>
            </a:r>
            <a:r>
              <a:rPr lang="it-IT" sz="2400" b="1" dirty="0">
                <a:solidFill>
                  <a:srgbClr val="FF6600"/>
                </a:solidFill>
              </a:rPr>
              <a:t>from </a:t>
            </a:r>
            <a:r>
              <a:rPr lang="it-IT" sz="2400" b="1" dirty="0" err="1">
                <a:solidFill>
                  <a:srgbClr val="FF6600"/>
                </a:solidFill>
              </a:rPr>
              <a:t>Particle</a:t>
            </a:r>
            <a:r>
              <a:rPr lang="it-IT" sz="2400" b="1" dirty="0">
                <a:solidFill>
                  <a:srgbClr val="FF6600"/>
                </a:solidFill>
              </a:rPr>
              <a:t> </a:t>
            </a:r>
            <a:r>
              <a:rPr lang="it-IT" sz="2400" b="1" dirty="0" err="1">
                <a:solidFill>
                  <a:srgbClr val="FF6600"/>
                </a:solidFill>
              </a:rPr>
              <a:t>Physics</a:t>
            </a:r>
            <a:r>
              <a:rPr lang="it-IT" sz="2400" b="1" dirty="0">
                <a:solidFill>
                  <a:srgbClr val="FF6600"/>
                </a:solidFill>
              </a:rPr>
              <a:t> and Society</a:t>
            </a:r>
          </a:p>
          <a:p>
            <a:endParaRPr lang="it-IT" dirty="0"/>
          </a:p>
          <a:p>
            <a:r>
              <a:rPr lang="it-IT" sz="1400" dirty="0"/>
              <a:t>The </a:t>
            </a:r>
            <a:r>
              <a:rPr lang="it-IT" sz="1400" dirty="0" err="1"/>
              <a:t>event</a:t>
            </a:r>
            <a:r>
              <a:rPr lang="it-IT" sz="1400" dirty="0"/>
              <a:t> targets high </a:t>
            </a:r>
            <a:r>
              <a:rPr lang="it-IT" sz="1400" dirty="0" err="1"/>
              <a:t>school</a:t>
            </a:r>
            <a:r>
              <a:rPr lang="it-IT" sz="1400" dirty="0"/>
              <a:t> </a:t>
            </a:r>
            <a:r>
              <a:rPr lang="it-IT" sz="1400" dirty="0" err="1"/>
              <a:t>students</a:t>
            </a:r>
            <a:r>
              <a:rPr lang="it-IT" sz="1400" dirty="0"/>
              <a:t> and </a:t>
            </a:r>
            <a:r>
              <a:rPr lang="it-IT" sz="1400" dirty="0" err="1"/>
              <a:t>teachers</a:t>
            </a:r>
            <a:r>
              <a:rPr lang="it-IT" sz="1400" dirty="0" smtClean="0"/>
              <a:t>.</a:t>
            </a:r>
            <a:endParaRPr lang="it-IT" dirty="0"/>
          </a:p>
          <a:p>
            <a:r>
              <a:rPr lang="it-IT" sz="1400" dirty="0" err="1"/>
              <a:t>Presentations</a:t>
            </a:r>
            <a:r>
              <a:rPr lang="it-IT" sz="1400" dirty="0"/>
              <a:t> are in </a:t>
            </a:r>
            <a:r>
              <a:rPr lang="it-IT" sz="1400" dirty="0" err="1"/>
              <a:t>Portuguese</a:t>
            </a:r>
            <a:r>
              <a:rPr lang="it-IT" sz="1400" dirty="0"/>
              <a:t>.</a:t>
            </a:r>
          </a:p>
          <a:p>
            <a:endParaRPr lang="it-IT" dirty="0"/>
          </a:p>
          <a:p>
            <a:r>
              <a:rPr lang="it-IT" sz="1400" dirty="0" err="1"/>
              <a:t>Venue</a:t>
            </a:r>
            <a:r>
              <a:rPr lang="it-IT" sz="1400" dirty="0"/>
              <a:t>: </a:t>
            </a:r>
            <a:r>
              <a:rPr lang="it-IT" sz="1400" dirty="0" err="1">
                <a:solidFill>
                  <a:srgbClr val="800000"/>
                </a:solidFill>
              </a:rPr>
              <a:t>Instituto</a:t>
            </a:r>
            <a:r>
              <a:rPr lang="it-IT" sz="1400" dirty="0">
                <a:solidFill>
                  <a:srgbClr val="800000"/>
                </a:solidFill>
              </a:rPr>
              <a:t> </a:t>
            </a:r>
            <a:r>
              <a:rPr lang="it-IT" sz="1400" dirty="0" err="1">
                <a:solidFill>
                  <a:srgbClr val="800000"/>
                </a:solidFill>
              </a:rPr>
              <a:t>Superior</a:t>
            </a:r>
            <a:r>
              <a:rPr lang="it-IT" sz="1400" dirty="0">
                <a:solidFill>
                  <a:srgbClr val="800000"/>
                </a:solidFill>
              </a:rPr>
              <a:t> </a:t>
            </a:r>
            <a:r>
              <a:rPr lang="it-IT" sz="1400" dirty="0" err="1">
                <a:solidFill>
                  <a:srgbClr val="800000"/>
                </a:solidFill>
              </a:rPr>
              <a:t>Técnico</a:t>
            </a:r>
            <a:r>
              <a:rPr lang="it-IT" sz="1400" dirty="0">
                <a:solidFill>
                  <a:srgbClr val="800000"/>
                </a:solidFill>
              </a:rPr>
              <a:t>, Anfiteatro do </a:t>
            </a:r>
            <a:r>
              <a:rPr lang="it-IT" sz="1400" dirty="0" err="1">
                <a:solidFill>
                  <a:srgbClr val="800000"/>
                </a:solidFill>
              </a:rPr>
              <a:t>Complexo</a:t>
            </a:r>
            <a:r>
              <a:rPr lang="it-IT" sz="1400" dirty="0">
                <a:solidFill>
                  <a:srgbClr val="800000"/>
                </a:solidFill>
              </a:rPr>
              <a:t> </a:t>
            </a:r>
            <a:r>
              <a:rPr lang="it-IT" sz="1400" dirty="0" err="1" smtClean="0">
                <a:solidFill>
                  <a:srgbClr val="800000"/>
                </a:solidFill>
              </a:rPr>
              <a:t>Interdisciplinar</a:t>
            </a:r>
            <a:endParaRPr lang="it-IT" sz="1400" dirty="0" smtClean="0">
              <a:solidFill>
                <a:srgbClr val="800000"/>
              </a:solidFill>
            </a:endParaRPr>
          </a:p>
          <a:p>
            <a:pPr>
              <a:lnSpc>
                <a:spcPct val="50000"/>
              </a:lnSpc>
            </a:pPr>
            <a:endParaRPr lang="it-IT" dirty="0" smtClean="0"/>
          </a:p>
          <a:p>
            <a:pPr>
              <a:lnSpc>
                <a:spcPct val="50000"/>
              </a:lnSpc>
            </a:pPr>
            <a:endParaRPr lang="it-IT" dirty="0"/>
          </a:p>
          <a:p>
            <a:pPr>
              <a:lnSpc>
                <a:spcPct val="50000"/>
              </a:lnSpc>
            </a:pPr>
            <a:r>
              <a:rPr lang="it-IT" dirty="0"/>
              <a:t/>
            </a:r>
            <a:br>
              <a:rPr lang="it-IT" dirty="0"/>
            </a:br>
            <a:r>
              <a:rPr lang="it-IT" sz="1600" b="1" dirty="0">
                <a:solidFill>
                  <a:schemeClr val="accent1">
                    <a:lumMod val="50000"/>
                  </a:schemeClr>
                </a:solidFill>
              </a:rPr>
              <a:t>Technologies 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</a:rPr>
              <a:t>developed</a:t>
            </a:r>
            <a:r>
              <a:rPr lang="it-IT" sz="1600" b="1" dirty="0">
                <a:solidFill>
                  <a:schemeClr val="accent1">
                    <a:lumMod val="50000"/>
                  </a:schemeClr>
                </a:solidFill>
              </a:rPr>
              <a:t> for 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</a:rPr>
              <a:t>accelerators</a:t>
            </a:r>
            <a:r>
              <a:rPr lang="it-IT" sz="1600" b="1" dirty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</a:rPr>
              <a:t>used</a:t>
            </a:r>
            <a:r>
              <a:rPr lang="it-IT" sz="1600" b="1" dirty="0">
                <a:solidFill>
                  <a:schemeClr val="accent1">
                    <a:lumMod val="50000"/>
                  </a:schemeClr>
                </a:solidFill>
              </a:rPr>
              <a:t> in </a:t>
            </a:r>
            <a:r>
              <a:rPr lang="it-IT" sz="1600" b="1" dirty="0" err="1">
                <a:solidFill>
                  <a:schemeClr val="accent1">
                    <a:lumMod val="50000"/>
                  </a:schemeClr>
                </a:solidFill>
              </a:rPr>
              <a:t>other</a:t>
            </a:r>
            <a:r>
              <a:rPr lang="it-IT" sz="1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1600" b="1" dirty="0" err="1" smtClean="0">
                <a:solidFill>
                  <a:schemeClr val="accent1">
                    <a:lumMod val="50000"/>
                  </a:schemeClr>
                </a:solidFill>
              </a:rPr>
              <a:t>fields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 smtClean="0"/>
              <a:t>	Paulo </a:t>
            </a:r>
            <a:r>
              <a:rPr lang="it-IT" sz="1600" dirty="0" err="1" smtClean="0"/>
              <a:t>Gomes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> </a:t>
            </a:r>
            <a:br>
              <a:rPr lang="it-IT" sz="1600" dirty="0"/>
            </a:br>
            <a:endParaRPr lang="it-IT" sz="1600" dirty="0" smtClean="0"/>
          </a:p>
          <a:p>
            <a:pPr>
              <a:lnSpc>
                <a:spcPct val="50000"/>
              </a:lnSpc>
            </a:pPr>
            <a:endParaRPr lang="it-IT" sz="1600" dirty="0"/>
          </a:p>
          <a:p>
            <a:pPr>
              <a:lnSpc>
                <a:spcPct val="50000"/>
              </a:lnSpc>
            </a:pPr>
            <a:r>
              <a:rPr lang="it-IT" sz="1600" b="1" dirty="0" err="1" smtClean="0">
                <a:solidFill>
                  <a:srgbClr val="3A4C03"/>
                </a:solidFill>
              </a:rPr>
              <a:t>Particle</a:t>
            </a:r>
            <a:r>
              <a:rPr lang="it-IT" sz="1600" b="1" dirty="0" smtClean="0">
                <a:solidFill>
                  <a:srgbClr val="3A4C03"/>
                </a:solidFill>
              </a:rPr>
              <a:t> </a:t>
            </a:r>
            <a:r>
              <a:rPr lang="it-IT" sz="1600" b="1" dirty="0" err="1">
                <a:solidFill>
                  <a:srgbClr val="3A4C03"/>
                </a:solidFill>
              </a:rPr>
              <a:t>physics</a:t>
            </a:r>
            <a:r>
              <a:rPr lang="it-IT" sz="1600" b="1" dirty="0">
                <a:solidFill>
                  <a:srgbClr val="3A4C03"/>
                </a:solidFill>
              </a:rPr>
              <a:t> </a:t>
            </a:r>
            <a:r>
              <a:rPr lang="it-IT" sz="1600" b="1" dirty="0" err="1" smtClean="0">
                <a:solidFill>
                  <a:srgbClr val="3A4C03"/>
                </a:solidFill>
              </a:rPr>
              <a:t>as</a:t>
            </a:r>
            <a:r>
              <a:rPr lang="it-IT" sz="1600" b="1" dirty="0" smtClean="0">
                <a:solidFill>
                  <a:srgbClr val="3A4C03"/>
                </a:solidFill>
              </a:rPr>
              <a:t> </a:t>
            </a:r>
            <a:r>
              <a:rPr lang="it-IT" sz="1600" b="1" dirty="0">
                <a:solidFill>
                  <a:srgbClr val="3A4C03"/>
                </a:solidFill>
              </a:rPr>
              <a:t>a </a:t>
            </a:r>
            <a:r>
              <a:rPr lang="it-IT" sz="1600" b="1" dirty="0" err="1">
                <a:solidFill>
                  <a:srgbClr val="3A4C03"/>
                </a:solidFill>
              </a:rPr>
              <a:t>pioneer</a:t>
            </a:r>
            <a:r>
              <a:rPr lang="it-IT" sz="1600" b="1" dirty="0">
                <a:solidFill>
                  <a:srgbClr val="3A4C03"/>
                </a:solidFill>
              </a:rPr>
              <a:t> in </a:t>
            </a:r>
            <a:r>
              <a:rPr lang="it-IT" sz="1600" b="1" dirty="0" err="1">
                <a:solidFill>
                  <a:srgbClr val="3A4C03"/>
                </a:solidFill>
              </a:rPr>
              <a:t>many</a:t>
            </a:r>
            <a:r>
              <a:rPr lang="it-IT" sz="1600" b="1" dirty="0">
                <a:solidFill>
                  <a:srgbClr val="3A4C03"/>
                </a:solidFill>
              </a:rPr>
              <a:t> of the </a:t>
            </a:r>
            <a:r>
              <a:rPr lang="it-IT" sz="1600" b="1" dirty="0" err="1">
                <a:solidFill>
                  <a:srgbClr val="3A4C03"/>
                </a:solidFill>
              </a:rPr>
              <a:t>key</a:t>
            </a:r>
            <a:r>
              <a:rPr lang="it-IT" sz="1600" b="1" dirty="0">
                <a:solidFill>
                  <a:srgbClr val="3A4C03"/>
                </a:solidFill>
              </a:rPr>
              <a:t> </a:t>
            </a:r>
            <a:r>
              <a:rPr lang="it-IT" sz="1600" b="1" dirty="0" err="1" smtClean="0">
                <a:solidFill>
                  <a:srgbClr val="3A4C03"/>
                </a:solidFill>
              </a:rPr>
              <a:t>technologies</a:t>
            </a:r>
            <a:endParaRPr lang="it-IT" sz="1600" b="1" dirty="0" smtClean="0">
              <a:solidFill>
                <a:srgbClr val="3A4C03"/>
              </a:solidFill>
            </a:endParaRPr>
          </a:p>
          <a:p>
            <a:pPr>
              <a:lnSpc>
                <a:spcPct val="50000"/>
              </a:lnSpc>
            </a:pPr>
            <a:endParaRPr lang="it-IT" sz="1600" b="1" dirty="0" smtClean="0">
              <a:solidFill>
                <a:srgbClr val="3A4C03"/>
              </a:solidFill>
            </a:endParaRPr>
          </a:p>
          <a:p>
            <a:pPr>
              <a:lnSpc>
                <a:spcPct val="50000"/>
              </a:lnSpc>
            </a:pPr>
            <a:r>
              <a:rPr lang="it-IT" sz="1600" b="1" dirty="0" err="1" smtClean="0">
                <a:solidFill>
                  <a:srgbClr val="3A4C03"/>
                </a:solidFill>
              </a:rPr>
              <a:t>used</a:t>
            </a:r>
            <a:r>
              <a:rPr lang="it-IT" sz="1600" b="1" dirty="0" smtClean="0">
                <a:solidFill>
                  <a:srgbClr val="3A4C03"/>
                </a:solidFill>
              </a:rPr>
              <a:t> </a:t>
            </a:r>
            <a:r>
              <a:rPr lang="it-IT" sz="1600" b="1" dirty="0">
                <a:solidFill>
                  <a:srgbClr val="3A4C03"/>
                </a:solidFill>
              </a:rPr>
              <a:t>in </a:t>
            </a:r>
            <a:r>
              <a:rPr lang="it-IT" sz="1600" b="1" dirty="0" smtClean="0">
                <a:solidFill>
                  <a:srgbClr val="3A4C03"/>
                </a:solidFill>
              </a:rPr>
              <a:t>society</a:t>
            </a:r>
            <a:endParaRPr lang="it-IT" sz="1600" b="1" dirty="0">
              <a:solidFill>
                <a:srgbClr val="3A4C03"/>
              </a:solidFill>
            </a:endParaRPr>
          </a:p>
          <a:p>
            <a:pPr>
              <a:lnSpc>
                <a:spcPct val="50000"/>
              </a:lnSpc>
            </a:pP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 smtClean="0"/>
              <a:t>	Clara </a:t>
            </a:r>
            <a:r>
              <a:rPr lang="it-IT" sz="1600" dirty="0" err="1"/>
              <a:t>Gaspar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  <a:p>
            <a:pPr>
              <a:lnSpc>
                <a:spcPct val="50000"/>
              </a:lnSpc>
            </a:pPr>
            <a:endParaRPr lang="it-IT" sz="1600" dirty="0">
              <a:solidFill>
                <a:srgbClr val="3A4C03"/>
              </a:solidFill>
            </a:endParaRPr>
          </a:p>
          <a:p>
            <a:pPr>
              <a:lnSpc>
                <a:spcPct val="50000"/>
              </a:lnSpc>
            </a:pPr>
            <a:r>
              <a:rPr lang="it-IT" sz="1600" b="1" dirty="0" smtClean="0">
                <a:solidFill>
                  <a:srgbClr val="3A4C03"/>
                </a:solidFill>
              </a:rPr>
              <a:t>How </a:t>
            </a:r>
            <a:r>
              <a:rPr lang="it-IT" sz="1600" b="1" dirty="0" err="1" smtClean="0">
                <a:solidFill>
                  <a:srgbClr val="3A4C03"/>
                </a:solidFill>
              </a:rPr>
              <a:t>particle</a:t>
            </a:r>
            <a:r>
              <a:rPr lang="it-IT" sz="1600" b="1" dirty="0" smtClean="0">
                <a:solidFill>
                  <a:srgbClr val="3A4C03"/>
                </a:solidFill>
              </a:rPr>
              <a:t> </a:t>
            </a:r>
            <a:r>
              <a:rPr lang="it-IT" sz="1600" b="1" dirty="0">
                <a:solidFill>
                  <a:srgbClr val="3A4C03"/>
                </a:solidFill>
              </a:rPr>
              <a:t>detectors are </a:t>
            </a:r>
            <a:r>
              <a:rPr lang="it-IT" sz="1600" b="1" dirty="0" err="1">
                <a:solidFill>
                  <a:srgbClr val="3A4C03"/>
                </a:solidFill>
              </a:rPr>
              <a:t>used</a:t>
            </a:r>
            <a:r>
              <a:rPr lang="it-IT" sz="1600" b="1" dirty="0">
                <a:solidFill>
                  <a:srgbClr val="3A4C03"/>
                </a:solidFill>
              </a:rPr>
              <a:t> in </a:t>
            </a:r>
            <a:r>
              <a:rPr lang="it-IT" sz="1600" b="1" dirty="0" err="1" smtClean="0">
                <a:solidFill>
                  <a:srgbClr val="3A4C03"/>
                </a:solidFill>
              </a:rPr>
              <a:t>diagnostics</a:t>
            </a:r>
            <a:endParaRPr lang="it-IT" sz="1600" b="1" dirty="0" smtClean="0">
              <a:solidFill>
                <a:srgbClr val="3A4C03"/>
              </a:solidFill>
            </a:endParaRPr>
          </a:p>
          <a:p>
            <a:pPr>
              <a:lnSpc>
                <a:spcPct val="50000"/>
              </a:lnSpc>
            </a:pP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>	</a:t>
            </a:r>
            <a:r>
              <a:rPr lang="it-IT" sz="1600" dirty="0" smtClean="0"/>
              <a:t>José </a:t>
            </a:r>
            <a:r>
              <a:rPr lang="it-IT" sz="1600" dirty="0"/>
              <a:t>Carlos Silva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28031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new since </a:t>
            </a:r>
            <a:r>
              <a:rPr lang="en-GB" dirty="0" err="1" smtClean="0"/>
              <a:t>october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site improvements &amp; updates</a:t>
            </a:r>
          </a:p>
          <a:p>
            <a:r>
              <a:rPr lang="en-GB" dirty="0" smtClean="0"/>
              <a:t>brochure(s)! </a:t>
            </a:r>
          </a:p>
          <a:p>
            <a:r>
              <a:rPr lang="en-GB" dirty="0" smtClean="0"/>
              <a:t>playlists created on </a:t>
            </a:r>
            <a:r>
              <a:rPr lang="en-GB" dirty="0" err="1" smtClean="0"/>
              <a:t>Youtube</a:t>
            </a:r>
            <a:r>
              <a:rPr lang="en-GB" dirty="0" smtClean="0"/>
              <a:t> public channel</a:t>
            </a:r>
          </a:p>
          <a:p>
            <a:r>
              <a:rPr lang="en-GB" dirty="0" smtClean="0"/>
              <a:t>EU fellows </a:t>
            </a:r>
            <a:r>
              <a:rPr lang="en-GB" dirty="0" err="1" smtClean="0"/>
              <a:t>videoclip</a:t>
            </a:r>
            <a:r>
              <a:rPr lang="en-GB" dirty="0" smtClean="0"/>
              <a:t> contest: 2</a:t>
            </a:r>
            <a:r>
              <a:rPr lang="en-GB" baseline="30000" dirty="0" smtClean="0"/>
              <a:t>nd</a:t>
            </a:r>
            <a:r>
              <a:rPr lang="en-GB" dirty="0" smtClean="0"/>
              <a:t> round</a:t>
            </a:r>
          </a:p>
          <a:p>
            <a:r>
              <a:rPr lang="en-GB" dirty="0" smtClean="0"/>
              <a:t>outreach events during the present Workshop (Thanks to LIP)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044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Dissemination</a:t>
            </a:r>
            <a:r>
              <a:rPr lang="it-IT" dirty="0" smtClean="0"/>
              <a:t> </a:t>
            </a:r>
            <a:r>
              <a:rPr lang="it-IT" dirty="0" err="1" smtClean="0"/>
              <a:t>figures</a:t>
            </a:r>
            <a:r>
              <a:rPr lang="it-IT" dirty="0" smtClean="0"/>
              <a:t> update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20</a:t>
            </a:fld>
            <a:endParaRPr lang="it-IT" dirty="0"/>
          </a:p>
        </p:txBody>
      </p:sp>
      <p:pic>
        <p:nvPicPr>
          <p:cNvPr id="7" name="Picture 6" descr="dissemination_his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1549262"/>
            <a:ext cx="7363364" cy="42419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2500" y="5822434"/>
            <a:ext cx="476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2">
                    <a:lumMod val="75000"/>
                  </a:schemeClr>
                </a:solidFill>
              </a:rPr>
              <a:t>table</a:t>
            </a: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2">
                    <a:lumMod val="75000"/>
                  </a:schemeClr>
                </a:solidFill>
              </a:rPr>
              <a:t>updated</a:t>
            </a: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 by Davide </a:t>
            </a:r>
            <a:r>
              <a:rPr lang="it-IT" dirty="0" err="1" smtClean="0">
                <a:solidFill>
                  <a:schemeClr val="bg2">
                    <a:lumMod val="75000"/>
                  </a:schemeClr>
                </a:solidFill>
              </a:rPr>
              <a:t>Cieri</a:t>
            </a: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, Daniele </a:t>
            </a:r>
            <a:r>
              <a:rPr lang="it-IT" dirty="0" err="1" smtClean="0">
                <a:solidFill>
                  <a:schemeClr val="bg2">
                    <a:lumMod val="75000"/>
                  </a:schemeClr>
                </a:solidFill>
              </a:rPr>
              <a:t>Vadruccio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861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97"/>
            <a:ext cx="8229600" cy="768253"/>
          </a:xfrm>
        </p:spPr>
        <p:txBody>
          <a:bodyPr>
            <a:normAutofit/>
          </a:bodyPr>
          <a:lstStyle/>
          <a:p>
            <a:r>
              <a:rPr lang="it-IT" sz="3200" dirty="0" smtClean="0"/>
              <a:t>WP8 </a:t>
            </a:r>
            <a:r>
              <a:rPr lang="it-IT" sz="3200" dirty="0" err="1" smtClean="0"/>
              <a:t>deliverables</a:t>
            </a:r>
            <a:endParaRPr lang="it-I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21</a:t>
            </a:fld>
            <a:endParaRPr lang="it-IT" dirty="0"/>
          </a:p>
        </p:txBody>
      </p:sp>
      <p:sp>
        <p:nvSpPr>
          <p:cNvPr id="7" name="Rectangle 6"/>
          <p:cNvSpPr/>
          <p:nvPr/>
        </p:nvSpPr>
        <p:spPr>
          <a:xfrm>
            <a:off x="850900" y="806450"/>
            <a:ext cx="8191500" cy="5293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 smtClean="0"/>
              <a:t>Task 8.1: </a:t>
            </a:r>
            <a:r>
              <a:rPr lang="it-IT" sz="1400" b="1" dirty="0" err="1" smtClean="0"/>
              <a:t>Dissemination</a:t>
            </a:r>
            <a:endParaRPr lang="it-IT" sz="1400" b="1" dirty="0" smtClean="0"/>
          </a:p>
          <a:p>
            <a:r>
              <a:rPr lang="it-IT" sz="1600" dirty="0" err="1" smtClean="0"/>
              <a:t>Within</a:t>
            </a:r>
            <a:r>
              <a:rPr lang="it-IT" sz="1600" dirty="0" smtClean="0"/>
              <a:t> the ITN:</a:t>
            </a:r>
          </a:p>
          <a:p>
            <a:endParaRPr lang="it-IT" sz="1400" dirty="0" smtClean="0"/>
          </a:p>
          <a:p>
            <a:pPr marL="285750" indent="-285750">
              <a:buFont typeface="Arial"/>
              <a:buChar char="•"/>
            </a:pPr>
            <a:r>
              <a:rPr lang="it-IT" sz="1400" dirty="0" smtClean="0"/>
              <a:t>The </a:t>
            </a:r>
            <a:r>
              <a:rPr lang="it-IT" sz="1400" dirty="0" err="1" smtClean="0"/>
              <a:t>ESRs</a:t>
            </a:r>
            <a:r>
              <a:rPr lang="it-IT" sz="1400" dirty="0" smtClean="0"/>
              <a:t> and </a:t>
            </a:r>
            <a:r>
              <a:rPr lang="it-IT" sz="1400" dirty="0" err="1" smtClean="0"/>
              <a:t>ERs</a:t>
            </a:r>
            <a:r>
              <a:rPr lang="it-IT" sz="1400" dirty="0" smtClean="0"/>
              <a:t> </a:t>
            </a:r>
            <a:r>
              <a:rPr lang="it-IT" sz="1400" dirty="0" err="1" smtClean="0"/>
              <a:t>will</a:t>
            </a:r>
            <a:r>
              <a:rPr lang="it-IT" sz="1400" dirty="0" smtClean="0"/>
              <a:t> </a:t>
            </a:r>
            <a:r>
              <a:rPr lang="it-IT" sz="1400" dirty="0" err="1" smtClean="0"/>
              <a:t>give</a:t>
            </a:r>
            <a:r>
              <a:rPr lang="it-IT" sz="1400" dirty="0" smtClean="0"/>
              <a:t> </a:t>
            </a:r>
            <a:r>
              <a:rPr lang="it-IT" sz="1400" dirty="0" err="1" smtClean="0"/>
              <a:t>oral</a:t>
            </a:r>
            <a:r>
              <a:rPr lang="it-IT" sz="1400" dirty="0" smtClean="0"/>
              <a:t> </a:t>
            </a:r>
            <a:r>
              <a:rPr lang="it-IT" sz="1400" dirty="0" err="1" smtClean="0"/>
              <a:t>presentations</a:t>
            </a:r>
            <a:r>
              <a:rPr lang="it-IT" sz="1400" dirty="0" smtClean="0"/>
              <a:t> of </a:t>
            </a:r>
            <a:r>
              <a:rPr lang="it-IT" sz="1400" dirty="0" err="1" smtClean="0"/>
              <a:t>their</a:t>
            </a:r>
            <a:r>
              <a:rPr lang="it-IT" sz="1400" dirty="0" smtClean="0"/>
              <a:t> work to the </a:t>
            </a:r>
            <a:r>
              <a:rPr lang="it-IT" sz="1400" dirty="0" err="1" smtClean="0"/>
              <a:t>whole</a:t>
            </a:r>
            <a:r>
              <a:rPr lang="it-IT" sz="1400" dirty="0" smtClean="0"/>
              <a:t> network </a:t>
            </a:r>
            <a:r>
              <a:rPr lang="it-IT" sz="1400" dirty="0" err="1" smtClean="0"/>
              <a:t>at</a:t>
            </a:r>
            <a:r>
              <a:rPr lang="it-IT" sz="1400" dirty="0" smtClean="0"/>
              <a:t> the </a:t>
            </a:r>
            <a:r>
              <a:rPr lang="it-IT" sz="1400" dirty="0" err="1" smtClean="0"/>
              <a:t>biannual</a:t>
            </a:r>
            <a:r>
              <a:rPr lang="it-IT" sz="1400" dirty="0"/>
              <a:t> </a:t>
            </a:r>
            <a:r>
              <a:rPr lang="it-IT" sz="1400" dirty="0" smtClean="0"/>
              <a:t>ITN Workshops </a:t>
            </a:r>
            <a:r>
              <a:rPr lang="it-IT" sz="1400" dirty="0" err="1" smtClean="0"/>
              <a:t>that</a:t>
            </a:r>
            <a:r>
              <a:rPr lang="it-IT" sz="1400" dirty="0" smtClean="0"/>
              <a:t> </a:t>
            </a:r>
            <a:r>
              <a:rPr lang="it-IT" sz="1400" dirty="0" err="1" smtClean="0"/>
              <a:t>also</a:t>
            </a:r>
            <a:r>
              <a:rPr lang="it-IT" sz="1400" dirty="0" smtClean="0"/>
              <a:t> include a poster session and a </a:t>
            </a:r>
            <a:r>
              <a:rPr lang="it-IT" sz="1400" dirty="0" err="1" smtClean="0"/>
              <a:t>few</a:t>
            </a:r>
            <a:r>
              <a:rPr lang="it-IT" sz="1400" dirty="0" smtClean="0"/>
              <a:t> </a:t>
            </a:r>
            <a:r>
              <a:rPr lang="it-IT" sz="1400" dirty="0" err="1" smtClean="0"/>
              <a:t>invited</a:t>
            </a:r>
            <a:r>
              <a:rPr lang="it-IT" sz="1400" dirty="0" smtClean="0"/>
              <a:t> </a:t>
            </a:r>
            <a:r>
              <a:rPr lang="it-IT" sz="1400" dirty="0" err="1" smtClean="0"/>
              <a:t>talks</a:t>
            </a:r>
            <a:r>
              <a:rPr lang="it-IT" sz="1400" dirty="0" smtClean="0"/>
              <a:t>. </a:t>
            </a:r>
            <a:r>
              <a:rPr lang="it-IT" sz="1400" dirty="0" err="1" smtClean="0"/>
              <a:t>Dedicated</a:t>
            </a:r>
            <a:r>
              <a:rPr lang="it-IT" sz="1400" dirty="0" smtClean="0"/>
              <a:t> Web-</a:t>
            </a:r>
            <a:r>
              <a:rPr lang="it-IT" sz="1400" dirty="0" err="1" smtClean="0"/>
              <a:t>pages</a:t>
            </a:r>
            <a:r>
              <a:rPr lang="it-IT" sz="1400" dirty="0" smtClean="0"/>
              <a:t> in the INFIERI Website </a:t>
            </a:r>
            <a:r>
              <a:rPr lang="it-IT" sz="1400" dirty="0" err="1" smtClean="0"/>
              <a:t>will</a:t>
            </a:r>
            <a:r>
              <a:rPr lang="it-IT" sz="1400" dirty="0" smtClean="0"/>
              <a:t> be </a:t>
            </a:r>
            <a:r>
              <a:rPr lang="it-IT" sz="1400" dirty="0" err="1" smtClean="0"/>
              <a:t>prepared</a:t>
            </a:r>
            <a:r>
              <a:rPr lang="it-IT" sz="1400" dirty="0" smtClean="0"/>
              <a:t> for </a:t>
            </a:r>
            <a:r>
              <a:rPr lang="it-IT" sz="1400" dirty="0" err="1" smtClean="0"/>
              <a:t>each</a:t>
            </a:r>
            <a:r>
              <a:rPr lang="it-IT" sz="1400" dirty="0" smtClean="0"/>
              <a:t> ITN workshop with the </a:t>
            </a:r>
            <a:r>
              <a:rPr lang="it-IT" sz="1400" dirty="0" err="1" smtClean="0"/>
              <a:t>program</a:t>
            </a:r>
            <a:r>
              <a:rPr lang="it-IT" sz="1400" dirty="0" smtClean="0"/>
              <a:t> and the </a:t>
            </a:r>
            <a:r>
              <a:rPr lang="it-IT" sz="1400" dirty="0" err="1" smtClean="0"/>
              <a:t>slides</a:t>
            </a:r>
            <a:r>
              <a:rPr lang="it-IT" sz="1400" dirty="0" smtClean="0"/>
              <a:t> </a:t>
            </a:r>
            <a:r>
              <a:rPr lang="it-IT" sz="1400" dirty="0" err="1" smtClean="0"/>
              <a:t>accessible</a:t>
            </a:r>
            <a:r>
              <a:rPr lang="it-IT" sz="1400" dirty="0"/>
              <a:t> </a:t>
            </a:r>
            <a:r>
              <a:rPr lang="it-IT" sz="1400" dirty="0" smtClean="0"/>
              <a:t>to </a:t>
            </a:r>
            <a:r>
              <a:rPr lang="it-IT" sz="1400" dirty="0" err="1" smtClean="0"/>
              <a:t>all</a:t>
            </a:r>
            <a:r>
              <a:rPr lang="it-IT" sz="1400" dirty="0" smtClean="0"/>
              <a:t> the </a:t>
            </a:r>
            <a:r>
              <a:rPr lang="it-IT" sz="1400" dirty="0" err="1" smtClean="0"/>
              <a:t>partners</a:t>
            </a:r>
            <a:r>
              <a:rPr lang="it-IT" sz="1400" dirty="0" smtClean="0"/>
              <a:t>.</a:t>
            </a:r>
          </a:p>
          <a:p>
            <a:endParaRPr lang="it-IT" sz="1400" dirty="0" smtClean="0"/>
          </a:p>
          <a:p>
            <a:pPr marL="285750" indent="-285750">
              <a:buFont typeface="Arial"/>
              <a:buChar char="•"/>
            </a:pPr>
            <a:r>
              <a:rPr lang="it-IT" sz="1400" dirty="0" err="1" smtClean="0"/>
              <a:t>Internal</a:t>
            </a:r>
            <a:r>
              <a:rPr lang="it-IT" sz="1400" dirty="0" smtClean="0"/>
              <a:t> INFIERI Notes on the work </a:t>
            </a:r>
            <a:r>
              <a:rPr lang="it-IT" sz="1400" dirty="0" err="1" smtClean="0"/>
              <a:t>performed</a:t>
            </a:r>
            <a:r>
              <a:rPr lang="it-IT" sz="1400" dirty="0" smtClean="0"/>
              <a:t> by ITN </a:t>
            </a:r>
            <a:r>
              <a:rPr lang="it-IT" sz="1400" dirty="0" err="1" smtClean="0"/>
              <a:t>collaborators</a:t>
            </a:r>
            <a:r>
              <a:rPr lang="it-IT" sz="1400" dirty="0" smtClean="0"/>
              <a:t> and </a:t>
            </a:r>
            <a:r>
              <a:rPr lang="it-IT" sz="1400" dirty="0" err="1" smtClean="0"/>
              <a:t>especially</a:t>
            </a:r>
            <a:r>
              <a:rPr lang="it-IT" sz="1400" dirty="0" smtClean="0"/>
              <a:t> </a:t>
            </a:r>
            <a:r>
              <a:rPr lang="it-IT" sz="1400" dirty="0" err="1" smtClean="0"/>
              <a:t>ESRs</a:t>
            </a:r>
            <a:r>
              <a:rPr lang="it-IT" sz="1400" dirty="0" smtClean="0"/>
              <a:t> and </a:t>
            </a:r>
            <a:r>
              <a:rPr lang="it-IT" sz="1400" dirty="0" err="1" smtClean="0"/>
              <a:t>ERs</a:t>
            </a:r>
            <a:r>
              <a:rPr lang="it-IT" sz="1400" dirty="0"/>
              <a:t> </a:t>
            </a:r>
            <a:r>
              <a:rPr lang="it-IT" sz="1400" dirty="0" err="1" smtClean="0"/>
              <a:t>will</a:t>
            </a:r>
            <a:r>
              <a:rPr lang="it-IT" sz="1400" dirty="0" smtClean="0"/>
              <a:t> be </a:t>
            </a:r>
            <a:r>
              <a:rPr lang="it-IT" sz="1400" dirty="0" err="1" smtClean="0"/>
              <a:t>reviewed</a:t>
            </a:r>
            <a:r>
              <a:rPr lang="it-IT" sz="1400" dirty="0" smtClean="0"/>
              <a:t> by the Editing Board and made </a:t>
            </a:r>
            <a:r>
              <a:rPr lang="it-IT" sz="1400" dirty="0" err="1" smtClean="0"/>
              <a:t>available</a:t>
            </a:r>
            <a:r>
              <a:rPr lang="it-IT" sz="1400" dirty="0" smtClean="0"/>
              <a:t> on the INFIERI Website to </a:t>
            </a:r>
            <a:r>
              <a:rPr lang="it-IT" sz="1400" dirty="0" err="1" smtClean="0"/>
              <a:t>all</a:t>
            </a:r>
            <a:r>
              <a:rPr lang="it-IT" sz="1400" dirty="0" smtClean="0"/>
              <a:t> the </a:t>
            </a:r>
            <a:r>
              <a:rPr lang="it-IT" sz="1400" dirty="0" err="1" smtClean="0"/>
              <a:t>partners</a:t>
            </a:r>
            <a:r>
              <a:rPr lang="it-IT" sz="1400" dirty="0" smtClean="0"/>
              <a:t>.</a:t>
            </a:r>
          </a:p>
          <a:p>
            <a:endParaRPr lang="it-IT" sz="1400" dirty="0" smtClean="0"/>
          </a:p>
          <a:p>
            <a:pPr marL="285750" indent="-285750">
              <a:buFont typeface="Arial"/>
              <a:buChar char="•"/>
            </a:pPr>
            <a:r>
              <a:rPr lang="it-IT" sz="1400" dirty="0" smtClean="0"/>
              <a:t>The </a:t>
            </a:r>
            <a:r>
              <a:rPr lang="it-IT" sz="1400" dirty="0" err="1" smtClean="0"/>
              <a:t>ESRs</a:t>
            </a:r>
            <a:r>
              <a:rPr lang="it-IT" sz="1400" dirty="0" smtClean="0"/>
              <a:t> and </a:t>
            </a:r>
            <a:r>
              <a:rPr lang="it-IT" sz="1400" dirty="0" err="1" smtClean="0"/>
              <a:t>ERs</a:t>
            </a:r>
            <a:r>
              <a:rPr lang="it-IT" sz="1400" dirty="0" smtClean="0"/>
              <a:t> </a:t>
            </a:r>
            <a:r>
              <a:rPr lang="it-IT" sz="1400" dirty="0" err="1" smtClean="0"/>
              <a:t>will</a:t>
            </a:r>
            <a:r>
              <a:rPr lang="it-IT" sz="1400" dirty="0" smtClean="0"/>
              <a:t> </a:t>
            </a:r>
            <a:r>
              <a:rPr lang="it-IT" sz="1400" dirty="0" err="1" smtClean="0"/>
              <a:t>present</a:t>
            </a:r>
            <a:r>
              <a:rPr lang="it-IT" sz="1400" dirty="0" smtClean="0"/>
              <a:t> </a:t>
            </a:r>
            <a:r>
              <a:rPr lang="it-IT" sz="1400" dirty="0" err="1" smtClean="0"/>
              <a:t>their</a:t>
            </a:r>
            <a:r>
              <a:rPr lang="it-IT" sz="1400" dirty="0" smtClean="0"/>
              <a:t> work in </a:t>
            </a:r>
            <a:r>
              <a:rPr lang="it-IT" sz="1400" dirty="0" err="1" smtClean="0"/>
              <a:t>different</a:t>
            </a:r>
            <a:r>
              <a:rPr lang="it-IT" sz="1400" dirty="0" smtClean="0"/>
              <a:t> </a:t>
            </a:r>
            <a:r>
              <a:rPr lang="it-IT" sz="1400" dirty="0" err="1" smtClean="0"/>
              <a:t>international</a:t>
            </a:r>
            <a:r>
              <a:rPr lang="it-IT" sz="1400" dirty="0" smtClean="0"/>
              <a:t> </a:t>
            </a:r>
            <a:r>
              <a:rPr lang="it-IT" sz="1400" dirty="0" err="1" smtClean="0"/>
              <a:t>conferences</a:t>
            </a:r>
            <a:r>
              <a:rPr lang="it-IT" sz="1400" dirty="0" smtClean="0"/>
              <a:t>/workshop, </a:t>
            </a:r>
            <a:r>
              <a:rPr lang="it-IT" sz="1400" dirty="0" err="1" smtClean="0"/>
              <a:t>such</a:t>
            </a:r>
            <a:r>
              <a:rPr lang="it-IT" sz="1400" dirty="0" smtClean="0"/>
              <a:t> </a:t>
            </a:r>
            <a:r>
              <a:rPr lang="it-IT" sz="1400" dirty="0" err="1" smtClean="0"/>
              <a:t>as</a:t>
            </a:r>
            <a:r>
              <a:rPr lang="it-IT" sz="1400" dirty="0" smtClean="0"/>
              <a:t>: IEEE NSS MIC, SPIE, TWEPP, WITT, TIPP, etc.</a:t>
            </a:r>
          </a:p>
          <a:p>
            <a:endParaRPr lang="it-IT" sz="1400" dirty="0" smtClean="0"/>
          </a:p>
          <a:p>
            <a:pPr marL="285750" indent="-285750">
              <a:buFont typeface="Arial"/>
              <a:buChar char="•"/>
            </a:pPr>
            <a:r>
              <a:rPr lang="it-IT" sz="1400" dirty="0" smtClean="0"/>
              <a:t>The </a:t>
            </a:r>
            <a:r>
              <a:rPr lang="it-IT" sz="1400" dirty="0" err="1" smtClean="0"/>
              <a:t>project</a:t>
            </a:r>
            <a:r>
              <a:rPr lang="it-IT" sz="1400" dirty="0" smtClean="0"/>
              <a:t> </a:t>
            </a:r>
            <a:r>
              <a:rPr lang="it-IT" sz="1400" dirty="0" err="1" smtClean="0"/>
              <a:t>results</a:t>
            </a:r>
            <a:r>
              <a:rPr lang="it-IT" sz="1400" dirty="0" smtClean="0"/>
              <a:t> </a:t>
            </a:r>
            <a:r>
              <a:rPr lang="it-IT" sz="1400" dirty="0" err="1" smtClean="0"/>
              <a:t>will</a:t>
            </a:r>
            <a:r>
              <a:rPr lang="it-IT" sz="1400" dirty="0" smtClean="0"/>
              <a:t> be </a:t>
            </a:r>
            <a:r>
              <a:rPr lang="it-IT" sz="1400" dirty="0" err="1" smtClean="0"/>
              <a:t>published</a:t>
            </a:r>
            <a:r>
              <a:rPr lang="it-IT" sz="1400" dirty="0" smtClean="0"/>
              <a:t> in </a:t>
            </a:r>
            <a:r>
              <a:rPr lang="it-IT" sz="1400" dirty="0" err="1" smtClean="0"/>
              <a:t>international</a:t>
            </a:r>
            <a:r>
              <a:rPr lang="it-IT" sz="1400" dirty="0" smtClean="0"/>
              <a:t> </a:t>
            </a:r>
            <a:r>
              <a:rPr lang="it-IT" sz="1400" dirty="0" err="1" smtClean="0"/>
              <a:t>peer</a:t>
            </a:r>
            <a:r>
              <a:rPr lang="it-IT" sz="1400" dirty="0" smtClean="0"/>
              <a:t> </a:t>
            </a:r>
            <a:r>
              <a:rPr lang="it-IT" sz="1400" dirty="0" err="1" smtClean="0"/>
              <a:t>review</a:t>
            </a:r>
            <a:r>
              <a:rPr lang="it-IT" sz="1400" dirty="0" smtClean="0"/>
              <a:t> </a:t>
            </a:r>
            <a:r>
              <a:rPr lang="it-IT" sz="1400" dirty="0" err="1" smtClean="0"/>
              <a:t>journals</a:t>
            </a:r>
            <a:r>
              <a:rPr lang="it-IT" sz="1400" dirty="0" smtClean="0"/>
              <a:t> </a:t>
            </a:r>
            <a:r>
              <a:rPr lang="it-IT" sz="1400" dirty="0" err="1" smtClean="0"/>
              <a:t>like</a:t>
            </a:r>
            <a:r>
              <a:rPr lang="it-IT" sz="1400" dirty="0" smtClean="0"/>
              <a:t>: </a:t>
            </a:r>
            <a:r>
              <a:rPr lang="it-IT" sz="1400" dirty="0" err="1" smtClean="0"/>
              <a:t>Transactions</a:t>
            </a:r>
            <a:r>
              <a:rPr lang="it-IT" sz="1400" dirty="0" smtClean="0"/>
              <a:t> on </a:t>
            </a:r>
            <a:r>
              <a:rPr lang="it-IT" sz="1400" dirty="0" err="1" smtClean="0"/>
              <a:t>Nuclear</a:t>
            </a:r>
            <a:r>
              <a:rPr lang="it-IT" sz="1400" dirty="0" smtClean="0"/>
              <a:t> Science (TNS); </a:t>
            </a:r>
            <a:r>
              <a:rPr lang="it-IT" sz="1400" dirty="0" err="1" smtClean="0"/>
              <a:t>Nuclear</a:t>
            </a:r>
            <a:r>
              <a:rPr lang="it-IT" sz="1400" dirty="0" smtClean="0"/>
              <a:t> Instruments and </a:t>
            </a:r>
            <a:r>
              <a:rPr lang="it-IT" sz="1400" dirty="0" err="1" smtClean="0"/>
              <a:t>Methods</a:t>
            </a:r>
            <a:r>
              <a:rPr lang="it-IT" sz="1400" dirty="0" smtClean="0"/>
              <a:t> (NIM); Journal of</a:t>
            </a:r>
            <a:r>
              <a:rPr lang="it-IT" sz="1400" dirty="0"/>
              <a:t> </a:t>
            </a:r>
            <a:r>
              <a:rPr lang="it-IT" sz="1400" dirty="0" err="1" smtClean="0"/>
              <a:t>Instrumentation</a:t>
            </a:r>
            <a:r>
              <a:rPr lang="it-IT" sz="1400" dirty="0" smtClean="0"/>
              <a:t> (JINST); </a:t>
            </a:r>
            <a:r>
              <a:rPr lang="it-IT" sz="1400" dirty="0" err="1" smtClean="0"/>
              <a:t>Proceedings</a:t>
            </a:r>
            <a:r>
              <a:rPr lang="it-IT" sz="1400" dirty="0" smtClean="0"/>
              <a:t> of </a:t>
            </a:r>
            <a:r>
              <a:rPr lang="it-IT" sz="1400" dirty="0" err="1" smtClean="0"/>
              <a:t>important</a:t>
            </a:r>
            <a:r>
              <a:rPr lang="it-IT" sz="1400" dirty="0" smtClean="0"/>
              <a:t> International </a:t>
            </a:r>
            <a:r>
              <a:rPr lang="it-IT" sz="1400" dirty="0" err="1" smtClean="0"/>
              <a:t>Events</a:t>
            </a:r>
            <a:r>
              <a:rPr lang="it-IT" sz="1400" dirty="0" smtClean="0"/>
              <a:t>; Journal of </a:t>
            </a:r>
            <a:r>
              <a:rPr lang="it-IT" sz="1400" dirty="0" err="1" smtClean="0"/>
              <a:t>Astrophysics</a:t>
            </a:r>
            <a:r>
              <a:rPr lang="it-IT" sz="1400" dirty="0" smtClean="0"/>
              <a:t>; </a:t>
            </a:r>
            <a:r>
              <a:rPr lang="it-IT" sz="1400" dirty="0" err="1" smtClean="0"/>
              <a:t>Physics</a:t>
            </a:r>
            <a:r>
              <a:rPr lang="it-IT" sz="1400" dirty="0" smtClean="0"/>
              <a:t> </a:t>
            </a:r>
            <a:r>
              <a:rPr lang="it-IT" sz="1400" dirty="0" err="1" smtClean="0"/>
              <a:t>Review</a:t>
            </a:r>
            <a:r>
              <a:rPr lang="it-IT" sz="1400" dirty="0" smtClean="0"/>
              <a:t> </a:t>
            </a:r>
            <a:r>
              <a:rPr lang="it-IT" sz="1400" dirty="0" err="1" smtClean="0"/>
              <a:t>Letters</a:t>
            </a:r>
            <a:r>
              <a:rPr lang="it-IT" sz="1400" dirty="0" smtClean="0"/>
              <a:t>, etc.</a:t>
            </a:r>
          </a:p>
          <a:p>
            <a:endParaRPr lang="it-IT" sz="1400" dirty="0" smtClean="0"/>
          </a:p>
          <a:p>
            <a:pPr marL="285750" indent="-285750">
              <a:buFont typeface="Arial"/>
              <a:buChar char="•"/>
            </a:pPr>
            <a:r>
              <a:rPr lang="it-IT" sz="1400" dirty="0" smtClean="0"/>
              <a:t>The </a:t>
            </a:r>
            <a:r>
              <a:rPr lang="it-IT" sz="1400" dirty="0" err="1" smtClean="0"/>
              <a:t>project</a:t>
            </a:r>
            <a:r>
              <a:rPr lang="it-IT" sz="1400" dirty="0" smtClean="0"/>
              <a:t> </a:t>
            </a:r>
            <a:r>
              <a:rPr lang="it-IT" sz="1400" dirty="0" err="1" smtClean="0"/>
              <a:t>results</a:t>
            </a:r>
            <a:r>
              <a:rPr lang="it-IT" sz="1400" dirty="0" smtClean="0"/>
              <a:t> </a:t>
            </a:r>
            <a:r>
              <a:rPr lang="it-IT" sz="1400" dirty="0" err="1" smtClean="0"/>
              <a:t>will</a:t>
            </a:r>
            <a:r>
              <a:rPr lang="it-IT" sz="1400" dirty="0" smtClean="0"/>
              <a:t> be </a:t>
            </a:r>
            <a:r>
              <a:rPr lang="it-IT" sz="1400" dirty="0" err="1" smtClean="0"/>
              <a:t>presented</a:t>
            </a:r>
            <a:r>
              <a:rPr lang="it-IT" sz="1400" dirty="0" smtClean="0"/>
              <a:t> in general </a:t>
            </a:r>
            <a:r>
              <a:rPr lang="it-IT" sz="1400" dirty="0" err="1" smtClean="0"/>
              <a:t>meetings</a:t>
            </a:r>
            <a:r>
              <a:rPr lang="it-IT" sz="1400" dirty="0" smtClean="0"/>
              <a:t> of the large </a:t>
            </a:r>
            <a:r>
              <a:rPr lang="it-IT" sz="1400" dirty="0" err="1" smtClean="0"/>
              <a:t>international</a:t>
            </a:r>
            <a:r>
              <a:rPr lang="it-IT" sz="1400" dirty="0" smtClean="0"/>
              <a:t> </a:t>
            </a:r>
            <a:r>
              <a:rPr lang="it-IT" sz="1400" dirty="0" err="1" smtClean="0"/>
              <a:t>collaborations</a:t>
            </a:r>
            <a:r>
              <a:rPr lang="it-IT" sz="1400" dirty="0" smtClean="0"/>
              <a:t> in </a:t>
            </a:r>
            <a:r>
              <a:rPr lang="it-IT" sz="1400" dirty="0" err="1" smtClean="0"/>
              <a:t>Astrophysics</a:t>
            </a:r>
            <a:r>
              <a:rPr lang="it-IT" sz="1400" dirty="0" smtClean="0"/>
              <a:t>, HEP and </a:t>
            </a:r>
            <a:r>
              <a:rPr lang="it-IT" sz="1400" dirty="0" err="1" smtClean="0"/>
              <a:t>Medical</a:t>
            </a:r>
            <a:r>
              <a:rPr lang="it-IT" sz="1400" dirty="0" smtClean="0"/>
              <a:t> </a:t>
            </a:r>
            <a:r>
              <a:rPr lang="it-IT" sz="1400" dirty="0" err="1" smtClean="0"/>
              <a:t>Physics</a:t>
            </a:r>
            <a:r>
              <a:rPr lang="it-IT" sz="1400" dirty="0" smtClean="0"/>
              <a:t> and </a:t>
            </a:r>
            <a:r>
              <a:rPr lang="it-IT" sz="1400" dirty="0" err="1" smtClean="0"/>
              <a:t>reported</a:t>
            </a:r>
            <a:r>
              <a:rPr lang="it-IT" sz="1400" dirty="0" smtClean="0"/>
              <a:t> in </a:t>
            </a:r>
            <a:r>
              <a:rPr lang="it-IT" sz="1400" dirty="0" err="1" smtClean="0"/>
              <a:t>Internal</a:t>
            </a:r>
            <a:r>
              <a:rPr lang="it-IT" sz="1400" dirty="0" smtClean="0"/>
              <a:t> Notes with large </a:t>
            </a:r>
            <a:r>
              <a:rPr lang="it-IT" sz="1400" dirty="0" err="1" smtClean="0"/>
              <a:t>diffusion</a:t>
            </a:r>
            <a:r>
              <a:rPr lang="it-IT" sz="1400" dirty="0" smtClean="0"/>
              <a:t> in </a:t>
            </a:r>
            <a:r>
              <a:rPr lang="it-IT" sz="1400" dirty="0" err="1" smtClean="0"/>
              <a:t>these</a:t>
            </a:r>
            <a:r>
              <a:rPr lang="it-IT" sz="1400" dirty="0"/>
              <a:t> </a:t>
            </a:r>
            <a:r>
              <a:rPr lang="it-IT" sz="1400" dirty="0" smtClean="0"/>
              <a:t>large </a:t>
            </a:r>
            <a:r>
              <a:rPr lang="it-IT" sz="1400" dirty="0" err="1" smtClean="0"/>
              <a:t>international</a:t>
            </a:r>
            <a:r>
              <a:rPr lang="it-IT" sz="1400" dirty="0" smtClean="0"/>
              <a:t> </a:t>
            </a:r>
            <a:r>
              <a:rPr lang="it-IT" sz="1400" dirty="0" err="1" smtClean="0"/>
              <a:t>collaborations</a:t>
            </a:r>
            <a:r>
              <a:rPr lang="it-IT" sz="1400" dirty="0" smtClean="0"/>
              <a:t>.</a:t>
            </a:r>
          </a:p>
          <a:p>
            <a:endParaRPr lang="it-IT" sz="1400" dirty="0" smtClean="0"/>
          </a:p>
          <a:p>
            <a:pPr marL="285750" indent="-285750">
              <a:buFont typeface="Arial"/>
              <a:buChar char="•"/>
            </a:pPr>
            <a:r>
              <a:rPr lang="it-IT" sz="1400" dirty="0" smtClean="0"/>
              <a:t>The Media ITN </a:t>
            </a:r>
            <a:r>
              <a:rPr lang="it-IT" sz="1400" dirty="0" err="1" smtClean="0"/>
              <a:t>annual</a:t>
            </a:r>
            <a:r>
              <a:rPr lang="it-IT" sz="1400" dirty="0" smtClean="0"/>
              <a:t> </a:t>
            </a:r>
            <a:r>
              <a:rPr lang="it-IT" sz="1400" dirty="0" err="1" smtClean="0"/>
              <a:t>series</a:t>
            </a:r>
            <a:r>
              <a:rPr lang="it-IT" sz="1400" dirty="0" smtClean="0"/>
              <a:t> of </a:t>
            </a:r>
            <a:r>
              <a:rPr lang="it-IT" sz="1400" dirty="0" err="1" smtClean="0"/>
              <a:t>courses</a:t>
            </a:r>
            <a:r>
              <a:rPr lang="it-IT" sz="1400" dirty="0" smtClean="0"/>
              <a:t> (66 hours per </a:t>
            </a:r>
            <a:r>
              <a:rPr lang="it-IT" sz="1400" dirty="0" err="1" smtClean="0"/>
              <a:t>year</a:t>
            </a:r>
            <a:r>
              <a:rPr lang="it-IT" sz="1400" dirty="0" smtClean="0"/>
              <a:t>) </a:t>
            </a:r>
            <a:r>
              <a:rPr lang="it-IT" sz="1400" dirty="0" err="1" smtClean="0"/>
              <a:t>will</a:t>
            </a:r>
            <a:r>
              <a:rPr lang="it-IT" sz="1400" dirty="0" smtClean="0"/>
              <a:t> be </a:t>
            </a:r>
            <a:r>
              <a:rPr lang="it-IT" sz="1400" dirty="0" err="1" smtClean="0"/>
              <a:t>accessible</a:t>
            </a:r>
            <a:r>
              <a:rPr lang="it-IT" sz="1400" dirty="0" smtClean="0"/>
              <a:t> to the general public </a:t>
            </a:r>
            <a:r>
              <a:rPr lang="it-IT" sz="1400" dirty="0" err="1" smtClean="0"/>
              <a:t>through</a:t>
            </a:r>
            <a:r>
              <a:rPr lang="it-IT" sz="1400" dirty="0" smtClean="0"/>
              <a:t> </a:t>
            </a:r>
            <a:r>
              <a:rPr lang="it-IT" sz="1400" dirty="0" err="1" smtClean="0"/>
              <a:t>DVD’s</a:t>
            </a:r>
            <a:r>
              <a:rPr lang="it-IT" sz="1400" dirty="0" smtClean="0"/>
              <a:t> </a:t>
            </a:r>
            <a:r>
              <a:rPr lang="it-IT" sz="1400" dirty="0" err="1" smtClean="0"/>
              <a:t>produced</a:t>
            </a:r>
            <a:r>
              <a:rPr lang="it-IT" sz="1400" dirty="0" smtClean="0"/>
              <a:t> by the ITN.</a:t>
            </a:r>
            <a:endParaRPr lang="it-IT" sz="1400" dirty="0"/>
          </a:p>
        </p:txBody>
      </p:sp>
      <p:sp>
        <p:nvSpPr>
          <p:cNvPr id="8" name="Smiley Face 7"/>
          <p:cNvSpPr/>
          <p:nvPr/>
        </p:nvSpPr>
        <p:spPr>
          <a:xfrm>
            <a:off x="330200" y="1847850"/>
            <a:ext cx="254000" cy="266700"/>
          </a:xfrm>
          <a:prstGeom prst="smileyFac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Smiley Face 11"/>
          <p:cNvSpPr/>
          <p:nvPr/>
        </p:nvSpPr>
        <p:spPr>
          <a:xfrm>
            <a:off x="330200" y="4032250"/>
            <a:ext cx="254000" cy="266700"/>
          </a:xfrm>
          <a:prstGeom prst="smileyFac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miley Face 12"/>
          <p:cNvSpPr/>
          <p:nvPr/>
        </p:nvSpPr>
        <p:spPr>
          <a:xfrm>
            <a:off x="330200" y="3321050"/>
            <a:ext cx="254000" cy="266700"/>
          </a:xfrm>
          <a:prstGeom prst="smileyFac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Smiley Face 13"/>
          <p:cNvSpPr/>
          <p:nvPr/>
        </p:nvSpPr>
        <p:spPr>
          <a:xfrm>
            <a:off x="330200" y="2660650"/>
            <a:ext cx="254000" cy="266700"/>
          </a:xfrm>
          <a:prstGeom prst="smileyFace">
            <a:avLst>
              <a:gd name="adj" fmla="val 119"/>
            </a:avLst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3" name="Group 22"/>
          <p:cNvGrpSpPr/>
          <p:nvPr/>
        </p:nvGrpSpPr>
        <p:grpSpPr>
          <a:xfrm>
            <a:off x="323850" y="4883150"/>
            <a:ext cx="520700" cy="266700"/>
            <a:chOff x="330200" y="3651250"/>
            <a:chExt cx="520700" cy="266700"/>
          </a:xfrm>
        </p:grpSpPr>
        <p:sp>
          <p:nvSpPr>
            <p:cNvPr id="24" name="Smiley Face 23"/>
            <p:cNvSpPr/>
            <p:nvPr/>
          </p:nvSpPr>
          <p:spPr>
            <a:xfrm>
              <a:off x="330200" y="3651250"/>
              <a:ext cx="254000" cy="266700"/>
            </a:xfrm>
            <a:prstGeom prst="smileyFace">
              <a:avLst>
                <a:gd name="adj" fmla="val 119"/>
              </a:avLst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Smiley Face 24"/>
            <p:cNvSpPr/>
            <p:nvPr/>
          </p:nvSpPr>
          <p:spPr>
            <a:xfrm>
              <a:off x="596900" y="3651250"/>
              <a:ext cx="254000" cy="266700"/>
            </a:xfrm>
            <a:prstGeom prst="smileyFac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8" name="Smiley Face 27"/>
          <p:cNvSpPr/>
          <p:nvPr/>
        </p:nvSpPr>
        <p:spPr>
          <a:xfrm>
            <a:off x="596900" y="5657850"/>
            <a:ext cx="254000" cy="266700"/>
          </a:xfrm>
          <a:prstGeom prst="smileyFac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2931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97"/>
            <a:ext cx="8229600" cy="768253"/>
          </a:xfrm>
        </p:spPr>
        <p:txBody>
          <a:bodyPr>
            <a:normAutofit/>
          </a:bodyPr>
          <a:lstStyle/>
          <a:p>
            <a:r>
              <a:rPr lang="it-IT" sz="3200" dirty="0" smtClean="0"/>
              <a:t>WP8 </a:t>
            </a:r>
            <a:r>
              <a:rPr lang="it-IT" sz="3200" dirty="0" err="1" smtClean="0"/>
              <a:t>deliverables</a:t>
            </a:r>
            <a:endParaRPr lang="it-I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22</a:t>
            </a:fld>
            <a:endParaRPr lang="it-IT" dirty="0"/>
          </a:p>
        </p:txBody>
      </p:sp>
      <p:sp>
        <p:nvSpPr>
          <p:cNvPr id="8" name="Smiley Face 7"/>
          <p:cNvSpPr/>
          <p:nvPr/>
        </p:nvSpPr>
        <p:spPr>
          <a:xfrm>
            <a:off x="330200" y="1155700"/>
            <a:ext cx="254000" cy="266700"/>
          </a:xfrm>
          <a:prstGeom prst="smileyFac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Smiley Face 11"/>
          <p:cNvSpPr/>
          <p:nvPr/>
        </p:nvSpPr>
        <p:spPr>
          <a:xfrm>
            <a:off x="330200" y="4298950"/>
            <a:ext cx="254000" cy="266700"/>
          </a:xfrm>
          <a:prstGeom prst="smileyFac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miley Face 12"/>
          <p:cNvSpPr/>
          <p:nvPr/>
        </p:nvSpPr>
        <p:spPr>
          <a:xfrm>
            <a:off x="330200" y="1543050"/>
            <a:ext cx="254000" cy="266700"/>
          </a:xfrm>
          <a:prstGeom prst="smileyFac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Smiley Face 20"/>
          <p:cNvSpPr/>
          <p:nvPr/>
        </p:nvSpPr>
        <p:spPr>
          <a:xfrm>
            <a:off x="330200" y="5353050"/>
            <a:ext cx="254000" cy="266700"/>
          </a:xfrm>
          <a:prstGeom prst="smileyFac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ctangle 2"/>
          <p:cNvSpPr/>
          <p:nvPr/>
        </p:nvSpPr>
        <p:spPr>
          <a:xfrm>
            <a:off x="876300" y="679450"/>
            <a:ext cx="8128000" cy="5386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dirty="0"/>
              <a:t>Task 8.2: </a:t>
            </a:r>
            <a:r>
              <a:rPr lang="it-IT" dirty="0" err="1" smtClean="0"/>
              <a:t>Outreach</a:t>
            </a:r>
            <a:endParaRPr lang="it-IT" dirty="0" smtClean="0"/>
          </a:p>
          <a:p>
            <a:pPr>
              <a:lnSpc>
                <a:spcPct val="90000"/>
              </a:lnSpc>
            </a:pPr>
            <a:endParaRPr lang="it-IT" sz="1400" dirty="0"/>
          </a:p>
          <a:p>
            <a:pPr>
              <a:lnSpc>
                <a:spcPct val="90000"/>
              </a:lnSpc>
            </a:pPr>
            <a:r>
              <a:rPr lang="it-IT" sz="1400" dirty="0"/>
              <a:t>• Design and </a:t>
            </a:r>
            <a:r>
              <a:rPr lang="it-IT" sz="1400" dirty="0" err="1"/>
              <a:t>implement</a:t>
            </a:r>
            <a:r>
              <a:rPr lang="it-IT" sz="1400" dirty="0"/>
              <a:t> a </a:t>
            </a:r>
            <a:r>
              <a:rPr lang="it-IT" sz="1400" b="1" dirty="0"/>
              <a:t>web page </a:t>
            </a:r>
            <a:r>
              <a:rPr lang="it-IT" sz="1400" dirty="0" err="1"/>
              <a:t>that</a:t>
            </a:r>
            <a:r>
              <a:rPr lang="it-IT" sz="1400" dirty="0"/>
              <a:t> </a:t>
            </a:r>
            <a:r>
              <a:rPr lang="it-IT" sz="1400" dirty="0" err="1"/>
              <a:t>will</a:t>
            </a:r>
            <a:r>
              <a:rPr lang="it-IT" sz="1400" dirty="0"/>
              <a:t> be </a:t>
            </a:r>
            <a:r>
              <a:rPr lang="it-IT" sz="1400" dirty="0" err="1"/>
              <a:t>widely</a:t>
            </a:r>
            <a:r>
              <a:rPr lang="it-IT" sz="1400" dirty="0"/>
              <a:t> </a:t>
            </a:r>
            <a:r>
              <a:rPr lang="it-IT" sz="1400" dirty="0" err="1"/>
              <a:t>advertised</a:t>
            </a:r>
            <a:r>
              <a:rPr lang="it-IT" sz="1400" dirty="0"/>
              <a:t> on </a:t>
            </a:r>
            <a:r>
              <a:rPr lang="it-IT" sz="1400" dirty="0" err="1"/>
              <a:t>all</a:t>
            </a:r>
            <a:r>
              <a:rPr lang="it-IT" sz="1400" dirty="0"/>
              <a:t> partner </a:t>
            </a:r>
            <a:r>
              <a:rPr lang="it-IT" sz="1400" dirty="0" err="1"/>
              <a:t>websites</a:t>
            </a:r>
            <a:r>
              <a:rPr lang="it-IT" sz="1400" dirty="0" smtClean="0"/>
              <a:t>;</a:t>
            </a:r>
          </a:p>
          <a:p>
            <a:pPr>
              <a:lnSpc>
                <a:spcPct val="90000"/>
              </a:lnSpc>
            </a:pPr>
            <a:endParaRPr lang="it-IT" sz="1400" dirty="0"/>
          </a:p>
          <a:p>
            <a:pPr>
              <a:lnSpc>
                <a:spcPct val="90000"/>
              </a:lnSpc>
            </a:pPr>
            <a:r>
              <a:rPr lang="it-IT" sz="1400" dirty="0" smtClean="0"/>
              <a:t>• </a:t>
            </a:r>
            <a:r>
              <a:rPr lang="it-IT" sz="1400" dirty="0" err="1"/>
              <a:t>Publication</a:t>
            </a:r>
            <a:r>
              <a:rPr lang="it-IT" sz="1400" dirty="0"/>
              <a:t> of a </a:t>
            </a:r>
            <a:r>
              <a:rPr lang="it-IT" sz="1400" dirty="0" err="1"/>
              <a:t>project</a:t>
            </a:r>
            <a:r>
              <a:rPr lang="it-IT" sz="1400" dirty="0"/>
              <a:t> </a:t>
            </a:r>
            <a:r>
              <a:rPr lang="it-IT" sz="1400" b="1" dirty="0"/>
              <a:t>brochure</a:t>
            </a:r>
            <a:r>
              <a:rPr lang="it-IT" sz="1400" dirty="0"/>
              <a:t> </a:t>
            </a:r>
            <a:r>
              <a:rPr lang="it-IT" sz="1400" dirty="0" err="1"/>
              <a:t>oriented</a:t>
            </a:r>
            <a:r>
              <a:rPr lang="it-IT" sz="1400" dirty="0"/>
              <a:t> </a:t>
            </a:r>
            <a:r>
              <a:rPr lang="it-IT" sz="1400" dirty="0" err="1"/>
              <a:t>towards</a:t>
            </a:r>
            <a:r>
              <a:rPr lang="it-IT" sz="1400" dirty="0"/>
              <a:t> the </a:t>
            </a:r>
            <a:r>
              <a:rPr lang="it-IT" sz="1400" b="1" dirty="0"/>
              <a:t>general public </a:t>
            </a:r>
            <a:r>
              <a:rPr lang="it-IT" sz="1400" dirty="0"/>
              <a:t>and </a:t>
            </a:r>
            <a:r>
              <a:rPr lang="it-IT" sz="1400" b="1" dirty="0" err="1"/>
              <a:t>scientists</a:t>
            </a:r>
            <a:r>
              <a:rPr lang="it-IT" sz="1400" b="1" dirty="0"/>
              <a:t> </a:t>
            </a:r>
            <a:r>
              <a:rPr lang="it-IT" sz="1400" b="1" dirty="0" smtClean="0"/>
              <a:t>from </a:t>
            </a:r>
            <a:r>
              <a:rPr lang="it-IT" sz="1400" b="1" dirty="0" err="1" smtClean="0"/>
              <a:t>other</a:t>
            </a:r>
            <a:r>
              <a:rPr lang="it-IT" sz="1400" b="1" dirty="0" smtClean="0"/>
              <a:t> </a:t>
            </a:r>
            <a:r>
              <a:rPr lang="it-IT" sz="1400" b="1" dirty="0" err="1"/>
              <a:t>domains</a:t>
            </a:r>
            <a:r>
              <a:rPr lang="it-IT" sz="1400" b="1" dirty="0"/>
              <a:t> </a:t>
            </a:r>
            <a:r>
              <a:rPr lang="it-IT" sz="1400" dirty="0"/>
              <a:t>(</a:t>
            </a:r>
            <a:r>
              <a:rPr lang="it-IT" sz="1400" dirty="0" err="1"/>
              <a:t>translated</a:t>
            </a:r>
            <a:r>
              <a:rPr lang="it-IT" sz="1400" dirty="0"/>
              <a:t> in </a:t>
            </a:r>
            <a:r>
              <a:rPr lang="it-IT" sz="1400" dirty="0" err="1"/>
              <a:t>different</a:t>
            </a:r>
            <a:r>
              <a:rPr lang="it-IT" sz="1400" dirty="0"/>
              <a:t> </a:t>
            </a:r>
            <a:r>
              <a:rPr lang="it-IT" sz="1400" dirty="0" err="1"/>
              <a:t>languages</a:t>
            </a:r>
            <a:r>
              <a:rPr lang="it-IT" sz="1400" dirty="0"/>
              <a:t>);</a:t>
            </a:r>
          </a:p>
          <a:p>
            <a:pPr>
              <a:lnSpc>
                <a:spcPct val="90000"/>
              </a:lnSpc>
            </a:pPr>
            <a:endParaRPr lang="it-IT" sz="1400" dirty="0" smtClean="0"/>
          </a:p>
          <a:p>
            <a:pPr>
              <a:lnSpc>
                <a:spcPct val="90000"/>
              </a:lnSpc>
            </a:pPr>
            <a:r>
              <a:rPr lang="it-IT" sz="1400" dirty="0" smtClean="0"/>
              <a:t>• </a:t>
            </a:r>
            <a:r>
              <a:rPr lang="it-IT" sz="1400" dirty="0" err="1"/>
              <a:t>Publication</a:t>
            </a:r>
            <a:r>
              <a:rPr lang="it-IT" sz="1400" dirty="0"/>
              <a:t> of </a:t>
            </a:r>
            <a:r>
              <a:rPr lang="it-IT" sz="1400" dirty="0" err="1"/>
              <a:t>articles</a:t>
            </a:r>
            <a:r>
              <a:rPr lang="it-IT" sz="1400" dirty="0"/>
              <a:t> </a:t>
            </a:r>
            <a:r>
              <a:rPr lang="it-IT" sz="1400" dirty="0" err="1"/>
              <a:t>presenting</a:t>
            </a:r>
            <a:r>
              <a:rPr lang="it-IT" sz="1400" dirty="0"/>
              <a:t> the </a:t>
            </a:r>
            <a:r>
              <a:rPr lang="it-IT" sz="1400" dirty="0" err="1"/>
              <a:t>project</a:t>
            </a:r>
            <a:r>
              <a:rPr lang="it-IT" sz="1400" dirty="0"/>
              <a:t> in </a:t>
            </a:r>
            <a:r>
              <a:rPr lang="it-IT" sz="1400" b="1" dirty="0"/>
              <a:t>information </a:t>
            </a:r>
            <a:r>
              <a:rPr lang="it-IT" sz="1400" b="1" dirty="0" err="1"/>
              <a:t>bulletins</a:t>
            </a:r>
            <a:r>
              <a:rPr lang="it-IT" sz="1400" b="1" dirty="0"/>
              <a:t> </a:t>
            </a:r>
            <a:r>
              <a:rPr lang="it-IT" sz="1400" dirty="0"/>
              <a:t>of the </a:t>
            </a:r>
            <a:r>
              <a:rPr lang="it-IT" sz="1400" dirty="0" err="1" smtClean="0"/>
              <a:t>participating</a:t>
            </a:r>
            <a:r>
              <a:rPr lang="it-IT" sz="1400" dirty="0"/>
              <a:t> </a:t>
            </a:r>
            <a:r>
              <a:rPr lang="it-IT" sz="1400" dirty="0" smtClean="0"/>
              <a:t>parties</a:t>
            </a:r>
            <a:r>
              <a:rPr lang="it-IT" sz="1400" dirty="0"/>
              <a:t>.</a:t>
            </a:r>
          </a:p>
          <a:p>
            <a:pPr>
              <a:lnSpc>
                <a:spcPct val="90000"/>
              </a:lnSpc>
            </a:pPr>
            <a:endParaRPr lang="it-IT" sz="1400" dirty="0" smtClean="0"/>
          </a:p>
          <a:p>
            <a:pPr>
              <a:lnSpc>
                <a:spcPct val="90000"/>
              </a:lnSpc>
            </a:pPr>
            <a:r>
              <a:rPr lang="it-IT" sz="1400" dirty="0" smtClean="0"/>
              <a:t>• </a:t>
            </a:r>
            <a:r>
              <a:rPr lang="it-IT" sz="1400" dirty="0" err="1"/>
              <a:t>Participation</a:t>
            </a:r>
            <a:r>
              <a:rPr lang="it-IT" sz="1400" dirty="0"/>
              <a:t> in Marie Curie Open </a:t>
            </a:r>
            <a:r>
              <a:rPr lang="it-IT" sz="1400" dirty="0" err="1"/>
              <a:t>Days</a:t>
            </a:r>
            <a:r>
              <a:rPr lang="it-IT" sz="1400" dirty="0"/>
              <a:t> </a:t>
            </a:r>
            <a:r>
              <a:rPr lang="it-IT" sz="1400" dirty="0" err="1"/>
              <a:t>organized</a:t>
            </a:r>
            <a:r>
              <a:rPr lang="it-IT" sz="1400" dirty="0"/>
              <a:t> by the partner </a:t>
            </a:r>
            <a:r>
              <a:rPr lang="it-IT" sz="1400" dirty="0" err="1"/>
              <a:t>institutes</a:t>
            </a:r>
            <a:r>
              <a:rPr lang="it-IT" sz="1400" dirty="0"/>
              <a:t>.</a:t>
            </a:r>
          </a:p>
          <a:p>
            <a:pPr>
              <a:lnSpc>
                <a:spcPct val="90000"/>
              </a:lnSpc>
            </a:pPr>
            <a:endParaRPr lang="it-IT" sz="1400" dirty="0" smtClean="0"/>
          </a:p>
          <a:p>
            <a:pPr>
              <a:lnSpc>
                <a:spcPct val="90000"/>
              </a:lnSpc>
            </a:pPr>
            <a:r>
              <a:rPr lang="it-IT" sz="1400" dirty="0" smtClean="0"/>
              <a:t>• </a:t>
            </a:r>
            <a:r>
              <a:rPr lang="it-IT" sz="1400" dirty="0" err="1"/>
              <a:t>Participation</a:t>
            </a:r>
            <a:r>
              <a:rPr lang="it-IT" sz="1400" dirty="0"/>
              <a:t> in regular public </a:t>
            </a:r>
            <a:r>
              <a:rPr lang="it-IT" sz="1400" dirty="0" err="1"/>
              <a:t>events</a:t>
            </a:r>
            <a:r>
              <a:rPr lang="it-IT" sz="1400" dirty="0"/>
              <a:t>, public </a:t>
            </a:r>
            <a:r>
              <a:rPr lang="it-IT" sz="1400" dirty="0" err="1"/>
              <a:t>exhibitions</a:t>
            </a:r>
            <a:r>
              <a:rPr lang="it-IT" sz="1400" dirty="0"/>
              <a:t>, science centers and public </a:t>
            </a:r>
            <a:r>
              <a:rPr lang="it-IT" sz="1400" dirty="0" err="1" smtClean="0"/>
              <a:t>fairs</a:t>
            </a:r>
            <a:r>
              <a:rPr lang="it-IT" sz="1400" dirty="0"/>
              <a:t> </a:t>
            </a:r>
            <a:r>
              <a:rPr lang="it-IT" sz="1400" dirty="0" err="1" smtClean="0"/>
              <a:t>organized</a:t>
            </a:r>
            <a:r>
              <a:rPr lang="it-IT" sz="1400" dirty="0" smtClean="0"/>
              <a:t> </a:t>
            </a:r>
            <a:r>
              <a:rPr lang="it-IT" sz="1400" dirty="0"/>
              <a:t>by the </a:t>
            </a:r>
            <a:r>
              <a:rPr lang="it-IT" sz="1400" dirty="0" err="1"/>
              <a:t>host</a:t>
            </a:r>
            <a:r>
              <a:rPr lang="it-IT" sz="1400" dirty="0"/>
              <a:t> </a:t>
            </a:r>
            <a:r>
              <a:rPr lang="it-IT" sz="1400" dirty="0" err="1"/>
              <a:t>institutes</a:t>
            </a:r>
            <a:r>
              <a:rPr lang="it-IT" sz="1400" dirty="0"/>
              <a:t> </a:t>
            </a:r>
            <a:r>
              <a:rPr lang="it-IT" sz="1400" dirty="0" err="1"/>
              <a:t>like</a:t>
            </a:r>
            <a:r>
              <a:rPr lang="it-IT" sz="1400" dirty="0"/>
              <a:t> for </a:t>
            </a:r>
            <a:r>
              <a:rPr lang="it-IT" sz="1400" dirty="0" err="1"/>
              <a:t>instance</a:t>
            </a:r>
            <a:r>
              <a:rPr lang="it-IT" sz="1400" dirty="0"/>
              <a:t>: </a:t>
            </a:r>
            <a:r>
              <a:rPr lang="it-IT" sz="1400" dirty="0" err="1"/>
              <a:t>Fêtes</a:t>
            </a:r>
            <a:r>
              <a:rPr lang="it-IT" sz="1400" dirty="0"/>
              <a:t> de la science (in France and </a:t>
            </a:r>
            <a:r>
              <a:rPr lang="it-IT" sz="1400" dirty="0" err="1" smtClean="0"/>
              <a:t>at</a:t>
            </a:r>
            <a:r>
              <a:rPr lang="it-IT" sz="1400" dirty="0"/>
              <a:t> </a:t>
            </a:r>
            <a:r>
              <a:rPr lang="it-IT" sz="1400" dirty="0" smtClean="0"/>
              <a:t>CERN</a:t>
            </a:r>
            <a:r>
              <a:rPr lang="it-IT" sz="1400" dirty="0"/>
              <a:t>), Settimana della cultura scientifica e </a:t>
            </a:r>
            <a:r>
              <a:rPr lang="it-IT" sz="1400" dirty="0" err="1"/>
              <a:t>technologica</a:t>
            </a:r>
            <a:r>
              <a:rPr lang="it-IT" sz="1400" dirty="0"/>
              <a:t> (</a:t>
            </a:r>
            <a:r>
              <a:rPr lang="it-IT" sz="1400" dirty="0" err="1"/>
              <a:t>Italy</a:t>
            </a:r>
            <a:r>
              <a:rPr lang="it-IT" sz="1400" dirty="0"/>
              <a:t>) </a:t>
            </a:r>
            <a:r>
              <a:rPr lang="it-IT" sz="1400" dirty="0" err="1"/>
              <a:t>as</a:t>
            </a:r>
            <a:r>
              <a:rPr lang="it-IT" sz="1400" dirty="0"/>
              <a:t> </a:t>
            </a:r>
            <a:r>
              <a:rPr lang="it-IT" sz="1400" dirty="0" err="1"/>
              <a:t>well</a:t>
            </a:r>
            <a:r>
              <a:rPr lang="it-IT" sz="1400" dirty="0"/>
              <a:t> </a:t>
            </a:r>
            <a:r>
              <a:rPr lang="it-IT" sz="1400" dirty="0" err="1"/>
              <a:t>as</a:t>
            </a:r>
            <a:r>
              <a:rPr lang="it-IT" sz="1400" dirty="0"/>
              <a:t> in the </a:t>
            </a:r>
            <a:r>
              <a:rPr lang="it-IT" sz="1400" dirty="0" err="1" smtClean="0"/>
              <a:t>similar</a:t>
            </a:r>
            <a:r>
              <a:rPr lang="it-IT" sz="1400" dirty="0"/>
              <a:t> </a:t>
            </a:r>
            <a:r>
              <a:rPr lang="it-IT" sz="1400" dirty="0" err="1" smtClean="0"/>
              <a:t>events</a:t>
            </a:r>
            <a:r>
              <a:rPr lang="it-IT" sz="1400" dirty="0" smtClean="0"/>
              <a:t> </a:t>
            </a:r>
            <a:r>
              <a:rPr lang="it-IT" sz="1400" dirty="0"/>
              <a:t>in UK, </a:t>
            </a:r>
            <a:r>
              <a:rPr lang="it-IT" sz="1400" dirty="0" err="1"/>
              <a:t>Spain</a:t>
            </a:r>
            <a:r>
              <a:rPr lang="it-IT" sz="1400" dirty="0"/>
              <a:t>, Netherlands and Portugal.</a:t>
            </a:r>
          </a:p>
          <a:p>
            <a:pPr>
              <a:lnSpc>
                <a:spcPct val="90000"/>
              </a:lnSpc>
            </a:pPr>
            <a:endParaRPr lang="it-IT" sz="1400" dirty="0" smtClean="0"/>
          </a:p>
          <a:p>
            <a:pPr>
              <a:lnSpc>
                <a:spcPct val="90000"/>
              </a:lnSpc>
            </a:pPr>
            <a:r>
              <a:rPr lang="it-IT" sz="1400" dirty="0" smtClean="0"/>
              <a:t>• </a:t>
            </a:r>
            <a:r>
              <a:rPr lang="it-IT" sz="1400" dirty="0"/>
              <a:t>Regular </a:t>
            </a:r>
            <a:r>
              <a:rPr lang="it-IT" sz="1400" dirty="0" err="1"/>
              <a:t>seminars</a:t>
            </a:r>
            <a:r>
              <a:rPr lang="it-IT" sz="1400" dirty="0"/>
              <a:t> reporting on the </a:t>
            </a:r>
            <a:r>
              <a:rPr lang="it-IT" sz="1400" dirty="0" err="1"/>
              <a:t>project</a:t>
            </a:r>
            <a:r>
              <a:rPr lang="it-IT" sz="1400" dirty="0"/>
              <a:t> progress in the ESR/</a:t>
            </a:r>
            <a:r>
              <a:rPr lang="it-IT" sz="1400" dirty="0" err="1"/>
              <a:t>ER’s</a:t>
            </a:r>
            <a:r>
              <a:rPr lang="it-IT" sz="1400" dirty="0"/>
              <a:t> </a:t>
            </a:r>
            <a:r>
              <a:rPr lang="it-IT" sz="1400" dirty="0" smtClean="0"/>
              <a:t>home </a:t>
            </a:r>
            <a:r>
              <a:rPr lang="it-IT" sz="1400" dirty="0" err="1" smtClean="0"/>
              <a:t>university</a:t>
            </a:r>
            <a:r>
              <a:rPr lang="it-IT" sz="1400" dirty="0"/>
              <a:t>/</a:t>
            </a:r>
            <a:r>
              <a:rPr lang="it-IT" sz="1400" dirty="0" err="1"/>
              <a:t>institute</a:t>
            </a:r>
            <a:r>
              <a:rPr lang="it-IT" sz="1400" dirty="0"/>
              <a:t> (</a:t>
            </a:r>
            <a:r>
              <a:rPr lang="it-IT" sz="1400" dirty="0" err="1"/>
              <a:t>act</a:t>
            </a:r>
            <a:r>
              <a:rPr lang="it-IT" sz="1400" dirty="0"/>
              <a:t> </a:t>
            </a:r>
            <a:r>
              <a:rPr lang="it-IT" sz="1400" dirty="0" err="1"/>
              <a:t>as</a:t>
            </a:r>
            <a:r>
              <a:rPr lang="it-IT" sz="1400" dirty="0"/>
              <a:t> “Marie-Curie Ambassadors”);</a:t>
            </a:r>
          </a:p>
          <a:p>
            <a:pPr>
              <a:lnSpc>
                <a:spcPct val="90000"/>
              </a:lnSpc>
            </a:pPr>
            <a:endParaRPr lang="it-IT" sz="1400" dirty="0" smtClean="0"/>
          </a:p>
          <a:p>
            <a:pPr>
              <a:lnSpc>
                <a:spcPct val="90000"/>
              </a:lnSpc>
            </a:pPr>
            <a:r>
              <a:rPr lang="it-IT" sz="1400" dirty="0" smtClean="0"/>
              <a:t>• </a:t>
            </a:r>
            <a:r>
              <a:rPr lang="it-IT" sz="1400" dirty="0"/>
              <a:t>Production of a </a:t>
            </a:r>
            <a:r>
              <a:rPr lang="it-IT" sz="1400" b="1" dirty="0"/>
              <a:t>video clip </a:t>
            </a:r>
            <a:r>
              <a:rPr lang="it-IT" sz="1400" dirty="0" err="1"/>
              <a:t>showing</a:t>
            </a:r>
            <a:r>
              <a:rPr lang="it-IT" sz="1400" dirty="0"/>
              <a:t> the </a:t>
            </a:r>
            <a:r>
              <a:rPr lang="it-IT" sz="1400" dirty="0" err="1"/>
              <a:t>project’s</a:t>
            </a:r>
            <a:r>
              <a:rPr lang="it-IT" sz="1400" dirty="0"/>
              <a:t> </a:t>
            </a:r>
            <a:r>
              <a:rPr lang="it-IT" sz="1400" dirty="0" err="1"/>
              <a:t>ESRs</a:t>
            </a:r>
            <a:r>
              <a:rPr lang="it-IT" sz="1400" dirty="0"/>
              <a:t> </a:t>
            </a:r>
            <a:r>
              <a:rPr lang="it-IT" sz="1400" dirty="0" err="1"/>
              <a:t>during</a:t>
            </a:r>
            <a:r>
              <a:rPr lang="it-IT" sz="1400" dirty="0"/>
              <a:t> the </a:t>
            </a:r>
            <a:r>
              <a:rPr lang="it-IT" sz="1400" dirty="0" err="1"/>
              <a:t>annual</a:t>
            </a:r>
            <a:r>
              <a:rPr lang="it-IT" sz="1400" dirty="0"/>
              <a:t> meeting (</a:t>
            </a:r>
            <a:r>
              <a:rPr lang="it-IT" sz="1400" dirty="0" err="1" smtClean="0"/>
              <a:t>interview</a:t>
            </a:r>
            <a:r>
              <a:rPr lang="it-IT" sz="1400" dirty="0"/>
              <a:t> </a:t>
            </a:r>
            <a:r>
              <a:rPr lang="it-IT" sz="1400" dirty="0" smtClean="0"/>
              <a:t>of </a:t>
            </a:r>
            <a:r>
              <a:rPr lang="it-IT" sz="1400" dirty="0" err="1"/>
              <a:t>each</a:t>
            </a:r>
            <a:r>
              <a:rPr lang="it-IT" sz="1400" dirty="0"/>
              <a:t> ESR, short </a:t>
            </a:r>
            <a:r>
              <a:rPr lang="it-IT" sz="1400" dirty="0" err="1"/>
              <a:t>presentation</a:t>
            </a:r>
            <a:r>
              <a:rPr lang="it-IT" sz="1400" dirty="0"/>
              <a:t> of </a:t>
            </a:r>
            <a:r>
              <a:rPr lang="it-IT" sz="1400" dirty="0" err="1"/>
              <a:t>their</a:t>
            </a:r>
            <a:r>
              <a:rPr lang="it-IT" sz="1400" dirty="0"/>
              <a:t> lab), production of a DVD;</a:t>
            </a:r>
          </a:p>
          <a:p>
            <a:pPr>
              <a:lnSpc>
                <a:spcPct val="90000"/>
              </a:lnSpc>
            </a:pPr>
            <a:endParaRPr lang="it-IT" sz="1400" dirty="0" smtClean="0"/>
          </a:p>
          <a:p>
            <a:pPr>
              <a:lnSpc>
                <a:spcPct val="90000"/>
              </a:lnSpc>
            </a:pPr>
            <a:r>
              <a:rPr lang="it-IT" sz="1400" dirty="0" smtClean="0"/>
              <a:t>• </a:t>
            </a:r>
            <a:r>
              <a:rPr lang="it-IT" sz="1400" dirty="0"/>
              <a:t>Organization of social </a:t>
            </a:r>
            <a:r>
              <a:rPr lang="it-IT" sz="1400" dirty="0" err="1"/>
              <a:t>events</a:t>
            </a:r>
            <a:r>
              <a:rPr lang="it-IT" sz="1400" dirty="0"/>
              <a:t> for </a:t>
            </a:r>
            <a:r>
              <a:rPr lang="it-IT" sz="1400" dirty="0" err="1"/>
              <a:t>all</a:t>
            </a:r>
            <a:r>
              <a:rPr lang="it-IT" sz="1400" dirty="0"/>
              <a:t> </a:t>
            </a:r>
            <a:r>
              <a:rPr lang="it-IT" sz="1400" dirty="0" err="1"/>
              <a:t>participating</a:t>
            </a:r>
            <a:r>
              <a:rPr lang="it-IT" sz="1400" dirty="0"/>
              <a:t> </a:t>
            </a:r>
            <a:r>
              <a:rPr lang="it-IT" sz="1400" dirty="0" err="1"/>
              <a:t>students</a:t>
            </a:r>
            <a:r>
              <a:rPr lang="it-IT" sz="1400" dirty="0"/>
              <a:t> in </a:t>
            </a:r>
            <a:r>
              <a:rPr lang="it-IT" sz="1400" dirty="0" err="1"/>
              <a:t>each</a:t>
            </a:r>
            <a:r>
              <a:rPr lang="it-IT" sz="1400" dirty="0"/>
              <a:t> </a:t>
            </a:r>
            <a:r>
              <a:rPr lang="it-IT" sz="1400" dirty="0" err="1"/>
              <a:t>host</a:t>
            </a:r>
            <a:r>
              <a:rPr lang="it-IT" sz="1400" dirty="0"/>
              <a:t> </a:t>
            </a:r>
            <a:r>
              <a:rPr lang="it-IT" sz="1400" dirty="0" err="1"/>
              <a:t>institute</a:t>
            </a:r>
            <a:r>
              <a:rPr lang="it-IT" sz="1400" dirty="0"/>
              <a:t>, </a:t>
            </a:r>
            <a:r>
              <a:rPr lang="it-IT" sz="1400" dirty="0" err="1" smtClean="0"/>
              <a:t>celebration</a:t>
            </a:r>
            <a:r>
              <a:rPr lang="it-IT" sz="1400" dirty="0"/>
              <a:t> </a:t>
            </a:r>
            <a:r>
              <a:rPr lang="it-IT" sz="1400" dirty="0" smtClean="0"/>
              <a:t>of </a:t>
            </a:r>
            <a:r>
              <a:rPr lang="it-IT" sz="1400" dirty="0"/>
              <a:t>major </a:t>
            </a:r>
            <a:r>
              <a:rPr lang="it-IT" sz="1400" dirty="0" err="1"/>
              <a:t>project</a:t>
            </a:r>
            <a:r>
              <a:rPr lang="it-IT" sz="1400" dirty="0"/>
              <a:t> </a:t>
            </a:r>
            <a:r>
              <a:rPr lang="it-IT" sz="1400" dirty="0" err="1"/>
              <a:t>milestones</a:t>
            </a:r>
            <a:r>
              <a:rPr lang="it-IT" sz="1400" dirty="0"/>
              <a:t>.</a:t>
            </a:r>
          </a:p>
          <a:p>
            <a:pPr>
              <a:lnSpc>
                <a:spcPct val="90000"/>
              </a:lnSpc>
            </a:pPr>
            <a:endParaRPr lang="it-IT" sz="1400" dirty="0" smtClean="0"/>
          </a:p>
          <a:p>
            <a:pPr>
              <a:lnSpc>
                <a:spcPct val="90000"/>
              </a:lnSpc>
            </a:pPr>
            <a:r>
              <a:rPr lang="it-IT" sz="1400" dirty="0" smtClean="0"/>
              <a:t>• </a:t>
            </a:r>
            <a:r>
              <a:rPr lang="it-IT" sz="1400" dirty="0" err="1"/>
              <a:t>Guided</a:t>
            </a:r>
            <a:r>
              <a:rPr lang="it-IT" sz="1400" dirty="0"/>
              <a:t> </a:t>
            </a:r>
            <a:r>
              <a:rPr lang="it-IT" sz="1400" dirty="0" err="1"/>
              <a:t>tours</a:t>
            </a:r>
            <a:r>
              <a:rPr lang="it-IT" sz="1400" dirty="0"/>
              <a:t>;</a:t>
            </a:r>
          </a:p>
          <a:p>
            <a:pPr>
              <a:lnSpc>
                <a:spcPct val="90000"/>
              </a:lnSpc>
            </a:pPr>
            <a:endParaRPr lang="it-IT" sz="1400" dirty="0" smtClean="0"/>
          </a:p>
          <a:p>
            <a:pPr>
              <a:lnSpc>
                <a:spcPct val="90000"/>
              </a:lnSpc>
            </a:pPr>
            <a:r>
              <a:rPr lang="it-IT" sz="1400" dirty="0" smtClean="0"/>
              <a:t>• </a:t>
            </a:r>
            <a:r>
              <a:rPr lang="it-IT" sz="1400" dirty="0" err="1"/>
              <a:t>Demonstration</a:t>
            </a:r>
            <a:r>
              <a:rPr lang="it-IT" sz="1400" dirty="0"/>
              <a:t> </a:t>
            </a:r>
            <a:r>
              <a:rPr lang="it-IT" sz="1400" dirty="0" err="1"/>
              <a:t>prototypes</a:t>
            </a:r>
            <a:r>
              <a:rPr lang="it-IT" sz="1400" dirty="0"/>
              <a:t>, </a:t>
            </a:r>
            <a:r>
              <a:rPr lang="it-IT" sz="1400" dirty="0" err="1"/>
              <a:t>bench</a:t>
            </a:r>
            <a:r>
              <a:rPr lang="it-IT" sz="1400" dirty="0"/>
              <a:t> top </a:t>
            </a:r>
            <a:r>
              <a:rPr lang="it-IT" sz="1400" dirty="0" err="1"/>
              <a:t>experiments</a:t>
            </a:r>
            <a:r>
              <a:rPr lang="it-IT" sz="1400" dirty="0"/>
              <a:t>.</a:t>
            </a:r>
          </a:p>
        </p:txBody>
      </p:sp>
      <p:sp>
        <p:nvSpPr>
          <p:cNvPr id="24" name="Smiley Face 23"/>
          <p:cNvSpPr/>
          <p:nvPr/>
        </p:nvSpPr>
        <p:spPr>
          <a:xfrm>
            <a:off x="317500" y="3651250"/>
            <a:ext cx="254000" cy="266700"/>
          </a:xfrm>
          <a:prstGeom prst="smileyFac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9" name="Group 8"/>
          <p:cNvGrpSpPr/>
          <p:nvPr/>
        </p:nvGrpSpPr>
        <p:grpSpPr>
          <a:xfrm>
            <a:off x="330200" y="2940050"/>
            <a:ext cx="520700" cy="266700"/>
            <a:chOff x="330200" y="2940050"/>
            <a:chExt cx="520700" cy="266700"/>
          </a:xfrm>
        </p:grpSpPr>
        <p:sp>
          <p:nvSpPr>
            <p:cNvPr id="25" name="Smiley Face 24"/>
            <p:cNvSpPr/>
            <p:nvPr/>
          </p:nvSpPr>
          <p:spPr>
            <a:xfrm>
              <a:off x="330200" y="2940050"/>
              <a:ext cx="254000" cy="266700"/>
            </a:xfrm>
            <a:prstGeom prst="smileyFace">
              <a:avLst>
                <a:gd name="adj" fmla="val 119"/>
              </a:avLst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Smiley Face 25"/>
            <p:cNvSpPr/>
            <p:nvPr/>
          </p:nvSpPr>
          <p:spPr>
            <a:xfrm>
              <a:off x="596900" y="2940050"/>
              <a:ext cx="254000" cy="266700"/>
            </a:xfrm>
            <a:prstGeom prst="smileyFac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23850" y="4883150"/>
            <a:ext cx="520700" cy="266700"/>
            <a:chOff x="330200" y="3651250"/>
            <a:chExt cx="520700" cy="266700"/>
          </a:xfrm>
        </p:grpSpPr>
        <p:sp>
          <p:nvSpPr>
            <p:cNvPr id="28" name="Smiley Face 27"/>
            <p:cNvSpPr/>
            <p:nvPr/>
          </p:nvSpPr>
          <p:spPr>
            <a:xfrm>
              <a:off x="330200" y="3651250"/>
              <a:ext cx="254000" cy="266700"/>
            </a:xfrm>
            <a:prstGeom prst="smileyFace">
              <a:avLst>
                <a:gd name="adj" fmla="val 119"/>
              </a:avLst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Smiley Face 28"/>
            <p:cNvSpPr/>
            <p:nvPr/>
          </p:nvSpPr>
          <p:spPr>
            <a:xfrm>
              <a:off x="596900" y="3651250"/>
              <a:ext cx="254000" cy="266700"/>
            </a:xfrm>
            <a:prstGeom prst="smileyFac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17500" y="5737603"/>
            <a:ext cx="520700" cy="266700"/>
            <a:chOff x="330200" y="3651250"/>
            <a:chExt cx="520700" cy="266700"/>
          </a:xfrm>
        </p:grpSpPr>
        <p:sp>
          <p:nvSpPr>
            <p:cNvPr id="31" name="Smiley Face 30"/>
            <p:cNvSpPr/>
            <p:nvPr/>
          </p:nvSpPr>
          <p:spPr>
            <a:xfrm>
              <a:off x="330200" y="3651250"/>
              <a:ext cx="254000" cy="266700"/>
            </a:xfrm>
            <a:prstGeom prst="smileyFace">
              <a:avLst>
                <a:gd name="adj" fmla="val 119"/>
              </a:avLst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Smiley Face 31"/>
            <p:cNvSpPr/>
            <p:nvPr/>
          </p:nvSpPr>
          <p:spPr>
            <a:xfrm>
              <a:off x="596900" y="3651250"/>
              <a:ext cx="254000" cy="266700"/>
            </a:xfrm>
            <a:prstGeom prst="smileyFac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17500" y="2444750"/>
            <a:ext cx="520700" cy="266700"/>
            <a:chOff x="330200" y="3651250"/>
            <a:chExt cx="520700" cy="266700"/>
          </a:xfrm>
        </p:grpSpPr>
        <p:sp>
          <p:nvSpPr>
            <p:cNvPr id="35" name="Smiley Face 34"/>
            <p:cNvSpPr/>
            <p:nvPr/>
          </p:nvSpPr>
          <p:spPr>
            <a:xfrm>
              <a:off x="330200" y="3651250"/>
              <a:ext cx="254000" cy="266700"/>
            </a:xfrm>
            <a:prstGeom prst="smileyFace">
              <a:avLst>
                <a:gd name="adj" fmla="val 119"/>
              </a:avLst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Smiley Face 35"/>
            <p:cNvSpPr/>
            <p:nvPr/>
          </p:nvSpPr>
          <p:spPr>
            <a:xfrm>
              <a:off x="596900" y="3651250"/>
              <a:ext cx="254000" cy="266700"/>
            </a:xfrm>
            <a:prstGeom prst="smileyFac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9" name="Smiley Face 38"/>
          <p:cNvSpPr/>
          <p:nvPr/>
        </p:nvSpPr>
        <p:spPr>
          <a:xfrm>
            <a:off x="317500" y="2057400"/>
            <a:ext cx="254000" cy="266700"/>
          </a:xfrm>
          <a:prstGeom prst="smileyFac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9750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pending issues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80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longstanding problem of updating dissemination pages</a:t>
            </a:r>
          </a:p>
          <a:p>
            <a:endParaRPr lang="en-GB" sz="2000" dirty="0"/>
          </a:p>
          <a:p>
            <a:pPr marL="457200" lvl="1" indent="0">
              <a:buNone/>
            </a:pPr>
            <a:r>
              <a:rPr lang="en-GB" sz="2000" dirty="0" smtClean="0">
                <a:solidFill>
                  <a:srgbClr val="008000"/>
                </a:solidFill>
              </a:rPr>
              <a:t>Google Drive Repository proposal seems not to have proved so feasible/popular/successful</a:t>
            </a:r>
          </a:p>
          <a:p>
            <a:pPr marL="457200" lvl="1" indent="0">
              <a:buNone/>
            </a:pPr>
            <a:endParaRPr lang="en-GB" sz="2000" dirty="0" smtClean="0">
              <a:solidFill>
                <a:srgbClr val="008000"/>
              </a:solidFill>
            </a:endParaRPr>
          </a:p>
          <a:p>
            <a:pPr marL="457200" lvl="1" indent="0">
              <a:buNone/>
            </a:pPr>
            <a:r>
              <a:rPr lang="en-GB" sz="2000" dirty="0" smtClean="0">
                <a:solidFill>
                  <a:srgbClr val="008000"/>
                </a:solidFill>
              </a:rPr>
              <a:t>Therefore: WP coordinators and single members are WARMLY invited to </a:t>
            </a:r>
          </a:p>
          <a:p>
            <a:pPr marL="914400" lvl="1" indent="-457200">
              <a:buAutoNum type="arabicParenR"/>
            </a:pPr>
            <a:r>
              <a:rPr lang="en-GB" sz="2000" dirty="0" smtClean="0">
                <a:solidFill>
                  <a:srgbClr val="008000"/>
                </a:solidFill>
              </a:rPr>
              <a:t>browse the pages and check for missing items, especially those concerning them of course (that should be easier)</a:t>
            </a:r>
          </a:p>
          <a:p>
            <a:pPr marL="914400" lvl="1" indent="-457200">
              <a:buAutoNum type="arabicParenR"/>
            </a:pPr>
            <a:r>
              <a:rPr lang="en-GB" sz="2000" dirty="0" smtClean="0">
                <a:solidFill>
                  <a:srgbClr val="008000"/>
                </a:solidFill>
              </a:rPr>
              <a:t>send REGULARLY (on a monthly basis) the updates to myself, </a:t>
            </a:r>
            <a:r>
              <a:rPr lang="en-GB" sz="2000" dirty="0" err="1" smtClean="0">
                <a:solidFill>
                  <a:srgbClr val="008000"/>
                </a:solidFill>
              </a:rPr>
              <a:t>Davide</a:t>
            </a:r>
            <a:r>
              <a:rPr lang="en-GB" sz="2000" dirty="0" smtClean="0">
                <a:solidFill>
                  <a:srgbClr val="008000"/>
                </a:solidFill>
              </a:rPr>
              <a:t> </a:t>
            </a:r>
            <a:r>
              <a:rPr lang="en-GB" sz="2000" dirty="0" err="1" smtClean="0">
                <a:solidFill>
                  <a:srgbClr val="008000"/>
                </a:solidFill>
              </a:rPr>
              <a:t>Cieri</a:t>
            </a:r>
            <a:r>
              <a:rPr lang="en-GB" sz="2000" dirty="0" smtClean="0">
                <a:solidFill>
                  <a:srgbClr val="008000"/>
                </a:solidFill>
              </a:rPr>
              <a:t> and Daniele </a:t>
            </a:r>
            <a:r>
              <a:rPr lang="en-GB" sz="2000" dirty="0" err="1" smtClean="0">
                <a:solidFill>
                  <a:srgbClr val="008000"/>
                </a:solidFill>
              </a:rPr>
              <a:t>Vadruccio</a:t>
            </a:r>
            <a:r>
              <a:rPr lang="en-GB" sz="2000" dirty="0" smtClean="0">
                <a:solidFill>
                  <a:srgbClr val="008000"/>
                </a:solidFill>
              </a:rPr>
              <a:t> (for the fellows material).</a:t>
            </a:r>
          </a:p>
          <a:p>
            <a:pPr marL="914400" lvl="1" indent="-457200">
              <a:buAutoNum type="arabicParenR"/>
            </a:pPr>
            <a:endParaRPr lang="en-GB" sz="2000" dirty="0" smtClean="0">
              <a:solidFill>
                <a:srgbClr val="008000"/>
              </a:solidFill>
            </a:endParaRPr>
          </a:p>
          <a:p>
            <a:pPr marL="457200" lvl="1" indent="0">
              <a:buNone/>
            </a:pPr>
            <a:endParaRPr lang="en-GB" sz="2000" dirty="0" smtClean="0">
              <a:solidFill>
                <a:srgbClr val="008000"/>
              </a:solidFill>
            </a:endParaRPr>
          </a:p>
          <a:p>
            <a:pPr marL="457200" lvl="1" indent="0">
              <a:buNone/>
            </a:pPr>
            <a:endParaRPr lang="en-GB" sz="2000" dirty="0" smtClean="0">
              <a:solidFill>
                <a:srgbClr val="008000"/>
              </a:solidFill>
            </a:endParaRPr>
          </a:p>
          <a:p>
            <a:pPr marL="914400" lvl="1" indent="-457200">
              <a:buAutoNum type="arabicPeriod"/>
            </a:pPr>
            <a:endParaRPr lang="en-GB" sz="2000" dirty="0">
              <a:solidFill>
                <a:srgbClr val="008000"/>
              </a:solidFill>
            </a:endParaRPr>
          </a:p>
          <a:p>
            <a:pPr marL="444500" lvl="2" indent="0">
              <a:buNone/>
            </a:pPr>
            <a:endParaRPr lang="en-GB" sz="1200" dirty="0" smtClean="0"/>
          </a:p>
          <a:p>
            <a:pPr marL="914400" lvl="2" indent="0">
              <a:buNone/>
            </a:pPr>
            <a:endParaRPr lang="en-GB" sz="1200" dirty="0" smtClean="0"/>
          </a:p>
          <a:p>
            <a:pPr lvl="2"/>
            <a:endParaRPr lang="en-GB" sz="1200" dirty="0" smtClean="0"/>
          </a:p>
          <a:p>
            <a:pPr lvl="1"/>
            <a:endParaRPr lang="en-GB" sz="1400" dirty="0" smtClean="0"/>
          </a:p>
          <a:p>
            <a:pPr lvl="4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3020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pending issues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04937"/>
            <a:ext cx="3962400" cy="5080000"/>
          </a:xfrm>
        </p:spPr>
        <p:txBody>
          <a:bodyPr>
            <a:normAutofit/>
          </a:bodyPr>
          <a:lstStyle/>
          <a:p>
            <a:endParaRPr lang="en-GB" sz="2000" dirty="0"/>
          </a:p>
          <a:p>
            <a:pPr marL="457200" lvl="1" indent="0">
              <a:buNone/>
            </a:pPr>
            <a:endParaRPr lang="en-GB" sz="2000" dirty="0" smtClean="0">
              <a:solidFill>
                <a:srgbClr val="008000"/>
              </a:solidFill>
            </a:endParaRPr>
          </a:p>
          <a:p>
            <a:pPr marL="457200" lvl="1" indent="0">
              <a:buNone/>
            </a:pPr>
            <a:r>
              <a:rPr lang="en-GB" sz="2000" dirty="0" smtClean="0">
                <a:solidFill>
                  <a:srgbClr val="008000"/>
                </a:solidFill>
              </a:rPr>
              <a:t>WP coordinators/webmasters are also invited to  check and update the pages related to their WP. </a:t>
            </a:r>
          </a:p>
          <a:p>
            <a:pPr marL="457200" lvl="1" indent="0">
              <a:buNone/>
            </a:pPr>
            <a:r>
              <a:rPr lang="en-GB" sz="2000" dirty="0" smtClean="0">
                <a:solidFill>
                  <a:srgbClr val="008000"/>
                </a:solidFill>
              </a:rPr>
              <a:t>Many are obsolete.</a:t>
            </a:r>
          </a:p>
          <a:p>
            <a:pPr marL="457200" lvl="1" indent="0">
              <a:buNone/>
            </a:pPr>
            <a:endParaRPr lang="en-GB" sz="2000" dirty="0">
              <a:solidFill>
                <a:srgbClr val="008000"/>
              </a:solidFill>
            </a:endParaRPr>
          </a:p>
          <a:p>
            <a:pPr marL="457200" lvl="1" indent="0">
              <a:buNone/>
            </a:pPr>
            <a:endParaRPr lang="en-GB" sz="2000" dirty="0" smtClean="0">
              <a:solidFill>
                <a:srgbClr val="008000"/>
              </a:solidFill>
            </a:endParaRPr>
          </a:p>
          <a:p>
            <a:pPr marL="457200" lvl="1" indent="0">
              <a:buNone/>
            </a:pPr>
            <a:endParaRPr lang="en-GB" sz="2000" dirty="0" smtClean="0">
              <a:solidFill>
                <a:srgbClr val="008000"/>
              </a:solidFill>
            </a:endParaRPr>
          </a:p>
          <a:p>
            <a:pPr marL="914400" lvl="1" indent="-457200">
              <a:buAutoNum type="arabicPeriod"/>
            </a:pPr>
            <a:endParaRPr lang="en-GB" sz="2000" dirty="0">
              <a:solidFill>
                <a:srgbClr val="008000"/>
              </a:solidFill>
            </a:endParaRPr>
          </a:p>
          <a:p>
            <a:pPr marL="444500" lvl="2" indent="0">
              <a:buNone/>
            </a:pPr>
            <a:endParaRPr lang="en-GB" sz="1200" dirty="0" smtClean="0"/>
          </a:p>
          <a:p>
            <a:pPr marL="914400" lvl="2" indent="0">
              <a:buNone/>
            </a:pPr>
            <a:endParaRPr lang="en-GB" sz="1200" dirty="0" smtClean="0"/>
          </a:p>
          <a:p>
            <a:pPr lvl="2"/>
            <a:endParaRPr lang="en-GB" sz="1200" dirty="0" smtClean="0"/>
          </a:p>
          <a:p>
            <a:pPr lvl="1"/>
            <a:endParaRPr lang="en-GB" sz="1400" dirty="0" smtClean="0"/>
          </a:p>
          <a:p>
            <a:pPr lvl="4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24</a:t>
            </a:fld>
            <a:endParaRPr lang="it-IT" dirty="0"/>
          </a:p>
        </p:txBody>
      </p:sp>
      <p:pic>
        <p:nvPicPr>
          <p:cNvPr id="7" name="Picture 6" descr="Screenshot 2016-04-10 18.22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1417637"/>
            <a:ext cx="4381500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205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25</a:t>
            </a:fld>
            <a:endParaRPr lang="it-IT"/>
          </a:p>
        </p:txBody>
      </p:sp>
      <p:sp>
        <p:nvSpPr>
          <p:cNvPr id="5" name="Smiley Face 4"/>
          <p:cNvSpPr/>
          <p:nvPr/>
        </p:nvSpPr>
        <p:spPr>
          <a:xfrm>
            <a:off x="8153400" y="565150"/>
            <a:ext cx="254000" cy="266700"/>
          </a:xfrm>
          <a:prstGeom prst="smileyFace">
            <a:avLst>
              <a:gd name="adj" fmla="val -465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miley Face 5"/>
          <p:cNvSpPr/>
          <p:nvPr/>
        </p:nvSpPr>
        <p:spPr>
          <a:xfrm>
            <a:off x="7899400" y="565150"/>
            <a:ext cx="254000" cy="266700"/>
          </a:xfrm>
          <a:prstGeom prst="smileyFace">
            <a:avLst>
              <a:gd name="adj" fmla="val 119"/>
            </a:avLst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Smiley Face 6"/>
          <p:cNvSpPr/>
          <p:nvPr/>
        </p:nvSpPr>
        <p:spPr>
          <a:xfrm>
            <a:off x="8204200" y="869950"/>
            <a:ext cx="254000" cy="266700"/>
          </a:xfrm>
          <a:prstGeom prst="smileyFace">
            <a:avLst>
              <a:gd name="adj" fmla="val 119"/>
            </a:avLst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Smiley Face 7"/>
          <p:cNvSpPr/>
          <p:nvPr/>
        </p:nvSpPr>
        <p:spPr>
          <a:xfrm>
            <a:off x="8356600" y="1022350"/>
            <a:ext cx="254000" cy="266700"/>
          </a:xfrm>
          <a:prstGeom prst="smileyFace">
            <a:avLst>
              <a:gd name="adj" fmla="val 119"/>
            </a:avLst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Smiley Face 8"/>
          <p:cNvSpPr/>
          <p:nvPr/>
        </p:nvSpPr>
        <p:spPr>
          <a:xfrm>
            <a:off x="8305800" y="717550"/>
            <a:ext cx="254000" cy="266700"/>
          </a:xfrm>
          <a:prstGeom prst="smileyFace">
            <a:avLst>
              <a:gd name="adj" fmla="val -465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miley Face 9"/>
          <p:cNvSpPr/>
          <p:nvPr/>
        </p:nvSpPr>
        <p:spPr>
          <a:xfrm>
            <a:off x="8458200" y="869950"/>
            <a:ext cx="254000" cy="266700"/>
          </a:xfrm>
          <a:prstGeom prst="smileyFace">
            <a:avLst>
              <a:gd name="adj" fmla="val -465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Smiley Face 10"/>
          <p:cNvSpPr/>
          <p:nvPr/>
        </p:nvSpPr>
        <p:spPr>
          <a:xfrm>
            <a:off x="8610600" y="1022350"/>
            <a:ext cx="254000" cy="266700"/>
          </a:xfrm>
          <a:prstGeom prst="smileyFace">
            <a:avLst>
              <a:gd name="adj" fmla="val -465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962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Dissemination</a:t>
            </a:r>
          </a:p>
          <a:p>
            <a:pPr marL="355600" indent="0">
              <a:buNone/>
            </a:pPr>
            <a:r>
              <a:rPr lang="en-GB" dirty="0" smtClean="0">
                <a:solidFill>
                  <a:srgbClr val="99CC00"/>
                </a:solidFill>
              </a:rPr>
              <a:t>Landscape page refurbished </a:t>
            </a:r>
            <a:r>
              <a:rPr lang="en-GB" dirty="0" smtClean="0">
                <a:solidFill>
                  <a:srgbClr val="99CC00"/>
                </a:solidFill>
                <a:hlinkClick r:id="rId2"/>
              </a:rPr>
              <a:t>http</a:t>
            </a:r>
            <a:r>
              <a:rPr lang="en-GB" dirty="0">
                <a:solidFill>
                  <a:srgbClr val="99CC00"/>
                </a:solidFill>
                <a:hlinkClick r:id="rId2"/>
              </a:rPr>
              <a:t>://infieri-network.eu/content</a:t>
            </a:r>
            <a:r>
              <a:rPr lang="en-GB" dirty="0" smtClean="0">
                <a:solidFill>
                  <a:srgbClr val="99CC00"/>
                </a:solidFill>
                <a:hlinkClick r:id="rId2"/>
              </a:rPr>
              <a:t>/dissemination</a:t>
            </a:r>
            <a:endParaRPr lang="en-GB" dirty="0" smtClean="0">
              <a:solidFill>
                <a:srgbClr val="99CC00"/>
              </a:solidFill>
            </a:endParaRPr>
          </a:p>
          <a:p>
            <a:pPr marL="355600" indent="0">
              <a:buNone/>
            </a:pPr>
            <a:endParaRPr lang="en-GB" dirty="0">
              <a:solidFill>
                <a:srgbClr val="99CC00"/>
              </a:solidFill>
            </a:endParaRPr>
          </a:p>
          <a:p>
            <a:pPr marL="355600" indent="0">
              <a:buNone/>
            </a:pPr>
            <a:r>
              <a:rPr lang="en-GB" dirty="0" smtClean="0">
                <a:solidFill>
                  <a:srgbClr val="99CC00"/>
                </a:solidFill>
              </a:rPr>
              <a:t>other new pages</a:t>
            </a:r>
          </a:p>
          <a:p>
            <a:pPr marL="1212850" lvl="1" indent="-457200"/>
            <a:r>
              <a:rPr lang="en-GB" dirty="0">
                <a:solidFill>
                  <a:srgbClr val="99CC00"/>
                </a:solidFill>
                <a:hlinkClick r:id="rId3"/>
              </a:rPr>
              <a:t>http://infieri-network.eu/content</a:t>
            </a:r>
            <a:r>
              <a:rPr lang="en-GB" dirty="0" smtClean="0">
                <a:solidFill>
                  <a:srgbClr val="99CC00"/>
                </a:solidFill>
                <a:hlinkClick r:id="rId3"/>
              </a:rPr>
              <a:t>/key-numbers</a:t>
            </a:r>
            <a:endParaRPr lang="en-GB" dirty="0" smtClean="0">
              <a:solidFill>
                <a:srgbClr val="99CC00"/>
              </a:solidFill>
            </a:endParaRPr>
          </a:p>
          <a:p>
            <a:pPr marL="1212850" lvl="1" indent="-457200"/>
            <a:endParaRPr lang="en-GB" dirty="0" smtClean="0">
              <a:solidFill>
                <a:srgbClr val="99CC00"/>
              </a:solidFill>
            </a:endParaRPr>
          </a:p>
          <a:p>
            <a:pPr marL="355600" indent="0">
              <a:buNone/>
            </a:pPr>
            <a:endParaRPr lang="en-GB" dirty="0" smtClean="0"/>
          </a:p>
          <a:p>
            <a:endParaRPr lang="en-GB" dirty="0"/>
          </a:p>
          <a:p>
            <a:pPr lvl="2"/>
            <a:r>
              <a:rPr lang="en-GB" dirty="0" smtClean="0"/>
              <a:t>open issues: </a:t>
            </a:r>
            <a:endParaRPr lang="en-GB" dirty="0"/>
          </a:p>
          <a:p>
            <a:pPr lvl="4"/>
            <a:r>
              <a:rPr lang="en-GB" b="1" dirty="0" smtClean="0">
                <a:solidFill>
                  <a:srgbClr val="FF8000"/>
                </a:solidFill>
              </a:rPr>
              <a:t>KEEP INFO UPDATED 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61418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 2015-10-29 08.31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5300"/>
            <a:ext cx="9144000" cy="585752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4</a:t>
            </a:fld>
            <a:endParaRPr lang="it-IT" dirty="0"/>
          </a:p>
        </p:txBody>
      </p:sp>
      <p:sp>
        <p:nvSpPr>
          <p:cNvPr id="6" name="Rectangle 5"/>
          <p:cNvSpPr/>
          <p:nvPr/>
        </p:nvSpPr>
        <p:spPr>
          <a:xfrm rot="20022004">
            <a:off x="3099541" y="2438400"/>
            <a:ext cx="4393459" cy="92333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8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tencil"/>
                <a:cs typeface="Stencil"/>
              </a:rPr>
              <a:t>Obsolete</a:t>
            </a:r>
            <a:endParaRPr lang="en-US" sz="5400" b="1" dirty="0">
              <a:ln w="11430"/>
              <a:solidFill>
                <a:srgbClr val="8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tencil"/>
              <a:cs typeface="Stencil"/>
            </a:endParaRPr>
          </a:p>
        </p:txBody>
      </p:sp>
    </p:spTree>
    <p:extLst>
      <p:ext uri="{BB962C8B-B14F-4D97-AF65-F5344CB8AC3E}">
        <p14:creationId xmlns:p14="http://schemas.microsoft.com/office/powerpoint/2010/main" val="3731234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5</a:t>
            </a:fld>
            <a:endParaRPr lang="it-IT" dirty="0"/>
          </a:p>
        </p:txBody>
      </p:sp>
      <p:pic>
        <p:nvPicPr>
          <p:cNvPr id="6" name="Picture 5" descr="Screenshot 2016-04-10 09.34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1123334"/>
            <a:ext cx="7112000" cy="515046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91199" y="2975449"/>
            <a:ext cx="3902578" cy="769441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solidFill>
                  <a:srgbClr val="408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tencil"/>
                <a:cs typeface="Stencil"/>
              </a:rPr>
              <a:t>New Version</a:t>
            </a:r>
            <a:endParaRPr lang="en-US" sz="4400" b="1" dirty="0">
              <a:ln w="11430"/>
              <a:solidFill>
                <a:srgbClr val="408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tencil"/>
              <a:cs typeface="Stencil"/>
            </a:endParaRPr>
          </a:p>
        </p:txBody>
      </p:sp>
    </p:spTree>
    <p:extLst>
      <p:ext uri="{BB962C8B-B14F-4D97-AF65-F5344CB8AC3E}">
        <p14:creationId xmlns:p14="http://schemas.microsoft.com/office/powerpoint/2010/main" val="292091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2016-04-11 17.17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977900"/>
            <a:ext cx="8775700" cy="4889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368"/>
            <a:ext cx="8229600" cy="1003105"/>
          </a:xfrm>
        </p:spPr>
        <p:txBody>
          <a:bodyPr/>
          <a:lstStyle/>
          <a:p>
            <a:r>
              <a:rPr lang="en-GB" dirty="0" smtClean="0"/>
              <a:t>site improvements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6</a:t>
            </a:fld>
            <a:endParaRPr lang="it-IT" dirty="0"/>
          </a:p>
        </p:txBody>
      </p:sp>
      <p:sp>
        <p:nvSpPr>
          <p:cNvPr id="10" name="Left Arrow 9"/>
          <p:cNvSpPr/>
          <p:nvPr/>
        </p:nvSpPr>
        <p:spPr>
          <a:xfrm>
            <a:off x="3187700" y="1233487"/>
            <a:ext cx="520700" cy="3683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Left Arrow 12"/>
          <p:cNvSpPr/>
          <p:nvPr/>
        </p:nvSpPr>
        <p:spPr>
          <a:xfrm>
            <a:off x="2070100" y="1512887"/>
            <a:ext cx="520700" cy="3683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/>
        </p:nvSpPr>
        <p:spPr>
          <a:xfrm>
            <a:off x="5346700" y="1366440"/>
            <a:ext cx="2146300" cy="92333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408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tencil"/>
                <a:cs typeface="Stencil"/>
              </a:rPr>
              <a:t>New</a:t>
            </a:r>
            <a:endParaRPr lang="en-US" sz="5400" b="1" dirty="0">
              <a:ln w="11430"/>
              <a:solidFill>
                <a:srgbClr val="408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tencil"/>
              <a:cs typeface="Stencil"/>
            </a:endParaRPr>
          </a:p>
        </p:txBody>
      </p:sp>
      <p:sp>
        <p:nvSpPr>
          <p:cNvPr id="14" name="Left Arrow 13"/>
          <p:cNvSpPr/>
          <p:nvPr/>
        </p:nvSpPr>
        <p:spPr>
          <a:xfrm>
            <a:off x="2070100" y="5499100"/>
            <a:ext cx="520700" cy="3683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Left Arrow 20"/>
          <p:cNvSpPr/>
          <p:nvPr/>
        </p:nvSpPr>
        <p:spPr>
          <a:xfrm rot="10800000">
            <a:off x="241300" y="2555276"/>
            <a:ext cx="533400" cy="18415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Left Arrow 21"/>
          <p:cNvSpPr/>
          <p:nvPr/>
        </p:nvSpPr>
        <p:spPr>
          <a:xfrm rot="10800000">
            <a:off x="241300" y="4039888"/>
            <a:ext cx="533400" cy="18415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Left Arrow 22"/>
          <p:cNvSpPr/>
          <p:nvPr/>
        </p:nvSpPr>
        <p:spPr>
          <a:xfrm rot="10800000">
            <a:off x="254000" y="4370088"/>
            <a:ext cx="533400" cy="18415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Left Arrow 15"/>
          <p:cNvSpPr/>
          <p:nvPr/>
        </p:nvSpPr>
        <p:spPr>
          <a:xfrm rot="10800000">
            <a:off x="241300" y="3788464"/>
            <a:ext cx="533400" cy="18415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9254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5" grpId="0" animBg="1"/>
      <p:bldP spid="14" grpId="0" animBg="1"/>
      <p:bldP spid="21" grpId="0" animBg="1"/>
      <p:bldP spid="22" grpId="0" animBg="1"/>
      <p:bldP spid="23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7</a:t>
            </a:fld>
            <a:endParaRPr lang="it-IT"/>
          </a:p>
        </p:txBody>
      </p:sp>
      <p:pic>
        <p:nvPicPr>
          <p:cNvPr id="6" name="Picture 5" descr="Screenshot 2016-04-13 09.38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596900"/>
            <a:ext cx="7734300" cy="5664200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>
          <a:xfrm rot="10800000" flipV="1">
            <a:off x="254000" y="5723928"/>
            <a:ext cx="533400" cy="28317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3689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8</a:t>
            </a:fld>
            <a:endParaRPr lang="it-IT" dirty="0"/>
          </a:p>
        </p:txBody>
      </p:sp>
      <p:pic>
        <p:nvPicPr>
          <p:cNvPr id="2" name="Picture 1" descr="Screenshot 2016-04-12 11.00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424140"/>
            <a:ext cx="8999967" cy="6433860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20444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/>
                <a:cs typeface="Times New Roman"/>
              </a:rPr>
              <a:t>HABEMVS BROCHVRAM</a:t>
            </a:r>
            <a:endParaRPr lang="en-GB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2700"/>
            <a:ext cx="8229600" cy="49911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brochure finally completed!! presented at the third year report last month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longer than the  8 a4 pages foreseen in last </a:t>
            </a:r>
            <a:r>
              <a:rPr lang="en-GB" dirty="0" err="1" smtClean="0"/>
              <a:t>july’s</a:t>
            </a:r>
            <a:r>
              <a:rPr lang="en-GB" dirty="0" smtClean="0"/>
              <a:t> design (having in mind a paper </a:t>
            </a:r>
            <a:r>
              <a:rPr lang="en-GB" dirty="0" err="1" smtClean="0"/>
              <a:t>handout</a:t>
            </a:r>
            <a:r>
              <a:rPr lang="en-GB" dirty="0" smtClean="0"/>
              <a:t> version)</a:t>
            </a:r>
          </a:p>
          <a:p>
            <a:r>
              <a:rPr lang="en-GB" dirty="0" smtClean="0"/>
              <a:t>therefore:</a:t>
            </a:r>
          </a:p>
          <a:p>
            <a:r>
              <a:rPr lang="en-GB" dirty="0" smtClean="0"/>
              <a:t>2 brochure versions: </a:t>
            </a:r>
          </a:p>
          <a:p>
            <a:pPr lvl="1"/>
            <a:r>
              <a:rPr lang="en-GB" dirty="0" smtClean="0"/>
              <a:t>shorter, less technical, mainly for printout</a:t>
            </a:r>
          </a:p>
          <a:p>
            <a:pPr lvl="1"/>
            <a:r>
              <a:rPr lang="en-GB" dirty="0" smtClean="0"/>
              <a:t>longer version (12 pages)</a:t>
            </a:r>
          </a:p>
          <a:p>
            <a:r>
              <a:rPr lang="en-GB" dirty="0" smtClean="0"/>
              <a:t>both versions should be published in 7 languages</a:t>
            </a:r>
          </a:p>
          <a:p>
            <a:pPr lvl="1"/>
            <a:r>
              <a:rPr lang="en-GB" dirty="0" smtClean="0"/>
              <a:t>some translated versions already available</a:t>
            </a:r>
          </a:p>
          <a:p>
            <a:pPr lvl="1"/>
            <a:r>
              <a:rPr lang="en-GB" dirty="0" smtClean="0"/>
              <a:t>the others </a:t>
            </a:r>
            <a:r>
              <a:rPr lang="en-GB" u="sng" dirty="0" smtClean="0"/>
              <a:t>need to be prepared</a:t>
            </a:r>
          </a:p>
          <a:p>
            <a:r>
              <a:rPr lang="en-GB" dirty="0" smtClean="0"/>
              <a:t>still room for some fine corrections/updates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lvl="3" indent="-342900"/>
            <a:endParaRPr lang="en-GB" dirty="0">
              <a:solidFill>
                <a:srgbClr val="99CC00"/>
              </a:solidFill>
            </a:endParaRPr>
          </a:p>
          <a:p>
            <a:pPr marL="1435100" lvl="3" indent="0">
              <a:buNone/>
            </a:pPr>
            <a:endParaRPr lang="en-GB" sz="4500" dirty="0" smtClean="0">
              <a:solidFill>
                <a:srgbClr val="FF8000"/>
              </a:solidFill>
            </a:endParaRPr>
          </a:p>
          <a:p>
            <a:pPr marL="1435100" lvl="3" indent="0">
              <a:buNone/>
            </a:pPr>
            <a:endParaRPr lang="en-GB" sz="4500" dirty="0">
              <a:solidFill>
                <a:srgbClr val="FF0000"/>
              </a:solidFill>
            </a:endParaRPr>
          </a:p>
          <a:p>
            <a:pPr marL="1435100" lvl="3" indent="0">
              <a:buNone/>
            </a:pPr>
            <a:endParaRPr lang="en-GB" sz="3000" dirty="0">
              <a:solidFill>
                <a:schemeClr val="tx1"/>
              </a:solidFill>
            </a:endParaRPr>
          </a:p>
          <a:p>
            <a:pPr marL="1714500" lvl="3" indent="-457200">
              <a:buFontTx/>
              <a:buChar char="-"/>
            </a:pPr>
            <a:endParaRPr lang="en-GB" sz="3000" dirty="0">
              <a:solidFill>
                <a:schemeClr val="tx1"/>
              </a:solidFill>
            </a:endParaRPr>
          </a:p>
          <a:p>
            <a:pPr marL="1714500" lvl="3" indent="-457200">
              <a:buFontTx/>
              <a:buChar char="-"/>
            </a:pPr>
            <a:endParaRPr lang="en-GB" sz="3000" dirty="0">
              <a:solidFill>
                <a:schemeClr val="tx1"/>
              </a:solidFill>
            </a:endParaRPr>
          </a:p>
          <a:p>
            <a:pPr marL="1714500" lvl="3" indent="-457200">
              <a:buFontTx/>
              <a:buChar char="-"/>
            </a:pPr>
            <a:endParaRPr lang="en-GB" sz="3000" dirty="0">
              <a:solidFill>
                <a:schemeClr val="tx1"/>
              </a:solidFill>
            </a:endParaRPr>
          </a:p>
          <a:p>
            <a:pPr marL="1714500" lvl="3" indent="-457200">
              <a:buFontTx/>
              <a:buChar char="-"/>
            </a:pPr>
            <a:endParaRPr lang="en-GB" sz="3000" dirty="0" smtClean="0">
              <a:solidFill>
                <a:schemeClr val="tx1"/>
              </a:solidFill>
            </a:endParaRPr>
          </a:p>
          <a:p>
            <a:pPr marL="1714500" lvl="3" indent="-457200">
              <a:buFontTx/>
              <a:buChar char="-"/>
            </a:pPr>
            <a:endParaRPr lang="en-GB" sz="3000" dirty="0" smtClean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4747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Infieri_general_white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Infieri_general_white.potx</Template>
  <TotalTime>5371</TotalTime>
  <Words>1165</Words>
  <Application>Microsoft Macintosh PowerPoint</Application>
  <PresentationFormat>On-screen Show (4:3)</PresentationFormat>
  <Paragraphs>269</Paragraphs>
  <Slides>25</Slides>
  <Notes>3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Infieri_general_white</vt:lpstr>
      <vt:lpstr>WP8: Outreach and Dissemination</vt:lpstr>
      <vt:lpstr>what is new since october</vt:lpstr>
      <vt:lpstr>site improvements</vt:lpstr>
      <vt:lpstr>PowerPoint Presentation</vt:lpstr>
      <vt:lpstr>PowerPoint Presentation</vt:lpstr>
      <vt:lpstr>site improvements</vt:lpstr>
      <vt:lpstr>PowerPoint Presentation</vt:lpstr>
      <vt:lpstr>PowerPoint Presentation</vt:lpstr>
      <vt:lpstr>HABEMVS BROCHVRAM</vt:lpstr>
      <vt:lpstr>PowerPoint Presentation</vt:lpstr>
      <vt:lpstr>PowerPoint Presentation</vt:lpstr>
      <vt:lpstr>PowerPoint Presentation</vt:lpstr>
      <vt:lpstr>YouTube channels</vt:lpstr>
      <vt:lpstr>public YouTube channel</vt:lpstr>
      <vt:lpstr>1° Videoclip Contest</vt:lpstr>
      <vt:lpstr>2° Videoclip Contest</vt:lpstr>
      <vt:lpstr>recent public events</vt:lpstr>
      <vt:lpstr>recent public events</vt:lpstr>
      <vt:lpstr>outreach event during the present workshop</vt:lpstr>
      <vt:lpstr>Dissemination figures update</vt:lpstr>
      <vt:lpstr>WP8 deliverables</vt:lpstr>
      <vt:lpstr>WP8 deliverables</vt:lpstr>
      <vt:lpstr>pending issues</vt:lpstr>
      <vt:lpstr>pending issues</vt:lpstr>
      <vt:lpstr>PowerPoint Presentation</vt:lpstr>
    </vt:vector>
  </TitlesOfParts>
  <Company>SNS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 Ligabue</dc:creator>
  <cp:lastModifiedBy>Franco Ligabue</cp:lastModifiedBy>
  <cp:revision>162</cp:revision>
  <cp:lastPrinted>2015-06-23T19:55:18Z</cp:lastPrinted>
  <dcterms:created xsi:type="dcterms:W3CDTF">2015-05-13T15:36:12Z</dcterms:created>
  <dcterms:modified xsi:type="dcterms:W3CDTF">2016-04-13T14:57:16Z</dcterms:modified>
</cp:coreProperties>
</file>