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mpg" ContentType="video/unknown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95" r:id="rId2"/>
    <p:sldId id="332" r:id="rId3"/>
    <p:sldId id="388" r:id="rId4"/>
    <p:sldId id="364" r:id="rId5"/>
    <p:sldId id="384" r:id="rId6"/>
    <p:sldId id="319" r:id="rId7"/>
    <p:sldId id="374" r:id="rId8"/>
    <p:sldId id="383" r:id="rId9"/>
    <p:sldId id="387" r:id="rId10"/>
    <p:sldId id="303" r:id="rId11"/>
    <p:sldId id="349" r:id="rId12"/>
    <p:sldId id="386" r:id="rId13"/>
    <p:sldId id="389" r:id="rId14"/>
    <p:sldId id="396" r:id="rId15"/>
    <p:sldId id="393" r:id="rId16"/>
    <p:sldId id="402" r:id="rId17"/>
    <p:sldId id="403" r:id="rId18"/>
    <p:sldId id="404" r:id="rId19"/>
    <p:sldId id="405" r:id="rId20"/>
    <p:sldId id="406" r:id="rId21"/>
    <p:sldId id="407" r:id="rId22"/>
    <p:sldId id="401" r:id="rId23"/>
    <p:sldId id="408" r:id="rId24"/>
    <p:sldId id="409" r:id="rId25"/>
    <p:sldId id="398" r:id="rId26"/>
    <p:sldId id="410" r:id="rId27"/>
    <p:sldId id="411" r:id="rId28"/>
    <p:sldId id="397" r:id="rId29"/>
    <p:sldId id="399" r:id="rId30"/>
    <p:sldId id="400" r:id="rId31"/>
    <p:sldId id="369" r:id="rId32"/>
  </p:sldIdLst>
  <p:sldSz cx="9144000" cy="6858000" type="screen4x3"/>
  <p:notesSz cx="7315200" cy="9601200"/>
  <p:defaultTextStyle>
    <a:defPPr>
      <a:defRPr lang="fr-FR"/>
    </a:defPPr>
    <a:lvl1pPr algn="l" rtl="0" eaLnBrk="0" fontAlgn="base" hangingPunct="0">
      <a:lnSpc>
        <a:spcPct val="30000"/>
      </a:lnSpc>
      <a:spcBef>
        <a:spcPct val="2000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empus Sans ITC" pitchFamily="82" charset="0"/>
        <a:ea typeface="+mn-ea"/>
        <a:cs typeface="+mn-cs"/>
      </a:defRPr>
    </a:lvl1pPr>
    <a:lvl2pPr marL="457200" algn="l" rtl="0" eaLnBrk="0" fontAlgn="base" hangingPunct="0">
      <a:lnSpc>
        <a:spcPct val="30000"/>
      </a:lnSpc>
      <a:spcBef>
        <a:spcPct val="2000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empus Sans ITC" pitchFamily="82" charset="0"/>
        <a:ea typeface="+mn-ea"/>
        <a:cs typeface="+mn-cs"/>
      </a:defRPr>
    </a:lvl2pPr>
    <a:lvl3pPr marL="914400" algn="l" rtl="0" eaLnBrk="0" fontAlgn="base" hangingPunct="0">
      <a:lnSpc>
        <a:spcPct val="30000"/>
      </a:lnSpc>
      <a:spcBef>
        <a:spcPct val="2000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empus Sans ITC" pitchFamily="82" charset="0"/>
        <a:ea typeface="+mn-ea"/>
        <a:cs typeface="+mn-cs"/>
      </a:defRPr>
    </a:lvl3pPr>
    <a:lvl4pPr marL="1371600" algn="l" rtl="0" eaLnBrk="0" fontAlgn="base" hangingPunct="0">
      <a:lnSpc>
        <a:spcPct val="30000"/>
      </a:lnSpc>
      <a:spcBef>
        <a:spcPct val="2000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empus Sans ITC" pitchFamily="82" charset="0"/>
        <a:ea typeface="+mn-ea"/>
        <a:cs typeface="+mn-cs"/>
      </a:defRPr>
    </a:lvl4pPr>
    <a:lvl5pPr marL="1828800" algn="l" rtl="0" eaLnBrk="0" fontAlgn="base" hangingPunct="0">
      <a:lnSpc>
        <a:spcPct val="30000"/>
      </a:lnSpc>
      <a:spcBef>
        <a:spcPct val="2000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empus Sans ITC" pitchFamily="82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empus Sans ITC" pitchFamily="82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empus Sans ITC" pitchFamily="82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empus Sans ITC" pitchFamily="82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empus Sans ITC" pitchFamily="8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07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E" initials="N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3300"/>
    <a:srgbClr val="D60093"/>
    <a:srgbClr val="006600"/>
    <a:srgbClr val="EAEAEA"/>
    <a:srgbClr val="DDDDDD"/>
    <a:srgbClr val="0000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9" autoAdjust="0"/>
    <p:restoredTop sz="94726" autoAdjust="0"/>
  </p:normalViewPr>
  <p:slideViewPr>
    <p:cSldViewPr snapToGrid="0">
      <p:cViewPr varScale="1">
        <p:scale>
          <a:sx n="94" d="100"/>
          <a:sy n="94" d="100"/>
        </p:scale>
        <p:origin x="-1160" y="-96"/>
      </p:cViewPr>
      <p:guideLst>
        <p:guide orient="horz" pos="4307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-1858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5-10-18T10:46:50.393" idx="1">
    <p:pos x="10" y="-25"/>
    <p:text>- Common effort of 36 nations ( ~ 2000 scientist and engineers)
- 20 m long, 15 m diameter, 4 T magnetic field (40 microT earth magnetic field ==&gt; 100000 BT).
- CMS is designed to measure the energy of photons, electrons, muons and other charged particles with high precision.
- It has a poweful inner tracking system made of silicon pixels and silicon microstrips, representing ~250 m2 of silicon (about the area of a 25m-long swimming pool) with 76 million of readout channels.
- The HCAL has been optimized to detect hadronic showers. The brass used for the endcaps comes from recuperated artillery shells from Russian warships.
- The ECAL is made of ~ 75000 PbW04 crystals where 98% of their mass is metal, however the crystals are transparent. The disign goal is to detect electromagnetic showers with a resolution better that 1%. You will discover at the end of this talk if we have managed to achive this.
- Those detectors are embeded in a magnetic field of 4 T provided by the lagerst solenoide ever built. The stored energy could be used to melt 18 tonnes of solid gold.
- The muon system uses three different types of gaseous detectors: DT, CSC and RPC.
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5-10-18T10:46:50.393" idx="2">
    <p:pos x="10" y="-25"/>
    <p:text>- Common effort of 36 nations ( ~ 2000 scientist and engineers)
- 20 m long, 15 m diameter, 4 T magnetic field (40 microT earth magnetic field ==&gt; 100000 BT).
- CMS is designed to measure the energy of photons, electrons, muons and other charged particles with high precision.
- It has a poweful inner tracking system made of silicon pixels and silicon microstrips, representing ~250 m2 of silicon (about the area of a 25m-long swimming pool) with 76 million of readout channels.
- The HCAL has been optimized to detect hadronic showers. The brass used for the endcaps comes from recuperated artillery shells from Russian warships.
- The ECAL is made of ~ 75000 PbW04 crystals where 98% of their mass is metal, however the crystals are transparent. The disign goal is to detect electromagnetic showers with a resolution better that 1%. You will discover at the end of this talk if we have managed to achive this.
- Those detectors are embeded in a magnetic field of 4 T provided by the lagerst solenoide ever built. The stored energy could be used to melt 18 tonnes of solid gold.
- The muon system uses three different types of gaseous detectors: DT, CSC and RPC.
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40075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 baseline="30000"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0675" y="0"/>
            <a:ext cx="3222625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 baseline="30000"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40075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 baseline="30000"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0675" y="9118600"/>
            <a:ext cx="3222625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 baseline="30000">
                <a:effectLst/>
                <a:latin typeface="Times New Roman" pitchFamily="18" charset="0"/>
              </a:defRPr>
            </a:lvl1pPr>
          </a:lstStyle>
          <a:p>
            <a:fld id="{BBAAF536-A874-4356-80D2-E3820560AE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732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892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46" tIns="46323" rIns="92646" bIns="46323" numCol="1" anchor="t" anchorCtr="0" compatLnSpc="1">
            <a:prstTxWarp prst="textNoShape">
              <a:avLst/>
            </a:prstTxWarp>
          </a:bodyPr>
          <a:lstStyle>
            <a:lvl1pPr defTabSz="927100">
              <a:lnSpc>
                <a:spcPct val="100000"/>
              </a:lnSpc>
              <a:spcBef>
                <a:spcPct val="0"/>
              </a:spcBef>
              <a:defRPr sz="1200"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1625" y="0"/>
            <a:ext cx="31892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46" tIns="46323" rIns="92646" bIns="46323" numCol="1" anchor="t" anchorCtr="0" compatLnSpc="1">
            <a:prstTxWarp prst="textNoShape">
              <a:avLst/>
            </a:prstTxWarp>
          </a:bodyPr>
          <a:lstStyle>
            <a:lvl1pPr algn="r" defTabSz="927100">
              <a:lnSpc>
                <a:spcPct val="100000"/>
              </a:lnSpc>
              <a:spcBef>
                <a:spcPct val="0"/>
              </a:spcBef>
              <a:defRPr sz="1200"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92225" y="749300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06475" y="4575175"/>
            <a:ext cx="5372100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46" tIns="46323" rIns="92646" bIns="46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0350"/>
            <a:ext cx="31892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46" tIns="46323" rIns="92646" bIns="46323" numCol="1" anchor="b" anchorCtr="0" compatLnSpc="1">
            <a:prstTxWarp prst="textNoShape">
              <a:avLst/>
            </a:prstTxWarp>
          </a:bodyPr>
          <a:lstStyle>
            <a:lvl1pPr defTabSz="927100">
              <a:lnSpc>
                <a:spcPct val="100000"/>
              </a:lnSpc>
              <a:spcBef>
                <a:spcPct val="0"/>
              </a:spcBef>
              <a:defRPr sz="1200">
                <a:effectLst/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1625" y="9150350"/>
            <a:ext cx="31892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46" tIns="46323" rIns="92646" bIns="46323" numCol="1" anchor="b" anchorCtr="0" compatLnSpc="1">
            <a:prstTxWarp prst="textNoShape">
              <a:avLst/>
            </a:prstTxWarp>
          </a:bodyPr>
          <a:lstStyle>
            <a:lvl1pPr algn="r" defTabSz="927100">
              <a:lnSpc>
                <a:spcPct val="100000"/>
              </a:lnSpc>
              <a:spcBef>
                <a:spcPct val="0"/>
              </a:spcBef>
              <a:defRPr sz="1200">
                <a:effectLst/>
                <a:latin typeface="Times New Roman" pitchFamily="18" charset="0"/>
              </a:defRPr>
            </a:lvl1pPr>
          </a:lstStyle>
          <a:p>
            <a:fld id="{20839E00-E5D4-4631-BB9C-21056230DD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466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465650-A6D7-47DC-905E-30F3B815533D}" type="slidenum">
              <a:rPr lang="en-US" altLang="en-US"/>
              <a:pPr/>
              <a:t>2</a:t>
            </a:fld>
            <a:endParaRPr lang="en-US" alt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 dirty="0"/>
          </a:p>
        </p:txBody>
      </p:sp>
    </p:spTree>
    <p:extLst>
      <p:ext uri="{BB962C8B-B14F-4D97-AF65-F5344CB8AC3E}">
        <p14:creationId xmlns:p14="http://schemas.microsoft.com/office/powerpoint/2010/main" val="2850385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C8C27-9A94-4F87-B046-E40E34715EE6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4157542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C8C27-9A94-4F87-B046-E40E34715EE6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11617124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465650-A6D7-47DC-905E-30F3B815533D}" type="slidenum">
              <a:rPr lang="en-US" altLang="en-US"/>
              <a:pPr/>
              <a:t>14</a:t>
            </a:fld>
            <a:endParaRPr lang="en-US" altLang="en-US" dirty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 dirty="0"/>
          </a:p>
        </p:txBody>
      </p:sp>
    </p:spTree>
    <p:extLst>
      <p:ext uri="{BB962C8B-B14F-4D97-AF65-F5344CB8AC3E}">
        <p14:creationId xmlns:p14="http://schemas.microsoft.com/office/powerpoint/2010/main" val="3654795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1E0982-98AA-439B-B7FD-C8B677C02A49}" type="slidenum">
              <a:rPr lang="en-US" smtClean="0">
                <a:latin typeface="Arial" pitchFamily="34" charset="0"/>
              </a:rPr>
              <a:pPr/>
              <a:t>15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875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4A92C8-7709-4554-8980-B7F7D6ED0530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260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08655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73B3CF-570E-49C6-A1BE-B524D79CF6F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24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73B3CF-570E-49C6-A1BE-B524D79CF6F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614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8FBAD6-0202-401B-932A-578A8C7696CC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1742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73B3CF-570E-49C6-A1BE-B524D79CF6F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669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73B3CF-570E-49C6-A1BE-B524D79CF6F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92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465650-A6D7-47DC-905E-30F3B815533D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32848345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73B3CF-570E-49C6-A1BE-B524D79CF6F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6040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73B3CF-570E-49C6-A1BE-B524D79CF6F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1779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1E0982-98AA-439B-B7FD-C8B677C02A49}" type="slidenum">
              <a:rPr lang="en-US" smtClean="0">
                <a:latin typeface="Arial" pitchFamily="34" charset="0"/>
              </a:rPr>
              <a:pPr/>
              <a:t>26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3795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1E0982-98AA-439B-B7FD-C8B677C02A49}" type="slidenum">
              <a:rPr lang="en-US" smtClean="0">
                <a:latin typeface="Arial" pitchFamily="34" charset="0"/>
              </a:rPr>
              <a:pPr/>
              <a:t>27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7858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1E0982-98AA-439B-B7FD-C8B677C02A49}" type="slidenum">
              <a:rPr lang="en-US" smtClean="0">
                <a:latin typeface="Arial" pitchFamily="34" charset="0"/>
              </a:rPr>
              <a:pPr/>
              <a:t>28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3840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39E00-E5D4-4631-BB9C-21056230DD45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4421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39ECDD-F4F8-4794-ADC6-CD59D92BC1DC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1211529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591770-AFFA-4097-AFBA-EA3611BE789B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 dirty="0"/>
          </a:p>
        </p:txBody>
      </p:sp>
    </p:spTree>
    <p:extLst>
      <p:ext uri="{BB962C8B-B14F-4D97-AF65-F5344CB8AC3E}">
        <p14:creationId xmlns:p14="http://schemas.microsoft.com/office/powerpoint/2010/main" val="3724773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591770-AFFA-4097-AFBA-EA3611BE789B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3978263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8CF625-5A2F-4A71-B983-EA041E97312C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4143223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1EF22-430C-4C10-B637-A3B7BFB14F64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2730594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57F1A4-EF05-4877-B3BF-EAD81762EB71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2225" y="750888"/>
            <a:ext cx="4800600" cy="3600450"/>
          </a:xfrm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6475" y="4573588"/>
            <a:ext cx="5372100" cy="427672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3275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8CF625-5A2F-4A71-B983-EA041E97312C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2638759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EC007A-A412-4541-864A-70A67BDD25B1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4112656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5ABB9D-DC31-4D08-B05F-EC813418AA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028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395980-9A6F-4E6D-BBE6-C6985C5AD7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771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F1B652-8B4E-4257-B8B6-63BB5998C2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343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BC987A-4945-4966-8C4B-9DAA517CED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8503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2073B7-8863-408F-B1B5-86A1C719F7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409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1F8743-3DC4-42BD-92ED-6A038941D6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326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FA8DB6-06A3-4238-BE7F-0F51908791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375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3C1715-1CB3-43C4-9B51-B966561805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6391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0B1DDC-7918-4558-A295-840072EB1A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2277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38DC6E6-9318-4036-9024-86B443FF19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376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AAC3AC-8DD6-420F-AA5E-88979E9913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054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1" name="Picture 27" descr="tdr_ligh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3" t="2003" r="1883" b="2003"/>
          <a:stretch>
            <a:fillRect/>
          </a:stretch>
        </p:blipFill>
        <p:spPr bwMode="auto">
          <a:xfrm>
            <a:off x="174625" y="138113"/>
            <a:ext cx="8947150" cy="659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effectLst/>
                <a:latin typeface="+mn-lt"/>
              </a:defRPr>
            </a:lvl1pPr>
          </a:lstStyle>
          <a:p>
            <a:fld id="{C33BF165-995A-49A6-8E06-A0F70CB4880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781800" y="6223000"/>
            <a:ext cx="1390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i="1">
                <a:effectLst/>
                <a:latin typeface="Times New Roman" pitchFamily="18" charset="0"/>
              </a:rPr>
              <a:t>José C. Da Silva</a:t>
            </a:r>
          </a:p>
        </p:txBody>
      </p:sp>
      <p:pic>
        <p:nvPicPr>
          <p:cNvPr id="1050" name="Picture 26" descr="cms_logo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138" y="320675"/>
            <a:ext cx="779462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5" name="Text Box 31"/>
          <p:cNvSpPr txBox="1">
            <a:spLocks noChangeArrowheads="1"/>
          </p:cNvSpPr>
          <p:nvPr userDrawn="1"/>
        </p:nvSpPr>
        <p:spPr bwMode="auto">
          <a:xfrm>
            <a:off x="487232" y="6309096"/>
            <a:ext cx="3288702" cy="23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91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182880" rIns="0" bIns="0" anchorCtr="1"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marR="0" indent="-342900" algn="l" defTabSz="914400" rtl="0" eaLnBrk="0" fontAlgn="base" latinLnBrk="0" hangingPunct="0">
              <a:lnSpc>
                <a:spcPct val="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1200" noProof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INFIERI</a:t>
            </a:r>
            <a:r>
              <a:rPr lang="en-US" sz="1100" b="1" kern="1200" baseline="0" noProof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Workshop </a:t>
            </a:r>
            <a:r>
              <a:rPr lang="pt-PT" sz="1100" b="1" kern="1200" baseline="0" noProof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</a:t>
            </a:r>
            <a:r>
              <a:rPr lang="en-US" altLang="en-US" sz="1000" dirty="0" smtClean="0">
                <a:effectLst/>
              </a:rPr>
              <a:t>14 ABRIL</a:t>
            </a:r>
            <a:r>
              <a:rPr lang="en-US" altLang="en-US" sz="1000" baseline="0" dirty="0" smtClean="0">
                <a:effectLst/>
              </a:rPr>
              <a:t> 2016</a:t>
            </a:r>
            <a:endParaRPr lang="en-US" altLang="en-US" sz="1000" dirty="0">
              <a:effectLst/>
            </a:endParaRPr>
          </a:p>
        </p:txBody>
      </p:sp>
      <p:sp>
        <p:nvSpPr>
          <p:cNvPr id="1056" name="Text Box 32"/>
          <p:cNvSpPr txBox="1">
            <a:spLocks noChangeArrowheads="1"/>
          </p:cNvSpPr>
          <p:nvPr userDrawn="1"/>
        </p:nvSpPr>
        <p:spPr bwMode="auto">
          <a:xfrm>
            <a:off x="3176588" y="503238"/>
            <a:ext cx="5084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24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57" name="Rectangle 33"/>
          <p:cNvSpPr>
            <a:spLocks noChangeArrowheads="1"/>
          </p:cNvSpPr>
          <p:nvPr userDrawn="1"/>
        </p:nvSpPr>
        <p:spPr bwMode="auto">
          <a:xfrm>
            <a:off x="2547938" y="534988"/>
            <a:ext cx="58848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US">
                <a:effectLst/>
              </a:rPr>
              <a:t>TO DO list</a:t>
            </a:r>
          </a:p>
        </p:txBody>
      </p:sp>
      <p:sp>
        <p:nvSpPr>
          <p:cNvPr id="1058" name="Rectangle 34"/>
          <p:cNvSpPr>
            <a:spLocks noChangeArrowheads="1"/>
          </p:cNvSpPr>
          <p:nvPr userDrawn="1"/>
        </p:nvSpPr>
        <p:spPr bwMode="auto">
          <a:xfrm>
            <a:off x="1376363" y="323850"/>
            <a:ext cx="6702425" cy="7651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1400">
              <a:effectLst/>
              <a:latin typeface="Times New Roman" pitchFamily="18" charset="0"/>
            </a:endParaRPr>
          </a:p>
        </p:txBody>
      </p:sp>
      <p:pic>
        <p:nvPicPr>
          <p:cNvPr id="1059" name="Picture 35" descr="BlackHole_cor-rgb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1963" y="323850"/>
            <a:ext cx="809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3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jpeg"/><Relationship Id="rId7" Type="http://schemas.openxmlformats.org/officeDocument/2006/relationships/image" Target="../media/image39.jpeg"/><Relationship Id="rId8" Type="http://schemas.openxmlformats.org/officeDocument/2006/relationships/image" Target="../media/image40.jpeg"/><Relationship Id="rId9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6" Type="http://schemas.openxmlformats.org/officeDocument/2006/relationships/image" Target="../media/image45.jpeg"/><Relationship Id="rId7" Type="http://schemas.openxmlformats.org/officeDocument/2006/relationships/image" Target="../media/image46.jpeg"/><Relationship Id="rId8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0.xml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1" Type="http://schemas.microsoft.com/office/2007/relationships/media" Target="../media/media1.mpg"/><Relationship Id="rId2" Type="http://schemas.openxmlformats.org/officeDocument/2006/relationships/video" Target="../media/media1.m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4" Type="http://schemas.openxmlformats.org/officeDocument/2006/relationships/image" Target="../media/image65.jpeg"/><Relationship Id="rId5" Type="http://schemas.openxmlformats.org/officeDocument/2006/relationships/image" Target="../media/image66.jpeg"/><Relationship Id="rId6" Type="http://schemas.openxmlformats.org/officeDocument/2006/relationships/image" Target="../media/image67.png"/><Relationship Id="rId7" Type="http://schemas.openxmlformats.org/officeDocument/2006/relationships/image" Target="../media/image68.jpeg"/><Relationship Id="rId8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70.emf"/><Relationship Id="rId5" Type="http://schemas.openxmlformats.org/officeDocument/2006/relationships/image" Target="../media/image71.png"/><Relationship Id="rId6" Type="http://schemas.openxmlformats.org/officeDocument/2006/relationships/image" Target="../media/image72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4.jpeg"/><Relationship Id="rId5" Type="http://schemas.openxmlformats.org/officeDocument/2006/relationships/image" Target="../media/image73.jpeg"/><Relationship Id="rId6" Type="http://schemas.openxmlformats.org/officeDocument/2006/relationships/image" Target="../media/image74.jpeg"/><Relationship Id="rId7" Type="http://schemas.openxmlformats.org/officeDocument/2006/relationships/image" Target="../media/image7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png"/><Relationship Id="rId7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comments" Target="../comments/comment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comments" Target="../comments/comment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358781" y="495519"/>
            <a:ext cx="6699904" cy="769441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pt-PT" altLang="en-US" sz="2000" dirty="0"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pt-PT" altLang="en-US" sz="24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 </a:t>
            </a:r>
            <a:endParaRPr lang="pt-PT" altLang="en-US" sz="2000" dirty="0">
              <a:effectLst/>
              <a:latin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14" y="1943753"/>
            <a:ext cx="5779623" cy="35712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728" y="3533412"/>
            <a:ext cx="4332718" cy="27079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514" y="1408408"/>
            <a:ext cx="3170490" cy="198155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908700" y="624733"/>
            <a:ext cx="5412059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pt-PT" altLang="en-US" sz="2000" dirty="0">
                <a:solidFill>
                  <a:schemeClr val="accent2"/>
                </a:solidFill>
                <a:effectLst/>
                <a:latin typeface="Times New Roman" pitchFamily="18" charset="0"/>
              </a:rPr>
              <a:t>Da física </a:t>
            </a:r>
            <a:r>
              <a:rPr lang="pt-PT" altLang="en-US" sz="20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de altas energias a aplicações médicas</a:t>
            </a:r>
          </a:p>
          <a:p>
            <a:pPr marL="0" lvl="1" algn="ctr">
              <a:lnSpc>
                <a:spcPct val="100000"/>
              </a:lnSpc>
              <a:spcBef>
                <a:spcPct val="0"/>
              </a:spcBef>
            </a:pPr>
            <a:r>
              <a:rPr lang="pt-PT" altLang="en-US" dirty="0">
                <a:effectLst/>
              </a:rPr>
              <a:t> </a:t>
            </a:r>
            <a:r>
              <a:rPr lang="pt-PT" altLang="en-US" sz="1200" dirty="0">
                <a:effectLst/>
              </a:rPr>
              <a:t>José Carlos da Silva, LIP Lisboa</a:t>
            </a:r>
            <a:endParaRPr lang="en-US" alt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pt-PT" altLang="en-US" sz="2000" dirty="0">
              <a:solidFill>
                <a:schemeClr val="accent2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01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381000" y="762000"/>
            <a:ext cx="6553200" cy="5943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pt-PT" altLang="en-US" b="0">
              <a:effectLst/>
              <a:latin typeface="Arial" charset="0"/>
            </a:endParaRP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400050" y="933450"/>
            <a:ext cx="4953000" cy="56388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533400" y="4648200"/>
            <a:ext cx="2895600" cy="1676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533400" y="2895600"/>
            <a:ext cx="2895600" cy="1676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533400" y="1143000"/>
            <a:ext cx="2895600" cy="1676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2946400" y="228600"/>
            <a:ext cx="574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EVENT </a:t>
            </a:r>
            <a:r>
              <a:rPr lang="en-US" alt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BUILDER</a:t>
            </a:r>
            <a:endParaRPr lang="en-US" altLang="en-US" sz="2400" dirty="0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86024" name="Group 8"/>
          <p:cNvGrpSpPr>
            <a:grpSpLocks/>
          </p:cNvGrpSpPr>
          <p:nvPr/>
        </p:nvGrpSpPr>
        <p:grpSpPr bwMode="auto">
          <a:xfrm>
            <a:off x="7772400" y="3657600"/>
            <a:ext cx="954088" cy="588963"/>
            <a:chOff x="4464" y="2256"/>
            <a:chExt cx="601" cy="371"/>
          </a:xfrm>
        </p:grpSpPr>
        <p:sp>
          <p:nvSpPr>
            <p:cNvPr id="86025" name="Rectangle 9"/>
            <p:cNvSpPr>
              <a:spLocks noChangeArrowheads="1"/>
            </p:cNvSpPr>
            <p:nvPr/>
          </p:nvSpPr>
          <p:spPr bwMode="auto">
            <a:xfrm>
              <a:off x="4464" y="2256"/>
              <a:ext cx="601" cy="371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0080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86026" name="Text Box 10"/>
            <p:cNvSpPr txBox="1">
              <a:spLocks noChangeArrowheads="1"/>
            </p:cNvSpPr>
            <p:nvPr/>
          </p:nvSpPr>
          <p:spPr bwMode="auto">
            <a:xfrm>
              <a:off x="4512" y="2352"/>
              <a:ext cx="484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000">
                  <a:solidFill>
                    <a:srgbClr val="FFFF00"/>
                  </a:solidFill>
                  <a:effectLst/>
                  <a:latin typeface="Times New Roman" pitchFamily="18" charset="0"/>
                </a:rPr>
                <a:t>SLINK 64 </a:t>
              </a:r>
              <a:endParaRPr lang="en-US" altLang="en-US" sz="1400"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5556250" y="1981200"/>
            <a:ext cx="793750" cy="34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3300"/>
                </a:solidFill>
                <a:effectLst/>
                <a:latin typeface="Times New Roman" pitchFamily="18" charset="0"/>
              </a:rPr>
              <a:t>List of L1A waiting</a:t>
            </a:r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5638800" y="2590800"/>
            <a:ext cx="990600" cy="835025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FFFF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chemeClr val="tx2"/>
              </a:solidFill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rgbClr val="0033CC"/>
              </a:solidFill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0033CC"/>
                </a:solidFill>
                <a:effectLst/>
                <a:latin typeface="Times New Roman" pitchFamily="18" charset="0"/>
              </a:rPr>
              <a:t>BOARD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0033CC"/>
                </a:solidFill>
                <a:effectLst/>
                <a:latin typeface="Times New Roman" pitchFamily="18" charset="0"/>
              </a:rPr>
              <a:t>CONTROLLER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rgbClr val="FF0000"/>
              </a:solidFill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6019800" y="1524000"/>
            <a:ext cx="457200" cy="2238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3300"/>
                </a:solidFill>
                <a:effectLst/>
                <a:latin typeface="Times New Roman" pitchFamily="18" charset="0"/>
              </a:rPr>
              <a:t>L1A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5410200" y="1524000"/>
            <a:ext cx="457200" cy="2238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3300"/>
                </a:solidFill>
                <a:effectLst/>
                <a:latin typeface="Times New Roman" pitchFamily="18" charset="0"/>
              </a:rPr>
              <a:t>BC0</a:t>
            </a:r>
          </a:p>
        </p:txBody>
      </p:sp>
      <p:sp>
        <p:nvSpPr>
          <p:cNvPr id="86032" name="Line 16"/>
          <p:cNvSpPr>
            <a:spLocks noChangeShapeType="1"/>
          </p:cNvSpPr>
          <p:nvPr/>
        </p:nvSpPr>
        <p:spPr bwMode="auto">
          <a:xfrm>
            <a:off x="5715000" y="1752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18800"/>
          <a:lstStyle/>
          <a:p>
            <a:endParaRPr lang="en-GB"/>
          </a:p>
        </p:txBody>
      </p:sp>
      <p:sp>
        <p:nvSpPr>
          <p:cNvPr id="86033" name="Line 17"/>
          <p:cNvSpPr>
            <a:spLocks noChangeShapeType="1"/>
          </p:cNvSpPr>
          <p:nvPr/>
        </p:nvSpPr>
        <p:spPr bwMode="auto">
          <a:xfrm>
            <a:off x="6172200" y="1752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18800"/>
          <a:lstStyle/>
          <a:p>
            <a:endParaRPr lang="en-GB"/>
          </a:p>
        </p:txBody>
      </p:sp>
      <p:sp>
        <p:nvSpPr>
          <p:cNvPr id="86034" name="Text Box 18"/>
          <p:cNvSpPr txBox="1">
            <a:spLocks noChangeArrowheads="1"/>
          </p:cNvSpPr>
          <p:nvPr/>
        </p:nvSpPr>
        <p:spPr bwMode="auto">
          <a:xfrm>
            <a:off x="3733800" y="1447800"/>
            <a:ext cx="714375" cy="590550"/>
          </a:xfrm>
          <a:prstGeom prst="rect">
            <a:avLst/>
          </a:prstGeom>
          <a:solidFill>
            <a:srgbClr val="3366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3366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chemeClr val="bg1"/>
              </a:solidFill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chemeClr val="bg1"/>
                </a:solidFill>
                <a:effectLst/>
                <a:latin typeface="Times New Roman" pitchFamily="18" charset="0"/>
              </a:rPr>
              <a:t>BUILDER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chemeClr val="bg1"/>
                </a:solidFill>
                <a:effectLst/>
                <a:latin typeface="Times New Roman" pitchFamily="18" charset="0"/>
              </a:rPr>
              <a:t>BLOCK#1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86035" name="Text Box 19"/>
          <p:cNvSpPr txBox="1">
            <a:spLocks noChangeArrowheads="1"/>
          </p:cNvSpPr>
          <p:nvPr/>
        </p:nvSpPr>
        <p:spPr bwMode="auto">
          <a:xfrm>
            <a:off x="762000" y="1295400"/>
            <a:ext cx="2108200" cy="466725"/>
          </a:xfrm>
          <a:prstGeom prst="rect">
            <a:avLst/>
          </a:prstGeom>
          <a:solidFill>
            <a:srgbClr val="FF99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FF99CC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Receiver Block #1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Input Handler #1 to 8</a:t>
            </a:r>
          </a:p>
        </p:txBody>
      </p:sp>
      <p:sp>
        <p:nvSpPr>
          <p:cNvPr id="86036" name="Text Box 20"/>
          <p:cNvSpPr txBox="1">
            <a:spLocks noChangeArrowheads="1"/>
          </p:cNvSpPr>
          <p:nvPr/>
        </p:nvSpPr>
        <p:spPr bwMode="auto">
          <a:xfrm>
            <a:off x="762000" y="3048000"/>
            <a:ext cx="2108200" cy="466725"/>
          </a:xfrm>
          <a:prstGeom prst="rect">
            <a:avLst/>
          </a:prstGeom>
          <a:solidFill>
            <a:srgbClr val="FF99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FF99CC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Receiver Block #2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Input Handler #25 to 32</a:t>
            </a:r>
          </a:p>
        </p:txBody>
      </p:sp>
      <p:sp>
        <p:nvSpPr>
          <p:cNvPr id="86037" name="Text Box 21"/>
          <p:cNvSpPr txBox="1">
            <a:spLocks noChangeArrowheads="1"/>
          </p:cNvSpPr>
          <p:nvPr/>
        </p:nvSpPr>
        <p:spPr bwMode="auto">
          <a:xfrm>
            <a:off x="685800" y="4800600"/>
            <a:ext cx="2108200" cy="466725"/>
          </a:xfrm>
          <a:prstGeom prst="rect">
            <a:avLst/>
          </a:prstGeom>
          <a:solidFill>
            <a:srgbClr val="FF99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FF99CC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Receiver Block #3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Input Handler #49 to 56</a:t>
            </a:r>
          </a:p>
        </p:txBody>
      </p:sp>
      <p:sp>
        <p:nvSpPr>
          <p:cNvPr id="86038" name="Text Box 22"/>
          <p:cNvSpPr txBox="1">
            <a:spLocks noChangeArrowheads="1"/>
          </p:cNvSpPr>
          <p:nvPr/>
        </p:nvSpPr>
        <p:spPr bwMode="auto">
          <a:xfrm>
            <a:off x="3657600" y="2209800"/>
            <a:ext cx="838200" cy="346075"/>
          </a:xfrm>
          <a:prstGeom prst="rect">
            <a:avLst/>
          </a:prstGeom>
          <a:solidFill>
            <a:srgbClr val="3399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339966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FFFF"/>
                </a:solidFill>
                <a:effectLst/>
                <a:latin typeface="Times New Roman" pitchFamily="18" charset="0"/>
              </a:rPr>
              <a:t>MERGER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FFFF"/>
                </a:solidFill>
                <a:effectLst/>
                <a:latin typeface="Times New Roman" pitchFamily="18" charset="0"/>
              </a:rPr>
              <a:t>BLOCK#1</a:t>
            </a:r>
          </a:p>
        </p:txBody>
      </p:sp>
      <p:sp>
        <p:nvSpPr>
          <p:cNvPr id="86039" name="Text Box 23"/>
          <p:cNvSpPr txBox="1">
            <a:spLocks noChangeArrowheads="1"/>
          </p:cNvSpPr>
          <p:nvPr/>
        </p:nvSpPr>
        <p:spPr bwMode="auto">
          <a:xfrm>
            <a:off x="3733800" y="3124200"/>
            <a:ext cx="714375" cy="590550"/>
          </a:xfrm>
          <a:prstGeom prst="rect">
            <a:avLst/>
          </a:prstGeom>
          <a:solidFill>
            <a:srgbClr val="3366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3366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chemeClr val="bg1"/>
              </a:solidFill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chemeClr val="bg1"/>
                </a:solidFill>
                <a:effectLst/>
                <a:latin typeface="Times New Roman" pitchFamily="18" charset="0"/>
              </a:rPr>
              <a:t>BUILDER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chemeClr val="bg1"/>
                </a:solidFill>
                <a:effectLst/>
                <a:latin typeface="Times New Roman" pitchFamily="18" charset="0"/>
              </a:rPr>
              <a:t>BLOCK#2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86040" name="Text Box 24"/>
          <p:cNvSpPr txBox="1">
            <a:spLocks noChangeArrowheads="1"/>
          </p:cNvSpPr>
          <p:nvPr/>
        </p:nvSpPr>
        <p:spPr bwMode="auto">
          <a:xfrm>
            <a:off x="3657600" y="3886200"/>
            <a:ext cx="838200" cy="346075"/>
          </a:xfrm>
          <a:prstGeom prst="rect">
            <a:avLst/>
          </a:prstGeom>
          <a:solidFill>
            <a:srgbClr val="3399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339966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FFFF"/>
                </a:solidFill>
                <a:effectLst/>
                <a:latin typeface="Times New Roman" pitchFamily="18" charset="0"/>
              </a:rPr>
              <a:t>MERGER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FFFF"/>
                </a:solidFill>
                <a:effectLst/>
                <a:latin typeface="Times New Roman" pitchFamily="18" charset="0"/>
              </a:rPr>
              <a:t>BLOCK#2</a:t>
            </a:r>
          </a:p>
        </p:txBody>
      </p:sp>
      <p:sp>
        <p:nvSpPr>
          <p:cNvPr id="86041" name="Text Box 25"/>
          <p:cNvSpPr txBox="1">
            <a:spLocks noChangeArrowheads="1"/>
          </p:cNvSpPr>
          <p:nvPr/>
        </p:nvSpPr>
        <p:spPr bwMode="auto">
          <a:xfrm>
            <a:off x="3733800" y="4876800"/>
            <a:ext cx="714375" cy="590550"/>
          </a:xfrm>
          <a:prstGeom prst="rect">
            <a:avLst/>
          </a:prstGeom>
          <a:solidFill>
            <a:srgbClr val="3366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3366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chemeClr val="bg1"/>
              </a:solidFill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chemeClr val="bg1"/>
                </a:solidFill>
                <a:effectLst/>
                <a:latin typeface="Times New Roman" pitchFamily="18" charset="0"/>
              </a:rPr>
              <a:t>BUILDER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chemeClr val="bg1"/>
                </a:solidFill>
                <a:effectLst/>
                <a:latin typeface="Times New Roman" pitchFamily="18" charset="0"/>
              </a:rPr>
              <a:t>BLOCK#3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86042" name="Text Box 26"/>
          <p:cNvSpPr txBox="1">
            <a:spLocks noChangeArrowheads="1"/>
          </p:cNvSpPr>
          <p:nvPr/>
        </p:nvSpPr>
        <p:spPr bwMode="auto">
          <a:xfrm>
            <a:off x="3657600" y="5638800"/>
            <a:ext cx="838200" cy="346075"/>
          </a:xfrm>
          <a:prstGeom prst="rect">
            <a:avLst/>
          </a:prstGeom>
          <a:solidFill>
            <a:srgbClr val="339966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339966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FFFF"/>
                </a:solidFill>
                <a:effectLst/>
                <a:latin typeface="Times New Roman" pitchFamily="18" charset="0"/>
              </a:rPr>
              <a:t>MERGER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FFFF"/>
                </a:solidFill>
                <a:effectLst/>
                <a:latin typeface="Times New Roman" pitchFamily="18" charset="0"/>
              </a:rPr>
              <a:t>BLOCK#3</a:t>
            </a:r>
          </a:p>
        </p:txBody>
      </p:sp>
      <p:sp>
        <p:nvSpPr>
          <p:cNvPr id="86043" name="Text Box 27"/>
          <p:cNvSpPr txBox="1">
            <a:spLocks noChangeArrowheads="1"/>
          </p:cNvSpPr>
          <p:nvPr/>
        </p:nvSpPr>
        <p:spPr bwMode="auto">
          <a:xfrm>
            <a:off x="5467350" y="762000"/>
            <a:ext cx="1438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FF"/>
                </a:solidFill>
                <a:effectLst/>
                <a:latin typeface="Times New Roman" pitchFamily="18" charset="0"/>
              </a:rPr>
              <a:t>EVENT BUILDER</a:t>
            </a:r>
          </a:p>
        </p:txBody>
      </p:sp>
      <p:sp>
        <p:nvSpPr>
          <p:cNvPr id="86044" name="Text Box 28"/>
          <p:cNvSpPr txBox="1">
            <a:spLocks noChangeArrowheads="1"/>
          </p:cNvSpPr>
          <p:nvPr/>
        </p:nvSpPr>
        <p:spPr bwMode="auto">
          <a:xfrm>
            <a:off x="914400" y="1752600"/>
            <a:ext cx="2108200" cy="466725"/>
          </a:xfrm>
          <a:prstGeom prst="rect">
            <a:avLst/>
          </a:prstGeom>
          <a:solidFill>
            <a:srgbClr val="FF99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FF99CC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Receiver Block #1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Input Handler #9 to 16</a:t>
            </a:r>
          </a:p>
        </p:txBody>
      </p:sp>
      <p:sp>
        <p:nvSpPr>
          <p:cNvPr id="86045" name="Text Box 29"/>
          <p:cNvSpPr txBox="1">
            <a:spLocks noChangeArrowheads="1"/>
          </p:cNvSpPr>
          <p:nvPr/>
        </p:nvSpPr>
        <p:spPr bwMode="auto">
          <a:xfrm>
            <a:off x="1066800" y="2209800"/>
            <a:ext cx="2108200" cy="466725"/>
          </a:xfrm>
          <a:prstGeom prst="rect">
            <a:avLst/>
          </a:prstGeom>
          <a:solidFill>
            <a:srgbClr val="FF99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FF99CC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Receiver Block #1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Input Handler #17 to 24</a:t>
            </a:r>
          </a:p>
        </p:txBody>
      </p:sp>
      <p:sp>
        <p:nvSpPr>
          <p:cNvPr id="86051" name="Rectangle 35"/>
          <p:cNvSpPr>
            <a:spLocks noChangeArrowheads="1"/>
          </p:cNvSpPr>
          <p:nvPr/>
        </p:nvSpPr>
        <p:spPr bwMode="auto">
          <a:xfrm>
            <a:off x="7086600" y="4533900"/>
            <a:ext cx="954088" cy="588963"/>
          </a:xfrm>
          <a:prstGeom prst="rect">
            <a:avLst/>
          </a:prstGeom>
          <a:solidFill>
            <a:srgbClr val="0000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0000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GB"/>
          </a:p>
        </p:txBody>
      </p:sp>
      <p:sp>
        <p:nvSpPr>
          <p:cNvPr id="86052" name="Text Box 36"/>
          <p:cNvSpPr txBox="1">
            <a:spLocks noChangeArrowheads="1"/>
          </p:cNvSpPr>
          <p:nvPr/>
        </p:nvSpPr>
        <p:spPr bwMode="auto">
          <a:xfrm>
            <a:off x="7372350" y="4591050"/>
            <a:ext cx="452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000">
                <a:solidFill>
                  <a:srgbClr val="FFFF00"/>
                </a:solidFill>
                <a:effectLst/>
                <a:latin typeface="Times New Roman" pitchFamily="18" charset="0"/>
              </a:rPr>
              <a:t>SR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000">
                <a:solidFill>
                  <a:srgbClr val="FFFF00"/>
                </a:solidFill>
                <a:effectLst/>
                <a:latin typeface="Times New Roman" pitchFamily="18" charset="0"/>
              </a:rPr>
              <a:t>TCC</a:t>
            </a:r>
            <a:endParaRPr lang="en-US" altLang="en-US" sz="1400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86053" name="Line 37"/>
          <p:cNvSpPr>
            <a:spLocks noChangeShapeType="1"/>
          </p:cNvSpPr>
          <p:nvPr/>
        </p:nvSpPr>
        <p:spPr bwMode="auto">
          <a:xfrm>
            <a:off x="5638800" y="4800600"/>
            <a:ext cx="1447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54" name="Line 38"/>
          <p:cNvSpPr>
            <a:spLocks noChangeShapeType="1"/>
          </p:cNvSpPr>
          <p:nvPr/>
        </p:nvSpPr>
        <p:spPr bwMode="auto">
          <a:xfrm>
            <a:off x="6781800" y="2133600"/>
            <a:ext cx="11430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55" name="Text Box 39"/>
          <p:cNvSpPr txBox="1">
            <a:spLocks noChangeArrowheads="1"/>
          </p:cNvSpPr>
          <p:nvPr/>
        </p:nvSpPr>
        <p:spPr bwMode="auto">
          <a:xfrm>
            <a:off x="7924800" y="1828800"/>
            <a:ext cx="714375" cy="590550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80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chemeClr val="tx2"/>
              </a:solidFill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chemeClr val="bg1"/>
                </a:solidFill>
                <a:effectLst/>
                <a:latin typeface="Times New Roman" pitchFamily="18" charset="0"/>
              </a:rPr>
              <a:t>VME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chemeClr val="bg1"/>
                </a:solidFill>
                <a:effectLst/>
                <a:latin typeface="Times New Roman" pitchFamily="18" charset="0"/>
              </a:rPr>
              <a:t>SLAVE</a:t>
            </a:r>
            <a:endParaRPr lang="en-US" altLang="en-US" sz="800">
              <a:solidFill>
                <a:schemeClr val="tx2"/>
              </a:solidFill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800"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86056" name="Group 40"/>
          <p:cNvGrpSpPr>
            <a:grpSpLocks/>
          </p:cNvGrpSpPr>
          <p:nvPr/>
        </p:nvGrpSpPr>
        <p:grpSpPr bwMode="auto">
          <a:xfrm>
            <a:off x="6096000" y="3657600"/>
            <a:ext cx="457200" cy="838200"/>
            <a:chOff x="3408" y="1680"/>
            <a:chExt cx="288" cy="371"/>
          </a:xfrm>
        </p:grpSpPr>
        <p:sp>
          <p:nvSpPr>
            <p:cNvPr id="86057" name="Rectangle 41"/>
            <p:cNvSpPr>
              <a:spLocks noChangeArrowheads="1"/>
            </p:cNvSpPr>
            <p:nvPr/>
          </p:nvSpPr>
          <p:spPr bwMode="auto">
            <a:xfrm>
              <a:off x="3408" y="1680"/>
              <a:ext cx="288" cy="371"/>
            </a:xfrm>
            <a:prstGeom prst="rect">
              <a:avLst/>
            </a:prstGeom>
            <a:solidFill>
              <a:srgbClr val="FF66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FF66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86058" name="Text Box 42"/>
            <p:cNvSpPr txBox="1">
              <a:spLocks noChangeArrowheads="1"/>
            </p:cNvSpPr>
            <p:nvPr/>
          </p:nvSpPr>
          <p:spPr bwMode="auto">
            <a:xfrm>
              <a:off x="3456" y="1680"/>
              <a:ext cx="184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66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</a:pPr>
              <a:endParaRPr lang="en-US" altLang="en-US" sz="1000"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000">
                  <a:solidFill>
                    <a:srgbClr val="FFFF00"/>
                  </a:solidFill>
                  <a:effectLst/>
                  <a:latin typeface="Times New Roman" pitchFamily="18" charset="0"/>
                </a:rPr>
                <a:t>MUX </a:t>
              </a:r>
              <a:endParaRPr lang="en-US" altLang="en-US" sz="1400"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86059" name="Text Box 43"/>
          <p:cNvSpPr txBox="1">
            <a:spLocks noChangeArrowheads="1"/>
          </p:cNvSpPr>
          <p:nvPr/>
        </p:nvSpPr>
        <p:spPr bwMode="auto">
          <a:xfrm>
            <a:off x="914400" y="3505200"/>
            <a:ext cx="2108200" cy="466725"/>
          </a:xfrm>
          <a:prstGeom prst="rect">
            <a:avLst/>
          </a:prstGeom>
          <a:solidFill>
            <a:srgbClr val="FF99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FF99CC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Receiver Block #2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Input Handler #26 to 40</a:t>
            </a:r>
          </a:p>
        </p:txBody>
      </p:sp>
      <p:sp>
        <p:nvSpPr>
          <p:cNvPr id="86060" name="Text Box 44"/>
          <p:cNvSpPr txBox="1">
            <a:spLocks noChangeArrowheads="1"/>
          </p:cNvSpPr>
          <p:nvPr/>
        </p:nvSpPr>
        <p:spPr bwMode="auto">
          <a:xfrm>
            <a:off x="1066800" y="3962400"/>
            <a:ext cx="2108200" cy="466725"/>
          </a:xfrm>
          <a:prstGeom prst="rect">
            <a:avLst/>
          </a:prstGeom>
          <a:solidFill>
            <a:srgbClr val="FF99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FF99CC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Receiver Block #2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Input Handler #41 to 48</a:t>
            </a:r>
          </a:p>
        </p:txBody>
      </p:sp>
      <p:sp>
        <p:nvSpPr>
          <p:cNvPr id="86061" name="Text Box 45"/>
          <p:cNvSpPr txBox="1">
            <a:spLocks noChangeArrowheads="1"/>
          </p:cNvSpPr>
          <p:nvPr/>
        </p:nvSpPr>
        <p:spPr bwMode="auto">
          <a:xfrm>
            <a:off x="838200" y="5257800"/>
            <a:ext cx="2108200" cy="466725"/>
          </a:xfrm>
          <a:prstGeom prst="rect">
            <a:avLst/>
          </a:prstGeom>
          <a:solidFill>
            <a:srgbClr val="FF99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FF99CC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Receiver Block #3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Input Handler #57 to 64</a:t>
            </a:r>
          </a:p>
        </p:txBody>
      </p:sp>
      <p:sp>
        <p:nvSpPr>
          <p:cNvPr id="86062" name="Text Box 46"/>
          <p:cNvSpPr txBox="1">
            <a:spLocks noChangeArrowheads="1"/>
          </p:cNvSpPr>
          <p:nvPr/>
        </p:nvSpPr>
        <p:spPr bwMode="auto">
          <a:xfrm>
            <a:off x="990600" y="5715000"/>
            <a:ext cx="2108200" cy="466725"/>
          </a:xfrm>
          <a:prstGeom prst="rect">
            <a:avLst/>
          </a:prstGeom>
          <a:solidFill>
            <a:srgbClr val="FF99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FF99CC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Receiver Block #3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00"/>
                </a:solidFill>
                <a:effectLst/>
                <a:latin typeface="Times New Roman" pitchFamily="18" charset="0"/>
              </a:rPr>
              <a:t>Input Handler #65 to 70</a:t>
            </a:r>
          </a:p>
        </p:txBody>
      </p:sp>
      <p:sp>
        <p:nvSpPr>
          <p:cNvPr id="86063" name="Text Box 47"/>
          <p:cNvSpPr txBox="1">
            <a:spLocks noChangeArrowheads="1"/>
          </p:cNvSpPr>
          <p:nvPr/>
        </p:nvSpPr>
        <p:spPr bwMode="auto">
          <a:xfrm>
            <a:off x="5334000" y="5334000"/>
            <a:ext cx="1350963" cy="2238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3300"/>
                </a:solidFill>
                <a:effectLst/>
                <a:latin typeface="Times New Roman" pitchFamily="18" charset="0"/>
              </a:rPr>
              <a:t>CONFIGURATION</a:t>
            </a:r>
          </a:p>
        </p:txBody>
      </p:sp>
      <p:sp>
        <p:nvSpPr>
          <p:cNvPr id="86064" name="Text Box 48"/>
          <p:cNvSpPr txBox="1">
            <a:spLocks noChangeArrowheads="1"/>
          </p:cNvSpPr>
          <p:nvPr/>
        </p:nvSpPr>
        <p:spPr bwMode="auto">
          <a:xfrm>
            <a:off x="5334000" y="5715000"/>
            <a:ext cx="1350963" cy="2238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3300"/>
                </a:solidFill>
                <a:effectLst/>
                <a:latin typeface="Times New Roman" pitchFamily="18" charset="0"/>
              </a:rPr>
              <a:t>STATUS</a:t>
            </a:r>
            <a:endParaRPr lang="en-US" altLang="en-US" b="0">
              <a:effectLst/>
              <a:latin typeface="Arial" charset="0"/>
            </a:endParaRPr>
          </a:p>
        </p:txBody>
      </p:sp>
      <p:sp>
        <p:nvSpPr>
          <p:cNvPr id="86065" name="Text Box 49"/>
          <p:cNvSpPr txBox="1">
            <a:spLocks noChangeArrowheads="1"/>
          </p:cNvSpPr>
          <p:nvPr/>
        </p:nvSpPr>
        <p:spPr bwMode="auto">
          <a:xfrm>
            <a:off x="5334000" y="6096000"/>
            <a:ext cx="1350963" cy="2238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3300"/>
                </a:solidFill>
                <a:effectLst/>
                <a:latin typeface="Times New Roman" pitchFamily="18" charset="0"/>
              </a:rPr>
              <a:t>ERROR</a:t>
            </a:r>
            <a:endParaRPr lang="en-US" altLang="en-US" b="0">
              <a:effectLst/>
              <a:latin typeface="Arial" charset="0"/>
            </a:endParaRPr>
          </a:p>
        </p:txBody>
      </p:sp>
      <p:sp>
        <p:nvSpPr>
          <p:cNvPr id="86066" name="Line 50"/>
          <p:cNvSpPr>
            <a:spLocks noChangeShapeType="1"/>
          </p:cNvSpPr>
          <p:nvPr/>
        </p:nvSpPr>
        <p:spPr bwMode="auto">
          <a:xfrm flipH="1" flipV="1">
            <a:off x="8305800" y="24384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67" name="Line 51"/>
          <p:cNvSpPr>
            <a:spLocks noChangeShapeType="1"/>
          </p:cNvSpPr>
          <p:nvPr/>
        </p:nvSpPr>
        <p:spPr bwMode="auto">
          <a:xfrm flipH="1" flipV="1">
            <a:off x="5638800" y="4267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68" name="Line 52"/>
          <p:cNvSpPr>
            <a:spLocks noChangeShapeType="1"/>
          </p:cNvSpPr>
          <p:nvPr/>
        </p:nvSpPr>
        <p:spPr bwMode="auto">
          <a:xfrm>
            <a:off x="5638800" y="4267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86069" name="Group 53"/>
          <p:cNvGrpSpPr>
            <a:grpSpLocks/>
          </p:cNvGrpSpPr>
          <p:nvPr/>
        </p:nvGrpSpPr>
        <p:grpSpPr bwMode="auto">
          <a:xfrm>
            <a:off x="7772400" y="2895600"/>
            <a:ext cx="954088" cy="588963"/>
            <a:chOff x="4464" y="2256"/>
            <a:chExt cx="601" cy="371"/>
          </a:xfrm>
        </p:grpSpPr>
        <p:sp>
          <p:nvSpPr>
            <p:cNvPr id="86070" name="Rectangle 54"/>
            <p:cNvSpPr>
              <a:spLocks noChangeArrowheads="1"/>
            </p:cNvSpPr>
            <p:nvPr/>
          </p:nvSpPr>
          <p:spPr bwMode="auto">
            <a:xfrm>
              <a:off x="4464" y="2256"/>
              <a:ext cx="601" cy="371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86071" name="Text Box 55"/>
            <p:cNvSpPr txBox="1">
              <a:spLocks noChangeArrowheads="1"/>
            </p:cNvSpPr>
            <p:nvPr/>
          </p:nvSpPr>
          <p:spPr bwMode="auto">
            <a:xfrm>
              <a:off x="4512" y="2352"/>
              <a:ext cx="49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000">
                  <a:solidFill>
                    <a:srgbClr val="FFFF00"/>
                  </a:solidFill>
                  <a:effectLst/>
                  <a:latin typeface="Times New Roman" pitchFamily="18" charset="0"/>
                </a:rPr>
                <a:t>SPY MEM</a:t>
              </a:r>
              <a:endParaRPr lang="en-US" altLang="en-US" sz="1400"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86074" name="Text Box 58"/>
          <p:cNvSpPr txBox="1">
            <a:spLocks noChangeArrowheads="1"/>
          </p:cNvSpPr>
          <p:nvPr/>
        </p:nvSpPr>
        <p:spPr bwMode="auto">
          <a:xfrm>
            <a:off x="2133600" y="914400"/>
            <a:ext cx="14700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>
                <a:solidFill>
                  <a:srgbClr val="FFFFFF"/>
                </a:solidFill>
                <a:effectLst/>
                <a:latin typeface="Times New Roman" pitchFamily="18" charset="0"/>
              </a:rPr>
              <a:t>EVENT  MERGER</a:t>
            </a:r>
          </a:p>
        </p:txBody>
      </p:sp>
      <p:sp>
        <p:nvSpPr>
          <p:cNvPr id="86075" name="Line 59"/>
          <p:cNvSpPr>
            <a:spLocks noChangeShapeType="1"/>
          </p:cNvSpPr>
          <p:nvPr/>
        </p:nvSpPr>
        <p:spPr bwMode="auto">
          <a:xfrm>
            <a:off x="3276600" y="4038600"/>
            <a:ext cx="381000" cy="0"/>
          </a:xfrm>
          <a:prstGeom prst="line">
            <a:avLst/>
          </a:prstGeom>
          <a:noFill/>
          <a:ln w="50800">
            <a:solidFill>
              <a:srgbClr val="CCEC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76" name="Line 60"/>
          <p:cNvSpPr>
            <a:spLocks noChangeShapeType="1"/>
          </p:cNvSpPr>
          <p:nvPr/>
        </p:nvSpPr>
        <p:spPr bwMode="auto">
          <a:xfrm>
            <a:off x="3276600" y="3352800"/>
            <a:ext cx="457200" cy="0"/>
          </a:xfrm>
          <a:prstGeom prst="line">
            <a:avLst/>
          </a:prstGeom>
          <a:noFill/>
          <a:ln w="50800">
            <a:solidFill>
              <a:srgbClr val="CCECFF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77" name="Line 61"/>
          <p:cNvSpPr>
            <a:spLocks noChangeShapeType="1"/>
          </p:cNvSpPr>
          <p:nvPr/>
        </p:nvSpPr>
        <p:spPr bwMode="auto">
          <a:xfrm>
            <a:off x="3276600" y="5105400"/>
            <a:ext cx="457200" cy="0"/>
          </a:xfrm>
          <a:prstGeom prst="line">
            <a:avLst/>
          </a:prstGeom>
          <a:noFill/>
          <a:ln w="50800">
            <a:solidFill>
              <a:srgbClr val="CCECFF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78" name="Line 62"/>
          <p:cNvSpPr>
            <a:spLocks noChangeShapeType="1"/>
          </p:cNvSpPr>
          <p:nvPr/>
        </p:nvSpPr>
        <p:spPr bwMode="auto">
          <a:xfrm>
            <a:off x="3276600" y="2362200"/>
            <a:ext cx="381000" cy="0"/>
          </a:xfrm>
          <a:prstGeom prst="line">
            <a:avLst/>
          </a:prstGeom>
          <a:noFill/>
          <a:ln w="50800">
            <a:solidFill>
              <a:srgbClr val="CCEC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79" name="Line 63"/>
          <p:cNvSpPr>
            <a:spLocks noChangeShapeType="1"/>
          </p:cNvSpPr>
          <p:nvPr/>
        </p:nvSpPr>
        <p:spPr bwMode="auto">
          <a:xfrm>
            <a:off x="3276600" y="1600200"/>
            <a:ext cx="457200" cy="0"/>
          </a:xfrm>
          <a:prstGeom prst="line">
            <a:avLst/>
          </a:prstGeom>
          <a:noFill/>
          <a:ln w="50800">
            <a:solidFill>
              <a:srgbClr val="CCECFF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80" name="Line 64"/>
          <p:cNvSpPr>
            <a:spLocks noChangeShapeType="1"/>
          </p:cNvSpPr>
          <p:nvPr/>
        </p:nvSpPr>
        <p:spPr bwMode="auto">
          <a:xfrm>
            <a:off x="3276600" y="5791200"/>
            <a:ext cx="381000" cy="0"/>
          </a:xfrm>
          <a:prstGeom prst="line">
            <a:avLst/>
          </a:prstGeom>
          <a:noFill/>
          <a:ln w="50800">
            <a:solidFill>
              <a:srgbClr val="CCEC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81" name="Line 65"/>
          <p:cNvSpPr>
            <a:spLocks noChangeShapeType="1"/>
          </p:cNvSpPr>
          <p:nvPr/>
        </p:nvSpPr>
        <p:spPr bwMode="auto">
          <a:xfrm>
            <a:off x="4876800" y="1066800"/>
            <a:ext cx="762000" cy="0"/>
          </a:xfrm>
          <a:prstGeom prst="line">
            <a:avLst/>
          </a:prstGeom>
          <a:noFill/>
          <a:ln w="50800">
            <a:solidFill>
              <a:srgbClr val="CCECFF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82" name="Rectangle 66"/>
          <p:cNvSpPr>
            <a:spLocks noChangeArrowheads="1"/>
          </p:cNvSpPr>
          <p:nvPr/>
        </p:nvSpPr>
        <p:spPr bwMode="auto">
          <a:xfrm>
            <a:off x="7086600" y="5562600"/>
            <a:ext cx="954088" cy="588963"/>
          </a:xfrm>
          <a:prstGeom prst="rect">
            <a:avLst/>
          </a:prstGeom>
          <a:solidFill>
            <a:srgbClr val="FF66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FF66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GB"/>
          </a:p>
        </p:txBody>
      </p:sp>
      <p:sp>
        <p:nvSpPr>
          <p:cNvPr id="86083" name="Text Box 67"/>
          <p:cNvSpPr txBox="1">
            <a:spLocks noChangeArrowheads="1"/>
          </p:cNvSpPr>
          <p:nvPr/>
        </p:nvSpPr>
        <p:spPr bwMode="auto">
          <a:xfrm>
            <a:off x="7258050" y="5486400"/>
            <a:ext cx="660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100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000">
                <a:solidFill>
                  <a:srgbClr val="FFFF00"/>
                </a:solidFill>
                <a:effectLst/>
                <a:latin typeface="Times New Roman" pitchFamily="18" charset="0"/>
              </a:rPr>
              <a:t>TTC RX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000">
                <a:solidFill>
                  <a:srgbClr val="FFFF00"/>
                </a:solidFill>
                <a:effectLst/>
                <a:latin typeface="Times New Roman" pitchFamily="18" charset="0"/>
              </a:rPr>
              <a:t> QPLL</a:t>
            </a:r>
            <a:endParaRPr lang="en-US" altLang="en-US" sz="1400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86084" name="Line 68"/>
          <p:cNvSpPr>
            <a:spLocks noChangeShapeType="1"/>
          </p:cNvSpPr>
          <p:nvPr/>
        </p:nvSpPr>
        <p:spPr bwMode="auto">
          <a:xfrm flipH="1">
            <a:off x="6781800" y="5867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85" name="Text Box 69"/>
          <p:cNvSpPr txBox="1">
            <a:spLocks noChangeArrowheads="1"/>
          </p:cNvSpPr>
          <p:nvPr/>
        </p:nvSpPr>
        <p:spPr bwMode="auto">
          <a:xfrm>
            <a:off x="5334000" y="4972050"/>
            <a:ext cx="1350963" cy="2238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800">
                <a:solidFill>
                  <a:srgbClr val="FF3300"/>
                </a:solidFill>
                <a:effectLst/>
                <a:latin typeface="Times New Roman" pitchFamily="18" charset="0"/>
              </a:rPr>
              <a:t>EVENT FORMAT</a:t>
            </a:r>
          </a:p>
        </p:txBody>
      </p:sp>
      <p:sp>
        <p:nvSpPr>
          <p:cNvPr id="86086" name="Rectangle 70"/>
          <p:cNvSpPr>
            <a:spLocks noChangeArrowheads="1"/>
          </p:cNvSpPr>
          <p:nvPr/>
        </p:nvSpPr>
        <p:spPr bwMode="auto">
          <a:xfrm>
            <a:off x="7124700" y="857250"/>
            <a:ext cx="763588" cy="588963"/>
          </a:xfrm>
          <a:prstGeom prst="rect">
            <a:avLst/>
          </a:prstGeom>
          <a:solidFill>
            <a:srgbClr val="FF66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FF66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GB"/>
          </a:p>
        </p:txBody>
      </p:sp>
      <p:sp>
        <p:nvSpPr>
          <p:cNvPr id="86087" name="Text Box 71"/>
          <p:cNvSpPr txBox="1">
            <a:spLocks noChangeArrowheads="1"/>
          </p:cNvSpPr>
          <p:nvPr/>
        </p:nvSpPr>
        <p:spPr bwMode="auto">
          <a:xfrm>
            <a:off x="7277100" y="857250"/>
            <a:ext cx="4222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00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000">
                <a:solidFill>
                  <a:srgbClr val="FFFF00"/>
                </a:solidFill>
                <a:effectLst/>
                <a:latin typeface="Times New Roman" pitchFamily="18" charset="0"/>
              </a:rPr>
              <a:t>TTS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86089" name="Line 73"/>
          <p:cNvSpPr>
            <a:spLocks noChangeShapeType="1"/>
          </p:cNvSpPr>
          <p:nvPr/>
        </p:nvSpPr>
        <p:spPr bwMode="auto">
          <a:xfrm flipH="1">
            <a:off x="6838950" y="1143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91" name="Text Box 75"/>
          <p:cNvSpPr txBox="1">
            <a:spLocks noChangeArrowheads="1"/>
          </p:cNvSpPr>
          <p:nvPr/>
        </p:nvSpPr>
        <p:spPr bwMode="auto">
          <a:xfrm rot="16200000">
            <a:off x="-1681955" y="3571081"/>
            <a:ext cx="3998912" cy="314325"/>
          </a:xfrm>
          <a:prstGeom prst="rect">
            <a:avLst/>
          </a:prstGeom>
          <a:solidFill>
            <a:srgbClr val="3366FF"/>
          </a:solidFill>
          <a:ln w="9525">
            <a:miter lim="800000"/>
            <a:headEnd/>
            <a:tailEnd/>
          </a:ln>
          <a:effectLst/>
          <a:scene3d>
            <a:camera prst="legacyObliqueBottomRight"/>
            <a:lightRig rig="legacyFlat2" dir="t"/>
          </a:scene3d>
          <a:sp3d extrusionH="227000" prstMaterial="legacyMatte">
            <a:bevelT w="13500" h="13500" prst="angle"/>
            <a:bevelB w="13500" h="13500" prst="angle"/>
            <a:extrusionClr>
              <a:srgbClr val="3366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1400">
                <a:solidFill>
                  <a:srgbClr val="FFFF00"/>
                </a:solidFill>
                <a:effectLst/>
                <a:latin typeface="Times New Roman" pitchFamily="18" charset="0"/>
              </a:rPr>
              <a:t> 6 x 12 ch OPTICAL RECEIVERS</a:t>
            </a:r>
          </a:p>
        </p:txBody>
      </p:sp>
      <p:sp>
        <p:nvSpPr>
          <p:cNvPr id="86096" name="AutoShape 80"/>
          <p:cNvSpPr>
            <a:spLocks noChangeArrowheads="1"/>
          </p:cNvSpPr>
          <p:nvPr/>
        </p:nvSpPr>
        <p:spPr bwMode="auto">
          <a:xfrm rot="2776698">
            <a:off x="4253706" y="3069432"/>
            <a:ext cx="2168525" cy="373062"/>
          </a:xfrm>
          <a:prstGeom prst="rightArrow">
            <a:avLst>
              <a:gd name="adj1" fmla="val 58806"/>
              <a:gd name="adj2" fmla="val 166202"/>
            </a:avLst>
          </a:prstGeom>
          <a:solidFill>
            <a:srgbClr val="0000FF">
              <a:alpha val="8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6097" name="AutoShape 81"/>
          <p:cNvSpPr>
            <a:spLocks noChangeArrowheads="1"/>
          </p:cNvSpPr>
          <p:nvPr/>
        </p:nvSpPr>
        <p:spPr bwMode="auto">
          <a:xfrm>
            <a:off x="4540250" y="3868738"/>
            <a:ext cx="1539875" cy="373062"/>
          </a:xfrm>
          <a:prstGeom prst="rightArrow">
            <a:avLst>
              <a:gd name="adj1" fmla="val 58806"/>
              <a:gd name="adj2" fmla="val 118021"/>
            </a:avLst>
          </a:prstGeom>
          <a:solidFill>
            <a:srgbClr val="0000FF">
              <a:alpha val="8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6098" name="AutoShape 82"/>
          <p:cNvSpPr>
            <a:spLocks noChangeArrowheads="1"/>
          </p:cNvSpPr>
          <p:nvPr/>
        </p:nvSpPr>
        <p:spPr bwMode="auto">
          <a:xfrm rot="-24139341">
            <a:off x="4197350" y="4630738"/>
            <a:ext cx="2168525" cy="373062"/>
          </a:xfrm>
          <a:prstGeom prst="rightArrow">
            <a:avLst>
              <a:gd name="adj1" fmla="val 58806"/>
              <a:gd name="adj2" fmla="val 166202"/>
            </a:avLst>
          </a:prstGeom>
          <a:solidFill>
            <a:srgbClr val="0000FF">
              <a:alpha val="8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6099" name="AutoShape 83"/>
          <p:cNvSpPr>
            <a:spLocks noChangeArrowheads="1"/>
          </p:cNvSpPr>
          <p:nvPr/>
        </p:nvSpPr>
        <p:spPr bwMode="auto">
          <a:xfrm>
            <a:off x="6559550" y="3830638"/>
            <a:ext cx="1273175" cy="373062"/>
          </a:xfrm>
          <a:prstGeom prst="rightArrow">
            <a:avLst>
              <a:gd name="adj1" fmla="val 58806"/>
              <a:gd name="adj2" fmla="val 97580"/>
            </a:avLst>
          </a:prstGeom>
          <a:solidFill>
            <a:srgbClr val="0000FF">
              <a:alpha val="8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6100" name="AutoShape 84"/>
          <p:cNvSpPr>
            <a:spLocks noChangeArrowheads="1"/>
          </p:cNvSpPr>
          <p:nvPr/>
        </p:nvSpPr>
        <p:spPr bwMode="auto">
          <a:xfrm>
            <a:off x="6559550" y="3830638"/>
            <a:ext cx="1273175" cy="373062"/>
          </a:xfrm>
          <a:prstGeom prst="rightArrow">
            <a:avLst>
              <a:gd name="adj1" fmla="val 58806"/>
              <a:gd name="adj2" fmla="val 97580"/>
            </a:avLst>
          </a:prstGeom>
          <a:solidFill>
            <a:srgbClr val="0000FF">
              <a:alpha val="8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6101" name="AutoShape 85"/>
          <p:cNvSpPr>
            <a:spLocks noChangeArrowheads="1"/>
          </p:cNvSpPr>
          <p:nvPr/>
        </p:nvSpPr>
        <p:spPr bwMode="auto">
          <a:xfrm>
            <a:off x="6559550" y="3830638"/>
            <a:ext cx="1273175" cy="373062"/>
          </a:xfrm>
          <a:prstGeom prst="rightArrow">
            <a:avLst>
              <a:gd name="adj1" fmla="val 58806"/>
              <a:gd name="adj2" fmla="val 97580"/>
            </a:avLst>
          </a:prstGeom>
          <a:solidFill>
            <a:srgbClr val="0000FF">
              <a:alpha val="8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ChangeArrowheads="1"/>
          </p:cNvSpPr>
          <p:nvPr/>
        </p:nvSpPr>
        <p:spPr bwMode="auto">
          <a:xfrm>
            <a:off x="2637064" y="427037"/>
            <a:ext cx="41211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ECAL DAQ</a:t>
            </a:r>
            <a:endParaRPr lang="en-US" altLang="en-US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482600" y="1530519"/>
            <a:ext cx="1589088" cy="1015663"/>
          </a:xfrm>
          <a:prstGeom prst="rect">
            <a:avLst/>
          </a:prstGeom>
          <a:solidFill>
            <a:srgbClr val="F4D2A4">
              <a:alpha val="80000"/>
            </a:srgbClr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20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DCC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20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ECAL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20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READOUT</a:t>
            </a:r>
            <a:endParaRPr lang="en-US" altLang="en-US" sz="2000" dirty="0">
              <a:solidFill>
                <a:schemeClr val="accent2"/>
              </a:solidFill>
              <a:effectLst/>
              <a:latin typeface="Times New Roman" pitchFamily="18" charset="0"/>
            </a:endParaRP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293688" y="2730510"/>
            <a:ext cx="2035175" cy="1508105"/>
          </a:xfrm>
          <a:prstGeom prst="rect">
            <a:avLst/>
          </a:prstGeom>
          <a:solidFill>
            <a:srgbClr val="F4D2A4">
              <a:alpha val="80000"/>
            </a:srgbClr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6600"/>
                </a:solidFill>
                <a:effectLst/>
                <a:latin typeface="Times New Roman" pitchFamily="18" charset="0"/>
              </a:rPr>
              <a:t>DCC Tester</a:t>
            </a:r>
            <a:r>
              <a:rPr lang="en-US" altLang="en-US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: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 err="1" smtClean="0">
                <a:solidFill>
                  <a:srgbClr val="006600"/>
                </a:solidFill>
                <a:effectLst/>
                <a:latin typeface="Times New Roman" pitchFamily="18" charset="0"/>
              </a:rPr>
              <a:t>Emulador</a:t>
            </a:r>
            <a:r>
              <a:rPr lang="en-US" altLang="en-US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 do detector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 </a:t>
            </a:r>
            <a:r>
              <a:rPr lang="en-US" altLang="en-US" dirty="0">
                <a:solidFill>
                  <a:srgbClr val="006600"/>
                </a:solidFill>
                <a:effectLst/>
                <a:latin typeface="Times New Roman" pitchFamily="18" charset="0"/>
              </a:rPr>
              <a:t>L1A rate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6600"/>
                </a:solidFill>
                <a:effectLst/>
                <a:latin typeface="Times New Roman" pitchFamily="18" charset="0"/>
              </a:rPr>
              <a:t>(68 FE + 2mem</a:t>
            </a:r>
            <a:r>
              <a:rPr lang="en-US" altLang="en-US" sz="2000" dirty="0">
                <a:solidFill>
                  <a:srgbClr val="006600"/>
                </a:solidFill>
                <a:effectLst/>
                <a:latin typeface="Times New Roman" pitchFamily="18" charset="0"/>
              </a:rPr>
              <a:t>)</a:t>
            </a:r>
          </a:p>
        </p:txBody>
      </p:sp>
      <p:sp>
        <p:nvSpPr>
          <p:cNvPr id="146442" name="Text Box 10"/>
          <p:cNvSpPr txBox="1">
            <a:spLocks noChangeArrowheads="1"/>
          </p:cNvSpPr>
          <p:nvPr/>
        </p:nvSpPr>
        <p:spPr bwMode="auto">
          <a:xfrm>
            <a:off x="298450" y="4489768"/>
            <a:ext cx="2035175" cy="1477328"/>
          </a:xfrm>
          <a:prstGeom prst="rect">
            <a:avLst/>
          </a:prstGeom>
          <a:solidFill>
            <a:srgbClr val="F4D2A4">
              <a:alpha val="80000"/>
            </a:srgbClr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6600"/>
                </a:solidFill>
                <a:effectLst/>
                <a:latin typeface="Times New Roman" pitchFamily="18" charset="0"/>
              </a:rPr>
              <a:t>DCC </a:t>
            </a:r>
            <a:r>
              <a:rPr lang="en-US" altLang="en-US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: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54 boards</a:t>
            </a:r>
            <a:endParaRPr lang="en-US" altLang="en-US" dirty="0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70 </a:t>
            </a:r>
            <a:r>
              <a:rPr lang="en-US" altLang="en-US" dirty="0" err="1" smtClean="0">
                <a:solidFill>
                  <a:srgbClr val="006600"/>
                </a:solidFill>
                <a:effectLst/>
                <a:latin typeface="Times New Roman" pitchFamily="18" charset="0"/>
              </a:rPr>
              <a:t>canais</a:t>
            </a:r>
            <a:r>
              <a:rPr lang="en-US" altLang="en-US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 de dados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1Gb/s rate </a:t>
            </a:r>
            <a:endParaRPr lang="en-US" altLang="en-US" dirty="0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6600"/>
                </a:solidFill>
                <a:effectLst/>
                <a:latin typeface="Times New Roman" pitchFamily="18" charset="0"/>
              </a:rPr>
              <a:t>(284w 16b / L1A)</a:t>
            </a:r>
          </a:p>
        </p:txBody>
      </p:sp>
      <p:pic>
        <p:nvPicPr>
          <p:cNvPr id="146443" name="Picture 11" descr="dcc-linktests6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0868" y="1182176"/>
            <a:ext cx="4774341" cy="510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ChangeArrowheads="1"/>
          </p:cNvSpPr>
          <p:nvPr/>
        </p:nvSpPr>
        <p:spPr bwMode="auto">
          <a:xfrm>
            <a:off x="738691" y="436976"/>
            <a:ext cx="41211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ECAL DAQ crates </a:t>
            </a:r>
            <a:endParaRPr lang="en-US" altLang="en-US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343" y="178904"/>
            <a:ext cx="3394570" cy="60347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82"/>
          <a:stretch/>
        </p:blipFill>
        <p:spPr>
          <a:xfrm>
            <a:off x="1331222" y="1127242"/>
            <a:ext cx="3340169" cy="522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190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splash-snapshot5.png (PNG Image, 1111 × 701 pixels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239" y="1235903"/>
            <a:ext cx="8236799" cy="4873625"/>
          </a:xfrm>
          <a:prstGeom prst="rect">
            <a:avLst/>
          </a:prstGeom>
        </p:spPr>
      </p:pic>
      <p:pic>
        <p:nvPicPr>
          <p:cNvPr id="2" name="Picture Placeholder 4" descr="splash-snapshot6.png (PNG Image, 703 × 685 pixels)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6510" y="1235903"/>
            <a:ext cx="5002255" cy="4873625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637064" y="427037"/>
            <a:ext cx="41211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Event Display</a:t>
            </a:r>
            <a:endParaRPr lang="en-US" altLang="en-US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66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1341688" y="1033131"/>
            <a:ext cx="6716995" cy="830997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pt-PT" altLang="en-US" sz="1000" dirty="0" smtClean="0">
              <a:solidFill>
                <a:schemeClr val="accent2"/>
              </a:solidFill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pt-PT" altLang="en-US" sz="24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PET, Tecnologia para aplicações médicas </a:t>
            </a:r>
            <a:endParaRPr lang="pt-PT" altLang="en-US" sz="2400" dirty="0">
              <a:solidFill>
                <a:schemeClr val="accent2"/>
              </a:solidFill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pt-PT" altLang="en-US" sz="1400" dirty="0">
              <a:effectLst/>
              <a:latin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580" y="3999638"/>
            <a:ext cx="4332718" cy="27079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808" y="1941105"/>
            <a:ext cx="3170490" cy="19815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3" y="1941105"/>
            <a:ext cx="5708591" cy="324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03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Picture 6" descr="j043251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21719" y="2690862"/>
            <a:ext cx="1718896" cy="1269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09289" y="6172200"/>
            <a:ext cx="2133600" cy="296008"/>
          </a:xfrm>
          <a:noFill/>
        </p:spPr>
        <p:txBody>
          <a:bodyPr/>
          <a:lstStyle/>
          <a:p>
            <a:fld id="{E875CB6E-FAB3-4748-ACF7-FE8004EA2F20}" type="slidenum">
              <a:rPr lang="en-US" smtClean="0">
                <a:latin typeface="Arial" pitchFamily="34" charset="0"/>
              </a:rPr>
              <a:pPr/>
              <a:t>15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3076" name="Text Box 18"/>
          <p:cNvSpPr txBox="1">
            <a:spLocks noChangeArrowheads="1"/>
          </p:cNvSpPr>
          <p:nvPr/>
        </p:nvSpPr>
        <p:spPr bwMode="auto">
          <a:xfrm>
            <a:off x="1673469" y="2521488"/>
            <a:ext cx="184731" cy="1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625965" y="1781971"/>
            <a:ext cx="2348720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846" dirty="0">
                <a:solidFill>
                  <a:srgbClr val="006600"/>
                </a:solidFill>
                <a:latin typeface="Times New Roman" pitchFamily="18" charset="0"/>
              </a:rPr>
              <a:t>6144 </a:t>
            </a:r>
            <a:r>
              <a:rPr lang="en-US" altLang="en-US" sz="1846" dirty="0" err="1" smtClean="0">
                <a:solidFill>
                  <a:srgbClr val="006600"/>
                </a:solidFill>
                <a:latin typeface="Times New Roman" pitchFamily="18" charset="0"/>
              </a:rPr>
              <a:t>canais</a:t>
            </a:r>
            <a:endParaRPr lang="en-US" altLang="en-US" sz="1846" dirty="0">
              <a:solidFill>
                <a:srgbClr val="0066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846" dirty="0" err="1" smtClean="0">
                <a:solidFill>
                  <a:srgbClr val="006600"/>
                </a:solidFill>
                <a:latin typeface="Times New Roman" pitchFamily="18" charset="0"/>
              </a:rPr>
              <a:t>Modulos</a:t>
            </a:r>
            <a:r>
              <a:rPr lang="en-US" altLang="en-US" sz="1846" dirty="0" smtClean="0">
                <a:solidFill>
                  <a:srgbClr val="006600"/>
                </a:solidFill>
                <a:latin typeface="Times New Roman" pitchFamily="18" charset="0"/>
              </a:rPr>
              <a:t> de 64canais</a:t>
            </a:r>
          </a:p>
        </p:txBody>
      </p:sp>
      <p:grpSp>
        <p:nvGrpSpPr>
          <p:cNvPr id="11" name="Group 30"/>
          <p:cNvGrpSpPr>
            <a:grpSpLocks/>
          </p:cNvGrpSpPr>
          <p:nvPr/>
        </p:nvGrpSpPr>
        <p:grpSpPr bwMode="auto">
          <a:xfrm>
            <a:off x="6569319" y="4322446"/>
            <a:ext cx="2082311" cy="1005693"/>
            <a:chOff x="3792" y="3024"/>
            <a:chExt cx="1200" cy="480"/>
          </a:xfrm>
        </p:grpSpPr>
        <p:sp>
          <p:nvSpPr>
            <p:cNvPr id="12" name="Oval 31"/>
            <p:cNvSpPr>
              <a:spLocks noChangeArrowheads="1"/>
            </p:cNvSpPr>
            <p:nvPr/>
          </p:nvSpPr>
          <p:spPr bwMode="auto">
            <a:xfrm>
              <a:off x="3792" y="3024"/>
              <a:ext cx="816" cy="480"/>
            </a:xfrm>
            <a:prstGeom prst="ellipse">
              <a:avLst/>
            </a:prstGeom>
            <a:solidFill>
              <a:srgbClr val="99FF99">
                <a:alpha val="50000"/>
              </a:srgbClr>
            </a:solidFill>
            <a:ln w="9525">
              <a:round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99FF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13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4512" y="3072"/>
              <a:ext cx="480" cy="19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DeflateBottom">
                <a:avLst>
                  <a:gd name="adj" fmla="val 76472"/>
                </a:avLst>
              </a:prstTxWarp>
              <a:scene3d>
                <a:camera prst="legacyPerspectiveFront">
                  <a:rot lat="19799999" lon="19439998" rev="0"/>
                </a:camera>
                <a:lightRig rig="legacyNormal2" dir="t"/>
              </a:scene3d>
              <a:sp3d extrusionH="354000" prstMaterial="legacyMatte">
                <a:extrusionClr>
                  <a:srgbClr val="939676"/>
                </a:extrusionClr>
              </a:sp3d>
            </a:bodyPr>
            <a:lstStyle/>
            <a:p>
              <a:pPr algn="ctr"/>
              <a:r>
                <a:rPr lang="en-GB" sz="3323" kern="10" dirty="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707070"/>
                      </a:gs>
                      <a:gs pos="50000">
                        <a:srgbClr val="FFFFFF"/>
                      </a:gs>
                      <a:gs pos="100000">
                        <a:srgbClr val="707070"/>
                      </a:gs>
                    </a:gsLst>
                    <a:lin ang="2700000" scaled="1"/>
                  </a:gradFill>
                  <a:effectLst/>
                  <a:latin typeface="Impact"/>
                </a:rPr>
                <a:t>DAQ server</a:t>
              </a:r>
            </a:p>
          </p:txBody>
        </p:sp>
      </p:grpSp>
      <p:grpSp>
        <p:nvGrpSpPr>
          <p:cNvPr id="14" name="Group 35"/>
          <p:cNvGrpSpPr>
            <a:grpSpLocks noChangeAspect="1"/>
          </p:cNvGrpSpPr>
          <p:nvPr/>
        </p:nvGrpSpPr>
        <p:grpSpPr bwMode="auto">
          <a:xfrm>
            <a:off x="2475035" y="3264438"/>
            <a:ext cx="728296" cy="126023"/>
            <a:chOff x="3423" y="3475"/>
            <a:chExt cx="1089" cy="153"/>
          </a:xfrm>
        </p:grpSpPr>
        <p:sp>
          <p:nvSpPr>
            <p:cNvPr id="15" name="Arc 36"/>
            <p:cNvSpPr>
              <a:spLocks noChangeAspect="1"/>
            </p:cNvSpPr>
            <p:nvPr/>
          </p:nvSpPr>
          <p:spPr bwMode="auto">
            <a:xfrm flipV="1">
              <a:off x="3423" y="3475"/>
              <a:ext cx="490" cy="109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585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676"/>
                    <a:pt x="9661" y="8"/>
                    <a:pt x="21585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6"/>
                    <a:pt x="9661" y="8"/>
                    <a:pt x="2158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37"/>
            <p:cNvSpPr>
              <a:spLocks noChangeAspect="1" noChangeShapeType="1"/>
            </p:cNvSpPr>
            <p:nvPr/>
          </p:nvSpPr>
          <p:spPr bwMode="auto">
            <a:xfrm flipV="1">
              <a:off x="3914" y="3586"/>
              <a:ext cx="598" cy="0"/>
            </a:xfrm>
            <a:prstGeom prst="line">
              <a:avLst/>
            </a:prstGeom>
            <a:noFill/>
            <a:ln w="12700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7" name="Group 38"/>
            <p:cNvGrpSpPr>
              <a:grpSpLocks noChangeAspect="1"/>
            </p:cNvGrpSpPr>
            <p:nvPr/>
          </p:nvGrpSpPr>
          <p:grpSpPr bwMode="auto">
            <a:xfrm flipV="1">
              <a:off x="4041" y="3508"/>
              <a:ext cx="109" cy="77"/>
              <a:chOff x="12604" y="3028"/>
              <a:chExt cx="328" cy="232"/>
            </a:xfrm>
          </p:grpSpPr>
          <p:sp>
            <p:nvSpPr>
              <p:cNvPr id="21" name="Oval 39"/>
              <p:cNvSpPr>
                <a:spLocks noChangeAspect="1" noChangeArrowheads="1"/>
              </p:cNvSpPr>
              <p:nvPr/>
            </p:nvSpPr>
            <p:spPr bwMode="auto">
              <a:xfrm>
                <a:off x="12604" y="3028"/>
                <a:ext cx="232" cy="232"/>
              </a:xfrm>
              <a:prstGeom prst="ellips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Oval 40"/>
              <p:cNvSpPr>
                <a:spLocks noChangeAspect="1" noChangeArrowheads="1"/>
              </p:cNvSpPr>
              <p:nvPr/>
            </p:nvSpPr>
            <p:spPr bwMode="auto">
              <a:xfrm>
                <a:off x="12700" y="3028"/>
                <a:ext cx="232" cy="232"/>
              </a:xfrm>
              <a:prstGeom prst="ellips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8" name="Group 41"/>
            <p:cNvGrpSpPr>
              <a:grpSpLocks noChangeAspect="1"/>
            </p:cNvGrpSpPr>
            <p:nvPr/>
          </p:nvGrpSpPr>
          <p:grpSpPr bwMode="auto">
            <a:xfrm>
              <a:off x="3744" y="3532"/>
              <a:ext cx="96" cy="96"/>
              <a:chOff x="3148" y="2900"/>
              <a:chExt cx="96" cy="96"/>
            </a:xfrm>
          </p:grpSpPr>
          <p:sp>
            <p:nvSpPr>
              <p:cNvPr id="19" name="Line 42"/>
              <p:cNvSpPr>
                <a:spLocks noChangeAspect="1" noChangeShapeType="1"/>
              </p:cNvSpPr>
              <p:nvPr/>
            </p:nvSpPr>
            <p:spPr bwMode="auto">
              <a:xfrm>
                <a:off x="3148" y="2900"/>
                <a:ext cx="96" cy="48"/>
              </a:xfrm>
              <a:prstGeom prst="line">
                <a:avLst/>
              </a:prstGeom>
              <a:noFill/>
              <a:ln w="28575">
                <a:solidFill>
                  <a:srgbClr val="66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" name="Line 43"/>
              <p:cNvSpPr>
                <a:spLocks noChangeAspect="1" noChangeShapeType="1"/>
              </p:cNvSpPr>
              <p:nvPr/>
            </p:nvSpPr>
            <p:spPr bwMode="auto">
              <a:xfrm flipV="1">
                <a:off x="3148" y="2948"/>
                <a:ext cx="96" cy="48"/>
              </a:xfrm>
              <a:prstGeom prst="line">
                <a:avLst/>
              </a:prstGeom>
              <a:noFill/>
              <a:ln w="28575">
                <a:solidFill>
                  <a:srgbClr val="66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23" name="Group 44"/>
          <p:cNvGrpSpPr>
            <a:grpSpLocks noChangeAspect="1"/>
          </p:cNvGrpSpPr>
          <p:nvPr/>
        </p:nvGrpSpPr>
        <p:grpSpPr bwMode="auto">
          <a:xfrm>
            <a:off x="2545374" y="3186773"/>
            <a:ext cx="720969" cy="128954"/>
            <a:chOff x="3528" y="3382"/>
            <a:chExt cx="1080" cy="156"/>
          </a:xfrm>
        </p:grpSpPr>
        <p:sp>
          <p:nvSpPr>
            <p:cNvPr id="24" name="Arc 45"/>
            <p:cNvSpPr>
              <a:spLocks noChangeAspect="1"/>
            </p:cNvSpPr>
            <p:nvPr/>
          </p:nvSpPr>
          <p:spPr bwMode="auto">
            <a:xfrm flipV="1">
              <a:off x="3528" y="3382"/>
              <a:ext cx="490" cy="109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585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676"/>
                    <a:pt x="9661" y="8"/>
                    <a:pt x="21585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6"/>
                    <a:pt x="9661" y="8"/>
                    <a:pt x="2158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46"/>
            <p:cNvSpPr>
              <a:spLocks noChangeAspect="1" noChangeShapeType="1"/>
            </p:cNvSpPr>
            <p:nvPr/>
          </p:nvSpPr>
          <p:spPr bwMode="auto">
            <a:xfrm flipV="1">
              <a:off x="4019" y="3493"/>
              <a:ext cx="589" cy="0"/>
            </a:xfrm>
            <a:prstGeom prst="line">
              <a:avLst/>
            </a:prstGeom>
            <a:noFill/>
            <a:ln w="12700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6" name="Group 47"/>
            <p:cNvGrpSpPr>
              <a:grpSpLocks noChangeAspect="1"/>
            </p:cNvGrpSpPr>
            <p:nvPr/>
          </p:nvGrpSpPr>
          <p:grpSpPr bwMode="auto">
            <a:xfrm flipV="1">
              <a:off x="4146" y="3415"/>
              <a:ext cx="109" cy="77"/>
              <a:chOff x="12604" y="3028"/>
              <a:chExt cx="328" cy="232"/>
            </a:xfrm>
          </p:grpSpPr>
          <p:sp>
            <p:nvSpPr>
              <p:cNvPr id="30" name="Oval 48"/>
              <p:cNvSpPr>
                <a:spLocks noChangeAspect="1" noChangeArrowheads="1"/>
              </p:cNvSpPr>
              <p:nvPr/>
            </p:nvSpPr>
            <p:spPr bwMode="auto">
              <a:xfrm>
                <a:off x="12604" y="3028"/>
                <a:ext cx="232" cy="232"/>
              </a:xfrm>
              <a:prstGeom prst="ellips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Oval 49"/>
              <p:cNvSpPr>
                <a:spLocks noChangeAspect="1" noChangeArrowheads="1"/>
              </p:cNvSpPr>
              <p:nvPr/>
            </p:nvSpPr>
            <p:spPr bwMode="auto">
              <a:xfrm>
                <a:off x="12700" y="3028"/>
                <a:ext cx="232" cy="232"/>
              </a:xfrm>
              <a:prstGeom prst="ellips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7" name="Group 50"/>
            <p:cNvGrpSpPr>
              <a:grpSpLocks noChangeAspect="1"/>
            </p:cNvGrpSpPr>
            <p:nvPr/>
          </p:nvGrpSpPr>
          <p:grpSpPr bwMode="auto">
            <a:xfrm>
              <a:off x="3852" y="3442"/>
              <a:ext cx="96" cy="96"/>
              <a:chOff x="3148" y="2900"/>
              <a:chExt cx="96" cy="96"/>
            </a:xfrm>
          </p:grpSpPr>
          <p:sp>
            <p:nvSpPr>
              <p:cNvPr id="28" name="Line 51"/>
              <p:cNvSpPr>
                <a:spLocks noChangeAspect="1" noChangeShapeType="1"/>
              </p:cNvSpPr>
              <p:nvPr/>
            </p:nvSpPr>
            <p:spPr bwMode="auto">
              <a:xfrm>
                <a:off x="3148" y="2900"/>
                <a:ext cx="96" cy="48"/>
              </a:xfrm>
              <a:prstGeom prst="line">
                <a:avLst/>
              </a:prstGeom>
              <a:noFill/>
              <a:ln w="28575">
                <a:solidFill>
                  <a:srgbClr val="66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9" name="Line 52"/>
              <p:cNvSpPr>
                <a:spLocks noChangeAspect="1" noChangeShapeType="1"/>
              </p:cNvSpPr>
              <p:nvPr/>
            </p:nvSpPr>
            <p:spPr bwMode="auto">
              <a:xfrm flipV="1">
                <a:off x="3148" y="2948"/>
                <a:ext cx="96" cy="48"/>
              </a:xfrm>
              <a:prstGeom prst="line">
                <a:avLst/>
              </a:prstGeom>
              <a:noFill/>
              <a:ln w="28575">
                <a:solidFill>
                  <a:srgbClr val="66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32" name="Arc 53"/>
          <p:cNvSpPr>
            <a:spLocks noChangeAspect="1"/>
          </p:cNvSpPr>
          <p:nvPr/>
        </p:nvSpPr>
        <p:spPr bwMode="auto">
          <a:xfrm flipV="1">
            <a:off x="2630366" y="3109107"/>
            <a:ext cx="326780" cy="89389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85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76"/>
                  <a:pt x="9661" y="8"/>
                  <a:pt x="215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6"/>
                  <a:pt x="9661" y="8"/>
                  <a:pt x="215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rgbClr val="9DBAF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" name="Line 54"/>
          <p:cNvSpPr>
            <a:spLocks noChangeAspect="1" noChangeShapeType="1"/>
          </p:cNvSpPr>
          <p:nvPr/>
        </p:nvSpPr>
        <p:spPr bwMode="auto">
          <a:xfrm flipV="1">
            <a:off x="2958612" y="3199961"/>
            <a:ext cx="392723" cy="0"/>
          </a:xfrm>
          <a:prstGeom prst="line">
            <a:avLst/>
          </a:prstGeom>
          <a:noFill/>
          <a:ln w="12700">
            <a:solidFill>
              <a:srgbClr val="9DBAF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4" name="Group 55"/>
          <p:cNvGrpSpPr>
            <a:grpSpLocks noChangeAspect="1"/>
          </p:cNvGrpSpPr>
          <p:nvPr/>
        </p:nvGrpSpPr>
        <p:grpSpPr bwMode="auto">
          <a:xfrm flipV="1">
            <a:off x="3043605" y="3136950"/>
            <a:ext cx="71803" cy="63011"/>
            <a:chOff x="12604" y="3028"/>
            <a:chExt cx="328" cy="232"/>
          </a:xfrm>
        </p:grpSpPr>
        <p:sp>
          <p:nvSpPr>
            <p:cNvPr id="35" name="Oval 56"/>
            <p:cNvSpPr>
              <a:spLocks noChangeAspect="1" noChangeArrowheads="1"/>
            </p:cNvSpPr>
            <p:nvPr/>
          </p:nvSpPr>
          <p:spPr bwMode="auto">
            <a:xfrm>
              <a:off x="12604" y="3028"/>
              <a:ext cx="232" cy="232"/>
            </a:xfrm>
            <a:prstGeom prst="ellipse">
              <a:avLst/>
            </a:prstGeom>
            <a:noFill/>
            <a:ln w="12700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Oval 57"/>
            <p:cNvSpPr>
              <a:spLocks noChangeAspect="1" noChangeArrowheads="1"/>
            </p:cNvSpPr>
            <p:nvPr/>
          </p:nvSpPr>
          <p:spPr bwMode="auto">
            <a:xfrm>
              <a:off x="12700" y="3028"/>
              <a:ext cx="232" cy="232"/>
            </a:xfrm>
            <a:prstGeom prst="ellipse">
              <a:avLst/>
            </a:prstGeom>
            <a:noFill/>
            <a:ln w="12700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7" name="Group 58"/>
          <p:cNvGrpSpPr>
            <a:grpSpLocks noChangeAspect="1"/>
          </p:cNvGrpSpPr>
          <p:nvPr/>
        </p:nvGrpSpPr>
        <p:grpSpPr bwMode="auto">
          <a:xfrm>
            <a:off x="2905858" y="3158930"/>
            <a:ext cx="63011" cy="80597"/>
            <a:chOff x="3148" y="2900"/>
            <a:chExt cx="96" cy="96"/>
          </a:xfrm>
        </p:grpSpPr>
        <p:sp>
          <p:nvSpPr>
            <p:cNvPr id="38" name="Line 59"/>
            <p:cNvSpPr>
              <a:spLocks noChangeAspect="1" noChangeShapeType="1"/>
            </p:cNvSpPr>
            <p:nvPr/>
          </p:nvSpPr>
          <p:spPr bwMode="auto">
            <a:xfrm>
              <a:off x="3148" y="2900"/>
              <a:ext cx="96" cy="48"/>
            </a:xfrm>
            <a:prstGeom prst="line">
              <a:avLst/>
            </a:prstGeom>
            <a:noFill/>
            <a:ln w="28575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Line 60"/>
            <p:cNvSpPr>
              <a:spLocks noChangeAspect="1" noChangeShapeType="1"/>
            </p:cNvSpPr>
            <p:nvPr/>
          </p:nvSpPr>
          <p:spPr bwMode="auto">
            <a:xfrm flipV="1">
              <a:off x="3148" y="2948"/>
              <a:ext cx="96" cy="48"/>
            </a:xfrm>
            <a:prstGeom prst="line">
              <a:avLst/>
            </a:prstGeom>
            <a:noFill/>
            <a:ln w="28575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1" name="Group 74"/>
          <p:cNvGrpSpPr>
            <a:grpSpLocks noChangeAspect="1"/>
          </p:cNvGrpSpPr>
          <p:nvPr/>
        </p:nvGrpSpPr>
        <p:grpSpPr bwMode="auto">
          <a:xfrm>
            <a:off x="1223597" y="2424773"/>
            <a:ext cx="975946" cy="981808"/>
            <a:chOff x="816" y="2544"/>
            <a:chExt cx="1460" cy="1190"/>
          </a:xfrm>
        </p:grpSpPr>
        <p:sp>
          <p:nvSpPr>
            <p:cNvPr id="42" name="Freeform 75"/>
            <p:cNvSpPr>
              <a:spLocks noChangeAspect="1"/>
            </p:cNvSpPr>
            <p:nvPr/>
          </p:nvSpPr>
          <p:spPr bwMode="auto">
            <a:xfrm>
              <a:off x="2196" y="2702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AutoShape 76"/>
            <p:cNvSpPr>
              <a:spLocks noChangeAspect="1" noChangeArrowheads="1"/>
            </p:cNvSpPr>
            <p:nvPr/>
          </p:nvSpPr>
          <p:spPr bwMode="auto">
            <a:xfrm>
              <a:off x="2213" y="2751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Freeform 77"/>
            <p:cNvSpPr>
              <a:spLocks noChangeAspect="1"/>
            </p:cNvSpPr>
            <p:nvPr/>
          </p:nvSpPr>
          <p:spPr bwMode="auto">
            <a:xfrm>
              <a:off x="816" y="2544"/>
              <a:ext cx="1459" cy="602"/>
            </a:xfrm>
            <a:custGeom>
              <a:avLst/>
              <a:gdLst>
                <a:gd name="T0" fmla="*/ 3216 w 4416"/>
                <a:gd name="T1" fmla="*/ 1200 h 1824"/>
                <a:gd name="T2" fmla="*/ 4416 w 4416"/>
                <a:gd name="T3" fmla="*/ 0 h 1824"/>
                <a:gd name="T4" fmla="*/ 480 w 4416"/>
                <a:gd name="T5" fmla="*/ 1344 h 1824"/>
                <a:gd name="T6" fmla="*/ 0 w 4416"/>
                <a:gd name="T7" fmla="*/ 1824 h 1824"/>
                <a:gd name="T8" fmla="*/ 3216 w 4416"/>
                <a:gd name="T9" fmla="*/ 1200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6" h="1824">
                  <a:moveTo>
                    <a:pt x="3216" y="1200"/>
                  </a:moveTo>
                  <a:lnTo>
                    <a:pt x="4416" y="0"/>
                  </a:lnTo>
                  <a:lnTo>
                    <a:pt x="480" y="1344"/>
                  </a:lnTo>
                  <a:lnTo>
                    <a:pt x="0" y="1824"/>
                  </a:lnTo>
                  <a:lnTo>
                    <a:pt x="3216" y="120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18900000" scaled="1"/>
            </a:gradFill>
            <a:ln w="12700" cap="flat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5" name="Freeform 78"/>
            <p:cNvSpPr>
              <a:spLocks noChangeAspect="1"/>
            </p:cNvSpPr>
            <p:nvPr/>
          </p:nvSpPr>
          <p:spPr bwMode="auto">
            <a:xfrm>
              <a:off x="2196" y="2544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79"/>
            <p:cNvSpPr>
              <a:spLocks noChangeAspect="1" noChangeShapeType="1"/>
            </p:cNvSpPr>
            <p:nvPr/>
          </p:nvSpPr>
          <p:spPr bwMode="auto">
            <a:xfrm flipH="1">
              <a:off x="950" y="2624"/>
              <a:ext cx="1255" cy="394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7" name="AutoShape 80"/>
            <p:cNvSpPr>
              <a:spLocks noChangeAspect="1" noChangeArrowheads="1"/>
            </p:cNvSpPr>
            <p:nvPr/>
          </p:nvSpPr>
          <p:spPr bwMode="auto">
            <a:xfrm>
              <a:off x="2213" y="2593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Freeform 81"/>
            <p:cNvSpPr>
              <a:spLocks noChangeAspect="1"/>
            </p:cNvSpPr>
            <p:nvPr/>
          </p:nvSpPr>
          <p:spPr bwMode="auto">
            <a:xfrm>
              <a:off x="2117" y="2623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AutoShape 82"/>
            <p:cNvSpPr>
              <a:spLocks noChangeAspect="1" noChangeArrowheads="1"/>
            </p:cNvSpPr>
            <p:nvPr/>
          </p:nvSpPr>
          <p:spPr bwMode="auto">
            <a:xfrm>
              <a:off x="2134" y="2672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0" name="Freeform 83"/>
            <p:cNvSpPr>
              <a:spLocks noChangeAspect="1"/>
            </p:cNvSpPr>
            <p:nvPr/>
          </p:nvSpPr>
          <p:spPr bwMode="auto">
            <a:xfrm>
              <a:off x="2117" y="2782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AutoShape 84"/>
            <p:cNvSpPr>
              <a:spLocks noChangeAspect="1" noChangeArrowheads="1"/>
            </p:cNvSpPr>
            <p:nvPr/>
          </p:nvSpPr>
          <p:spPr bwMode="auto">
            <a:xfrm>
              <a:off x="2134" y="283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Freeform 85"/>
            <p:cNvSpPr>
              <a:spLocks noChangeAspect="1"/>
            </p:cNvSpPr>
            <p:nvPr/>
          </p:nvSpPr>
          <p:spPr bwMode="auto">
            <a:xfrm>
              <a:off x="2117" y="2940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AutoShape 86"/>
            <p:cNvSpPr>
              <a:spLocks noChangeAspect="1" noChangeArrowheads="1"/>
            </p:cNvSpPr>
            <p:nvPr/>
          </p:nvSpPr>
          <p:spPr bwMode="auto">
            <a:xfrm>
              <a:off x="2134" y="2989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Freeform 87"/>
            <p:cNvSpPr>
              <a:spLocks noChangeAspect="1"/>
            </p:cNvSpPr>
            <p:nvPr/>
          </p:nvSpPr>
          <p:spPr bwMode="auto">
            <a:xfrm>
              <a:off x="2117" y="3099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AutoShape 88"/>
            <p:cNvSpPr>
              <a:spLocks noChangeAspect="1" noChangeArrowheads="1"/>
            </p:cNvSpPr>
            <p:nvPr/>
          </p:nvSpPr>
          <p:spPr bwMode="auto">
            <a:xfrm>
              <a:off x="2134" y="3148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Freeform 89"/>
            <p:cNvSpPr>
              <a:spLocks noChangeAspect="1"/>
            </p:cNvSpPr>
            <p:nvPr/>
          </p:nvSpPr>
          <p:spPr bwMode="auto">
            <a:xfrm>
              <a:off x="2117" y="325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AutoShape 90"/>
            <p:cNvSpPr>
              <a:spLocks noChangeAspect="1" noChangeArrowheads="1"/>
            </p:cNvSpPr>
            <p:nvPr/>
          </p:nvSpPr>
          <p:spPr bwMode="auto">
            <a:xfrm>
              <a:off x="2134" y="330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Freeform 91"/>
            <p:cNvSpPr>
              <a:spLocks noChangeAspect="1"/>
            </p:cNvSpPr>
            <p:nvPr/>
          </p:nvSpPr>
          <p:spPr bwMode="auto">
            <a:xfrm>
              <a:off x="816" y="2940"/>
              <a:ext cx="1063" cy="793"/>
            </a:xfrm>
            <a:custGeom>
              <a:avLst/>
              <a:gdLst>
                <a:gd name="T0" fmla="*/ 3216 w 3216"/>
                <a:gd name="T1" fmla="*/ 2400 h 2400"/>
                <a:gd name="T2" fmla="*/ 3216 w 3216"/>
                <a:gd name="T3" fmla="*/ 0 h 2400"/>
                <a:gd name="T4" fmla="*/ 0 w 3216"/>
                <a:gd name="T5" fmla="*/ 624 h 2400"/>
                <a:gd name="T6" fmla="*/ 0 w 3216"/>
                <a:gd name="T7" fmla="*/ 1584 h 2400"/>
                <a:gd name="T8" fmla="*/ 3216 w 3216"/>
                <a:gd name="T9" fmla="*/ 24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6" h="2400">
                  <a:moveTo>
                    <a:pt x="3216" y="2400"/>
                  </a:moveTo>
                  <a:lnTo>
                    <a:pt x="3216" y="0"/>
                  </a:lnTo>
                  <a:lnTo>
                    <a:pt x="0" y="624"/>
                  </a:lnTo>
                  <a:lnTo>
                    <a:pt x="0" y="1584"/>
                  </a:lnTo>
                  <a:lnTo>
                    <a:pt x="3216" y="240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 w="12700" cap="flat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Line 92"/>
            <p:cNvSpPr>
              <a:spLocks noChangeAspect="1" noChangeShapeType="1"/>
            </p:cNvSpPr>
            <p:nvPr/>
          </p:nvSpPr>
          <p:spPr bwMode="auto">
            <a:xfrm flipH="1">
              <a:off x="823" y="3100"/>
              <a:ext cx="1065" cy="108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Line 93"/>
            <p:cNvSpPr>
              <a:spLocks noChangeAspect="1" noChangeShapeType="1"/>
            </p:cNvSpPr>
            <p:nvPr/>
          </p:nvSpPr>
          <p:spPr bwMode="auto">
            <a:xfrm flipV="1">
              <a:off x="825" y="3256"/>
              <a:ext cx="1060" cy="19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" name="Line 94"/>
            <p:cNvSpPr>
              <a:spLocks noChangeAspect="1" noChangeShapeType="1"/>
            </p:cNvSpPr>
            <p:nvPr/>
          </p:nvSpPr>
          <p:spPr bwMode="auto">
            <a:xfrm flipH="1" flipV="1">
              <a:off x="823" y="3335"/>
              <a:ext cx="1065" cy="82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" name="Line 95"/>
            <p:cNvSpPr>
              <a:spLocks noChangeAspect="1" noChangeShapeType="1"/>
            </p:cNvSpPr>
            <p:nvPr/>
          </p:nvSpPr>
          <p:spPr bwMode="auto">
            <a:xfrm flipH="1" flipV="1">
              <a:off x="823" y="3399"/>
              <a:ext cx="1065" cy="177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Line 96"/>
            <p:cNvSpPr>
              <a:spLocks noChangeAspect="1" noChangeShapeType="1"/>
            </p:cNvSpPr>
            <p:nvPr/>
          </p:nvSpPr>
          <p:spPr bwMode="auto">
            <a:xfrm flipH="1" flipV="1">
              <a:off x="823" y="3462"/>
              <a:ext cx="1065" cy="272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4" name="Line 97"/>
            <p:cNvSpPr>
              <a:spLocks noChangeAspect="1" noChangeShapeType="1"/>
            </p:cNvSpPr>
            <p:nvPr/>
          </p:nvSpPr>
          <p:spPr bwMode="auto">
            <a:xfrm flipH="1">
              <a:off x="854" y="2862"/>
              <a:ext cx="1113" cy="251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" name="Line 98"/>
            <p:cNvSpPr>
              <a:spLocks noChangeAspect="1" noChangeShapeType="1"/>
            </p:cNvSpPr>
            <p:nvPr/>
          </p:nvSpPr>
          <p:spPr bwMode="auto">
            <a:xfrm flipH="1">
              <a:off x="886" y="2783"/>
              <a:ext cx="1161" cy="299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Line 99"/>
            <p:cNvSpPr>
              <a:spLocks noChangeAspect="1" noChangeShapeType="1"/>
            </p:cNvSpPr>
            <p:nvPr/>
          </p:nvSpPr>
          <p:spPr bwMode="auto">
            <a:xfrm flipH="1">
              <a:off x="918" y="2704"/>
              <a:ext cx="1208" cy="346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Freeform 100"/>
            <p:cNvSpPr>
              <a:spLocks noChangeAspect="1"/>
            </p:cNvSpPr>
            <p:nvPr/>
          </p:nvSpPr>
          <p:spPr bwMode="auto">
            <a:xfrm>
              <a:off x="2196" y="286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8" name="AutoShape 101"/>
            <p:cNvSpPr>
              <a:spLocks noChangeAspect="1" noChangeArrowheads="1"/>
            </p:cNvSpPr>
            <p:nvPr/>
          </p:nvSpPr>
          <p:spPr bwMode="auto">
            <a:xfrm>
              <a:off x="2213" y="291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Freeform 102"/>
            <p:cNvSpPr>
              <a:spLocks noChangeAspect="1"/>
            </p:cNvSpPr>
            <p:nvPr/>
          </p:nvSpPr>
          <p:spPr bwMode="auto">
            <a:xfrm>
              <a:off x="2196" y="3019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0" name="AutoShape 103"/>
            <p:cNvSpPr>
              <a:spLocks noChangeAspect="1" noChangeArrowheads="1"/>
            </p:cNvSpPr>
            <p:nvPr/>
          </p:nvSpPr>
          <p:spPr bwMode="auto">
            <a:xfrm>
              <a:off x="2213" y="3068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" name="Freeform 104"/>
            <p:cNvSpPr>
              <a:spLocks noChangeAspect="1"/>
            </p:cNvSpPr>
            <p:nvPr/>
          </p:nvSpPr>
          <p:spPr bwMode="auto">
            <a:xfrm>
              <a:off x="2196" y="317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" name="AutoShape 105"/>
            <p:cNvSpPr>
              <a:spLocks noChangeAspect="1" noChangeArrowheads="1"/>
            </p:cNvSpPr>
            <p:nvPr/>
          </p:nvSpPr>
          <p:spPr bwMode="auto">
            <a:xfrm>
              <a:off x="2213" y="322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3" name="Freeform 106"/>
            <p:cNvSpPr>
              <a:spLocks noChangeAspect="1"/>
            </p:cNvSpPr>
            <p:nvPr/>
          </p:nvSpPr>
          <p:spPr bwMode="auto">
            <a:xfrm>
              <a:off x="2037" y="2702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4" name="AutoShape 107"/>
            <p:cNvSpPr>
              <a:spLocks noChangeAspect="1" noChangeArrowheads="1"/>
            </p:cNvSpPr>
            <p:nvPr/>
          </p:nvSpPr>
          <p:spPr bwMode="auto">
            <a:xfrm>
              <a:off x="2054" y="275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5" name="Freeform 108"/>
            <p:cNvSpPr>
              <a:spLocks noChangeAspect="1"/>
            </p:cNvSpPr>
            <p:nvPr/>
          </p:nvSpPr>
          <p:spPr bwMode="auto">
            <a:xfrm>
              <a:off x="2037" y="286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AutoShape 109"/>
            <p:cNvSpPr>
              <a:spLocks noChangeAspect="1" noChangeArrowheads="1"/>
            </p:cNvSpPr>
            <p:nvPr/>
          </p:nvSpPr>
          <p:spPr bwMode="auto">
            <a:xfrm>
              <a:off x="2054" y="291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7" name="Freeform 110"/>
            <p:cNvSpPr>
              <a:spLocks noChangeAspect="1"/>
            </p:cNvSpPr>
            <p:nvPr/>
          </p:nvSpPr>
          <p:spPr bwMode="auto">
            <a:xfrm>
              <a:off x="2037" y="3019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" name="AutoShape 111"/>
            <p:cNvSpPr>
              <a:spLocks noChangeAspect="1" noChangeArrowheads="1"/>
            </p:cNvSpPr>
            <p:nvPr/>
          </p:nvSpPr>
          <p:spPr bwMode="auto">
            <a:xfrm>
              <a:off x="2054" y="3068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9" name="Freeform 112"/>
            <p:cNvSpPr>
              <a:spLocks noChangeAspect="1"/>
            </p:cNvSpPr>
            <p:nvPr/>
          </p:nvSpPr>
          <p:spPr bwMode="auto">
            <a:xfrm>
              <a:off x="2037" y="317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0" name="AutoShape 113"/>
            <p:cNvSpPr>
              <a:spLocks noChangeAspect="1" noChangeArrowheads="1"/>
            </p:cNvSpPr>
            <p:nvPr/>
          </p:nvSpPr>
          <p:spPr bwMode="auto">
            <a:xfrm>
              <a:off x="2054" y="322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1" name="Freeform 114"/>
            <p:cNvSpPr>
              <a:spLocks noChangeAspect="1"/>
            </p:cNvSpPr>
            <p:nvPr/>
          </p:nvSpPr>
          <p:spPr bwMode="auto">
            <a:xfrm>
              <a:off x="2037" y="3337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" name="AutoShape 115"/>
            <p:cNvSpPr>
              <a:spLocks noChangeAspect="1" noChangeArrowheads="1"/>
            </p:cNvSpPr>
            <p:nvPr/>
          </p:nvSpPr>
          <p:spPr bwMode="auto">
            <a:xfrm>
              <a:off x="2054" y="338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3" name="Freeform 116"/>
            <p:cNvSpPr>
              <a:spLocks noChangeAspect="1"/>
            </p:cNvSpPr>
            <p:nvPr/>
          </p:nvSpPr>
          <p:spPr bwMode="auto">
            <a:xfrm>
              <a:off x="1958" y="278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4" name="AutoShape 117"/>
            <p:cNvSpPr>
              <a:spLocks noChangeAspect="1" noChangeArrowheads="1"/>
            </p:cNvSpPr>
            <p:nvPr/>
          </p:nvSpPr>
          <p:spPr bwMode="auto">
            <a:xfrm>
              <a:off x="1975" y="283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5" name="Freeform 118"/>
            <p:cNvSpPr>
              <a:spLocks noChangeAspect="1"/>
            </p:cNvSpPr>
            <p:nvPr/>
          </p:nvSpPr>
          <p:spPr bwMode="auto">
            <a:xfrm>
              <a:off x="1958" y="2940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6" name="AutoShape 119"/>
            <p:cNvSpPr>
              <a:spLocks noChangeAspect="1" noChangeArrowheads="1"/>
            </p:cNvSpPr>
            <p:nvPr/>
          </p:nvSpPr>
          <p:spPr bwMode="auto">
            <a:xfrm>
              <a:off x="1975" y="2989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" name="Freeform 120"/>
            <p:cNvSpPr>
              <a:spLocks noChangeAspect="1"/>
            </p:cNvSpPr>
            <p:nvPr/>
          </p:nvSpPr>
          <p:spPr bwMode="auto">
            <a:xfrm>
              <a:off x="1958" y="3099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8" name="AutoShape 121"/>
            <p:cNvSpPr>
              <a:spLocks noChangeAspect="1" noChangeArrowheads="1"/>
            </p:cNvSpPr>
            <p:nvPr/>
          </p:nvSpPr>
          <p:spPr bwMode="auto">
            <a:xfrm>
              <a:off x="1975" y="3148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" name="Freeform 122"/>
            <p:cNvSpPr>
              <a:spLocks noChangeAspect="1"/>
            </p:cNvSpPr>
            <p:nvPr/>
          </p:nvSpPr>
          <p:spPr bwMode="auto">
            <a:xfrm>
              <a:off x="1958" y="3257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0" name="AutoShape 123"/>
            <p:cNvSpPr>
              <a:spLocks noChangeAspect="1" noChangeArrowheads="1"/>
            </p:cNvSpPr>
            <p:nvPr/>
          </p:nvSpPr>
          <p:spPr bwMode="auto">
            <a:xfrm>
              <a:off x="1975" y="3306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1" name="Freeform 124"/>
            <p:cNvSpPr>
              <a:spLocks noChangeAspect="1"/>
            </p:cNvSpPr>
            <p:nvPr/>
          </p:nvSpPr>
          <p:spPr bwMode="auto">
            <a:xfrm>
              <a:off x="1958" y="3416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" name="AutoShape 125"/>
            <p:cNvSpPr>
              <a:spLocks noChangeAspect="1" noChangeArrowheads="1"/>
            </p:cNvSpPr>
            <p:nvPr/>
          </p:nvSpPr>
          <p:spPr bwMode="auto">
            <a:xfrm>
              <a:off x="1975" y="3465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3" name="Freeform 126"/>
            <p:cNvSpPr>
              <a:spLocks noChangeAspect="1"/>
            </p:cNvSpPr>
            <p:nvPr/>
          </p:nvSpPr>
          <p:spPr bwMode="auto">
            <a:xfrm>
              <a:off x="1879" y="286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4" name="AutoShape 127"/>
            <p:cNvSpPr>
              <a:spLocks noChangeAspect="1" noChangeArrowheads="1"/>
            </p:cNvSpPr>
            <p:nvPr/>
          </p:nvSpPr>
          <p:spPr bwMode="auto">
            <a:xfrm>
              <a:off x="1896" y="291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5" name="Freeform 128"/>
            <p:cNvSpPr>
              <a:spLocks noChangeAspect="1"/>
            </p:cNvSpPr>
            <p:nvPr/>
          </p:nvSpPr>
          <p:spPr bwMode="auto">
            <a:xfrm>
              <a:off x="1879" y="3019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6" name="AutoShape 129"/>
            <p:cNvSpPr>
              <a:spLocks noChangeAspect="1" noChangeArrowheads="1"/>
            </p:cNvSpPr>
            <p:nvPr/>
          </p:nvSpPr>
          <p:spPr bwMode="auto">
            <a:xfrm>
              <a:off x="1896" y="3068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7" name="Freeform 130"/>
            <p:cNvSpPr>
              <a:spLocks noChangeAspect="1"/>
            </p:cNvSpPr>
            <p:nvPr/>
          </p:nvSpPr>
          <p:spPr bwMode="auto">
            <a:xfrm>
              <a:off x="1879" y="317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8" name="AutoShape 131"/>
            <p:cNvSpPr>
              <a:spLocks noChangeAspect="1" noChangeArrowheads="1"/>
            </p:cNvSpPr>
            <p:nvPr/>
          </p:nvSpPr>
          <p:spPr bwMode="auto">
            <a:xfrm>
              <a:off x="1896" y="322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9" name="Freeform 132"/>
            <p:cNvSpPr>
              <a:spLocks noChangeAspect="1"/>
            </p:cNvSpPr>
            <p:nvPr/>
          </p:nvSpPr>
          <p:spPr bwMode="auto">
            <a:xfrm>
              <a:off x="1879" y="3337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0" name="AutoShape 133"/>
            <p:cNvSpPr>
              <a:spLocks noChangeAspect="1" noChangeArrowheads="1"/>
            </p:cNvSpPr>
            <p:nvPr/>
          </p:nvSpPr>
          <p:spPr bwMode="auto">
            <a:xfrm>
              <a:off x="1896" y="338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1" name="Freeform 134"/>
            <p:cNvSpPr>
              <a:spLocks noChangeAspect="1"/>
            </p:cNvSpPr>
            <p:nvPr/>
          </p:nvSpPr>
          <p:spPr bwMode="auto">
            <a:xfrm>
              <a:off x="1879" y="3495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" name="AutoShape 135"/>
            <p:cNvSpPr>
              <a:spLocks noChangeAspect="1" noChangeArrowheads="1"/>
            </p:cNvSpPr>
            <p:nvPr/>
          </p:nvSpPr>
          <p:spPr bwMode="auto">
            <a:xfrm>
              <a:off x="1896" y="3544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03" name="Group 136"/>
          <p:cNvGrpSpPr>
            <a:grpSpLocks noChangeAspect="1"/>
          </p:cNvGrpSpPr>
          <p:nvPr/>
        </p:nvGrpSpPr>
        <p:grpSpPr bwMode="auto">
          <a:xfrm>
            <a:off x="1963615" y="2477527"/>
            <a:ext cx="435220" cy="888023"/>
            <a:chOff x="2865" y="2609"/>
            <a:chExt cx="651" cy="1077"/>
          </a:xfrm>
        </p:grpSpPr>
        <p:grpSp>
          <p:nvGrpSpPr>
            <p:cNvPr id="104" name="Group 137"/>
            <p:cNvGrpSpPr>
              <a:grpSpLocks noChangeAspect="1"/>
            </p:cNvGrpSpPr>
            <p:nvPr/>
          </p:nvGrpSpPr>
          <p:grpSpPr bwMode="auto">
            <a:xfrm>
              <a:off x="3183" y="2609"/>
              <a:ext cx="333" cy="758"/>
              <a:chOff x="2832" y="2609"/>
              <a:chExt cx="333" cy="758"/>
            </a:xfrm>
          </p:grpSpPr>
          <p:sp>
            <p:nvSpPr>
              <p:cNvPr id="169" name="AutoShape 138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0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1" name="Line 140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2" name="Line 141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3" name="Line 142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4" name="Line 143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5" name="Line 144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6" name="AutoShape 145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7" name="AutoShape 146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8" name="AutoShape 147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9" name="AutoShape 148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0" name="Line 149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1" name="Line 150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2" name="Line 151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3" name="Line 152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05" name="Group 153"/>
            <p:cNvGrpSpPr>
              <a:grpSpLocks noChangeAspect="1"/>
            </p:cNvGrpSpPr>
            <p:nvPr/>
          </p:nvGrpSpPr>
          <p:grpSpPr bwMode="auto">
            <a:xfrm>
              <a:off x="3102" y="2690"/>
              <a:ext cx="333" cy="758"/>
              <a:chOff x="2832" y="2609"/>
              <a:chExt cx="333" cy="758"/>
            </a:xfrm>
          </p:grpSpPr>
          <p:sp>
            <p:nvSpPr>
              <p:cNvPr id="154" name="AutoShape 154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5" name="Line 155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6" name="Line 156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7" name="Line 157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8" name="Line 158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9" name="Line 159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0" name="Line 160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1" name="AutoShape 161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2" name="AutoShape 162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3" name="AutoShape 163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4" name="AutoShape 164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5" name="Line 165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6" name="Line 166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7" name="Line 167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8" name="Line 168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06" name="Group 169"/>
            <p:cNvGrpSpPr>
              <a:grpSpLocks noChangeAspect="1"/>
            </p:cNvGrpSpPr>
            <p:nvPr/>
          </p:nvGrpSpPr>
          <p:grpSpPr bwMode="auto">
            <a:xfrm>
              <a:off x="3025" y="2770"/>
              <a:ext cx="333" cy="758"/>
              <a:chOff x="2832" y="2609"/>
              <a:chExt cx="333" cy="758"/>
            </a:xfrm>
          </p:grpSpPr>
          <p:sp>
            <p:nvSpPr>
              <p:cNvPr id="139" name="AutoShape 170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0" name="Line 171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1" name="Line 172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2" name="Line 173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3" name="Line 174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4" name="Line 175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5" name="Line 176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6" name="AutoShape 177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7" name="AutoShape 178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8" name="AutoShape 179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9" name="AutoShape 180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0" name="Line 181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1" name="Line 182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2" name="Line 183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3" name="Line 184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07" name="Group 185"/>
            <p:cNvGrpSpPr>
              <a:grpSpLocks noChangeAspect="1"/>
            </p:cNvGrpSpPr>
            <p:nvPr/>
          </p:nvGrpSpPr>
          <p:grpSpPr bwMode="auto">
            <a:xfrm>
              <a:off x="2946" y="2850"/>
              <a:ext cx="333" cy="758"/>
              <a:chOff x="2832" y="2609"/>
              <a:chExt cx="333" cy="758"/>
            </a:xfrm>
          </p:grpSpPr>
          <p:sp>
            <p:nvSpPr>
              <p:cNvPr id="124" name="AutoShape 186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5" name="Line 187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6" name="Line 188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7" name="Line 189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8" name="Line 190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9" name="Line 191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0" name="Line 192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1" name="AutoShape 193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2" name="AutoShape 194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" name="AutoShape 195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4" name="AutoShape 196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" name="Line 197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6" name="Line 198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7" name="Line 199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8" name="Line 200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08" name="Group 201"/>
            <p:cNvGrpSpPr>
              <a:grpSpLocks noChangeAspect="1"/>
            </p:cNvGrpSpPr>
            <p:nvPr/>
          </p:nvGrpSpPr>
          <p:grpSpPr bwMode="auto">
            <a:xfrm>
              <a:off x="2865" y="2928"/>
              <a:ext cx="333" cy="758"/>
              <a:chOff x="2403" y="2926"/>
              <a:chExt cx="333" cy="758"/>
            </a:xfrm>
          </p:grpSpPr>
          <p:sp>
            <p:nvSpPr>
              <p:cNvPr id="109" name="AutoShape 202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0" name="Line 203"/>
              <p:cNvSpPr>
                <a:spLocks noChangeAspect="1" noChangeShapeType="1"/>
              </p:cNvSpPr>
              <p:nvPr/>
            </p:nvSpPr>
            <p:spPr bwMode="auto">
              <a:xfrm flipH="1">
                <a:off x="2403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" name="AutoShape 204"/>
              <p:cNvSpPr>
                <a:spLocks noChangeAspect="1" noChangeArrowheads="1"/>
              </p:cNvSpPr>
              <p:nvPr/>
            </p:nvSpPr>
            <p:spPr bwMode="auto">
              <a:xfrm rot="5400000">
                <a:off x="2484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2" name="Line 205"/>
              <p:cNvSpPr>
                <a:spLocks noChangeAspect="1" noChangeShapeType="1"/>
              </p:cNvSpPr>
              <p:nvPr/>
            </p:nvSpPr>
            <p:spPr bwMode="auto">
              <a:xfrm flipH="1">
                <a:off x="2403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3" name="AutoShape 206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4" name="Line 207"/>
              <p:cNvSpPr>
                <a:spLocks noChangeAspect="1" noChangeShapeType="1"/>
              </p:cNvSpPr>
              <p:nvPr/>
            </p:nvSpPr>
            <p:spPr bwMode="auto">
              <a:xfrm flipH="1">
                <a:off x="2403" y="3305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" name="AutoShape 208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3402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6" name="Line 209"/>
              <p:cNvSpPr>
                <a:spLocks noChangeAspect="1" noChangeShapeType="1"/>
              </p:cNvSpPr>
              <p:nvPr/>
            </p:nvSpPr>
            <p:spPr bwMode="auto">
              <a:xfrm flipH="1">
                <a:off x="2403" y="346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" name="AutoShape 210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3560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8" name="Line 211"/>
              <p:cNvSpPr>
                <a:spLocks noChangeAspect="1" noChangeShapeType="1"/>
              </p:cNvSpPr>
              <p:nvPr/>
            </p:nvSpPr>
            <p:spPr bwMode="auto">
              <a:xfrm flipH="1">
                <a:off x="2403" y="3622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9" name="Line 212"/>
              <p:cNvSpPr>
                <a:spLocks noChangeAspect="1" noChangeShapeType="1"/>
              </p:cNvSpPr>
              <p:nvPr/>
            </p:nvSpPr>
            <p:spPr bwMode="auto">
              <a:xfrm>
                <a:off x="2612" y="3622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0" name="Line 213"/>
              <p:cNvSpPr>
                <a:spLocks noChangeAspect="1" noChangeShapeType="1"/>
              </p:cNvSpPr>
              <p:nvPr/>
            </p:nvSpPr>
            <p:spPr bwMode="auto">
              <a:xfrm>
                <a:off x="2612" y="346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14"/>
              <p:cNvSpPr>
                <a:spLocks noChangeAspect="1" noChangeShapeType="1"/>
              </p:cNvSpPr>
              <p:nvPr/>
            </p:nvSpPr>
            <p:spPr bwMode="auto">
              <a:xfrm>
                <a:off x="2612" y="330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15"/>
              <p:cNvSpPr>
                <a:spLocks noChangeAspect="1" noChangeShapeType="1"/>
              </p:cNvSpPr>
              <p:nvPr/>
            </p:nvSpPr>
            <p:spPr bwMode="auto">
              <a:xfrm>
                <a:off x="2612" y="314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16"/>
              <p:cNvSpPr>
                <a:spLocks noChangeAspect="1" noChangeShapeType="1"/>
              </p:cNvSpPr>
              <p:nvPr/>
            </p:nvSpPr>
            <p:spPr bwMode="auto">
              <a:xfrm>
                <a:off x="2612" y="2990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241" name="Group 274"/>
          <p:cNvGrpSpPr>
            <a:grpSpLocks noChangeAspect="1"/>
          </p:cNvGrpSpPr>
          <p:nvPr/>
        </p:nvGrpSpPr>
        <p:grpSpPr bwMode="auto">
          <a:xfrm>
            <a:off x="2311066" y="2430663"/>
            <a:ext cx="253511" cy="984222"/>
            <a:chOff x="2874" y="1152"/>
            <a:chExt cx="336" cy="1056"/>
          </a:xfrm>
        </p:grpSpPr>
        <p:sp>
          <p:nvSpPr>
            <p:cNvPr id="242" name="AutoShape 275"/>
            <p:cNvSpPr>
              <a:spLocks noChangeAspect="1" noChangeArrowheads="1"/>
            </p:cNvSpPr>
            <p:nvPr/>
          </p:nvSpPr>
          <p:spPr bwMode="auto">
            <a:xfrm rot="16200000" flipV="1">
              <a:off x="2514" y="1512"/>
              <a:ext cx="1056" cy="336"/>
            </a:xfrm>
            <a:prstGeom prst="parallelogram">
              <a:avLst>
                <a:gd name="adj" fmla="val 78571"/>
              </a:avLst>
            </a:prstGeom>
            <a:solidFill>
              <a:srgbClr val="FEF8CE"/>
            </a:solidFill>
            <a:ln w="6350">
              <a:solidFill>
                <a:srgbClr val="00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3" name="AutoShape 276"/>
            <p:cNvSpPr>
              <a:spLocks noChangeAspect="1" noChangeArrowheads="1"/>
            </p:cNvSpPr>
            <p:nvPr/>
          </p:nvSpPr>
          <p:spPr bwMode="auto">
            <a:xfrm>
              <a:off x="3114" y="1248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4" name="AutoShape 277"/>
            <p:cNvSpPr>
              <a:spLocks noChangeAspect="1" noChangeArrowheads="1"/>
            </p:cNvSpPr>
            <p:nvPr/>
          </p:nvSpPr>
          <p:spPr bwMode="auto">
            <a:xfrm>
              <a:off x="3114" y="1392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5" name="AutoShape 278"/>
            <p:cNvSpPr>
              <a:spLocks noChangeAspect="1" noChangeArrowheads="1"/>
            </p:cNvSpPr>
            <p:nvPr/>
          </p:nvSpPr>
          <p:spPr bwMode="auto">
            <a:xfrm>
              <a:off x="3114" y="153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6" name="AutoShape 279"/>
            <p:cNvSpPr>
              <a:spLocks noChangeAspect="1" noChangeArrowheads="1"/>
            </p:cNvSpPr>
            <p:nvPr/>
          </p:nvSpPr>
          <p:spPr bwMode="auto">
            <a:xfrm>
              <a:off x="3130" y="174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7" name="AutoShape 280"/>
            <p:cNvSpPr>
              <a:spLocks noChangeAspect="1" noChangeArrowheads="1"/>
            </p:cNvSpPr>
            <p:nvPr/>
          </p:nvSpPr>
          <p:spPr bwMode="auto">
            <a:xfrm>
              <a:off x="3027" y="140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8" name="AutoShape 281"/>
            <p:cNvSpPr>
              <a:spLocks noChangeAspect="1" noChangeArrowheads="1"/>
            </p:cNvSpPr>
            <p:nvPr/>
          </p:nvSpPr>
          <p:spPr bwMode="auto">
            <a:xfrm>
              <a:off x="3027" y="155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9" name="AutoShape 282"/>
            <p:cNvSpPr>
              <a:spLocks noChangeAspect="1" noChangeArrowheads="1"/>
            </p:cNvSpPr>
            <p:nvPr/>
          </p:nvSpPr>
          <p:spPr bwMode="auto">
            <a:xfrm>
              <a:off x="3015" y="1843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0" name="AutoShape 283"/>
            <p:cNvSpPr>
              <a:spLocks noChangeAspect="1" noChangeArrowheads="1"/>
            </p:cNvSpPr>
            <p:nvPr/>
          </p:nvSpPr>
          <p:spPr bwMode="auto">
            <a:xfrm>
              <a:off x="2934" y="143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1" name="AutoShape 284"/>
            <p:cNvSpPr>
              <a:spLocks noChangeAspect="1" noChangeArrowheads="1"/>
            </p:cNvSpPr>
            <p:nvPr/>
          </p:nvSpPr>
          <p:spPr bwMode="auto">
            <a:xfrm>
              <a:off x="2934" y="158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2" name="AutoShape 285"/>
            <p:cNvSpPr>
              <a:spLocks noChangeAspect="1" noChangeArrowheads="1"/>
            </p:cNvSpPr>
            <p:nvPr/>
          </p:nvSpPr>
          <p:spPr bwMode="auto">
            <a:xfrm>
              <a:off x="2934" y="1725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3" name="AutoShape 286"/>
            <p:cNvSpPr>
              <a:spLocks noChangeAspect="1" noChangeArrowheads="1"/>
            </p:cNvSpPr>
            <p:nvPr/>
          </p:nvSpPr>
          <p:spPr bwMode="auto">
            <a:xfrm>
              <a:off x="2907" y="1935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55" name="Group 289"/>
          <p:cNvGrpSpPr>
            <a:grpSpLocks/>
          </p:cNvGrpSpPr>
          <p:nvPr/>
        </p:nvGrpSpPr>
        <p:grpSpPr bwMode="auto">
          <a:xfrm>
            <a:off x="3439258" y="2816365"/>
            <a:ext cx="3204796" cy="2175663"/>
            <a:chOff x="1656" y="1885"/>
            <a:chExt cx="2187" cy="1672"/>
          </a:xfrm>
        </p:grpSpPr>
        <p:sp>
          <p:nvSpPr>
            <p:cNvPr id="256" name="Rectangle 290"/>
            <p:cNvSpPr>
              <a:spLocks noChangeArrowheads="1"/>
            </p:cNvSpPr>
            <p:nvPr/>
          </p:nvSpPr>
          <p:spPr bwMode="auto">
            <a:xfrm>
              <a:off x="1676" y="2503"/>
              <a:ext cx="1608" cy="896"/>
            </a:xfrm>
            <a:prstGeom prst="rect">
              <a:avLst/>
            </a:prstGeom>
            <a:solidFill>
              <a:srgbClr val="F8F8F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8F8F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257" name="Rectangle 291"/>
            <p:cNvSpPr>
              <a:spLocks noChangeArrowheads="1"/>
            </p:cNvSpPr>
            <p:nvPr/>
          </p:nvSpPr>
          <p:spPr bwMode="auto">
            <a:xfrm>
              <a:off x="1696" y="2503"/>
              <a:ext cx="124" cy="88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258" name="Text Box 292"/>
            <p:cNvSpPr txBox="1">
              <a:spLocks noChangeArrowheads="1"/>
            </p:cNvSpPr>
            <p:nvPr/>
          </p:nvSpPr>
          <p:spPr bwMode="auto">
            <a:xfrm>
              <a:off x="1656" y="2593"/>
              <a:ext cx="126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endParaRPr lang="pt-PT" altLang="en-US" sz="1292" b="0">
                <a:effectLst/>
                <a:latin typeface="Times New Roman" pitchFamily="18" charset="0"/>
              </a:endParaRPr>
            </a:p>
          </p:txBody>
        </p:sp>
        <p:sp>
          <p:nvSpPr>
            <p:cNvPr id="259" name="Rectangle 293"/>
            <p:cNvSpPr>
              <a:spLocks noChangeArrowheads="1"/>
            </p:cNvSpPr>
            <p:nvPr/>
          </p:nvSpPr>
          <p:spPr bwMode="auto">
            <a:xfrm>
              <a:off x="2088" y="2503"/>
              <a:ext cx="124" cy="857"/>
            </a:xfrm>
            <a:prstGeom prst="rect">
              <a:avLst/>
            </a:prstGeom>
            <a:solidFill>
              <a:srgbClr val="00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260" name="Text Box 294"/>
            <p:cNvSpPr txBox="1">
              <a:spLocks noChangeArrowheads="1"/>
            </p:cNvSpPr>
            <p:nvPr/>
          </p:nvSpPr>
          <p:spPr bwMode="auto">
            <a:xfrm>
              <a:off x="2052" y="2504"/>
              <a:ext cx="208" cy="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292" dirty="0">
                  <a:solidFill>
                    <a:schemeClr val="bg1"/>
                  </a:solidFill>
                  <a:effectLst/>
                  <a:latin typeface="Times New Roman" pitchFamily="18" charset="0"/>
                </a:rPr>
                <a:t>D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292" dirty="0">
                  <a:solidFill>
                    <a:schemeClr val="bg1"/>
                  </a:solidFill>
                  <a:latin typeface="Times New Roman" pitchFamily="18" charset="0"/>
                </a:rPr>
                <a:t>C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292" dirty="0">
                  <a:solidFill>
                    <a:schemeClr val="bg1"/>
                  </a:solidFill>
                  <a:latin typeface="Times New Roman" pitchFamily="18" charset="0"/>
                </a:rPr>
                <a:t>S</a:t>
              </a:r>
            </a:p>
          </p:txBody>
        </p:sp>
        <p:sp>
          <p:nvSpPr>
            <p:cNvPr id="263" name="Rectangle 297"/>
            <p:cNvSpPr>
              <a:spLocks noChangeArrowheads="1"/>
            </p:cNvSpPr>
            <p:nvPr/>
          </p:nvSpPr>
          <p:spPr bwMode="auto">
            <a:xfrm>
              <a:off x="2387" y="2507"/>
              <a:ext cx="124" cy="892"/>
            </a:xfrm>
            <a:prstGeom prst="rect">
              <a:avLst/>
            </a:prstGeom>
            <a:solidFill>
              <a:srgbClr val="FFFF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264" name="Text Box 298"/>
            <p:cNvSpPr txBox="1">
              <a:spLocks noChangeArrowheads="1"/>
            </p:cNvSpPr>
            <p:nvPr/>
          </p:nvSpPr>
          <p:spPr bwMode="auto">
            <a:xfrm>
              <a:off x="2358" y="2504"/>
              <a:ext cx="153" cy="1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923" dirty="0">
                  <a:effectLst/>
                  <a:latin typeface="Times New Roman" pitchFamily="18" charset="0"/>
                </a:rPr>
                <a:t>TRIG/DAQ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endParaRPr lang="en-US" altLang="en-US" sz="923" dirty="0">
                <a:effectLst/>
                <a:latin typeface="Times New Roman" pitchFamily="18" charset="0"/>
              </a:endParaRPr>
            </a:p>
          </p:txBody>
        </p:sp>
        <p:sp>
          <p:nvSpPr>
            <p:cNvPr id="265" name="Text Box 299"/>
            <p:cNvSpPr txBox="1">
              <a:spLocks noChangeArrowheads="1"/>
            </p:cNvSpPr>
            <p:nvPr/>
          </p:nvSpPr>
          <p:spPr bwMode="auto">
            <a:xfrm>
              <a:off x="1892" y="2688"/>
              <a:ext cx="255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477">
                  <a:solidFill>
                    <a:srgbClr val="4D4D4D"/>
                  </a:solidFill>
                  <a:effectLst/>
                  <a:latin typeface="Times New Roman" pitchFamily="18" charset="0"/>
                </a:rPr>
                <a:t>…</a:t>
              </a:r>
            </a:p>
          </p:txBody>
        </p:sp>
        <p:sp>
          <p:nvSpPr>
            <p:cNvPr id="266" name="Text Box 300"/>
            <p:cNvSpPr txBox="1">
              <a:spLocks noChangeArrowheads="1"/>
            </p:cNvSpPr>
            <p:nvPr/>
          </p:nvSpPr>
          <p:spPr bwMode="auto">
            <a:xfrm>
              <a:off x="2708" y="2688"/>
              <a:ext cx="255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477">
                  <a:solidFill>
                    <a:srgbClr val="4D4D4D"/>
                  </a:solidFill>
                  <a:effectLst/>
                  <a:latin typeface="Times New Roman" pitchFamily="18" charset="0"/>
                </a:rPr>
                <a:t>…</a:t>
              </a:r>
            </a:p>
          </p:txBody>
        </p:sp>
        <p:sp>
          <p:nvSpPr>
            <p:cNvPr id="267" name="WordArt 301"/>
            <p:cNvSpPr>
              <a:spLocks noChangeArrowheads="1" noChangeShapeType="1" noTextEdit="1"/>
            </p:cNvSpPr>
            <p:nvPr/>
          </p:nvSpPr>
          <p:spPr bwMode="auto">
            <a:xfrm>
              <a:off x="3062" y="1885"/>
              <a:ext cx="781" cy="31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DeflateBottom">
                <a:avLst>
                  <a:gd name="adj" fmla="val 76472"/>
                </a:avLst>
              </a:prstTxWarp>
              <a:scene3d>
                <a:camera prst="legacyPerspectiveFront">
                  <a:rot lat="19799999" lon="19439998" rev="0"/>
                </a:camera>
                <a:lightRig rig="legacyNormal2" dir="t"/>
              </a:scene3d>
              <a:sp3d extrusionH="354000" prstMaterial="legacyMatte">
                <a:extrusionClr>
                  <a:srgbClr val="939676"/>
                </a:extrusionClr>
              </a:sp3d>
            </a:bodyPr>
            <a:lstStyle/>
            <a:p>
              <a:pPr algn="ctr"/>
              <a:endParaRPr lang="en-GB" sz="3323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effectLst/>
                <a:latin typeface="Impact"/>
              </a:endParaRPr>
            </a:p>
          </p:txBody>
        </p:sp>
        <p:sp>
          <p:nvSpPr>
            <p:cNvPr id="268" name="Line 302"/>
            <p:cNvSpPr>
              <a:spLocks noChangeShapeType="1"/>
            </p:cNvSpPr>
            <p:nvPr/>
          </p:nvSpPr>
          <p:spPr bwMode="auto">
            <a:xfrm>
              <a:off x="2180" y="2976"/>
              <a:ext cx="96" cy="0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9" name="Line 303"/>
            <p:cNvSpPr>
              <a:spLocks noChangeShapeType="1"/>
            </p:cNvSpPr>
            <p:nvPr/>
          </p:nvSpPr>
          <p:spPr bwMode="auto">
            <a:xfrm>
              <a:off x="2324" y="2976"/>
              <a:ext cx="144" cy="0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70" name="Group 304"/>
          <p:cNvGrpSpPr>
            <a:grpSpLocks/>
          </p:cNvGrpSpPr>
          <p:nvPr/>
        </p:nvGrpSpPr>
        <p:grpSpPr bwMode="auto">
          <a:xfrm>
            <a:off x="2475036" y="2962569"/>
            <a:ext cx="2307981" cy="625720"/>
            <a:chOff x="998" y="1998"/>
            <a:chExt cx="1575" cy="481"/>
          </a:xfrm>
        </p:grpSpPr>
        <p:grpSp>
          <p:nvGrpSpPr>
            <p:cNvPr id="271" name="Group 305"/>
            <p:cNvGrpSpPr>
              <a:grpSpLocks/>
            </p:cNvGrpSpPr>
            <p:nvPr/>
          </p:nvGrpSpPr>
          <p:grpSpPr bwMode="auto">
            <a:xfrm>
              <a:off x="998" y="2190"/>
              <a:ext cx="1471" cy="282"/>
              <a:chOff x="998" y="2190"/>
              <a:chExt cx="1471" cy="282"/>
            </a:xfrm>
          </p:grpSpPr>
          <p:sp>
            <p:nvSpPr>
              <p:cNvPr id="294" name="Text Box 306"/>
              <p:cNvSpPr txBox="1">
                <a:spLocks noChangeArrowheads="1"/>
              </p:cNvSpPr>
              <p:nvPr/>
            </p:nvSpPr>
            <p:spPr bwMode="auto">
              <a:xfrm>
                <a:off x="2008" y="2190"/>
                <a:ext cx="461" cy="1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en-US" sz="923" dirty="0" err="1">
                    <a:solidFill>
                      <a:schemeClr val="accent2"/>
                    </a:solidFill>
                    <a:effectLst/>
                    <a:latin typeface="Times New Roman" pitchFamily="18" charset="0"/>
                  </a:rPr>
                  <a:t>X</a:t>
                </a:r>
                <a:r>
                  <a:rPr lang="en-US" altLang="en-US" sz="923" dirty="0" err="1" smtClean="0">
                    <a:solidFill>
                      <a:schemeClr val="accent2"/>
                    </a:solidFill>
                    <a:effectLst/>
                    <a:latin typeface="Times New Roman" pitchFamily="18" charset="0"/>
                  </a:rPr>
                  <a:t>tal</a:t>
                </a:r>
                <a:r>
                  <a:rPr lang="en-US" altLang="en-US" sz="923" dirty="0" smtClean="0">
                    <a:solidFill>
                      <a:schemeClr val="accent2"/>
                    </a:solidFill>
                    <a:effectLst/>
                    <a:latin typeface="Times New Roman" pitchFamily="18" charset="0"/>
                  </a:rPr>
                  <a:t> </a:t>
                </a:r>
                <a:r>
                  <a:rPr lang="en-US" altLang="en-US" sz="923" dirty="0">
                    <a:solidFill>
                      <a:schemeClr val="accent2"/>
                    </a:solidFill>
                    <a:effectLst/>
                    <a:latin typeface="Times New Roman" pitchFamily="18" charset="0"/>
                  </a:rPr>
                  <a:t>Data</a:t>
                </a:r>
              </a:p>
            </p:txBody>
          </p:sp>
          <p:sp>
            <p:nvSpPr>
              <p:cNvPr id="295" name="Freeform 307"/>
              <p:cNvSpPr>
                <a:spLocks/>
              </p:cNvSpPr>
              <p:nvPr/>
            </p:nvSpPr>
            <p:spPr bwMode="auto">
              <a:xfrm>
                <a:off x="1494" y="2300"/>
                <a:ext cx="776" cy="172"/>
              </a:xfrm>
              <a:custGeom>
                <a:avLst/>
                <a:gdLst>
                  <a:gd name="T0" fmla="*/ 0 w 1512"/>
                  <a:gd name="T1" fmla="*/ 0 h 288"/>
                  <a:gd name="T2" fmla="*/ 1296 w 1512"/>
                  <a:gd name="T3" fmla="*/ 48 h 288"/>
                  <a:gd name="T4" fmla="*/ 1296 w 1512"/>
                  <a:gd name="T5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2" h="288">
                    <a:moveTo>
                      <a:pt x="0" y="0"/>
                    </a:moveTo>
                    <a:cubicBezTo>
                      <a:pt x="540" y="0"/>
                      <a:pt x="1080" y="0"/>
                      <a:pt x="1296" y="48"/>
                    </a:cubicBezTo>
                    <a:cubicBezTo>
                      <a:pt x="1512" y="96"/>
                      <a:pt x="1296" y="248"/>
                      <a:pt x="1296" y="288"/>
                    </a:cubicBezTo>
                  </a:path>
                </a:pathLst>
              </a:custGeom>
              <a:noFill/>
              <a:ln w="12700" cmpd="sng">
                <a:solidFill>
                  <a:srgbClr val="66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296" name="Group 308"/>
              <p:cNvGrpSpPr>
                <a:grpSpLocks noChangeAspect="1"/>
              </p:cNvGrpSpPr>
              <p:nvPr/>
            </p:nvGrpSpPr>
            <p:grpSpPr bwMode="auto">
              <a:xfrm>
                <a:off x="998" y="2229"/>
                <a:ext cx="497" cy="97"/>
                <a:chOff x="3423" y="3475"/>
                <a:chExt cx="1089" cy="153"/>
              </a:xfrm>
            </p:grpSpPr>
            <p:sp>
              <p:nvSpPr>
                <p:cNvPr id="297" name="Arc 309"/>
                <p:cNvSpPr>
                  <a:spLocks noChangeAspect="1"/>
                </p:cNvSpPr>
                <p:nvPr/>
              </p:nvSpPr>
              <p:spPr bwMode="auto">
                <a:xfrm flipV="1">
                  <a:off x="3423" y="3475"/>
                  <a:ext cx="490" cy="109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0 w 21600"/>
                    <a:gd name="T1" fmla="*/ 21600 h 21600"/>
                    <a:gd name="T2" fmla="*/ 21585 w 21600"/>
                    <a:gd name="T3" fmla="*/ 0 h 21600"/>
                    <a:gd name="T4" fmla="*/ 2160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21600"/>
                      </a:moveTo>
                      <a:cubicBezTo>
                        <a:pt x="0" y="9676"/>
                        <a:pt x="9661" y="8"/>
                        <a:pt x="21585" y="0"/>
                      </a:cubicBezTo>
                    </a:path>
                    <a:path w="21600" h="21600" stroke="0" extrusionOk="0">
                      <a:moveTo>
                        <a:pt x="0" y="21600"/>
                      </a:moveTo>
                      <a:cubicBezTo>
                        <a:pt x="0" y="9676"/>
                        <a:pt x="9661" y="8"/>
                        <a:pt x="21585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rgbClr val="66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98" name="Line 3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914" y="3586"/>
                  <a:ext cx="598" cy="0"/>
                </a:xfrm>
                <a:prstGeom prst="line">
                  <a:avLst/>
                </a:prstGeom>
                <a:noFill/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299" name="Group 311"/>
                <p:cNvGrpSpPr>
                  <a:grpSpLocks noChangeAspect="1"/>
                </p:cNvGrpSpPr>
                <p:nvPr/>
              </p:nvGrpSpPr>
              <p:grpSpPr bwMode="auto">
                <a:xfrm flipV="1">
                  <a:off x="4041" y="3508"/>
                  <a:ext cx="109" cy="77"/>
                  <a:chOff x="12604" y="3028"/>
                  <a:chExt cx="328" cy="232"/>
                </a:xfrm>
              </p:grpSpPr>
              <p:sp>
                <p:nvSpPr>
                  <p:cNvPr id="303" name="Oval 3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2604" y="3028"/>
                    <a:ext cx="232" cy="232"/>
                  </a:xfrm>
                  <a:prstGeom prst="ellipse">
                    <a:avLst/>
                  </a:prstGeom>
                  <a:noFill/>
                  <a:ln w="12700">
                    <a:solidFill>
                      <a:srgbClr val="66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04" name="Oval 3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2700" y="3028"/>
                    <a:ext cx="232" cy="232"/>
                  </a:xfrm>
                  <a:prstGeom prst="ellipse">
                    <a:avLst/>
                  </a:prstGeom>
                  <a:noFill/>
                  <a:ln w="12700">
                    <a:solidFill>
                      <a:srgbClr val="66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300" name="Group 314"/>
                <p:cNvGrpSpPr>
                  <a:grpSpLocks noChangeAspect="1"/>
                </p:cNvGrpSpPr>
                <p:nvPr/>
              </p:nvGrpSpPr>
              <p:grpSpPr bwMode="auto">
                <a:xfrm>
                  <a:off x="3744" y="3532"/>
                  <a:ext cx="96" cy="96"/>
                  <a:chOff x="3148" y="2900"/>
                  <a:chExt cx="96" cy="96"/>
                </a:xfrm>
              </p:grpSpPr>
              <p:sp>
                <p:nvSpPr>
                  <p:cNvPr id="301" name="Line 31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148" y="2900"/>
                    <a:ext cx="96" cy="48"/>
                  </a:xfrm>
                  <a:prstGeom prst="line">
                    <a:avLst/>
                  </a:prstGeom>
                  <a:noFill/>
                  <a:ln w="28575">
                    <a:solidFill>
                      <a:srgbClr val="66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02" name="Line 31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3148" y="2948"/>
                    <a:ext cx="96" cy="48"/>
                  </a:xfrm>
                  <a:prstGeom prst="line">
                    <a:avLst/>
                  </a:prstGeom>
                  <a:noFill/>
                  <a:ln w="28575">
                    <a:solidFill>
                      <a:srgbClr val="66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</p:grpSp>
        <p:grpSp>
          <p:nvGrpSpPr>
            <p:cNvPr id="272" name="Group 317"/>
            <p:cNvGrpSpPr>
              <a:grpSpLocks/>
            </p:cNvGrpSpPr>
            <p:nvPr/>
          </p:nvGrpSpPr>
          <p:grpSpPr bwMode="auto">
            <a:xfrm>
              <a:off x="1046" y="2170"/>
              <a:ext cx="1527" cy="295"/>
              <a:chOff x="1046" y="2170"/>
              <a:chExt cx="1527" cy="295"/>
            </a:xfrm>
          </p:grpSpPr>
          <p:sp>
            <p:nvSpPr>
              <p:cNvPr id="284" name="Freeform 319"/>
              <p:cNvSpPr>
                <a:spLocks/>
              </p:cNvSpPr>
              <p:nvPr/>
            </p:nvSpPr>
            <p:spPr bwMode="auto">
              <a:xfrm>
                <a:off x="1535" y="2201"/>
                <a:ext cx="1038" cy="264"/>
              </a:xfrm>
              <a:custGeom>
                <a:avLst/>
                <a:gdLst>
                  <a:gd name="T0" fmla="*/ 0 w 2088"/>
                  <a:gd name="T1" fmla="*/ 56 h 392"/>
                  <a:gd name="T2" fmla="*/ 1776 w 2088"/>
                  <a:gd name="T3" fmla="*/ 56 h 392"/>
                  <a:gd name="T4" fmla="*/ 1872 w 2088"/>
                  <a:gd name="T5" fmla="*/ 39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88" h="392">
                    <a:moveTo>
                      <a:pt x="0" y="56"/>
                    </a:moveTo>
                    <a:cubicBezTo>
                      <a:pt x="732" y="28"/>
                      <a:pt x="1464" y="0"/>
                      <a:pt x="1776" y="56"/>
                    </a:cubicBezTo>
                    <a:cubicBezTo>
                      <a:pt x="2088" y="112"/>
                      <a:pt x="1856" y="336"/>
                      <a:pt x="1872" y="392"/>
                    </a:cubicBezTo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285" name="Group 320"/>
              <p:cNvGrpSpPr>
                <a:grpSpLocks noChangeAspect="1"/>
              </p:cNvGrpSpPr>
              <p:nvPr/>
            </p:nvGrpSpPr>
            <p:grpSpPr bwMode="auto">
              <a:xfrm>
                <a:off x="1046" y="2170"/>
                <a:ext cx="492" cy="99"/>
                <a:chOff x="3528" y="3382"/>
                <a:chExt cx="1080" cy="156"/>
              </a:xfrm>
            </p:grpSpPr>
            <p:sp>
              <p:nvSpPr>
                <p:cNvPr id="286" name="Arc 321"/>
                <p:cNvSpPr>
                  <a:spLocks noChangeAspect="1"/>
                </p:cNvSpPr>
                <p:nvPr/>
              </p:nvSpPr>
              <p:spPr bwMode="auto">
                <a:xfrm flipV="1">
                  <a:off x="3528" y="3382"/>
                  <a:ext cx="490" cy="109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0 w 21600"/>
                    <a:gd name="T1" fmla="*/ 21600 h 21600"/>
                    <a:gd name="T2" fmla="*/ 21585 w 21600"/>
                    <a:gd name="T3" fmla="*/ 0 h 21600"/>
                    <a:gd name="T4" fmla="*/ 2160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21600"/>
                      </a:moveTo>
                      <a:cubicBezTo>
                        <a:pt x="0" y="9676"/>
                        <a:pt x="9661" y="8"/>
                        <a:pt x="21585" y="0"/>
                      </a:cubicBezTo>
                    </a:path>
                    <a:path w="21600" h="21600" stroke="0" extrusionOk="0">
                      <a:moveTo>
                        <a:pt x="0" y="21600"/>
                      </a:moveTo>
                      <a:cubicBezTo>
                        <a:pt x="0" y="9676"/>
                        <a:pt x="9661" y="8"/>
                        <a:pt x="21585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87" name="Line 3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019" y="3493"/>
                  <a:ext cx="589" cy="0"/>
                </a:xfrm>
                <a:prstGeom prst="line">
                  <a:avLst/>
                </a:prstGeom>
                <a:noFill/>
                <a:ln w="127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288" name="Group 323"/>
                <p:cNvGrpSpPr>
                  <a:grpSpLocks noChangeAspect="1"/>
                </p:cNvGrpSpPr>
                <p:nvPr/>
              </p:nvGrpSpPr>
              <p:grpSpPr bwMode="auto">
                <a:xfrm flipV="1">
                  <a:off x="4146" y="3415"/>
                  <a:ext cx="109" cy="77"/>
                  <a:chOff x="12604" y="3028"/>
                  <a:chExt cx="328" cy="232"/>
                </a:xfrm>
              </p:grpSpPr>
              <p:sp>
                <p:nvSpPr>
                  <p:cNvPr id="292" name="Oval 3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2604" y="3028"/>
                    <a:ext cx="232" cy="232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3" name="Oval 3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2700" y="3028"/>
                    <a:ext cx="232" cy="232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89" name="Group 326"/>
                <p:cNvGrpSpPr>
                  <a:grpSpLocks noChangeAspect="1"/>
                </p:cNvGrpSpPr>
                <p:nvPr/>
              </p:nvGrpSpPr>
              <p:grpSpPr bwMode="auto">
                <a:xfrm>
                  <a:off x="3852" y="3442"/>
                  <a:ext cx="96" cy="96"/>
                  <a:chOff x="3148" y="2900"/>
                  <a:chExt cx="96" cy="96"/>
                </a:xfrm>
              </p:grpSpPr>
              <p:sp>
                <p:nvSpPr>
                  <p:cNvPr id="290" name="Line 32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148" y="2900"/>
                    <a:ext cx="96" cy="4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1" name="Line 32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3148" y="2948"/>
                    <a:ext cx="96" cy="4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</p:grpSp>
        <p:grpSp>
          <p:nvGrpSpPr>
            <p:cNvPr id="273" name="Group 329"/>
            <p:cNvGrpSpPr>
              <a:grpSpLocks/>
            </p:cNvGrpSpPr>
            <p:nvPr/>
          </p:nvGrpSpPr>
          <p:grpSpPr bwMode="auto">
            <a:xfrm>
              <a:off x="1104" y="1998"/>
              <a:ext cx="1207" cy="481"/>
              <a:chOff x="1104" y="1998"/>
              <a:chExt cx="1207" cy="481"/>
            </a:xfrm>
          </p:grpSpPr>
          <p:grpSp>
            <p:nvGrpSpPr>
              <p:cNvPr id="274" name="Group 330"/>
              <p:cNvGrpSpPr>
                <a:grpSpLocks noChangeAspect="1"/>
              </p:cNvGrpSpPr>
              <p:nvPr/>
            </p:nvGrpSpPr>
            <p:grpSpPr bwMode="auto">
              <a:xfrm rot="-10800000">
                <a:off x="1228" y="2152"/>
                <a:ext cx="43" cy="61"/>
                <a:chOff x="3148" y="2900"/>
                <a:chExt cx="96" cy="96"/>
              </a:xfrm>
            </p:grpSpPr>
            <p:sp>
              <p:nvSpPr>
                <p:cNvPr id="281" name="Line 331"/>
                <p:cNvSpPr>
                  <a:spLocks noChangeAspect="1" noChangeShapeType="1"/>
                </p:cNvSpPr>
                <p:nvPr/>
              </p:nvSpPr>
              <p:spPr bwMode="auto">
                <a:xfrm>
                  <a:off x="3148" y="2900"/>
                  <a:ext cx="96" cy="48"/>
                </a:xfrm>
                <a:prstGeom prst="line">
                  <a:avLst/>
                </a:prstGeom>
                <a:noFill/>
                <a:ln w="28575">
                  <a:solidFill>
                    <a:srgbClr val="66FF6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82" name="Line 3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148" y="2948"/>
                  <a:ext cx="96" cy="48"/>
                </a:xfrm>
                <a:prstGeom prst="line">
                  <a:avLst/>
                </a:prstGeom>
                <a:noFill/>
                <a:ln w="28575">
                  <a:solidFill>
                    <a:srgbClr val="66FF6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75" name="Freeform 333"/>
              <p:cNvSpPr>
                <a:spLocks/>
              </p:cNvSpPr>
              <p:nvPr/>
            </p:nvSpPr>
            <p:spPr bwMode="auto">
              <a:xfrm>
                <a:off x="1602" y="1998"/>
                <a:ext cx="709" cy="481"/>
              </a:xfrm>
              <a:custGeom>
                <a:avLst/>
                <a:gdLst>
                  <a:gd name="T0" fmla="*/ 0 w 1496"/>
                  <a:gd name="T1" fmla="*/ 264 h 696"/>
                  <a:gd name="T2" fmla="*/ 1248 w 1496"/>
                  <a:gd name="T3" fmla="*/ 72 h 696"/>
                  <a:gd name="T4" fmla="*/ 1488 w 1496"/>
                  <a:gd name="T5" fmla="*/ 696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96" h="696">
                    <a:moveTo>
                      <a:pt x="0" y="264"/>
                    </a:moveTo>
                    <a:cubicBezTo>
                      <a:pt x="500" y="132"/>
                      <a:pt x="1000" y="0"/>
                      <a:pt x="1248" y="72"/>
                    </a:cubicBezTo>
                    <a:cubicBezTo>
                      <a:pt x="1496" y="144"/>
                      <a:pt x="1448" y="592"/>
                      <a:pt x="1488" y="696"/>
                    </a:cubicBezTo>
                  </a:path>
                </a:pathLst>
              </a:custGeom>
              <a:noFill/>
              <a:ln w="12700" cmpd="sng">
                <a:solidFill>
                  <a:srgbClr val="66FF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6" name="Arc 334"/>
              <p:cNvSpPr>
                <a:spLocks noChangeAspect="1"/>
              </p:cNvSpPr>
              <p:nvPr/>
            </p:nvSpPr>
            <p:spPr bwMode="auto">
              <a:xfrm flipV="1">
                <a:off x="1104" y="2110"/>
                <a:ext cx="223" cy="69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0 w 21600"/>
                  <a:gd name="T1" fmla="*/ 21600 h 21600"/>
                  <a:gd name="T2" fmla="*/ 21585 w 21600"/>
                  <a:gd name="T3" fmla="*/ 0 h 21600"/>
                  <a:gd name="T4" fmla="*/ 2160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21600"/>
                    </a:moveTo>
                    <a:cubicBezTo>
                      <a:pt x="0" y="9676"/>
                      <a:pt x="9661" y="8"/>
                      <a:pt x="21585" y="0"/>
                    </a:cubicBezTo>
                  </a:path>
                  <a:path w="21600" h="21600" stroke="0" extrusionOk="0">
                    <a:moveTo>
                      <a:pt x="0" y="21600"/>
                    </a:moveTo>
                    <a:cubicBezTo>
                      <a:pt x="0" y="9676"/>
                      <a:pt x="9661" y="8"/>
                      <a:pt x="2158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12700" cap="rnd">
                <a:solidFill>
                  <a:srgbClr val="66FF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7" name="Line 335"/>
              <p:cNvSpPr>
                <a:spLocks noChangeAspect="1" noChangeShapeType="1"/>
              </p:cNvSpPr>
              <p:nvPr/>
            </p:nvSpPr>
            <p:spPr bwMode="auto">
              <a:xfrm flipV="1">
                <a:off x="1328" y="2180"/>
                <a:ext cx="268" cy="0"/>
              </a:xfrm>
              <a:prstGeom prst="line">
                <a:avLst/>
              </a:prstGeom>
              <a:noFill/>
              <a:ln w="12700">
                <a:solidFill>
                  <a:srgbClr val="66FF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78" name="Group 336"/>
              <p:cNvGrpSpPr>
                <a:grpSpLocks noChangeAspect="1"/>
              </p:cNvGrpSpPr>
              <p:nvPr/>
            </p:nvGrpSpPr>
            <p:grpSpPr bwMode="auto">
              <a:xfrm flipV="1">
                <a:off x="1386" y="2131"/>
                <a:ext cx="49" cy="49"/>
                <a:chOff x="12604" y="3028"/>
                <a:chExt cx="328" cy="232"/>
              </a:xfrm>
            </p:grpSpPr>
            <p:sp>
              <p:nvSpPr>
                <p:cNvPr id="279" name="Oval 337"/>
                <p:cNvSpPr>
                  <a:spLocks noChangeAspect="1" noChangeArrowheads="1"/>
                </p:cNvSpPr>
                <p:nvPr/>
              </p:nvSpPr>
              <p:spPr bwMode="auto">
                <a:xfrm>
                  <a:off x="12604" y="3028"/>
                  <a:ext cx="232" cy="232"/>
                </a:xfrm>
                <a:prstGeom prst="ellipse">
                  <a:avLst/>
                </a:prstGeom>
                <a:noFill/>
                <a:ln w="12700">
                  <a:solidFill>
                    <a:srgbClr val="66FF6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80" name="Oval 338"/>
                <p:cNvSpPr>
                  <a:spLocks noChangeAspect="1" noChangeArrowheads="1"/>
                </p:cNvSpPr>
                <p:nvPr/>
              </p:nvSpPr>
              <p:spPr bwMode="auto">
                <a:xfrm>
                  <a:off x="12700" y="3028"/>
                  <a:ext cx="232" cy="232"/>
                </a:xfrm>
                <a:prstGeom prst="ellipse">
                  <a:avLst/>
                </a:prstGeom>
                <a:noFill/>
                <a:ln w="12700">
                  <a:solidFill>
                    <a:srgbClr val="66FF6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305" name="Group 339"/>
          <p:cNvGrpSpPr>
            <a:grpSpLocks noChangeAspect="1"/>
          </p:cNvGrpSpPr>
          <p:nvPr/>
        </p:nvGrpSpPr>
        <p:grpSpPr bwMode="auto">
          <a:xfrm>
            <a:off x="2905858" y="3158930"/>
            <a:ext cx="63011" cy="80597"/>
            <a:chOff x="3148" y="2900"/>
            <a:chExt cx="96" cy="96"/>
          </a:xfrm>
        </p:grpSpPr>
        <p:sp>
          <p:nvSpPr>
            <p:cNvPr id="306" name="Line 340"/>
            <p:cNvSpPr>
              <a:spLocks noChangeAspect="1" noChangeShapeType="1"/>
            </p:cNvSpPr>
            <p:nvPr/>
          </p:nvSpPr>
          <p:spPr bwMode="auto">
            <a:xfrm>
              <a:off x="3148" y="2900"/>
              <a:ext cx="96" cy="4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" name="Line 341"/>
            <p:cNvSpPr>
              <a:spLocks noChangeAspect="1" noChangeShapeType="1"/>
            </p:cNvSpPr>
            <p:nvPr/>
          </p:nvSpPr>
          <p:spPr bwMode="auto">
            <a:xfrm flipV="1">
              <a:off x="3148" y="2948"/>
              <a:ext cx="96" cy="4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8" name="Text Box 342"/>
          <p:cNvSpPr txBox="1">
            <a:spLocks noChangeArrowheads="1"/>
          </p:cNvSpPr>
          <p:nvPr/>
        </p:nvSpPr>
        <p:spPr bwMode="auto">
          <a:xfrm rot="16200000">
            <a:off x="3002908" y="4029015"/>
            <a:ext cx="1193151" cy="22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831" dirty="0">
                <a:latin typeface="Times New Roman" pitchFamily="18" charset="0"/>
              </a:rPr>
              <a:t>PC SERVERS</a:t>
            </a:r>
            <a:endParaRPr lang="en-US" altLang="en-US" sz="831" b="0" dirty="0">
              <a:effectLst/>
              <a:latin typeface="Times New Roman" pitchFamily="18" charset="0"/>
            </a:endParaRPr>
          </a:p>
        </p:txBody>
      </p:sp>
      <p:grpSp>
        <p:nvGrpSpPr>
          <p:cNvPr id="311" name="Group 346"/>
          <p:cNvGrpSpPr>
            <a:grpSpLocks/>
          </p:cNvGrpSpPr>
          <p:nvPr/>
        </p:nvGrpSpPr>
        <p:grpSpPr bwMode="auto">
          <a:xfrm>
            <a:off x="3685443" y="4452866"/>
            <a:ext cx="3683977" cy="657957"/>
            <a:chOff x="1824" y="3072"/>
            <a:chExt cx="2514" cy="844"/>
          </a:xfrm>
        </p:grpSpPr>
        <p:sp>
          <p:nvSpPr>
            <p:cNvPr id="312" name="Freeform 347"/>
            <p:cNvSpPr>
              <a:spLocks/>
            </p:cNvSpPr>
            <p:nvPr/>
          </p:nvSpPr>
          <p:spPr bwMode="auto">
            <a:xfrm>
              <a:off x="1824" y="3072"/>
              <a:ext cx="2496" cy="832"/>
            </a:xfrm>
            <a:custGeom>
              <a:avLst/>
              <a:gdLst>
                <a:gd name="T0" fmla="*/ 336 w 2496"/>
                <a:gd name="T1" fmla="*/ 0 h 832"/>
                <a:gd name="T2" fmla="*/ 144 w 2496"/>
                <a:gd name="T3" fmla="*/ 432 h 832"/>
                <a:gd name="T4" fmla="*/ 1200 w 2496"/>
                <a:gd name="T5" fmla="*/ 816 h 832"/>
                <a:gd name="T6" fmla="*/ 2496 w 2496"/>
                <a:gd name="T7" fmla="*/ 336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6" h="832">
                  <a:moveTo>
                    <a:pt x="336" y="0"/>
                  </a:moveTo>
                  <a:cubicBezTo>
                    <a:pt x="168" y="148"/>
                    <a:pt x="0" y="296"/>
                    <a:pt x="144" y="432"/>
                  </a:cubicBezTo>
                  <a:cubicBezTo>
                    <a:pt x="288" y="568"/>
                    <a:pt x="808" y="832"/>
                    <a:pt x="1200" y="816"/>
                  </a:cubicBezTo>
                  <a:cubicBezTo>
                    <a:pt x="1592" y="800"/>
                    <a:pt x="2280" y="416"/>
                    <a:pt x="2496" y="336"/>
                  </a:cubicBezTo>
                </a:path>
              </a:pathLst>
            </a:custGeom>
            <a:noFill/>
            <a:ln w="19050" cmpd="sng">
              <a:solidFill>
                <a:srgbClr val="66FFFF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3" name="Freeform 348"/>
            <p:cNvSpPr>
              <a:spLocks/>
            </p:cNvSpPr>
            <p:nvPr/>
          </p:nvSpPr>
          <p:spPr bwMode="auto">
            <a:xfrm>
              <a:off x="1842" y="3084"/>
              <a:ext cx="2496" cy="832"/>
            </a:xfrm>
            <a:custGeom>
              <a:avLst/>
              <a:gdLst>
                <a:gd name="T0" fmla="*/ 336 w 2496"/>
                <a:gd name="T1" fmla="*/ 0 h 832"/>
                <a:gd name="T2" fmla="*/ 144 w 2496"/>
                <a:gd name="T3" fmla="*/ 432 h 832"/>
                <a:gd name="T4" fmla="*/ 1200 w 2496"/>
                <a:gd name="T5" fmla="*/ 816 h 832"/>
                <a:gd name="T6" fmla="*/ 2496 w 2496"/>
                <a:gd name="T7" fmla="*/ 336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6" h="832">
                  <a:moveTo>
                    <a:pt x="336" y="0"/>
                  </a:moveTo>
                  <a:cubicBezTo>
                    <a:pt x="168" y="148"/>
                    <a:pt x="0" y="296"/>
                    <a:pt x="144" y="432"/>
                  </a:cubicBezTo>
                  <a:cubicBezTo>
                    <a:pt x="288" y="568"/>
                    <a:pt x="808" y="832"/>
                    <a:pt x="1200" y="816"/>
                  </a:cubicBezTo>
                  <a:cubicBezTo>
                    <a:pt x="1592" y="800"/>
                    <a:pt x="2280" y="416"/>
                    <a:pt x="2496" y="336"/>
                  </a:cubicBezTo>
                </a:path>
              </a:pathLst>
            </a:custGeom>
            <a:noFill/>
            <a:ln w="19050" cmpd="sng">
              <a:solidFill>
                <a:schemeClr val="tx2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79464" y="1413289"/>
            <a:ext cx="1518364" cy="17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CLEAR PEM :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6384" y="3129637"/>
            <a:ext cx="611065" cy="160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77" dirty="0"/>
              <a:t>LYSO</a:t>
            </a:r>
            <a:endParaRPr lang="en-GB" sz="1477" dirty="0"/>
          </a:p>
        </p:txBody>
      </p:sp>
      <p:sp>
        <p:nvSpPr>
          <p:cNvPr id="320" name="TextBox 319"/>
          <p:cNvSpPr txBox="1"/>
          <p:nvPr/>
        </p:nvSpPr>
        <p:spPr>
          <a:xfrm>
            <a:off x="598734" y="3393234"/>
            <a:ext cx="1388522" cy="160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77" dirty="0"/>
              <a:t>20 x 3 x 3 mm </a:t>
            </a:r>
            <a:endParaRPr lang="en-GB" sz="1477" dirty="0"/>
          </a:p>
        </p:txBody>
      </p:sp>
      <p:sp>
        <p:nvSpPr>
          <p:cNvPr id="319" name="TextBox 318"/>
          <p:cNvSpPr txBox="1"/>
          <p:nvPr/>
        </p:nvSpPr>
        <p:spPr>
          <a:xfrm>
            <a:off x="691414" y="4181360"/>
            <a:ext cx="2470548" cy="706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sz="1477" dirty="0" smtClean="0"/>
              <a:t>ASIC com lógica de </a:t>
            </a:r>
          </a:p>
          <a:p>
            <a:pPr>
              <a:lnSpc>
                <a:spcPct val="100000"/>
              </a:lnSpc>
            </a:pPr>
            <a:r>
              <a:rPr lang="pt-PT" sz="1477" dirty="0" smtClean="0"/>
              <a:t>rejeição de eventos integrada</a:t>
            </a:r>
          </a:p>
          <a:p>
            <a:endParaRPr lang="pt-PT" sz="1477" dirty="0"/>
          </a:p>
        </p:txBody>
      </p:sp>
      <p:sp>
        <p:nvSpPr>
          <p:cNvPr id="323" name="WordArt 32"/>
          <p:cNvSpPr>
            <a:spLocks noChangeArrowheads="1" noChangeShapeType="1" noTextEdit="1"/>
          </p:cNvSpPr>
          <p:nvPr/>
        </p:nvSpPr>
        <p:spPr bwMode="auto">
          <a:xfrm>
            <a:off x="6610788" y="2249513"/>
            <a:ext cx="2579809" cy="124427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fr-CH" sz="3323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effectLst/>
                <a:latin typeface="Impact"/>
              </a:rPr>
              <a:t>Reconstruction software</a:t>
            </a:r>
          </a:p>
          <a:p>
            <a:pPr algn="ctr"/>
            <a:endParaRPr lang="en-GB" sz="3323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707070"/>
                  </a:gs>
                  <a:gs pos="50000">
                    <a:srgbClr val="FFFFFF"/>
                  </a:gs>
                  <a:gs pos="100000">
                    <a:srgbClr val="707070"/>
                  </a:gs>
                </a:gsLst>
                <a:lin ang="2700000" scaled="1"/>
              </a:gradFill>
              <a:effectLst/>
              <a:latin typeface="Impact"/>
            </a:endParaRPr>
          </a:p>
        </p:txBody>
      </p:sp>
      <p:pic>
        <p:nvPicPr>
          <p:cNvPr id="325" name="Picture 3" descr="transverse-map2-c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39" t="9064" r="21732" b="16814"/>
          <a:stretch/>
        </p:blipFill>
        <p:spPr bwMode="auto">
          <a:xfrm>
            <a:off x="7223906" y="2891129"/>
            <a:ext cx="714521" cy="70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08530" y="3422092"/>
            <a:ext cx="699230" cy="282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8" dirty="0"/>
              <a:t>160MHz</a:t>
            </a:r>
          </a:p>
          <a:p>
            <a:endParaRPr lang="en-GB" dirty="0"/>
          </a:p>
        </p:txBody>
      </p:sp>
      <p:pic>
        <p:nvPicPr>
          <p:cNvPr id="254" name="Picture 2" descr="C:\LIPProj\pet\fotos\fotos_Jorge\Testes Bunker - ClearPEM-Sonic\P719182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67" t="9508" r="8083"/>
          <a:stretch/>
        </p:blipFill>
        <p:spPr bwMode="auto">
          <a:xfrm>
            <a:off x="4207120" y="1150769"/>
            <a:ext cx="1283575" cy="106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847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96158"/>
            <a:ext cx="5275385" cy="509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5838092" y="3960551"/>
            <a:ext cx="2460930" cy="16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77" b="0" dirty="0">
                <a:solidFill>
                  <a:schemeClr val="bg1"/>
                </a:solidFill>
                <a:latin typeface="Helvetica" pitchFamily="34" charset="0"/>
              </a:rPr>
              <a:t>ClearPEM detector module</a:t>
            </a:r>
          </a:p>
        </p:txBody>
      </p:sp>
      <p:sp>
        <p:nvSpPr>
          <p:cNvPr id="29703" name="Rectangle 6"/>
          <p:cNvSpPr>
            <a:spLocks noChangeArrowheads="1"/>
          </p:cNvSpPr>
          <p:nvPr/>
        </p:nvSpPr>
        <p:spPr bwMode="auto">
          <a:xfrm>
            <a:off x="562708" y="1459523"/>
            <a:ext cx="4642338" cy="1703800"/>
          </a:xfrm>
          <a:prstGeom prst="rect">
            <a:avLst/>
          </a:prstGeom>
          <a:solidFill>
            <a:srgbClr val="346698">
              <a:alpha val="6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213952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662" dirty="0">
                <a:solidFill>
                  <a:schemeClr val="bg1"/>
                </a:solidFill>
                <a:latin typeface="+mj-lt"/>
              </a:rPr>
              <a:t>PET ASICs </a:t>
            </a:r>
          </a:p>
          <a:p>
            <a:pPr indent="213952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662" dirty="0">
                <a:solidFill>
                  <a:schemeClr val="bg1"/>
                </a:solidFill>
                <a:latin typeface="+mj-lt"/>
              </a:rPr>
              <a:t>12 </a:t>
            </a:r>
            <a:r>
              <a:rPr lang="en-US" sz="1662" dirty="0" smtClean="0">
                <a:solidFill>
                  <a:schemeClr val="bg1"/>
                </a:solidFill>
                <a:latin typeface="+mj-lt"/>
              </a:rPr>
              <a:t>x 32 </a:t>
            </a:r>
            <a:r>
              <a:rPr lang="pt-PT" sz="1662" dirty="0" smtClean="0">
                <a:solidFill>
                  <a:schemeClr val="bg1"/>
                </a:solidFill>
                <a:latin typeface="+mj-lt"/>
              </a:rPr>
              <a:t>blocos</a:t>
            </a:r>
            <a:r>
              <a:rPr lang="en-US" sz="1662" dirty="0" smtClean="0">
                <a:solidFill>
                  <a:schemeClr val="bg1"/>
                </a:solidFill>
                <a:latin typeface="+mj-lt"/>
              </a:rPr>
              <a:t> de </a:t>
            </a:r>
            <a:r>
              <a:rPr lang="pt-PT" sz="1662" dirty="0" smtClean="0">
                <a:solidFill>
                  <a:schemeClr val="bg1"/>
                </a:solidFill>
                <a:latin typeface="+mj-lt"/>
              </a:rPr>
              <a:t>cristais </a:t>
            </a:r>
          </a:p>
          <a:p>
            <a:pPr indent="213952">
              <a:lnSpc>
                <a:spcPct val="100000"/>
              </a:lnSpc>
              <a:buFont typeface="Arial" pitchFamily="34" charset="0"/>
              <a:buChar char="•"/>
            </a:pPr>
            <a:r>
              <a:rPr lang="pt-PT" sz="1662" dirty="0" smtClean="0">
                <a:solidFill>
                  <a:schemeClr val="bg1"/>
                </a:solidFill>
                <a:latin typeface="+mj-lt"/>
              </a:rPr>
              <a:t>2 x 192 </a:t>
            </a:r>
            <a:r>
              <a:rPr lang="pt-PT" sz="1662" dirty="0" err="1" smtClean="0">
                <a:solidFill>
                  <a:schemeClr val="bg1"/>
                </a:solidFill>
                <a:latin typeface="+mj-lt"/>
              </a:rPr>
              <a:t>ch</a:t>
            </a:r>
            <a:r>
              <a:rPr lang="pt-PT" sz="1662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lang="pt-PT" sz="1662" dirty="0" err="1" smtClean="0">
                <a:solidFill>
                  <a:schemeClr val="bg1"/>
                </a:solidFill>
                <a:latin typeface="+mj-lt"/>
              </a:rPr>
              <a:t>ASICs</a:t>
            </a:r>
            <a:r>
              <a:rPr lang="pt-PT" sz="1662" dirty="0" smtClean="0">
                <a:solidFill>
                  <a:schemeClr val="bg1"/>
                </a:solidFill>
                <a:latin typeface="+mj-lt"/>
              </a:rPr>
              <a:t> de </a:t>
            </a:r>
            <a:r>
              <a:rPr lang="pt-PT" sz="1662" dirty="0" err="1" smtClean="0">
                <a:solidFill>
                  <a:schemeClr val="bg1"/>
                </a:solidFill>
                <a:latin typeface="+mj-lt"/>
              </a:rPr>
              <a:t>readout</a:t>
            </a:r>
            <a:r>
              <a:rPr lang="pt-PT" sz="1662" dirty="0" smtClean="0">
                <a:solidFill>
                  <a:schemeClr val="bg1"/>
                </a:solidFill>
                <a:latin typeface="+mj-lt"/>
              </a:rPr>
              <a:t> por lado</a:t>
            </a:r>
          </a:p>
          <a:p>
            <a:pPr indent="213952">
              <a:lnSpc>
                <a:spcPct val="100000"/>
              </a:lnSpc>
              <a:buFont typeface="Arial" pitchFamily="34" charset="0"/>
              <a:buChar char="•"/>
            </a:pPr>
            <a:r>
              <a:rPr lang="pt-PT" sz="1662" dirty="0" smtClean="0">
                <a:solidFill>
                  <a:schemeClr val="bg1"/>
                </a:solidFill>
                <a:latin typeface="+mj-lt"/>
              </a:rPr>
              <a:t>Leitura dupla de cada matriz de </a:t>
            </a:r>
            <a:r>
              <a:rPr lang="pt-PT" sz="1662" dirty="0" err="1" smtClean="0">
                <a:solidFill>
                  <a:schemeClr val="bg1"/>
                </a:solidFill>
                <a:latin typeface="+mj-lt"/>
              </a:rPr>
              <a:t>xtais</a:t>
            </a:r>
            <a:endParaRPr lang="pt-PT" sz="1662" dirty="0" smtClean="0">
              <a:solidFill>
                <a:schemeClr val="bg1"/>
              </a:solidFill>
              <a:latin typeface="+mj-lt"/>
            </a:endParaRPr>
          </a:p>
          <a:p>
            <a:pPr indent="213952">
              <a:lnSpc>
                <a:spcPct val="100000"/>
              </a:lnSpc>
              <a:buFont typeface="Arial" pitchFamily="34" charset="0"/>
              <a:buChar char="•"/>
            </a:pPr>
            <a:r>
              <a:rPr lang="pt-PT" sz="1662" dirty="0" smtClean="0">
                <a:solidFill>
                  <a:schemeClr val="bg1"/>
                </a:solidFill>
                <a:latin typeface="+mj-lt"/>
              </a:rPr>
              <a:t>Baixo nível de ruido, baixo consumo</a:t>
            </a:r>
          </a:p>
          <a:p>
            <a:pPr indent="213952">
              <a:buFont typeface="Arial" pitchFamily="34" charset="0"/>
              <a:buChar char="•"/>
            </a:pPr>
            <a:r>
              <a:rPr lang="en-US" sz="1662" dirty="0" smtClean="0">
                <a:solidFill>
                  <a:schemeClr val="bg1"/>
                </a:solidFill>
                <a:latin typeface="+mj-lt"/>
              </a:rPr>
              <a:t> </a:t>
            </a:r>
            <a:endParaRPr lang="en-US" sz="1662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1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2041" y="4480919"/>
            <a:ext cx="1547446" cy="181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6189785" y="6101862"/>
            <a:ext cx="1531958" cy="16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77" b="0" dirty="0" err="1">
                <a:solidFill>
                  <a:schemeClr val="bg1"/>
                </a:solidFill>
                <a:latin typeface="Helvetica" pitchFamily="34" charset="0"/>
              </a:rPr>
              <a:t>ClearPEM</a:t>
            </a:r>
            <a:r>
              <a:rPr lang="en-US" sz="1477" b="0" dirty="0">
                <a:solidFill>
                  <a:schemeClr val="bg1"/>
                </a:solidFill>
                <a:latin typeface="Helvetica" pitchFamily="34" charset="0"/>
              </a:rPr>
              <a:t> ASIC</a:t>
            </a:r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1571" y="1170998"/>
            <a:ext cx="4009292" cy="2984989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1987864" y="474785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pt-PT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Modularidade de base</a:t>
            </a:r>
            <a:r>
              <a:rPr lang="pt-PT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: 1 “</a:t>
            </a:r>
            <a:r>
              <a:rPr lang="pt-PT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Supermodulo</a:t>
            </a:r>
            <a:r>
              <a:rPr lang="pt-PT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”</a:t>
            </a:r>
            <a:endParaRPr lang="pt-PT" dirty="0">
              <a:solidFill>
                <a:srgbClr val="0000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02191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7492"/>
            <a:ext cx="5275385" cy="509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49" descr="P108115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204" y="1248508"/>
            <a:ext cx="5265320" cy="393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419978" y="350227"/>
            <a:ext cx="5908430" cy="54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pt-PT" sz="2954" dirty="0">
                <a:solidFill>
                  <a:srgbClr val="000066"/>
                </a:solidFill>
                <a:latin typeface="Verdana" pitchFamily="34" charset="0"/>
              </a:rPr>
              <a:t>FE – </a:t>
            </a:r>
            <a:r>
              <a:rPr lang="pt-PT" sz="2954" dirty="0" smtClean="0">
                <a:solidFill>
                  <a:srgbClr val="000066"/>
                </a:solidFill>
                <a:latin typeface="Verdana" pitchFamily="34" charset="0"/>
              </a:rPr>
              <a:t>Integração</a:t>
            </a:r>
            <a:endParaRPr lang="pt-PT" sz="2954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-6699" y="1274785"/>
            <a:ext cx="4853354" cy="3764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1196" indent="-161196">
              <a:lnSpc>
                <a:spcPct val="140000"/>
              </a:lnSpc>
            </a:pPr>
            <a:r>
              <a:rPr lang="pt-PT" sz="1846" dirty="0" smtClean="0">
                <a:solidFill>
                  <a:srgbClr val="00B0F0"/>
                </a:solidFill>
              </a:rPr>
              <a:t>Sistema compacto e modular</a:t>
            </a:r>
            <a:endParaRPr lang="pt-PT" sz="1846" dirty="0">
              <a:solidFill>
                <a:srgbClr val="00B0F0"/>
              </a:solidFill>
            </a:endParaRPr>
          </a:p>
          <a:p>
            <a:pPr marL="161196" indent="-161196">
              <a:lnSpc>
                <a:spcPct val="140000"/>
              </a:lnSpc>
            </a:pPr>
            <a:endParaRPr lang="pt-PT" sz="1662" dirty="0">
              <a:solidFill>
                <a:schemeClr val="bg1"/>
              </a:solidFill>
            </a:endParaRPr>
          </a:p>
          <a:p>
            <a:pPr marL="215417" indent="-215417">
              <a:lnSpc>
                <a:spcPct val="140000"/>
              </a:lnSpc>
              <a:buFont typeface="Wingdings" pitchFamily="2" charset="2"/>
              <a:buChar char="§"/>
            </a:pPr>
            <a:r>
              <a:rPr lang="pt-PT" sz="1662" dirty="0" smtClean="0">
                <a:solidFill>
                  <a:schemeClr val="bg1"/>
                </a:solidFill>
              </a:rPr>
              <a:t>Unidades de detecção </a:t>
            </a:r>
            <a:endParaRPr lang="pt-PT" sz="1662" dirty="0">
              <a:solidFill>
                <a:schemeClr val="bg1"/>
              </a:solidFill>
            </a:endParaRPr>
          </a:p>
          <a:p>
            <a:pPr marL="637459" lvl="1" indent="-215417">
              <a:lnSpc>
                <a:spcPct val="140000"/>
              </a:lnSpc>
              <a:buFont typeface="Wingdings" pitchFamily="2" charset="2"/>
              <a:buChar char="§"/>
            </a:pPr>
            <a:r>
              <a:rPr lang="pt-PT" sz="1662" dirty="0">
                <a:solidFill>
                  <a:schemeClr val="bg1"/>
                </a:solidFill>
              </a:rPr>
              <a:t>16 </a:t>
            </a:r>
            <a:r>
              <a:rPr lang="pt-PT" sz="1662" dirty="0" smtClean="0">
                <a:solidFill>
                  <a:schemeClr val="bg1"/>
                </a:solidFill>
              </a:rPr>
              <a:t>Supermodulos</a:t>
            </a:r>
            <a:endParaRPr lang="pt-PT" sz="1662" dirty="0">
              <a:solidFill>
                <a:schemeClr val="bg1"/>
              </a:solidFill>
            </a:endParaRPr>
          </a:p>
          <a:p>
            <a:pPr marL="637459" lvl="1" indent="-215417">
              <a:lnSpc>
                <a:spcPct val="140000"/>
              </a:lnSpc>
              <a:buFont typeface="Wingdings" pitchFamily="2" charset="2"/>
              <a:buChar char="§"/>
            </a:pPr>
            <a:r>
              <a:rPr lang="pt-PT" sz="1662" dirty="0">
                <a:solidFill>
                  <a:schemeClr val="bg1"/>
                </a:solidFill>
              </a:rPr>
              <a:t>2 </a:t>
            </a:r>
            <a:r>
              <a:rPr lang="pt-PT" sz="1662" dirty="0" smtClean="0">
                <a:solidFill>
                  <a:schemeClr val="bg1"/>
                </a:solidFill>
              </a:rPr>
              <a:t>unidades detectoras</a:t>
            </a:r>
            <a:endParaRPr lang="pt-PT" sz="1662" dirty="0">
              <a:solidFill>
                <a:schemeClr val="bg1"/>
              </a:solidFill>
            </a:endParaRPr>
          </a:p>
          <a:p>
            <a:pPr marL="637459" lvl="1" indent="-215417">
              <a:lnSpc>
                <a:spcPct val="140000"/>
              </a:lnSpc>
              <a:buFont typeface="Wingdings" pitchFamily="2" charset="2"/>
              <a:buChar char="§"/>
            </a:pPr>
            <a:r>
              <a:rPr lang="pt-PT" sz="1662" dirty="0">
                <a:solidFill>
                  <a:schemeClr val="bg1"/>
                </a:solidFill>
              </a:rPr>
              <a:t>PSU</a:t>
            </a:r>
          </a:p>
          <a:p>
            <a:pPr marL="637459" lvl="1" indent="-215417">
              <a:lnSpc>
                <a:spcPct val="140000"/>
              </a:lnSpc>
              <a:buFont typeface="Wingdings" pitchFamily="2" charset="2"/>
              <a:buChar char="§"/>
            </a:pPr>
            <a:r>
              <a:rPr lang="pt-PT" sz="1662" dirty="0" err="1">
                <a:solidFill>
                  <a:schemeClr val="bg1"/>
                </a:solidFill>
              </a:rPr>
              <a:t>Clock</a:t>
            </a:r>
            <a:r>
              <a:rPr lang="pt-PT" sz="1662" dirty="0">
                <a:solidFill>
                  <a:schemeClr val="bg1"/>
                </a:solidFill>
              </a:rPr>
              <a:t> &amp; </a:t>
            </a:r>
            <a:r>
              <a:rPr lang="pt-PT" sz="1662" dirty="0" err="1">
                <a:solidFill>
                  <a:schemeClr val="bg1"/>
                </a:solidFill>
              </a:rPr>
              <a:t>Control</a:t>
            </a:r>
            <a:endParaRPr lang="pt-PT" sz="1662" dirty="0">
              <a:solidFill>
                <a:schemeClr val="bg1"/>
              </a:solidFill>
            </a:endParaRPr>
          </a:p>
          <a:p>
            <a:pPr marL="637459" lvl="1" indent="-215417">
              <a:lnSpc>
                <a:spcPct val="140000"/>
              </a:lnSpc>
              <a:buFont typeface="Wingdings" pitchFamily="2" charset="2"/>
              <a:buChar char="§"/>
            </a:pPr>
            <a:r>
              <a:rPr lang="pt-PT" sz="1662" dirty="0">
                <a:solidFill>
                  <a:schemeClr val="bg1"/>
                </a:solidFill>
              </a:rPr>
              <a:t>HV </a:t>
            </a:r>
          </a:p>
          <a:p>
            <a:pPr marL="637459" lvl="1" indent="-215417">
              <a:lnSpc>
                <a:spcPct val="140000"/>
              </a:lnSpc>
              <a:buFont typeface="Wingdings" pitchFamily="2" charset="2"/>
              <a:buChar char="§"/>
            </a:pPr>
            <a:r>
              <a:rPr lang="pt-PT" sz="1662" dirty="0" smtClean="0">
                <a:solidFill>
                  <a:schemeClr val="bg1"/>
                </a:solidFill>
              </a:rPr>
              <a:t>Sistema de Acquisição de dados</a:t>
            </a:r>
            <a:endParaRPr lang="pt-PT" sz="1662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02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C68CC3D-C316-46F9-A84E-57276F93BBF8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304800" y="2514600"/>
            <a:ext cx="8534400" cy="3798277"/>
          </a:xfrm>
          <a:prstGeom prst="rect">
            <a:avLst/>
          </a:prstGeom>
          <a:solidFill>
            <a:schemeClr val="tx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7616" y="2705101"/>
            <a:ext cx="2737338" cy="17086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3974" y="2573216"/>
            <a:ext cx="1963615" cy="20515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18439" name="Picture 6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566" y="2845777"/>
            <a:ext cx="1729154" cy="124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7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885" y="2951284"/>
            <a:ext cx="1729154" cy="124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8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669" y="3059723"/>
            <a:ext cx="1729154" cy="124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9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454" y="3171092"/>
            <a:ext cx="1729154" cy="124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0" descr="ServiceBoard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2154" y="4554415"/>
            <a:ext cx="2088174" cy="139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11" descr="SuperModule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466" y="4624754"/>
            <a:ext cx="2088173" cy="139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1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277" y="4624754"/>
            <a:ext cx="2088173" cy="139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6" name="Rectangle 13"/>
          <p:cNvSpPr>
            <a:spLocks/>
          </p:cNvSpPr>
          <p:nvPr/>
        </p:nvSpPr>
        <p:spPr bwMode="auto">
          <a:xfrm>
            <a:off x="738554" y="263769"/>
            <a:ext cx="7772400" cy="77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pt-PT" sz="2954" dirty="0">
                <a:solidFill>
                  <a:srgbClr val="000066"/>
                </a:solidFill>
                <a:latin typeface="Verdana" pitchFamily="34" charset="0"/>
              </a:rPr>
              <a:t>Da Modelização </a:t>
            </a:r>
            <a:r>
              <a:rPr lang="pt-PT" sz="2954">
                <a:solidFill>
                  <a:srgbClr val="000066"/>
                </a:solidFill>
                <a:latin typeface="Verdana" pitchFamily="34" charset="0"/>
              </a:rPr>
              <a:t>à Realização</a:t>
            </a:r>
            <a:r>
              <a:rPr lang="en-US" sz="2954">
                <a:solidFill>
                  <a:srgbClr val="000066"/>
                </a:solidFill>
                <a:latin typeface="Verdana" pitchFamily="34" charset="0"/>
              </a:rPr>
              <a:t> </a:t>
            </a:r>
            <a:endParaRPr lang="en-US" sz="2954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319454" y="1224846"/>
            <a:ext cx="9144000" cy="94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1196" indent="-161196">
              <a:lnSpc>
                <a:spcPct val="140000"/>
              </a:lnSpc>
            </a:pPr>
            <a:r>
              <a:rPr lang="pt-PT" sz="1846" dirty="0" smtClean="0">
                <a:solidFill>
                  <a:srgbClr val="006600"/>
                </a:solidFill>
              </a:rPr>
              <a:t>Todos os elementos do projecto foram primeiro desenhados, modelizados em CAD/3D .</a:t>
            </a:r>
          </a:p>
          <a:p>
            <a:pPr marL="161196" indent="-161196">
              <a:lnSpc>
                <a:spcPct val="140000"/>
              </a:lnSpc>
            </a:pPr>
            <a:r>
              <a:rPr lang="pt-PT" sz="1846" dirty="0" smtClean="0">
                <a:solidFill>
                  <a:srgbClr val="006600"/>
                </a:solidFill>
              </a:rPr>
              <a:t>E realizados quando todos os elementos já tinham sido integrados em 3D</a:t>
            </a:r>
            <a:endParaRPr lang="pt-PT" sz="1662" dirty="0">
              <a:solidFill>
                <a:schemeClr val="accent2"/>
              </a:solidFill>
            </a:endParaRPr>
          </a:p>
        </p:txBody>
      </p:sp>
      <p:pic>
        <p:nvPicPr>
          <p:cNvPr id="2" name="Picture 2" descr="C:\photos\ClearPEM-Sonic-Slideshow\Copy of feb_top+3dview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92229">
            <a:off x="1948944" y="2412297"/>
            <a:ext cx="1523611" cy="95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771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172200"/>
            <a:ext cx="2133600" cy="296008"/>
          </a:xfrm>
          <a:prstGeom prst="rect">
            <a:avLst/>
          </a:prstGeom>
          <a:noFill/>
        </p:spPr>
        <p:txBody>
          <a:bodyPr/>
          <a:lstStyle/>
          <a:p>
            <a:fld id="{9BF11D86-CF8B-4CD2-90A2-5EE8D6AE68EE}" type="slidenum">
              <a:rPr lang="en-US" smtClean="0">
                <a:latin typeface="Arial" pitchFamily="34" charset="0"/>
              </a:rPr>
              <a:pPr/>
              <a:t>19</a:t>
            </a:fld>
            <a:endParaRPr lang="en-US" dirty="0" smtClean="0">
              <a:latin typeface="Arial" pitchFamily="34" charset="0"/>
            </a:endParaRPr>
          </a:p>
        </p:txBody>
      </p:sp>
      <p:pic>
        <p:nvPicPr>
          <p:cNvPr id="13315" name="Picture 15" descr="P105094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7308" y="1091712"/>
            <a:ext cx="2658208" cy="199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6" descr="P105092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127" y="1091712"/>
            <a:ext cx="2658208" cy="199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7" descr="P105099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058" y="3217985"/>
            <a:ext cx="2658208" cy="199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8" descr="P105099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4893" y="3217985"/>
            <a:ext cx="2658208" cy="199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0" descr="P6021739"/>
          <p:cNvPicPr>
            <a:picLocks noChangeAspect="1" noChangeArrowheads="1"/>
          </p:cNvPicPr>
          <p:nvPr/>
        </p:nvPicPr>
        <p:blipFill>
          <a:blip r:embed="rId7" cstate="screen">
            <a:lum bright="-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8093" y="3217985"/>
            <a:ext cx="2658208" cy="199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21" descr="P105093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2488" y="1091712"/>
            <a:ext cx="2658208" cy="199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211016" y="5257801"/>
            <a:ext cx="8588619" cy="589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0000FF"/>
              </a:buClr>
              <a:buSzPct val="70000"/>
              <a:defRPr/>
            </a:pPr>
            <a:r>
              <a:rPr lang="pt-PT" sz="1292" kern="0" dirty="0"/>
              <a:t>1. </a:t>
            </a:r>
            <a:r>
              <a:rPr lang="pt-PT" sz="1292" kern="0" dirty="0" smtClean="0"/>
              <a:t>Placas de arrefecimento</a:t>
            </a:r>
            <a:r>
              <a:rPr lang="pt-PT" sz="1292" kern="0" dirty="0"/>
              <a:t>	                           2. Supermodulos	         		  </a:t>
            </a:r>
            <a:r>
              <a:rPr lang="pt-PT" sz="1292" kern="0" dirty="0" smtClean="0"/>
              <a:t>3.painel de ligações </a:t>
            </a:r>
            <a:endParaRPr lang="pt-PT" sz="1292" kern="0" dirty="0"/>
          </a:p>
          <a:p>
            <a:pPr algn="just"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0000FF"/>
              </a:buClr>
              <a:buSzPct val="70000"/>
              <a:defRPr/>
            </a:pPr>
            <a:r>
              <a:rPr lang="pt-PT" sz="1292" kern="0" dirty="0"/>
              <a:t>4. </a:t>
            </a:r>
            <a:r>
              <a:rPr lang="pt-PT" sz="1292" kern="0" dirty="0" smtClean="0"/>
              <a:t>Cabos e distribuição 		5</a:t>
            </a:r>
            <a:r>
              <a:rPr lang="en-US" sz="1292" kern="0" dirty="0" smtClean="0"/>
              <a:t>: </a:t>
            </a:r>
            <a:r>
              <a:rPr lang="en-US" sz="1292" kern="0" dirty="0" err="1" smtClean="0"/>
              <a:t>Placa</a:t>
            </a:r>
            <a:r>
              <a:rPr lang="en-US" sz="1292" kern="0" dirty="0" smtClean="0"/>
              <a:t> de </a:t>
            </a:r>
            <a:r>
              <a:rPr lang="pt-PT" sz="1292" kern="0" dirty="0" smtClean="0"/>
              <a:t>serviços</a:t>
            </a:r>
            <a:r>
              <a:rPr lang="en-US" sz="1292" kern="0" dirty="0" smtClean="0"/>
              <a:t>  </a:t>
            </a:r>
            <a:r>
              <a:rPr lang="en-US" sz="1292" kern="0" dirty="0"/>
              <a:t>( LV , HV, CLOCK, DATA)  </a:t>
            </a:r>
            <a:r>
              <a:rPr lang="en-US" sz="1292" kern="0" dirty="0" smtClean="0"/>
              <a:t>     6</a:t>
            </a:r>
            <a:r>
              <a:rPr lang="en-US" sz="1292" kern="0" dirty="0"/>
              <a:t>. HV </a:t>
            </a:r>
            <a:r>
              <a:rPr lang="en-US" sz="1292" kern="0" dirty="0" err="1" smtClean="0"/>
              <a:t>Matriz</a:t>
            </a:r>
            <a:r>
              <a:rPr lang="en-US" sz="1292" kern="0" dirty="0" smtClean="0"/>
              <a:t> HV </a:t>
            </a:r>
            <a:endParaRPr lang="en-US" sz="1292" kern="0" dirty="0"/>
          </a:p>
        </p:txBody>
      </p:sp>
      <p:sp>
        <p:nvSpPr>
          <p:cNvPr id="25" name="Text Box 31"/>
          <p:cNvSpPr txBox="1">
            <a:spLocks noChangeArrowheads="1"/>
          </p:cNvSpPr>
          <p:nvPr/>
        </p:nvSpPr>
        <p:spPr bwMode="auto">
          <a:xfrm>
            <a:off x="1522534" y="3496408"/>
            <a:ext cx="400050" cy="16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77" kern="0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26" name="Text Box 34"/>
          <p:cNvSpPr txBox="1">
            <a:spLocks noChangeArrowheads="1"/>
          </p:cNvSpPr>
          <p:nvPr/>
        </p:nvSpPr>
        <p:spPr bwMode="auto">
          <a:xfrm>
            <a:off x="485042" y="4435720"/>
            <a:ext cx="398585" cy="16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77" kern="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27" name="Text Box 35"/>
          <p:cNvSpPr txBox="1">
            <a:spLocks noChangeArrowheads="1"/>
          </p:cNvSpPr>
          <p:nvPr/>
        </p:nvSpPr>
        <p:spPr bwMode="auto">
          <a:xfrm>
            <a:off x="4220308" y="4484078"/>
            <a:ext cx="465992" cy="16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77" kern="0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28" name="Text Box 36"/>
          <p:cNvSpPr txBox="1">
            <a:spLocks noChangeArrowheads="1"/>
          </p:cNvSpPr>
          <p:nvPr/>
        </p:nvSpPr>
        <p:spPr bwMode="auto">
          <a:xfrm>
            <a:off x="4605703" y="3616570"/>
            <a:ext cx="398585" cy="16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77" kern="0" dirty="0">
                <a:solidFill>
                  <a:srgbClr val="FFFF00"/>
                </a:solidFill>
              </a:rPr>
              <a:t>6</a:t>
            </a:r>
          </a:p>
        </p:txBody>
      </p:sp>
      <p:sp>
        <p:nvSpPr>
          <p:cNvPr id="29" name="Text Box 37"/>
          <p:cNvSpPr txBox="1">
            <a:spLocks noChangeArrowheads="1"/>
          </p:cNvSpPr>
          <p:nvPr/>
        </p:nvSpPr>
        <p:spPr bwMode="auto">
          <a:xfrm>
            <a:off x="1946031" y="2420816"/>
            <a:ext cx="400050" cy="16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77" kern="0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30" name="Text Box 39"/>
          <p:cNvSpPr txBox="1">
            <a:spLocks noChangeArrowheads="1"/>
          </p:cNvSpPr>
          <p:nvPr/>
        </p:nvSpPr>
        <p:spPr bwMode="auto">
          <a:xfrm>
            <a:off x="3475892" y="2221524"/>
            <a:ext cx="597877" cy="16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77" kern="0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31" name="Text Box 40"/>
          <p:cNvSpPr txBox="1">
            <a:spLocks noChangeArrowheads="1"/>
          </p:cNvSpPr>
          <p:nvPr/>
        </p:nvSpPr>
        <p:spPr bwMode="auto">
          <a:xfrm>
            <a:off x="5098073" y="1422890"/>
            <a:ext cx="266700" cy="16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77" kern="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32" name="Text Box 41"/>
          <p:cNvSpPr txBox="1">
            <a:spLocks noChangeArrowheads="1"/>
          </p:cNvSpPr>
          <p:nvPr/>
        </p:nvSpPr>
        <p:spPr bwMode="auto">
          <a:xfrm>
            <a:off x="3798277" y="3640016"/>
            <a:ext cx="398585" cy="16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77" kern="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2602523" y="404447"/>
            <a:ext cx="5908430" cy="54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pt-PT" sz="2954" dirty="0">
                <a:solidFill>
                  <a:srgbClr val="000066"/>
                </a:solidFill>
                <a:latin typeface="Verdana" pitchFamily="34" charset="0"/>
              </a:rPr>
              <a:t>FE – Integração </a:t>
            </a:r>
            <a:r>
              <a:rPr lang="pt-PT" sz="2954" dirty="0" smtClean="0">
                <a:solidFill>
                  <a:srgbClr val="000066"/>
                </a:solidFill>
                <a:latin typeface="Verdana" pitchFamily="34" charset="0"/>
              </a:rPr>
              <a:t>II</a:t>
            </a:r>
            <a:endParaRPr lang="pt-PT" sz="2954" dirty="0">
              <a:solidFill>
                <a:srgbClr val="000066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761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644568" y="1165535"/>
            <a:ext cx="8288337" cy="1138773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pt-PT" altLang="en-US" sz="2000" dirty="0">
              <a:effectLst/>
              <a:latin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pt-PT" altLang="en-US" sz="24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LHC, Tecnologia para Física de Partículas de alta energia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pt-PT" altLang="en-US" sz="24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 </a:t>
            </a:r>
            <a:endParaRPr lang="pt-PT" altLang="en-US" sz="2000" dirty="0">
              <a:effectLst/>
              <a:latin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650" y="2304308"/>
            <a:ext cx="5779623" cy="35712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99138" y="2505895"/>
            <a:ext cx="704039" cy="17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FFFF00"/>
                </a:solidFill>
                <a:latin typeface="Cooper Black" panose="0208090404030B020404" pitchFamily="18" charset="0"/>
              </a:rPr>
              <a:t>CMS</a:t>
            </a:r>
            <a:endParaRPr lang="pt-PT" dirty="0">
              <a:solidFill>
                <a:srgbClr val="FFFF00"/>
              </a:solidFill>
              <a:latin typeface="Cooper Black" panose="0208090404030B0204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5686" y="3510789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dirty="0" smtClean="0">
                <a:solidFill>
                  <a:srgbClr val="FFFF00"/>
                </a:solidFill>
                <a:latin typeface="Cooper Black" panose="0208090404030B020404" pitchFamily="18" charset="0"/>
              </a:rPr>
              <a:t>LHC</a:t>
            </a:r>
            <a:endParaRPr lang="pt-PT" dirty="0">
              <a:solidFill>
                <a:srgbClr val="FFFF00"/>
              </a:solidFill>
              <a:latin typeface="Cooper Black" panose="0208090404030B0204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5197" y="4668028"/>
            <a:ext cx="1501630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b="0" dirty="0" err="1" smtClean="0">
                <a:solidFill>
                  <a:srgbClr val="FFFF00"/>
                </a:solidFill>
                <a:latin typeface="Cooper Black" panose="0208090404030B020404" pitchFamily="18" charset="0"/>
              </a:rPr>
              <a:t>Computing</a:t>
            </a:r>
            <a:endParaRPr lang="pt-PT" b="0" dirty="0" smtClean="0">
              <a:solidFill>
                <a:srgbClr val="FFFF00"/>
              </a:solidFill>
              <a:latin typeface="Cooper Black" panose="0208090404030B020404" pitchFamily="18" charset="0"/>
            </a:endParaRPr>
          </a:p>
          <a:p>
            <a:pPr>
              <a:lnSpc>
                <a:spcPct val="100000"/>
              </a:lnSpc>
            </a:pPr>
            <a:r>
              <a:rPr lang="pt-PT" b="0" dirty="0" smtClean="0">
                <a:solidFill>
                  <a:srgbClr val="FFFF00"/>
                </a:solidFill>
                <a:latin typeface="Cooper Black" panose="0208090404030B020404" pitchFamily="18" charset="0"/>
              </a:rPr>
              <a:t>GRID</a:t>
            </a:r>
            <a:endParaRPr lang="pt-PT" b="0" dirty="0">
              <a:solidFill>
                <a:srgbClr val="FFFF00"/>
              </a:solidFill>
              <a:latin typeface="Cooper Black" panose="0208090404030B0204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25466" y="3141457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dirty="0" smtClean="0">
                <a:solidFill>
                  <a:srgbClr val="FFFF00"/>
                </a:solidFill>
                <a:latin typeface="Cooper Black" panose="0208090404030B020404" pitchFamily="18" charset="0"/>
              </a:rPr>
              <a:t>USC/CMS</a:t>
            </a:r>
            <a:endParaRPr lang="pt-PT" dirty="0">
              <a:solidFill>
                <a:srgbClr val="FFFF00"/>
              </a:solidFill>
              <a:latin typeface="Cooper Black" panose="0208090404030B0204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60922" y="5547630"/>
            <a:ext cx="1845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sz="1600" dirty="0" err="1" smtClean="0">
                <a:solidFill>
                  <a:srgbClr val="FFFF00"/>
                </a:solidFill>
                <a:latin typeface="Cooper Black" panose="0208090404030B020404" pitchFamily="18" charset="0"/>
              </a:rPr>
              <a:t>Production</a:t>
            </a:r>
            <a:r>
              <a:rPr lang="pt-PT" sz="1600" dirty="0" smtClean="0">
                <a:solidFill>
                  <a:srgbClr val="FFFF00"/>
                </a:solidFill>
                <a:latin typeface="Cooper Black" panose="0208090404030B020404" pitchFamily="18" charset="0"/>
              </a:rPr>
              <a:t> Lab </a:t>
            </a:r>
            <a:endParaRPr lang="pt-PT" sz="1600" dirty="0">
              <a:solidFill>
                <a:srgbClr val="FFFF00"/>
              </a:solidFill>
              <a:latin typeface="Cooper Black" panose="0208090404030B0204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81789" y="4672969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dirty="0" smtClean="0">
                <a:solidFill>
                  <a:srgbClr val="FFFF00"/>
                </a:solidFill>
                <a:latin typeface="Cooper Black" panose="0208090404030B020404" pitchFamily="18" charset="0"/>
              </a:rPr>
              <a:t>ALICE</a:t>
            </a:r>
            <a:endParaRPr lang="pt-PT" dirty="0">
              <a:solidFill>
                <a:srgbClr val="FFFF00"/>
              </a:solidFill>
              <a:latin typeface="Cooper Black" panose="0208090404030B0204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45199" y="3440649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dirty="0" err="1" smtClean="0">
                <a:solidFill>
                  <a:srgbClr val="FFFF00"/>
                </a:solidFill>
                <a:latin typeface="Cooper Black" panose="0208090404030B020404" pitchFamily="18" charset="0"/>
              </a:rPr>
              <a:t>LHCb</a:t>
            </a:r>
            <a:endParaRPr lang="pt-PT" dirty="0">
              <a:solidFill>
                <a:srgbClr val="FFFF00"/>
              </a:solidFill>
              <a:latin typeface="Cooper Black" panose="0208090404030B0204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01545" y="2278566"/>
            <a:ext cx="101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dirty="0" smtClean="0">
                <a:solidFill>
                  <a:srgbClr val="FFFF00"/>
                </a:solidFill>
                <a:latin typeface="Cooper Black" panose="0208090404030B020404" pitchFamily="18" charset="0"/>
              </a:rPr>
              <a:t>ATLAS</a:t>
            </a:r>
            <a:endParaRPr lang="pt-PT" dirty="0">
              <a:solidFill>
                <a:srgbClr val="FFFF00"/>
              </a:solidFill>
              <a:latin typeface="Cooper Black" panose="0208090404030B020404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F6DC528-A259-4292-ADF5-7BDD54F54499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27651" name="Picture 2" descr="rack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015" y="1107831"/>
            <a:ext cx="2362200" cy="534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633047" y="2725615"/>
            <a:ext cx="1319592" cy="1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DAQ Server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633046" y="3640016"/>
            <a:ext cx="1580882" cy="17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46">
                <a:solidFill>
                  <a:schemeClr val="bg1"/>
                </a:solidFill>
              </a:rPr>
              <a:t>Services Server</a:t>
            </a:r>
          </a:p>
        </p:txBody>
      </p: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703385" y="4343401"/>
            <a:ext cx="1588897" cy="17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46">
                <a:solidFill>
                  <a:srgbClr val="FF0000"/>
                </a:solidFill>
              </a:rPr>
              <a:t>High Voltages</a:t>
            </a:r>
          </a:p>
        </p:txBody>
      </p:sp>
      <p:sp>
        <p:nvSpPr>
          <p:cNvPr id="27655" name="Text Box 6"/>
          <p:cNvSpPr txBox="1">
            <a:spLocks noChangeArrowheads="1"/>
          </p:cNvSpPr>
          <p:nvPr/>
        </p:nvSpPr>
        <p:spPr bwMode="auto">
          <a:xfrm>
            <a:off x="562708" y="5187461"/>
            <a:ext cx="1476686" cy="1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Low Voltages</a:t>
            </a:r>
          </a:p>
        </p:txBody>
      </p:sp>
      <p:sp>
        <p:nvSpPr>
          <p:cNvPr id="27657" name="Text Box 8"/>
          <p:cNvSpPr txBox="1">
            <a:spLocks noChangeArrowheads="1"/>
          </p:cNvSpPr>
          <p:nvPr/>
        </p:nvSpPr>
        <p:spPr bwMode="auto">
          <a:xfrm>
            <a:off x="633046" y="1600200"/>
            <a:ext cx="1311578" cy="1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Test System</a:t>
            </a:r>
          </a:p>
        </p:txBody>
      </p:sp>
      <p:pic>
        <p:nvPicPr>
          <p:cNvPr id="27658" name="Picture 9" descr="sc_setup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2861" y="1318846"/>
            <a:ext cx="5767754" cy="461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5546" name="Picture 10" descr="sc_nois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3877" y="1529862"/>
            <a:ext cx="5978769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5547" name="Picture 11" descr="sc_viz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4554" y="1812681"/>
            <a:ext cx="5978769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1" name="Text Box 12"/>
          <p:cNvSpPr txBox="1">
            <a:spLocks noChangeArrowheads="1"/>
          </p:cNvSpPr>
          <p:nvPr/>
        </p:nvSpPr>
        <p:spPr bwMode="auto">
          <a:xfrm>
            <a:off x="4009293" y="910005"/>
            <a:ext cx="3098925" cy="490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585" dirty="0">
                <a:solidFill>
                  <a:srgbClr val="000066"/>
                </a:solidFill>
              </a:rPr>
              <a:t>Acquisition Manager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556009" y="404447"/>
            <a:ext cx="8169520" cy="490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pt-PT" sz="2585" dirty="0" smtClean="0">
                <a:solidFill>
                  <a:srgbClr val="000066"/>
                </a:solidFill>
                <a:latin typeface="Verdana" pitchFamily="34" charset="0"/>
                <a:cs typeface="Times New Roman" pitchFamily="18" charset="0"/>
              </a:rPr>
              <a:t>Acquisição de dados</a:t>
            </a:r>
            <a:endParaRPr lang="pt-PT" sz="2585" dirty="0">
              <a:solidFill>
                <a:srgbClr val="000066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313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77FE3D3-8A9F-4CA2-9872-62B9943BB7F1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43011" name="Picture 3" descr="transverse-map2-c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631" y="967154"/>
            <a:ext cx="2621574" cy="2461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5" descr="DSC_2919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635" y="2393832"/>
            <a:ext cx="2983291" cy="413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 descr="C:\Documents and Settings\varela\My Documents\LIP\PET\Prototipo PEM\Testes-prototipoPEM\Test-DetectorHead\Oct08\Rec2D\grid_5mm_AllSources_v2.tif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967154"/>
            <a:ext cx="2602523" cy="253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6" descr="profile-c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631" y="3077308"/>
            <a:ext cx="4377104" cy="3516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5" name="TextBox 6"/>
          <p:cNvSpPr txBox="1">
            <a:spLocks noChangeArrowheads="1"/>
          </p:cNvSpPr>
          <p:nvPr/>
        </p:nvSpPr>
        <p:spPr bwMode="auto">
          <a:xfrm>
            <a:off x="4290646" y="5539155"/>
            <a:ext cx="2053767" cy="961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62" dirty="0" err="1" smtClean="0">
                <a:solidFill>
                  <a:schemeClr val="bg1"/>
                </a:solidFill>
              </a:rPr>
              <a:t>Grelha</a:t>
            </a:r>
            <a:r>
              <a:rPr lang="en-US" sz="1662" dirty="0" smtClean="0">
                <a:solidFill>
                  <a:schemeClr val="bg1"/>
                </a:solidFill>
              </a:rPr>
              <a:t> de 5 mm</a:t>
            </a:r>
            <a:endParaRPr lang="en-US" sz="1662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662" dirty="0">
                <a:solidFill>
                  <a:schemeClr val="bg1"/>
                </a:solidFill>
              </a:rPr>
              <a:t>1 mm Na-22 source</a:t>
            </a:r>
          </a:p>
          <a:p>
            <a:pPr>
              <a:lnSpc>
                <a:spcPct val="100000"/>
              </a:lnSpc>
            </a:pPr>
            <a:endParaRPr lang="en-US" sz="1662" dirty="0">
              <a:solidFill>
                <a:schemeClr val="bg1"/>
              </a:solidFill>
            </a:endParaRPr>
          </a:p>
        </p:txBody>
      </p:sp>
      <p:sp>
        <p:nvSpPr>
          <p:cNvPr id="43016" name="TextBox 8"/>
          <p:cNvSpPr txBox="1">
            <a:spLocks noChangeArrowheads="1"/>
          </p:cNvSpPr>
          <p:nvPr/>
        </p:nvSpPr>
        <p:spPr bwMode="auto">
          <a:xfrm>
            <a:off x="6822831" y="1037493"/>
            <a:ext cx="1184940" cy="1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OSEM-2D</a:t>
            </a:r>
          </a:p>
        </p:txBody>
      </p:sp>
      <p:sp>
        <p:nvSpPr>
          <p:cNvPr id="43017" name="TextBox 9"/>
          <p:cNvSpPr txBox="1">
            <a:spLocks noChangeArrowheads="1"/>
          </p:cNvSpPr>
          <p:nvPr/>
        </p:nvSpPr>
        <p:spPr bwMode="auto">
          <a:xfrm>
            <a:off x="4431323" y="1033097"/>
            <a:ext cx="1167307" cy="1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OSEM-3D</a:t>
            </a:r>
          </a:p>
        </p:txBody>
      </p:sp>
      <p:sp>
        <p:nvSpPr>
          <p:cNvPr id="43018" name="TextBox 10"/>
          <p:cNvSpPr txBox="1">
            <a:spLocks noChangeArrowheads="1"/>
          </p:cNvSpPr>
          <p:nvPr/>
        </p:nvSpPr>
        <p:spPr bwMode="auto">
          <a:xfrm>
            <a:off x="4176346" y="2735874"/>
            <a:ext cx="4532010" cy="16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62">
                <a:solidFill>
                  <a:schemeClr val="bg1"/>
                </a:solidFill>
              </a:rPr>
              <a:t>FWHM (deconvoluted of source size) =  1,2 mm</a:t>
            </a:r>
          </a:p>
        </p:txBody>
      </p:sp>
      <p:sp>
        <p:nvSpPr>
          <p:cNvPr id="43019" name="TextBox 11"/>
          <p:cNvSpPr txBox="1">
            <a:spLocks noChangeArrowheads="1"/>
          </p:cNvSpPr>
          <p:nvPr/>
        </p:nvSpPr>
        <p:spPr bwMode="auto">
          <a:xfrm>
            <a:off x="70338" y="1033097"/>
            <a:ext cx="4079631" cy="121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9907" indent="-109907">
              <a:lnSpc>
                <a:spcPct val="100000"/>
              </a:lnSpc>
              <a:buFont typeface="Wingdings" pitchFamily="2" charset="2"/>
              <a:buChar char="§"/>
            </a:pPr>
            <a:r>
              <a:rPr lang="pt-PT" sz="1662" dirty="0" smtClean="0">
                <a:solidFill>
                  <a:srgbClr val="000066"/>
                </a:solidFill>
              </a:rPr>
              <a:t>Duas aquisições por posição</a:t>
            </a:r>
            <a:endParaRPr lang="pt-PT" sz="1662" dirty="0">
              <a:solidFill>
                <a:srgbClr val="000066"/>
              </a:solidFill>
            </a:endParaRPr>
          </a:p>
          <a:p>
            <a:pPr marL="109907" indent="-109907">
              <a:lnSpc>
                <a:spcPct val="100000"/>
              </a:lnSpc>
              <a:buFont typeface="Wingdings" pitchFamily="2" charset="2"/>
              <a:buChar char="§"/>
            </a:pPr>
            <a:r>
              <a:rPr lang="pt-PT" sz="1662" dirty="0">
                <a:solidFill>
                  <a:srgbClr val="000066"/>
                </a:solidFill>
              </a:rPr>
              <a:t>(400-600 </a:t>
            </a:r>
            <a:r>
              <a:rPr lang="pt-PT" sz="1662" dirty="0" err="1">
                <a:solidFill>
                  <a:srgbClr val="000066"/>
                </a:solidFill>
              </a:rPr>
              <a:t>keV</a:t>
            </a:r>
            <a:r>
              <a:rPr lang="pt-PT" sz="1662" dirty="0">
                <a:solidFill>
                  <a:srgbClr val="000066"/>
                </a:solidFill>
              </a:rPr>
              <a:t>)</a:t>
            </a:r>
          </a:p>
          <a:p>
            <a:pPr marL="109907" indent="-109907">
              <a:lnSpc>
                <a:spcPct val="100000"/>
              </a:lnSpc>
              <a:buFont typeface="Wingdings" pitchFamily="2" charset="2"/>
              <a:buChar char="§"/>
            </a:pPr>
            <a:r>
              <a:rPr lang="pt-PT" sz="1662" dirty="0" smtClean="0">
                <a:solidFill>
                  <a:srgbClr val="000066"/>
                </a:solidFill>
              </a:rPr>
              <a:t>Reconstrução simultânea com 16 pontos de acquisição  </a:t>
            </a:r>
            <a:endParaRPr lang="pt-PT" sz="1662" dirty="0">
              <a:solidFill>
                <a:srgbClr val="00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2031" y="2243505"/>
            <a:ext cx="2281394" cy="169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62" dirty="0">
                <a:solidFill>
                  <a:schemeClr val="bg2">
                    <a:lumMod val="75000"/>
                  </a:schemeClr>
                </a:solidFill>
                <a:latin typeface="Arial" charset="0"/>
              </a:rPr>
              <a:t>Na-22 source 30 uCi 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51692" y="334108"/>
            <a:ext cx="8229600" cy="63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323" dirty="0">
                <a:solidFill>
                  <a:srgbClr val="000066"/>
                </a:solidFill>
                <a:latin typeface="Verdana" pitchFamily="34" charset="0"/>
                <a:cs typeface="Times New Roman" pitchFamily="18" charset="0"/>
              </a:rPr>
              <a:t>ClearPEM Images</a:t>
            </a:r>
            <a:endParaRPr lang="en-GB" sz="3323" dirty="0">
              <a:solidFill>
                <a:srgbClr val="000066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133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arlos\Dropbox\Sonic_Monza\IMG_05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6431" y="1072661"/>
            <a:ext cx="6682154" cy="501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553200" y="6172200"/>
            <a:ext cx="2133600" cy="296008"/>
          </a:xfrm>
          <a:noFill/>
        </p:spPr>
        <p:txBody>
          <a:bodyPr/>
          <a:lstStyle/>
          <a:p>
            <a:fld id="{3E006505-CCC9-41E5-8833-9E131BB62299}" type="slidenum">
              <a:rPr lang="en-US" altLang="en-US" smtClean="0">
                <a:latin typeface="Arial" pitchFamily="34" charset="0"/>
              </a:rPr>
              <a:pPr/>
              <a:t>22</a:t>
            </a:fld>
            <a:endParaRPr lang="en-US" altLang="en-US" smtClean="0"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7864" y="474785"/>
            <a:ext cx="6858000" cy="17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@Monza</a:t>
            </a:r>
            <a:endParaRPr lang="en-US" dirty="0">
              <a:solidFill>
                <a:srgbClr val="0000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528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ndering_20111125ML-01br_2mm_007_5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5743" y="1951892"/>
            <a:ext cx="4009292" cy="40092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2369" y="4695092"/>
            <a:ext cx="2813538" cy="944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46" b="0" dirty="0" err="1" smtClean="0">
                <a:solidFill>
                  <a:srgbClr val="FFFFFF"/>
                </a:solidFill>
              </a:rPr>
              <a:t>Celulas</a:t>
            </a:r>
            <a:r>
              <a:rPr lang="en-US" sz="1846" b="0" dirty="0" smtClean="0">
                <a:solidFill>
                  <a:srgbClr val="FFFFFF"/>
                </a:solidFill>
              </a:rPr>
              <a:t> </a:t>
            </a:r>
            <a:r>
              <a:rPr lang="en-US" sz="1846" b="0" dirty="0" err="1" smtClean="0">
                <a:solidFill>
                  <a:srgbClr val="FFFFFF"/>
                </a:solidFill>
              </a:rPr>
              <a:t>cancerigenas</a:t>
            </a:r>
            <a:r>
              <a:rPr lang="en-US" sz="1846" b="0" dirty="0" smtClean="0">
                <a:solidFill>
                  <a:srgbClr val="FFFFFF"/>
                </a:solidFill>
              </a:rPr>
              <a:t> </a:t>
            </a:r>
            <a:r>
              <a:rPr lang="en-US" sz="1846" b="0" dirty="0" err="1" smtClean="0">
                <a:solidFill>
                  <a:srgbClr val="FFFFFF"/>
                </a:solidFill>
              </a:rPr>
              <a:t>concentram</a:t>
            </a:r>
            <a:r>
              <a:rPr lang="en-US" sz="1846" b="0" dirty="0" smtClean="0">
                <a:solidFill>
                  <a:srgbClr val="FFFFFF"/>
                </a:solidFill>
              </a:rPr>
              <a:t>-se </a:t>
            </a:r>
            <a:r>
              <a:rPr lang="en-US" sz="1846" b="0" dirty="0" err="1" smtClean="0">
                <a:solidFill>
                  <a:srgbClr val="FFFFFF"/>
                </a:solidFill>
              </a:rPr>
              <a:t>na</a:t>
            </a:r>
            <a:r>
              <a:rPr lang="en-US" sz="1846" b="0" dirty="0" smtClean="0">
                <a:solidFill>
                  <a:srgbClr val="FFFFFF"/>
                </a:solidFill>
              </a:rPr>
              <a:t> </a:t>
            </a:r>
            <a:r>
              <a:rPr lang="en-US" sz="1846" b="0" dirty="0" err="1" smtClean="0">
                <a:solidFill>
                  <a:srgbClr val="FFFFFF"/>
                </a:solidFill>
              </a:rPr>
              <a:t>periferia</a:t>
            </a:r>
            <a:r>
              <a:rPr lang="en-US" sz="1846" b="0" dirty="0" smtClean="0">
                <a:solidFill>
                  <a:srgbClr val="FFFFFF"/>
                </a:solidFill>
              </a:rPr>
              <a:t> do tumor</a:t>
            </a:r>
            <a:endParaRPr lang="en-US" sz="1846" b="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2339" y="5328139"/>
            <a:ext cx="4009292" cy="262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46" b="0" dirty="0">
                <a:solidFill>
                  <a:srgbClr val="FFFFFF"/>
                </a:solidFill>
              </a:rPr>
              <a:t>Small lesion in the left breast seen in PEM, but not in the whole body PET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2708" y="5679831"/>
            <a:ext cx="1951175" cy="160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77" b="0" i="1" dirty="0">
                <a:solidFill>
                  <a:schemeClr val="bg1">
                    <a:lumMod val="75000"/>
                  </a:schemeClr>
                </a:solidFill>
              </a:rPr>
              <a:t>click for 3D animation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2339" y="2022231"/>
            <a:ext cx="4185138" cy="117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 rot="16200000">
            <a:off x="2894061" y="3408329"/>
            <a:ext cx="3275856" cy="177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846" b="0" dirty="0">
                <a:solidFill>
                  <a:srgbClr val="FF0000"/>
                </a:solidFill>
              </a:rPr>
              <a:t>Left </a:t>
            </a:r>
            <a:r>
              <a:rPr lang="pt-PT" sz="1846" b="0" dirty="0" err="1">
                <a:solidFill>
                  <a:srgbClr val="FF0000"/>
                </a:solidFill>
              </a:rPr>
              <a:t>Breast</a:t>
            </a:r>
            <a:r>
              <a:rPr lang="pt-PT" sz="1846" b="0" dirty="0">
                <a:solidFill>
                  <a:srgbClr val="FF0000"/>
                </a:solidFill>
              </a:rPr>
              <a:t>          </a:t>
            </a:r>
            <a:r>
              <a:rPr lang="pt-PT" sz="1846" b="0" dirty="0" err="1">
                <a:solidFill>
                  <a:srgbClr val="FF0000"/>
                </a:solidFill>
              </a:rPr>
              <a:t>Right</a:t>
            </a:r>
            <a:r>
              <a:rPr lang="pt-PT" sz="1846" b="0" dirty="0">
                <a:solidFill>
                  <a:srgbClr val="FF0000"/>
                </a:solidFill>
              </a:rPr>
              <a:t> Breast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642339" y="3851031"/>
            <a:ext cx="4184252" cy="1286070"/>
            <a:chOff x="1447800" y="4418533"/>
            <a:chExt cx="6743700" cy="199816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4516" b="9140"/>
            <a:stretch/>
          </p:blipFill>
          <p:spPr bwMode="auto">
            <a:xfrm>
              <a:off x="1447800" y="4418533"/>
              <a:ext cx="6743700" cy="1998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3873500" y="6019800"/>
              <a:ext cx="1905000" cy="304800"/>
            </a:xfrm>
            <a:prstGeom prst="rect">
              <a:avLst/>
            </a:prstGeom>
            <a:solidFill>
              <a:schemeClr val="accent1">
                <a:alpha val="79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00" y="6019800"/>
              <a:ext cx="1981200" cy="304800"/>
            </a:xfrm>
            <a:prstGeom prst="rect">
              <a:avLst/>
            </a:prstGeom>
            <a:solidFill>
              <a:schemeClr val="accent1">
                <a:alpha val="79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Arrow Connector 15"/>
          <p:cNvCxnSpPr/>
          <p:nvPr/>
        </p:nvCxnSpPr>
        <p:spPr bwMode="auto">
          <a:xfrm flipH="1">
            <a:off x="6822831" y="4273062"/>
            <a:ext cx="281354" cy="21101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5486400" y="4343400"/>
            <a:ext cx="281354" cy="21101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1987864" y="474785"/>
            <a:ext cx="6858000" cy="17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Clinical Case : bilateral breast cancer </a:t>
            </a:r>
            <a:endParaRPr lang="en-US" dirty="0">
              <a:solidFill>
                <a:srgbClr val="0000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91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3BFD75C-11AE-4683-A4BC-7D7E27F92E50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703385" y="1459027"/>
            <a:ext cx="4057521" cy="186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pt-PT" sz="2954" dirty="0">
                <a:solidFill>
                  <a:srgbClr val="000066"/>
                </a:solidFill>
                <a:latin typeface="Verdana" pitchFamily="34" charset="0"/>
              </a:rPr>
              <a:t>Novas</a:t>
            </a:r>
            <a:r>
              <a:rPr lang="en-US" sz="2954" dirty="0">
                <a:solidFill>
                  <a:srgbClr val="000066"/>
                </a:solidFill>
                <a:latin typeface="Verdana" pitchFamily="34" charset="0"/>
              </a:rPr>
              <a:t> </a:t>
            </a:r>
            <a:r>
              <a:rPr lang="pt-PT" sz="2954" dirty="0">
                <a:solidFill>
                  <a:srgbClr val="000066"/>
                </a:solidFill>
                <a:latin typeface="Verdana" pitchFamily="34" charset="0"/>
              </a:rPr>
              <a:t>tecnologias</a:t>
            </a:r>
          </a:p>
          <a:p>
            <a:pPr>
              <a:lnSpc>
                <a:spcPct val="100000"/>
              </a:lnSpc>
              <a:defRPr/>
            </a:pPr>
            <a:r>
              <a:rPr lang="pt-PT" sz="2954" dirty="0">
                <a:solidFill>
                  <a:srgbClr val="000066"/>
                </a:solidFill>
                <a:latin typeface="Verdana" pitchFamily="34" charset="0"/>
              </a:rPr>
              <a:t>Novos detectores</a:t>
            </a:r>
          </a:p>
          <a:p>
            <a:pPr>
              <a:lnSpc>
                <a:spcPct val="100000"/>
              </a:lnSpc>
              <a:defRPr/>
            </a:pPr>
            <a:r>
              <a:rPr lang="pt-PT" sz="2954" dirty="0">
                <a:solidFill>
                  <a:srgbClr val="000066"/>
                </a:solidFill>
                <a:latin typeface="Verdana" pitchFamily="34" charset="0"/>
              </a:rPr>
              <a:t>Novas aplicações</a:t>
            </a:r>
          </a:p>
          <a:p>
            <a:pPr>
              <a:defRPr/>
            </a:pPr>
            <a:endParaRPr lang="en-US" sz="2954" dirty="0">
              <a:solidFill>
                <a:srgbClr val="000066"/>
              </a:solidFill>
              <a:latin typeface="Verdana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80160" y="3147646"/>
            <a:ext cx="3271865" cy="2672862"/>
            <a:chOff x="0" y="1371600"/>
            <a:chExt cx="4803757" cy="3924300"/>
          </a:xfrm>
        </p:grpSpPr>
        <p:pic>
          <p:nvPicPr>
            <p:cNvPr id="6" name="Picture 5" descr="1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371600"/>
              <a:ext cx="4803757" cy="3924300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 bwMode="auto">
            <a:xfrm flipV="1">
              <a:off x="2514600" y="3429000"/>
              <a:ext cx="1752600" cy="1219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761999" y="1676400"/>
              <a:ext cx="932469" cy="2482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62" dirty="0" err="1"/>
                <a:t>SiPM</a:t>
              </a:r>
              <a:endParaRPr lang="en-US" sz="1662" dirty="0"/>
            </a:p>
          </p:txBody>
        </p:sp>
        <p:sp>
          <p:nvSpPr>
            <p:cNvPr id="9" name="TextBox 8"/>
            <p:cNvSpPr txBox="1"/>
            <p:nvPr/>
          </p:nvSpPr>
          <p:spPr>
            <a:xfrm rot="19516787">
              <a:off x="3156140" y="4110888"/>
              <a:ext cx="1165469" cy="2482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62" dirty="0"/>
                <a:t>16 mm</a:t>
              </a:r>
            </a:p>
          </p:txBody>
        </p:sp>
      </p:grpSp>
      <p:pic>
        <p:nvPicPr>
          <p:cNvPr id="1026" name="Picture 2" descr="C:\EndoTOFPET\Pictures\IMG_062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17" t="18992" r="18017" b="13522"/>
          <a:stretch/>
        </p:blipFill>
        <p:spPr bwMode="auto">
          <a:xfrm>
            <a:off x="5358423" y="1019005"/>
            <a:ext cx="2689945" cy="212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692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00" y="384716"/>
            <a:ext cx="8229600" cy="71856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PET data acquisition system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13117" y="1307021"/>
            <a:ext cx="4751361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pt-PT" sz="1400" dirty="0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A modularidade da unidades de electrónica permite a construção de scanners com varias dezenas de milhares de canais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endParaRPr lang="pt-PT" sz="1400" dirty="0" smtClean="0">
              <a:solidFill>
                <a:srgbClr val="112F3E"/>
              </a:solidFill>
              <a:latin typeface="Helvetica LT 45 Light"/>
              <a:cs typeface="Helvetica LT 45 Light"/>
            </a:endParaRP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pt-PT" sz="1400" dirty="0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Temos 3 grandes sistemas montados:</a:t>
            </a:r>
          </a:p>
          <a:p>
            <a:pPr marL="800100" lvl="1" indent="-342900">
              <a:lnSpc>
                <a:spcPct val="100000"/>
              </a:lnSpc>
              <a:buFont typeface="Arial"/>
              <a:buChar char="•"/>
            </a:pPr>
            <a:r>
              <a:rPr lang="pt-PT" sz="1400" dirty="0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Demonstrador PET (2048 </a:t>
            </a:r>
            <a:r>
              <a:rPr lang="pt-PT" sz="1400" dirty="0" err="1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ch</a:t>
            </a:r>
            <a:r>
              <a:rPr lang="pt-PT" sz="1400" dirty="0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)</a:t>
            </a:r>
          </a:p>
          <a:p>
            <a:pPr marL="800100" lvl="1" indent="-342900">
              <a:lnSpc>
                <a:spcPct val="100000"/>
              </a:lnSpc>
              <a:buFont typeface="Arial"/>
              <a:buChar char="•"/>
            </a:pPr>
            <a:r>
              <a:rPr lang="pt-PT" sz="1400" dirty="0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Prato EndoTOFPET (4096 </a:t>
            </a:r>
            <a:r>
              <a:rPr lang="pt-PT" sz="1400" dirty="0" err="1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ch</a:t>
            </a:r>
            <a:r>
              <a:rPr lang="pt-PT" sz="1400" dirty="0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)</a:t>
            </a:r>
          </a:p>
          <a:p>
            <a:pPr marL="800100" lvl="1" indent="-342900">
              <a:lnSpc>
                <a:spcPct val="100000"/>
              </a:lnSpc>
              <a:buFont typeface="Arial"/>
              <a:buChar char="•"/>
            </a:pPr>
            <a:r>
              <a:rPr lang="pt-PT" sz="1400" dirty="0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Sistema numa empresa PET (6144 </a:t>
            </a:r>
            <a:r>
              <a:rPr lang="pt-PT" sz="1400" dirty="0" err="1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ch</a:t>
            </a:r>
            <a:r>
              <a:rPr lang="pt-PT" sz="1400" dirty="0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)</a:t>
            </a:r>
          </a:p>
          <a:p>
            <a:pPr marL="800100" lvl="1" indent="-342900">
              <a:lnSpc>
                <a:spcPct val="100000"/>
              </a:lnSpc>
              <a:buFont typeface="Arial"/>
              <a:buChar char="•"/>
            </a:pPr>
            <a:endParaRPr lang="pt-PT" sz="1400" dirty="0" smtClean="0">
              <a:solidFill>
                <a:srgbClr val="112F3E"/>
              </a:solidFill>
              <a:latin typeface="Helvetica LT 45 Light"/>
              <a:cs typeface="Helvetica LT 45 Light"/>
            </a:endParaRP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pt-PT" sz="1400" dirty="0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Estes sistemas permitem fazer a validação tanto da electrónica como validar o software </a:t>
            </a:r>
          </a:p>
          <a:p>
            <a:pPr>
              <a:lnSpc>
                <a:spcPct val="100000"/>
              </a:lnSpc>
            </a:pPr>
            <a:endParaRPr lang="pt-PT" sz="1400" dirty="0" smtClean="0">
              <a:solidFill>
                <a:srgbClr val="112F3E"/>
              </a:solidFill>
              <a:latin typeface="Helvetica LT 45 Light"/>
              <a:cs typeface="Helvetica LT 45 Light"/>
            </a:endParaRP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pt-PT" sz="1400" dirty="0" smtClean="0">
                <a:solidFill>
                  <a:srgbClr val="112F3E"/>
                </a:solidFill>
                <a:latin typeface="Helvetica LT 45 Light"/>
                <a:cs typeface="Helvetica LT 45 Light"/>
              </a:rPr>
              <a:t>Estes sistemas são fornecidos pela PETSYS e o melhor argumento de venda e’  modularidade integrada </a:t>
            </a:r>
            <a:endParaRPr lang="pt-PT" sz="1400" dirty="0">
              <a:solidFill>
                <a:srgbClr val="112F3E"/>
              </a:solidFill>
              <a:latin typeface="Helvetica LT 45 Light"/>
              <a:cs typeface="Helvetica LT 45 Ligh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6061" y="2332595"/>
            <a:ext cx="336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 err="1" smtClean="0">
                <a:solidFill>
                  <a:srgbClr val="BE0204"/>
                </a:solidFill>
                <a:latin typeface="Helvetica LT 45 Light"/>
                <a:cs typeface="Helvetica LT 45 Light"/>
              </a:rPr>
              <a:t>Solucao</a:t>
            </a:r>
            <a:r>
              <a:rPr lang="en-US" sz="2400" dirty="0" smtClean="0">
                <a:solidFill>
                  <a:srgbClr val="BE0204"/>
                </a:solidFill>
                <a:latin typeface="Helvetica LT 45 Light"/>
                <a:cs typeface="Helvetica LT 45 Light"/>
              </a:rPr>
              <a:t> para um detector PET :</a:t>
            </a:r>
            <a:endParaRPr lang="en-US" sz="2400" dirty="0">
              <a:solidFill>
                <a:srgbClr val="BE0204"/>
              </a:solidFill>
              <a:latin typeface="Helvetica LT 45 Light"/>
              <a:cs typeface="Helvetica LT 45 Ligh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202431" y="3273839"/>
            <a:ext cx="3662795" cy="2207366"/>
            <a:chOff x="411935" y="1269514"/>
            <a:chExt cx="8579772" cy="517056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70105" y="4305343"/>
              <a:ext cx="2421602" cy="213473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17705" y="1546225"/>
              <a:ext cx="2421602" cy="2134731"/>
            </a:xfrm>
            <a:prstGeom prst="rect">
              <a:avLst/>
            </a:prstGeom>
          </p:spPr>
        </p:pic>
        <p:pic>
          <p:nvPicPr>
            <p:cNvPr id="15" name="Picture 6" descr="FEB:D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2163" y="1546225"/>
              <a:ext cx="2598737" cy="2339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6" name="Straight Connector 17"/>
            <p:cNvCxnSpPr>
              <a:cxnSpLocks noChangeShapeType="1"/>
            </p:cNvCxnSpPr>
            <p:nvPr/>
          </p:nvCxnSpPr>
          <p:spPr bwMode="auto">
            <a:xfrm>
              <a:off x="2604324" y="2705100"/>
              <a:ext cx="862776" cy="0"/>
            </a:xfrm>
            <a:prstGeom prst="line">
              <a:avLst/>
            </a:prstGeom>
            <a:noFill/>
            <a:ln w="76200">
              <a:solidFill>
                <a:srgbClr val="112F3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19"/>
            <p:cNvCxnSpPr>
              <a:cxnSpLocks noChangeShapeType="1"/>
            </p:cNvCxnSpPr>
            <p:nvPr/>
          </p:nvCxnSpPr>
          <p:spPr bwMode="auto">
            <a:xfrm>
              <a:off x="2604324" y="3517900"/>
              <a:ext cx="621476" cy="1587500"/>
            </a:xfrm>
            <a:prstGeom prst="line">
              <a:avLst/>
            </a:prstGeom>
            <a:noFill/>
            <a:ln w="76200">
              <a:solidFill>
                <a:srgbClr val="112F3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20"/>
            <p:cNvCxnSpPr>
              <a:cxnSpLocks noChangeShapeType="1"/>
            </p:cNvCxnSpPr>
            <p:nvPr/>
          </p:nvCxnSpPr>
          <p:spPr bwMode="auto">
            <a:xfrm flipV="1">
              <a:off x="6019800" y="2050403"/>
              <a:ext cx="668209" cy="742950"/>
            </a:xfrm>
            <a:prstGeom prst="line">
              <a:avLst/>
            </a:prstGeom>
            <a:noFill/>
            <a:ln w="76200">
              <a:solidFill>
                <a:srgbClr val="112F3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22"/>
            <p:cNvCxnSpPr>
              <a:cxnSpLocks noChangeShapeType="1"/>
            </p:cNvCxnSpPr>
            <p:nvPr/>
          </p:nvCxnSpPr>
          <p:spPr bwMode="auto">
            <a:xfrm>
              <a:off x="6018424" y="3492500"/>
              <a:ext cx="668209" cy="1253743"/>
            </a:xfrm>
            <a:prstGeom prst="line">
              <a:avLst/>
            </a:prstGeom>
            <a:noFill/>
            <a:ln w="76200">
              <a:solidFill>
                <a:srgbClr val="112F3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0" name="Picture 25" descr="FEB:D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2163" y="4048125"/>
              <a:ext cx="2598737" cy="2339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0" descr="Untitled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1935" y="1269514"/>
              <a:ext cx="1914114" cy="2871171"/>
            </a:xfrm>
            <a:prstGeom prst="rect">
              <a:avLst/>
            </a:prstGeom>
          </p:spPr>
        </p:pic>
      </p:grp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7888100" y="6441255"/>
            <a:ext cx="1059873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 </a:t>
            </a:r>
            <a:fld id="{6135DBCF-7892-AD4B-8141-C2BF8ED07A8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94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875CB6E-FAB3-4748-ACF7-FE8004EA2F20}" type="slidenum">
              <a:rPr lang="en-US" smtClean="0">
                <a:latin typeface="Arial" pitchFamily="34" charset="0"/>
              </a:rPr>
              <a:pPr/>
              <a:t>26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84738" y="404447"/>
            <a:ext cx="8305800" cy="632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585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ENDOTOFPET collaboration</a:t>
            </a:r>
            <a:endParaRPr lang="en-US" sz="2585" dirty="0">
              <a:solidFill>
                <a:srgbClr val="000066"/>
              </a:solidFill>
              <a:latin typeface="Arial" charset="0"/>
            </a:endParaRPr>
          </a:p>
          <a:p>
            <a:pPr algn="ctr">
              <a:defRPr/>
            </a:pPr>
            <a:endParaRPr lang="pt-PT" sz="1846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76" name="Text Box 18"/>
          <p:cNvSpPr txBox="1">
            <a:spLocks noChangeArrowheads="1"/>
          </p:cNvSpPr>
          <p:nvPr/>
        </p:nvSpPr>
        <p:spPr bwMode="auto">
          <a:xfrm>
            <a:off x="1181100" y="3324958"/>
            <a:ext cx="184731" cy="1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1027" name="Picture 3" descr="C:\EndoTOFPET\Integration Photos\20150129_10460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689" b="7171"/>
          <a:stretch/>
        </p:blipFill>
        <p:spPr bwMode="auto">
          <a:xfrm>
            <a:off x="5697415" y="1248202"/>
            <a:ext cx="3110016" cy="443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EndoTOFPET\Integration Photos\20150305_1741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5109" y="4202722"/>
            <a:ext cx="1854856" cy="104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euroFP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259" y="4322494"/>
            <a:ext cx="2740269" cy="105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69" y="5750169"/>
            <a:ext cx="8147538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EndoTOFPET\Pictures\IMG_065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427" y="2950142"/>
            <a:ext cx="1758462" cy="131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EndoTOFPET\Integration Photos\20150623_152708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1508" y="2137540"/>
            <a:ext cx="2889254" cy="162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9425354" y="3463633"/>
            <a:ext cx="844062" cy="844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9786" y="1171520"/>
            <a:ext cx="5739072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dirty="0" smtClean="0"/>
              <a:t>Propósito : criar um detector Endoscópico PET</a:t>
            </a:r>
          </a:p>
          <a:p>
            <a:pPr>
              <a:lnSpc>
                <a:spcPct val="100000"/>
              </a:lnSpc>
            </a:pPr>
            <a:r>
              <a:rPr lang="pt-PT" dirty="0" smtClean="0"/>
              <a:t>Para detecção precoce de cancro da próstata e do pâncreas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74268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875CB6E-FAB3-4748-ACF7-FE8004EA2F20}" type="slidenum">
              <a:rPr lang="en-US" smtClean="0">
                <a:latin typeface="Arial" pitchFamily="34" charset="0"/>
              </a:rPr>
              <a:pPr/>
              <a:t>27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34107" y="627781"/>
            <a:ext cx="8305800" cy="35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585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ENDOTOFPET project</a:t>
            </a:r>
            <a:endParaRPr lang="en-US" sz="2585" dirty="0">
              <a:solidFill>
                <a:srgbClr val="000066"/>
              </a:solidFill>
              <a:latin typeface="Arial" charset="0"/>
            </a:endParaRPr>
          </a:p>
          <a:p>
            <a:pPr algn="ctr">
              <a:defRPr/>
            </a:pPr>
            <a:endParaRPr lang="pt-PT" sz="1846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76" name="Text Box 18"/>
          <p:cNvSpPr txBox="1">
            <a:spLocks noChangeArrowheads="1"/>
          </p:cNvSpPr>
          <p:nvPr/>
        </p:nvSpPr>
        <p:spPr bwMode="auto">
          <a:xfrm>
            <a:off x="1181100" y="3324958"/>
            <a:ext cx="184731" cy="1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10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69" y="5750169"/>
            <a:ext cx="8147538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154364" y="1230584"/>
            <a:ext cx="2303836" cy="1268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fr-CH" sz="1662" dirty="0" err="1" smtClean="0"/>
              <a:t>Cabeca</a:t>
            </a:r>
            <a:r>
              <a:rPr lang="fr-CH" sz="1662" dirty="0" smtClean="0"/>
              <a:t> </a:t>
            </a:r>
            <a:r>
              <a:rPr lang="fr-CH" sz="1662" dirty="0" err="1" smtClean="0"/>
              <a:t>detectora</a:t>
            </a:r>
            <a:r>
              <a:rPr lang="fr-CH" sz="1662" dirty="0" smtClean="0"/>
              <a:t> PET </a:t>
            </a:r>
            <a:endParaRPr lang="fr-CH" sz="1662" dirty="0"/>
          </a:p>
          <a:p>
            <a:pPr>
              <a:lnSpc>
                <a:spcPct val="100000"/>
              </a:lnSpc>
            </a:pPr>
            <a:r>
              <a:rPr lang="fr-CH" sz="1662" dirty="0" smtClean="0"/>
              <a:t>Com SIPM e o ASIC</a:t>
            </a:r>
            <a:endParaRPr lang="fr-CH" sz="1662" dirty="0"/>
          </a:p>
          <a:p>
            <a:pPr>
              <a:lnSpc>
                <a:spcPct val="100000"/>
              </a:lnSpc>
            </a:pPr>
            <a:r>
              <a:rPr lang="fr-CH" sz="1662" dirty="0" smtClean="0"/>
              <a:t>TOFPET do LIP/PETSYS</a:t>
            </a:r>
            <a:endParaRPr lang="fr-CH" sz="1662" dirty="0"/>
          </a:p>
          <a:p>
            <a:pPr>
              <a:lnSpc>
                <a:spcPct val="100000"/>
              </a:lnSpc>
            </a:pPr>
            <a:r>
              <a:rPr lang="fr-CH" sz="1662" dirty="0" smtClean="0"/>
              <a:t> (</a:t>
            </a:r>
            <a:r>
              <a:rPr lang="fr-CH" sz="1662" dirty="0" err="1" smtClean="0"/>
              <a:t>wem</a:t>
            </a:r>
            <a:r>
              <a:rPr lang="fr-CH" sz="1662" dirty="0" smtClean="0"/>
              <a:t> </a:t>
            </a:r>
            <a:r>
              <a:rPr lang="fr-CH" sz="1662" dirty="0" err="1" smtClean="0"/>
              <a:t>desenvolvimeto</a:t>
            </a:r>
            <a:r>
              <a:rPr lang="fr-CH" sz="1662" dirty="0" smtClean="0"/>
              <a:t>)</a:t>
            </a:r>
            <a:endParaRPr lang="en-GB" sz="1662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86" t="-1" r="12437" b="20351"/>
          <a:stretch/>
        </p:blipFill>
        <p:spPr>
          <a:xfrm>
            <a:off x="462224" y="1809356"/>
            <a:ext cx="5188652" cy="323742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0770" y="2550187"/>
            <a:ext cx="2880294" cy="14079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0" t="25651" r="16161" b="24530"/>
          <a:stretch/>
        </p:blipFill>
        <p:spPr>
          <a:xfrm>
            <a:off x="5929159" y="4008782"/>
            <a:ext cx="2863515" cy="114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771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875CB6E-FAB3-4748-ACF7-FE8004EA2F20}" type="slidenum">
              <a:rPr lang="en-US" smtClean="0">
                <a:latin typeface="Arial" pitchFamily="34" charset="0"/>
              </a:rPr>
              <a:pPr/>
              <a:t>28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2400" y="427148"/>
            <a:ext cx="8305800" cy="632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585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ENDOTOFPET :prostate probe </a:t>
            </a:r>
            <a:endParaRPr lang="en-US" sz="2585" dirty="0">
              <a:solidFill>
                <a:srgbClr val="000066"/>
              </a:solidFill>
              <a:latin typeface="Arial" charset="0"/>
            </a:endParaRPr>
          </a:p>
          <a:p>
            <a:pPr algn="ctr">
              <a:defRPr/>
            </a:pPr>
            <a:endParaRPr lang="pt-PT" sz="1846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76" name="Text Box 18"/>
          <p:cNvSpPr txBox="1">
            <a:spLocks noChangeArrowheads="1"/>
          </p:cNvSpPr>
          <p:nvPr/>
        </p:nvSpPr>
        <p:spPr bwMode="auto">
          <a:xfrm>
            <a:off x="1181100" y="3324958"/>
            <a:ext cx="184731" cy="1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10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69" y="5750169"/>
            <a:ext cx="8147538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EndoTOFPET\Integration Photos\20150129_10460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689" b="7171"/>
          <a:stretch/>
        </p:blipFill>
        <p:spPr bwMode="auto">
          <a:xfrm>
            <a:off x="773723" y="938398"/>
            <a:ext cx="3516923" cy="480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59649" y="1148454"/>
            <a:ext cx="2303836" cy="1268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sz="1662" dirty="0" smtClean="0"/>
              <a:t>Cabeça detectora PET </a:t>
            </a:r>
          </a:p>
          <a:p>
            <a:pPr>
              <a:lnSpc>
                <a:spcPct val="100000"/>
              </a:lnSpc>
            </a:pPr>
            <a:r>
              <a:rPr lang="pt-PT" sz="1662" dirty="0" smtClean="0"/>
              <a:t>Com SIPM e o ASIC</a:t>
            </a:r>
          </a:p>
          <a:p>
            <a:pPr>
              <a:lnSpc>
                <a:spcPct val="100000"/>
              </a:lnSpc>
            </a:pPr>
            <a:r>
              <a:rPr lang="pt-PT" sz="1662" dirty="0" smtClean="0"/>
              <a:t>TOFPET do LIP/PETSYS</a:t>
            </a:r>
          </a:p>
          <a:p>
            <a:pPr>
              <a:lnSpc>
                <a:spcPct val="100000"/>
              </a:lnSpc>
            </a:pPr>
            <a:r>
              <a:rPr lang="pt-PT" sz="1662" dirty="0" smtClean="0"/>
              <a:t> (em desenvolvimento)</a:t>
            </a:r>
            <a:endParaRPr lang="pt-PT" sz="1662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635" y="3763746"/>
            <a:ext cx="3424990" cy="2005047"/>
          </a:xfrm>
          <a:prstGeom prst="rect">
            <a:avLst/>
          </a:prstGeom>
        </p:spPr>
      </p:pic>
      <p:pic>
        <p:nvPicPr>
          <p:cNvPr id="6147" name="Picture 3" descr="C:\EndoTOFPET\Integration Photos\20150304_14521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325" y="2595998"/>
            <a:ext cx="2446722" cy="137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EndoTOFPET\Integration Photos\FEProbe\fe_probe1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2" t="21528" r="28614" b="14957"/>
          <a:stretch/>
        </p:blipFill>
        <p:spPr bwMode="auto">
          <a:xfrm>
            <a:off x="5058978" y="1538916"/>
            <a:ext cx="1582366" cy="115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828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451" y="420279"/>
            <a:ext cx="8229600" cy="1143000"/>
          </a:xfrm>
        </p:spPr>
        <p:txBody>
          <a:bodyPr>
            <a:normAutofit/>
          </a:bodyPr>
          <a:lstStyle/>
          <a:p>
            <a:r>
              <a:rPr lang="pt-PT" sz="2800" dirty="0" smtClean="0"/>
              <a:t>Demonstrador</a:t>
            </a:r>
            <a:r>
              <a:rPr lang="en-US" sz="2800" dirty="0" smtClean="0"/>
              <a:t> TOFPET com SIPMs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74" y="1265411"/>
            <a:ext cx="5521199" cy="743457"/>
          </a:xfrm>
        </p:spPr>
        <p:txBody>
          <a:bodyPr>
            <a:noAutofit/>
          </a:bodyPr>
          <a:lstStyle/>
          <a:p>
            <a:r>
              <a:rPr lang="pt-PT" sz="1800" dirty="0" smtClean="0">
                <a:latin typeface="Helvetica LT 45 Light"/>
                <a:cs typeface="Helvetica LT 45 Light"/>
              </a:rPr>
              <a:t>16 </a:t>
            </a:r>
            <a:r>
              <a:rPr lang="pt-PT" sz="1800" dirty="0" err="1" smtClean="0">
                <a:latin typeface="Helvetica LT 45 Light"/>
                <a:cs typeface="Helvetica LT 45 Light"/>
              </a:rPr>
              <a:t>Modulos</a:t>
            </a:r>
            <a:r>
              <a:rPr lang="pt-PT" sz="1800" dirty="0" smtClean="0">
                <a:latin typeface="Helvetica LT 45 Light"/>
                <a:cs typeface="Helvetica LT 45 Light"/>
              </a:rPr>
              <a:t>, 2048 canais </a:t>
            </a:r>
            <a:r>
              <a:rPr lang="pt-PT" sz="1800" dirty="0" err="1" smtClean="0">
                <a:latin typeface="Helvetica LT 45 Light"/>
                <a:cs typeface="Helvetica LT 45 Light"/>
              </a:rPr>
              <a:t>SiPM</a:t>
            </a:r>
            <a:endParaRPr lang="pt-PT" sz="1800" dirty="0" smtClean="0">
              <a:latin typeface="Helvetica LT 45 Light"/>
              <a:cs typeface="Helvetica LT 45 Light"/>
            </a:endParaRPr>
          </a:p>
          <a:p>
            <a:r>
              <a:rPr lang="pt-PT" sz="1800" dirty="0" err="1" smtClean="0">
                <a:latin typeface="Helvetica LT 45 Light"/>
                <a:cs typeface="Helvetica LT 45 Light"/>
              </a:rPr>
              <a:t>Diametro</a:t>
            </a:r>
            <a:r>
              <a:rPr lang="pt-PT" sz="1800" dirty="0" smtClean="0">
                <a:latin typeface="Helvetica LT 45 Light"/>
                <a:cs typeface="Helvetica LT 45 Light"/>
              </a:rPr>
              <a:t> interno de 230mm </a:t>
            </a:r>
          </a:p>
          <a:p>
            <a:endParaRPr lang="en-US" sz="1800" dirty="0">
              <a:latin typeface="Helvetica LT 45 Light"/>
              <a:cs typeface="Helvetica LT 45 Light"/>
            </a:endParaRPr>
          </a:p>
          <a:p>
            <a:endParaRPr lang="en-US" sz="1800" dirty="0">
              <a:latin typeface="Helvetica LT 45 Light"/>
              <a:cs typeface="Helvetica LT 45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84497" y="3086390"/>
            <a:ext cx="2636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/>
                <a:cs typeface="Arial"/>
              </a:rPr>
              <a:t>2048 SiPM channels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57156" y="1123640"/>
            <a:ext cx="3399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i="1" dirty="0" smtClean="0">
                <a:solidFill>
                  <a:schemeClr val="accent4"/>
                </a:solidFill>
                <a:latin typeface="Helvetica LT 45 Light"/>
                <a:cs typeface="Helvetica LT 45 Light"/>
              </a:rPr>
              <a:t>Sistema </a:t>
            </a:r>
            <a:r>
              <a:rPr lang="en-US" sz="2400" b="1" i="1" dirty="0" err="1" smtClean="0">
                <a:solidFill>
                  <a:schemeClr val="accent4"/>
                </a:solidFill>
                <a:latin typeface="Helvetica LT 45 Light"/>
                <a:cs typeface="Helvetica LT 45 Light"/>
              </a:rPr>
              <a:t>completo</a:t>
            </a:r>
            <a:r>
              <a:rPr lang="en-US" sz="2400" b="1" i="1" dirty="0" smtClean="0">
                <a:solidFill>
                  <a:schemeClr val="accent4"/>
                </a:solidFill>
                <a:latin typeface="Helvetica LT 45 Light"/>
                <a:cs typeface="Helvetica LT 45 Light"/>
              </a:rPr>
              <a:t> com </a:t>
            </a:r>
            <a:r>
              <a:rPr lang="pt-PT" sz="2400" b="1" i="1" dirty="0" smtClean="0">
                <a:solidFill>
                  <a:schemeClr val="accent4"/>
                </a:solidFill>
                <a:latin typeface="Helvetica LT 45 Light"/>
                <a:cs typeface="Helvetica LT 45 Light"/>
              </a:rPr>
              <a:t>2048</a:t>
            </a:r>
            <a:r>
              <a:rPr lang="en-US" sz="2400" b="1" i="1" dirty="0" smtClean="0">
                <a:solidFill>
                  <a:schemeClr val="accent4"/>
                </a:solidFill>
                <a:latin typeface="Helvetica LT 45 Light"/>
                <a:cs typeface="Helvetica LT 45 Light"/>
              </a:rPr>
              <a:t> </a:t>
            </a:r>
            <a:r>
              <a:rPr lang="pt-PT" sz="2400" b="1" i="1" dirty="0" smtClean="0">
                <a:solidFill>
                  <a:schemeClr val="accent4"/>
                </a:solidFill>
                <a:latin typeface="Helvetica LT 45 Light"/>
                <a:cs typeface="Helvetica LT 45 Light"/>
              </a:rPr>
              <a:t>canais</a:t>
            </a:r>
            <a:r>
              <a:rPr lang="en-US" sz="2400" b="1" i="1" dirty="0" smtClean="0">
                <a:solidFill>
                  <a:schemeClr val="accent4"/>
                </a:solidFill>
                <a:latin typeface="Helvetica LT 45 Light"/>
                <a:cs typeface="Helvetica LT 45 Light"/>
              </a:rPr>
              <a:t> </a:t>
            </a:r>
            <a:endParaRPr lang="en-US" sz="2400" b="1" i="1" dirty="0">
              <a:solidFill>
                <a:schemeClr val="accent4"/>
              </a:solidFill>
              <a:latin typeface="Helvetica LT 45 Light"/>
              <a:cs typeface="Helvetica LT 45 Ligh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297" y="2224673"/>
            <a:ext cx="2967452" cy="281035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127" y="5086906"/>
            <a:ext cx="6401763" cy="1354349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2915289" y="1920882"/>
            <a:ext cx="2437545" cy="3096535"/>
            <a:chOff x="2846952" y="2008868"/>
            <a:chExt cx="2437545" cy="309653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69014" y="3781026"/>
              <a:ext cx="2415483" cy="1324377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6952" y="2342024"/>
              <a:ext cx="2437545" cy="114447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374075" y="2008868"/>
              <a:ext cx="13252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 LT 45 Light"/>
                  <a:cs typeface="Helvetica LT 45 Light"/>
                </a:rPr>
                <a:t>Point source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425391" y="3440896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 LT 45 Light"/>
                  <a:cs typeface="Helvetica LT 45 Light"/>
                </a:rPr>
                <a:t>Line source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19406" y="2347422"/>
            <a:ext cx="2604325" cy="2961188"/>
            <a:chOff x="138538" y="2307879"/>
            <a:chExt cx="2604325" cy="296118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538" y="2648765"/>
              <a:ext cx="2604325" cy="262030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68583" y="2307879"/>
              <a:ext cx="2335793" cy="58477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 LT 45 Light"/>
                  <a:cs typeface="Helvetica LT 45 Light"/>
                </a:rPr>
                <a:t>CTR</a:t>
              </a:r>
            </a:p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 LT 45 Light"/>
                  <a:cs typeface="Helvetica LT 45 Light"/>
                </a:rPr>
                <a:t>(All events in photopeak)</a:t>
              </a: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49451" y="5827272"/>
            <a:ext cx="3728468" cy="365125"/>
          </a:xfrm>
          <a:prstGeom prst="rect">
            <a:avLst/>
          </a:prstGeom>
        </p:spPr>
        <p:txBody>
          <a:bodyPr/>
          <a:lstStyle/>
          <a:p>
            <a:r>
              <a:rPr lang="x-none" noProof="0" dirty="0" smtClean="0"/>
              <a:t>PET</a:t>
            </a:r>
            <a:r>
              <a:rPr lang="en-US" noProof="0" dirty="0" smtClean="0"/>
              <a:t>SYS Electronics</a:t>
            </a:r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888100" y="6441255"/>
            <a:ext cx="1059873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 </a:t>
            </a:r>
            <a:fld id="{6135DBCF-7892-AD4B-8141-C2BF8ED07A8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43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 txBox="1">
            <a:spLocks/>
          </p:cNvSpPr>
          <p:nvPr/>
        </p:nvSpPr>
        <p:spPr bwMode="auto">
          <a:xfrm>
            <a:off x="381000" y="6553200"/>
            <a:ext cx="2667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kern="1200">
                <a:solidFill>
                  <a:schemeClr val="tx1"/>
                </a:solidFill>
                <a:effectLst/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lnSpc>
                <a:spcPct val="3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lnSpc>
                <a:spcPct val="3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lnSpc>
                <a:spcPct val="3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lnSpc>
                <a:spcPct val="3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chemeClr val="bg1"/>
                </a:solidFill>
                <a:latin typeface="Verdana" panose="020B0604030504040204" pitchFamily="34" charset="0"/>
              </a:rPr>
              <a:t>Introduce </a:t>
            </a:r>
            <a:r>
              <a:rPr lang="en-US" altLang="en-US" sz="1400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ao</a:t>
            </a:r>
            <a:r>
              <a:rPr lang="en-US" altLang="en-US" sz="1400" dirty="0" smtClean="0">
                <a:solidFill>
                  <a:schemeClr val="bg1"/>
                </a:solidFill>
                <a:latin typeface="Verdana" panose="020B0604030504040204" pitchFamily="34" charset="0"/>
              </a:rPr>
              <a:t> CERN</a:t>
            </a:r>
          </a:p>
        </p:txBody>
      </p:sp>
      <p:sp>
        <p:nvSpPr>
          <p:cNvPr id="4" name="Footer Placeholder 2"/>
          <p:cNvSpPr txBox="1">
            <a:spLocks/>
          </p:cNvSpPr>
          <p:nvPr/>
        </p:nvSpPr>
        <p:spPr>
          <a:xfrm>
            <a:off x="3124200" y="6553200"/>
            <a:ext cx="48768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lnSpc>
                <a:spcPct val="3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lnSpc>
                <a:spcPct val="3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lnSpc>
                <a:spcPct val="3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lnSpc>
                <a:spcPct val="3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lnSpc>
                <a:spcPct val="3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smtClean="0">
                <a:solidFill>
                  <a:schemeClr val="bg1"/>
                </a:solidFill>
                <a:latin typeface="Verdana" panose="020B0604030504040204" pitchFamily="34" charset="0"/>
              </a:rPr>
              <a:t>Prof. Pedro Abreu • LIP, IST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en-US">
              <a:latin typeface="Comic Sans MS" panose="030F0702030302020204" pitchFamily="66" charset="0"/>
            </a:endParaRPr>
          </a:p>
        </p:txBody>
      </p:sp>
      <p:pic>
        <p:nvPicPr>
          <p:cNvPr id="6" name="Picture 8" descr="LHC3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538"/>
            <a:ext cx="9144000" cy="57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ATLAS Detector 98030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1357313"/>
            <a:ext cx="28956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MS Detector 98030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4735513"/>
            <a:ext cx="2971800" cy="212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6215063" y="3357563"/>
            <a:ext cx="2725737" cy="1806575"/>
            <a:chOff x="3581400" y="2819400"/>
            <a:chExt cx="5562600" cy="3376149"/>
          </a:xfrm>
        </p:grpSpPr>
        <p:pic>
          <p:nvPicPr>
            <p:cNvPr id="10" name="Picture 9" descr="ALICE200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2819400"/>
              <a:ext cx="5562600" cy="327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9"/>
            <p:cNvSpPr txBox="1">
              <a:spLocks noChangeArrowheads="1"/>
            </p:cNvSpPr>
            <p:nvPr/>
          </p:nvSpPr>
          <p:spPr bwMode="auto">
            <a:xfrm>
              <a:off x="3657600" y="5562600"/>
              <a:ext cx="1656048" cy="632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pt-PT" altLang="en-US" sz="1600">
                  <a:latin typeface="Comic Sans MS" panose="030F0702030302020204" pitchFamily="66" charset="0"/>
                </a:rPr>
                <a:t>ALICE</a:t>
              </a:r>
            </a:p>
          </p:txBody>
        </p:sp>
      </p:grpSp>
      <p:pic>
        <p:nvPicPr>
          <p:cNvPr id="12" name="Picture 6" descr="LHC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02"/>
          <a:stretch>
            <a:fillRect/>
          </a:stretch>
        </p:blipFill>
        <p:spPr bwMode="auto">
          <a:xfrm>
            <a:off x="571500" y="1643063"/>
            <a:ext cx="289560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414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628" y="433065"/>
            <a:ext cx="7196547" cy="718561"/>
          </a:xfrm>
        </p:spPr>
        <p:txBody>
          <a:bodyPr/>
          <a:lstStyle/>
          <a:p>
            <a:r>
              <a:rPr lang="pt-PT" dirty="0" smtClean="0"/>
              <a:t>Outras aplicações de </a:t>
            </a:r>
            <a:r>
              <a:rPr lang="pt-PT" dirty="0" err="1" smtClean="0"/>
              <a:t>SiPMs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090" y="1315691"/>
            <a:ext cx="5590381" cy="23104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dirty="0" smtClean="0">
                <a:solidFill>
                  <a:srgbClr val="1C4F59"/>
                </a:solidFill>
              </a:rPr>
              <a:t> “cargo/</a:t>
            </a:r>
            <a:r>
              <a:rPr lang="pt-PT" dirty="0" err="1" smtClean="0">
                <a:solidFill>
                  <a:srgbClr val="1C4F59"/>
                </a:solidFill>
              </a:rPr>
              <a:t>container</a:t>
            </a:r>
            <a:r>
              <a:rPr lang="pt-PT" dirty="0" smtClean="0">
                <a:solidFill>
                  <a:srgbClr val="1C4F59"/>
                </a:solidFill>
              </a:rPr>
              <a:t> </a:t>
            </a:r>
            <a:r>
              <a:rPr lang="pt-PT" dirty="0" err="1" smtClean="0">
                <a:solidFill>
                  <a:srgbClr val="1C4F59"/>
                </a:solidFill>
              </a:rPr>
              <a:t>scanning</a:t>
            </a:r>
            <a:r>
              <a:rPr lang="pt-PT" dirty="0" smtClean="0">
                <a:solidFill>
                  <a:srgbClr val="1C4F59"/>
                </a:solidFill>
              </a:rPr>
              <a:t>”</a:t>
            </a:r>
          </a:p>
          <a:p>
            <a:pPr lvl="1"/>
            <a:r>
              <a:rPr lang="pt-PT" dirty="0" smtClean="0"/>
              <a:t>Baseado em radiografias de raios gama</a:t>
            </a:r>
          </a:p>
          <a:p>
            <a:pPr lvl="1"/>
            <a:r>
              <a:rPr lang="pt-PT" dirty="0" smtClean="0"/>
              <a:t>tecnologia PET</a:t>
            </a:r>
            <a:endParaRPr lang="pt-PT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061" y="3949672"/>
            <a:ext cx="2948854" cy="20584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5174" y="3954235"/>
            <a:ext cx="6138826" cy="2058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98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969963" y="1135694"/>
            <a:ext cx="7342187" cy="4216539"/>
          </a:xfrm>
          <a:prstGeom prst="rect">
            <a:avLst/>
          </a:prstGeom>
          <a:solidFill>
            <a:srgbClr val="F4D2A4">
              <a:alpha val="50000"/>
            </a:srgbClr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lnSpc>
                <a:spcPct val="100000"/>
              </a:lnSpc>
            </a:pPr>
            <a:r>
              <a:rPr lang="pt-PT" altLang="en-US" sz="2800" dirty="0" smtClean="0">
                <a:solidFill>
                  <a:srgbClr val="002060"/>
                </a:solidFill>
                <a:effectLst/>
              </a:rPr>
              <a:t>Electrónica para Física </a:t>
            </a:r>
          </a:p>
          <a:p>
            <a:pPr marL="0" indent="0">
              <a:lnSpc>
                <a:spcPct val="100000"/>
              </a:lnSpc>
            </a:pPr>
            <a:r>
              <a:rPr lang="pt-PT" altLang="en-US" sz="2800" dirty="0" smtClean="0">
                <a:solidFill>
                  <a:srgbClr val="002060"/>
                </a:solidFill>
                <a:effectLst/>
              </a:rPr>
              <a:t>(de Partículas a aplicações médicas) </a:t>
            </a:r>
          </a:p>
          <a:p>
            <a:pPr marL="0" indent="0">
              <a:lnSpc>
                <a:spcPct val="100000"/>
              </a:lnSpc>
            </a:pPr>
            <a:endParaRPr lang="pt-PT" altLang="en-US" sz="2800" dirty="0">
              <a:solidFill>
                <a:srgbClr val="002060"/>
              </a:solidFill>
              <a:effectLst/>
            </a:endParaRPr>
          </a:p>
          <a:p>
            <a:pPr marL="0" indent="0">
              <a:lnSpc>
                <a:spcPct val="100000"/>
              </a:lnSpc>
            </a:pPr>
            <a:r>
              <a:rPr lang="pt-PT" altLang="en-US" sz="2800" dirty="0" smtClean="0">
                <a:solidFill>
                  <a:srgbClr val="008000"/>
                </a:solidFill>
                <a:effectLst/>
              </a:rPr>
              <a:t>Fantástico meio de aprendizagem e de evolução num ambiente de colaboração interdisciplinar </a:t>
            </a:r>
          </a:p>
          <a:p>
            <a:pPr marL="0" indent="0">
              <a:lnSpc>
                <a:spcPct val="100000"/>
              </a:lnSpc>
            </a:pPr>
            <a:endParaRPr lang="pt-PT" altLang="en-US" sz="2800" dirty="0" smtClean="0">
              <a:solidFill>
                <a:srgbClr val="D60093"/>
              </a:solidFill>
              <a:effectLst/>
            </a:endParaRPr>
          </a:p>
          <a:p>
            <a:pPr>
              <a:lnSpc>
                <a:spcPct val="100000"/>
              </a:lnSpc>
              <a:buFontTx/>
              <a:buChar char="•"/>
            </a:pPr>
            <a:r>
              <a:rPr lang="pt-PT" altLang="en-US" sz="3600" dirty="0" smtClean="0">
                <a:solidFill>
                  <a:srgbClr val="006600"/>
                </a:solidFill>
                <a:effectLst/>
              </a:rPr>
              <a:t>Obrigado malta</a:t>
            </a:r>
          </a:p>
          <a:p>
            <a:pPr>
              <a:lnSpc>
                <a:spcPct val="100000"/>
              </a:lnSpc>
              <a:buFontTx/>
              <a:buChar char="•"/>
            </a:pPr>
            <a:endParaRPr lang="pt-PT" altLang="en-US" sz="3600" dirty="0">
              <a:solidFill>
                <a:srgbClr val="006600"/>
              </a:solidFill>
              <a:effectLst/>
            </a:endParaRPr>
          </a:p>
        </p:txBody>
      </p:sp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2565400" y="228600"/>
            <a:ext cx="574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Ongoing/Planning</a:t>
            </a:r>
            <a:endParaRPr lang="en-US" altLang="en-US" sz="2400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185988" y="506413"/>
            <a:ext cx="460533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LHC : </a:t>
            </a:r>
            <a:r>
              <a:rPr lang="en-US" altLang="en-US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fase</a:t>
            </a: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II</a:t>
            </a:r>
            <a:endParaRPr lang="en-US" altLang="en-US" sz="2800" dirty="0">
              <a:effectLst/>
            </a:endParaRPr>
          </a:p>
        </p:txBody>
      </p:sp>
      <p:pic>
        <p:nvPicPr>
          <p:cNvPr id="164890" name="Picture 26" descr="C:\presentations\general_present\LHC-620-13608647001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238" y="1335088"/>
            <a:ext cx="5668962" cy="34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889" name="Picture 25" descr="C:\presentations\general_present\CClhc6_07_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295207"/>
            <a:ext cx="3188916" cy="384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7240" y="4880610"/>
            <a:ext cx="4022255" cy="136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dirty="0" smtClean="0"/>
              <a:t>Renovação de mais de 11000 pontos de</a:t>
            </a:r>
          </a:p>
          <a:p>
            <a:pPr>
              <a:lnSpc>
                <a:spcPct val="100000"/>
              </a:lnSpc>
            </a:pPr>
            <a:r>
              <a:rPr lang="pt-PT" dirty="0" smtClean="0"/>
              <a:t> contacto </a:t>
            </a:r>
          </a:p>
          <a:p>
            <a:pPr>
              <a:lnSpc>
                <a:spcPct val="100000"/>
              </a:lnSpc>
            </a:pPr>
            <a:r>
              <a:rPr lang="pt-PT" dirty="0" smtClean="0"/>
              <a:t>13000 Amperes  - 7 </a:t>
            </a:r>
            <a:r>
              <a:rPr lang="pt-PT" dirty="0" err="1" smtClean="0"/>
              <a:t>TeV</a:t>
            </a:r>
            <a:endParaRPr lang="pt-PT" dirty="0" smtClean="0"/>
          </a:p>
          <a:p>
            <a:pPr>
              <a:lnSpc>
                <a:spcPct val="100000"/>
              </a:lnSpc>
            </a:pPr>
            <a:r>
              <a:rPr lang="pt-PT" dirty="0" smtClean="0"/>
              <a:t>1900 Válvulas de escape (Helio)</a:t>
            </a:r>
            <a:endParaRPr lang="pt-PT" dirty="0"/>
          </a:p>
        </p:txBody>
      </p:sp>
    </p:spTree>
  </p:cSld>
  <p:clrMapOvr>
    <a:masterClrMapping/>
  </p:clrMapOvr>
  <p:transition xmlns:p14="http://schemas.microsoft.com/office/powerpoint/2010/main" advTm="24224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CMS lar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590" y="163195"/>
            <a:ext cx="8995410" cy="634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812800" y="120650"/>
            <a:ext cx="16414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600">
                <a:effectLst/>
                <a:latin typeface="Arial" charset="0"/>
              </a:rPr>
              <a:t>Silicon Tracker</a:t>
            </a:r>
          </a:p>
        </p:txBody>
      </p:sp>
      <p:sp>
        <p:nvSpPr>
          <p:cNvPr id="164868" name="Line 4"/>
          <p:cNvSpPr>
            <a:spLocks noChangeShapeType="1"/>
          </p:cNvSpPr>
          <p:nvPr/>
        </p:nvSpPr>
        <p:spPr bwMode="auto">
          <a:xfrm>
            <a:off x="1905000" y="381000"/>
            <a:ext cx="1600200" cy="21113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4370388" y="273050"/>
            <a:ext cx="735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600">
                <a:solidFill>
                  <a:srgbClr val="00CC00"/>
                </a:solidFill>
                <a:effectLst/>
                <a:latin typeface="Arial" charset="0"/>
              </a:rPr>
              <a:t>ECAL</a:t>
            </a:r>
          </a:p>
        </p:txBody>
      </p:sp>
      <p:sp>
        <p:nvSpPr>
          <p:cNvPr id="164870" name="Line 6"/>
          <p:cNvSpPr>
            <a:spLocks noChangeShapeType="1"/>
          </p:cNvSpPr>
          <p:nvPr/>
        </p:nvSpPr>
        <p:spPr bwMode="auto">
          <a:xfrm flipH="1">
            <a:off x="3719512" y="762000"/>
            <a:ext cx="381000" cy="15398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871" name="Line 7"/>
          <p:cNvSpPr>
            <a:spLocks noChangeShapeType="1"/>
          </p:cNvSpPr>
          <p:nvPr/>
        </p:nvSpPr>
        <p:spPr bwMode="auto">
          <a:xfrm>
            <a:off x="5105400" y="1037590"/>
            <a:ext cx="730250" cy="22098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6858000" y="762000"/>
            <a:ext cx="746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600">
                <a:solidFill>
                  <a:srgbClr val="FF9900"/>
                </a:solidFill>
                <a:effectLst/>
                <a:latin typeface="Arial" charset="0"/>
              </a:rPr>
              <a:t>HCAL</a:t>
            </a:r>
          </a:p>
        </p:txBody>
      </p:sp>
      <p:sp>
        <p:nvSpPr>
          <p:cNvPr id="164873" name="Line 9"/>
          <p:cNvSpPr>
            <a:spLocks noChangeShapeType="1"/>
          </p:cNvSpPr>
          <p:nvPr/>
        </p:nvSpPr>
        <p:spPr bwMode="auto">
          <a:xfrm flipH="1">
            <a:off x="4232592" y="1037590"/>
            <a:ext cx="2975610" cy="1463675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874" name="Text Box 10"/>
          <p:cNvSpPr txBox="1">
            <a:spLocks noChangeArrowheads="1"/>
          </p:cNvSpPr>
          <p:nvPr/>
        </p:nvSpPr>
        <p:spPr bwMode="auto">
          <a:xfrm>
            <a:off x="573088" y="4468813"/>
            <a:ext cx="1041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600">
                <a:solidFill>
                  <a:srgbClr val="777777"/>
                </a:solidFill>
                <a:effectLst/>
                <a:latin typeface="Arial" charset="0"/>
              </a:rPr>
              <a:t>Solenoid</a:t>
            </a:r>
          </a:p>
        </p:txBody>
      </p:sp>
      <p:sp>
        <p:nvSpPr>
          <p:cNvPr id="164875" name="Line 11"/>
          <p:cNvSpPr>
            <a:spLocks noChangeShapeType="1"/>
          </p:cNvSpPr>
          <p:nvPr/>
        </p:nvSpPr>
        <p:spPr bwMode="auto">
          <a:xfrm flipV="1">
            <a:off x="1206183" y="3247390"/>
            <a:ext cx="2530475" cy="12128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4114800" y="5638800"/>
            <a:ext cx="1592263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600">
                <a:effectLst/>
                <a:latin typeface="Arial" charset="0"/>
              </a:rPr>
              <a:t>Muon Chambers</a:t>
            </a:r>
          </a:p>
        </p:txBody>
      </p:sp>
      <p:sp>
        <p:nvSpPr>
          <p:cNvPr id="164877" name="Line 13"/>
          <p:cNvSpPr>
            <a:spLocks noChangeShapeType="1"/>
          </p:cNvSpPr>
          <p:nvPr/>
        </p:nvSpPr>
        <p:spPr bwMode="auto">
          <a:xfrm flipH="1" flipV="1">
            <a:off x="4800600" y="4191000"/>
            <a:ext cx="152400" cy="1600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878" name="Line 14"/>
          <p:cNvSpPr>
            <a:spLocks noChangeShapeType="1"/>
          </p:cNvSpPr>
          <p:nvPr/>
        </p:nvSpPr>
        <p:spPr bwMode="auto">
          <a:xfrm flipV="1">
            <a:off x="4953000" y="4800600"/>
            <a:ext cx="1524000" cy="990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879" name="Text Box 15"/>
          <p:cNvSpPr txBox="1">
            <a:spLocks noChangeArrowheads="1"/>
          </p:cNvSpPr>
          <p:nvPr/>
        </p:nvSpPr>
        <p:spPr bwMode="auto">
          <a:xfrm>
            <a:off x="1905000" y="5105400"/>
            <a:ext cx="13795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600">
                <a:solidFill>
                  <a:schemeClr val="hlink"/>
                </a:solidFill>
                <a:effectLst/>
                <a:latin typeface="Arial" charset="0"/>
              </a:rPr>
              <a:t>Return Yoke</a:t>
            </a:r>
          </a:p>
        </p:txBody>
      </p:sp>
      <p:sp>
        <p:nvSpPr>
          <p:cNvPr id="164880" name="Line 16"/>
          <p:cNvSpPr>
            <a:spLocks noChangeShapeType="1"/>
          </p:cNvSpPr>
          <p:nvPr/>
        </p:nvSpPr>
        <p:spPr bwMode="auto">
          <a:xfrm flipV="1">
            <a:off x="3248025" y="4038600"/>
            <a:ext cx="942975" cy="12350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881" name="Line 17"/>
          <p:cNvSpPr>
            <a:spLocks noChangeShapeType="1"/>
          </p:cNvSpPr>
          <p:nvPr/>
        </p:nvSpPr>
        <p:spPr bwMode="auto">
          <a:xfrm flipV="1">
            <a:off x="3248025" y="4648200"/>
            <a:ext cx="2847975" cy="6254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882" name="Line 18"/>
          <p:cNvSpPr>
            <a:spLocks noChangeShapeType="1"/>
          </p:cNvSpPr>
          <p:nvPr/>
        </p:nvSpPr>
        <p:spPr bwMode="auto">
          <a:xfrm flipH="1">
            <a:off x="6293802" y="1037590"/>
            <a:ext cx="914400" cy="2085023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883" name="Text Box 19"/>
          <p:cNvSpPr txBox="1">
            <a:spLocks noChangeArrowheads="1"/>
          </p:cNvSpPr>
          <p:nvPr/>
        </p:nvSpPr>
        <p:spPr bwMode="auto">
          <a:xfrm>
            <a:off x="3724275" y="654050"/>
            <a:ext cx="77152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600">
                <a:solidFill>
                  <a:srgbClr val="00CC00"/>
                </a:solidFill>
                <a:effectLst/>
                <a:latin typeface="Arial" charset="0"/>
              </a:rPr>
              <a:t>Barrel</a:t>
            </a:r>
          </a:p>
        </p:txBody>
      </p:sp>
      <p:sp>
        <p:nvSpPr>
          <p:cNvPr id="164884" name="Text Box 20"/>
          <p:cNvSpPr txBox="1">
            <a:spLocks noChangeArrowheads="1"/>
          </p:cNvSpPr>
          <p:nvPr/>
        </p:nvSpPr>
        <p:spPr bwMode="auto">
          <a:xfrm>
            <a:off x="4468813" y="638175"/>
            <a:ext cx="13985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600">
                <a:solidFill>
                  <a:srgbClr val="00CC00"/>
                </a:solidFill>
                <a:effectLst/>
                <a:latin typeface="Arial" charset="0"/>
              </a:rPr>
              <a:t>Preshower +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600">
                <a:solidFill>
                  <a:srgbClr val="00CC00"/>
                </a:solidFill>
                <a:effectLst/>
                <a:latin typeface="Arial" charset="0"/>
              </a:rPr>
              <a:t>Endcap</a:t>
            </a:r>
          </a:p>
        </p:txBody>
      </p:sp>
      <p:sp>
        <p:nvSpPr>
          <p:cNvPr id="164885" name="Line 21"/>
          <p:cNvSpPr>
            <a:spLocks noChangeShapeType="1"/>
          </p:cNvSpPr>
          <p:nvPr/>
        </p:nvSpPr>
        <p:spPr bwMode="auto">
          <a:xfrm>
            <a:off x="2030413" y="1230313"/>
            <a:ext cx="182562" cy="2365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886" name="Text Box 22"/>
          <p:cNvSpPr txBox="1">
            <a:spLocks noChangeArrowheads="1"/>
          </p:cNvSpPr>
          <p:nvPr/>
        </p:nvSpPr>
        <p:spPr bwMode="auto">
          <a:xfrm>
            <a:off x="7389813" y="0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pt-PT" altLang="en-US" sz="3200" b="0">
              <a:effectLst/>
              <a:latin typeface="Times New Roman" pitchFamily="18" charset="0"/>
            </a:endParaRPr>
          </a:p>
        </p:txBody>
      </p:sp>
      <p:sp>
        <p:nvSpPr>
          <p:cNvPr id="164887" name="AutoShape 23"/>
          <p:cNvSpPr>
            <a:spLocks/>
          </p:cNvSpPr>
          <p:nvPr/>
        </p:nvSpPr>
        <p:spPr bwMode="auto">
          <a:xfrm rot="5400000">
            <a:off x="4610100" y="-342900"/>
            <a:ext cx="228600" cy="1981200"/>
          </a:xfrm>
          <a:prstGeom prst="leftBrace">
            <a:avLst>
              <a:gd name="adj1" fmla="val 72222"/>
              <a:gd name="adj2" fmla="val 50000"/>
            </a:avLst>
          </a:prstGeom>
          <a:noFill/>
          <a:ln w="1905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97461" y="5016928"/>
            <a:ext cx="2634054" cy="136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pt-PT" dirty="0" smtClean="0"/>
              <a:t>Campo Magnético de 4 T</a:t>
            </a:r>
          </a:p>
          <a:p>
            <a:pPr>
              <a:lnSpc>
                <a:spcPct val="100000"/>
              </a:lnSpc>
            </a:pPr>
            <a:r>
              <a:rPr lang="pt-PT" dirty="0" smtClean="0"/>
              <a:t>22 x15 m</a:t>
            </a:r>
          </a:p>
          <a:p>
            <a:pPr>
              <a:lnSpc>
                <a:spcPct val="100000"/>
              </a:lnSpc>
            </a:pPr>
            <a:r>
              <a:rPr lang="pt-PT" dirty="0" smtClean="0"/>
              <a:t>14.500 Toneladas</a:t>
            </a:r>
          </a:p>
          <a:p>
            <a:pPr>
              <a:lnSpc>
                <a:spcPct val="100000"/>
              </a:lnSpc>
            </a:pPr>
            <a:r>
              <a:rPr lang="pt-PT" dirty="0" smtClean="0"/>
              <a:t>100M sensores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71204415"/>
      </p:ext>
    </p:extLst>
  </p:cSld>
  <p:clrMapOvr>
    <a:masterClrMapping/>
  </p:clrMapOvr>
  <p:transition xmlns:p14="http://schemas.microsoft.com/office/powerpoint/2010/main" advTm="24224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70" name="Rectangle 354"/>
          <p:cNvSpPr>
            <a:spLocks noChangeArrowheads="1"/>
          </p:cNvSpPr>
          <p:nvPr/>
        </p:nvSpPr>
        <p:spPr bwMode="auto">
          <a:xfrm>
            <a:off x="190500" y="2495550"/>
            <a:ext cx="8953500" cy="4152900"/>
          </a:xfrm>
          <a:prstGeom prst="rect">
            <a:avLst/>
          </a:prstGeom>
          <a:solidFill>
            <a:srgbClr val="FFCC99">
              <a:alpha val="5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857250" y="1258888"/>
            <a:ext cx="7810500" cy="707886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Clr>
                <a:srgbClr val="FF3300"/>
              </a:buClr>
              <a:buFont typeface="Wingdings" pitchFamily="2" charset="2"/>
              <a:buNone/>
            </a:pPr>
            <a:r>
              <a:rPr lang="pt-PT" altLang="en-US" sz="2000" dirty="0" smtClean="0">
                <a:solidFill>
                  <a:srgbClr val="008000"/>
                </a:solidFill>
                <a:effectLst/>
                <a:latin typeface="Times New Roman" pitchFamily="18" charset="0"/>
              </a:rPr>
              <a:t>Alinhamento das primitivas de </a:t>
            </a:r>
            <a:r>
              <a:rPr lang="pt-PT" altLang="en-US" sz="2000" dirty="0" err="1" smtClean="0">
                <a:solidFill>
                  <a:srgbClr val="008000"/>
                </a:solidFill>
                <a:effectLst/>
                <a:latin typeface="Times New Roman" pitchFamily="18" charset="0"/>
              </a:rPr>
              <a:t>Trigger</a:t>
            </a:r>
            <a:r>
              <a:rPr lang="pt-PT" altLang="en-US" sz="2000" dirty="0" smtClean="0">
                <a:solidFill>
                  <a:srgbClr val="008000"/>
                </a:solidFill>
                <a:effectLst/>
                <a:latin typeface="Times New Roman" pitchFamily="18" charset="0"/>
              </a:rPr>
              <a:t> ECAL / HCAL (SLB/</a:t>
            </a:r>
            <a:r>
              <a:rPr lang="pt-PT" altLang="en-US" sz="2000" dirty="0" err="1" smtClean="0">
                <a:solidFill>
                  <a:srgbClr val="008000"/>
                </a:solidFill>
                <a:effectLst/>
                <a:latin typeface="Times New Roman" pitchFamily="18" charset="0"/>
              </a:rPr>
              <a:t>oSLB</a:t>
            </a:r>
            <a:r>
              <a:rPr lang="pt-PT" altLang="en-US" sz="2000" dirty="0" smtClean="0">
                <a:solidFill>
                  <a:srgbClr val="008000"/>
                </a:solidFill>
                <a:effectLst/>
                <a:latin typeface="Times New Roman" pitchFamily="18" charset="0"/>
              </a:rPr>
              <a:t>)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>
                <a:srgbClr val="FF3300"/>
              </a:buClr>
              <a:buFont typeface="Wingdings" pitchFamily="2" charset="2"/>
              <a:buNone/>
            </a:pPr>
            <a:r>
              <a:rPr lang="pt-PT" altLang="en-US" sz="2000" dirty="0" smtClean="0">
                <a:solidFill>
                  <a:srgbClr val="008000"/>
                </a:solidFill>
                <a:effectLst/>
                <a:latin typeface="Times New Roman" pitchFamily="18" charset="0"/>
              </a:rPr>
              <a:t>Sistema de aquisição de dados do ECAL (DCC)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3646488" y="416560"/>
            <a:ext cx="316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ECAL TRIGGER</a:t>
            </a:r>
            <a:endParaRPr lang="en-US" altLang="en-US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1638" name="Text Box 22"/>
          <p:cNvSpPr txBox="1">
            <a:spLocks noChangeArrowheads="1"/>
          </p:cNvSpPr>
          <p:nvPr/>
        </p:nvSpPr>
        <p:spPr bwMode="auto">
          <a:xfrm>
            <a:off x="947738" y="4991100"/>
            <a:ext cx="841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>
                <a:solidFill>
                  <a:srgbClr val="006600"/>
                </a:solidFill>
                <a:effectLst/>
                <a:latin typeface="Times New Roman" pitchFamily="18" charset="0"/>
              </a:rPr>
              <a:t>68 TT</a:t>
            </a:r>
          </a:p>
        </p:txBody>
      </p:sp>
      <p:sp>
        <p:nvSpPr>
          <p:cNvPr id="111640" name="Text Box 24"/>
          <p:cNvSpPr txBox="1">
            <a:spLocks noChangeArrowheads="1"/>
          </p:cNvSpPr>
          <p:nvPr/>
        </p:nvSpPr>
        <p:spPr bwMode="auto">
          <a:xfrm>
            <a:off x="466725" y="5353050"/>
            <a:ext cx="1911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>
                <a:solidFill>
                  <a:srgbClr val="006600"/>
                </a:solidFill>
                <a:effectLst/>
                <a:latin typeface="Times New Roman" pitchFamily="18" charset="0"/>
              </a:rPr>
              <a:t>1 Super-module</a:t>
            </a:r>
          </a:p>
        </p:txBody>
      </p:sp>
      <p:grpSp>
        <p:nvGrpSpPr>
          <p:cNvPr id="111646" name="Group 30"/>
          <p:cNvGrpSpPr>
            <a:grpSpLocks/>
          </p:cNvGrpSpPr>
          <p:nvPr/>
        </p:nvGrpSpPr>
        <p:grpSpPr bwMode="auto">
          <a:xfrm>
            <a:off x="6583363" y="5267325"/>
            <a:ext cx="1905000" cy="676275"/>
            <a:chOff x="3792" y="3024"/>
            <a:chExt cx="1200" cy="480"/>
          </a:xfrm>
        </p:grpSpPr>
        <p:sp>
          <p:nvSpPr>
            <p:cNvPr id="111647" name="Oval 31"/>
            <p:cNvSpPr>
              <a:spLocks noChangeArrowheads="1"/>
            </p:cNvSpPr>
            <p:nvPr/>
          </p:nvSpPr>
          <p:spPr bwMode="auto">
            <a:xfrm>
              <a:off x="3792" y="3024"/>
              <a:ext cx="816" cy="480"/>
            </a:xfrm>
            <a:prstGeom prst="ellipse">
              <a:avLst/>
            </a:prstGeom>
            <a:solidFill>
              <a:srgbClr val="99FF99">
                <a:alpha val="50000"/>
              </a:srgbClr>
            </a:solidFill>
            <a:ln w="9525">
              <a:round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99FF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111648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4512" y="3072"/>
              <a:ext cx="480" cy="19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DeflateBottom">
                <a:avLst>
                  <a:gd name="adj" fmla="val 76472"/>
                </a:avLst>
              </a:prstTxWarp>
              <a:scene3d>
                <a:camera prst="legacyPerspectiveFront">
                  <a:rot lat="19799999" lon="19439998" rev="0"/>
                </a:camera>
                <a:lightRig rig="legacyNormal2" dir="t"/>
              </a:scene3d>
              <a:sp3d extrusionH="354000" prstMaterial="legacyMatte">
                <a:extrusionClr>
                  <a:srgbClr val="939676"/>
                </a:extrusionClr>
              </a:sp3d>
            </a:bodyPr>
            <a:lstStyle/>
            <a:p>
              <a:pPr algn="ctr"/>
              <a:r>
                <a:rPr lang="en-GB" sz="36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707070"/>
                      </a:gs>
                      <a:gs pos="50000">
                        <a:srgbClr val="FFFFFF"/>
                      </a:gs>
                      <a:gs pos="100000">
                        <a:srgbClr val="707070"/>
                      </a:gs>
                    </a:gsLst>
                    <a:lin ang="2700000" scaled="1"/>
                  </a:gradFill>
                  <a:effectLst/>
                  <a:latin typeface="Impact"/>
                </a:rPr>
                <a:t>DAQ</a:t>
              </a:r>
            </a:p>
          </p:txBody>
        </p:sp>
      </p:grpSp>
      <p:grpSp>
        <p:nvGrpSpPr>
          <p:cNvPr id="111651" name="Group 35"/>
          <p:cNvGrpSpPr>
            <a:grpSpLocks noChangeAspect="1"/>
          </p:cNvGrpSpPr>
          <p:nvPr/>
        </p:nvGrpSpPr>
        <p:grpSpPr bwMode="auto">
          <a:xfrm>
            <a:off x="2147888" y="4121150"/>
            <a:ext cx="788987" cy="136525"/>
            <a:chOff x="3423" y="3475"/>
            <a:chExt cx="1089" cy="153"/>
          </a:xfrm>
        </p:grpSpPr>
        <p:sp>
          <p:nvSpPr>
            <p:cNvPr id="111652" name="Arc 36"/>
            <p:cNvSpPr>
              <a:spLocks noChangeAspect="1"/>
            </p:cNvSpPr>
            <p:nvPr/>
          </p:nvSpPr>
          <p:spPr bwMode="auto">
            <a:xfrm flipV="1">
              <a:off x="3423" y="3475"/>
              <a:ext cx="490" cy="109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585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676"/>
                    <a:pt x="9661" y="8"/>
                    <a:pt x="21585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6"/>
                    <a:pt x="9661" y="8"/>
                    <a:pt x="2158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53" name="Line 37"/>
            <p:cNvSpPr>
              <a:spLocks noChangeAspect="1" noChangeShapeType="1"/>
            </p:cNvSpPr>
            <p:nvPr/>
          </p:nvSpPr>
          <p:spPr bwMode="auto">
            <a:xfrm flipV="1">
              <a:off x="3914" y="3586"/>
              <a:ext cx="598" cy="0"/>
            </a:xfrm>
            <a:prstGeom prst="line">
              <a:avLst/>
            </a:prstGeom>
            <a:noFill/>
            <a:ln w="12700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11654" name="Group 38"/>
            <p:cNvGrpSpPr>
              <a:grpSpLocks noChangeAspect="1"/>
            </p:cNvGrpSpPr>
            <p:nvPr/>
          </p:nvGrpSpPr>
          <p:grpSpPr bwMode="auto">
            <a:xfrm flipV="1">
              <a:off x="4041" y="3508"/>
              <a:ext cx="109" cy="77"/>
              <a:chOff x="12604" y="3028"/>
              <a:chExt cx="328" cy="232"/>
            </a:xfrm>
          </p:grpSpPr>
          <p:sp>
            <p:nvSpPr>
              <p:cNvPr id="111655" name="Oval 39"/>
              <p:cNvSpPr>
                <a:spLocks noChangeAspect="1" noChangeArrowheads="1"/>
              </p:cNvSpPr>
              <p:nvPr/>
            </p:nvSpPr>
            <p:spPr bwMode="auto">
              <a:xfrm>
                <a:off x="12604" y="3028"/>
                <a:ext cx="232" cy="232"/>
              </a:xfrm>
              <a:prstGeom prst="ellips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656" name="Oval 40"/>
              <p:cNvSpPr>
                <a:spLocks noChangeAspect="1" noChangeArrowheads="1"/>
              </p:cNvSpPr>
              <p:nvPr/>
            </p:nvSpPr>
            <p:spPr bwMode="auto">
              <a:xfrm>
                <a:off x="12700" y="3028"/>
                <a:ext cx="232" cy="232"/>
              </a:xfrm>
              <a:prstGeom prst="ellips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657" name="Group 41"/>
            <p:cNvGrpSpPr>
              <a:grpSpLocks noChangeAspect="1"/>
            </p:cNvGrpSpPr>
            <p:nvPr/>
          </p:nvGrpSpPr>
          <p:grpSpPr bwMode="auto">
            <a:xfrm>
              <a:off x="3744" y="3532"/>
              <a:ext cx="96" cy="96"/>
              <a:chOff x="3148" y="2900"/>
              <a:chExt cx="96" cy="96"/>
            </a:xfrm>
          </p:grpSpPr>
          <p:sp>
            <p:nvSpPr>
              <p:cNvPr id="111658" name="Line 42"/>
              <p:cNvSpPr>
                <a:spLocks noChangeAspect="1" noChangeShapeType="1"/>
              </p:cNvSpPr>
              <p:nvPr/>
            </p:nvSpPr>
            <p:spPr bwMode="auto">
              <a:xfrm>
                <a:off x="3148" y="2900"/>
                <a:ext cx="96" cy="48"/>
              </a:xfrm>
              <a:prstGeom prst="line">
                <a:avLst/>
              </a:prstGeom>
              <a:noFill/>
              <a:ln w="28575">
                <a:solidFill>
                  <a:srgbClr val="66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659" name="Line 43"/>
              <p:cNvSpPr>
                <a:spLocks noChangeAspect="1" noChangeShapeType="1"/>
              </p:cNvSpPr>
              <p:nvPr/>
            </p:nvSpPr>
            <p:spPr bwMode="auto">
              <a:xfrm flipV="1">
                <a:off x="3148" y="2948"/>
                <a:ext cx="96" cy="48"/>
              </a:xfrm>
              <a:prstGeom prst="line">
                <a:avLst/>
              </a:prstGeom>
              <a:noFill/>
              <a:ln w="28575">
                <a:solidFill>
                  <a:srgbClr val="66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111660" name="Group 44"/>
          <p:cNvGrpSpPr>
            <a:grpSpLocks noChangeAspect="1"/>
          </p:cNvGrpSpPr>
          <p:nvPr/>
        </p:nvGrpSpPr>
        <p:grpSpPr bwMode="auto">
          <a:xfrm>
            <a:off x="2224088" y="4037013"/>
            <a:ext cx="781050" cy="139700"/>
            <a:chOff x="3528" y="3382"/>
            <a:chExt cx="1080" cy="156"/>
          </a:xfrm>
        </p:grpSpPr>
        <p:sp>
          <p:nvSpPr>
            <p:cNvPr id="111661" name="Arc 45"/>
            <p:cNvSpPr>
              <a:spLocks noChangeAspect="1"/>
            </p:cNvSpPr>
            <p:nvPr/>
          </p:nvSpPr>
          <p:spPr bwMode="auto">
            <a:xfrm flipV="1">
              <a:off x="3528" y="3382"/>
              <a:ext cx="490" cy="109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585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676"/>
                    <a:pt x="9661" y="8"/>
                    <a:pt x="21585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6"/>
                    <a:pt x="9661" y="8"/>
                    <a:pt x="2158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62" name="Line 46"/>
            <p:cNvSpPr>
              <a:spLocks noChangeAspect="1" noChangeShapeType="1"/>
            </p:cNvSpPr>
            <p:nvPr/>
          </p:nvSpPr>
          <p:spPr bwMode="auto">
            <a:xfrm flipV="1">
              <a:off x="4019" y="3493"/>
              <a:ext cx="589" cy="0"/>
            </a:xfrm>
            <a:prstGeom prst="line">
              <a:avLst/>
            </a:prstGeom>
            <a:noFill/>
            <a:ln w="12700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11663" name="Group 47"/>
            <p:cNvGrpSpPr>
              <a:grpSpLocks noChangeAspect="1"/>
            </p:cNvGrpSpPr>
            <p:nvPr/>
          </p:nvGrpSpPr>
          <p:grpSpPr bwMode="auto">
            <a:xfrm flipV="1">
              <a:off x="4146" y="3415"/>
              <a:ext cx="109" cy="77"/>
              <a:chOff x="12604" y="3028"/>
              <a:chExt cx="328" cy="232"/>
            </a:xfrm>
          </p:grpSpPr>
          <p:sp>
            <p:nvSpPr>
              <p:cNvPr id="111664" name="Oval 48"/>
              <p:cNvSpPr>
                <a:spLocks noChangeAspect="1" noChangeArrowheads="1"/>
              </p:cNvSpPr>
              <p:nvPr/>
            </p:nvSpPr>
            <p:spPr bwMode="auto">
              <a:xfrm>
                <a:off x="12604" y="3028"/>
                <a:ext cx="232" cy="232"/>
              </a:xfrm>
              <a:prstGeom prst="ellips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665" name="Oval 49"/>
              <p:cNvSpPr>
                <a:spLocks noChangeAspect="1" noChangeArrowheads="1"/>
              </p:cNvSpPr>
              <p:nvPr/>
            </p:nvSpPr>
            <p:spPr bwMode="auto">
              <a:xfrm>
                <a:off x="12700" y="3028"/>
                <a:ext cx="232" cy="232"/>
              </a:xfrm>
              <a:prstGeom prst="ellips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666" name="Group 50"/>
            <p:cNvGrpSpPr>
              <a:grpSpLocks noChangeAspect="1"/>
            </p:cNvGrpSpPr>
            <p:nvPr/>
          </p:nvGrpSpPr>
          <p:grpSpPr bwMode="auto">
            <a:xfrm>
              <a:off x="3852" y="3442"/>
              <a:ext cx="96" cy="96"/>
              <a:chOff x="3148" y="2900"/>
              <a:chExt cx="96" cy="96"/>
            </a:xfrm>
          </p:grpSpPr>
          <p:sp>
            <p:nvSpPr>
              <p:cNvPr id="111667" name="Line 51"/>
              <p:cNvSpPr>
                <a:spLocks noChangeAspect="1" noChangeShapeType="1"/>
              </p:cNvSpPr>
              <p:nvPr/>
            </p:nvSpPr>
            <p:spPr bwMode="auto">
              <a:xfrm>
                <a:off x="3148" y="2900"/>
                <a:ext cx="96" cy="48"/>
              </a:xfrm>
              <a:prstGeom prst="line">
                <a:avLst/>
              </a:prstGeom>
              <a:noFill/>
              <a:ln w="28575">
                <a:solidFill>
                  <a:srgbClr val="66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668" name="Line 52"/>
              <p:cNvSpPr>
                <a:spLocks noChangeAspect="1" noChangeShapeType="1"/>
              </p:cNvSpPr>
              <p:nvPr/>
            </p:nvSpPr>
            <p:spPr bwMode="auto">
              <a:xfrm flipV="1">
                <a:off x="3148" y="2948"/>
                <a:ext cx="96" cy="48"/>
              </a:xfrm>
              <a:prstGeom prst="line">
                <a:avLst/>
              </a:prstGeom>
              <a:noFill/>
              <a:ln w="28575">
                <a:solidFill>
                  <a:srgbClr val="66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11669" name="Arc 53"/>
          <p:cNvSpPr>
            <a:spLocks noChangeAspect="1"/>
          </p:cNvSpPr>
          <p:nvPr/>
        </p:nvSpPr>
        <p:spPr bwMode="auto">
          <a:xfrm flipV="1">
            <a:off x="2316163" y="3952875"/>
            <a:ext cx="354012" cy="96838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85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76"/>
                  <a:pt x="9661" y="8"/>
                  <a:pt x="215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6"/>
                  <a:pt x="9661" y="8"/>
                  <a:pt x="215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rgbClr val="9DBAF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1670" name="Line 54"/>
          <p:cNvSpPr>
            <a:spLocks noChangeAspect="1" noChangeShapeType="1"/>
          </p:cNvSpPr>
          <p:nvPr/>
        </p:nvSpPr>
        <p:spPr bwMode="auto">
          <a:xfrm flipV="1">
            <a:off x="2671763" y="4051300"/>
            <a:ext cx="425450" cy="0"/>
          </a:xfrm>
          <a:prstGeom prst="line">
            <a:avLst/>
          </a:prstGeom>
          <a:noFill/>
          <a:ln w="12700">
            <a:solidFill>
              <a:srgbClr val="9DBAF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11671" name="Group 55"/>
          <p:cNvGrpSpPr>
            <a:grpSpLocks noChangeAspect="1"/>
          </p:cNvGrpSpPr>
          <p:nvPr/>
        </p:nvGrpSpPr>
        <p:grpSpPr bwMode="auto">
          <a:xfrm flipV="1">
            <a:off x="2763838" y="3983038"/>
            <a:ext cx="77787" cy="68262"/>
            <a:chOff x="12604" y="3028"/>
            <a:chExt cx="328" cy="232"/>
          </a:xfrm>
        </p:grpSpPr>
        <p:sp>
          <p:nvSpPr>
            <p:cNvPr id="111672" name="Oval 56"/>
            <p:cNvSpPr>
              <a:spLocks noChangeAspect="1" noChangeArrowheads="1"/>
            </p:cNvSpPr>
            <p:nvPr/>
          </p:nvSpPr>
          <p:spPr bwMode="auto">
            <a:xfrm>
              <a:off x="12604" y="3028"/>
              <a:ext cx="232" cy="232"/>
            </a:xfrm>
            <a:prstGeom prst="ellipse">
              <a:avLst/>
            </a:prstGeom>
            <a:noFill/>
            <a:ln w="12700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73" name="Oval 57"/>
            <p:cNvSpPr>
              <a:spLocks noChangeAspect="1" noChangeArrowheads="1"/>
            </p:cNvSpPr>
            <p:nvPr/>
          </p:nvSpPr>
          <p:spPr bwMode="auto">
            <a:xfrm>
              <a:off x="12700" y="3028"/>
              <a:ext cx="232" cy="232"/>
            </a:xfrm>
            <a:prstGeom prst="ellipse">
              <a:avLst/>
            </a:prstGeom>
            <a:noFill/>
            <a:ln w="12700">
              <a:solidFill>
                <a:srgbClr val="9DBAF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11674" name="Group 58"/>
          <p:cNvGrpSpPr>
            <a:grpSpLocks noChangeAspect="1"/>
          </p:cNvGrpSpPr>
          <p:nvPr/>
        </p:nvGrpSpPr>
        <p:grpSpPr bwMode="auto">
          <a:xfrm>
            <a:off x="2614613" y="4006850"/>
            <a:ext cx="68262" cy="87313"/>
            <a:chOff x="3148" y="2900"/>
            <a:chExt cx="96" cy="96"/>
          </a:xfrm>
        </p:grpSpPr>
        <p:sp>
          <p:nvSpPr>
            <p:cNvPr id="111675" name="Line 59"/>
            <p:cNvSpPr>
              <a:spLocks noChangeAspect="1" noChangeShapeType="1"/>
            </p:cNvSpPr>
            <p:nvPr/>
          </p:nvSpPr>
          <p:spPr bwMode="auto">
            <a:xfrm>
              <a:off x="3148" y="2900"/>
              <a:ext cx="96" cy="48"/>
            </a:xfrm>
            <a:prstGeom prst="line">
              <a:avLst/>
            </a:prstGeom>
            <a:noFill/>
            <a:ln w="28575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76" name="Line 60"/>
            <p:cNvSpPr>
              <a:spLocks noChangeAspect="1" noChangeShapeType="1"/>
            </p:cNvSpPr>
            <p:nvPr/>
          </p:nvSpPr>
          <p:spPr bwMode="auto">
            <a:xfrm flipV="1">
              <a:off x="3148" y="2948"/>
              <a:ext cx="96" cy="48"/>
            </a:xfrm>
            <a:prstGeom prst="line">
              <a:avLst/>
            </a:prstGeom>
            <a:noFill/>
            <a:ln w="28575">
              <a:solidFill>
                <a:srgbClr val="66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1677" name="Text Box 61"/>
          <p:cNvSpPr txBox="1">
            <a:spLocks noChangeArrowheads="1"/>
          </p:cNvSpPr>
          <p:nvPr/>
        </p:nvSpPr>
        <p:spPr bwMode="auto">
          <a:xfrm>
            <a:off x="3382963" y="3617913"/>
            <a:ext cx="14747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000">
                <a:solidFill>
                  <a:schemeClr val="tx2"/>
                </a:solidFill>
                <a:effectLst/>
                <a:latin typeface="Times New Roman" pitchFamily="18" charset="0"/>
              </a:rPr>
              <a:t>Timing, Control &amp; L1A</a:t>
            </a:r>
          </a:p>
        </p:txBody>
      </p:sp>
      <p:grpSp>
        <p:nvGrpSpPr>
          <p:cNvPr id="111690" name="Group 74"/>
          <p:cNvGrpSpPr>
            <a:grpSpLocks noChangeAspect="1"/>
          </p:cNvGrpSpPr>
          <p:nvPr/>
        </p:nvGrpSpPr>
        <p:grpSpPr bwMode="auto">
          <a:xfrm>
            <a:off x="792163" y="3211513"/>
            <a:ext cx="1057275" cy="1063625"/>
            <a:chOff x="816" y="2544"/>
            <a:chExt cx="1460" cy="1190"/>
          </a:xfrm>
        </p:grpSpPr>
        <p:sp>
          <p:nvSpPr>
            <p:cNvPr id="111691" name="Freeform 75"/>
            <p:cNvSpPr>
              <a:spLocks noChangeAspect="1"/>
            </p:cNvSpPr>
            <p:nvPr/>
          </p:nvSpPr>
          <p:spPr bwMode="auto">
            <a:xfrm>
              <a:off x="2196" y="2702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692" name="AutoShape 76"/>
            <p:cNvSpPr>
              <a:spLocks noChangeAspect="1" noChangeArrowheads="1"/>
            </p:cNvSpPr>
            <p:nvPr/>
          </p:nvSpPr>
          <p:spPr bwMode="auto">
            <a:xfrm>
              <a:off x="2213" y="2751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93" name="Freeform 77"/>
            <p:cNvSpPr>
              <a:spLocks noChangeAspect="1"/>
            </p:cNvSpPr>
            <p:nvPr/>
          </p:nvSpPr>
          <p:spPr bwMode="auto">
            <a:xfrm>
              <a:off x="816" y="2544"/>
              <a:ext cx="1459" cy="602"/>
            </a:xfrm>
            <a:custGeom>
              <a:avLst/>
              <a:gdLst>
                <a:gd name="T0" fmla="*/ 3216 w 4416"/>
                <a:gd name="T1" fmla="*/ 1200 h 1824"/>
                <a:gd name="T2" fmla="*/ 4416 w 4416"/>
                <a:gd name="T3" fmla="*/ 0 h 1824"/>
                <a:gd name="T4" fmla="*/ 480 w 4416"/>
                <a:gd name="T5" fmla="*/ 1344 h 1824"/>
                <a:gd name="T6" fmla="*/ 0 w 4416"/>
                <a:gd name="T7" fmla="*/ 1824 h 1824"/>
                <a:gd name="T8" fmla="*/ 3216 w 4416"/>
                <a:gd name="T9" fmla="*/ 1200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6" h="1824">
                  <a:moveTo>
                    <a:pt x="3216" y="1200"/>
                  </a:moveTo>
                  <a:lnTo>
                    <a:pt x="4416" y="0"/>
                  </a:lnTo>
                  <a:lnTo>
                    <a:pt x="480" y="1344"/>
                  </a:lnTo>
                  <a:lnTo>
                    <a:pt x="0" y="1824"/>
                  </a:lnTo>
                  <a:lnTo>
                    <a:pt x="3216" y="120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18900000" scaled="1"/>
            </a:gradFill>
            <a:ln w="12700" cap="flat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94" name="Freeform 78"/>
            <p:cNvSpPr>
              <a:spLocks noChangeAspect="1"/>
            </p:cNvSpPr>
            <p:nvPr/>
          </p:nvSpPr>
          <p:spPr bwMode="auto">
            <a:xfrm>
              <a:off x="2196" y="2544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695" name="Line 79"/>
            <p:cNvSpPr>
              <a:spLocks noChangeAspect="1" noChangeShapeType="1"/>
            </p:cNvSpPr>
            <p:nvPr/>
          </p:nvSpPr>
          <p:spPr bwMode="auto">
            <a:xfrm flipH="1">
              <a:off x="950" y="2624"/>
              <a:ext cx="1255" cy="394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96" name="AutoShape 80"/>
            <p:cNvSpPr>
              <a:spLocks noChangeAspect="1" noChangeArrowheads="1"/>
            </p:cNvSpPr>
            <p:nvPr/>
          </p:nvSpPr>
          <p:spPr bwMode="auto">
            <a:xfrm>
              <a:off x="2213" y="2593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97" name="Freeform 81"/>
            <p:cNvSpPr>
              <a:spLocks noChangeAspect="1"/>
            </p:cNvSpPr>
            <p:nvPr/>
          </p:nvSpPr>
          <p:spPr bwMode="auto">
            <a:xfrm>
              <a:off x="2117" y="2623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698" name="AutoShape 82"/>
            <p:cNvSpPr>
              <a:spLocks noChangeAspect="1" noChangeArrowheads="1"/>
            </p:cNvSpPr>
            <p:nvPr/>
          </p:nvSpPr>
          <p:spPr bwMode="auto">
            <a:xfrm>
              <a:off x="2134" y="2672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99" name="Freeform 83"/>
            <p:cNvSpPr>
              <a:spLocks noChangeAspect="1"/>
            </p:cNvSpPr>
            <p:nvPr/>
          </p:nvSpPr>
          <p:spPr bwMode="auto">
            <a:xfrm>
              <a:off x="2117" y="2782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00" name="AutoShape 84"/>
            <p:cNvSpPr>
              <a:spLocks noChangeAspect="1" noChangeArrowheads="1"/>
            </p:cNvSpPr>
            <p:nvPr/>
          </p:nvSpPr>
          <p:spPr bwMode="auto">
            <a:xfrm>
              <a:off x="2134" y="283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1" name="Freeform 85"/>
            <p:cNvSpPr>
              <a:spLocks noChangeAspect="1"/>
            </p:cNvSpPr>
            <p:nvPr/>
          </p:nvSpPr>
          <p:spPr bwMode="auto">
            <a:xfrm>
              <a:off x="2117" y="2940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02" name="AutoShape 86"/>
            <p:cNvSpPr>
              <a:spLocks noChangeAspect="1" noChangeArrowheads="1"/>
            </p:cNvSpPr>
            <p:nvPr/>
          </p:nvSpPr>
          <p:spPr bwMode="auto">
            <a:xfrm>
              <a:off x="2134" y="2989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3" name="Freeform 87"/>
            <p:cNvSpPr>
              <a:spLocks noChangeAspect="1"/>
            </p:cNvSpPr>
            <p:nvPr/>
          </p:nvSpPr>
          <p:spPr bwMode="auto">
            <a:xfrm>
              <a:off x="2117" y="3099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04" name="AutoShape 88"/>
            <p:cNvSpPr>
              <a:spLocks noChangeAspect="1" noChangeArrowheads="1"/>
            </p:cNvSpPr>
            <p:nvPr/>
          </p:nvSpPr>
          <p:spPr bwMode="auto">
            <a:xfrm>
              <a:off x="2134" y="3148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5" name="Freeform 89"/>
            <p:cNvSpPr>
              <a:spLocks noChangeAspect="1"/>
            </p:cNvSpPr>
            <p:nvPr/>
          </p:nvSpPr>
          <p:spPr bwMode="auto">
            <a:xfrm>
              <a:off x="2117" y="325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06" name="AutoShape 90"/>
            <p:cNvSpPr>
              <a:spLocks noChangeAspect="1" noChangeArrowheads="1"/>
            </p:cNvSpPr>
            <p:nvPr/>
          </p:nvSpPr>
          <p:spPr bwMode="auto">
            <a:xfrm>
              <a:off x="2134" y="330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7" name="Freeform 91"/>
            <p:cNvSpPr>
              <a:spLocks noChangeAspect="1"/>
            </p:cNvSpPr>
            <p:nvPr/>
          </p:nvSpPr>
          <p:spPr bwMode="auto">
            <a:xfrm>
              <a:off x="816" y="2940"/>
              <a:ext cx="1063" cy="793"/>
            </a:xfrm>
            <a:custGeom>
              <a:avLst/>
              <a:gdLst>
                <a:gd name="T0" fmla="*/ 3216 w 3216"/>
                <a:gd name="T1" fmla="*/ 2400 h 2400"/>
                <a:gd name="T2" fmla="*/ 3216 w 3216"/>
                <a:gd name="T3" fmla="*/ 0 h 2400"/>
                <a:gd name="T4" fmla="*/ 0 w 3216"/>
                <a:gd name="T5" fmla="*/ 624 h 2400"/>
                <a:gd name="T6" fmla="*/ 0 w 3216"/>
                <a:gd name="T7" fmla="*/ 1584 h 2400"/>
                <a:gd name="T8" fmla="*/ 3216 w 3216"/>
                <a:gd name="T9" fmla="*/ 24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6" h="2400">
                  <a:moveTo>
                    <a:pt x="3216" y="2400"/>
                  </a:moveTo>
                  <a:lnTo>
                    <a:pt x="3216" y="0"/>
                  </a:lnTo>
                  <a:lnTo>
                    <a:pt x="0" y="624"/>
                  </a:lnTo>
                  <a:lnTo>
                    <a:pt x="0" y="1584"/>
                  </a:lnTo>
                  <a:lnTo>
                    <a:pt x="3216" y="240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 w="12700" cap="flat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8" name="Line 92"/>
            <p:cNvSpPr>
              <a:spLocks noChangeAspect="1" noChangeShapeType="1"/>
            </p:cNvSpPr>
            <p:nvPr/>
          </p:nvSpPr>
          <p:spPr bwMode="auto">
            <a:xfrm flipH="1">
              <a:off x="823" y="3100"/>
              <a:ext cx="1065" cy="108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9" name="Line 93"/>
            <p:cNvSpPr>
              <a:spLocks noChangeAspect="1" noChangeShapeType="1"/>
            </p:cNvSpPr>
            <p:nvPr/>
          </p:nvSpPr>
          <p:spPr bwMode="auto">
            <a:xfrm flipV="1">
              <a:off x="825" y="3256"/>
              <a:ext cx="1060" cy="19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0" name="Line 94"/>
            <p:cNvSpPr>
              <a:spLocks noChangeAspect="1" noChangeShapeType="1"/>
            </p:cNvSpPr>
            <p:nvPr/>
          </p:nvSpPr>
          <p:spPr bwMode="auto">
            <a:xfrm flipH="1" flipV="1">
              <a:off x="823" y="3335"/>
              <a:ext cx="1065" cy="82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1" name="Line 95"/>
            <p:cNvSpPr>
              <a:spLocks noChangeAspect="1" noChangeShapeType="1"/>
            </p:cNvSpPr>
            <p:nvPr/>
          </p:nvSpPr>
          <p:spPr bwMode="auto">
            <a:xfrm flipH="1" flipV="1">
              <a:off x="823" y="3399"/>
              <a:ext cx="1065" cy="177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2" name="Line 96"/>
            <p:cNvSpPr>
              <a:spLocks noChangeAspect="1" noChangeShapeType="1"/>
            </p:cNvSpPr>
            <p:nvPr/>
          </p:nvSpPr>
          <p:spPr bwMode="auto">
            <a:xfrm flipH="1" flipV="1">
              <a:off x="823" y="3462"/>
              <a:ext cx="1065" cy="272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3" name="Line 97"/>
            <p:cNvSpPr>
              <a:spLocks noChangeAspect="1" noChangeShapeType="1"/>
            </p:cNvSpPr>
            <p:nvPr/>
          </p:nvSpPr>
          <p:spPr bwMode="auto">
            <a:xfrm flipH="1">
              <a:off x="854" y="2862"/>
              <a:ext cx="1113" cy="251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4" name="Line 98"/>
            <p:cNvSpPr>
              <a:spLocks noChangeAspect="1" noChangeShapeType="1"/>
            </p:cNvSpPr>
            <p:nvPr/>
          </p:nvSpPr>
          <p:spPr bwMode="auto">
            <a:xfrm flipH="1">
              <a:off x="886" y="2783"/>
              <a:ext cx="1161" cy="299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5" name="Line 99"/>
            <p:cNvSpPr>
              <a:spLocks noChangeAspect="1" noChangeShapeType="1"/>
            </p:cNvSpPr>
            <p:nvPr/>
          </p:nvSpPr>
          <p:spPr bwMode="auto">
            <a:xfrm flipH="1">
              <a:off x="918" y="2704"/>
              <a:ext cx="1208" cy="346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6" name="Freeform 100"/>
            <p:cNvSpPr>
              <a:spLocks noChangeAspect="1"/>
            </p:cNvSpPr>
            <p:nvPr/>
          </p:nvSpPr>
          <p:spPr bwMode="auto">
            <a:xfrm>
              <a:off x="2196" y="286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17" name="AutoShape 101"/>
            <p:cNvSpPr>
              <a:spLocks noChangeAspect="1" noChangeArrowheads="1"/>
            </p:cNvSpPr>
            <p:nvPr/>
          </p:nvSpPr>
          <p:spPr bwMode="auto">
            <a:xfrm>
              <a:off x="2213" y="291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8" name="Freeform 102"/>
            <p:cNvSpPr>
              <a:spLocks noChangeAspect="1"/>
            </p:cNvSpPr>
            <p:nvPr/>
          </p:nvSpPr>
          <p:spPr bwMode="auto">
            <a:xfrm>
              <a:off x="2196" y="3019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19" name="AutoShape 103"/>
            <p:cNvSpPr>
              <a:spLocks noChangeAspect="1" noChangeArrowheads="1"/>
            </p:cNvSpPr>
            <p:nvPr/>
          </p:nvSpPr>
          <p:spPr bwMode="auto">
            <a:xfrm>
              <a:off x="2213" y="3068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20" name="Freeform 104"/>
            <p:cNvSpPr>
              <a:spLocks noChangeAspect="1"/>
            </p:cNvSpPr>
            <p:nvPr/>
          </p:nvSpPr>
          <p:spPr bwMode="auto">
            <a:xfrm>
              <a:off x="2196" y="317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21" name="AutoShape 105"/>
            <p:cNvSpPr>
              <a:spLocks noChangeAspect="1" noChangeArrowheads="1"/>
            </p:cNvSpPr>
            <p:nvPr/>
          </p:nvSpPr>
          <p:spPr bwMode="auto">
            <a:xfrm>
              <a:off x="2213" y="322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22" name="Freeform 106"/>
            <p:cNvSpPr>
              <a:spLocks noChangeAspect="1"/>
            </p:cNvSpPr>
            <p:nvPr/>
          </p:nvSpPr>
          <p:spPr bwMode="auto">
            <a:xfrm>
              <a:off x="2037" y="2702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23" name="AutoShape 107"/>
            <p:cNvSpPr>
              <a:spLocks noChangeAspect="1" noChangeArrowheads="1"/>
            </p:cNvSpPr>
            <p:nvPr/>
          </p:nvSpPr>
          <p:spPr bwMode="auto">
            <a:xfrm>
              <a:off x="2054" y="275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24" name="Freeform 108"/>
            <p:cNvSpPr>
              <a:spLocks noChangeAspect="1"/>
            </p:cNvSpPr>
            <p:nvPr/>
          </p:nvSpPr>
          <p:spPr bwMode="auto">
            <a:xfrm>
              <a:off x="2037" y="286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25" name="AutoShape 109"/>
            <p:cNvSpPr>
              <a:spLocks noChangeAspect="1" noChangeArrowheads="1"/>
            </p:cNvSpPr>
            <p:nvPr/>
          </p:nvSpPr>
          <p:spPr bwMode="auto">
            <a:xfrm>
              <a:off x="2054" y="291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26" name="Freeform 110"/>
            <p:cNvSpPr>
              <a:spLocks noChangeAspect="1"/>
            </p:cNvSpPr>
            <p:nvPr/>
          </p:nvSpPr>
          <p:spPr bwMode="auto">
            <a:xfrm>
              <a:off x="2037" y="3019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27" name="AutoShape 111"/>
            <p:cNvSpPr>
              <a:spLocks noChangeAspect="1" noChangeArrowheads="1"/>
            </p:cNvSpPr>
            <p:nvPr/>
          </p:nvSpPr>
          <p:spPr bwMode="auto">
            <a:xfrm>
              <a:off x="2054" y="3068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28" name="Freeform 112"/>
            <p:cNvSpPr>
              <a:spLocks noChangeAspect="1"/>
            </p:cNvSpPr>
            <p:nvPr/>
          </p:nvSpPr>
          <p:spPr bwMode="auto">
            <a:xfrm>
              <a:off x="2037" y="317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29" name="AutoShape 113"/>
            <p:cNvSpPr>
              <a:spLocks noChangeAspect="1" noChangeArrowheads="1"/>
            </p:cNvSpPr>
            <p:nvPr/>
          </p:nvSpPr>
          <p:spPr bwMode="auto">
            <a:xfrm>
              <a:off x="2054" y="322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30" name="Freeform 114"/>
            <p:cNvSpPr>
              <a:spLocks noChangeAspect="1"/>
            </p:cNvSpPr>
            <p:nvPr/>
          </p:nvSpPr>
          <p:spPr bwMode="auto">
            <a:xfrm>
              <a:off x="2037" y="3337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31" name="AutoShape 115"/>
            <p:cNvSpPr>
              <a:spLocks noChangeAspect="1" noChangeArrowheads="1"/>
            </p:cNvSpPr>
            <p:nvPr/>
          </p:nvSpPr>
          <p:spPr bwMode="auto">
            <a:xfrm>
              <a:off x="2054" y="338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32" name="Freeform 116"/>
            <p:cNvSpPr>
              <a:spLocks noChangeAspect="1"/>
            </p:cNvSpPr>
            <p:nvPr/>
          </p:nvSpPr>
          <p:spPr bwMode="auto">
            <a:xfrm>
              <a:off x="1958" y="278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33" name="AutoShape 117"/>
            <p:cNvSpPr>
              <a:spLocks noChangeAspect="1" noChangeArrowheads="1"/>
            </p:cNvSpPr>
            <p:nvPr/>
          </p:nvSpPr>
          <p:spPr bwMode="auto">
            <a:xfrm>
              <a:off x="1975" y="283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34" name="Freeform 118"/>
            <p:cNvSpPr>
              <a:spLocks noChangeAspect="1"/>
            </p:cNvSpPr>
            <p:nvPr/>
          </p:nvSpPr>
          <p:spPr bwMode="auto">
            <a:xfrm>
              <a:off x="1958" y="2940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35" name="AutoShape 119"/>
            <p:cNvSpPr>
              <a:spLocks noChangeAspect="1" noChangeArrowheads="1"/>
            </p:cNvSpPr>
            <p:nvPr/>
          </p:nvSpPr>
          <p:spPr bwMode="auto">
            <a:xfrm>
              <a:off x="1975" y="2989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36" name="Freeform 120"/>
            <p:cNvSpPr>
              <a:spLocks noChangeAspect="1"/>
            </p:cNvSpPr>
            <p:nvPr/>
          </p:nvSpPr>
          <p:spPr bwMode="auto">
            <a:xfrm>
              <a:off x="1958" y="3099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37" name="AutoShape 121"/>
            <p:cNvSpPr>
              <a:spLocks noChangeAspect="1" noChangeArrowheads="1"/>
            </p:cNvSpPr>
            <p:nvPr/>
          </p:nvSpPr>
          <p:spPr bwMode="auto">
            <a:xfrm>
              <a:off x="1975" y="3148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38" name="Freeform 122"/>
            <p:cNvSpPr>
              <a:spLocks noChangeAspect="1"/>
            </p:cNvSpPr>
            <p:nvPr/>
          </p:nvSpPr>
          <p:spPr bwMode="auto">
            <a:xfrm>
              <a:off x="1958" y="3257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39" name="AutoShape 123"/>
            <p:cNvSpPr>
              <a:spLocks noChangeAspect="1" noChangeArrowheads="1"/>
            </p:cNvSpPr>
            <p:nvPr/>
          </p:nvSpPr>
          <p:spPr bwMode="auto">
            <a:xfrm>
              <a:off x="1975" y="3306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40" name="Freeform 124"/>
            <p:cNvSpPr>
              <a:spLocks noChangeAspect="1"/>
            </p:cNvSpPr>
            <p:nvPr/>
          </p:nvSpPr>
          <p:spPr bwMode="auto">
            <a:xfrm>
              <a:off x="1958" y="3416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41" name="AutoShape 125"/>
            <p:cNvSpPr>
              <a:spLocks noChangeAspect="1" noChangeArrowheads="1"/>
            </p:cNvSpPr>
            <p:nvPr/>
          </p:nvSpPr>
          <p:spPr bwMode="auto">
            <a:xfrm>
              <a:off x="1975" y="3465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42" name="Freeform 126"/>
            <p:cNvSpPr>
              <a:spLocks noChangeAspect="1"/>
            </p:cNvSpPr>
            <p:nvPr/>
          </p:nvSpPr>
          <p:spPr bwMode="auto">
            <a:xfrm>
              <a:off x="1879" y="286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43" name="AutoShape 127"/>
            <p:cNvSpPr>
              <a:spLocks noChangeAspect="1" noChangeArrowheads="1"/>
            </p:cNvSpPr>
            <p:nvPr/>
          </p:nvSpPr>
          <p:spPr bwMode="auto">
            <a:xfrm>
              <a:off x="1896" y="291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44" name="Freeform 128"/>
            <p:cNvSpPr>
              <a:spLocks noChangeAspect="1"/>
            </p:cNvSpPr>
            <p:nvPr/>
          </p:nvSpPr>
          <p:spPr bwMode="auto">
            <a:xfrm>
              <a:off x="1879" y="3019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45" name="AutoShape 129"/>
            <p:cNvSpPr>
              <a:spLocks noChangeAspect="1" noChangeArrowheads="1"/>
            </p:cNvSpPr>
            <p:nvPr/>
          </p:nvSpPr>
          <p:spPr bwMode="auto">
            <a:xfrm>
              <a:off x="1896" y="3068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46" name="Freeform 130"/>
            <p:cNvSpPr>
              <a:spLocks noChangeAspect="1"/>
            </p:cNvSpPr>
            <p:nvPr/>
          </p:nvSpPr>
          <p:spPr bwMode="auto">
            <a:xfrm>
              <a:off x="1879" y="317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47" name="AutoShape 131"/>
            <p:cNvSpPr>
              <a:spLocks noChangeAspect="1" noChangeArrowheads="1"/>
            </p:cNvSpPr>
            <p:nvPr/>
          </p:nvSpPr>
          <p:spPr bwMode="auto">
            <a:xfrm>
              <a:off x="1896" y="322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48" name="Freeform 132"/>
            <p:cNvSpPr>
              <a:spLocks noChangeAspect="1"/>
            </p:cNvSpPr>
            <p:nvPr/>
          </p:nvSpPr>
          <p:spPr bwMode="auto">
            <a:xfrm>
              <a:off x="1879" y="3337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49" name="AutoShape 133"/>
            <p:cNvSpPr>
              <a:spLocks noChangeAspect="1" noChangeArrowheads="1"/>
            </p:cNvSpPr>
            <p:nvPr/>
          </p:nvSpPr>
          <p:spPr bwMode="auto">
            <a:xfrm>
              <a:off x="1896" y="338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50" name="Freeform 134"/>
            <p:cNvSpPr>
              <a:spLocks noChangeAspect="1"/>
            </p:cNvSpPr>
            <p:nvPr/>
          </p:nvSpPr>
          <p:spPr bwMode="auto">
            <a:xfrm>
              <a:off x="1879" y="3495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51" name="AutoShape 135"/>
            <p:cNvSpPr>
              <a:spLocks noChangeAspect="1" noChangeArrowheads="1"/>
            </p:cNvSpPr>
            <p:nvPr/>
          </p:nvSpPr>
          <p:spPr bwMode="auto">
            <a:xfrm>
              <a:off x="1896" y="3544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11752" name="Group 136"/>
          <p:cNvGrpSpPr>
            <a:grpSpLocks noChangeAspect="1"/>
          </p:cNvGrpSpPr>
          <p:nvPr/>
        </p:nvGrpSpPr>
        <p:grpSpPr bwMode="auto">
          <a:xfrm>
            <a:off x="1593850" y="3268663"/>
            <a:ext cx="471488" cy="962025"/>
            <a:chOff x="2865" y="2609"/>
            <a:chExt cx="651" cy="1077"/>
          </a:xfrm>
        </p:grpSpPr>
        <p:grpSp>
          <p:nvGrpSpPr>
            <p:cNvPr id="111753" name="Group 137"/>
            <p:cNvGrpSpPr>
              <a:grpSpLocks noChangeAspect="1"/>
            </p:cNvGrpSpPr>
            <p:nvPr/>
          </p:nvGrpSpPr>
          <p:grpSpPr bwMode="auto">
            <a:xfrm>
              <a:off x="3183" y="2609"/>
              <a:ext cx="333" cy="758"/>
              <a:chOff x="2832" y="2609"/>
              <a:chExt cx="333" cy="758"/>
            </a:xfrm>
          </p:grpSpPr>
          <p:sp>
            <p:nvSpPr>
              <p:cNvPr id="111754" name="AutoShape 138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55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56" name="Line 140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57" name="Line 141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58" name="Line 142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59" name="Line 143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0" name="Line 144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1" name="AutoShape 145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2" name="AutoShape 146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3" name="AutoShape 147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4" name="AutoShape 148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5" name="Line 149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6" name="Line 150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7" name="Line 151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8" name="Line 152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769" name="Group 153"/>
            <p:cNvGrpSpPr>
              <a:grpSpLocks noChangeAspect="1"/>
            </p:cNvGrpSpPr>
            <p:nvPr/>
          </p:nvGrpSpPr>
          <p:grpSpPr bwMode="auto">
            <a:xfrm>
              <a:off x="3102" y="2690"/>
              <a:ext cx="333" cy="758"/>
              <a:chOff x="2832" y="2609"/>
              <a:chExt cx="333" cy="758"/>
            </a:xfrm>
          </p:grpSpPr>
          <p:sp>
            <p:nvSpPr>
              <p:cNvPr id="111770" name="AutoShape 154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1" name="Line 155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2" name="Line 156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3" name="Line 157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4" name="Line 158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5" name="Line 159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6" name="Line 160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7" name="AutoShape 161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8" name="AutoShape 162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9" name="AutoShape 163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0" name="AutoShape 164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1" name="Line 165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2" name="Line 166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3" name="Line 167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4" name="Line 168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785" name="Group 169"/>
            <p:cNvGrpSpPr>
              <a:grpSpLocks noChangeAspect="1"/>
            </p:cNvGrpSpPr>
            <p:nvPr/>
          </p:nvGrpSpPr>
          <p:grpSpPr bwMode="auto">
            <a:xfrm>
              <a:off x="3025" y="2770"/>
              <a:ext cx="333" cy="758"/>
              <a:chOff x="2832" y="2609"/>
              <a:chExt cx="333" cy="758"/>
            </a:xfrm>
          </p:grpSpPr>
          <p:sp>
            <p:nvSpPr>
              <p:cNvPr id="111786" name="AutoShape 170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7" name="Line 171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8" name="Line 172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9" name="Line 173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0" name="Line 174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1" name="Line 175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2" name="Line 176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3" name="AutoShape 177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4" name="AutoShape 178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5" name="AutoShape 179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6" name="AutoShape 180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7" name="Line 181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8" name="Line 182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9" name="Line 183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0" name="Line 184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01" name="Group 185"/>
            <p:cNvGrpSpPr>
              <a:grpSpLocks noChangeAspect="1"/>
            </p:cNvGrpSpPr>
            <p:nvPr/>
          </p:nvGrpSpPr>
          <p:grpSpPr bwMode="auto">
            <a:xfrm>
              <a:off x="2946" y="2850"/>
              <a:ext cx="333" cy="758"/>
              <a:chOff x="2832" y="2609"/>
              <a:chExt cx="333" cy="758"/>
            </a:xfrm>
          </p:grpSpPr>
          <p:sp>
            <p:nvSpPr>
              <p:cNvPr id="111802" name="AutoShape 186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3" name="Line 187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4" name="Line 188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5" name="Line 189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6" name="Line 190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7" name="Line 191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8" name="Line 192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9" name="AutoShape 193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0" name="AutoShape 194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1" name="AutoShape 195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2" name="AutoShape 196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3" name="Line 197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4" name="Line 198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5" name="Line 199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6" name="Line 200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17" name="Group 201"/>
            <p:cNvGrpSpPr>
              <a:grpSpLocks noChangeAspect="1"/>
            </p:cNvGrpSpPr>
            <p:nvPr/>
          </p:nvGrpSpPr>
          <p:grpSpPr bwMode="auto">
            <a:xfrm>
              <a:off x="2865" y="2928"/>
              <a:ext cx="333" cy="758"/>
              <a:chOff x="2403" y="2926"/>
              <a:chExt cx="333" cy="758"/>
            </a:xfrm>
          </p:grpSpPr>
          <p:sp>
            <p:nvSpPr>
              <p:cNvPr id="111818" name="AutoShape 202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9" name="Line 203"/>
              <p:cNvSpPr>
                <a:spLocks noChangeAspect="1" noChangeShapeType="1"/>
              </p:cNvSpPr>
              <p:nvPr/>
            </p:nvSpPr>
            <p:spPr bwMode="auto">
              <a:xfrm flipH="1">
                <a:off x="2403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0" name="AutoShape 204"/>
              <p:cNvSpPr>
                <a:spLocks noChangeAspect="1" noChangeArrowheads="1"/>
              </p:cNvSpPr>
              <p:nvPr/>
            </p:nvSpPr>
            <p:spPr bwMode="auto">
              <a:xfrm rot="5400000">
                <a:off x="2484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1" name="Line 205"/>
              <p:cNvSpPr>
                <a:spLocks noChangeAspect="1" noChangeShapeType="1"/>
              </p:cNvSpPr>
              <p:nvPr/>
            </p:nvSpPr>
            <p:spPr bwMode="auto">
              <a:xfrm flipH="1">
                <a:off x="2403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2" name="AutoShape 206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3" name="Line 207"/>
              <p:cNvSpPr>
                <a:spLocks noChangeAspect="1" noChangeShapeType="1"/>
              </p:cNvSpPr>
              <p:nvPr/>
            </p:nvSpPr>
            <p:spPr bwMode="auto">
              <a:xfrm flipH="1">
                <a:off x="2403" y="3305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4" name="AutoShape 208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3402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5" name="Line 209"/>
              <p:cNvSpPr>
                <a:spLocks noChangeAspect="1" noChangeShapeType="1"/>
              </p:cNvSpPr>
              <p:nvPr/>
            </p:nvSpPr>
            <p:spPr bwMode="auto">
              <a:xfrm flipH="1">
                <a:off x="2403" y="346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6" name="AutoShape 210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3560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7" name="Line 211"/>
              <p:cNvSpPr>
                <a:spLocks noChangeAspect="1" noChangeShapeType="1"/>
              </p:cNvSpPr>
              <p:nvPr/>
            </p:nvSpPr>
            <p:spPr bwMode="auto">
              <a:xfrm flipH="1">
                <a:off x="2403" y="3622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8" name="Line 212"/>
              <p:cNvSpPr>
                <a:spLocks noChangeAspect="1" noChangeShapeType="1"/>
              </p:cNvSpPr>
              <p:nvPr/>
            </p:nvSpPr>
            <p:spPr bwMode="auto">
              <a:xfrm>
                <a:off x="2612" y="3622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9" name="Line 213"/>
              <p:cNvSpPr>
                <a:spLocks noChangeAspect="1" noChangeShapeType="1"/>
              </p:cNvSpPr>
              <p:nvPr/>
            </p:nvSpPr>
            <p:spPr bwMode="auto">
              <a:xfrm>
                <a:off x="2612" y="346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0" name="Line 214"/>
              <p:cNvSpPr>
                <a:spLocks noChangeAspect="1" noChangeShapeType="1"/>
              </p:cNvSpPr>
              <p:nvPr/>
            </p:nvSpPr>
            <p:spPr bwMode="auto">
              <a:xfrm>
                <a:off x="2612" y="330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1" name="Line 215"/>
              <p:cNvSpPr>
                <a:spLocks noChangeAspect="1" noChangeShapeType="1"/>
              </p:cNvSpPr>
              <p:nvPr/>
            </p:nvSpPr>
            <p:spPr bwMode="auto">
              <a:xfrm>
                <a:off x="2612" y="314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2" name="Line 216"/>
              <p:cNvSpPr>
                <a:spLocks noChangeAspect="1" noChangeShapeType="1"/>
              </p:cNvSpPr>
              <p:nvPr/>
            </p:nvSpPr>
            <p:spPr bwMode="auto">
              <a:xfrm>
                <a:off x="2612" y="2990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111833" name="Group 217"/>
          <p:cNvGrpSpPr>
            <a:grpSpLocks noChangeAspect="1"/>
          </p:cNvGrpSpPr>
          <p:nvPr/>
        </p:nvGrpSpPr>
        <p:grpSpPr bwMode="auto">
          <a:xfrm>
            <a:off x="1811338" y="3268663"/>
            <a:ext cx="514350" cy="962025"/>
            <a:chOff x="3202" y="2609"/>
            <a:chExt cx="710" cy="1075"/>
          </a:xfrm>
        </p:grpSpPr>
        <p:grpSp>
          <p:nvGrpSpPr>
            <p:cNvPr id="111834" name="Group 218"/>
            <p:cNvGrpSpPr>
              <a:grpSpLocks noChangeAspect="1"/>
            </p:cNvGrpSpPr>
            <p:nvPr/>
          </p:nvGrpSpPr>
          <p:grpSpPr bwMode="auto">
            <a:xfrm>
              <a:off x="3518" y="2609"/>
              <a:ext cx="394" cy="758"/>
              <a:chOff x="2578" y="2609"/>
              <a:chExt cx="394" cy="758"/>
            </a:xfrm>
          </p:grpSpPr>
          <p:sp>
            <p:nvSpPr>
              <p:cNvPr id="111835" name="Rectangle 219"/>
              <p:cNvSpPr>
                <a:spLocks noChangeAspect="1" noChangeArrowheads="1"/>
              </p:cNvSpPr>
              <p:nvPr/>
            </p:nvSpPr>
            <p:spPr bwMode="auto">
              <a:xfrm>
                <a:off x="2578" y="2609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6" name="AutoShape 220"/>
              <p:cNvSpPr>
                <a:spLocks noChangeAspect="1" noChangeArrowheads="1"/>
              </p:cNvSpPr>
              <p:nvPr/>
            </p:nvSpPr>
            <p:spPr bwMode="auto">
              <a:xfrm>
                <a:off x="2848" y="2640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7" name="Rectangle 221"/>
              <p:cNvSpPr>
                <a:spLocks noChangeAspect="1" noChangeArrowheads="1"/>
              </p:cNvSpPr>
              <p:nvPr/>
            </p:nvSpPr>
            <p:spPr bwMode="auto">
              <a:xfrm>
                <a:off x="2578" y="2767"/>
                <a:ext cx="267" cy="125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8" name="AutoShape 222"/>
              <p:cNvSpPr>
                <a:spLocks noChangeAspect="1" noChangeArrowheads="1"/>
              </p:cNvSpPr>
              <p:nvPr/>
            </p:nvSpPr>
            <p:spPr bwMode="auto">
              <a:xfrm>
                <a:off x="2848" y="2799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9" name="Rectangle 223"/>
              <p:cNvSpPr>
                <a:spLocks noChangeAspect="1" noChangeArrowheads="1"/>
              </p:cNvSpPr>
              <p:nvPr/>
            </p:nvSpPr>
            <p:spPr bwMode="auto">
              <a:xfrm>
                <a:off x="2578" y="2926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0" name="AutoShape 224"/>
              <p:cNvSpPr>
                <a:spLocks noChangeAspect="1" noChangeArrowheads="1"/>
              </p:cNvSpPr>
              <p:nvPr/>
            </p:nvSpPr>
            <p:spPr bwMode="auto">
              <a:xfrm>
                <a:off x="2848" y="2957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1" name="Rectangle 225"/>
              <p:cNvSpPr>
                <a:spLocks noChangeAspect="1" noChangeArrowheads="1"/>
              </p:cNvSpPr>
              <p:nvPr/>
            </p:nvSpPr>
            <p:spPr bwMode="auto">
              <a:xfrm>
                <a:off x="2578" y="3084"/>
                <a:ext cx="267" cy="125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2" name="AutoShape 226"/>
              <p:cNvSpPr>
                <a:spLocks noChangeAspect="1" noChangeArrowheads="1"/>
              </p:cNvSpPr>
              <p:nvPr/>
            </p:nvSpPr>
            <p:spPr bwMode="auto">
              <a:xfrm>
                <a:off x="2848" y="3116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3" name="Rectangle 227"/>
              <p:cNvSpPr>
                <a:spLocks noChangeAspect="1" noChangeArrowheads="1"/>
              </p:cNvSpPr>
              <p:nvPr/>
            </p:nvSpPr>
            <p:spPr bwMode="auto">
              <a:xfrm>
                <a:off x="2578" y="3243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4" name="AutoShape 228"/>
              <p:cNvSpPr>
                <a:spLocks noChangeAspect="1" noChangeArrowheads="1"/>
              </p:cNvSpPr>
              <p:nvPr/>
            </p:nvSpPr>
            <p:spPr bwMode="auto">
              <a:xfrm>
                <a:off x="2848" y="3274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45" name="Group 229"/>
            <p:cNvGrpSpPr>
              <a:grpSpLocks noChangeAspect="1"/>
            </p:cNvGrpSpPr>
            <p:nvPr/>
          </p:nvGrpSpPr>
          <p:grpSpPr bwMode="auto">
            <a:xfrm>
              <a:off x="3438" y="2688"/>
              <a:ext cx="394" cy="759"/>
              <a:chOff x="2499" y="2688"/>
              <a:chExt cx="394" cy="759"/>
            </a:xfrm>
          </p:grpSpPr>
          <p:sp>
            <p:nvSpPr>
              <p:cNvPr id="111846" name="Rectangle 230"/>
              <p:cNvSpPr>
                <a:spLocks noChangeAspect="1" noChangeArrowheads="1"/>
              </p:cNvSpPr>
              <p:nvPr/>
            </p:nvSpPr>
            <p:spPr bwMode="auto">
              <a:xfrm>
                <a:off x="2499" y="2688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7" name="AutoShape 231"/>
              <p:cNvSpPr>
                <a:spLocks noChangeAspect="1" noChangeArrowheads="1"/>
              </p:cNvSpPr>
              <p:nvPr/>
            </p:nvSpPr>
            <p:spPr bwMode="auto">
              <a:xfrm>
                <a:off x="2769" y="2719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8" name="Rectangle 232"/>
              <p:cNvSpPr>
                <a:spLocks noChangeAspect="1" noChangeArrowheads="1"/>
              </p:cNvSpPr>
              <p:nvPr/>
            </p:nvSpPr>
            <p:spPr bwMode="auto">
              <a:xfrm>
                <a:off x="2499" y="2847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9" name="AutoShape 233"/>
              <p:cNvSpPr>
                <a:spLocks noChangeAspect="1" noChangeArrowheads="1"/>
              </p:cNvSpPr>
              <p:nvPr/>
            </p:nvSpPr>
            <p:spPr bwMode="auto">
              <a:xfrm>
                <a:off x="2769" y="2878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0" name="Rectangle 234"/>
              <p:cNvSpPr>
                <a:spLocks noChangeAspect="1" noChangeArrowheads="1"/>
              </p:cNvSpPr>
              <p:nvPr/>
            </p:nvSpPr>
            <p:spPr bwMode="auto">
              <a:xfrm>
                <a:off x="2499" y="3005"/>
                <a:ext cx="267" cy="125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1" name="AutoShape 235"/>
              <p:cNvSpPr>
                <a:spLocks noChangeAspect="1" noChangeArrowheads="1"/>
              </p:cNvSpPr>
              <p:nvPr/>
            </p:nvSpPr>
            <p:spPr bwMode="auto">
              <a:xfrm>
                <a:off x="2769" y="3037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2" name="Rectangle 236"/>
              <p:cNvSpPr>
                <a:spLocks noChangeAspect="1" noChangeArrowheads="1"/>
              </p:cNvSpPr>
              <p:nvPr/>
            </p:nvSpPr>
            <p:spPr bwMode="auto">
              <a:xfrm>
                <a:off x="2499" y="3164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3" name="AutoShape 237"/>
              <p:cNvSpPr>
                <a:spLocks noChangeAspect="1" noChangeArrowheads="1"/>
              </p:cNvSpPr>
              <p:nvPr/>
            </p:nvSpPr>
            <p:spPr bwMode="auto">
              <a:xfrm>
                <a:off x="2769" y="3195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4" name="Rectangle 238"/>
              <p:cNvSpPr>
                <a:spLocks noChangeAspect="1" noChangeArrowheads="1"/>
              </p:cNvSpPr>
              <p:nvPr/>
            </p:nvSpPr>
            <p:spPr bwMode="auto">
              <a:xfrm>
                <a:off x="2499" y="3323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5" name="AutoShape 239"/>
              <p:cNvSpPr>
                <a:spLocks noChangeAspect="1" noChangeArrowheads="1"/>
              </p:cNvSpPr>
              <p:nvPr/>
            </p:nvSpPr>
            <p:spPr bwMode="auto">
              <a:xfrm>
                <a:off x="2769" y="3354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56" name="Group 240"/>
            <p:cNvGrpSpPr>
              <a:grpSpLocks noChangeAspect="1"/>
            </p:cNvGrpSpPr>
            <p:nvPr/>
          </p:nvGrpSpPr>
          <p:grpSpPr bwMode="auto">
            <a:xfrm>
              <a:off x="3358" y="2767"/>
              <a:ext cx="394" cy="759"/>
              <a:chOff x="2419" y="2767"/>
              <a:chExt cx="394" cy="759"/>
            </a:xfrm>
          </p:grpSpPr>
          <p:sp>
            <p:nvSpPr>
              <p:cNvPr id="111857" name="Rectangle 241"/>
              <p:cNvSpPr>
                <a:spLocks noChangeAspect="1" noChangeArrowheads="1"/>
              </p:cNvSpPr>
              <p:nvPr/>
            </p:nvSpPr>
            <p:spPr bwMode="auto">
              <a:xfrm>
                <a:off x="2419" y="2767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8" name="AutoShape 242"/>
              <p:cNvSpPr>
                <a:spLocks noChangeAspect="1" noChangeArrowheads="1"/>
              </p:cNvSpPr>
              <p:nvPr/>
            </p:nvSpPr>
            <p:spPr bwMode="auto">
              <a:xfrm>
                <a:off x="2689" y="2798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9" name="Rectangle 243"/>
              <p:cNvSpPr>
                <a:spLocks noChangeAspect="1" noChangeArrowheads="1"/>
              </p:cNvSpPr>
              <p:nvPr/>
            </p:nvSpPr>
            <p:spPr bwMode="auto">
              <a:xfrm>
                <a:off x="2419" y="2926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0" name="AutoShape 244"/>
              <p:cNvSpPr>
                <a:spLocks noChangeAspect="1" noChangeArrowheads="1"/>
              </p:cNvSpPr>
              <p:nvPr/>
            </p:nvSpPr>
            <p:spPr bwMode="auto">
              <a:xfrm>
                <a:off x="2689" y="2957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1" name="Rectangle 245"/>
              <p:cNvSpPr>
                <a:spLocks noChangeAspect="1" noChangeArrowheads="1"/>
              </p:cNvSpPr>
              <p:nvPr/>
            </p:nvSpPr>
            <p:spPr bwMode="auto">
              <a:xfrm>
                <a:off x="2419" y="3084"/>
                <a:ext cx="267" cy="125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2" name="AutoShape 246"/>
              <p:cNvSpPr>
                <a:spLocks noChangeAspect="1" noChangeArrowheads="1"/>
              </p:cNvSpPr>
              <p:nvPr/>
            </p:nvSpPr>
            <p:spPr bwMode="auto">
              <a:xfrm>
                <a:off x="2689" y="3116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3" name="Rectangle 247"/>
              <p:cNvSpPr>
                <a:spLocks noChangeAspect="1" noChangeArrowheads="1"/>
              </p:cNvSpPr>
              <p:nvPr/>
            </p:nvSpPr>
            <p:spPr bwMode="auto">
              <a:xfrm>
                <a:off x="2419" y="3243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4" name="AutoShape 248"/>
              <p:cNvSpPr>
                <a:spLocks noChangeAspect="1" noChangeArrowheads="1"/>
              </p:cNvSpPr>
              <p:nvPr/>
            </p:nvSpPr>
            <p:spPr bwMode="auto">
              <a:xfrm>
                <a:off x="2689" y="3274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5" name="Rectangle 249"/>
              <p:cNvSpPr>
                <a:spLocks noChangeAspect="1" noChangeArrowheads="1"/>
              </p:cNvSpPr>
              <p:nvPr/>
            </p:nvSpPr>
            <p:spPr bwMode="auto">
              <a:xfrm>
                <a:off x="2419" y="3402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6" name="AutoShape 250"/>
              <p:cNvSpPr>
                <a:spLocks noChangeAspect="1" noChangeArrowheads="1"/>
              </p:cNvSpPr>
              <p:nvPr/>
            </p:nvSpPr>
            <p:spPr bwMode="auto">
              <a:xfrm>
                <a:off x="2689" y="3433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67" name="Group 251"/>
            <p:cNvGrpSpPr>
              <a:grpSpLocks noChangeAspect="1"/>
            </p:cNvGrpSpPr>
            <p:nvPr/>
          </p:nvGrpSpPr>
          <p:grpSpPr bwMode="auto">
            <a:xfrm>
              <a:off x="3282" y="2846"/>
              <a:ext cx="394" cy="759"/>
              <a:chOff x="2340" y="2846"/>
              <a:chExt cx="394" cy="759"/>
            </a:xfrm>
          </p:grpSpPr>
          <p:sp>
            <p:nvSpPr>
              <p:cNvPr id="111868" name="Rectangle 252"/>
              <p:cNvSpPr>
                <a:spLocks noChangeAspect="1" noChangeArrowheads="1"/>
              </p:cNvSpPr>
              <p:nvPr/>
            </p:nvSpPr>
            <p:spPr bwMode="auto">
              <a:xfrm>
                <a:off x="2340" y="2846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9" name="AutoShape 253"/>
              <p:cNvSpPr>
                <a:spLocks noChangeAspect="1" noChangeArrowheads="1"/>
              </p:cNvSpPr>
              <p:nvPr/>
            </p:nvSpPr>
            <p:spPr bwMode="auto">
              <a:xfrm>
                <a:off x="2610" y="2877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0" name="Rectangle 254"/>
              <p:cNvSpPr>
                <a:spLocks noChangeAspect="1" noChangeArrowheads="1"/>
              </p:cNvSpPr>
              <p:nvPr/>
            </p:nvSpPr>
            <p:spPr bwMode="auto">
              <a:xfrm>
                <a:off x="2340" y="3005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1" name="AutoShape 255"/>
              <p:cNvSpPr>
                <a:spLocks noChangeAspect="1" noChangeArrowheads="1"/>
              </p:cNvSpPr>
              <p:nvPr/>
            </p:nvSpPr>
            <p:spPr bwMode="auto">
              <a:xfrm>
                <a:off x="2610" y="3036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2" name="Rectangle 256"/>
              <p:cNvSpPr>
                <a:spLocks noChangeAspect="1" noChangeArrowheads="1"/>
              </p:cNvSpPr>
              <p:nvPr/>
            </p:nvSpPr>
            <p:spPr bwMode="auto">
              <a:xfrm>
                <a:off x="2340" y="3164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3" name="AutoShape 257"/>
              <p:cNvSpPr>
                <a:spLocks noChangeAspect="1" noChangeArrowheads="1"/>
              </p:cNvSpPr>
              <p:nvPr/>
            </p:nvSpPr>
            <p:spPr bwMode="auto">
              <a:xfrm>
                <a:off x="2610" y="3195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4" name="Rectangle 258"/>
              <p:cNvSpPr>
                <a:spLocks noChangeAspect="1" noChangeArrowheads="1"/>
              </p:cNvSpPr>
              <p:nvPr/>
            </p:nvSpPr>
            <p:spPr bwMode="auto">
              <a:xfrm>
                <a:off x="2340" y="3322"/>
                <a:ext cx="267" cy="125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5" name="AutoShape 259"/>
              <p:cNvSpPr>
                <a:spLocks noChangeAspect="1" noChangeArrowheads="1"/>
              </p:cNvSpPr>
              <p:nvPr/>
            </p:nvSpPr>
            <p:spPr bwMode="auto">
              <a:xfrm>
                <a:off x="2610" y="3354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6" name="Rectangle 260"/>
              <p:cNvSpPr>
                <a:spLocks noChangeAspect="1" noChangeArrowheads="1"/>
              </p:cNvSpPr>
              <p:nvPr/>
            </p:nvSpPr>
            <p:spPr bwMode="auto">
              <a:xfrm>
                <a:off x="2340" y="3481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7" name="AutoShape 261"/>
              <p:cNvSpPr>
                <a:spLocks noChangeAspect="1" noChangeArrowheads="1"/>
              </p:cNvSpPr>
              <p:nvPr/>
            </p:nvSpPr>
            <p:spPr bwMode="auto">
              <a:xfrm>
                <a:off x="2610" y="3512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78" name="Group 262"/>
            <p:cNvGrpSpPr>
              <a:grpSpLocks noChangeAspect="1"/>
            </p:cNvGrpSpPr>
            <p:nvPr/>
          </p:nvGrpSpPr>
          <p:grpSpPr bwMode="auto">
            <a:xfrm>
              <a:off x="3202" y="2926"/>
              <a:ext cx="394" cy="758"/>
              <a:chOff x="2261" y="2926"/>
              <a:chExt cx="394" cy="758"/>
            </a:xfrm>
          </p:grpSpPr>
          <p:grpSp>
            <p:nvGrpSpPr>
              <p:cNvPr id="111879" name="Group 263"/>
              <p:cNvGrpSpPr>
                <a:grpSpLocks noChangeAspect="1"/>
              </p:cNvGrpSpPr>
              <p:nvPr/>
            </p:nvGrpSpPr>
            <p:grpSpPr bwMode="auto">
              <a:xfrm>
                <a:off x="2261" y="2926"/>
                <a:ext cx="394" cy="600"/>
                <a:chOff x="2261" y="2926"/>
                <a:chExt cx="394" cy="600"/>
              </a:xfrm>
            </p:grpSpPr>
            <p:sp>
              <p:nvSpPr>
                <p:cNvPr id="111880" name="Rectangle 264"/>
                <p:cNvSpPr>
                  <a:spLocks noChangeAspect="1" noChangeArrowheads="1"/>
                </p:cNvSpPr>
                <p:nvPr/>
              </p:nvSpPr>
              <p:spPr bwMode="auto">
                <a:xfrm>
                  <a:off x="2261" y="2926"/>
                  <a:ext cx="267" cy="124"/>
                </a:xfrm>
                <a:prstGeom prst="rect">
                  <a:avLst/>
                </a:prstGeom>
                <a:solidFill>
                  <a:srgbClr val="EAEAEA"/>
                </a:solidFill>
                <a:ln w="127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1" name="AutoShape 265"/>
                <p:cNvSpPr>
                  <a:spLocks noChangeAspect="1" noChangeArrowheads="1"/>
                </p:cNvSpPr>
                <p:nvPr/>
              </p:nvSpPr>
              <p:spPr bwMode="auto">
                <a:xfrm>
                  <a:off x="2531" y="2957"/>
                  <a:ext cx="124" cy="61"/>
                </a:xfrm>
                <a:prstGeom prst="rightArrow">
                  <a:avLst>
                    <a:gd name="adj1" fmla="val 50000"/>
                    <a:gd name="adj2" fmla="val 101649"/>
                  </a:avLst>
                </a:prstGeom>
                <a:solidFill>
                  <a:srgbClr val="EAEAEA"/>
                </a:solidFill>
                <a:ln w="12700">
                  <a:solidFill>
                    <a:srgbClr val="9DBAFE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2" name="Rectangle 266"/>
                <p:cNvSpPr>
                  <a:spLocks noChangeAspect="1" noChangeArrowheads="1"/>
                </p:cNvSpPr>
                <p:nvPr/>
              </p:nvSpPr>
              <p:spPr bwMode="auto">
                <a:xfrm>
                  <a:off x="2261" y="3084"/>
                  <a:ext cx="267" cy="125"/>
                </a:xfrm>
                <a:prstGeom prst="rect">
                  <a:avLst/>
                </a:prstGeom>
                <a:solidFill>
                  <a:srgbClr val="EAEAEA"/>
                </a:solidFill>
                <a:ln w="127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3" name="AutoShape 267"/>
                <p:cNvSpPr>
                  <a:spLocks noChangeAspect="1" noChangeArrowheads="1"/>
                </p:cNvSpPr>
                <p:nvPr/>
              </p:nvSpPr>
              <p:spPr bwMode="auto">
                <a:xfrm>
                  <a:off x="2531" y="3116"/>
                  <a:ext cx="124" cy="61"/>
                </a:xfrm>
                <a:prstGeom prst="rightArrow">
                  <a:avLst>
                    <a:gd name="adj1" fmla="val 50000"/>
                    <a:gd name="adj2" fmla="val 101649"/>
                  </a:avLst>
                </a:prstGeom>
                <a:solidFill>
                  <a:srgbClr val="EAEAEA"/>
                </a:solidFill>
                <a:ln w="12700">
                  <a:solidFill>
                    <a:srgbClr val="9DBAFE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4" name="Rectangle 268"/>
                <p:cNvSpPr>
                  <a:spLocks noChangeAspect="1" noChangeArrowheads="1"/>
                </p:cNvSpPr>
                <p:nvPr/>
              </p:nvSpPr>
              <p:spPr bwMode="auto">
                <a:xfrm>
                  <a:off x="2261" y="3243"/>
                  <a:ext cx="267" cy="124"/>
                </a:xfrm>
                <a:prstGeom prst="rect">
                  <a:avLst/>
                </a:prstGeom>
                <a:solidFill>
                  <a:srgbClr val="EAEAEA"/>
                </a:solidFill>
                <a:ln w="127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5" name="AutoShape 269"/>
                <p:cNvSpPr>
                  <a:spLocks noChangeAspect="1" noChangeArrowheads="1"/>
                </p:cNvSpPr>
                <p:nvPr/>
              </p:nvSpPr>
              <p:spPr bwMode="auto">
                <a:xfrm>
                  <a:off x="2531" y="3274"/>
                  <a:ext cx="124" cy="61"/>
                </a:xfrm>
                <a:prstGeom prst="rightArrow">
                  <a:avLst>
                    <a:gd name="adj1" fmla="val 50000"/>
                    <a:gd name="adj2" fmla="val 101649"/>
                  </a:avLst>
                </a:prstGeom>
                <a:solidFill>
                  <a:srgbClr val="EAEAEA"/>
                </a:solidFill>
                <a:ln w="12700">
                  <a:solidFill>
                    <a:srgbClr val="9DBAFE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6" name="Rectangle 270"/>
                <p:cNvSpPr>
                  <a:spLocks noChangeAspect="1" noChangeArrowheads="1"/>
                </p:cNvSpPr>
                <p:nvPr/>
              </p:nvSpPr>
              <p:spPr bwMode="auto">
                <a:xfrm>
                  <a:off x="2261" y="3402"/>
                  <a:ext cx="267" cy="124"/>
                </a:xfrm>
                <a:prstGeom prst="rect">
                  <a:avLst/>
                </a:prstGeom>
                <a:solidFill>
                  <a:srgbClr val="EAEAEA"/>
                </a:solidFill>
                <a:ln w="127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7" name="AutoShape 271"/>
                <p:cNvSpPr>
                  <a:spLocks noChangeAspect="1" noChangeArrowheads="1"/>
                </p:cNvSpPr>
                <p:nvPr/>
              </p:nvSpPr>
              <p:spPr bwMode="auto">
                <a:xfrm>
                  <a:off x="2531" y="3433"/>
                  <a:ext cx="124" cy="61"/>
                </a:xfrm>
                <a:prstGeom prst="rightArrow">
                  <a:avLst>
                    <a:gd name="adj1" fmla="val 50000"/>
                    <a:gd name="adj2" fmla="val 101649"/>
                  </a:avLst>
                </a:prstGeom>
                <a:solidFill>
                  <a:srgbClr val="EAEAEA"/>
                </a:solidFill>
                <a:ln w="12700">
                  <a:solidFill>
                    <a:srgbClr val="9DBAFE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11888" name="Rectangle 272"/>
              <p:cNvSpPr>
                <a:spLocks noChangeAspect="1" noChangeArrowheads="1"/>
              </p:cNvSpPr>
              <p:nvPr/>
            </p:nvSpPr>
            <p:spPr bwMode="auto">
              <a:xfrm>
                <a:off x="2261" y="3560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89" name="AutoShape 273"/>
              <p:cNvSpPr>
                <a:spLocks noChangeAspect="1" noChangeArrowheads="1"/>
              </p:cNvSpPr>
              <p:nvPr/>
            </p:nvSpPr>
            <p:spPr bwMode="auto">
              <a:xfrm>
                <a:off x="2531" y="3591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111890" name="Group 274"/>
          <p:cNvGrpSpPr>
            <a:grpSpLocks noChangeAspect="1"/>
          </p:cNvGrpSpPr>
          <p:nvPr/>
        </p:nvGrpSpPr>
        <p:grpSpPr bwMode="auto">
          <a:xfrm>
            <a:off x="2097088" y="3297238"/>
            <a:ext cx="242887" cy="942975"/>
            <a:chOff x="2874" y="1152"/>
            <a:chExt cx="336" cy="1056"/>
          </a:xfrm>
        </p:grpSpPr>
        <p:sp>
          <p:nvSpPr>
            <p:cNvPr id="111891" name="AutoShape 275"/>
            <p:cNvSpPr>
              <a:spLocks noChangeAspect="1" noChangeArrowheads="1"/>
            </p:cNvSpPr>
            <p:nvPr/>
          </p:nvSpPr>
          <p:spPr bwMode="auto">
            <a:xfrm rot="16200000" flipV="1">
              <a:off x="2514" y="1512"/>
              <a:ext cx="1056" cy="336"/>
            </a:xfrm>
            <a:prstGeom prst="parallelogram">
              <a:avLst>
                <a:gd name="adj" fmla="val 78571"/>
              </a:avLst>
            </a:prstGeom>
            <a:solidFill>
              <a:srgbClr val="FEF8CE"/>
            </a:solidFill>
            <a:ln w="6350">
              <a:solidFill>
                <a:srgbClr val="00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2" name="AutoShape 276"/>
            <p:cNvSpPr>
              <a:spLocks noChangeAspect="1" noChangeArrowheads="1"/>
            </p:cNvSpPr>
            <p:nvPr/>
          </p:nvSpPr>
          <p:spPr bwMode="auto">
            <a:xfrm>
              <a:off x="3114" y="1248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3" name="AutoShape 277"/>
            <p:cNvSpPr>
              <a:spLocks noChangeAspect="1" noChangeArrowheads="1"/>
            </p:cNvSpPr>
            <p:nvPr/>
          </p:nvSpPr>
          <p:spPr bwMode="auto">
            <a:xfrm>
              <a:off x="3114" y="1392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4" name="AutoShape 278"/>
            <p:cNvSpPr>
              <a:spLocks noChangeAspect="1" noChangeArrowheads="1"/>
            </p:cNvSpPr>
            <p:nvPr/>
          </p:nvSpPr>
          <p:spPr bwMode="auto">
            <a:xfrm>
              <a:off x="3114" y="153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5" name="AutoShape 279"/>
            <p:cNvSpPr>
              <a:spLocks noChangeAspect="1" noChangeArrowheads="1"/>
            </p:cNvSpPr>
            <p:nvPr/>
          </p:nvSpPr>
          <p:spPr bwMode="auto">
            <a:xfrm>
              <a:off x="3130" y="174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6" name="AutoShape 280"/>
            <p:cNvSpPr>
              <a:spLocks noChangeAspect="1" noChangeArrowheads="1"/>
            </p:cNvSpPr>
            <p:nvPr/>
          </p:nvSpPr>
          <p:spPr bwMode="auto">
            <a:xfrm>
              <a:off x="3027" y="140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7" name="AutoShape 281"/>
            <p:cNvSpPr>
              <a:spLocks noChangeAspect="1" noChangeArrowheads="1"/>
            </p:cNvSpPr>
            <p:nvPr/>
          </p:nvSpPr>
          <p:spPr bwMode="auto">
            <a:xfrm>
              <a:off x="3027" y="155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8" name="AutoShape 282"/>
            <p:cNvSpPr>
              <a:spLocks noChangeAspect="1" noChangeArrowheads="1"/>
            </p:cNvSpPr>
            <p:nvPr/>
          </p:nvSpPr>
          <p:spPr bwMode="auto">
            <a:xfrm>
              <a:off x="3015" y="1843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9" name="AutoShape 283"/>
            <p:cNvSpPr>
              <a:spLocks noChangeAspect="1" noChangeArrowheads="1"/>
            </p:cNvSpPr>
            <p:nvPr/>
          </p:nvSpPr>
          <p:spPr bwMode="auto">
            <a:xfrm>
              <a:off x="2934" y="143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900" name="AutoShape 284"/>
            <p:cNvSpPr>
              <a:spLocks noChangeAspect="1" noChangeArrowheads="1"/>
            </p:cNvSpPr>
            <p:nvPr/>
          </p:nvSpPr>
          <p:spPr bwMode="auto">
            <a:xfrm>
              <a:off x="2934" y="158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901" name="AutoShape 285"/>
            <p:cNvSpPr>
              <a:spLocks noChangeAspect="1" noChangeArrowheads="1"/>
            </p:cNvSpPr>
            <p:nvPr/>
          </p:nvSpPr>
          <p:spPr bwMode="auto">
            <a:xfrm>
              <a:off x="2934" y="1725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902" name="AutoShape 286"/>
            <p:cNvSpPr>
              <a:spLocks noChangeAspect="1" noChangeArrowheads="1"/>
            </p:cNvSpPr>
            <p:nvPr/>
          </p:nvSpPr>
          <p:spPr bwMode="auto">
            <a:xfrm>
              <a:off x="2907" y="1935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1903" name="WordArt 287"/>
          <p:cNvSpPr>
            <a:spLocks noChangeArrowheads="1" noChangeShapeType="1" noTextEdit="1"/>
          </p:cNvSpPr>
          <p:nvPr/>
        </p:nvSpPr>
        <p:spPr bwMode="auto">
          <a:xfrm>
            <a:off x="982663" y="4400550"/>
            <a:ext cx="1238250" cy="2809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Bottom">
              <a:avLst>
                <a:gd name="adj" fmla="val 100000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GB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effectLst/>
                <a:latin typeface="Impact"/>
              </a:rPr>
              <a:t>ON-DETECTOR</a:t>
            </a:r>
          </a:p>
        </p:txBody>
      </p:sp>
      <p:grpSp>
        <p:nvGrpSpPr>
          <p:cNvPr id="111905" name="Group 289"/>
          <p:cNvGrpSpPr>
            <a:grpSpLocks/>
          </p:cNvGrpSpPr>
          <p:nvPr/>
        </p:nvGrpSpPr>
        <p:grpSpPr bwMode="auto">
          <a:xfrm>
            <a:off x="3192463" y="4506913"/>
            <a:ext cx="2862262" cy="1208087"/>
            <a:chOff x="1656" y="2503"/>
            <a:chExt cx="1803" cy="857"/>
          </a:xfrm>
        </p:grpSpPr>
        <p:sp>
          <p:nvSpPr>
            <p:cNvPr id="111906" name="Rectangle 290"/>
            <p:cNvSpPr>
              <a:spLocks noChangeArrowheads="1"/>
            </p:cNvSpPr>
            <p:nvPr/>
          </p:nvSpPr>
          <p:spPr bwMode="auto">
            <a:xfrm>
              <a:off x="1676" y="2503"/>
              <a:ext cx="1608" cy="630"/>
            </a:xfrm>
            <a:prstGeom prst="rect">
              <a:avLst/>
            </a:prstGeom>
            <a:solidFill>
              <a:srgbClr val="F8F8F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8F8F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111907" name="Rectangle 291"/>
            <p:cNvSpPr>
              <a:spLocks noChangeArrowheads="1"/>
            </p:cNvSpPr>
            <p:nvPr/>
          </p:nvSpPr>
          <p:spPr bwMode="auto">
            <a:xfrm>
              <a:off x="1696" y="2503"/>
              <a:ext cx="124" cy="607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111908" name="Text Box 292"/>
            <p:cNvSpPr txBox="1">
              <a:spLocks noChangeArrowheads="1"/>
            </p:cNvSpPr>
            <p:nvPr/>
          </p:nvSpPr>
          <p:spPr bwMode="auto">
            <a:xfrm>
              <a:off x="1656" y="2593"/>
              <a:ext cx="116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endParaRPr lang="pt-PT" altLang="en-US" sz="1400" b="0">
                <a:effectLst/>
                <a:latin typeface="Times New Roman" pitchFamily="18" charset="0"/>
              </a:endParaRPr>
            </a:p>
          </p:txBody>
        </p:sp>
        <p:sp>
          <p:nvSpPr>
            <p:cNvPr id="111909" name="Rectangle 293"/>
            <p:cNvSpPr>
              <a:spLocks noChangeArrowheads="1"/>
            </p:cNvSpPr>
            <p:nvPr/>
          </p:nvSpPr>
          <p:spPr bwMode="auto">
            <a:xfrm>
              <a:off x="2088" y="2503"/>
              <a:ext cx="124" cy="607"/>
            </a:xfrm>
            <a:prstGeom prst="rect">
              <a:avLst/>
            </a:prstGeom>
            <a:solidFill>
              <a:srgbClr val="00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111910" name="Text Box 294"/>
            <p:cNvSpPr txBox="1">
              <a:spLocks noChangeArrowheads="1"/>
            </p:cNvSpPr>
            <p:nvPr/>
          </p:nvSpPr>
          <p:spPr bwMode="auto">
            <a:xfrm>
              <a:off x="2052" y="2504"/>
              <a:ext cx="197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400">
                  <a:solidFill>
                    <a:schemeClr val="bg1"/>
                  </a:solidFill>
                  <a:effectLst/>
                  <a:latin typeface="Times New Roman" pitchFamily="18" charset="0"/>
                </a:rPr>
                <a:t>D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400">
                  <a:solidFill>
                    <a:schemeClr val="bg1"/>
                  </a:solidFill>
                  <a:effectLst/>
                  <a:latin typeface="Times New Roman" pitchFamily="18" charset="0"/>
                </a:rPr>
                <a:t>C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400">
                  <a:solidFill>
                    <a:schemeClr val="bg1"/>
                  </a:solidFill>
                  <a:effectLst/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111911" name="Rectangle 295"/>
            <p:cNvSpPr>
              <a:spLocks noChangeArrowheads="1"/>
            </p:cNvSpPr>
            <p:nvPr/>
          </p:nvSpPr>
          <p:spPr bwMode="auto">
            <a:xfrm>
              <a:off x="2232" y="2503"/>
              <a:ext cx="124" cy="607"/>
            </a:xfrm>
            <a:prstGeom prst="rect">
              <a:avLst/>
            </a:prstGeom>
            <a:solidFill>
              <a:srgbClr val="00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marL="342900" indent="-3429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endParaRPr lang="pt-PT" altLang="en-US" sz="1800">
                <a:solidFill>
                  <a:srgbClr val="0066FF"/>
                </a:solidFill>
                <a:effectLst/>
              </a:endParaRPr>
            </a:p>
          </p:txBody>
        </p:sp>
        <p:sp>
          <p:nvSpPr>
            <p:cNvPr id="111912" name="Text Box 296"/>
            <p:cNvSpPr txBox="1">
              <a:spLocks noChangeArrowheads="1"/>
            </p:cNvSpPr>
            <p:nvPr/>
          </p:nvSpPr>
          <p:spPr bwMode="auto">
            <a:xfrm>
              <a:off x="2196" y="2504"/>
              <a:ext cx="197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400">
                  <a:effectLst/>
                  <a:latin typeface="Times New Roman" pitchFamily="18" charset="0"/>
                </a:rPr>
                <a:t>C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400">
                  <a:effectLst/>
                  <a:latin typeface="Times New Roman" pitchFamily="18" charset="0"/>
                </a:rPr>
                <a:t>C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400">
                  <a:effectLst/>
                  <a:latin typeface="Times New Roman" pitchFamily="18" charset="0"/>
                </a:rPr>
                <a:t>S</a:t>
              </a:r>
            </a:p>
          </p:txBody>
        </p:sp>
        <p:sp>
          <p:nvSpPr>
            <p:cNvPr id="111913" name="Rectangle 297"/>
            <p:cNvSpPr>
              <a:spLocks noChangeArrowheads="1"/>
            </p:cNvSpPr>
            <p:nvPr/>
          </p:nvSpPr>
          <p:spPr bwMode="auto">
            <a:xfrm>
              <a:off x="2387" y="2507"/>
              <a:ext cx="124" cy="606"/>
            </a:xfrm>
            <a:prstGeom prst="rect">
              <a:avLst/>
            </a:prstGeom>
            <a:solidFill>
              <a:srgbClr val="FFFF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111914" name="Text Box 298"/>
            <p:cNvSpPr txBox="1">
              <a:spLocks noChangeArrowheads="1"/>
            </p:cNvSpPr>
            <p:nvPr/>
          </p:nvSpPr>
          <p:spPr bwMode="auto">
            <a:xfrm>
              <a:off x="2358" y="2504"/>
              <a:ext cx="197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400">
                  <a:effectLst/>
                  <a:latin typeface="Times New Roman" pitchFamily="18" charset="0"/>
                </a:rPr>
                <a:t>T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400">
                  <a:effectLst/>
                  <a:latin typeface="Times New Roman" pitchFamily="18" charset="0"/>
                </a:rPr>
                <a:t>C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400">
                  <a:effectLst/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111915" name="Text Box 299"/>
            <p:cNvSpPr txBox="1">
              <a:spLocks noChangeArrowheads="1"/>
            </p:cNvSpPr>
            <p:nvPr/>
          </p:nvSpPr>
          <p:spPr bwMode="auto">
            <a:xfrm>
              <a:off x="1892" y="2688"/>
              <a:ext cx="244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600">
                  <a:solidFill>
                    <a:srgbClr val="4D4D4D"/>
                  </a:solidFill>
                  <a:effectLst/>
                  <a:latin typeface="Times New Roman" pitchFamily="18" charset="0"/>
                </a:rPr>
                <a:t>…</a:t>
              </a:r>
            </a:p>
          </p:txBody>
        </p:sp>
        <p:sp>
          <p:nvSpPr>
            <p:cNvPr id="111916" name="Text Box 300"/>
            <p:cNvSpPr txBox="1">
              <a:spLocks noChangeArrowheads="1"/>
            </p:cNvSpPr>
            <p:nvPr/>
          </p:nvSpPr>
          <p:spPr bwMode="auto">
            <a:xfrm>
              <a:off x="2708" y="2688"/>
              <a:ext cx="244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en-US" sz="1600">
                  <a:solidFill>
                    <a:srgbClr val="4D4D4D"/>
                  </a:solidFill>
                  <a:effectLst/>
                  <a:latin typeface="Times New Roman" pitchFamily="18" charset="0"/>
                </a:rPr>
                <a:t>…</a:t>
              </a:r>
            </a:p>
          </p:txBody>
        </p:sp>
        <p:sp>
          <p:nvSpPr>
            <p:cNvPr id="111917" name="WordArt 301"/>
            <p:cNvSpPr>
              <a:spLocks noChangeArrowheads="1" noChangeShapeType="1" noTextEdit="1"/>
            </p:cNvSpPr>
            <p:nvPr/>
          </p:nvSpPr>
          <p:spPr bwMode="auto">
            <a:xfrm>
              <a:off x="2678" y="3047"/>
              <a:ext cx="781" cy="31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DeflateBottom">
                <a:avLst>
                  <a:gd name="adj" fmla="val 76472"/>
                </a:avLst>
              </a:prstTxWarp>
              <a:scene3d>
                <a:camera prst="legacyPerspectiveFront">
                  <a:rot lat="19799999" lon="19439998" rev="0"/>
                </a:camera>
                <a:lightRig rig="legacyNormal2" dir="t"/>
              </a:scene3d>
              <a:sp3d extrusionH="354000" prstMaterial="legacyMatte">
                <a:extrusionClr>
                  <a:srgbClr val="939676"/>
                </a:extrusionClr>
              </a:sp3d>
            </a:bodyPr>
            <a:lstStyle/>
            <a:p>
              <a:pPr algn="ctr"/>
              <a:r>
                <a:rPr lang="en-GB" sz="36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707070"/>
                      </a:gs>
                      <a:gs pos="50000">
                        <a:srgbClr val="FFFFFF"/>
                      </a:gs>
                      <a:gs pos="100000">
                        <a:srgbClr val="707070"/>
                      </a:gs>
                    </a:gsLst>
                    <a:lin ang="2700000" scaled="1"/>
                  </a:gradFill>
                  <a:effectLst/>
                  <a:latin typeface="Impact"/>
                </a:rPr>
                <a:t>OFF-DETECTOR</a:t>
              </a:r>
            </a:p>
          </p:txBody>
        </p:sp>
        <p:sp>
          <p:nvSpPr>
            <p:cNvPr id="111918" name="Line 302"/>
            <p:cNvSpPr>
              <a:spLocks noChangeShapeType="1"/>
            </p:cNvSpPr>
            <p:nvPr/>
          </p:nvSpPr>
          <p:spPr bwMode="auto">
            <a:xfrm>
              <a:off x="2180" y="2976"/>
              <a:ext cx="96" cy="0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919" name="Line 303"/>
            <p:cNvSpPr>
              <a:spLocks noChangeShapeType="1"/>
            </p:cNvSpPr>
            <p:nvPr/>
          </p:nvSpPr>
          <p:spPr bwMode="auto">
            <a:xfrm>
              <a:off x="2324" y="2976"/>
              <a:ext cx="144" cy="0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11920" name="Group 304"/>
          <p:cNvGrpSpPr>
            <a:grpSpLocks/>
          </p:cNvGrpSpPr>
          <p:nvPr/>
        </p:nvGrpSpPr>
        <p:grpSpPr bwMode="auto">
          <a:xfrm>
            <a:off x="2147888" y="3794125"/>
            <a:ext cx="3409950" cy="677863"/>
            <a:chOff x="998" y="1998"/>
            <a:chExt cx="2148" cy="481"/>
          </a:xfrm>
        </p:grpSpPr>
        <p:grpSp>
          <p:nvGrpSpPr>
            <p:cNvPr id="111921" name="Group 305"/>
            <p:cNvGrpSpPr>
              <a:grpSpLocks/>
            </p:cNvGrpSpPr>
            <p:nvPr/>
          </p:nvGrpSpPr>
          <p:grpSpPr bwMode="auto">
            <a:xfrm>
              <a:off x="998" y="2229"/>
              <a:ext cx="1298" cy="243"/>
              <a:chOff x="998" y="2229"/>
              <a:chExt cx="1298" cy="243"/>
            </a:xfrm>
          </p:grpSpPr>
          <p:sp>
            <p:nvSpPr>
              <p:cNvPr id="111922" name="Text Box 306"/>
              <p:cNvSpPr txBox="1">
                <a:spLocks noChangeArrowheads="1"/>
              </p:cNvSpPr>
              <p:nvPr/>
            </p:nvSpPr>
            <p:spPr bwMode="auto">
              <a:xfrm>
                <a:off x="1844" y="2257"/>
                <a:ext cx="452" cy="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en-US" sz="1000" dirty="0" smtClean="0">
                    <a:solidFill>
                      <a:schemeClr val="accent2"/>
                    </a:solidFill>
                    <a:effectLst/>
                    <a:latin typeface="Times New Roman" pitchFamily="18" charset="0"/>
                  </a:rPr>
                  <a:t>Atal </a:t>
                </a:r>
                <a:r>
                  <a:rPr lang="en-US" altLang="en-US" sz="1000" dirty="0">
                    <a:solidFill>
                      <a:schemeClr val="accent2"/>
                    </a:solidFill>
                    <a:effectLst/>
                    <a:latin typeface="Times New Roman" pitchFamily="18" charset="0"/>
                  </a:rPr>
                  <a:t>Data</a:t>
                </a:r>
              </a:p>
            </p:txBody>
          </p:sp>
          <p:sp>
            <p:nvSpPr>
              <p:cNvPr id="111923" name="Freeform 307"/>
              <p:cNvSpPr>
                <a:spLocks/>
              </p:cNvSpPr>
              <p:nvPr/>
            </p:nvSpPr>
            <p:spPr bwMode="auto">
              <a:xfrm>
                <a:off x="1494" y="2300"/>
                <a:ext cx="776" cy="172"/>
              </a:xfrm>
              <a:custGeom>
                <a:avLst/>
                <a:gdLst>
                  <a:gd name="T0" fmla="*/ 0 w 1512"/>
                  <a:gd name="T1" fmla="*/ 0 h 288"/>
                  <a:gd name="T2" fmla="*/ 1296 w 1512"/>
                  <a:gd name="T3" fmla="*/ 48 h 288"/>
                  <a:gd name="T4" fmla="*/ 1296 w 1512"/>
                  <a:gd name="T5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2" h="288">
                    <a:moveTo>
                      <a:pt x="0" y="0"/>
                    </a:moveTo>
                    <a:cubicBezTo>
                      <a:pt x="540" y="0"/>
                      <a:pt x="1080" y="0"/>
                      <a:pt x="1296" y="48"/>
                    </a:cubicBezTo>
                    <a:cubicBezTo>
                      <a:pt x="1512" y="96"/>
                      <a:pt x="1296" y="248"/>
                      <a:pt x="1296" y="288"/>
                    </a:cubicBezTo>
                  </a:path>
                </a:pathLst>
              </a:custGeom>
              <a:noFill/>
              <a:ln w="12700" cmpd="sng">
                <a:solidFill>
                  <a:srgbClr val="66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11924" name="Group 308"/>
              <p:cNvGrpSpPr>
                <a:grpSpLocks noChangeAspect="1"/>
              </p:cNvGrpSpPr>
              <p:nvPr/>
            </p:nvGrpSpPr>
            <p:grpSpPr bwMode="auto">
              <a:xfrm>
                <a:off x="998" y="2229"/>
                <a:ext cx="497" cy="97"/>
                <a:chOff x="3423" y="3475"/>
                <a:chExt cx="1089" cy="153"/>
              </a:xfrm>
            </p:grpSpPr>
            <p:sp>
              <p:nvSpPr>
                <p:cNvPr id="111925" name="Arc 309"/>
                <p:cNvSpPr>
                  <a:spLocks noChangeAspect="1"/>
                </p:cNvSpPr>
                <p:nvPr/>
              </p:nvSpPr>
              <p:spPr bwMode="auto">
                <a:xfrm flipV="1">
                  <a:off x="3423" y="3475"/>
                  <a:ext cx="490" cy="109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0 w 21600"/>
                    <a:gd name="T1" fmla="*/ 21600 h 21600"/>
                    <a:gd name="T2" fmla="*/ 21585 w 21600"/>
                    <a:gd name="T3" fmla="*/ 0 h 21600"/>
                    <a:gd name="T4" fmla="*/ 2160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21600"/>
                      </a:moveTo>
                      <a:cubicBezTo>
                        <a:pt x="0" y="9676"/>
                        <a:pt x="9661" y="8"/>
                        <a:pt x="21585" y="0"/>
                      </a:cubicBezTo>
                    </a:path>
                    <a:path w="21600" h="21600" stroke="0" extrusionOk="0">
                      <a:moveTo>
                        <a:pt x="0" y="21600"/>
                      </a:moveTo>
                      <a:cubicBezTo>
                        <a:pt x="0" y="9676"/>
                        <a:pt x="9661" y="8"/>
                        <a:pt x="21585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rgbClr val="66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926" name="Line 3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914" y="3586"/>
                  <a:ext cx="598" cy="0"/>
                </a:xfrm>
                <a:prstGeom prst="line">
                  <a:avLst/>
                </a:prstGeom>
                <a:noFill/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111927" name="Group 311"/>
                <p:cNvGrpSpPr>
                  <a:grpSpLocks noChangeAspect="1"/>
                </p:cNvGrpSpPr>
                <p:nvPr/>
              </p:nvGrpSpPr>
              <p:grpSpPr bwMode="auto">
                <a:xfrm flipV="1">
                  <a:off x="4041" y="3508"/>
                  <a:ext cx="109" cy="77"/>
                  <a:chOff x="12604" y="3028"/>
                  <a:chExt cx="328" cy="232"/>
                </a:xfrm>
              </p:grpSpPr>
              <p:sp>
                <p:nvSpPr>
                  <p:cNvPr id="111928" name="Oval 3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2604" y="3028"/>
                    <a:ext cx="232" cy="232"/>
                  </a:xfrm>
                  <a:prstGeom prst="ellipse">
                    <a:avLst/>
                  </a:prstGeom>
                  <a:noFill/>
                  <a:ln w="12700">
                    <a:solidFill>
                      <a:srgbClr val="66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1929" name="Oval 3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2700" y="3028"/>
                    <a:ext cx="232" cy="232"/>
                  </a:xfrm>
                  <a:prstGeom prst="ellipse">
                    <a:avLst/>
                  </a:prstGeom>
                  <a:noFill/>
                  <a:ln w="12700">
                    <a:solidFill>
                      <a:srgbClr val="66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11930" name="Group 314"/>
                <p:cNvGrpSpPr>
                  <a:grpSpLocks noChangeAspect="1"/>
                </p:cNvGrpSpPr>
                <p:nvPr/>
              </p:nvGrpSpPr>
              <p:grpSpPr bwMode="auto">
                <a:xfrm>
                  <a:off x="3744" y="3532"/>
                  <a:ext cx="96" cy="96"/>
                  <a:chOff x="3148" y="2900"/>
                  <a:chExt cx="96" cy="96"/>
                </a:xfrm>
              </p:grpSpPr>
              <p:sp>
                <p:nvSpPr>
                  <p:cNvPr id="111931" name="Line 31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148" y="2900"/>
                    <a:ext cx="96" cy="48"/>
                  </a:xfrm>
                  <a:prstGeom prst="line">
                    <a:avLst/>
                  </a:prstGeom>
                  <a:noFill/>
                  <a:ln w="28575">
                    <a:solidFill>
                      <a:srgbClr val="66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1932" name="Line 31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3148" y="2948"/>
                    <a:ext cx="96" cy="48"/>
                  </a:xfrm>
                  <a:prstGeom prst="line">
                    <a:avLst/>
                  </a:prstGeom>
                  <a:noFill/>
                  <a:ln w="28575">
                    <a:solidFill>
                      <a:srgbClr val="66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</p:grpSp>
        <p:grpSp>
          <p:nvGrpSpPr>
            <p:cNvPr id="111933" name="Group 317"/>
            <p:cNvGrpSpPr>
              <a:grpSpLocks/>
            </p:cNvGrpSpPr>
            <p:nvPr/>
          </p:nvGrpSpPr>
          <p:grpSpPr bwMode="auto">
            <a:xfrm>
              <a:off x="1046" y="2161"/>
              <a:ext cx="2100" cy="304"/>
              <a:chOff x="1046" y="2161"/>
              <a:chExt cx="2100" cy="304"/>
            </a:xfrm>
          </p:grpSpPr>
          <p:sp>
            <p:nvSpPr>
              <p:cNvPr id="111934" name="Text Box 318"/>
              <p:cNvSpPr txBox="1">
                <a:spLocks noChangeArrowheads="1"/>
              </p:cNvSpPr>
              <p:nvPr/>
            </p:nvSpPr>
            <p:spPr bwMode="auto">
              <a:xfrm>
                <a:off x="2400" y="2161"/>
                <a:ext cx="74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en-US" sz="1000">
                    <a:solidFill>
                      <a:schemeClr val="tx2"/>
                    </a:solidFill>
                    <a:effectLst/>
                    <a:latin typeface="Times New Roman" pitchFamily="18" charset="0"/>
                  </a:rPr>
                  <a:t>Trigger primitives</a:t>
                </a:r>
              </a:p>
            </p:txBody>
          </p:sp>
          <p:sp>
            <p:nvSpPr>
              <p:cNvPr id="111935" name="Freeform 319"/>
              <p:cNvSpPr>
                <a:spLocks/>
              </p:cNvSpPr>
              <p:nvPr/>
            </p:nvSpPr>
            <p:spPr bwMode="auto">
              <a:xfrm>
                <a:off x="1535" y="2201"/>
                <a:ext cx="1038" cy="264"/>
              </a:xfrm>
              <a:custGeom>
                <a:avLst/>
                <a:gdLst>
                  <a:gd name="T0" fmla="*/ 0 w 2088"/>
                  <a:gd name="T1" fmla="*/ 56 h 392"/>
                  <a:gd name="T2" fmla="*/ 1776 w 2088"/>
                  <a:gd name="T3" fmla="*/ 56 h 392"/>
                  <a:gd name="T4" fmla="*/ 1872 w 2088"/>
                  <a:gd name="T5" fmla="*/ 39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88" h="392">
                    <a:moveTo>
                      <a:pt x="0" y="56"/>
                    </a:moveTo>
                    <a:cubicBezTo>
                      <a:pt x="732" y="28"/>
                      <a:pt x="1464" y="0"/>
                      <a:pt x="1776" y="56"/>
                    </a:cubicBezTo>
                    <a:cubicBezTo>
                      <a:pt x="2088" y="112"/>
                      <a:pt x="1856" y="336"/>
                      <a:pt x="1872" y="392"/>
                    </a:cubicBezTo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11936" name="Group 320"/>
              <p:cNvGrpSpPr>
                <a:grpSpLocks noChangeAspect="1"/>
              </p:cNvGrpSpPr>
              <p:nvPr/>
            </p:nvGrpSpPr>
            <p:grpSpPr bwMode="auto">
              <a:xfrm>
                <a:off x="1046" y="2170"/>
                <a:ext cx="492" cy="99"/>
                <a:chOff x="3528" y="3382"/>
                <a:chExt cx="1080" cy="156"/>
              </a:xfrm>
            </p:grpSpPr>
            <p:sp>
              <p:nvSpPr>
                <p:cNvPr id="111937" name="Arc 321"/>
                <p:cNvSpPr>
                  <a:spLocks noChangeAspect="1"/>
                </p:cNvSpPr>
                <p:nvPr/>
              </p:nvSpPr>
              <p:spPr bwMode="auto">
                <a:xfrm flipV="1">
                  <a:off x="3528" y="3382"/>
                  <a:ext cx="490" cy="109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0 w 21600"/>
                    <a:gd name="T1" fmla="*/ 21600 h 21600"/>
                    <a:gd name="T2" fmla="*/ 21585 w 21600"/>
                    <a:gd name="T3" fmla="*/ 0 h 21600"/>
                    <a:gd name="T4" fmla="*/ 2160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21600"/>
                      </a:moveTo>
                      <a:cubicBezTo>
                        <a:pt x="0" y="9676"/>
                        <a:pt x="9661" y="8"/>
                        <a:pt x="21585" y="0"/>
                      </a:cubicBezTo>
                    </a:path>
                    <a:path w="21600" h="21600" stroke="0" extrusionOk="0">
                      <a:moveTo>
                        <a:pt x="0" y="21600"/>
                      </a:moveTo>
                      <a:cubicBezTo>
                        <a:pt x="0" y="9676"/>
                        <a:pt x="9661" y="8"/>
                        <a:pt x="21585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938" name="Line 3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019" y="3493"/>
                  <a:ext cx="589" cy="0"/>
                </a:xfrm>
                <a:prstGeom prst="line">
                  <a:avLst/>
                </a:prstGeom>
                <a:noFill/>
                <a:ln w="127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111939" name="Group 323"/>
                <p:cNvGrpSpPr>
                  <a:grpSpLocks noChangeAspect="1"/>
                </p:cNvGrpSpPr>
                <p:nvPr/>
              </p:nvGrpSpPr>
              <p:grpSpPr bwMode="auto">
                <a:xfrm flipV="1">
                  <a:off x="4146" y="3415"/>
                  <a:ext cx="109" cy="77"/>
                  <a:chOff x="12604" y="3028"/>
                  <a:chExt cx="328" cy="232"/>
                </a:xfrm>
              </p:grpSpPr>
              <p:sp>
                <p:nvSpPr>
                  <p:cNvPr id="111940" name="Oval 3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2604" y="3028"/>
                    <a:ext cx="232" cy="232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1941" name="Oval 3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2700" y="3028"/>
                    <a:ext cx="232" cy="232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11942" name="Group 326"/>
                <p:cNvGrpSpPr>
                  <a:grpSpLocks noChangeAspect="1"/>
                </p:cNvGrpSpPr>
                <p:nvPr/>
              </p:nvGrpSpPr>
              <p:grpSpPr bwMode="auto">
                <a:xfrm>
                  <a:off x="3852" y="3442"/>
                  <a:ext cx="96" cy="96"/>
                  <a:chOff x="3148" y="2900"/>
                  <a:chExt cx="96" cy="96"/>
                </a:xfrm>
              </p:grpSpPr>
              <p:sp>
                <p:nvSpPr>
                  <p:cNvPr id="111943" name="Line 32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148" y="2900"/>
                    <a:ext cx="96" cy="4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1944" name="Line 32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3148" y="2948"/>
                    <a:ext cx="96" cy="4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</p:grpSp>
        <p:grpSp>
          <p:nvGrpSpPr>
            <p:cNvPr id="111945" name="Group 329"/>
            <p:cNvGrpSpPr>
              <a:grpSpLocks/>
            </p:cNvGrpSpPr>
            <p:nvPr/>
          </p:nvGrpSpPr>
          <p:grpSpPr bwMode="auto">
            <a:xfrm>
              <a:off x="1104" y="1998"/>
              <a:ext cx="1207" cy="481"/>
              <a:chOff x="1104" y="1998"/>
              <a:chExt cx="1207" cy="481"/>
            </a:xfrm>
          </p:grpSpPr>
          <p:grpSp>
            <p:nvGrpSpPr>
              <p:cNvPr id="111946" name="Group 330"/>
              <p:cNvGrpSpPr>
                <a:grpSpLocks noChangeAspect="1"/>
              </p:cNvGrpSpPr>
              <p:nvPr/>
            </p:nvGrpSpPr>
            <p:grpSpPr bwMode="auto">
              <a:xfrm rot="-10800000">
                <a:off x="1228" y="2152"/>
                <a:ext cx="43" cy="61"/>
                <a:chOff x="3148" y="2900"/>
                <a:chExt cx="96" cy="96"/>
              </a:xfrm>
            </p:grpSpPr>
            <p:sp>
              <p:nvSpPr>
                <p:cNvPr id="111947" name="Line 331"/>
                <p:cNvSpPr>
                  <a:spLocks noChangeAspect="1" noChangeShapeType="1"/>
                </p:cNvSpPr>
                <p:nvPr/>
              </p:nvSpPr>
              <p:spPr bwMode="auto">
                <a:xfrm>
                  <a:off x="3148" y="2900"/>
                  <a:ext cx="96" cy="48"/>
                </a:xfrm>
                <a:prstGeom prst="line">
                  <a:avLst/>
                </a:prstGeom>
                <a:noFill/>
                <a:ln w="28575">
                  <a:solidFill>
                    <a:srgbClr val="66FF6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948" name="Line 3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148" y="2948"/>
                  <a:ext cx="96" cy="48"/>
                </a:xfrm>
                <a:prstGeom prst="line">
                  <a:avLst/>
                </a:prstGeom>
                <a:noFill/>
                <a:ln w="28575">
                  <a:solidFill>
                    <a:srgbClr val="66FF6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11949" name="Freeform 333"/>
              <p:cNvSpPr>
                <a:spLocks/>
              </p:cNvSpPr>
              <p:nvPr/>
            </p:nvSpPr>
            <p:spPr bwMode="auto">
              <a:xfrm>
                <a:off x="1602" y="1998"/>
                <a:ext cx="709" cy="481"/>
              </a:xfrm>
              <a:custGeom>
                <a:avLst/>
                <a:gdLst>
                  <a:gd name="T0" fmla="*/ 0 w 1496"/>
                  <a:gd name="T1" fmla="*/ 264 h 696"/>
                  <a:gd name="T2" fmla="*/ 1248 w 1496"/>
                  <a:gd name="T3" fmla="*/ 72 h 696"/>
                  <a:gd name="T4" fmla="*/ 1488 w 1496"/>
                  <a:gd name="T5" fmla="*/ 696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96" h="696">
                    <a:moveTo>
                      <a:pt x="0" y="264"/>
                    </a:moveTo>
                    <a:cubicBezTo>
                      <a:pt x="500" y="132"/>
                      <a:pt x="1000" y="0"/>
                      <a:pt x="1248" y="72"/>
                    </a:cubicBezTo>
                    <a:cubicBezTo>
                      <a:pt x="1496" y="144"/>
                      <a:pt x="1448" y="592"/>
                      <a:pt x="1488" y="696"/>
                    </a:cubicBezTo>
                  </a:path>
                </a:pathLst>
              </a:custGeom>
              <a:noFill/>
              <a:ln w="12700" cmpd="sng">
                <a:solidFill>
                  <a:srgbClr val="66FF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950" name="Arc 334"/>
              <p:cNvSpPr>
                <a:spLocks noChangeAspect="1"/>
              </p:cNvSpPr>
              <p:nvPr/>
            </p:nvSpPr>
            <p:spPr bwMode="auto">
              <a:xfrm flipV="1">
                <a:off x="1104" y="2110"/>
                <a:ext cx="223" cy="69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0 w 21600"/>
                  <a:gd name="T1" fmla="*/ 21600 h 21600"/>
                  <a:gd name="T2" fmla="*/ 21585 w 21600"/>
                  <a:gd name="T3" fmla="*/ 0 h 21600"/>
                  <a:gd name="T4" fmla="*/ 2160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21600"/>
                    </a:moveTo>
                    <a:cubicBezTo>
                      <a:pt x="0" y="9676"/>
                      <a:pt x="9661" y="8"/>
                      <a:pt x="21585" y="0"/>
                    </a:cubicBezTo>
                  </a:path>
                  <a:path w="21600" h="21600" stroke="0" extrusionOk="0">
                    <a:moveTo>
                      <a:pt x="0" y="21600"/>
                    </a:moveTo>
                    <a:cubicBezTo>
                      <a:pt x="0" y="9676"/>
                      <a:pt x="9661" y="8"/>
                      <a:pt x="2158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12700" cap="rnd">
                <a:solidFill>
                  <a:srgbClr val="66FF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951" name="Line 335"/>
              <p:cNvSpPr>
                <a:spLocks noChangeAspect="1" noChangeShapeType="1"/>
              </p:cNvSpPr>
              <p:nvPr/>
            </p:nvSpPr>
            <p:spPr bwMode="auto">
              <a:xfrm flipV="1">
                <a:off x="1328" y="2180"/>
                <a:ext cx="268" cy="0"/>
              </a:xfrm>
              <a:prstGeom prst="line">
                <a:avLst/>
              </a:prstGeom>
              <a:noFill/>
              <a:ln w="12700">
                <a:solidFill>
                  <a:srgbClr val="66FF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1952" name="Group 336"/>
              <p:cNvGrpSpPr>
                <a:grpSpLocks noChangeAspect="1"/>
              </p:cNvGrpSpPr>
              <p:nvPr/>
            </p:nvGrpSpPr>
            <p:grpSpPr bwMode="auto">
              <a:xfrm flipV="1">
                <a:off x="1386" y="2131"/>
                <a:ext cx="49" cy="49"/>
                <a:chOff x="12604" y="3028"/>
                <a:chExt cx="328" cy="232"/>
              </a:xfrm>
            </p:grpSpPr>
            <p:sp>
              <p:nvSpPr>
                <p:cNvPr id="111953" name="Oval 337"/>
                <p:cNvSpPr>
                  <a:spLocks noChangeAspect="1" noChangeArrowheads="1"/>
                </p:cNvSpPr>
                <p:nvPr/>
              </p:nvSpPr>
              <p:spPr bwMode="auto">
                <a:xfrm>
                  <a:off x="12604" y="3028"/>
                  <a:ext cx="232" cy="232"/>
                </a:xfrm>
                <a:prstGeom prst="ellipse">
                  <a:avLst/>
                </a:prstGeom>
                <a:noFill/>
                <a:ln w="12700">
                  <a:solidFill>
                    <a:srgbClr val="66FF6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954" name="Oval 338"/>
                <p:cNvSpPr>
                  <a:spLocks noChangeAspect="1" noChangeArrowheads="1"/>
                </p:cNvSpPr>
                <p:nvPr/>
              </p:nvSpPr>
              <p:spPr bwMode="auto">
                <a:xfrm>
                  <a:off x="12700" y="3028"/>
                  <a:ext cx="232" cy="232"/>
                </a:xfrm>
                <a:prstGeom prst="ellipse">
                  <a:avLst/>
                </a:prstGeom>
                <a:noFill/>
                <a:ln w="12700">
                  <a:solidFill>
                    <a:srgbClr val="66FF6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111955" name="Group 339"/>
          <p:cNvGrpSpPr>
            <a:grpSpLocks noChangeAspect="1"/>
          </p:cNvGrpSpPr>
          <p:nvPr/>
        </p:nvGrpSpPr>
        <p:grpSpPr bwMode="auto">
          <a:xfrm>
            <a:off x="2614613" y="4006850"/>
            <a:ext cx="68262" cy="87313"/>
            <a:chOff x="3148" y="2900"/>
            <a:chExt cx="96" cy="96"/>
          </a:xfrm>
        </p:grpSpPr>
        <p:sp>
          <p:nvSpPr>
            <p:cNvPr id="111956" name="Line 340"/>
            <p:cNvSpPr>
              <a:spLocks noChangeAspect="1" noChangeShapeType="1"/>
            </p:cNvSpPr>
            <p:nvPr/>
          </p:nvSpPr>
          <p:spPr bwMode="auto">
            <a:xfrm>
              <a:off x="3148" y="2900"/>
              <a:ext cx="96" cy="4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957" name="Line 341"/>
            <p:cNvSpPr>
              <a:spLocks noChangeAspect="1" noChangeShapeType="1"/>
            </p:cNvSpPr>
            <p:nvPr/>
          </p:nvSpPr>
          <p:spPr bwMode="auto">
            <a:xfrm flipV="1">
              <a:off x="3148" y="2948"/>
              <a:ext cx="96" cy="4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1958" name="Text Box 342"/>
          <p:cNvSpPr txBox="1">
            <a:spLocks noChangeArrowheads="1"/>
          </p:cNvSpPr>
          <p:nvPr/>
        </p:nvSpPr>
        <p:spPr bwMode="auto">
          <a:xfrm rot="-5400000">
            <a:off x="3101976" y="4670425"/>
            <a:ext cx="6540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900" b="0">
                <a:effectLst/>
                <a:latin typeface="Times New Roman" pitchFamily="18" charset="0"/>
              </a:rPr>
              <a:t>VME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900" b="0">
                <a:effectLst/>
                <a:latin typeface="Times New Roman" pitchFamily="18" charset="0"/>
              </a:rPr>
              <a:t>Controller</a:t>
            </a:r>
          </a:p>
        </p:txBody>
      </p:sp>
      <p:sp>
        <p:nvSpPr>
          <p:cNvPr id="111960" name="Freeform 344"/>
          <p:cNvSpPr>
            <a:spLocks/>
          </p:cNvSpPr>
          <p:nvPr/>
        </p:nvSpPr>
        <p:spPr bwMode="auto">
          <a:xfrm>
            <a:off x="4144963" y="3281363"/>
            <a:ext cx="3810000" cy="947737"/>
          </a:xfrm>
          <a:custGeom>
            <a:avLst/>
            <a:gdLst>
              <a:gd name="T0" fmla="*/ 2304 w 2304"/>
              <a:gd name="T1" fmla="*/ 832 h 1216"/>
              <a:gd name="T2" fmla="*/ 1104 w 2304"/>
              <a:gd name="T3" fmla="*/ 64 h 1216"/>
              <a:gd name="T4" fmla="*/ 0 w 2304"/>
              <a:gd name="T5" fmla="*/ 1216 h 1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04" h="1216">
                <a:moveTo>
                  <a:pt x="2304" y="832"/>
                </a:moveTo>
                <a:cubicBezTo>
                  <a:pt x="1896" y="416"/>
                  <a:pt x="1488" y="0"/>
                  <a:pt x="1104" y="64"/>
                </a:cubicBezTo>
                <a:cubicBezTo>
                  <a:pt x="720" y="128"/>
                  <a:pt x="184" y="1024"/>
                  <a:pt x="0" y="1216"/>
                </a:cubicBezTo>
              </a:path>
            </a:pathLst>
          </a:custGeom>
          <a:noFill/>
          <a:ln w="19050" cmpd="sng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1961" name="Text Box 345"/>
          <p:cNvSpPr txBox="1">
            <a:spLocks noChangeArrowheads="1"/>
          </p:cNvSpPr>
          <p:nvPr/>
        </p:nvSpPr>
        <p:spPr bwMode="auto">
          <a:xfrm>
            <a:off x="6929438" y="3162300"/>
            <a:ext cx="773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400" b="0">
                <a:solidFill>
                  <a:schemeClr val="accent2"/>
                </a:solidFill>
                <a:effectLst/>
                <a:latin typeface="Times New Roman" pitchFamily="18" charset="0"/>
              </a:rPr>
              <a:t>L1A</a:t>
            </a:r>
          </a:p>
        </p:txBody>
      </p:sp>
      <p:grpSp>
        <p:nvGrpSpPr>
          <p:cNvPr id="111962" name="Group 346"/>
          <p:cNvGrpSpPr>
            <a:grpSpLocks/>
          </p:cNvGrpSpPr>
          <p:nvPr/>
        </p:nvGrpSpPr>
        <p:grpSpPr bwMode="auto">
          <a:xfrm>
            <a:off x="3459163" y="5408613"/>
            <a:ext cx="3990975" cy="712787"/>
            <a:chOff x="1824" y="3072"/>
            <a:chExt cx="2514" cy="844"/>
          </a:xfrm>
        </p:grpSpPr>
        <p:sp>
          <p:nvSpPr>
            <p:cNvPr id="111963" name="Freeform 347"/>
            <p:cNvSpPr>
              <a:spLocks/>
            </p:cNvSpPr>
            <p:nvPr/>
          </p:nvSpPr>
          <p:spPr bwMode="auto">
            <a:xfrm>
              <a:off x="1824" y="3072"/>
              <a:ext cx="2496" cy="832"/>
            </a:xfrm>
            <a:custGeom>
              <a:avLst/>
              <a:gdLst>
                <a:gd name="T0" fmla="*/ 336 w 2496"/>
                <a:gd name="T1" fmla="*/ 0 h 832"/>
                <a:gd name="T2" fmla="*/ 144 w 2496"/>
                <a:gd name="T3" fmla="*/ 432 h 832"/>
                <a:gd name="T4" fmla="*/ 1200 w 2496"/>
                <a:gd name="T5" fmla="*/ 816 h 832"/>
                <a:gd name="T6" fmla="*/ 2496 w 2496"/>
                <a:gd name="T7" fmla="*/ 336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6" h="832">
                  <a:moveTo>
                    <a:pt x="336" y="0"/>
                  </a:moveTo>
                  <a:cubicBezTo>
                    <a:pt x="168" y="148"/>
                    <a:pt x="0" y="296"/>
                    <a:pt x="144" y="432"/>
                  </a:cubicBezTo>
                  <a:cubicBezTo>
                    <a:pt x="288" y="568"/>
                    <a:pt x="808" y="832"/>
                    <a:pt x="1200" y="816"/>
                  </a:cubicBezTo>
                  <a:cubicBezTo>
                    <a:pt x="1592" y="800"/>
                    <a:pt x="2280" y="416"/>
                    <a:pt x="2496" y="336"/>
                  </a:cubicBezTo>
                </a:path>
              </a:pathLst>
            </a:custGeom>
            <a:noFill/>
            <a:ln w="19050" cmpd="sng">
              <a:solidFill>
                <a:srgbClr val="66FFFF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964" name="Freeform 348"/>
            <p:cNvSpPr>
              <a:spLocks/>
            </p:cNvSpPr>
            <p:nvPr/>
          </p:nvSpPr>
          <p:spPr bwMode="auto">
            <a:xfrm>
              <a:off x="1842" y="3084"/>
              <a:ext cx="2496" cy="832"/>
            </a:xfrm>
            <a:custGeom>
              <a:avLst/>
              <a:gdLst>
                <a:gd name="T0" fmla="*/ 336 w 2496"/>
                <a:gd name="T1" fmla="*/ 0 h 832"/>
                <a:gd name="T2" fmla="*/ 144 w 2496"/>
                <a:gd name="T3" fmla="*/ 432 h 832"/>
                <a:gd name="T4" fmla="*/ 1200 w 2496"/>
                <a:gd name="T5" fmla="*/ 816 h 832"/>
                <a:gd name="T6" fmla="*/ 2496 w 2496"/>
                <a:gd name="T7" fmla="*/ 336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6" h="832">
                  <a:moveTo>
                    <a:pt x="336" y="0"/>
                  </a:moveTo>
                  <a:cubicBezTo>
                    <a:pt x="168" y="148"/>
                    <a:pt x="0" y="296"/>
                    <a:pt x="144" y="432"/>
                  </a:cubicBezTo>
                  <a:cubicBezTo>
                    <a:pt x="288" y="568"/>
                    <a:pt x="808" y="832"/>
                    <a:pt x="1200" y="816"/>
                  </a:cubicBezTo>
                  <a:cubicBezTo>
                    <a:pt x="1592" y="800"/>
                    <a:pt x="2280" y="416"/>
                    <a:pt x="2496" y="336"/>
                  </a:cubicBezTo>
                </a:path>
              </a:pathLst>
            </a:custGeom>
            <a:noFill/>
            <a:ln w="19050" cmpd="sng">
              <a:solidFill>
                <a:schemeClr val="tx2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11965" name="Group 349"/>
          <p:cNvGrpSpPr>
            <a:grpSpLocks/>
          </p:cNvGrpSpPr>
          <p:nvPr/>
        </p:nvGrpSpPr>
        <p:grpSpPr bwMode="auto">
          <a:xfrm>
            <a:off x="6811963" y="3903663"/>
            <a:ext cx="1828800" cy="744537"/>
            <a:chOff x="3936" y="2160"/>
            <a:chExt cx="1152" cy="528"/>
          </a:xfrm>
        </p:grpSpPr>
        <p:sp>
          <p:nvSpPr>
            <p:cNvPr id="111966" name="Oval 350"/>
            <p:cNvSpPr>
              <a:spLocks noChangeArrowheads="1"/>
            </p:cNvSpPr>
            <p:nvPr/>
          </p:nvSpPr>
          <p:spPr bwMode="auto">
            <a:xfrm>
              <a:off x="3936" y="2160"/>
              <a:ext cx="768" cy="528"/>
            </a:xfrm>
            <a:prstGeom prst="ellipse">
              <a:avLst/>
            </a:prstGeom>
            <a:solidFill>
              <a:srgbClr val="FFCC00">
                <a:alpha val="50000"/>
              </a:srgbClr>
            </a:solidFill>
            <a:ln w="9525">
              <a:round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111967" name="WordArt 351"/>
            <p:cNvSpPr>
              <a:spLocks noChangeArrowheads="1" noChangeShapeType="1" noTextEdit="1"/>
            </p:cNvSpPr>
            <p:nvPr/>
          </p:nvSpPr>
          <p:spPr bwMode="auto">
            <a:xfrm>
              <a:off x="4608" y="2352"/>
              <a:ext cx="480" cy="23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DeflateBottom">
                <a:avLst>
                  <a:gd name="adj" fmla="val 76472"/>
                </a:avLst>
              </a:prstTxWarp>
              <a:scene3d>
                <a:camera prst="legacyPerspectiveFront">
                  <a:rot lat="19799999" lon="19439998" rev="0"/>
                </a:camera>
                <a:lightRig rig="legacyNormal2" dir="t"/>
              </a:scene3d>
              <a:sp3d extrusionH="354000" prstMaterial="legacyMatte">
                <a:extrusionClr>
                  <a:srgbClr val="939676"/>
                </a:extrusionClr>
              </a:sp3d>
            </a:bodyPr>
            <a:lstStyle/>
            <a:p>
              <a:pPr algn="ctr"/>
              <a:r>
                <a:rPr lang="en-GB" sz="36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707070"/>
                      </a:gs>
                      <a:gs pos="50000">
                        <a:srgbClr val="FFFFFF"/>
                      </a:gs>
                      <a:gs pos="100000">
                        <a:srgbClr val="707070"/>
                      </a:gs>
                    </a:gsLst>
                    <a:lin ang="2700000" scaled="1"/>
                  </a:gradFill>
                  <a:effectLst/>
                  <a:latin typeface="Impact"/>
                </a:rPr>
                <a:t>TRIGGER</a:t>
              </a:r>
            </a:p>
          </p:txBody>
        </p:sp>
      </p:grpSp>
      <p:sp>
        <p:nvSpPr>
          <p:cNvPr id="111968" name="Freeform 352"/>
          <p:cNvSpPr>
            <a:spLocks/>
          </p:cNvSpPr>
          <p:nvPr/>
        </p:nvSpPr>
        <p:spPr bwMode="auto">
          <a:xfrm>
            <a:off x="4449763" y="4454525"/>
            <a:ext cx="2971800" cy="879475"/>
          </a:xfrm>
          <a:custGeom>
            <a:avLst/>
            <a:gdLst>
              <a:gd name="T0" fmla="*/ 0 w 968"/>
              <a:gd name="T1" fmla="*/ 480 h 528"/>
              <a:gd name="T2" fmla="*/ 384 w 968"/>
              <a:gd name="T3" fmla="*/ 480 h 528"/>
              <a:gd name="T4" fmla="*/ 336 w 968"/>
              <a:gd name="T5" fmla="*/ 192 h 528"/>
              <a:gd name="T6" fmla="*/ 864 w 968"/>
              <a:gd name="T7" fmla="*/ 336 h 528"/>
              <a:gd name="T8" fmla="*/ 960 w 968"/>
              <a:gd name="T9" fmla="*/ 0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528">
                <a:moveTo>
                  <a:pt x="0" y="480"/>
                </a:moveTo>
                <a:cubicBezTo>
                  <a:pt x="164" y="504"/>
                  <a:pt x="328" y="528"/>
                  <a:pt x="384" y="480"/>
                </a:cubicBezTo>
                <a:cubicBezTo>
                  <a:pt x="440" y="432"/>
                  <a:pt x="256" y="216"/>
                  <a:pt x="336" y="192"/>
                </a:cubicBezTo>
                <a:cubicBezTo>
                  <a:pt x="416" y="168"/>
                  <a:pt x="760" y="368"/>
                  <a:pt x="864" y="336"/>
                </a:cubicBezTo>
                <a:cubicBezTo>
                  <a:pt x="968" y="304"/>
                  <a:pt x="944" y="56"/>
                  <a:pt x="960" y="0"/>
                </a:cubicBezTo>
              </a:path>
            </a:pathLst>
          </a:custGeom>
          <a:noFill/>
          <a:ln w="19050" cmpd="sng">
            <a:solidFill>
              <a:schemeClr val="tx2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ChangeArrowheads="1"/>
          </p:cNvSpPr>
          <p:nvPr/>
        </p:nvSpPr>
        <p:spPr bwMode="auto">
          <a:xfrm>
            <a:off x="2185988" y="506413"/>
            <a:ext cx="460533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Projecto SLB : </a:t>
            </a:r>
            <a:endParaRPr lang="en-US" altLang="en-US" sz="2800" dirty="0">
              <a:effectLst/>
            </a:endParaRPr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324802" y="3545205"/>
            <a:ext cx="4539298" cy="279209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54800"/>
          <a:lstStyle>
            <a:lvl1pPr marL="342900" indent="-342900"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pt-PT" altLang="en-US" sz="1800" dirty="0" smtClean="0">
                <a:solidFill>
                  <a:schemeClr val="accent2"/>
                </a:solidFill>
                <a:effectLst/>
              </a:rPr>
              <a:t>LIP desenhou, produziu 1300 e instalou 1110 </a:t>
            </a:r>
            <a:r>
              <a:rPr lang="pt-PT" altLang="en-US" sz="1800" dirty="0" err="1" smtClean="0">
                <a:solidFill>
                  <a:schemeClr val="accent2"/>
                </a:solidFill>
                <a:effectLst/>
              </a:rPr>
              <a:t>SLBs</a:t>
            </a:r>
            <a:r>
              <a:rPr lang="pt-PT" altLang="en-US" sz="1800" dirty="0" smtClean="0">
                <a:solidFill>
                  <a:schemeClr val="accent2"/>
                </a:solidFill>
                <a:effectLst/>
              </a:rPr>
              <a:t> + cabos</a:t>
            </a:r>
          </a:p>
          <a:p>
            <a:pPr>
              <a:lnSpc>
                <a:spcPct val="100000"/>
              </a:lnSpc>
            </a:pPr>
            <a:r>
              <a:rPr lang="pt-PT" altLang="en-US" sz="1800" dirty="0" smtClean="0">
                <a:solidFill>
                  <a:schemeClr val="accent2"/>
                </a:solidFill>
                <a:effectLst/>
              </a:rPr>
              <a:t>LIP desenhou os dois </a:t>
            </a:r>
            <a:r>
              <a:rPr lang="pt-PT" altLang="en-US" sz="1800" dirty="0" err="1">
                <a:solidFill>
                  <a:schemeClr val="accent2"/>
                </a:solidFill>
                <a:effectLst/>
              </a:rPr>
              <a:t>ladosPara</a:t>
            </a:r>
            <a:r>
              <a:rPr lang="pt-PT" altLang="en-US" sz="1800" dirty="0">
                <a:solidFill>
                  <a:schemeClr val="accent2"/>
                </a:solidFill>
                <a:effectLst/>
              </a:rPr>
              <a:t> a 2a fase do LHC,  substituímos todas as </a:t>
            </a:r>
            <a:r>
              <a:rPr lang="pt-PT" altLang="en-US" sz="1800" dirty="0" err="1">
                <a:solidFill>
                  <a:schemeClr val="accent2"/>
                </a:solidFill>
                <a:effectLst/>
              </a:rPr>
              <a:t>SLBs</a:t>
            </a:r>
            <a:r>
              <a:rPr lang="pt-PT" altLang="en-US" sz="1800" dirty="0">
                <a:solidFill>
                  <a:schemeClr val="accent2"/>
                </a:solidFill>
                <a:effectLst/>
              </a:rPr>
              <a:t> ECAL por uma versão </a:t>
            </a:r>
            <a:r>
              <a:rPr lang="pt-PT" altLang="en-US" sz="1800" dirty="0" err="1">
                <a:solidFill>
                  <a:schemeClr val="accent2"/>
                </a:solidFill>
                <a:effectLst/>
              </a:rPr>
              <a:t>óptica</a:t>
            </a:r>
            <a:r>
              <a:rPr lang="pt-PT" altLang="en-US" sz="1800" dirty="0">
                <a:solidFill>
                  <a:schemeClr val="accent2"/>
                </a:solidFill>
                <a:effectLst/>
              </a:rPr>
              <a:t>, </a:t>
            </a:r>
            <a:r>
              <a:rPr lang="pt-PT" altLang="en-US" sz="1800" dirty="0" err="1">
                <a:solidFill>
                  <a:schemeClr val="accent2"/>
                </a:solidFill>
                <a:effectLst/>
              </a:rPr>
              <a:t>oSLBs</a:t>
            </a:r>
            <a:r>
              <a:rPr lang="pt-PT" altLang="en-US" sz="1800" dirty="0">
                <a:solidFill>
                  <a:schemeClr val="accent2"/>
                </a:solidFill>
                <a:effectLst/>
              </a:rPr>
              <a:t> com transmissores </a:t>
            </a:r>
            <a:r>
              <a:rPr lang="pt-PT" altLang="en-US" sz="1800" dirty="0" err="1">
                <a:solidFill>
                  <a:schemeClr val="accent2"/>
                </a:solidFill>
                <a:effectLst/>
              </a:rPr>
              <a:t>ópticos</a:t>
            </a:r>
            <a:r>
              <a:rPr lang="pt-PT" altLang="en-US" sz="1800" dirty="0">
                <a:solidFill>
                  <a:schemeClr val="accent2"/>
                </a:solidFill>
                <a:effectLst/>
              </a:rPr>
              <a:t> duplos a 4.8Gbps, e todos os cabos ECAL pro fibras ( 2x </a:t>
            </a:r>
            <a:r>
              <a:rPr lang="pt-PT" altLang="en-US" sz="1800" dirty="0" smtClean="0">
                <a:solidFill>
                  <a:schemeClr val="accent2"/>
                </a:solidFill>
                <a:effectLst/>
              </a:rPr>
              <a:t>576) </a:t>
            </a:r>
            <a:endParaRPr lang="pt-PT" altLang="en-US" sz="1800" dirty="0">
              <a:solidFill>
                <a:schemeClr val="accent2"/>
              </a:solidFill>
              <a:effectLst/>
            </a:endParaRPr>
          </a:p>
          <a:p>
            <a:pPr>
              <a:lnSpc>
                <a:spcPct val="100000"/>
              </a:lnSpc>
            </a:pPr>
            <a:r>
              <a:rPr lang="pt-PT" altLang="en-US" sz="1800" dirty="0" smtClean="0">
                <a:solidFill>
                  <a:schemeClr val="accent2"/>
                </a:solidFill>
                <a:effectLst/>
              </a:rPr>
              <a:t> dos links ópticos (oSLB e oRM)</a:t>
            </a:r>
          </a:p>
          <a:p>
            <a:pPr>
              <a:lnSpc>
                <a:spcPct val="100000"/>
              </a:lnSpc>
            </a:pPr>
            <a:endParaRPr lang="pt-PT" altLang="en-US" sz="1800" dirty="0">
              <a:solidFill>
                <a:srgbClr val="009900"/>
              </a:solidFill>
              <a:effectLst/>
            </a:endParaRPr>
          </a:p>
        </p:txBody>
      </p:sp>
      <p:pic>
        <p:nvPicPr>
          <p:cNvPr id="178183" name="Picture 7" descr="slb-s-dua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30" y="1851660"/>
            <a:ext cx="2060161" cy="138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CMSproj\oslb_s\pictures\IMG_053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15" r="6529" b="13391"/>
          <a:stretch/>
        </p:blipFill>
        <p:spPr bwMode="auto">
          <a:xfrm rot="5400000">
            <a:off x="4595867" y="1738671"/>
            <a:ext cx="5023072" cy="383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CMSproj\oslb_s\pictures\IMG_059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427" r="13655" b="11372"/>
          <a:stretch/>
        </p:blipFill>
        <p:spPr bwMode="auto">
          <a:xfrm>
            <a:off x="2763329" y="1046272"/>
            <a:ext cx="2665921" cy="249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/>
          <p:cNvSpPr txBox="1">
            <a:spLocks noChangeArrowheads="1"/>
          </p:cNvSpPr>
          <p:nvPr/>
        </p:nvSpPr>
        <p:spPr bwMode="auto">
          <a:xfrm>
            <a:off x="3176588" y="503238"/>
            <a:ext cx="5084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24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21187" name="Rectangle 3"/>
          <p:cNvSpPr>
            <a:spLocks noChangeArrowheads="1"/>
          </p:cNvSpPr>
          <p:nvPr/>
        </p:nvSpPr>
        <p:spPr bwMode="auto">
          <a:xfrm>
            <a:off x="2547938" y="534988"/>
            <a:ext cx="58848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DO list</a:t>
            </a:r>
            <a:endParaRPr lang="en-US" altLang="en-US">
              <a:effectLst/>
            </a:endParaRPr>
          </a:p>
        </p:txBody>
      </p:sp>
      <p:sp>
        <p:nvSpPr>
          <p:cNvPr id="221188" name="Rectangle 4"/>
          <p:cNvSpPr>
            <a:spLocks noChangeArrowheads="1"/>
          </p:cNvSpPr>
          <p:nvPr/>
        </p:nvSpPr>
        <p:spPr bwMode="auto">
          <a:xfrm>
            <a:off x="1376363" y="323850"/>
            <a:ext cx="6702425" cy="7651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en-US" sz="1400">
              <a:effectLst/>
              <a:latin typeface="Times New Roman" pitchFamily="18" charset="0"/>
            </a:endParaRPr>
          </a:p>
        </p:txBody>
      </p:sp>
      <p:pic>
        <p:nvPicPr>
          <p:cNvPr id="221189" name="Picture 5" descr="BlackHole_cor-rg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1963" y="323850"/>
            <a:ext cx="809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190" name="Rectangle 6"/>
          <p:cNvSpPr>
            <a:spLocks noChangeArrowheads="1"/>
          </p:cNvSpPr>
          <p:nvPr/>
        </p:nvSpPr>
        <p:spPr bwMode="auto">
          <a:xfrm>
            <a:off x="1692275" y="503238"/>
            <a:ext cx="588486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24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Mudar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os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Cabos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por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fibras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0" name="Picture 2" descr="C:\CMSproj\oslb_s\pictures\oSLB_crate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025" y="1133475"/>
            <a:ext cx="2949551" cy="521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CMSproj\oslb_s\pictures\20140324_1742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8167" y="1089025"/>
            <a:ext cx="4077334" cy="30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167" y="3682855"/>
            <a:ext cx="4740743" cy="2666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3646488" y="416560"/>
            <a:ext cx="316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ECAL DAQ</a:t>
            </a:r>
            <a:endParaRPr lang="en-US" altLang="en-US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1638" name="Text Box 22"/>
          <p:cNvSpPr txBox="1">
            <a:spLocks noChangeArrowheads="1"/>
          </p:cNvSpPr>
          <p:nvPr/>
        </p:nvSpPr>
        <p:spPr bwMode="auto">
          <a:xfrm>
            <a:off x="133656" y="2203853"/>
            <a:ext cx="214533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54 Super </a:t>
            </a:r>
            <a:r>
              <a:rPr lang="en-US" altLang="en-US" sz="2000" dirty="0" err="1" smtClean="0">
                <a:solidFill>
                  <a:srgbClr val="006600"/>
                </a:solidFill>
                <a:effectLst/>
                <a:latin typeface="Times New Roman" pitchFamily="18" charset="0"/>
              </a:rPr>
              <a:t>modulos</a:t>
            </a:r>
            <a:endParaRPr lang="en-US" altLang="en-US" sz="2000" dirty="0" smtClean="0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(68 TT)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25xtais </a:t>
            </a:r>
            <a:r>
              <a:rPr lang="en-US" altLang="en-US" sz="2000" dirty="0" err="1" smtClean="0">
                <a:solidFill>
                  <a:srgbClr val="006600"/>
                </a:solidFill>
                <a:effectLst/>
                <a:latin typeface="Times New Roman" pitchFamily="18" charset="0"/>
              </a:rPr>
              <a:t>por</a:t>
            </a:r>
            <a:r>
              <a:rPr lang="en-US" altLang="en-US" sz="2000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 TT</a:t>
            </a:r>
            <a:endParaRPr lang="en-US" altLang="en-US" sz="2000" dirty="0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11690" name="Group 74"/>
          <p:cNvGrpSpPr>
            <a:grpSpLocks noChangeAspect="1"/>
          </p:cNvGrpSpPr>
          <p:nvPr/>
        </p:nvGrpSpPr>
        <p:grpSpPr bwMode="auto">
          <a:xfrm>
            <a:off x="792163" y="3211513"/>
            <a:ext cx="1057275" cy="1063625"/>
            <a:chOff x="816" y="2544"/>
            <a:chExt cx="1460" cy="1190"/>
          </a:xfrm>
        </p:grpSpPr>
        <p:sp>
          <p:nvSpPr>
            <p:cNvPr id="111691" name="Freeform 75"/>
            <p:cNvSpPr>
              <a:spLocks noChangeAspect="1"/>
            </p:cNvSpPr>
            <p:nvPr/>
          </p:nvSpPr>
          <p:spPr bwMode="auto">
            <a:xfrm>
              <a:off x="2196" y="2702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692" name="AutoShape 76"/>
            <p:cNvSpPr>
              <a:spLocks noChangeAspect="1" noChangeArrowheads="1"/>
            </p:cNvSpPr>
            <p:nvPr/>
          </p:nvSpPr>
          <p:spPr bwMode="auto">
            <a:xfrm>
              <a:off x="2213" y="2751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93" name="Freeform 77"/>
            <p:cNvSpPr>
              <a:spLocks noChangeAspect="1"/>
            </p:cNvSpPr>
            <p:nvPr/>
          </p:nvSpPr>
          <p:spPr bwMode="auto">
            <a:xfrm>
              <a:off x="816" y="2544"/>
              <a:ext cx="1459" cy="602"/>
            </a:xfrm>
            <a:custGeom>
              <a:avLst/>
              <a:gdLst>
                <a:gd name="T0" fmla="*/ 3216 w 4416"/>
                <a:gd name="T1" fmla="*/ 1200 h 1824"/>
                <a:gd name="T2" fmla="*/ 4416 w 4416"/>
                <a:gd name="T3" fmla="*/ 0 h 1824"/>
                <a:gd name="T4" fmla="*/ 480 w 4416"/>
                <a:gd name="T5" fmla="*/ 1344 h 1824"/>
                <a:gd name="T6" fmla="*/ 0 w 4416"/>
                <a:gd name="T7" fmla="*/ 1824 h 1824"/>
                <a:gd name="T8" fmla="*/ 3216 w 4416"/>
                <a:gd name="T9" fmla="*/ 1200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6" h="1824">
                  <a:moveTo>
                    <a:pt x="3216" y="1200"/>
                  </a:moveTo>
                  <a:lnTo>
                    <a:pt x="4416" y="0"/>
                  </a:lnTo>
                  <a:lnTo>
                    <a:pt x="480" y="1344"/>
                  </a:lnTo>
                  <a:lnTo>
                    <a:pt x="0" y="1824"/>
                  </a:lnTo>
                  <a:lnTo>
                    <a:pt x="3216" y="120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18900000" scaled="1"/>
            </a:gradFill>
            <a:ln w="12700" cap="flat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94" name="Freeform 78"/>
            <p:cNvSpPr>
              <a:spLocks noChangeAspect="1"/>
            </p:cNvSpPr>
            <p:nvPr/>
          </p:nvSpPr>
          <p:spPr bwMode="auto">
            <a:xfrm>
              <a:off x="2196" y="2544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695" name="Line 79"/>
            <p:cNvSpPr>
              <a:spLocks noChangeAspect="1" noChangeShapeType="1"/>
            </p:cNvSpPr>
            <p:nvPr/>
          </p:nvSpPr>
          <p:spPr bwMode="auto">
            <a:xfrm flipH="1">
              <a:off x="950" y="2624"/>
              <a:ext cx="1255" cy="394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96" name="AutoShape 80"/>
            <p:cNvSpPr>
              <a:spLocks noChangeAspect="1" noChangeArrowheads="1"/>
            </p:cNvSpPr>
            <p:nvPr/>
          </p:nvSpPr>
          <p:spPr bwMode="auto">
            <a:xfrm>
              <a:off x="2213" y="2593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97" name="Freeform 81"/>
            <p:cNvSpPr>
              <a:spLocks noChangeAspect="1"/>
            </p:cNvSpPr>
            <p:nvPr/>
          </p:nvSpPr>
          <p:spPr bwMode="auto">
            <a:xfrm>
              <a:off x="2117" y="2623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698" name="AutoShape 82"/>
            <p:cNvSpPr>
              <a:spLocks noChangeAspect="1" noChangeArrowheads="1"/>
            </p:cNvSpPr>
            <p:nvPr/>
          </p:nvSpPr>
          <p:spPr bwMode="auto">
            <a:xfrm>
              <a:off x="2134" y="2672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699" name="Freeform 83"/>
            <p:cNvSpPr>
              <a:spLocks noChangeAspect="1"/>
            </p:cNvSpPr>
            <p:nvPr/>
          </p:nvSpPr>
          <p:spPr bwMode="auto">
            <a:xfrm>
              <a:off x="2117" y="2782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00" name="AutoShape 84"/>
            <p:cNvSpPr>
              <a:spLocks noChangeAspect="1" noChangeArrowheads="1"/>
            </p:cNvSpPr>
            <p:nvPr/>
          </p:nvSpPr>
          <p:spPr bwMode="auto">
            <a:xfrm>
              <a:off x="2134" y="283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1" name="Freeform 85"/>
            <p:cNvSpPr>
              <a:spLocks noChangeAspect="1"/>
            </p:cNvSpPr>
            <p:nvPr/>
          </p:nvSpPr>
          <p:spPr bwMode="auto">
            <a:xfrm>
              <a:off x="2117" y="2940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02" name="AutoShape 86"/>
            <p:cNvSpPr>
              <a:spLocks noChangeAspect="1" noChangeArrowheads="1"/>
            </p:cNvSpPr>
            <p:nvPr/>
          </p:nvSpPr>
          <p:spPr bwMode="auto">
            <a:xfrm>
              <a:off x="2134" y="2989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3" name="Freeform 87"/>
            <p:cNvSpPr>
              <a:spLocks noChangeAspect="1"/>
            </p:cNvSpPr>
            <p:nvPr/>
          </p:nvSpPr>
          <p:spPr bwMode="auto">
            <a:xfrm>
              <a:off x="2117" y="3099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04" name="AutoShape 88"/>
            <p:cNvSpPr>
              <a:spLocks noChangeAspect="1" noChangeArrowheads="1"/>
            </p:cNvSpPr>
            <p:nvPr/>
          </p:nvSpPr>
          <p:spPr bwMode="auto">
            <a:xfrm>
              <a:off x="2134" y="3148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5" name="Freeform 89"/>
            <p:cNvSpPr>
              <a:spLocks noChangeAspect="1"/>
            </p:cNvSpPr>
            <p:nvPr/>
          </p:nvSpPr>
          <p:spPr bwMode="auto">
            <a:xfrm>
              <a:off x="2117" y="325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06" name="AutoShape 90"/>
            <p:cNvSpPr>
              <a:spLocks noChangeAspect="1" noChangeArrowheads="1"/>
            </p:cNvSpPr>
            <p:nvPr/>
          </p:nvSpPr>
          <p:spPr bwMode="auto">
            <a:xfrm>
              <a:off x="2134" y="330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7" name="Freeform 91"/>
            <p:cNvSpPr>
              <a:spLocks noChangeAspect="1"/>
            </p:cNvSpPr>
            <p:nvPr/>
          </p:nvSpPr>
          <p:spPr bwMode="auto">
            <a:xfrm>
              <a:off x="816" y="2940"/>
              <a:ext cx="1063" cy="793"/>
            </a:xfrm>
            <a:custGeom>
              <a:avLst/>
              <a:gdLst>
                <a:gd name="T0" fmla="*/ 3216 w 3216"/>
                <a:gd name="T1" fmla="*/ 2400 h 2400"/>
                <a:gd name="T2" fmla="*/ 3216 w 3216"/>
                <a:gd name="T3" fmla="*/ 0 h 2400"/>
                <a:gd name="T4" fmla="*/ 0 w 3216"/>
                <a:gd name="T5" fmla="*/ 624 h 2400"/>
                <a:gd name="T6" fmla="*/ 0 w 3216"/>
                <a:gd name="T7" fmla="*/ 1584 h 2400"/>
                <a:gd name="T8" fmla="*/ 3216 w 3216"/>
                <a:gd name="T9" fmla="*/ 240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6" h="2400">
                  <a:moveTo>
                    <a:pt x="3216" y="2400"/>
                  </a:moveTo>
                  <a:lnTo>
                    <a:pt x="3216" y="0"/>
                  </a:lnTo>
                  <a:lnTo>
                    <a:pt x="0" y="624"/>
                  </a:lnTo>
                  <a:lnTo>
                    <a:pt x="0" y="1584"/>
                  </a:lnTo>
                  <a:lnTo>
                    <a:pt x="3216" y="240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 w="12700" cap="flat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8" name="Line 92"/>
            <p:cNvSpPr>
              <a:spLocks noChangeAspect="1" noChangeShapeType="1"/>
            </p:cNvSpPr>
            <p:nvPr/>
          </p:nvSpPr>
          <p:spPr bwMode="auto">
            <a:xfrm flipH="1">
              <a:off x="823" y="3100"/>
              <a:ext cx="1065" cy="108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09" name="Line 93"/>
            <p:cNvSpPr>
              <a:spLocks noChangeAspect="1" noChangeShapeType="1"/>
            </p:cNvSpPr>
            <p:nvPr/>
          </p:nvSpPr>
          <p:spPr bwMode="auto">
            <a:xfrm flipV="1">
              <a:off x="825" y="3256"/>
              <a:ext cx="1060" cy="19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0" name="Line 94"/>
            <p:cNvSpPr>
              <a:spLocks noChangeAspect="1" noChangeShapeType="1"/>
            </p:cNvSpPr>
            <p:nvPr/>
          </p:nvSpPr>
          <p:spPr bwMode="auto">
            <a:xfrm flipH="1" flipV="1">
              <a:off x="823" y="3335"/>
              <a:ext cx="1065" cy="82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1" name="Line 95"/>
            <p:cNvSpPr>
              <a:spLocks noChangeAspect="1" noChangeShapeType="1"/>
            </p:cNvSpPr>
            <p:nvPr/>
          </p:nvSpPr>
          <p:spPr bwMode="auto">
            <a:xfrm flipH="1" flipV="1">
              <a:off x="823" y="3399"/>
              <a:ext cx="1065" cy="177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2" name="Line 96"/>
            <p:cNvSpPr>
              <a:spLocks noChangeAspect="1" noChangeShapeType="1"/>
            </p:cNvSpPr>
            <p:nvPr/>
          </p:nvSpPr>
          <p:spPr bwMode="auto">
            <a:xfrm flipH="1" flipV="1">
              <a:off x="823" y="3462"/>
              <a:ext cx="1065" cy="272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3" name="Line 97"/>
            <p:cNvSpPr>
              <a:spLocks noChangeAspect="1" noChangeShapeType="1"/>
            </p:cNvSpPr>
            <p:nvPr/>
          </p:nvSpPr>
          <p:spPr bwMode="auto">
            <a:xfrm flipH="1">
              <a:off x="854" y="2862"/>
              <a:ext cx="1113" cy="251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4" name="Line 98"/>
            <p:cNvSpPr>
              <a:spLocks noChangeAspect="1" noChangeShapeType="1"/>
            </p:cNvSpPr>
            <p:nvPr/>
          </p:nvSpPr>
          <p:spPr bwMode="auto">
            <a:xfrm flipH="1">
              <a:off x="886" y="2783"/>
              <a:ext cx="1161" cy="299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5" name="Line 99"/>
            <p:cNvSpPr>
              <a:spLocks noChangeAspect="1" noChangeShapeType="1"/>
            </p:cNvSpPr>
            <p:nvPr/>
          </p:nvSpPr>
          <p:spPr bwMode="auto">
            <a:xfrm flipH="1">
              <a:off x="918" y="2704"/>
              <a:ext cx="1208" cy="346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6" name="Freeform 100"/>
            <p:cNvSpPr>
              <a:spLocks noChangeAspect="1"/>
            </p:cNvSpPr>
            <p:nvPr/>
          </p:nvSpPr>
          <p:spPr bwMode="auto">
            <a:xfrm>
              <a:off x="2196" y="286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17" name="AutoShape 101"/>
            <p:cNvSpPr>
              <a:spLocks noChangeAspect="1" noChangeArrowheads="1"/>
            </p:cNvSpPr>
            <p:nvPr/>
          </p:nvSpPr>
          <p:spPr bwMode="auto">
            <a:xfrm>
              <a:off x="2213" y="291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18" name="Freeform 102"/>
            <p:cNvSpPr>
              <a:spLocks noChangeAspect="1"/>
            </p:cNvSpPr>
            <p:nvPr/>
          </p:nvSpPr>
          <p:spPr bwMode="auto">
            <a:xfrm>
              <a:off x="2196" y="3019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19" name="AutoShape 103"/>
            <p:cNvSpPr>
              <a:spLocks noChangeAspect="1" noChangeArrowheads="1"/>
            </p:cNvSpPr>
            <p:nvPr/>
          </p:nvSpPr>
          <p:spPr bwMode="auto">
            <a:xfrm>
              <a:off x="2213" y="3068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20" name="Freeform 104"/>
            <p:cNvSpPr>
              <a:spLocks noChangeAspect="1"/>
            </p:cNvSpPr>
            <p:nvPr/>
          </p:nvSpPr>
          <p:spPr bwMode="auto">
            <a:xfrm>
              <a:off x="2196" y="317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21" name="AutoShape 105"/>
            <p:cNvSpPr>
              <a:spLocks noChangeAspect="1" noChangeArrowheads="1"/>
            </p:cNvSpPr>
            <p:nvPr/>
          </p:nvSpPr>
          <p:spPr bwMode="auto">
            <a:xfrm>
              <a:off x="2213" y="322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22" name="Freeform 106"/>
            <p:cNvSpPr>
              <a:spLocks noChangeAspect="1"/>
            </p:cNvSpPr>
            <p:nvPr/>
          </p:nvSpPr>
          <p:spPr bwMode="auto">
            <a:xfrm>
              <a:off x="2037" y="2702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23" name="AutoShape 107"/>
            <p:cNvSpPr>
              <a:spLocks noChangeAspect="1" noChangeArrowheads="1"/>
            </p:cNvSpPr>
            <p:nvPr/>
          </p:nvSpPr>
          <p:spPr bwMode="auto">
            <a:xfrm>
              <a:off x="2054" y="275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24" name="Freeform 108"/>
            <p:cNvSpPr>
              <a:spLocks noChangeAspect="1"/>
            </p:cNvSpPr>
            <p:nvPr/>
          </p:nvSpPr>
          <p:spPr bwMode="auto">
            <a:xfrm>
              <a:off x="2037" y="286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25" name="AutoShape 109"/>
            <p:cNvSpPr>
              <a:spLocks noChangeAspect="1" noChangeArrowheads="1"/>
            </p:cNvSpPr>
            <p:nvPr/>
          </p:nvSpPr>
          <p:spPr bwMode="auto">
            <a:xfrm>
              <a:off x="2054" y="291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26" name="Freeform 110"/>
            <p:cNvSpPr>
              <a:spLocks noChangeAspect="1"/>
            </p:cNvSpPr>
            <p:nvPr/>
          </p:nvSpPr>
          <p:spPr bwMode="auto">
            <a:xfrm>
              <a:off x="2037" y="3019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27" name="AutoShape 111"/>
            <p:cNvSpPr>
              <a:spLocks noChangeAspect="1" noChangeArrowheads="1"/>
            </p:cNvSpPr>
            <p:nvPr/>
          </p:nvSpPr>
          <p:spPr bwMode="auto">
            <a:xfrm>
              <a:off x="2054" y="3068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28" name="Freeform 112"/>
            <p:cNvSpPr>
              <a:spLocks noChangeAspect="1"/>
            </p:cNvSpPr>
            <p:nvPr/>
          </p:nvSpPr>
          <p:spPr bwMode="auto">
            <a:xfrm>
              <a:off x="2037" y="317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29" name="AutoShape 113"/>
            <p:cNvSpPr>
              <a:spLocks noChangeAspect="1" noChangeArrowheads="1"/>
            </p:cNvSpPr>
            <p:nvPr/>
          </p:nvSpPr>
          <p:spPr bwMode="auto">
            <a:xfrm>
              <a:off x="2054" y="322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30" name="Freeform 114"/>
            <p:cNvSpPr>
              <a:spLocks noChangeAspect="1"/>
            </p:cNvSpPr>
            <p:nvPr/>
          </p:nvSpPr>
          <p:spPr bwMode="auto">
            <a:xfrm>
              <a:off x="2037" y="3337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31" name="AutoShape 115"/>
            <p:cNvSpPr>
              <a:spLocks noChangeAspect="1" noChangeArrowheads="1"/>
            </p:cNvSpPr>
            <p:nvPr/>
          </p:nvSpPr>
          <p:spPr bwMode="auto">
            <a:xfrm>
              <a:off x="2054" y="338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32" name="Freeform 116"/>
            <p:cNvSpPr>
              <a:spLocks noChangeAspect="1"/>
            </p:cNvSpPr>
            <p:nvPr/>
          </p:nvSpPr>
          <p:spPr bwMode="auto">
            <a:xfrm>
              <a:off x="1958" y="278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33" name="AutoShape 117"/>
            <p:cNvSpPr>
              <a:spLocks noChangeAspect="1" noChangeArrowheads="1"/>
            </p:cNvSpPr>
            <p:nvPr/>
          </p:nvSpPr>
          <p:spPr bwMode="auto">
            <a:xfrm>
              <a:off x="1975" y="283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34" name="Freeform 118"/>
            <p:cNvSpPr>
              <a:spLocks noChangeAspect="1"/>
            </p:cNvSpPr>
            <p:nvPr/>
          </p:nvSpPr>
          <p:spPr bwMode="auto">
            <a:xfrm>
              <a:off x="1958" y="2940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35" name="AutoShape 119"/>
            <p:cNvSpPr>
              <a:spLocks noChangeAspect="1" noChangeArrowheads="1"/>
            </p:cNvSpPr>
            <p:nvPr/>
          </p:nvSpPr>
          <p:spPr bwMode="auto">
            <a:xfrm>
              <a:off x="1975" y="2989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36" name="Freeform 120"/>
            <p:cNvSpPr>
              <a:spLocks noChangeAspect="1"/>
            </p:cNvSpPr>
            <p:nvPr/>
          </p:nvSpPr>
          <p:spPr bwMode="auto">
            <a:xfrm>
              <a:off x="1958" y="3099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37" name="AutoShape 121"/>
            <p:cNvSpPr>
              <a:spLocks noChangeAspect="1" noChangeArrowheads="1"/>
            </p:cNvSpPr>
            <p:nvPr/>
          </p:nvSpPr>
          <p:spPr bwMode="auto">
            <a:xfrm>
              <a:off x="1975" y="3148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38" name="Freeform 122"/>
            <p:cNvSpPr>
              <a:spLocks noChangeAspect="1"/>
            </p:cNvSpPr>
            <p:nvPr/>
          </p:nvSpPr>
          <p:spPr bwMode="auto">
            <a:xfrm>
              <a:off x="1958" y="3257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39" name="AutoShape 123"/>
            <p:cNvSpPr>
              <a:spLocks noChangeAspect="1" noChangeArrowheads="1"/>
            </p:cNvSpPr>
            <p:nvPr/>
          </p:nvSpPr>
          <p:spPr bwMode="auto">
            <a:xfrm>
              <a:off x="1975" y="3306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40" name="Freeform 124"/>
            <p:cNvSpPr>
              <a:spLocks noChangeAspect="1"/>
            </p:cNvSpPr>
            <p:nvPr/>
          </p:nvSpPr>
          <p:spPr bwMode="auto">
            <a:xfrm>
              <a:off x="1958" y="3416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F8FFDE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41" name="AutoShape 125"/>
            <p:cNvSpPr>
              <a:spLocks noChangeAspect="1" noChangeArrowheads="1"/>
            </p:cNvSpPr>
            <p:nvPr/>
          </p:nvSpPr>
          <p:spPr bwMode="auto">
            <a:xfrm>
              <a:off x="1975" y="3465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42" name="Freeform 126"/>
            <p:cNvSpPr>
              <a:spLocks noChangeAspect="1"/>
            </p:cNvSpPr>
            <p:nvPr/>
          </p:nvSpPr>
          <p:spPr bwMode="auto">
            <a:xfrm>
              <a:off x="1879" y="2861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43" name="AutoShape 127"/>
            <p:cNvSpPr>
              <a:spLocks noChangeAspect="1" noChangeArrowheads="1"/>
            </p:cNvSpPr>
            <p:nvPr/>
          </p:nvSpPr>
          <p:spPr bwMode="auto">
            <a:xfrm>
              <a:off x="1896" y="2910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44" name="Freeform 128"/>
            <p:cNvSpPr>
              <a:spLocks noChangeAspect="1"/>
            </p:cNvSpPr>
            <p:nvPr/>
          </p:nvSpPr>
          <p:spPr bwMode="auto">
            <a:xfrm>
              <a:off x="1879" y="3019"/>
              <a:ext cx="80" cy="239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45" name="AutoShape 129"/>
            <p:cNvSpPr>
              <a:spLocks noChangeAspect="1" noChangeArrowheads="1"/>
            </p:cNvSpPr>
            <p:nvPr/>
          </p:nvSpPr>
          <p:spPr bwMode="auto">
            <a:xfrm>
              <a:off x="1896" y="3068"/>
              <a:ext cx="45" cy="141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46" name="Freeform 130"/>
            <p:cNvSpPr>
              <a:spLocks noChangeAspect="1"/>
            </p:cNvSpPr>
            <p:nvPr/>
          </p:nvSpPr>
          <p:spPr bwMode="auto">
            <a:xfrm>
              <a:off x="1879" y="3178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47" name="AutoShape 131"/>
            <p:cNvSpPr>
              <a:spLocks noChangeAspect="1" noChangeArrowheads="1"/>
            </p:cNvSpPr>
            <p:nvPr/>
          </p:nvSpPr>
          <p:spPr bwMode="auto">
            <a:xfrm>
              <a:off x="1896" y="322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48" name="Freeform 132"/>
            <p:cNvSpPr>
              <a:spLocks noChangeAspect="1"/>
            </p:cNvSpPr>
            <p:nvPr/>
          </p:nvSpPr>
          <p:spPr bwMode="auto">
            <a:xfrm>
              <a:off x="1879" y="3337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49" name="AutoShape 133"/>
            <p:cNvSpPr>
              <a:spLocks noChangeAspect="1" noChangeArrowheads="1"/>
            </p:cNvSpPr>
            <p:nvPr/>
          </p:nvSpPr>
          <p:spPr bwMode="auto">
            <a:xfrm>
              <a:off x="1896" y="338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750" name="Freeform 134"/>
            <p:cNvSpPr>
              <a:spLocks noChangeAspect="1"/>
            </p:cNvSpPr>
            <p:nvPr/>
          </p:nvSpPr>
          <p:spPr bwMode="auto">
            <a:xfrm>
              <a:off x="1879" y="3495"/>
              <a:ext cx="80" cy="238"/>
            </a:xfrm>
            <a:custGeom>
              <a:avLst/>
              <a:gdLst>
                <a:gd name="T0" fmla="*/ 240 w 241"/>
                <a:gd name="T1" fmla="*/ 0 h 721"/>
                <a:gd name="T2" fmla="*/ 0 w 241"/>
                <a:gd name="T3" fmla="*/ 240 h 721"/>
                <a:gd name="T4" fmla="*/ 0 w 241"/>
                <a:gd name="T5" fmla="*/ 720 h 721"/>
                <a:gd name="T6" fmla="*/ 240 w 241"/>
                <a:gd name="T7" fmla="*/ 480 h 721"/>
                <a:gd name="T8" fmla="*/ 240 w 241"/>
                <a:gd name="T9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721">
                  <a:moveTo>
                    <a:pt x="240" y="0"/>
                  </a:moveTo>
                  <a:lnTo>
                    <a:pt x="0" y="240"/>
                  </a:lnTo>
                  <a:lnTo>
                    <a:pt x="0" y="720"/>
                  </a:lnTo>
                  <a:lnTo>
                    <a:pt x="240" y="480"/>
                  </a:lnTo>
                  <a:lnTo>
                    <a:pt x="240" y="0"/>
                  </a:lnTo>
                </a:path>
              </a:pathLst>
            </a:custGeom>
            <a:solidFill>
              <a:srgbClr val="DBFFB8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751" name="AutoShape 135"/>
            <p:cNvSpPr>
              <a:spLocks noChangeAspect="1" noChangeArrowheads="1"/>
            </p:cNvSpPr>
            <p:nvPr/>
          </p:nvSpPr>
          <p:spPr bwMode="auto">
            <a:xfrm>
              <a:off x="1896" y="3544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11752" name="Group 136"/>
          <p:cNvGrpSpPr>
            <a:grpSpLocks noChangeAspect="1"/>
          </p:cNvGrpSpPr>
          <p:nvPr/>
        </p:nvGrpSpPr>
        <p:grpSpPr bwMode="auto">
          <a:xfrm>
            <a:off x="1593850" y="3268663"/>
            <a:ext cx="471488" cy="962025"/>
            <a:chOff x="2865" y="2609"/>
            <a:chExt cx="651" cy="1077"/>
          </a:xfrm>
        </p:grpSpPr>
        <p:grpSp>
          <p:nvGrpSpPr>
            <p:cNvPr id="111753" name="Group 137"/>
            <p:cNvGrpSpPr>
              <a:grpSpLocks noChangeAspect="1"/>
            </p:cNvGrpSpPr>
            <p:nvPr/>
          </p:nvGrpSpPr>
          <p:grpSpPr bwMode="auto">
            <a:xfrm>
              <a:off x="3183" y="2609"/>
              <a:ext cx="333" cy="758"/>
              <a:chOff x="2832" y="2609"/>
              <a:chExt cx="333" cy="758"/>
            </a:xfrm>
          </p:grpSpPr>
          <p:sp>
            <p:nvSpPr>
              <p:cNvPr id="111754" name="AutoShape 138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55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56" name="Line 140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57" name="Line 141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58" name="Line 142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59" name="Line 143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0" name="Line 144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1" name="AutoShape 145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2" name="AutoShape 146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3" name="AutoShape 147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4" name="AutoShape 148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5" name="Line 149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6" name="Line 150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7" name="Line 151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68" name="Line 152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769" name="Group 153"/>
            <p:cNvGrpSpPr>
              <a:grpSpLocks noChangeAspect="1"/>
            </p:cNvGrpSpPr>
            <p:nvPr/>
          </p:nvGrpSpPr>
          <p:grpSpPr bwMode="auto">
            <a:xfrm>
              <a:off x="3102" y="2690"/>
              <a:ext cx="333" cy="758"/>
              <a:chOff x="2832" y="2609"/>
              <a:chExt cx="333" cy="758"/>
            </a:xfrm>
          </p:grpSpPr>
          <p:sp>
            <p:nvSpPr>
              <p:cNvPr id="111770" name="AutoShape 154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1" name="Line 155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2" name="Line 156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3" name="Line 157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4" name="Line 158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5" name="Line 159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6" name="Line 160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7" name="AutoShape 161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8" name="AutoShape 162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79" name="AutoShape 163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0" name="AutoShape 164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1" name="Line 165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2" name="Line 166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3" name="Line 167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4" name="Line 168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785" name="Group 169"/>
            <p:cNvGrpSpPr>
              <a:grpSpLocks noChangeAspect="1"/>
            </p:cNvGrpSpPr>
            <p:nvPr/>
          </p:nvGrpSpPr>
          <p:grpSpPr bwMode="auto">
            <a:xfrm>
              <a:off x="3025" y="2770"/>
              <a:ext cx="333" cy="758"/>
              <a:chOff x="2832" y="2609"/>
              <a:chExt cx="333" cy="758"/>
            </a:xfrm>
          </p:grpSpPr>
          <p:sp>
            <p:nvSpPr>
              <p:cNvPr id="111786" name="AutoShape 170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7" name="Line 171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8" name="Line 172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89" name="Line 173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0" name="Line 174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1" name="Line 175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2" name="Line 176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3" name="AutoShape 177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4" name="AutoShape 178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5" name="AutoShape 179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6" name="AutoShape 180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7" name="Line 181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8" name="Line 182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799" name="Line 183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0" name="Line 184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01" name="Group 185"/>
            <p:cNvGrpSpPr>
              <a:grpSpLocks noChangeAspect="1"/>
            </p:cNvGrpSpPr>
            <p:nvPr/>
          </p:nvGrpSpPr>
          <p:grpSpPr bwMode="auto">
            <a:xfrm>
              <a:off x="2946" y="2850"/>
              <a:ext cx="333" cy="758"/>
              <a:chOff x="2832" y="2609"/>
              <a:chExt cx="333" cy="758"/>
            </a:xfrm>
          </p:grpSpPr>
          <p:sp>
            <p:nvSpPr>
              <p:cNvPr id="111802" name="AutoShape 186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609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3" name="Line 187"/>
              <p:cNvSpPr>
                <a:spLocks noChangeAspect="1" noChangeShapeType="1"/>
              </p:cNvSpPr>
              <p:nvPr/>
            </p:nvSpPr>
            <p:spPr bwMode="auto">
              <a:xfrm flipH="1">
                <a:off x="2832" y="2671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4" name="Line 188"/>
              <p:cNvSpPr>
                <a:spLocks noChangeAspect="1" noChangeShapeType="1"/>
              </p:cNvSpPr>
              <p:nvPr/>
            </p:nvSpPr>
            <p:spPr bwMode="auto">
              <a:xfrm>
                <a:off x="3041" y="2671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5" name="Line 189"/>
              <p:cNvSpPr>
                <a:spLocks noChangeAspect="1" noChangeShapeType="1"/>
              </p:cNvSpPr>
              <p:nvPr/>
            </p:nvSpPr>
            <p:spPr bwMode="auto">
              <a:xfrm>
                <a:off x="3041" y="2829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6" name="Line 190"/>
              <p:cNvSpPr>
                <a:spLocks noChangeAspect="1" noChangeShapeType="1"/>
              </p:cNvSpPr>
              <p:nvPr/>
            </p:nvSpPr>
            <p:spPr bwMode="auto">
              <a:xfrm>
                <a:off x="3041" y="298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7" name="Line 191"/>
              <p:cNvSpPr>
                <a:spLocks noChangeAspect="1" noChangeShapeType="1"/>
              </p:cNvSpPr>
              <p:nvPr/>
            </p:nvSpPr>
            <p:spPr bwMode="auto">
              <a:xfrm>
                <a:off x="3041" y="314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8" name="Line 192"/>
              <p:cNvSpPr>
                <a:spLocks noChangeAspect="1" noChangeShapeType="1"/>
              </p:cNvSpPr>
              <p:nvPr/>
            </p:nvSpPr>
            <p:spPr bwMode="auto">
              <a:xfrm>
                <a:off x="3041" y="3305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09" name="AutoShape 193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2768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0" name="AutoShape 194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1" name="AutoShape 195"/>
              <p:cNvSpPr>
                <a:spLocks noChangeAspect="1" noChangeArrowheads="1"/>
              </p:cNvSpPr>
              <p:nvPr/>
            </p:nvSpPr>
            <p:spPr bwMode="auto">
              <a:xfrm rot="5400000">
                <a:off x="2913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2" name="AutoShape 196"/>
              <p:cNvSpPr>
                <a:spLocks noChangeAspect="1" noChangeArrowheads="1"/>
              </p:cNvSpPr>
              <p:nvPr/>
            </p:nvSpPr>
            <p:spPr bwMode="auto">
              <a:xfrm rot="5400000">
                <a:off x="2914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rgbClr val="FDA4B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3" name="Line 197"/>
              <p:cNvSpPr>
                <a:spLocks noChangeAspect="1" noChangeShapeType="1"/>
              </p:cNvSpPr>
              <p:nvPr/>
            </p:nvSpPr>
            <p:spPr bwMode="auto">
              <a:xfrm flipH="1">
                <a:off x="2832" y="2830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4" name="Line 198"/>
              <p:cNvSpPr>
                <a:spLocks noChangeAspect="1" noChangeShapeType="1"/>
              </p:cNvSpPr>
              <p:nvPr/>
            </p:nvSpPr>
            <p:spPr bwMode="auto">
              <a:xfrm flipH="1">
                <a:off x="2832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5" name="Line 199"/>
              <p:cNvSpPr>
                <a:spLocks noChangeAspect="1" noChangeShapeType="1"/>
              </p:cNvSpPr>
              <p:nvPr/>
            </p:nvSpPr>
            <p:spPr bwMode="auto">
              <a:xfrm flipH="1">
                <a:off x="2832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6" name="Line 200"/>
              <p:cNvSpPr>
                <a:spLocks noChangeAspect="1" noChangeShapeType="1"/>
              </p:cNvSpPr>
              <p:nvPr/>
            </p:nvSpPr>
            <p:spPr bwMode="auto">
              <a:xfrm flipH="1">
                <a:off x="2832" y="330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9DBAF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17" name="Group 201"/>
            <p:cNvGrpSpPr>
              <a:grpSpLocks noChangeAspect="1"/>
            </p:cNvGrpSpPr>
            <p:nvPr/>
          </p:nvGrpSpPr>
          <p:grpSpPr bwMode="auto">
            <a:xfrm>
              <a:off x="2865" y="2928"/>
              <a:ext cx="333" cy="758"/>
              <a:chOff x="2403" y="2926"/>
              <a:chExt cx="333" cy="758"/>
            </a:xfrm>
          </p:grpSpPr>
          <p:sp>
            <p:nvSpPr>
              <p:cNvPr id="111818" name="AutoShape 202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2926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19" name="Line 203"/>
              <p:cNvSpPr>
                <a:spLocks noChangeAspect="1" noChangeShapeType="1"/>
              </p:cNvSpPr>
              <p:nvPr/>
            </p:nvSpPr>
            <p:spPr bwMode="auto">
              <a:xfrm flipH="1">
                <a:off x="2403" y="2988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0" name="AutoShape 204"/>
              <p:cNvSpPr>
                <a:spLocks noChangeAspect="1" noChangeArrowheads="1"/>
              </p:cNvSpPr>
              <p:nvPr/>
            </p:nvSpPr>
            <p:spPr bwMode="auto">
              <a:xfrm rot="5400000">
                <a:off x="2484" y="3085"/>
                <a:ext cx="125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1" name="Line 205"/>
              <p:cNvSpPr>
                <a:spLocks noChangeAspect="1" noChangeShapeType="1"/>
              </p:cNvSpPr>
              <p:nvPr/>
            </p:nvSpPr>
            <p:spPr bwMode="auto">
              <a:xfrm flipH="1">
                <a:off x="2403" y="3146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2" name="AutoShape 206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3243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3" name="Line 207"/>
              <p:cNvSpPr>
                <a:spLocks noChangeAspect="1" noChangeShapeType="1"/>
              </p:cNvSpPr>
              <p:nvPr/>
            </p:nvSpPr>
            <p:spPr bwMode="auto">
              <a:xfrm flipH="1">
                <a:off x="2403" y="3305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4" name="AutoShape 208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3402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5" name="Line 209"/>
              <p:cNvSpPr>
                <a:spLocks noChangeAspect="1" noChangeShapeType="1"/>
              </p:cNvSpPr>
              <p:nvPr/>
            </p:nvSpPr>
            <p:spPr bwMode="auto">
              <a:xfrm flipH="1">
                <a:off x="2403" y="3464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6" name="AutoShape 210"/>
              <p:cNvSpPr>
                <a:spLocks noChangeAspect="1" noChangeArrowheads="1"/>
              </p:cNvSpPr>
              <p:nvPr/>
            </p:nvSpPr>
            <p:spPr bwMode="auto">
              <a:xfrm rot="5400000">
                <a:off x="2485" y="3560"/>
                <a:ext cx="124" cy="124"/>
              </a:xfrm>
              <a:prstGeom prst="triangle">
                <a:avLst>
                  <a:gd name="adj" fmla="val 49995"/>
                </a:avLst>
              </a:prstGeom>
              <a:solidFill>
                <a:srgbClr val="EAEAEA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7" name="Line 211"/>
              <p:cNvSpPr>
                <a:spLocks noChangeAspect="1" noChangeShapeType="1"/>
              </p:cNvSpPr>
              <p:nvPr/>
            </p:nvSpPr>
            <p:spPr bwMode="auto">
              <a:xfrm flipH="1">
                <a:off x="2403" y="3622"/>
                <a:ext cx="82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8" name="Line 212"/>
              <p:cNvSpPr>
                <a:spLocks noChangeAspect="1" noChangeShapeType="1"/>
              </p:cNvSpPr>
              <p:nvPr/>
            </p:nvSpPr>
            <p:spPr bwMode="auto">
              <a:xfrm>
                <a:off x="2612" y="3622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29" name="Line 213"/>
              <p:cNvSpPr>
                <a:spLocks noChangeAspect="1" noChangeShapeType="1"/>
              </p:cNvSpPr>
              <p:nvPr/>
            </p:nvSpPr>
            <p:spPr bwMode="auto">
              <a:xfrm>
                <a:off x="2612" y="346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0" name="Line 214"/>
              <p:cNvSpPr>
                <a:spLocks noChangeAspect="1" noChangeShapeType="1"/>
              </p:cNvSpPr>
              <p:nvPr/>
            </p:nvSpPr>
            <p:spPr bwMode="auto">
              <a:xfrm>
                <a:off x="2612" y="3306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1" name="Line 215"/>
              <p:cNvSpPr>
                <a:spLocks noChangeAspect="1" noChangeShapeType="1"/>
              </p:cNvSpPr>
              <p:nvPr/>
            </p:nvSpPr>
            <p:spPr bwMode="auto">
              <a:xfrm>
                <a:off x="2612" y="3148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2" name="Line 216"/>
              <p:cNvSpPr>
                <a:spLocks noChangeAspect="1" noChangeShapeType="1"/>
              </p:cNvSpPr>
              <p:nvPr/>
            </p:nvSpPr>
            <p:spPr bwMode="auto">
              <a:xfrm>
                <a:off x="2612" y="2990"/>
                <a:ext cx="124" cy="0"/>
              </a:xfrm>
              <a:prstGeom prst="line">
                <a:avLst/>
              </a:prstGeom>
              <a:noFill/>
              <a:ln w="12700">
                <a:solidFill>
                  <a:srgbClr val="50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111833" name="Group 217"/>
          <p:cNvGrpSpPr>
            <a:grpSpLocks noChangeAspect="1"/>
          </p:cNvGrpSpPr>
          <p:nvPr/>
        </p:nvGrpSpPr>
        <p:grpSpPr bwMode="auto">
          <a:xfrm>
            <a:off x="1811338" y="3268663"/>
            <a:ext cx="514350" cy="962025"/>
            <a:chOff x="3202" y="2609"/>
            <a:chExt cx="710" cy="1075"/>
          </a:xfrm>
        </p:grpSpPr>
        <p:grpSp>
          <p:nvGrpSpPr>
            <p:cNvPr id="111834" name="Group 218"/>
            <p:cNvGrpSpPr>
              <a:grpSpLocks noChangeAspect="1"/>
            </p:cNvGrpSpPr>
            <p:nvPr/>
          </p:nvGrpSpPr>
          <p:grpSpPr bwMode="auto">
            <a:xfrm>
              <a:off x="3518" y="2609"/>
              <a:ext cx="394" cy="758"/>
              <a:chOff x="2578" y="2609"/>
              <a:chExt cx="394" cy="758"/>
            </a:xfrm>
          </p:grpSpPr>
          <p:sp>
            <p:nvSpPr>
              <p:cNvPr id="111835" name="Rectangle 219"/>
              <p:cNvSpPr>
                <a:spLocks noChangeAspect="1" noChangeArrowheads="1"/>
              </p:cNvSpPr>
              <p:nvPr/>
            </p:nvSpPr>
            <p:spPr bwMode="auto">
              <a:xfrm>
                <a:off x="2578" y="2609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6" name="AutoShape 220"/>
              <p:cNvSpPr>
                <a:spLocks noChangeAspect="1" noChangeArrowheads="1"/>
              </p:cNvSpPr>
              <p:nvPr/>
            </p:nvSpPr>
            <p:spPr bwMode="auto">
              <a:xfrm>
                <a:off x="2848" y="2640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7" name="Rectangle 221"/>
              <p:cNvSpPr>
                <a:spLocks noChangeAspect="1" noChangeArrowheads="1"/>
              </p:cNvSpPr>
              <p:nvPr/>
            </p:nvSpPr>
            <p:spPr bwMode="auto">
              <a:xfrm>
                <a:off x="2578" y="2767"/>
                <a:ext cx="267" cy="125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8" name="AutoShape 222"/>
              <p:cNvSpPr>
                <a:spLocks noChangeAspect="1" noChangeArrowheads="1"/>
              </p:cNvSpPr>
              <p:nvPr/>
            </p:nvSpPr>
            <p:spPr bwMode="auto">
              <a:xfrm>
                <a:off x="2848" y="2799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39" name="Rectangle 223"/>
              <p:cNvSpPr>
                <a:spLocks noChangeAspect="1" noChangeArrowheads="1"/>
              </p:cNvSpPr>
              <p:nvPr/>
            </p:nvSpPr>
            <p:spPr bwMode="auto">
              <a:xfrm>
                <a:off x="2578" y="2926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0" name="AutoShape 224"/>
              <p:cNvSpPr>
                <a:spLocks noChangeAspect="1" noChangeArrowheads="1"/>
              </p:cNvSpPr>
              <p:nvPr/>
            </p:nvSpPr>
            <p:spPr bwMode="auto">
              <a:xfrm>
                <a:off x="2848" y="2957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1" name="Rectangle 225"/>
              <p:cNvSpPr>
                <a:spLocks noChangeAspect="1" noChangeArrowheads="1"/>
              </p:cNvSpPr>
              <p:nvPr/>
            </p:nvSpPr>
            <p:spPr bwMode="auto">
              <a:xfrm>
                <a:off x="2578" y="3084"/>
                <a:ext cx="267" cy="125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2" name="AutoShape 226"/>
              <p:cNvSpPr>
                <a:spLocks noChangeAspect="1" noChangeArrowheads="1"/>
              </p:cNvSpPr>
              <p:nvPr/>
            </p:nvSpPr>
            <p:spPr bwMode="auto">
              <a:xfrm>
                <a:off x="2848" y="3116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3" name="Rectangle 227"/>
              <p:cNvSpPr>
                <a:spLocks noChangeAspect="1" noChangeArrowheads="1"/>
              </p:cNvSpPr>
              <p:nvPr/>
            </p:nvSpPr>
            <p:spPr bwMode="auto">
              <a:xfrm>
                <a:off x="2578" y="3243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4" name="AutoShape 228"/>
              <p:cNvSpPr>
                <a:spLocks noChangeAspect="1" noChangeArrowheads="1"/>
              </p:cNvSpPr>
              <p:nvPr/>
            </p:nvSpPr>
            <p:spPr bwMode="auto">
              <a:xfrm>
                <a:off x="2848" y="3274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45" name="Group 229"/>
            <p:cNvGrpSpPr>
              <a:grpSpLocks noChangeAspect="1"/>
            </p:cNvGrpSpPr>
            <p:nvPr/>
          </p:nvGrpSpPr>
          <p:grpSpPr bwMode="auto">
            <a:xfrm>
              <a:off x="3438" y="2688"/>
              <a:ext cx="394" cy="759"/>
              <a:chOff x="2499" y="2688"/>
              <a:chExt cx="394" cy="759"/>
            </a:xfrm>
          </p:grpSpPr>
          <p:sp>
            <p:nvSpPr>
              <p:cNvPr id="111846" name="Rectangle 230"/>
              <p:cNvSpPr>
                <a:spLocks noChangeAspect="1" noChangeArrowheads="1"/>
              </p:cNvSpPr>
              <p:nvPr/>
            </p:nvSpPr>
            <p:spPr bwMode="auto">
              <a:xfrm>
                <a:off x="2499" y="2688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7" name="AutoShape 231"/>
              <p:cNvSpPr>
                <a:spLocks noChangeAspect="1" noChangeArrowheads="1"/>
              </p:cNvSpPr>
              <p:nvPr/>
            </p:nvSpPr>
            <p:spPr bwMode="auto">
              <a:xfrm>
                <a:off x="2769" y="2719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8" name="Rectangle 232"/>
              <p:cNvSpPr>
                <a:spLocks noChangeAspect="1" noChangeArrowheads="1"/>
              </p:cNvSpPr>
              <p:nvPr/>
            </p:nvSpPr>
            <p:spPr bwMode="auto">
              <a:xfrm>
                <a:off x="2499" y="2847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49" name="AutoShape 233"/>
              <p:cNvSpPr>
                <a:spLocks noChangeAspect="1" noChangeArrowheads="1"/>
              </p:cNvSpPr>
              <p:nvPr/>
            </p:nvSpPr>
            <p:spPr bwMode="auto">
              <a:xfrm>
                <a:off x="2769" y="2878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0" name="Rectangle 234"/>
              <p:cNvSpPr>
                <a:spLocks noChangeAspect="1" noChangeArrowheads="1"/>
              </p:cNvSpPr>
              <p:nvPr/>
            </p:nvSpPr>
            <p:spPr bwMode="auto">
              <a:xfrm>
                <a:off x="2499" y="3005"/>
                <a:ext cx="267" cy="125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1" name="AutoShape 235"/>
              <p:cNvSpPr>
                <a:spLocks noChangeAspect="1" noChangeArrowheads="1"/>
              </p:cNvSpPr>
              <p:nvPr/>
            </p:nvSpPr>
            <p:spPr bwMode="auto">
              <a:xfrm>
                <a:off x="2769" y="3037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2" name="Rectangle 236"/>
              <p:cNvSpPr>
                <a:spLocks noChangeAspect="1" noChangeArrowheads="1"/>
              </p:cNvSpPr>
              <p:nvPr/>
            </p:nvSpPr>
            <p:spPr bwMode="auto">
              <a:xfrm>
                <a:off x="2499" y="3164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3" name="AutoShape 237"/>
              <p:cNvSpPr>
                <a:spLocks noChangeAspect="1" noChangeArrowheads="1"/>
              </p:cNvSpPr>
              <p:nvPr/>
            </p:nvSpPr>
            <p:spPr bwMode="auto">
              <a:xfrm>
                <a:off x="2769" y="3195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4" name="Rectangle 238"/>
              <p:cNvSpPr>
                <a:spLocks noChangeAspect="1" noChangeArrowheads="1"/>
              </p:cNvSpPr>
              <p:nvPr/>
            </p:nvSpPr>
            <p:spPr bwMode="auto">
              <a:xfrm>
                <a:off x="2499" y="3323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5" name="AutoShape 239"/>
              <p:cNvSpPr>
                <a:spLocks noChangeAspect="1" noChangeArrowheads="1"/>
              </p:cNvSpPr>
              <p:nvPr/>
            </p:nvSpPr>
            <p:spPr bwMode="auto">
              <a:xfrm>
                <a:off x="2769" y="3354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56" name="Group 240"/>
            <p:cNvGrpSpPr>
              <a:grpSpLocks noChangeAspect="1"/>
            </p:cNvGrpSpPr>
            <p:nvPr/>
          </p:nvGrpSpPr>
          <p:grpSpPr bwMode="auto">
            <a:xfrm>
              <a:off x="3358" y="2767"/>
              <a:ext cx="394" cy="759"/>
              <a:chOff x="2419" y="2767"/>
              <a:chExt cx="394" cy="759"/>
            </a:xfrm>
          </p:grpSpPr>
          <p:sp>
            <p:nvSpPr>
              <p:cNvPr id="111857" name="Rectangle 241"/>
              <p:cNvSpPr>
                <a:spLocks noChangeAspect="1" noChangeArrowheads="1"/>
              </p:cNvSpPr>
              <p:nvPr/>
            </p:nvSpPr>
            <p:spPr bwMode="auto">
              <a:xfrm>
                <a:off x="2419" y="2767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8" name="AutoShape 242"/>
              <p:cNvSpPr>
                <a:spLocks noChangeAspect="1" noChangeArrowheads="1"/>
              </p:cNvSpPr>
              <p:nvPr/>
            </p:nvSpPr>
            <p:spPr bwMode="auto">
              <a:xfrm>
                <a:off x="2689" y="2798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59" name="Rectangle 243"/>
              <p:cNvSpPr>
                <a:spLocks noChangeAspect="1" noChangeArrowheads="1"/>
              </p:cNvSpPr>
              <p:nvPr/>
            </p:nvSpPr>
            <p:spPr bwMode="auto">
              <a:xfrm>
                <a:off x="2419" y="2926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0" name="AutoShape 244"/>
              <p:cNvSpPr>
                <a:spLocks noChangeAspect="1" noChangeArrowheads="1"/>
              </p:cNvSpPr>
              <p:nvPr/>
            </p:nvSpPr>
            <p:spPr bwMode="auto">
              <a:xfrm>
                <a:off x="2689" y="2957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1" name="Rectangle 245"/>
              <p:cNvSpPr>
                <a:spLocks noChangeAspect="1" noChangeArrowheads="1"/>
              </p:cNvSpPr>
              <p:nvPr/>
            </p:nvSpPr>
            <p:spPr bwMode="auto">
              <a:xfrm>
                <a:off x="2419" y="3084"/>
                <a:ext cx="267" cy="125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2" name="AutoShape 246"/>
              <p:cNvSpPr>
                <a:spLocks noChangeAspect="1" noChangeArrowheads="1"/>
              </p:cNvSpPr>
              <p:nvPr/>
            </p:nvSpPr>
            <p:spPr bwMode="auto">
              <a:xfrm>
                <a:off x="2689" y="3116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3" name="Rectangle 247"/>
              <p:cNvSpPr>
                <a:spLocks noChangeAspect="1" noChangeArrowheads="1"/>
              </p:cNvSpPr>
              <p:nvPr/>
            </p:nvSpPr>
            <p:spPr bwMode="auto">
              <a:xfrm>
                <a:off x="2419" y="3243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4" name="AutoShape 248"/>
              <p:cNvSpPr>
                <a:spLocks noChangeAspect="1" noChangeArrowheads="1"/>
              </p:cNvSpPr>
              <p:nvPr/>
            </p:nvSpPr>
            <p:spPr bwMode="auto">
              <a:xfrm>
                <a:off x="2689" y="3274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5" name="Rectangle 249"/>
              <p:cNvSpPr>
                <a:spLocks noChangeAspect="1" noChangeArrowheads="1"/>
              </p:cNvSpPr>
              <p:nvPr/>
            </p:nvSpPr>
            <p:spPr bwMode="auto">
              <a:xfrm>
                <a:off x="2419" y="3402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6" name="AutoShape 250"/>
              <p:cNvSpPr>
                <a:spLocks noChangeAspect="1" noChangeArrowheads="1"/>
              </p:cNvSpPr>
              <p:nvPr/>
            </p:nvSpPr>
            <p:spPr bwMode="auto">
              <a:xfrm>
                <a:off x="2689" y="3433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67" name="Group 251"/>
            <p:cNvGrpSpPr>
              <a:grpSpLocks noChangeAspect="1"/>
            </p:cNvGrpSpPr>
            <p:nvPr/>
          </p:nvGrpSpPr>
          <p:grpSpPr bwMode="auto">
            <a:xfrm>
              <a:off x="3282" y="2846"/>
              <a:ext cx="394" cy="759"/>
              <a:chOff x="2340" y="2846"/>
              <a:chExt cx="394" cy="759"/>
            </a:xfrm>
          </p:grpSpPr>
          <p:sp>
            <p:nvSpPr>
              <p:cNvPr id="111868" name="Rectangle 252"/>
              <p:cNvSpPr>
                <a:spLocks noChangeAspect="1" noChangeArrowheads="1"/>
              </p:cNvSpPr>
              <p:nvPr/>
            </p:nvSpPr>
            <p:spPr bwMode="auto">
              <a:xfrm>
                <a:off x="2340" y="2846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69" name="AutoShape 253"/>
              <p:cNvSpPr>
                <a:spLocks noChangeAspect="1" noChangeArrowheads="1"/>
              </p:cNvSpPr>
              <p:nvPr/>
            </p:nvSpPr>
            <p:spPr bwMode="auto">
              <a:xfrm>
                <a:off x="2610" y="2877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0" name="Rectangle 254"/>
              <p:cNvSpPr>
                <a:spLocks noChangeAspect="1" noChangeArrowheads="1"/>
              </p:cNvSpPr>
              <p:nvPr/>
            </p:nvSpPr>
            <p:spPr bwMode="auto">
              <a:xfrm>
                <a:off x="2340" y="3005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1" name="AutoShape 255"/>
              <p:cNvSpPr>
                <a:spLocks noChangeAspect="1" noChangeArrowheads="1"/>
              </p:cNvSpPr>
              <p:nvPr/>
            </p:nvSpPr>
            <p:spPr bwMode="auto">
              <a:xfrm>
                <a:off x="2610" y="3036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2" name="Rectangle 256"/>
              <p:cNvSpPr>
                <a:spLocks noChangeAspect="1" noChangeArrowheads="1"/>
              </p:cNvSpPr>
              <p:nvPr/>
            </p:nvSpPr>
            <p:spPr bwMode="auto">
              <a:xfrm>
                <a:off x="2340" y="3164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3" name="AutoShape 257"/>
              <p:cNvSpPr>
                <a:spLocks noChangeAspect="1" noChangeArrowheads="1"/>
              </p:cNvSpPr>
              <p:nvPr/>
            </p:nvSpPr>
            <p:spPr bwMode="auto">
              <a:xfrm>
                <a:off x="2610" y="3195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4" name="Rectangle 258"/>
              <p:cNvSpPr>
                <a:spLocks noChangeAspect="1" noChangeArrowheads="1"/>
              </p:cNvSpPr>
              <p:nvPr/>
            </p:nvSpPr>
            <p:spPr bwMode="auto">
              <a:xfrm>
                <a:off x="2340" y="3322"/>
                <a:ext cx="267" cy="125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5" name="AutoShape 259"/>
              <p:cNvSpPr>
                <a:spLocks noChangeAspect="1" noChangeArrowheads="1"/>
              </p:cNvSpPr>
              <p:nvPr/>
            </p:nvSpPr>
            <p:spPr bwMode="auto">
              <a:xfrm>
                <a:off x="2610" y="3354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6" name="Rectangle 260"/>
              <p:cNvSpPr>
                <a:spLocks noChangeAspect="1" noChangeArrowheads="1"/>
              </p:cNvSpPr>
              <p:nvPr/>
            </p:nvSpPr>
            <p:spPr bwMode="auto">
              <a:xfrm>
                <a:off x="2340" y="3481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77" name="AutoShape 261"/>
              <p:cNvSpPr>
                <a:spLocks noChangeAspect="1" noChangeArrowheads="1"/>
              </p:cNvSpPr>
              <p:nvPr/>
            </p:nvSpPr>
            <p:spPr bwMode="auto">
              <a:xfrm>
                <a:off x="2610" y="3512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1878" name="Group 262"/>
            <p:cNvGrpSpPr>
              <a:grpSpLocks noChangeAspect="1"/>
            </p:cNvGrpSpPr>
            <p:nvPr/>
          </p:nvGrpSpPr>
          <p:grpSpPr bwMode="auto">
            <a:xfrm>
              <a:off x="3202" y="2926"/>
              <a:ext cx="394" cy="758"/>
              <a:chOff x="2261" y="2926"/>
              <a:chExt cx="394" cy="758"/>
            </a:xfrm>
          </p:grpSpPr>
          <p:grpSp>
            <p:nvGrpSpPr>
              <p:cNvPr id="111879" name="Group 263"/>
              <p:cNvGrpSpPr>
                <a:grpSpLocks noChangeAspect="1"/>
              </p:cNvGrpSpPr>
              <p:nvPr/>
            </p:nvGrpSpPr>
            <p:grpSpPr bwMode="auto">
              <a:xfrm>
                <a:off x="2261" y="2926"/>
                <a:ext cx="394" cy="600"/>
                <a:chOff x="2261" y="2926"/>
                <a:chExt cx="394" cy="600"/>
              </a:xfrm>
            </p:grpSpPr>
            <p:sp>
              <p:nvSpPr>
                <p:cNvPr id="111880" name="Rectangle 264"/>
                <p:cNvSpPr>
                  <a:spLocks noChangeAspect="1" noChangeArrowheads="1"/>
                </p:cNvSpPr>
                <p:nvPr/>
              </p:nvSpPr>
              <p:spPr bwMode="auto">
                <a:xfrm>
                  <a:off x="2261" y="2926"/>
                  <a:ext cx="267" cy="124"/>
                </a:xfrm>
                <a:prstGeom prst="rect">
                  <a:avLst/>
                </a:prstGeom>
                <a:solidFill>
                  <a:srgbClr val="EAEAEA"/>
                </a:solidFill>
                <a:ln w="127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1" name="AutoShape 265"/>
                <p:cNvSpPr>
                  <a:spLocks noChangeAspect="1" noChangeArrowheads="1"/>
                </p:cNvSpPr>
                <p:nvPr/>
              </p:nvSpPr>
              <p:spPr bwMode="auto">
                <a:xfrm>
                  <a:off x="2531" y="2957"/>
                  <a:ext cx="124" cy="61"/>
                </a:xfrm>
                <a:prstGeom prst="rightArrow">
                  <a:avLst>
                    <a:gd name="adj1" fmla="val 50000"/>
                    <a:gd name="adj2" fmla="val 101649"/>
                  </a:avLst>
                </a:prstGeom>
                <a:solidFill>
                  <a:srgbClr val="EAEAEA"/>
                </a:solidFill>
                <a:ln w="12700">
                  <a:solidFill>
                    <a:srgbClr val="9DBAFE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2" name="Rectangle 266"/>
                <p:cNvSpPr>
                  <a:spLocks noChangeAspect="1" noChangeArrowheads="1"/>
                </p:cNvSpPr>
                <p:nvPr/>
              </p:nvSpPr>
              <p:spPr bwMode="auto">
                <a:xfrm>
                  <a:off x="2261" y="3084"/>
                  <a:ext cx="267" cy="125"/>
                </a:xfrm>
                <a:prstGeom prst="rect">
                  <a:avLst/>
                </a:prstGeom>
                <a:solidFill>
                  <a:srgbClr val="EAEAEA"/>
                </a:solidFill>
                <a:ln w="127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3" name="AutoShape 267"/>
                <p:cNvSpPr>
                  <a:spLocks noChangeAspect="1" noChangeArrowheads="1"/>
                </p:cNvSpPr>
                <p:nvPr/>
              </p:nvSpPr>
              <p:spPr bwMode="auto">
                <a:xfrm>
                  <a:off x="2531" y="3116"/>
                  <a:ext cx="124" cy="61"/>
                </a:xfrm>
                <a:prstGeom prst="rightArrow">
                  <a:avLst>
                    <a:gd name="adj1" fmla="val 50000"/>
                    <a:gd name="adj2" fmla="val 101649"/>
                  </a:avLst>
                </a:prstGeom>
                <a:solidFill>
                  <a:srgbClr val="EAEAEA"/>
                </a:solidFill>
                <a:ln w="12700">
                  <a:solidFill>
                    <a:srgbClr val="9DBAFE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4" name="Rectangle 268"/>
                <p:cNvSpPr>
                  <a:spLocks noChangeAspect="1" noChangeArrowheads="1"/>
                </p:cNvSpPr>
                <p:nvPr/>
              </p:nvSpPr>
              <p:spPr bwMode="auto">
                <a:xfrm>
                  <a:off x="2261" y="3243"/>
                  <a:ext cx="267" cy="124"/>
                </a:xfrm>
                <a:prstGeom prst="rect">
                  <a:avLst/>
                </a:prstGeom>
                <a:solidFill>
                  <a:srgbClr val="EAEAEA"/>
                </a:solidFill>
                <a:ln w="127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5" name="AutoShape 269"/>
                <p:cNvSpPr>
                  <a:spLocks noChangeAspect="1" noChangeArrowheads="1"/>
                </p:cNvSpPr>
                <p:nvPr/>
              </p:nvSpPr>
              <p:spPr bwMode="auto">
                <a:xfrm>
                  <a:off x="2531" y="3274"/>
                  <a:ext cx="124" cy="61"/>
                </a:xfrm>
                <a:prstGeom prst="rightArrow">
                  <a:avLst>
                    <a:gd name="adj1" fmla="val 50000"/>
                    <a:gd name="adj2" fmla="val 101649"/>
                  </a:avLst>
                </a:prstGeom>
                <a:solidFill>
                  <a:srgbClr val="EAEAEA"/>
                </a:solidFill>
                <a:ln w="12700">
                  <a:solidFill>
                    <a:srgbClr val="9DBAFE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6" name="Rectangle 270"/>
                <p:cNvSpPr>
                  <a:spLocks noChangeAspect="1" noChangeArrowheads="1"/>
                </p:cNvSpPr>
                <p:nvPr/>
              </p:nvSpPr>
              <p:spPr bwMode="auto">
                <a:xfrm>
                  <a:off x="2261" y="3402"/>
                  <a:ext cx="267" cy="124"/>
                </a:xfrm>
                <a:prstGeom prst="rect">
                  <a:avLst/>
                </a:prstGeom>
                <a:solidFill>
                  <a:srgbClr val="EAEAEA"/>
                </a:solidFill>
                <a:ln w="127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1887" name="AutoShape 271"/>
                <p:cNvSpPr>
                  <a:spLocks noChangeAspect="1" noChangeArrowheads="1"/>
                </p:cNvSpPr>
                <p:nvPr/>
              </p:nvSpPr>
              <p:spPr bwMode="auto">
                <a:xfrm>
                  <a:off x="2531" y="3433"/>
                  <a:ext cx="124" cy="61"/>
                </a:xfrm>
                <a:prstGeom prst="rightArrow">
                  <a:avLst>
                    <a:gd name="adj1" fmla="val 50000"/>
                    <a:gd name="adj2" fmla="val 101649"/>
                  </a:avLst>
                </a:prstGeom>
                <a:solidFill>
                  <a:srgbClr val="EAEAEA"/>
                </a:solidFill>
                <a:ln w="12700">
                  <a:solidFill>
                    <a:srgbClr val="9DBAFE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11888" name="Rectangle 272"/>
              <p:cNvSpPr>
                <a:spLocks noChangeAspect="1" noChangeArrowheads="1"/>
              </p:cNvSpPr>
              <p:nvPr/>
            </p:nvSpPr>
            <p:spPr bwMode="auto">
              <a:xfrm>
                <a:off x="2261" y="3560"/>
                <a:ext cx="267" cy="124"/>
              </a:xfrm>
              <a:prstGeom prst="rect">
                <a:avLst/>
              </a:prstGeom>
              <a:solidFill>
                <a:srgbClr val="EAEAEA"/>
              </a:solidFill>
              <a:ln w="12700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1889" name="AutoShape 273"/>
              <p:cNvSpPr>
                <a:spLocks noChangeAspect="1" noChangeArrowheads="1"/>
              </p:cNvSpPr>
              <p:nvPr/>
            </p:nvSpPr>
            <p:spPr bwMode="auto">
              <a:xfrm>
                <a:off x="2531" y="3591"/>
                <a:ext cx="124" cy="61"/>
              </a:xfrm>
              <a:prstGeom prst="rightArrow">
                <a:avLst>
                  <a:gd name="adj1" fmla="val 50000"/>
                  <a:gd name="adj2" fmla="val 101649"/>
                </a:avLst>
              </a:prstGeom>
              <a:solidFill>
                <a:srgbClr val="EAEAEA"/>
              </a:solidFill>
              <a:ln w="12700">
                <a:solidFill>
                  <a:srgbClr val="9DBAFE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111890" name="Group 274"/>
          <p:cNvGrpSpPr>
            <a:grpSpLocks noChangeAspect="1"/>
          </p:cNvGrpSpPr>
          <p:nvPr/>
        </p:nvGrpSpPr>
        <p:grpSpPr bwMode="auto">
          <a:xfrm>
            <a:off x="2097088" y="3297238"/>
            <a:ext cx="242887" cy="942975"/>
            <a:chOff x="2874" y="1152"/>
            <a:chExt cx="336" cy="1056"/>
          </a:xfrm>
        </p:grpSpPr>
        <p:sp>
          <p:nvSpPr>
            <p:cNvPr id="111891" name="AutoShape 275"/>
            <p:cNvSpPr>
              <a:spLocks noChangeAspect="1" noChangeArrowheads="1"/>
            </p:cNvSpPr>
            <p:nvPr/>
          </p:nvSpPr>
          <p:spPr bwMode="auto">
            <a:xfrm rot="16200000" flipV="1">
              <a:off x="2514" y="1512"/>
              <a:ext cx="1056" cy="336"/>
            </a:xfrm>
            <a:prstGeom prst="parallelogram">
              <a:avLst>
                <a:gd name="adj" fmla="val 78571"/>
              </a:avLst>
            </a:prstGeom>
            <a:solidFill>
              <a:srgbClr val="FEF8CE"/>
            </a:solidFill>
            <a:ln w="6350">
              <a:solidFill>
                <a:srgbClr val="00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2" name="AutoShape 276"/>
            <p:cNvSpPr>
              <a:spLocks noChangeAspect="1" noChangeArrowheads="1"/>
            </p:cNvSpPr>
            <p:nvPr/>
          </p:nvSpPr>
          <p:spPr bwMode="auto">
            <a:xfrm>
              <a:off x="3114" y="1248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3" name="AutoShape 277"/>
            <p:cNvSpPr>
              <a:spLocks noChangeAspect="1" noChangeArrowheads="1"/>
            </p:cNvSpPr>
            <p:nvPr/>
          </p:nvSpPr>
          <p:spPr bwMode="auto">
            <a:xfrm>
              <a:off x="3114" y="1392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4" name="AutoShape 278"/>
            <p:cNvSpPr>
              <a:spLocks noChangeAspect="1" noChangeArrowheads="1"/>
            </p:cNvSpPr>
            <p:nvPr/>
          </p:nvSpPr>
          <p:spPr bwMode="auto">
            <a:xfrm>
              <a:off x="3114" y="153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5" name="AutoShape 279"/>
            <p:cNvSpPr>
              <a:spLocks noChangeAspect="1" noChangeArrowheads="1"/>
            </p:cNvSpPr>
            <p:nvPr/>
          </p:nvSpPr>
          <p:spPr bwMode="auto">
            <a:xfrm>
              <a:off x="3130" y="1746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6" name="AutoShape 280"/>
            <p:cNvSpPr>
              <a:spLocks noChangeAspect="1" noChangeArrowheads="1"/>
            </p:cNvSpPr>
            <p:nvPr/>
          </p:nvSpPr>
          <p:spPr bwMode="auto">
            <a:xfrm>
              <a:off x="3027" y="140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7" name="AutoShape 281"/>
            <p:cNvSpPr>
              <a:spLocks noChangeAspect="1" noChangeArrowheads="1"/>
            </p:cNvSpPr>
            <p:nvPr/>
          </p:nvSpPr>
          <p:spPr bwMode="auto">
            <a:xfrm>
              <a:off x="3027" y="155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8" name="AutoShape 282"/>
            <p:cNvSpPr>
              <a:spLocks noChangeAspect="1" noChangeArrowheads="1"/>
            </p:cNvSpPr>
            <p:nvPr/>
          </p:nvSpPr>
          <p:spPr bwMode="auto">
            <a:xfrm>
              <a:off x="3015" y="1843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899" name="AutoShape 283"/>
            <p:cNvSpPr>
              <a:spLocks noChangeAspect="1" noChangeArrowheads="1"/>
            </p:cNvSpPr>
            <p:nvPr/>
          </p:nvSpPr>
          <p:spPr bwMode="auto">
            <a:xfrm>
              <a:off x="2934" y="1437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900" name="AutoShape 284"/>
            <p:cNvSpPr>
              <a:spLocks noChangeAspect="1" noChangeArrowheads="1"/>
            </p:cNvSpPr>
            <p:nvPr/>
          </p:nvSpPr>
          <p:spPr bwMode="auto">
            <a:xfrm>
              <a:off x="2934" y="1581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901" name="AutoShape 285"/>
            <p:cNvSpPr>
              <a:spLocks noChangeAspect="1" noChangeArrowheads="1"/>
            </p:cNvSpPr>
            <p:nvPr/>
          </p:nvSpPr>
          <p:spPr bwMode="auto">
            <a:xfrm>
              <a:off x="2934" y="1725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902" name="AutoShape 286"/>
            <p:cNvSpPr>
              <a:spLocks noChangeAspect="1" noChangeArrowheads="1"/>
            </p:cNvSpPr>
            <p:nvPr/>
          </p:nvSpPr>
          <p:spPr bwMode="auto">
            <a:xfrm>
              <a:off x="2907" y="1935"/>
              <a:ext cx="45" cy="140"/>
            </a:xfrm>
            <a:prstGeom prst="cube">
              <a:avLst>
                <a:gd name="adj" fmla="val 70829"/>
              </a:avLst>
            </a:prstGeom>
            <a:solidFill>
              <a:schemeClr val="bg1"/>
            </a:solidFill>
            <a:ln w="12700">
              <a:solidFill>
                <a:srgbClr val="9DBAF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1903" name="WordArt 287"/>
          <p:cNvSpPr>
            <a:spLocks noChangeArrowheads="1" noChangeShapeType="1" noTextEdit="1"/>
          </p:cNvSpPr>
          <p:nvPr/>
        </p:nvSpPr>
        <p:spPr bwMode="auto">
          <a:xfrm>
            <a:off x="982663" y="4400550"/>
            <a:ext cx="1238250" cy="2809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Bottom">
              <a:avLst>
                <a:gd name="adj" fmla="val 100000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GB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effectLst/>
                <a:latin typeface="Impact"/>
              </a:rPr>
              <a:t>ON-DETECTOR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605" y="1414081"/>
            <a:ext cx="6759549" cy="4528898"/>
          </a:xfrm>
          <a:prstGeom prst="rect">
            <a:avLst/>
          </a:prstGeom>
        </p:spPr>
      </p:pic>
      <p:sp>
        <p:nvSpPr>
          <p:cNvPr id="3" name="Trapezoid 2"/>
          <p:cNvSpPr/>
          <p:nvPr/>
        </p:nvSpPr>
        <p:spPr bwMode="auto">
          <a:xfrm rot="16377376">
            <a:off x="6829729" y="2993048"/>
            <a:ext cx="562682" cy="1327490"/>
          </a:xfrm>
          <a:prstGeom prst="trapezoid">
            <a:avLst>
              <a:gd name="adj" fmla="val 25826"/>
            </a:avLst>
          </a:prstGeom>
          <a:solidFill>
            <a:srgbClr val="FFCC99">
              <a:alpha val="9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82880" rIns="91440" bIns="9144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itchFamily="82" charset="0"/>
            </a:endParaRPr>
          </a:p>
        </p:txBody>
      </p:sp>
      <p:sp>
        <p:nvSpPr>
          <p:cNvPr id="111640" name="Text Box 24"/>
          <p:cNvSpPr txBox="1">
            <a:spLocks noChangeArrowheads="1"/>
          </p:cNvSpPr>
          <p:nvPr/>
        </p:nvSpPr>
        <p:spPr bwMode="auto">
          <a:xfrm>
            <a:off x="6407319" y="3474466"/>
            <a:ext cx="140750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>
                <a:solidFill>
                  <a:srgbClr val="006600"/>
                </a:solidFill>
                <a:effectLst/>
                <a:latin typeface="Times New Roman" pitchFamily="18" charset="0"/>
              </a:rPr>
              <a:t>1 </a:t>
            </a:r>
            <a:r>
              <a:rPr lang="en-US" altLang="en-US" sz="1400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Super-modulo</a:t>
            </a:r>
            <a:endParaRPr lang="en-US" altLang="en-US" sz="1400" dirty="0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75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>
            <a:alpha val="91000"/>
          </a:srgb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182880" rIns="91440" bIns="9144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3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empus Sans ITC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>
            <a:alpha val="91000"/>
          </a:srgb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182880" rIns="91440" bIns="9144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3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empus Sans ITC" pitchFamily="8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23279</TotalTime>
  <Words>998</Words>
  <Application>Microsoft Macintosh PowerPoint</Application>
  <PresentationFormat>On-screen Show (4:3)</PresentationFormat>
  <Paragraphs>317</Paragraphs>
  <Slides>31</Slides>
  <Notes>26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PET data acquisition system</vt:lpstr>
      <vt:lpstr>PowerPoint Presentation</vt:lpstr>
      <vt:lpstr>PowerPoint Presentation</vt:lpstr>
      <vt:lpstr>PowerPoint Presentation</vt:lpstr>
      <vt:lpstr>Demonstrador TOFPET com SIPMs</vt:lpstr>
      <vt:lpstr>Outras aplicações de SiPMs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carlos</dc:creator>
  <cp:lastModifiedBy>Joao Varela</cp:lastModifiedBy>
  <cp:revision>350</cp:revision>
  <cp:lastPrinted>2001-10-08T14:12:42Z</cp:lastPrinted>
  <dcterms:created xsi:type="dcterms:W3CDTF">2000-06-08T07:32:48Z</dcterms:created>
  <dcterms:modified xsi:type="dcterms:W3CDTF">2016-04-11T15:36:17Z</dcterms:modified>
</cp:coreProperties>
</file>