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46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ECalCalculation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ECalCalcula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94074633420194"/>
          <c:y val="3.6061781907574711E-2"/>
          <c:w val="0.85199537149794391"/>
          <c:h val="0.8136931549059184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Sheet3!$B$18</c:f>
              <c:strCache>
                <c:ptCount val="1"/>
                <c:pt idx="0">
                  <c:v>CLIC_o2_v04</c:v>
                </c:pt>
              </c:strCache>
            </c:strRef>
          </c:tx>
          <c:xVal>
            <c:numRef>
              <c:f>Sheet3!$A$19:$A$23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</c:numCache>
            </c:numRef>
          </c:xVal>
          <c:yVal>
            <c:numRef>
              <c:f>Sheet3!$J$19:$J$23</c:f>
              <c:numCache>
                <c:formatCode>0.00</c:formatCode>
                <c:ptCount val="5"/>
                <c:pt idx="0">
                  <c:v>3.9716649423031942</c:v>
                </c:pt>
                <c:pt idx="1">
                  <c:v>2.931486690165082</c:v>
                </c:pt>
                <c:pt idx="2">
                  <c:v>2.2260697086918766</c:v>
                </c:pt>
                <c:pt idx="3">
                  <c:v>1.7538156580934252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Sheet3!$B$29</c:f>
              <c:strCache>
                <c:ptCount val="1"/>
                <c:pt idx="0">
                  <c:v>CLICdet20_10</c:v>
                </c:pt>
              </c:strCache>
            </c:strRef>
          </c:tx>
          <c:xVal>
            <c:numRef>
              <c:f>Sheet3!$A$30:$A$34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</c:numCache>
            </c:numRef>
          </c:xVal>
          <c:yVal>
            <c:numRef>
              <c:f>Sheet3!$J$30:$J$34</c:f>
              <c:numCache>
                <c:formatCode>0.00</c:formatCode>
                <c:ptCount val="5"/>
                <c:pt idx="0">
                  <c:v>3.6499458507384528</c:v>
                </c:pt>
                <c:pt idx="1">
                  <c:v>2.6917276566773674</c:v>
                </c:pt>
                <c:pt idx="2">
                  <c:v>2.026193977556479</c:v>
                </c:pt>
                <c:pt idx="3">
                  <c:v>1.6160222353404172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Sheet3!$B$39</c:f>
              <c:strCache>
                <c:ptCount val="1"/>
                <c:pt idx="0">
                  <c:v>CLICdet_40</c:v>
                </c:pt>
              </c:strCache>
            </c:strRef>
          </c:tx>
          <c:xVal>
            <c:numRef>
              <c:f>Sheet3!$A$40:$A$44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</c:numCache>
            </c:numRef>
          </c:xVal>
          <c:yVal>
            <c:numRef>
              <c:f>Sheet3!$J$40:$J$44</c:f>
              <c:numCache>
                <c:formatCode>0.00</c:formatCode>
                <c:ptCount val="5"/>
                <c:pt idx="0">
                  <c:v>3.1466018223577992</c:v>
                </c:pt>
                <c:pt idx="1">
                  <c:v>2.2390100363607539</c:v>
                </c:pt>
                <c:pt idx="2">
                  <c:v>1.6338432311558784</c:v>
                </c:pt>
                <c:pt idx="3">
                  <c:v>1.2260017096635523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Sheet3!$B$48</c:f>
              <c:strCache>
                <c:ptCount val="1"/>
                <c:pt idx="0">
                  <c:v>CLICdet_30_10</c:v>
                </c:pt>
              </c:strCache>
            </c:strRef>
          </c:tx>
          <c:marker>
            <c:symbol val="circle"/>
            <c:size val="7"/>
          </c:marker>
          <c:xVal>
            <c:numRef>
              <c:f>Sheet3!$A$49:$A$53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</c:numCache>
            </c:numRef>
          </c:xVal>
          <c:yVal>
            <c:numRef>
              <c:f>Sheet3!$J$49:$J$53</c:f>
              <c:numCache>
                <c:formatCode>0.00</c:formatCode>
                <c:ptCount val="5"/>
                <c:pt idx="0">
                  <c:v>3.0536533067480049</c:v>
                </c:pt>
                <c:pt idx="1">
                  <c:v>2.2497755591290707</c:v>
                </c:pt>
                <c:pt idx="2">
                  <c:v>1.7192556236414245</c:v>
                </c:pt>
                <c:pt idx="3">
                  <c:v>1.4122594622148592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045184"/>
        <c:axId val="84096512"/>
      </c:scatterChart>
      <c:valAx>
        <c:axId val="8404518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Photon</a:t>
                </a:r>
                <a:r>
                  <a:rPr lang="en-US" sz="1400" baseline="0"/>
                  <a:t> Energy [GeV]</a:t>
                </a:r>
                <a:endParaRPr lang="en-US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4096512"/>
        <c:crosses val="autoZero"/>
        <c:crossBetween val="midCat"/>
      </c:valAx>
      <c:valAx>
        <c:axId val="840965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 dirty="0"/>
                  <a:t>PFO σ(Ε)/Ε [%]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840451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4105943796720599"/>
          <c:y val="7.0715895501087978E-2"/>
          <c:w val="0.25535030767341665"/>
          <c:h val="0.23493840939618599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399946534460981E-2"/>
          <c:y val="3.6061781907574711E-2"/>
          <c:w val="0.88433593370273156"/>
          <c:h val="0.8136931549059184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Sheet3!$B$18</c:f>
              <c:strCache>
                <c:ptCount val="1"/>
                <c:pt idx="0">
                  <c:v>CLIC_o2_v04</c:v>
                </c:pt>
              </c:strCache>
            </c:strRef>
          </c:tx>
          <c:xVal>
            <c:numRef>
              <c:f>Sheet3!$A$19:$A$23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</c:numCache>
            </c:numRef>
          </c:xVal>
          <c:yVal>
            <c:numRef>
              <c:f>Sheet3!$K$19:$K$23</c:f>
              <c:numCache>
                <c:formatCode>0.00</c:formatCode>
                <c:ptCount val="5"/>
                <c:pt idx="0">
                  <c:v>4.0417690417690419</c:v>
                </c:pt>
                <c:pt idx="1">
                  <c:v>3.0302131276360318</c:v>
                </c:pt>
                <c:pt idx="2">
                  <c:v>2.3415537700132694</c:v>
                </c:pt>
                <c:pt idx="3">
                  <c:v>1.8615658058376594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Sheet3!$B$29</c:f>
              <c:strCache>
                <c:ptCount val="1"/>
                <c:pt idx="0">
                  <c:v>CLICdet20_10</c:v>
                </c:pt>
              </c:strCache>
            </c:strRef>
          </c:tx>
          <c:xVal>
            <c:numRef>
              <c:f>Sheet3!$A$30:$A$34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</c:numCache>
            </c:numRef>
          </c:xVal>
          <c:yVal>
            <c:numRef>
              <c:f>Sheet3!$K$30:$K$34</c:f>
              <c:numCache>
                <c:formatCode>0.00</c:formatCode>
                <c:ptCount val="5"/>
                <c:pt idx="0">
                  <c:v>3.6709127301841473</c:v>
                </c:pt>
                <c:pt idx="1">
                  <c:v>2.7190126523947389</c:v>
                </c:pt>
                <c:pt idx="2">
                  <c:v>2.057636072636253</c:v>
                </c:pt>
                <c:pt idx="3">
                  <c:v>1.6295374112095578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Sheet3!$B$39</c:f>
              <c:strCache>
                <c:ptCount val="1"/>
                <c:pt idx="0">
                  <c:v>CLICdet_40</c:v>
                </c:pt>
              </c:strCache>
            </c:strRef>
          </c:tx>
          <c:xVal>
            <c:numRef>
              <c:f>Sheet3!$A$40:$A$44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</c:numCache>
            </c:numRef>
          </c:xVal>
          <c:yVal>
            <c:numRef>
              <c:f>Sheet3!$K$40:$K$44</c:f>
              <c:numCache>
                <c:formatCode>0.00</c:formatCode>
                <c:ptCount val="5"/>
                <c:pt idx="0">
                  <c:v>3.2820385232744784</c:v>
                </c:pt>
                <c:pt idx="1">
                  <c:v>2.5066680612938659</c:v>
                </c:pt>
                <c:pt idx="2">
                  <c:v>2.0578942856998794</c:v>
                </c:pt>
                <c:pt idx="3">
                  <c:v>1.8531216149181506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Sheet3!$B$48</c:f>
              <c:strCache>
                <c:ptCount val="1"/>
                <c:pt idx="0">
                  <c:v>CLICdet_30_10</c:v>
                </c:pt>
              </c:strCache>
            </c:strRef>
          </c:tx>
          <c:marker>
            <c:symbol val="circle"/>
            <c:size val="7"/>
          </c:marker>
          <c:xVal>
            <c:numRef>
              <c:f>Sheet3!$A$49:$A$53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</c:numCache>
            </c:numRef>
          </c:xVal>
          <c:yVal>
            <c:numRef>
              <c:f>Sheet3!$K$49:$K$53</c:f>
              <c:numCache>
                <c:formatCode>0.00</c:formatCode>
                <c:ptCount val="5"/>
                <c:pt idx="0">
                  <c:v>3.0863839187276745</c:v>
                </c:pt>
                <c:pt idx="1">
                  <c:v>2.3239621781864237</c:v>
                </c:pt>
                <c:pt idx="2">
                  <c:v>1.8301406432016754</c:v>
                </c:pt>
                <c:pt idx="3">
                  <c:v>1.5519162569517209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362624"/>
        <c:axId val="110381312"/>
      </c:scatterChart>
      <c:valAx>
        <c:axId val="11036262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Photon</a:t>
                </a:r>
                <a:r>
                  <a:rPr lang="en-US" sz="1600" baseline="0"/>
                  <a:t> Energy [GeV]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381312"/>
        <c:crosses val="autoZero"/>
        <c:crossBetween val="midCat"/>
      </c:valAx>
      <c:valAx>
        <c:axId val="1103813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Total</a:t>
                </a:r>
                <a:r>
                  <a:rPr lang="en-US" sz="1200" baseline="0"/>
                  <a:t> ECal </a:t>
                </a:r>
                <a:r>
                  <a:rPr lang="en-US" sz="1200"/>
                  <a:t>σ(Ε)/Ε [%]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1103626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8628340697522412"/>
          <c:y val="9.0204326738639151E-2"/>
          <c:w val="0.25535030767341665"/>
          <c:h val="0.23493840939618599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FD712-C2AF-4983-9EC0-E19B0704BDD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111E6-FC76-4AFB-A170-951A9AA99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24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FAD57-6092-46C4-A828-9E74200CBB9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46839-7683-4886-BDD5-FCD82E390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6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8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773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1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63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59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86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7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52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48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40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72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4551A-CB34-4E75-B193-DDF6EEB1C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71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err="1" smtClean="0"/>
              <a:t>ECal</a:t>
            </a:r>
            <a:r>
              <a:rPr lang="en-US" sz="5400" dirty="0" smtClean="0"/>
              <a:t> Optimization for High Energy Photons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N. Nikiforou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08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Possible Models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5514298"/>
              </p:ext>
            </p:extLst>
          </p:nvPr>
        </p:nvGraphicFramePr>
        <p:xfrm>
          <a:off x="457200" y="1600200"/>
          <a:ext cx="8579293" cy="3479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1733"/>
                <a:gridCol w="460779"/>
                <a:gridCol w="622312"/>
                <a:gridCol w="385800"/>
                <a:gridCol w="720080"/>
                <a:gridCol w="1038943"/>
                <a:gridCol w="545233"/>
                <a:gridCol w="884649"/>
                <a:gridCol w="714941"/>
                <a:gridCol w="714941"/>
                <a:gridCol w="714941"/>
                <a:gridCol w="714941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Layers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Absorber Thickness [mm]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mm]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(gaps, etc) [mm]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Absorber Thickness [X0]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Si+Other Thickness [mm]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Si+Other Thickness [X0]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Thickness [mm]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Thickness [X0]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Calorimeter Thickness [mm] 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Calorimeter Depth [X0]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CLIC_o2_v04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(current)</a:t>
                      </a:r>
                      <a:endParaRPr lang="en-US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129.2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22.85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54.4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10.84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CLICdet_20_10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(original CLIC_ILD)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23.35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FF00FF"/>
                          </a:solidFill>
                          <a:effectLst/>
                          <a:latin typeface="Calibri"/>
                        </a:rPr>
                        <a:t>CLICdet_30_10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FF00FF"/>
                          </a:solidFill>
                          <a:effectLst/>
                          <a:latin typeface="Calibri"/>
                        </a:rPr>
                        <a:t>(possible</a:t>
                      </a:r>
                      <a:r>
                        <a:rPr lang="en-US" sz="1100" b="1" i="0" u="none" strike="noStrike" baseline="0" dirty="0" smtClean="0">
                          <a:solidFill>
                            <a:srgbClr val="FF00FF"/>
                          </a:solidFill>
                          <a:effectLst/>
                          <a:latin typeface="Calibri"/>
                        </a:rPr>
                        <a:t> high granularity option)</a:t>
                      </a:r>
                      <a:endParaRPr lang="en-US" sz="1100" b="1" i="0" u="none" strike="noStrike" dirty="0">
                        <a:solidFill>
                          <a:srgbClr val="FF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22.58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8.68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CLICdet_40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(possible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high granularity option)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22.85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22.85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 Nikiforou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1124744"/>
            <a:ext cx="510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Calculations from geometry xml file using excel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1561" y="537321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we can “easily” accommodate an </a:t>
            </a:r>
            <a:r>
              <a:rPr lang="en-US" dirty="0" err="1" smtClean="0"/>
              <a:t>ECal</a:t>
            </a:r>
            <a:r>
              <a:rPr lang="en-US" dirty="0" smtClean="0"/>
              <a:t> thickness up to 159 mm (thickness of envelope) in our models without increasing detector 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372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Simulation Study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2800" dirty="0" smtClean="0"/>
                  <a:t>Modified </a:t>
                </a:r>
                <a:r>
                  <a:rPr lang="en-US" sz="2800" b="1" dirty="0">
                    <a:solidFill>
                      <a:srgbClr val="C00000"/>
                    </a:solidFill>
                    <a:latin typeface="Consolas" pitchFamily="49" charset="0"/>
                    <a:cs typeface="Consolas" pitchFamily="49" charset="0"/>
                  </a:rPr>
                  <a:t>CLIC_o2_v04</a:t>
                </a:r>
                <a:r>
                  <a:rPr lang="en-US" sz="2800" dirty="0" smtClean="0"/>
                  <a:t> Geometry in </a:t>
                </a:r>
                <a:r>
                  <a:rPr lang="en-US" sz="2800" dirty="0" smtClean="0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DD4hep/</a:t>
                </a:r>
                <a:r>
                  <a:rPr lang="en-US" sz="2800" dirty="0" err="1" smtClean="0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lcgeo</a:t>
                </a:r>
                <a:endParaRPr lang="en-US" sz="2800" dirty="0" smtClean="0">
                  <a:solidFill>
                    <a:srgbClr val="7030A0"/>
                  </a:solidFill>
                  <a:latin typeface="Consolas" pitchFamily="49" charset="0"/>
                  <a:cs typeface="Consolas" pitchFamily="49" charset="0"/>
                </a:endParaRPr>
              </a:p>
              <a:p>
                <a:r>
                  <a:rPr lang="en-US" sz="2800" dirty="0" smtClean="0"/>
                  <a:t>Simulated single photons with </a:t>
                </a:r>
                <a:r>
                  <a:rPr lang="en-US" sz="2800" dirty="0" err="1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DDSim</a:t>
                </a:r>
                <a:r>
                  <a:rPr lang="en-US" sz="2800" dirty="0" smtClean="0"/>
                  <a:t> (100k events)</a:t>
                </a:r>
              </a:p>
              <a:p>
                <a:pPr lvl="1"/>
                <a:r>
                  <a:rPr lang="en-US" sz="2400" dirty="0" smtClean="0"/>
                  <a:t>Plus 10 GeV γ, 10 GeV μ and 50 GeV Κ0L for Calibration (x 10k events)</a:t>
                </a:r>
              </a:p>
              <a:p>
                <a:r>
                  <a:rPr lang="en-US" sz="2800" dirty="0" smtClean="0"/>
                  <a:t>Each model calibrated </a:t>
                </a:r>
                <a:r>
                  <a:rPr lang="en-US" sz="2800" b="1" dirty="0" smtClean="0"/>
                  <a:t>fully</a:t>
                </a:r>
              </a:p>
              <a:p>
                <a:r>
                  <a:rPr lang="en-US" sz="2800" dirty="0" smtClean="0"/>
                  <a:t>Reconstructing with </a:t>
                </a:r>
                <a:r>
                  <a:rPr lang="en-US" sz="2800" dirty="0" err="1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DDMarlinPandora</a:t>
                </a:r>
                <a:endParaRPr lang="en-US" sz="2800" dirty="0">
                  <a:solidFill>
                    <a:srgbClr val="7030A0"/>
                  </a:solidFill>
                  <a:latin typeface="Consolas" pitchFamily="49" charset="0"/>
                  <a:cs typeface="Consolas" pitchFamily="49" charset="0"/>
                </a:endParaRPr>
              </a:p>
              <a:p>
                <a:r>
                  <a:rPr lang="en-US" sz="2800" dirty="0" smtClean="0"/>
                  <a:t>Limit study in barrel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𝑐𝑜𝑠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/>
                      </a:rPr>
                      <m:t>&lt;0.7</m:t>
                    </m:r>
                  </m:oMath>
                </a14:m>
                <a:r>
                  <a:rPr lang="en-US" sz="2800" dirty="0" smtClean="0"/>
                  <a:t>) since I don’t trust </a:t>
                </a:r>
                <a:r>
                  <a:rPr lang="en-US" sz="2800" b="1" dirty="0" err="1">
                    <a:solidFill>
                      <a:srgbClr val="C00000"/>
                    </a:solidFill>
                    <a:latin typeface="Consolas" pitchFamily="49" charset="0"/>
                    <a:cs typeface="Consolas" pitchFamily="49" charset="0"/>
                  </a:rPr>
                  <a:t>ECalEndcap+ECalPlug</a:t>
                </a:r>
                <a:r>
                  <a:rPr lang="en-US" sz="2800" dirty="0" smtClean="0"/>
                  <a:t> reconstruction fully yet</a:t>
                </a:r>
              </a:p>
              <a:p>
                <a:r>
                  <a:rPr lang="en-US" sz="2800" dirty="0" smtClean="0"/>
                  <a:t>Look at </a:t>
                </a:r>
                <a:r>
                  <a:rPr lang="en-US" sz="2800" b="1" dirty="0" err="1" smtClean="0">
                    <a:solidFill>
                      <a:schemeClr val="accent6">
                        <a:lumMod val="50000"/>
                      </a:schemeClr>
                    </a:solidFill>
                    <a:latin typeface="Consolas" pitchFamily="49" charset="0"/>
                    <a:cs typeface="Consolas" pitchFamily="49" charset="0"/>
                  </a:rPr>
                  <a:t>pfoEnergyPhotons</a:t>
                </a:r>
                <a:r>
                  <a:rPr lang="en-US" sz="2800" dirty="0" smtClean="0"/>
                  <a:t> but also </a:t>
                </a:r>
                <a:r>
                  <a:rPr lang="en-US" sz="2800" b="1" dirty="0" err="1">
                    <a:solidFill>
                      <a:schemeClr val="accent6">
                        <a:lumMod val="50000"/>
                      </a:schemeClr>
                    </a:solidFill>
                    <a:latin typeface="Consolas" pitchFamily="49" charset="0"/>
                    <a:cs typeface="Consolas" pitchFamily="49" charset="0"/>
                  </a:rPr>
                  <a:t>ECalTotalCaloHitEnergy</a:t>
                </a:r>
                <a:r>
                  <a:rPr lang="en-US" sz="2800" dirty="0" smtClean="0"/>
                  <a:t> to make sure there are no issues with photon reconstruction (would need to recover photons otherwise)</a:t>
                </a:r>
              </a:p>
              <a:p>
                <a:r>
                  <a:rPr lang="en-US" sz="2800" dirty="0" smtClean="0"/>
                  <a:t>Very preliminary! </a:t>
                </a:r>
                <a:r>
                  <a:rPr lang="en-US" sz="2200" dirty="0" smtClean="0"/>
                  <a:t>(only had Friday + weekend to do this)</a:t>
                </a:r>
              </a:p>
              <a:p>
                <a:pPr lvl="1"/>
                <a:r>
                  <a:rPr lang="en-US" sz="2400" dirty="0" smtClean="0"/>
                  <a:t>Not all 500 GeV photon events could be simulated and reconstructed in </a:t>
                </a:r>
                <a:r>
                  <a:rPr lang="en-US" sz="2400" dirty="0" smtClean="0"/>
                  <a:t>time (so not shown, only up to 200 GeV)</a:t>
                </a:r>
                <a:endParaRPr lang="en-US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  <a:blipFill rotWithShape="1">
                <a:blip r:embed="rId2"/>
                <a:stretch>
                  <a:fillRect l="-963" t="-2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35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100 GeV Photons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4" y="693160"/>
            <a:ext cx="4683892" cy="417600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693160"/>
            <a:ext cx="4683892" cy="4176000"/>
          </a:xfr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507833"/>
              </p:ext>
            </p:extLst>
          </p:nvPr>
        </p:nvGraphicFramePr>
        <p:xfrm>
          <a:off x="1331640" y="4797152"/>
          <a:ext cx="6984776" cy="201281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619290"/>
                <a:gridCol w="1141743"/>
                <a:gridCol w="947807"/>
                <a:gridCol w="1201355"/>
                <a:gridCol w="1074581"/>
              </a:tblGrid>
              <a:tr h="56406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Model/ Energy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Total </a:t>
                      </a:r>
                      <a:r>
                        <a:rPr lang="el-GR" sz="1800" u="none" strike="noStrike" dirty="0">
                          <a:effectLst/>
                        </a:rPr>
                        <a:t>γ </a:t>
                      </a:r>
                      <a:r>
                        <a:rPr lang="en-US" sz="1800" u="none" strike="noStrike" dirty="0">
                          <a:effectLst/>
                        </a:rPr>
                        <a:t>PFO Energy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</a:rPr>
                        <a:t>Total </a:t>
                      </a:r>
                      <a:r>
                        <a:rPr lang="es-ES" sz="1800" u="none" strike="noStrike" dirty="0" err="1">
                          <a:effectLst/>
                        </a:rPr>
                        <a:t>ECal</a:t>
                      </a:r>
                      <a:r>
                        <a:rPr lang="es-ES" sz="1800" u="none" strike="noStrike" dirty="0">
                          <a:effectLst/>
                        </a:rPr>
                        <a:t> </a:t>
                      </a:r>
                      <a:r>
                        <a:rPr lang="es-ES" sz="1800" u="none" strike="noStrike" dirty="0" err="1">
                          <a:effectLst/>
                        </a:rPr>
                        <a:t>Energy</a:t>
                      </a:r>
                      <a:r>
                        <a:rPr lang="es-ES" sz="1800" u="none" strike="noStrike" dirty="0">
                          <a:effectLst/>
                        </a:rPr>
                        <a:t> </a:t>
                      </a:r>
                      <a:r>
                        <a:rPr lang="es-ES" sz="1800" u="none" strike="noStrike" dirty="0" smtClean="0">
                          <a:effectLst/>
                        </a:rPr>
                        <a:t> </a:t>
                      </a:r>
                    </a:p>
                    <a:p>
                      <a:pPr algn="ctr" fontAlgn="ctr"/>
                      <a:r>
                        <a:rPr lang="es-ES" sz="1800" u="none" strike="noStrike" dirty="0" smtClean="0">
                          <a:effectLst/>
                        </a:rPr>
                        <a:t>(</a:t>
                      </a:r>
                      <a:r>
                        <a:rPr lang="es-ES" sz="1800" u="none" strike="noStrike" dirty="0">
                          <a:effectLst/>
                        </a:rPr>
                        <a:t>no γ </a:t>
                      </a:r>
                      <a:r>
                        <a:rPr lang="es-ES" sz="1800" u="none" strike="noStrike" dirty="0" err="1">
                          <a:effectLst/>
                        </a:rPr>
                        <a:t>reco</a:t>
                      </a:r>
                      <a:r>
                        <a:rPr lang="es-ES" sz="1800" u="none" strike="noStrike" dirty="0">
                          <a:effectLst/>
                        </a:rPr>
                        <a:t>)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3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Mean [GeV]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Sigma [GeV]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Mean [GeV]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Sigma [GeV]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78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solidFill>
                            <a:srgbClr val="0000FF"/>
                          </a:solidFill>
                          <a:effectLst/>
                        </a:rPr>
                        <a:t>CLIC_o2_v04_100GeV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0000FF"/>
                          </a:solidFill>
                          <a:effectLst/>
                        </a:rPr>
                        <a:t>101.33</a:t>
                      </a:r>
                      <a:endParaRPr lang="en-US" sz="1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00FF"/>
                          </a:solidFill>
                          <a:effectLst/>
                        </a:rPr>
                        <a:t>2.25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00FF"/>
                          </a:solidFill>
                          <a:effectLst/>
                        </a:rPr>
                        <a:t>99.55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00FF"/>
                          </a:solidFill>
                          <a:effectLst/>
                        </a:rPr>
                        <a:t>2.33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78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CLICdet20_10_100GeV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101.32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2.04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FF0000"/>
                          </a:solidFill>
                          <a:effectLst/>
                        </a:rPr>
                        <a:t>99.72</a:t>
                      </a:r>
                      <a:endParaRPr lang="en-US" sz="1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2.05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78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CLICdet30_10_100GeV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101.67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1.74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99.49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1.82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78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solidFill>
                            <a:srgbClr val="FF00FF"/>
                          </a:solidFill>
                          <a:effectLst/>
                        </a:rPr>
                        <a:t>CLICdet40_100GeV</a:t>
                      </a:r>
                      <a:endParaRPr lang="en-US" sz="1800" b="0" i="0" u="none" strike="noStrike" dirty="0">
                        <a:solidFill>
                          <a:srgbClr val="FF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FF00FF"/>
                          </a:solidFill>
                          <a:effectLst/>
                        </a:rPr>
                        <a:t>101.07</a:t>
                      </a:r>
                      <a:endParaRPr lang="en-US" sz="1800" b="0" i="0" u="none" strike="noStrike">
                        <a:solidFill>
                          <a:srgbClr val="FF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FF00FF"/>
                          </a:solidFill>
                          <a:effectLst/>
                        </a:rPr>
                        <a:t>1.65</a:t>
                      </a:r>
                      <a:endParaRPr lang="en-US" sz="1800" b="0" i="0" u="none" strike="noStrike">
                        <a:solidFill>
                          <a:srgbClr val="FF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FF00FF"/>
                          </a:solidFill>
                          <a:effectLst/>
                        </a:rPr>
                        <a:t>99.17</a:t>
                      </a:r>
                      <a:endParaRPr lang="en-US" sz="1800" b="0" i="0" u="none" strike="noStrike" dirty="0">
                        <a:solidFill>
                          <a:srgbClr val="FF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FF00FF"/>
                          </a:solidFill>
                          <a:effectLst/>
                        </a:rPr>
                        <a:t>2.04</a:t>
                      </a:r>
                      <a:endParaRPr lang="en-US" sz="1800" b="0" i="0" u="none" strike="noStrike" dirty="0">
                        <a:solidFill>
                          <a:srgbClr val="FF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1196752"/>
            <a:ext cx="13681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Notice that this has significant underflows! ~6-7% -&gt; Implicitly “bad” events </a:t>
            </a:r>
            <a:r>
              <a:rPr lang="en-US" sz="1400" dirty="0" smtClean="0"/>
              <a:t>where photons are badly reconstructed are </a:t>
            </a:r>
            <a:r>
              <a:rPr lang="en-US" sz="1400" dirty="0"/>
              <a:t>ignored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004048" y="1124744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Underflows &lt;0.1%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14606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PFO Photon Energy </a:t>
            </a:r>
            <a:r>
              <a:rPr lang="en-US" dirty="0"/>
              <a:t>σ(Ε</a:t>
            </a:r>
            <a:r>
              <a:rPr lang="en-US" dirty="0" smtClean="0"/>
              <a:t>)/E </a:t>
            </a:r>
            <a:r>
              <a:rPr lang="en-US" dirty="0" err="1" smtClean="0"/>
              <a:t>vs</a:t>
            </a:r>
            <a:r>
              <a:rPr lang="en-US" dirty="0" smtClean="0"/>
              <a:t> 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723414"/>
              </p:ext>
            </p:extLst>
          </p:nvPr>
        </p:nvGraphicFramePr>
        <p:xfrm>
          <a:off x="179512" y="1340768"/>
          <a:ext cx="850728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3774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ECal Energy </a:t>
            </a:r>
            <a:r>
              <a:rPr lang="en-US" dirty="0"/>
              <a:t>σ(Ε</a:t>
            </a:r>
            <a:r>
              <a:rPr lang="en-US" dirty="0" smtClean="0"/>
              <a:t>)/E </a:t>
            </a:r>
            <a:r>
              <a:rPr lang="en-US" dirty="0" err="1" smtClean="0"/>
              <a:t>vs</a:t>
            </a:r>
            <a:r>
              <a:rPr lang="en-US" dirty="0" smtClean="0"/>
              <a:t> 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32612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23751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closer look is needed</a:t>
            </a:r>
          </a:p>
          <a:p>
            <a:r>
              <a:rPr lang="en-US" dirty="0" smtClean="0"/>
              <a:t>If model has to be frozen, I would propose we go with 30 layers (20+10)</a:t>
            </a:r>
          </a:p>
          <a:p>
            <a:r>
              <a:rPr lang="en-US" dirty="0" smtClean="0"/>
              <a:t>One can notice that the performance changes when more energetic showers penetrate more the back layers with coarser sampling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551A-CB34-4E75-B193-DDF6EEB1C19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75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525</Words>
  <Application>Microsoft Office PowerPoint</Application>
  <PresentationFormat>On-screen Show (4:3)</PresentationFormat>
  <Paragraphs>177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ECal Optimization for High Energy Photons</vt:lpstr>
      <vt:lpstr>Possible Models</vt:lpstr>
      <vt:lpstr>Full Simulation Study</vt:lpstr>
      <vt:lpstr>100 GeV Photons</vt:lpstr>
      <vt:lpstr>PFO Photon Energy σ(Ε)/E vs E </vt:lpstr>
      <vt:lpstr>Total ECal Energy σ(Ε)/E vs E </vt:lpstr>
      <vt:lpstr>Conclusions?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Nikiforos Nikiforou</dc:creator>
  <cp:lastModifiedBy>Nikiforos Nikiforou</cp:lastModifiedBy>
  <cp:revision>12</cp:revision>
  <dcterms:created xsi:type="dcterms:W3CDTF">2016-02-29T09:20:29Z</dcterms:created>
  <dcterms:modified xsi:type="dcterms:W3CDTF">2016-02-29T13:18:58Z</dcterms:modified>
</cp:coreProperties>
</file>