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30" r:id="rId2"/>
    <p:sldId id="437" r:id="rId3"/>
    <p:sldId id="440" r:id="rId4"/>
    <p:sldId id="434" r:id="rId5"/>
    <p:sldId id="445" r:id="rId6"/>
    <p:sldId id="449" r:id="rId7"/>
    <p:sldId id="451" r:id="rId8"/>
    <p:sldId id="446" r:id="rId9"/>
    <p:sldId id="436" r:id="rId10"/>
    <p:sldId id="450" r:id="rId11"/>
    <p:sldId id="438" r:id="rId12"/>
    <p:sldId id="447" r:id="rId13"/>
    <p:sldId id="448" r:id="rId1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nrad Elsener" initials="KE" lastIdx="1" clrIdx="0">
    <p:extLst>
      <p:ext uri="{19B8F6BF-5375-455C-9EA6-DF929625EA0E}">
        <p15:presenceInfo xmlns:p15="http://schemas.microsoft.com/office/powerpoint/2012/main" userId="S-1-5-21-1526224874-1540688658-1361462980-370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387" autoAdjust="0"/>
  </p:normalViewPr>
  <p:slideViewPr>
    <p:cSldViewPr>
      <p:cViewPr varScale="1">
        <p:scale>
          <a:sx n="76" d="100"/>
          <a:sy n="76" d="100"/>
        </p:scale>
        <p:origin x="96" y="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1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BA94-CF26-40CD-BAF7-B5EF9E739876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495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7363"/>
            <a:ext cx="294495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3051F-83EE-4902-BDAB-8BE207D961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39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42A7E-A24A-4228-B677-2B05B633B2D0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064B5-38C4-4411-9EE8-9D627EE60A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6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00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07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03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17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89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26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72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7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76201"/>
            <a:ext cx="7772400" cy="1066800"/>
          </a:xfrm>
          <a:noFill/>
          <a:ln>
            <a:solidFill>
              <a:schemeClr val="bg1"/>
            </a:solidFill>
          </a:ln>
        </p:spPr>
        <p:txBody>
          <a:bodyPr/>
          <a:lstStyle>
            <a:lvl1pPr>
              <a:defRPr b="0">
                <a:ln>
                  <a:noFill/>
                </a:ln>
                <a:solidFill>
                  <a:srgbClr val="0070C0"/>
                </a:solidFill>
                <a:effectLst>
                  <a:outerShdw blurRad="50800" dist="50800" sx="1000" sy="1000" algn="ctr" rotWithShape="0">
                    <a:schemeClr val="accent1"/>
                  </a:outerShdw>
                </a:effectLst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February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K.Elsener, J-J.Blaising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7772400" cy="9906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AAA</a:t>
            </a:r>
          </a:p>
          <a:p>
            <a:pPr lvl="1"/>
            <a:r>
              <a:rPr lang="en-US" dirty="0" smtClean="0"/>
              <a:t>NN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February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K.Elsener, J-J.Blaising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76201"/>
            <a:ext cx="1068599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rgbClr val="0070C0"/>
          </a:solidFill>
          <a:effectLst>
            <a:outerShdw blurRad="50800" dist="50800" sx="1000" sy="1000" algn="ctr" rotWithShape="0">
              <a:schemeClr val="accent1"/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sy.de/~garutti/LECTURES/ParticleDetectorSS12/L10_Calorimetry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CLICdet_2015 Detector Model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February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K.Elsener</a:t>
            </a:r>
            <a:r>
              <a:rPr lang="en-US" smtClean="0"/>
              <a:t>, J-J.Blaising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1143000"/>
            <a:ext cx="8915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CLICdp-Draft-2015-019</a:t>
            </a:r>
          </a:p>
          <a:p>
            <a:pPr algn="ctr"/>
            <a:r>
              <a:rPr lang="en-US" sz="2800" dirty="0" smtClean="0"/>
              <a:t>Section 6, ECAL optimization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Proposal: reduce the number of layers from 30 to 25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How did we come to this proposal?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What is wrong with it?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Why is CLIC/ILC photon energy resolution poor?</a:t>
            </a:r>
          </a:p>
          <a:p>
            <a:r>
              <a:rPr lang="en-US" sz="2800" dirty="0"/>
              <a:t>      ILC TDR </a:t>
            </a:r>
            <a:r>
              <a:rPr lang="el-GR" sz="2800" dirty="0"/>
              <a:t>σ(</a:t>
            </a:r>
            <a:r>
              <a:rPr lang="en-US" sz="2800" dirty="0"/>
              <a:t>E)/E = 0.01 ⊕ </a:t>
            </a:r>
            <a:r>
              <a:rPr lang="en-US" sz="2800" dirty="0" smtClean="0"/>
              <a:t>0.175/</a:t>
            </a:r>
            <a:r>
              <a:rPr lang="en-US" sz="2800" dirty="0"/>
              <a:t>√E</a:t>
            </a:r>
          </a:p>
          <a:p>
            <a:r>
              <a:rPr lang="en-US" sz="2800" dirty="0" smtClean="0"/>
              <a:t>      ATLAS    </a:t>
            </a:r>
            <a:r>
              <a:rPr lang="el-GR" sz="2800" dirty="0"/>
              <a:t>σ(</a:t>
            </a:r>
            <a:r>
              <a:rPr lang="en-US" sz="2800" dirty="0"/>
              <a:t>E)/E = </a:t>
            </a:r>
            <a:r>
              <a:rPr lang="en-US" sz="2800" dirty="0" smtClean="0"/>
              <a:t>0.007 </a:t>
            </a:r>
            <a:r>
              <a:rPr lang="en-US" sz="2800" dirty="0"/>
              <a:t>⊕ </a:t>
            </a:r>
            <a:r>
              <a:rPr lang="en-US" sz="2800" dirty="0" smtClean="0"/>
              <a:t>0.10 /</a:t>
            </a:r>
            <a:r>
              <a:rPr lang="en-US" sz="2800" dirty="0"/>
              <a:t>√</a:t>
            </a:r>
            <a:r>
              <a:rPr lang="en-US" sz="2800" dirty="0" smtClean="0"/>
              <a:t>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Can one improve our energy resolution?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                                        Discussion 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0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Energy Photons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38200" y="1371600"/>
            <a:ext cx="7848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NB. remark by Philipp: 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at </a:t>
            </a:r>
            <a:r>
              <a:rPr lang="en-US" sz="2400" dirty="0">
                <a:solidFill>
                  <a:srgbClr val="FF0000"/>
                </a:solidFill>
              </a:rPr>
              <a:t>e.g. E=450 GeV, the constant term of 1% already dominates over the 20%/√</a:t>
            </a:r>
            <a:r>
              <a:rPr lang="en-US" sz="2400" dirty="0" smtClean="0">
                <a:solidFill>
                  <a:srgbClr val="FF0000"/>
                </a:solidFill>
              </a:rPr>
              <a:t>E</a:t>
            </a:r>
          </a:p>
          <a:p>
            <a:endParaRPr lang="en-US" sz="2400" dirty="0"/>
          </a:p>
          <a:p>
            <a:r>
              <a:rPr lang="en-US" sz="2400" dirty="0" smtClean="0"/>
              <a:t>Answer by JJB: </a:t>
            </a:r>
          </a:p>
          <a:p>
            <a:r>
              <a:rPr lang="en-US" sz="2400" dirty="0" smtClean="0"/>
              <a:t>not quite; at 400 GeV the stochastic and constant term would be equal  (1%), which implies that the stochastic term still considerably worsens the energy resolution (twice 1% added in quadrature…)</a:t>
            </a:r>
            <a:endParaRPr lang="en-US" sz="2400" dirty="0"/>
          </a:p>
          <a:p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5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981200"/>
            <a:ext cx="822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Which other tests to understand the origin of the energy resolution degradation when reducing n layers?</a:t>
            </a:r>
          </a:p>
          <a:p>
            <a:endParaRPr lang="en-GB" sz="2800" dirty="0" smtClean="0"/>
          </a:p>
          <a:p>
            <a:r>
              <a:rPr lang="en-GB" sz="2800" dirty="0" smtClean="0"/>
              <a:t>How to improve the photon energy resolution?</a:t>
            </a:r>
          </a:p>
          <a:p>
            <a:r>
              <a:rPr lang="en-US" sz="2800" dirty="0" smtClean="0"/>
              <a:t>(need to study 200, 500 GeV photons ?)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endParaRPr lang="en-GB" sz="2400" dirty="0" smtClean="0"/>
          </a:p>
          <a:p>
            <a:r>
              <a:rPr lang="en-GB" sz="2800" dirty="0" smtClean="0"/>
              <a:t>What else?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9085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76600" y="228600"/>
            <a:ext cx="2414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Backup slides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5741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The plots shows sigma(E)/E vs E; </a:t>
            </a:r>
            <a:r>
              <a:rPr lang="en-GB" sz="1800" dirty="0">
                <a:solidFill>
                  <a:srgbClr val="FF0000"/>
                </a:solidFill>
              </a:rPr>
              <a:t>Sigma(E) is Rms90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0" y="1989734"/>
            <a:ext cx="5760720" cy="486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3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CLICdet_2015 Detector Model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1143000"/>
            <a:ext cx="891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Fig. 19, Jets, </a:t>
            </a:r>
            <a:r>
              <a:rPr lang="el-GR" sz="2800" dirty="0" smtClean="0"/>
              <a:t>σ</a:t>
            </a:r>
            <a:r>
              <a:rPr lang="en-GB" sz="2800" dirty="0" smtClean="0"/>
              <a:t>(E)/E; no degradation when ↘ </a:t>
            </a:r>
            <a:r>
              <a:rPr lang="en-GB" sz="2800" dirty="0" err="1" smtClean="0"/>
              <a:t>nLayers</a:t>
            </a:r>
            <a:endParaRPr lang="en-GB" sz="2800" dirty="0" smtClean="0"/>
          </a:p>
          <a:p>
            <a:r>
              <a:rPr lang="en-GB" sz="2800" dirty="0" smtClean="0"/>
              <a:t>from 30 to 25 =&gt; reduce the number of layers.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6339" y="2209800"/>
            <a:ext cx="516829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6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CLICdet_2015 Detector Model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February 2016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K.Elsener, J-J.Blaising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1179493"/>
            <a:ext cx="891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Fig 17, 10 GeV </a:t>
            </a:r>
            <a:r>
              <a:rPr lang="el-GR" sz="2800" dirty="0" smtClean="0">
                <a:solidFill>
                  <a:prstClr val="black"/>
                </a:solidFill>
              </a:rPr>
              <a:t>γ</a:t>
            </a:r>
            <a:r>
              <a:rPr lang="en-GB" sz="2800" dirty="0" smtClean="0">
                <a:solidFill>
                  <a:prstClr val="black"/>
                </a:solidFill>
              </a:rPr>
              <a:t>;</a:t>
            </a:r>
            <a:r>
              <a:rPr lang="el-GR" sz="2800" dirty="0" smtClean="0"/>
              <a:t>σ</a:t>
            </a:r>
            <a:r>
              <a:rPr lang="en-GB" sz="2800" dirty="0" smtClean="0"/>
              <a:t>(E)/E ↗ when </a:t>
            </a:r>
            <a:r>
              <a:rPr lang="en-GB" sz="2800" dirty="0" err="1" smtClean="0"/>
              <a:t>nLayers</a:t>
            </a:r>
            <a:r>
              <a:rPr lang="en-GB" sz="2800" dirty="0" smtClean="0"/>
              <a:t> ↘</a:t>
            </a:r>
          </a:p>
          <a:p>
            <a:r>
              <a:rPr lang="en-GB" sz="2800" dirty="0" smtClean="0">
                <a:solidFill>
                  <a:prstClr val="black"/>
                </a:solidFill>
              </a:rPr>
              <a:t>Is it dramatic? 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0"/>
            <a:ext cx="5257800" cy="42121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86400" y="1828800"/>
            <a:ext cx="3352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30 layers, </a:t>
            </a:r>
            <a:r>
              <a:rPr lang="en-GB" sz="2000" dirty="0" err="1" smtClean="0">
                <a:solidFill>
                  <a:prstClr val="black"/>
                </a:solidFill>
              </a:rPr>
              <a:t>SiW</a:t>
            </a:r>
            <a:r>
              <a:rPr lang="en-GB" sz="2000" dirty="0" smtClean="0">
                <a:solidFill>
                  <a:prstClr val="black"/>
                </a:solidFill>
              </a:rPr>
              <a:t>, </a:t>
            </a:r>
            <a:r>
              <a:rPr lang="el-GR" sz="2000" dirty="0" smtClean="0">
                <a:solidFill>
                  <a:prstClr val="black"/>
                </a:solidFill>
              </a:rPr>
              <a:t>σ(</a:t>
            </a:r>
            <a:r>
              <a:rPr lang="en-GB" sz="2000" dirty="0">
                <a:solidFill>
                  <a:prstClr val="black"/>
                </a:solidFill>
              </a:rPr>
              <a:t>E)/</a:t>
            </a:r>
            <a:r>
              <a:rPr lang="en-GB" sz="2000" dirty="0" smtClean="0">
                <a:solidFill>
                  <a:prstClr val="black"/>
                </a:solidFill>
              </a:rPr>
              <a:t>E=5.6%</a:t>
            </a:r>
          </a:p>
          <a:p>
            <a:r>
              <a:rPr lang="el-GR" sz="2000" dirty="0" smtClean="0">
                <a:solidFill>
                  <a:prstClr val="black"/>
                </a:solidFill>
              </a:rPr>
              <a:t>σ(</a:t>
            </a:r>
            <a:r>
              <a:rPr lang="en-GB" sz="2000" dirty="0">
                <a:solidFill>
                  <a:prstClr val="black"/>
                </a:solidFill>
              </a:rPr>
              <a:t>E)/</a:t>
            </a:r>
            <a:r>
              <a:rPr lang="en-GB" sz="2000" dirty="0" smtClean="0">
                <a:solidFill>
                  <a:prstClr val="black"/>
                </a:solidFill>
              </a:rPr>
              <a:t>E≈0.177/√E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25 </a:t>
            </a:r>
            <a:r>
              <a:rPr lang="en-GB" sz="2000" dirty="0">
                <a:solidFill>
                  <a:prstClr val="black"/>
                </a:solidFill>
              </a:rPr>
              <a:t>layers, </a:t>
            </a:r>
            <a:r>
              <a:rPr lang="en-GB" sz="2000" dirty="0" err="1">
                <a:solidFill>
                  <a:prstClr val="black"/>
                </a:solidFill>
              </a:rPr>
              <a:t>SiW</a:t>
            </a:r>
            <a:r>
              <a:rPr lang="en-GB" sz="2000" dirty="0">
                <a:solidFill>
                  <a:prstClr val="black"/>
                </a:solidFill>
              </a:rPr>
              <a:t>, </a:t>
            </a:r>
            <a:r>
              <a:rPr lang="el-GR" sz="2000" dirty="0">
                <a:solidFill>
                  <a:prstClr val="black"/>
                </a:solidFill>
              </a:rPr>
              <a:t>σ(</a:t>
            </a:r>
            <a:r>
              <a:rPr lang="en-GB" sz="2000" dirty="0">
                <a:solidFill>
                  <a:prstClr val="black"/>
                </a:solidFill>
              </a:rPr>
              <a:t>E)/</a:t>
            </a:r>
            <a:r>
              <a:rPr lang="en-GB" sz="2000" dirty="0" smtClean="0">
                <a:solidFill>
                  <a:prstClr val="black"/>
                </a:solidFill>
              </a:rPr>
              <a:t>E=6.0%</a:t>
            </a:r>
            <a:endParaRPr lang="en-GB" sz="2000" dirty="0">
              <a:solidFill>
                <a:prstClr val="black"/>
              </a:solidFill>
            </a:endParaRPr>
          </a:p>
          <a:p>
            <a:r>
              <a:rPr lang="el-GR" sz="2000" dirty="0">
                <a:solidFill>
                  <a:prstClr val="black"/>
                </a:solidFill>
              </a:rPr>
              <a:t>σ(</a:t>
            </a:r>
            <a:r>
              <a:rPr lang="en-GB" sz="2000" dirty="0">
                <a:solidFill>
                  <a:prstClr val="black"/>
                </a:solidFill>
              </a:rPr>
              <a:t>E)/E≈</a:t>
            </a:r>
            <a:r>
              <a:rPr lang="en-GB" sz="2000" dirty="0" smtClean="0">
                <a:solidFill>
                  <a:prstClr val="black"/>
                </a:solidFill>
              </a:rPr>
              <a:t>0.19/</a:t>
            </a:r>
            <a:r>
              <a:rPr lang="en-GB" sz="2000" dirty="0">
                <a:solidFill>
                  <a:prstClr val="black"/>
                </a:solidFill>
              </a:rPr>
              <a:t>√E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(modest increase)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15 </a:t>
            </a:r>
            <a:r>
              <a:rPr lang="en-GB" sz="2000" dirty="0">
                <a:solidFill>
                  <a:prstClr val="black"/>
                </a:solidFill>
              </a:rPr>
              <a:t>layers, </a:t>
            </a:r>
            <a:r>
              <a:rPr lang="en-GB" sz="2000" dirty="0" err="1">
                <a:solidFill>
                  <a:prstClr val="black"/>
                </a:solidFill>
              </a:rPr>
              <a:t>SiW</a:t>
            </a:r>
            <a:r>
              <a:rPr lang="en-GB" sz="2000" dirty="0">
                <a:solidFill>
                  <a:prstClr val="black"/>
                </a:solidFill>
              </a:rPr>
              <a:t>, </a:t>
            </a:r>
            <a:r>
              <a:rPr lang="el-GR" sz="2000" dirty="0">
                <a:solidFill>
                  <a:prstClr val="black"/>
                </a:solidFill>
              </a:rPr>
              <a:t>σ(</a:t>
            </a:r>
            <a:r>
              <a:rPr lang="en-GB" sz="2000" dirty="0">
                <a:solidFill>
                  <a:prstClr val="black"/>
                </a:solidFill>
              </a:rPr>
              <a:t>E)/</a:t>
            </a:r>
            <a:r>
              <a:rPr lang="en-GB" sz="2000" dirty="0" smtClean="0">
                <a:solidFill>
                  <a:prstClr val="black"/>
                </a:solidFill>
              </a:rPr>
              <a:t>E=8.0</a:t>
            </a:r>
            <a:r>
              <a:rPr lang="en-GB" sz="2000" dirty="0">
                <a:solidFill>
                  <a:prstClr val="black"/>
                </a:solidFill>
              </a:rPr>
              <a:t>%</a:t>
            </a:r>
          </a:p>
          <a:p>
            <a:r>
              <a:rPr lang="el-GR" sz="2000" dirty="0">
                <a:solidFill>
                  <a:prstClr val="black"/>
                </a:solidFill>
              </a:rPr>
              <a:t>σ(</a:t>
            </a:r>
            <a:r>
              <a:rPr lang="en-GB" sz="2000" dirty="0">
                <a:solidFill>
                  <a:prstClr val="black"/>
                </a:solidFill>
              </a:rPr>
              <a:t>E)/E≈</a:t>
            </a:r>
            <a:r>
              <a:rPr lang="en-GB" sz="2000" dirty="0" smtClean="0">
                <a:solidFill>
                  <a:prstClr val="black"/>
                </a:solidFill>
              </a:rPr>
              <a:t>0.25/</a:t>
            </a:r>
            <a:r>
              <a:rPr lang="en-GB" sz="2000" dirty="0">
                <a:solidFill>
                  <a:prstClr val="black"/>
                </a:solidFill>
              </a:rPr>
              <a:t>√E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Expect 0.177x√2=0.25 (ok)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prstClr val="black"/>
                </a:solidFill>
              </a:rPr>
              <a:t>High E photons, </a:t>
            </a:r>
            <a:r>
              <a:rPr lang="en-GB" sz="2000" dirty="0">
                <a:solidFill>
                  <a:prstClr val="black"/>
                </a:solidFill>
              </a:rPr>
              <a:t> </a:t>
            </a:r>
            <a:r>
              <a:rPr lang="en-GB" sz="2000" dirty="0" smtClean="0">
                <a:solidFill>
                  <a:prstClr val="black"/>
                </a:solidFill>
              </a:rPr>
              <a:t>        “</a:t>
            </a:r>
            <a:r>
              <a:rPr lang="el-GR" sz="2000" dirty="0" smtClean="0">
                <a:solidFill>
                  <a:prstClr val="black"/>
                </a:solidFill>
              </a:rPr>
              <a:t>σ(</a:t>
            </a:r>
            <a:r>
              <a:rPr lang="en-GB" sz="2000" dirty="0">
                <a:solidFill>
                  <a:prstClr val="black"/>
                </a:solidFill>
              </a:rPr>
              <a:t>E)/E </a:t>
            </a:r>
            <a:r>
              <a:rPr lang="en-GB" sz="2000" dirty="0" smtClean="0">
                <a:solidFill>
                  <a:prstClr val="black"/>
                </a:solidFill>
              </a:rPr>
              <a:t> not driven by sampling term”.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prstClr val="black"/>
                </a:solidFill>
              </a:rPr>
              <a:t>Photons, </a:t>
            </a:r>
            <a:r>
              <a:rPr lang="el-GR" sz="2000" dirty="0" smtClean="0">
                <a:solidFill>
                  <a:prstClr val="black"/>
                </a:solidFill>
              </a:rPr>
              <a:t>σ(</a:t>
            </a:r>
            <a:r>
              <a:rPr lang="en-GB" sz="2000" dirty="0">
                <a:solidFill>
                  <a:prstClr val="black"/>
                </a:solidFill>
              </a:rPr>
              <a:t>E)/E </a:t>
            </a:r>
            <a:r>
              <a:rPr lang="en-GB" sz="2000" dirty="0" smtClean="0">
                <a:solidFill>
                  <a:prstClr val="black"/>
                </a:solidFill>
              </a:rPr>
              <a:t>is not a major physics driver.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=&gt; Can reduce the number of layers from 30 to 25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41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CLICdet_2015 Detector Model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1143000"/>
            <a:ext cx="891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Steven studied </a:t>
            </a:r>
            <a:r>
              <a:rPr lang="el-GR" sz="2800" dirty="0"/>
              <a:t>σ(</a:t>
            </a:r>
            <a:r>
              <a:rPr lang="en-US" sz="2800" dirty="0"/>
              <a:t>E)/</a:t>
            </a:r>
            <a:r>
              <a:rPr lang="en-US" sz="2800" dirty="0" smtClean="0"/>
              <a:t>E as a function of </a:t>
            </a:r>
            <a:r>
              <a:rPr lang="en-US" sz="2800" dirty="0" err="1" smtClean="0"/>
              <a:t>nLayers</a:t>
            </a:r>
            <a:r>
              <a:rPr lang="en-US" sz="2800" dirty="0"/>
              <a:t> </a:t>
            </a:r>
            <a:r>
              <a:rPr lang="en-US" sz="2800" dirty="0" smtClean="0"/>
              <a:t>for 100 GeV </a:t>
            </a:r>
            <a:r>
              <a:rPr lang="el-GR" sz="2800" dirty="0" smtClean="0"/>
              <a:t>γ</a:t>
            </a:r>
            <a:r>
              <a:rPr lang="en-GB" sz="2800" dirty="0" smtClean="0"/>
              <a:t> and 5x5 mm2 cells in </a:t>
            </a:r>
            <a:r>
              <a:rPr lang="en-GB" sz="2800" dirty="0" err="1" smtClean="0"/>
              <a:t>SiW</a:t>
            </a:r>
            <a:r>
              <a:rPr lang="en-GB" sz="2800" dirty="0" smtClean="0"/>
              <a:t> ECAL. </a:t>
            </a:r>
            <a:endParaRPr lang="en-US" sz="28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674957"/>
            <a:ext cx="5288203" cy="32686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64403" y="2362200"/>
            <a:ext cx="33223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30 layers, </a:t>
            </a:r>
            <a:r>
              <a:rPr lang="el-GR" sz="2000" dirty="0" smtClean="0"/>
              <a:t>σ(</a:t>
            </a:r>
            <a:r>
              <a:rPr lang="en-GB" sz="2000" dirty="0"/>
              <a:t>E)/</a:t>
            </a:r>
            <a:r>
              <a:rPr lang="en-GB" sz="2000" dirty="0" smtClean="0"/>
              <a:t>E=1.8%</a:t>
            </a:r>
            <a:endParaRPr lang="en-GB" sz="2000" dirty="0"/>
          </a:p>
          <a:p>
            <a:r>
              <a:rPr lang="el-GR" sz="2000" dirty="0"/>
              <a:t>σ(</a:t>
            </a:r>
            <a:r>
              <a:rPr lang="en-GB" sz="2000" dirty="0"/>
              <a:t>E)/E = </a:t>
            </a:r>
            <a:r>
              <a:rPr lang="en-GB" sz="2000" dirty="0" smtClean="0"/>
              <a:t>0.18/</a:t>
            </a:r>
            <a:r>
              <a:rPr lang="en-GB" sz="2000" dirty="0"/>
              <a:t>√</a:t>
            </a:r>
            <a:r>
              <a:rPr lang="en-GB" sz="2000" dirty="0" smtClean="0"/>
              <a:t>E</a:t>
            </a:r>
          </a:p>
          <a:p>
            <a:r>
              <a:rPr lang="en-GB" sz="2000" dirty="0" smtClean="0"/>
              <a:t>Same value as for 10 GeV </a:t>
            </a:r>
            <a:r>
              <a:rPr lang="el-GR" sz="2000" dirty="0" smtClean="0"/>
              <a:t>γ</a:t>
            </a:r>
            <a:endParaRPr lang="en-GB" sz="2000" dirty="0"/>
          </a:p>
          <a:p>
            <a:r>
              <a:rPr lang="en-GB" sz="2000" dirty="0" smtClean="0">
                <a:solidFill>
                  <a:srgbClr val="FF0000"/>
                </a:solidFill>
              </a:rPr>
              <a:t>25 </a:t>
            </a:r>
            <a:r>
              <a:rPr lang="en-GB" sz="2000" dirty="0">
                <a:solidFill>
                  <a:srgbClr val="FF0000"/>
                </a:solidFill>
              </a:rPr>
              <a:t>layers, </a:t>
            </a:r>
            <a:r>
              <a:rPr lang="el-GR" sz="2000" dirty="0" smtClean="0">
                <a:solidFill>
                  <a:srgbClr val="FF0000"/>
                </a:solidFill>
              </a:rPr>
              <a:t>σ(</a:t>
            </a:r>
            <a:r>
              <a:rPr lang="en-GB" sz="2000" dirty="0">
                <a:solidFill>
                  <a:srgbClr val="FF0000"/>
                </a:solidFill>
              </a:rPr>
              <a:t>E)/</a:t>
            </a:r>
            <a:r>
              <a:rPr lang="en-GB" sz="2000" dirty="0" smtClean="0">
                <a:solidFill>
                  <a:srgbClr val="FF0000"/>
                </a:solidFill>
              </a:rPr>
              <a:t>E=3.3%</a:t>
            </a:r>
            <a:endParaRPr lang="en-GB" sz="2000" dirty="0">
              <a:solidFill>
                <a:srgbClr val="FF0000"/>
              </a:solidFill>
            </a:endParaRPr>
          </a:p>
          <a:p>
            <a:r>
              <a:rPr lang="el-GR" sz="2000" dirty="0">
                <a:solidFill>
                  <a:srgbClr val="FF0000"/>
                </a:solidFill>
              </a:rPr>
              <a:t>σ(</a:t>
            </a:r>
            <a:r>
              <a:rPr lang="en-GB" sz="2000" dirty="0">
                <a:solidFill>
                  <a:srgbClr val="FF0000"/>
                </a:solidFill>
              </a:rPr>
              <a:t>E)/E = </a:t>
            </a:r>
            <a:r>
              <a:rPr lang="en-GB" sz="2000" dirty="0" smtClean="0">
                <a:solidFill>
                  <a:srgbClr val="FF0000"/>
                </a:solidFill>
              </a:rPr>
              <a:t>0.33/</a:t>
            </a:r>
            <a:r>
              <a:rPr lang="en-GB" sz="2000" dirty="0">
                <a:solidFill>
                  <a:srgbClr val="FF0000"/>
                </a:solidFill>
              </a:rPr>
              <a:t>√</a:t>
            </a:r>
            <a:r>
              <a:rPr lang="en-GB" sz="2000" dirty="0" smtClean="0">
                <a:solidFill>
                  <a:srgbClr val="FF0000"/>
                </a:solidFill>
              </a:rPr>
              <a:t>E</a:t>
            </a:r>
            <a:endParaRPr lang="en-GB" sz="2000" dirty="0">
              <a:solidFill>
                <a:srgbClr val="FF0000"/>
              </a:solidFill>
            </a:endParaRPr>
          </a:p>
          <a:p>
            <a:r>
              <a:rPr lang="en-GB" sz="2000" dirty="0" smtClean="0"/>
              <a:t>Significant </a:t>
            </a:r>
            <a:r>
              <a:rPr lang="el-GR" sz="2000" dirty="0" smtClean="0"/>
              <a:t>σ</a:t>
            </a:r>
            <a:r>
              <a:rPr lang="en-GB" sz="2000" dirty="0" smtClean="0"/>
              <a:t>(E)/E degradation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Why?</a:t>
            </a:r>
          </a:p>
          <a:p>
            <a:r>
              <a:rPr lang="en-GB" sz="2000" dirty="0" smtClean="0"/>
              <a:t>15 </a:t>
            </a:r>
            <a:r>
              <a:rPr lang="en-GB" sz="2000" dirty="0"/>
              <a:t>layers, </a:t>
            </a:r>
            <a:r>
              <a:rPr lang="el-GR" sz="2000" dirty="0"/>
              <a:t>σ(</a:t>
            </a:r>
            <a:r>
              <a:rPr lang="en-GB" sz="2000" dirty="0"/>
              <a:t>E)/</a:t>
            </a:r>
            <a:r>
              <a:rPr lang="en-GB" sz="2000" dirty="0" smtClean="0"/>
              <a:t>E=5.3%</a:t>
            </a:r>
            <a:endParaRPr lang="en-GB" sz="2000" dirty="0"/>
          </a:p>
          <a:p>
            <a:r>
              <a:rPr lang="el-GR" sz="2000" dirty="0"/>
              <a:t>σ(</a:t>
            </a:r>
            <a:r>
              <a:rPr lang="en-GB" sz="2000" dirty="0"/>
              <a:t>E)/E = </a:t>
            </a:r>
            <a:r>
              <a:rPr lang="en-GB" sz="2000" dirty="0" smtClean="0"/>
              <a:t>0.53/</a:t>
            </a:r>
            <a:r>
              <a:rPr lang="en-GB" sz="2000" dirty="0"/>
              <a:t>√</a:t>
            </a:r>
            <a:r>
              <a:rPr lang="en-GB" sz="2000" dirty="0" smtClean="0"/>
              <a:t>E</a:t>
            </a:r>
          </a:p>
          <a:p>
            <a:r>
              <a:rPr lang="en-GB" sz="2000" dirty="0" smtClean="0">
                <a:solidFill>
                  <a:srgbClr val="7030A0"/>
                </a:solidFill>
              </a:rPr>
              <a:t>Expect 0.18x√2=0.25</a:t>
            </a:r>
            <a:endParaRPr lang="en-GB" sz="2000" dirty="0">
              <a:solidFill>
                <a:srgbClr val="7030A0"/>
              </a:solidFill>
            </a:endParaRPr>
          </a:p>
          <a:p>
            <a:r>
              <a:rPr lang="en-GB" sz="2000" dirty="0" smtClean="0">
                <a:solidFill>
                  <a:srgbClr val="7030A0"/>
                </a:solidFill>
              </a:rPr>
              <a:t>Why so large?</a:t>
            </a:r>
          </a:p>
          <a:p>
            <a:r>
              <a:rPr lang="en-GB" sz="2000" dirty="0" smtClean="0">
                <a:solidFill>
                  <a:srgbClr val="7030A0"/>
                </a:solidFill>
              </a:rPr>
              <a:t>Calibration problem? </a:t>
            </a:r>
            <a:endParaRPr lang="en-GB" sz="2000" dirty="0">
              <a:solidFill>
                <a:srgbClr val="7030A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733800" y="3505200"/>
            <a:ext cx="1676400" cy="1143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78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 of poor  </a:t>
            </a:r>
            <a:r>
              <a:rPr lang="el-GR" dirty="0"/>
              <a:t>σ(</a:t>
            </a:r>
            <a:r>
              <a:rPr lang="en-US" dirty="0"/>
              <a:t>E)/</a:t>
            </a:r>
            <a:r>
              <a:rPr lang="en-US" dirty="0" smtClean="0"/>
              <a:t>E and of degradation when ↘ n layers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1232118"/>
            <a:ext cx="8915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Calorimeter </a:t>
            </a:r>
            <a:r>
              <a:rPr lang="en-US" sz="2800" dirty="0"/>
              <a:t> </a:t>
            </a:r>
            <a:r>
              <a:rPr lang="en-US" sz="2800" dirty="0" smtClean="0"/>
              <a:t>talks</a:t>
            </a:r>
          </a:p>
          <a:p>
            <a:r>
              <a:rPr lang="en-US" sz="2800" dirty="0">
                <a:hlinkClick r:id="rId3"/>
              </a:rPr>
              <a:t>http://www.desy.de/~</a:t>
            </a:r>
            <a:r>
              <a:rPr lang="en-US" sz="2800" dirty="0" smtClean="0">
                <a:hlinkClick r:id="rId3"/>
              </a:rPr>
              <a:t>garutti/LECTURES/ParticleDetectorSS12/L10_Calorimetry.pdf</a:t>
            </a:r>
            <a:endParaRPr lang="en-US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l-GR" sz="2800" dirty="0" smtClean="0"/>
              <a:t>σ</a:t>
            </a:r>
            <a:r>
              <a:rPr lang="en-GB" sz="2800" dirty="0" smtClean="0"/>
              <a:t>E/E(sample) ~ 1/√</a:t>
            </a:r>
            <a:r>
              <a:rPr lang="en-GB" sz="2800" dirty="0" err="1" smtClean="0"/>
              <a:t>Nch</a:t>
            </a:r>
            <a:r>
              <a:rPr lang="en-GB" sz="2800" dirty="0" smtClean="0"/>
              <a:t> 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    </a:t>
            </a:r>
            <a:r>
              <a:rPr lang="en-GB" sz="2400" dirty="0" err="1" smtClean="0"/>
              <a:t>Nch</a:t>
            </a:r>
            <a:r>
              <a:rPr lang="en-GB" sz="2400" dirty="0" smtClean="0"/>
              <a:t>=number of charged particles crossing the active layer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    </a:t>
            </a:r>
            <a:r>
              <a:rPr lang="en-GB" sz="2800" dirty="0" err="1" smtClean="0"/>
              <a:t>Nch</a:t>
            </a:r>
            <a:r>
              <a:rPr lang="en-GB" sz="2800" dirty="0" smtClean="0"/>
              <a:t>=E/t;  </a:t>
            </a:r>
            <a:r>
              <a:rPr lang="en-GB" sz="2800" dirty="0"/>
              <a:t>t: absorber layer thickness in Xo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dirty="0"/>
              <a:t>σ</a:t>
            </a:r>
            <a:r>
              <a:rPr lang="en-GB" sz="2800" dirty="0" smtClean="0"/>
              <a:t>E/E(sample) ~ √t/√E </a:t>
            </a:r>
          </a:p>
          <a:p>
            <a:r>
              <a:rPr lang="en-US" sz="2800" dirty="0" smtClean="0"/>
              <a:t>      =&gt; The resolution  is ~ absorber layer thickness.</a:t>
            </a:r>
          </a:p>
          <a:p>
            <a:r>
              <a:rPr lang="en-GB" sz="2800" dirty="0"/>
              <a:t>The smaller the thickness t, the larger the number of times the shower is sampled by </a:t>
            </a:r>
            <a:r>
              <a:rPr lang="en-GB" sz="2800" dirty="0" smtClean="0"/>
              <a:t>the active </a:t>
            </a:r>
            <a:r>
              <a:rPr lang="en-GB" sz="2800" dirty="0"/>
              <a:t>layers </a:t>
            </a:r>
            <a:r>
              <a:rPr lang="en-GB" sz="2800" dirty="0" smtClean="0"/>
              <a:t>(</a:t>
            </a:r>
            <a:r>
              <a:rPr lang="en-GB" sz="2400" dirty="0" smtClean="0"/>
              <a:t>and the larger the </a:t>
            </a:r>
            <a:r>
              <a:rPr lang="en-GB" sz="2400" dirty="0"/>
              <a:t>number of detected </a:t>
            </a:r>
            <a:r>
              <a:rPr lang="en-GB" sz="2400" dirty="0" smtClean="0"/>
              <a:t>particles)</a:t>
            </a:r>
            <a:r>
              <a:rPr lang="en-GB" sz="2800" dirty="0" smtClean="0"/>
              <a:t>, </a:t>
            </a:r>
            <a:r>
              <a:rPr lang="en-GB" sz="2800" dirty="0"/>
              <a:t>the </a:t>
            </a:r>
            <a:r>
              <a:rPr lang="en-GB" sz="2800" dirty="0" smtClean="0"/>
              <a:t>better the </a:t>
            </a:r>
            <a:r>
              <a:rPr lang="en-GB" sz="2800" dirty="0"/>
              <a:t>energy </a:t>
            </a:r>
            <a:r>
              <a:rPr lang="en-GB" sz="2800" dirty="0" smtClean="0"/>
              <a:t>resolution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8111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3388" y="41229"/>
            <a:ext cx="9487388" cy="681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95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Shower Max and Containment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February 2016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K.Elsener, J-J.Blaising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0"/>
            <a:ext cx="7010400" cy="492219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2590800" y="1066800"/>
            <a:ext cx="1905000" cy="155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95800" y="1066800"/>
            <a:ext cx="1524000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400" y="4724400"/>
            <a:ext cx="883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Model CDR:20+10 layers. Arrows </a:t>
            </a:r>
            <a:r>
              <a:rPr lang="en-GB" sz="2800" dirty="0"/>
              <a:t>i</a:t>
            </a:r>
            <a:r>
              <a:rPr lang="en-GB" sz="2800" dirty="0" smtClean="0"/>
              <a:t>ndicate the two regions: first thin plates 2.1mm, then 4.1 mm.</a:t>
            </a:r>
          </a:p>
          <a:p>
            <a:r>
              <a:rPr lang="en-GB" sz="2800" dirty="0" smtClean="0"/>
              <a:t>10 GeV </a:t>
            </a:r>
            <a:r>
              <a:rPr lang="el-GR" sz="2800" dirty="0" smtClean="0"/>
              <a:t>γ</a:t>
            </a:r>
            <a:r>
              <a:rPr lang="en-GB" sz="2800" dirty="0" smtClean="0"/>
              <a:t> a large fraction of shower sampled by thin plates</a:t>
            </a:r>
          </a:p>
          <a:p>
            <a:r>
              <a:rPr lang="en-GB" sz="2800" dirty="0" smtClean="0"/>
              <a:t>100 GeV a larger fraction of shower sampled by thick plates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30367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 of poor  </a:t>
            </a:r>
            <a:r>
              <a:rPr lang="el-GR" dirty="0"/>
              <a:t>σ(</a:t>
            </a:r>
            <a:r>
              <a:rPr lang="en-US" dirty="0"/>
              <a:t>E)/</a:t>
            </a:r>
            <a:r>
              <a:rPr lang="en-US" dirty="0" smtClean="0"/>
              <a:t>E and of degradation when ↘ n layers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1232118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l-GR" sz="2800" dirty="0" smtClean="0"/>
              <a:t>σ</a:t>
            </a:r>
            <a:r>
              <a:rPr lang="en-GB" sz="2800" dirty="0" smtClean="0"/>
              <a:t>E/E(sample) ~ K/√E  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/>
              <a:t>K=0.032 </a:t>
            </a:r>
            <a:r>
              <a:rPr lang="en-GB" sz="2800" baseline="30000" dirty="0" smtClean="0"/>
              <a:t>. </a:t>
            </a:r>
            <a:r>
              <a:rPr lang="en-GB" sz="2800" dirty="0" smtClean="0"/>
              <a:t>√(E</a:t>
            </a:r>
            <a:r>
              <a:rPr lang="en-GB" sz="2800" baseline="-25000" dirty="0" smtClean="0"/>
              <a:t>c</a:t>
            </a:r>
            <a:r>
              <a:rPr lang="en-GB" sz="2800" baseline="30000" dirty="0" smtClean="0"/>
              <a:t>. </a:t>
            </a:r>
            <a:r>
              <a:rPr lang="en-GB" sz="2800" dirty="0" smtClean="0"/>
              <a:t>t/F)</a:t>
            </a:r>
          </a:p>
          <a:p>
            <a:r>
              <a:rPr lang="en-GB" sz="2800" dirty="0"/>
              <a:t> </a:t>
            </a:r>
            <a:r>
              <a:rPr lang="en-GB" sz="2800" dirty="0" smtClean="0"/>
              <a:t>     </a:t>
            </a:r>
            <a:r>
              <a:rPr lang="en-GB" sz="2800" dirty="0" err="1" smtClean="0"/>
              <a:t>E</a:t>
            </a:r>
            <a:r>
              <a:rPr lang="en-GB" sz="2800" baseline="-25000" dirty="0" err="1" smtClean="0"/>
              <a:t>c</a:t>
            </a:r>
            <a:r>
              <a:rPr lang="en-GB" sz="2800" dirty="0" smtClean="0"/>
              <a:t>=critical energy, F=</a:t>
            </a:r>
            <a:r>
              <a:rPr lang="en-GB" sz="2800" dirty="0" err="1" smtClean="0"/>
              <a:t>Fano</a:t>
            </a:r>
            <a:r>
              <a:rPr lang="en-GB" sz="2800" dirty="0" smtClean="0"/>
              <a:t> parameter, t in units of (Xo)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675157"/>
              </p:ext>
            </p:extLst>
          </p:nvPr>
        </p:nvGraphicFramePr>
        <p:xfrm>
          <a:off x="762000" y="2743200"/>
          <a:ext cx="7696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700"/>
                <a:gridCol w="1282700"/>
                <a:gridCol w="1282700"/>
                <a:gridCol w="1282700"/>
                <a:gridCol w="1282700"/>
                <a:gridCol w="12827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</a:t>
                      </a:r>
                      <a:r>
                        <a:rPr lang="en-GB" baseline="0" dirty="0" smtClean="0"/>
                        <a:t>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Ec</a:t>
                      </a:r>
                      <a:r>
                        <a:rPr lang="en-GB" dirty="0" smtClean="0"/>
                        <a:t> [MeV}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t (Xo)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K(%)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CLIC     (W)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2.1 </a:t>
                      </a:r>
                      <a:r>
                        <a:rPr lang="en-GB" sz="1600" dirty="0" smtClean="0"/>
                        <a:t>(and 4.1)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ATLAS (</a:t>
                      </a:r>
                      <a:r>
                        <a:rPr lang="en-GB" dirty="0" err="1" smtClean="0"/>
                        <a:t>Pb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770507"/>
              </p:ext>
            </p:extLst>
          </p:nvPr>
        </p:nvGraphicFramePr>
        <p:xfrm>
          <a:off x="838200" y="4648200"/>
          <a:ext cx="7696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700"/>
                <a:gridCol w="1282700"/>
                <a:gridCol w="1282700"/>
                <a:gridCol w="1282700"/>
                <a:gridCol w="1282700"/>
                <a:gridCol w="12827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</a:t>
                      </a:r>
                      <a:r>
                        <a:rPr lang="en-GB" baseline="0" dirty="0" smtClean="0"/>
                        <a:t>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Ec</a:t>
                      </a:r>
                      <a:r>
                        <a:rPr lang="en-GB" dirty="0" smtClean="0"/>
                        <a:t> [MeV}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t (Xo)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K(%)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CLIC     (W)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CLIC    (W)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3893742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Assuming same </a:t>
            </a:r>
            <a:r>
              <a:rPr lang="en-GB" sz="2000" dirty="0" err="1" smtClean="0"/>
              <a:t>Fano</a:t>
            </a:r>
            <a:r>
              <a:rPr lang="en-GB" sz="2000" dirty="0" smtClean="0"/>
              <a:t> value; the formula gives the right order of magnitude</a:t>
            </a:r>
          </a:p>
          <a:p>
            <a:r>
              <a:rPr lang="en-GB" sz="2000" dirty="0" smtClean="0"/>
              <a:t>The mix of 2.1 and 4.1 mm plates may explain why </a:t>
            </a:r>
            <a:r>
              <a:rPr lang="en-GB" sz="2000" dirty="0" err="1" smtClean="0"/>
              <a:t>CLICdet</a:t>
            </a:r>
            <a:r>
              <a:rPr lang="en-GB" sz="2000" dirty="0" smtClean="0"/>
              <a:t> is worse than ATLAS 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57912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Absorber 23 Xo; Reducing the number of layers =&gt; </a:t>
            </a:r>
            <a:r>
              <a:rPr lang="en-GB" sz="2000" dirty="0" smtClean="0">
                <a:solidFill>
                  <a:srgbClr val="FF0000"/>
                </a:solidFill>
              </a:rPr>
              <a:t>t (Xo) ↗ </a:t>
            </a:r>
            <a:r>
              <a:rPr lang="en-GB" sz="2000" dirty="0" smtClean="0"/>
              <a:t>=&gt;</a:t>
            </a:r>
            <a:r>
              <a:rPr lang="en-GB" sz="2000" dirty="0" smtClean="0">
                <a:solidFill>
                  <a:srgbClr val="FF0000"/>
                </a:solidFill>
              </a:rPr>
              <a:t> K ↗</a:t>
            </a:r>
          </a:p>
          <a:p>
            <a:r>
              <a:rPr lang="en-GB" sz="2000" dirty="0" smtClean="0"/>
              <a:t>=&gt; Energy resolution degradation when reducing the number of layers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2013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</a:t>
            </a:r>
            <a:r>
              <a:rPr lang="pt-BR" dirty="0"/>
              <a:t>⁺e⁻</a:t>
            </a:r>
            <a:r>
              <a:rPr lang="pt-BR" dirty="0" smtClean="0"/>
              <a:t>-&gt; h(750) -&gt; γγ [CLIC at 3 TeV]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K.Elsener, J-J.Blaising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4508718"/>
            <a:ext cx="8915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Left plot </a:t>
            </a:r>
            <a:r>
              <a:rPr lang="el-GR" sz="2800" dirty="0" smtClean="0"/>
              <a:t>σ</a:t>
            </a:r>
            <a:r>
              <a:rPr lang="en-GB" sz="2800" dirty="0" smtClean="0"/>
              <a:t>(</a:t>
            </a:r>
            <a:r>
              <a:rPr lang="en-US" sz="2800" dirty="0" smtClean="0"/>
              <a:t>m</a:t>
            </a:r>
            <a:r>
              <a:rPr lang="el-GR" sz="2800" dirty="0" smtClean="0"/>
              <a:t>γγ</a:t>
            </a:r>
            <a:r>
              <a:rPr lang="en-GB" sz="2800" dirty="0" smtClean="0"/>
              <a:t>) for </a:t>
            </a:r>
            <a:r>
              <a:rPr lang="en-GB" sz="2800" dirty="0" err="1" smtClean="0"/>
              <a:t>e</a:t>
            </a:r>
            <a:r>
              <a:rPr lang="en-GB" sz="2800" dirty="0" err="1" smtClean="0">
                <a:latin typeface="Calibri" panose="020F0502020204030204" pitchFamily="34" charset="0"/>
              </a:rPr>
              <a:t>⁺e</a:t>
            </a:r>
            <a:r>
              <a:rPr lang="en-GB" sz="2800" dirty="0" smtClean="0">
                <a:latin typeface="Calibri" panose="020F0502020204030204" pitchFamily="34" charset="0"/>
              </a:rPr>
              <a:t>⁻-&gt;h(750)-&gt;</a:t>
            </a:r>
            <a:r>
              <a:rPr lang="el-GR" sz="2800" dirty="0" smtClean="0">
                <a:latin typeface="Calibri" panose="020F0502020204030204" pitchFamily="34" charset="0"/>
              </a:rPr>
              <a:t>γγ</a:t>
            </a:r>
            <a:r>
              <a:rPr lang="en-GB" sz="2800" dirty="0" smtClean="0">
                <a:latin typeface="Calibri" panose="020F0502020204030204" pitchFamily="34" charset="0"/>
              </a:rPr>
              <a:t>; ATLAS, CLIC  </a:t>
            </a:r>
            <a:r>
              <a:rPr lang="el-GR" sz="2800" dirty="0">
                <a:latin typeface="Calibri" panose="020F0502020204030204" pitchFamily="34" charset="0"/>
              </a:rPr>
              <a:t>σ(</a:t>
            </a:r>
            <a:r>
              <a:rPr lang="en-GB" sz="2800" dirty="0">
                <a:latin typeface="Calibri" panose="020F0502020204030204" pitchFamily="34" charset="0"/>
              </a:rPr>
              <a:t>E)/E </a:t>
            </a:r>
            <a:endParaRPr lang="en-GB" sz="2800" dirty="0" smtClean="0">
              <a:latin typeface="Calibri" panose="020F0502020204030204" pitchFamily="34" charset="0"/>
            </a:endParaRPr>
          </a:p>
          <a:p>
            <a:r>
              <a:rPr lang="en-GB" sz="2800" dirty="0" smtClean="0">
                <a:latin typeface="Calibri" panose="020F0502020204030204" pitchFamily="34" charset="0"/>
              </a:rPr>
              <a:t>At 3 </a:t>
            </a:r>
            <a:r>
              <a:rPr lang="en-GB" sz="2800" dirty="0" err="1" smtClean="0">
                <a:latin typeface="Calibri" panose="020F0502020204030204" pitchFamily="34" charset="0"/>
              </a:rPr>
              <a:t>TeV</a:t>
            </a:r>
            <a:r>
              <a:rPr lang="en-GB" sz="2800" dirty="0" smtClean="0">
                <a:latin typeface="Calibri" panose="020F0502020204030204" pitchFamily="34" charset="0"/>
              </a:rPr>
              <a:t> &lt;E</a:t>
            </a:r>
            <a:r>
              <a:rPr lang="el-GR" sz="2800" dirty="0" smtClean="0">
                <a:latin typeface="Calibri" panose="020F0502020204030204" pitchFamily="34" charset="0"/>
              </a:rPr>
              <a:t>γ</a:t>
            </a:r>
            <a:r>
              <a:rPr lang="en-GB" sz="2800" dirty="0" smtClean="0">
                <a:latin typeface="Calibri" panose="020F0502020204030204" pitchFamily="34" charset="0"/>
              </a:rPr>
              <a:t>&gt; ~ 450 GeV</a:t>
            </a:r>
          </a:p>
          <a:p>
            <a:r>
              <a:rPr lang="el-GR" sz="2800" dirty="0" smtClean="0">
                <a:latin typeface="Calibri" panose="020F0502020204030204" pitchFamily="34" charset="0"/>
              </a:rPr>
              <a:t>σ(</a:t>
            </a:r>
            <a:r>
              <a:rPr lang="en-GB" sz="2800" dirty="0">
                <a:latin typeface="Calibri" panose="020F0502020204030204" pitchFamily="34" charset="0"/>
              </a:rPr>
              <a:t>E)/E </a:t>
            </a:r>
            <a:r>
              <a:rPr lang="en-GB" sz="2800" dirty="0" smtClean="0">
                <a:latin typeface="Calibri" panose="020F0502020204030204" pitchFamily="34" charset="0"/>
              </a:rPr>
              <a:t>is a major driver for di-photon resonance studies</a:t>
            </a:r>
          </a:p>
          <a:p>
            <a:r>
              <a:rPr lang="en-GB" sz="2800" dirty="0" smtClean="0">
                <a:latin typeface="Calibri" panose="020F0502020204030204" pitchFamily="34" charset="0"/>
              </a:rPr>
              <a:t>=&gt; Must reduce </a:t>
            </a:r>
            <a:r>
              <a:rPr lang="el-GR" sz="2800" dirty="0">
                <a:latin typeface="Calibri" panose="020F0502020204030204" pitchFamily="34" charset="0"/>
              </a:rPr>
              <a:t>σ(</a:t>
            </a:r>
            <a:r>
              <a:rPr lang="en-GB" sz="2800" dirty="0">
                <a:latin typeface="Calibri" panose="020F0502020204030204" pitchFamily="34" charset="0"/>
              </a:rPr>
              <a:t>E)/</a:t>
            </a:r>
            <a:r>
              <a:rPr lang="en-GB" sz="2800" dirty="0" smtClean="0">
                <a:latin typeface="Calibri" panose="020F0502020204030204" pitchFamily="34" charset="0"/>
              </a:rPr>
              <a:t>E for photons </a:t>
            </a:r>
            <a:endParaRPr lang="en-GB" sz="2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76" y="1108447"/>
            <a:ext cx="4427124" cy="34635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066800"/>
            <a:ext cx="4395036" cy="341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9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27168</TotalTime>
  <Words>940</Words>
  <Application>Microsoft Office PowerPoint</Application>
  <PresentationFormat>On-screen Show (4:3)</PresentationFormat>
  <Paragraphs>167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CLICdet_2015 Detector Model</vt:lpstr>
      <vt:lpstr>CLICdet_2015 Detector Model</vt:lpstr>
      <vt:lpstr>CLICdet_2015 Detector Model</vt:lpstr>
      <vt:lpstr>CLICdet_2015 Detector Model</vt:lpstr>
      <vt:lpstr>Origin of poor  σ(E)/E and of degradation when ↘ n layers </vt:lpstr>
      <vt:lpstr>PowerPoint Presentation</vt:lpstr>
      <vt:lpstr>Shower Max and Containment</vt:lpstr>
      <vt:lpstr>Origin of poor  σ(E)/E and of degradation when ↘ n layers </vt:lpstr>
      <vt:lpstr>e⁺e⁻-&gt; h(750) -&gt; γγ [CLIC at 3 TeV]</vt:lpstr>
      <vt:lpstr>High Energy Photons</vt:lpstr>
      <vt:lpstr>Discussion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</dc:title>
  <dc:creator>Konrad Elsener</dc:creator>
  <cp:lastModifiedBy>Konrad Elsener</cp:lastModifiedBy>
  <cp:revision>1750</cp:revision>
  <cp:lastPrinted>2016-02-24T11:13:40Z</cp:lastPrinted>
  <dcterms:created xsi:type="dcterms:W3CDTF">2006-08-16T00:00:00Z</dcterms:created>
  <dcterms:modified xsi:type="dcterms:W3CDTF">2016-02-29T09:34:41Z</dcterms:modified>
</cp:coreProperties>
</file>