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6" r:id="rId3"/>
    <p:sldId id="267" r:id="rId4"/>
    <p:sldId id="268" r:id="rId5"/>
    <p:sldId id="260" r:id="rId6"/>
    <p:sldId id="258" r:id="rId7"/>
    <p:sldId id="259" r:id="rId8"/>
    <p:sldId id="261" r:id="rId9"/>
    <p:sldId id="262" r:id="rId10"/>
    <p:sldId id="263" r:id="rId11"/>
    <p:sldId id="265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2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B75A0-1EF6-454E-B808-87F12416985F}" type="datetimeFigureOut">
              <a:t>4/19/16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195B0-F7D5-5347-9092-8DACA4C7EE9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9604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0D03C-FB90-4F42-808D-4E0BC7B9CCDD}" type="datetimeFigureOut">
              <a:t>4/19/16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B3C50-5131-2646-A835-04A6CDAA0C7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736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4CC17-A2CC-B840-99B9-2839C34630CD}" type="datetime1">
              <a:t>4/19/16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144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0703-A14F-D24C-92A8-7A047A26D4E5}" type="datetime1">
              <a:t>4/19/16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125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E557-6A42-F145-8E9C-E8F203799916}" type="datetime1">
              <a:t>4/19/16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583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4F1D-8A9E-7B46-BB01-6B3A9B4AF454}" type="datetime1">
              <a:t>4/19/16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57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C383-D9C2-424E-8BFB-43D795644C0A}" type="datetime1">
              <a:t>4/19/16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900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35C7-B937-3A42-B6A8-AEDE3B2F4164}" type="datetime1">
              <a:t>4/19/16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27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0825-530C-9E43-966B-4D679B65C8E2}" type="datetime1">
              <a:t>4/19/16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5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4FC7-AFBB-9A49-AF21-6B07BEC6AC86}" type="datetime1">
              <a:t>4/19/16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92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A8DE0-B15A-4A4A-BDBC-7AF135EB4FC7}" type="datetime1">
              <a:t>4/19/16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847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0E16-E5CD-714B-A1A2-37E511E1BD45}" type="datetime1">
              <a:t>4/19/16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76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FBBB0-77EE-334A-98D2-C01A4F7F4667}" type="datetime1">
              <a:t>4/19/16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0F410-D1F8-DA4E-9875-2FD6B6C9B0F0}" type="datetime1">
              <a:t>4/19/16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69B77-A049-A240-A242-06DB79F334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521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Scintillator module mechanics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Baby MIND Collaboration Meeting</a:t>
            </a:r>
          </a:p>
          <a:p>
            <a:r>
              <a:rPr lang="en-GB"/>
              <a:t>E. Noah</a:t>
            </a:r>
          </a:p>
          <a:p>
            <a:r>
              <a:rPr lang="en-GB" sz="1800"/>
              <a:t>19 April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551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Thickness of modules</a:t>
            </a:r>
          </a:p>
        </p:txBody>
      </p:sp>
      <p:pic>
        <p:nvPicPr>
          <p:cNvPr id="4" name="Imag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73" y="1814114"/>
            <a:ext cx="4004245" cy="431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522" y="1814114"/>
            <a:ext cx="4099412" cy="437481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624086" y="6188928"/>
            <a:ext cx="3319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200 </a:t>
            </a:r>
            <a:r>
              <a:rPr lang="en-GB" i="1">
                <a:latin typeface="Symbol" charset="2"/>
                <a:cs typeface="Symbol" charset="2"/>
              </a:rPr>
              <a:t>m</a:t>
            </a:r>
            <a:r>
              <a:rPr lang="en-GB" i="1"/>
              <a:t>m gap between sci. and al.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006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Vertical bars in module</a:t>
            </a:r>
          </a:p>
        </p:txBody>
      </p:sp>
      <p:pic>
        <p:nvPicPr>
          <p:cNvPr id="4" name="Imag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418" y="1417638"/>
            <a:ext cx="6775141" cy="2443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419" y="4120631"/>
            <a:ext cx="6775141" cy="214505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591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Integration on magnet</a:t>
            </a:r>
          </a:p>
        </p:txBody>
      </p:sp>
      <p:pic>
        <p:nvPicPr>
          <p:cNvPr id="4" name="Picture 3" descr="coil w detect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87" y="1205168"/>
            <a:ext cx="7024387" cy="544550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142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Detector integration on magnet</a:t>
            </a:r>
            <a:endParaRPr lang="en-GB"/>
          </a:p>
        </p:txBody>
      </p:sp>
      <p:pic>
        <p:nvPicPr>
          <p:cNvPr id="4" name="Picture 3" descr="corner detai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5" y="1260994"/>
            <a:ext cx="3890242" cy="3248376"/>
          </a:xfrm>
          <a:prstGeom prst="rect">
            <a:avLst/>
          </a:prstGeom>
        </p:spPr>
      </p:pic>
      <p:pic>
        <p:nvPicPr>
          <p:cNvPr id="5" name="Picture 4" descr="support detailed vi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832" y="3124736"/>
            <a:ext cx="5010167" cy="346391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169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Costing of mechanics for sci.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First costing in February 2016 on basis of fairly complex machining: Per module: </a:t>
            </a:r>
            <a:r>
              <a:rPr lang="en-GB"/>
              <a:t>Total: 11’600.-CHF</a:t>
            </a:r>
            <a:endParaRPr lang="en-GB"/>
          </a:p>
          <a:p>
            <a:pPr lvl="1"/>
            <a:r>
              <a:rPr lang="en-GB"/>
              <a:t>Frame (x8 bars): 8’500.-CHF</a:t>
            </a:r>
          </a:p>
          <a:p>
            <a:pPr lvl="1"/>
            <a:r>
              <a:rPr lang="en-GB"/>
              <a:t>Sheets (x2): 1’500.-CHF</a:t>
            </a:r>
          </a:p>
          <a:p>
            <a:pPr lvl="1"/>
            <a:r>
              <a:rPr lang="en-GB"/>
              <a:t>MPPC cover and cable trays: 1’500.-CHF</a:t>
            </a:r>
          </a:p>
          <a:p>
            <a:pPr lvl="1"/>
            <a:r>
              <a:rPr lang="en-GB"/>
              <a:t>Various: 100.-CHF</a:t>
            </a:r>
          </a:p>
          <a:p>
            <a:r>
              <a:rPr lang="en-GB"/>
              <a:t>Re-designed to lower machining costs: updated costing on the 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284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Schedule for scintillator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/>
              <a:t>URGENT!! Find </a:t>
            </a:r>
            <a:r>
              <a:rPr lang="en-GB" b="1"/>
              <a:t>assembly zone </a:t>
            </a:r>
            <a:r>
              <a:rPr lang="en-GB"/>
              <a:t>May 2016.</a:t>
            </a:r>
          </a:p>
          <a:p>
            <a:pPr lvl="1"/>
            <a:r>
              <a:rPr lang="en-GB"/>
              <a:t>encouraging discussions with I. Mardirossian</a:t>
            </a:r>
          </a:p>
          <a:p>
            <a:pPr lvl="1"/>
            <a:r>
              <a:rPr lang="en-GB"/>
              <a:t>we meet 21/04/2016.</a:t>
            </a:r>
          </a:p>
          <a:p>
            <a:r>
              <a:rPr lang="en-GB" b="1"/>
              <a:t>Freeze</a:t>
            </a:r>
            <a:r>
              <a:rPr lang="en-GB"/>
              <a:t> (tweak) </a:t>
            </a:r>
            <a:r>
              <a:rPr lang="en-GB" b="1"/>
              <a:t>mechanical design </a:t>
            </a:r>
            <a:r>
              <a:rPr lang="en-GB"/>
              <a:t>early May 2016.</a:t>
            </a:r>
          </a:p>
          <a:p>
            <a:r>
              <a:rPr lang="en-GB" b="1"/>
              <a:t>Material procurement </a:t>
            </a:r>
            <a:r>
              <a:rPr lang="en-GB"/>
              <a:t>in June-July 2016.</a:t>
            </a:r>
          </a:p>
          <a:p>
            <a:r>
              <a:rPr lang="en-GB" b="1"/>
              <a:t>First </a:t>
            </a:r>
            <a:r>
              <a:rPr lang="en-GB"/>
              <a:t>Baby MIND </a:t>
            </a:r>
            <a:r>
              <a:rPr lang="en-GB" b="1"/>
              <a:t>module</a:t>
            </a:r>
            <a:r>
              <a:rPr lang="en-GB"/>
              <a:t> assembled August 2016.</a:t>
            </a:r>
          </a:p>
          <a:p>
            <a:r>
              <a:rPr lang="en-GB" b="1"/>
              <a:t>Steady assembly </a:t>
            </a:r>
            <a:r>
              <a:rPr lang="en-GB"/>
              <a:t>at rate of </a:t>
            </a:r>
            <a:r>
              <a:rPr lang="en-GB" b="1"/>
              <a:t>2 per week</a:t>
            </a:r>
            <a:r>
              <a:rPr lang="en-GB" b="1"/>
              <a:t> </a:t>
            </a:r>
            <a:r>
              <a:rPr lang="en-GB"/>
              <a:t>from November 2016 to February 2017.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711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35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/>
              <a:t>Potential assembly zone in bldg 180</a:t>
            </a:r>
          </a:p>
        </p:txBody>
      </p:sp>
      <p:pic>
        <p:nvPicPr>
          <p:cNvPr id="6" name="Picture 5" descr="IMG_13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477" y="1503503"/>
            <a:ext cx="6353784" cy="4235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IMG_13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79" y="1223629"/>
            <a:ext cx="3792047" cy="2528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IMG_129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66" y="4337345"/>
            <a:ext cx="3615734" cy="24104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515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Two bar types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2668"/>
          </a:xfrm>
        </p:spPr>
        <p:txBody>
          <a:bodyPr>
            <a:normAutofit fontScale="77500" lnSpcReduction="20000"/>
          </a:bodyPr>
          <a:lstStyle/>
          <a:p>
            <a:r>
              <a:rPr lang="en-GB"/>
              <a:t>Horizontal bars: </a:t>
            </a:r>
          </a:p>
          <a:p>
            <a:pPr lvl="1"/>
            <a:r>
              <a:rPr lang="en-GB"/>
              <a:t>3000 mm x 31 mm x 7.5 mm</a:t>
            </a:r>
          </a:p>
          <a:p>
            <a:r>
              <a:rPr lang="en-GB"/>
              <a:t>Vertical bars: </a:t>
            </a:r>
          </a:p>
          <a:p>
            <a:pPr lvl="1"/>
            <a:r>
              <a:rPr lang="en-GB"/>
              <a:t>1950 mm x 210 mm x 7.5 mm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19205"/>
            <a:ext cx="4205106" cy="3455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905" y="3019205"/>
            <a:ext cx="4605502" cy="345567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326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Vertical bar dimensions</a:t>
            </a:r>
          </a:p>
        </p:txBody>
      </p:sp>
      <p:pic>
        <p:nvPicPr>
          <p:cNvPr id="4" name="Picture 3" descr="SizeOfBabyMINDBa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65" y="1237567"/>
            <a:ext cx="7303859" cy="547789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174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Horizontal bar dimensions</a:t>
            </a:r>
          </a:p>
        </p:txBody>
      </p:sp>
      <p:pic>
        <p:nvPicPr>
          <p:cNvPr id="4" name="Picture 3" descr="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4685"/>
            <a:ext cx="4526624" cy="3082787"/>
          </a:xfrm>
          <a:prstGeom prst="rect">
            <a:avLst/>
          </a:prstGeom>
        </p:spPr>
      </p:pic>
      <p:pic>
        <p:nvPicPr>
          <p:cNvPr id="5" name="Picture 4" descr="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377" y="2254685"/>
            <a:ext cx="4526624" cy="308278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541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Two half-modules: open</a:t>
            </a:r>
            <a:endParaRPr lang="en-GB"/>
          </a:p>
        </p:txBody>
      </p:sp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35" y="1560176"/>
            <a:ext cx="7386941" cy="488791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910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Two half-modules: open</a:t>
            </a:r>
          </a:p>
        </p:txBody>
      </p:sp>
      <p:pic>
        <p:nvPicPr>
          <p:cNvPr id="4" name="Imag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314966"/>
            <a:ext cx="8886825" cy="5067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5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5" y="1619745"/>
            <a:ext cx="8259044" cy="46000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Two half-modules: open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007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Side view of horizontal bars</a:t>
            </a:r>
          </a:p>
        </p:txBody>
      </p:sp>
      <p:pic>
        <p:nvPicPr>
          <p:cNvPr id="4" name="Imag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45" y="1710451"/>
            <a:ext cx="1625126" cy="4729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718" y="1710450"/>
            <a:ext cx="2458906" cy="4719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162" y="1710450"/>
            <a:ext cx="2664638" cy="47199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967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Positioning of Horizontal bars</a:t>
            </a:r>
          </a:p>
        </p:txBody>
      </p:sp>
      <p:pic>
        <p:nvPicPr>
          <p:cNvPr id="4" name="Imag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417638"/>
            <a:ext cx="8886825" cy="50863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9B77-A049-A240-A242-06DB79F3343D}" type="slidenum"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45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261</Words>
  <Application>Microsoft Macintosh PowerPoint</Application>
  <PresentationFormat>On-screen Show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Scintillator module mechanics</vt:lpstr>
      <vt:lpstr>Two bar types</vt:lpstr>
      <vt:lpstr>Vertical bar dimensions</vt:lpstr>
      <vt:lpstr>Horizontal bar dimensions</vt:lpstr>
      <vt:lpstr>Two half-modules: open</vt:lpstr>
      <vt:lpstr>Two half-modules: open</vt:lpstr>
      <vt:lpstr>Two half-modules: open</vt:lpstr>
      <vt:lpstr>Side view of horizontal bars</vt:lpstr>
      <vt:lpstr>Positioning of Horizontal bars</vt:lpstr>
      <vt:lpstr>Thickness of modules</vt:lpstr>
      <vt:lpstr>Vertical bars in module</vt:lpstr>
      <vt:lpstr>Integration on magnet</vt:lpstr>
      <vt:lpstr>Detector integration on magnet</vt:lpstr>
      <vt:lpstr>Costing of mechanics for sci. modules</vt:lpstr>
      <vt:lpstr>Schedule for scintillator modules</vt:lpstr>
      <vt:lpstr>Potential assembly zone in bldg 180</vt:lpstr>
    </vt:vector>
  </TitlesOfParts>
  <Company>European Spallation Source ESS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Scintillator module mechanics</dc:title>
  <dc:creator>Etam Noah</dc:creator>
  <cp:lastModifiedBy>Etam Noah</cp:lastModifiedBy>
  <cp:revision>19</cp:revision>
  <dcterms:created xsi:type="dcterms:W3CDTF">2016-04-19T07:27:37Z</dcterms:created>
  <dcterms:modified xsi:type="dcterms:W3CDTF">2016-04-19T15:22:09Z</dcterms:modified>
</cp:coreProperties>
</file>