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60" r:id="rId6"/>
    <p:sldId id="261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5" autoAdjust="0"/>
    <p:restoredTop sz="94660"/>
  </p:normalViewPr>
  <p:slideViewPr>
    <p:cSldViewPr>
      <p:cViewPr>
        <p:scale>
          <a:sx n="75" d="100"/>
          <a:sy n="75" d="100"/>
        </p:scale>
        <p:origin x="-106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847C1-8F35-4E65-B613-216AD08D876C}" type="datetimeFigureOut">
              <a:rPr lang="ru-RU" smtClean="0"/>
              <a:t>20.04.2016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98124-9A80-4F51-BA97-A03E697099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700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98124-9A80-4F51-BA97-A03E697099B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7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5FE6F9-AF15-46D1-BA4F-8208408F6F41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1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4F933-2F8B-46EE-BA02-5D628D2931F0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545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89B58E-7724-451D-B8C7-6119013E46BB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39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A37B5-B6E6-4347-ABBD-6F3A29CAC7C2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812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D4514-1645-4867-96E2-68D9E0A8A5CF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2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4BA61-1BCB-42D5-A06C-A45D4DF345DA}" type="datetime1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96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0A620-A4C2-4AFF-8EA3-CFD28B875FF1}" type="datetime1">
              <a:rPr lang="ru-RU" smtClean="0"/>
              <a:t>20.04.2016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935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4B6B6-1F7F-4AB0-A4EB-9BF26EB8B52A}" type="datetime1">
              <a:rPr lang="ru-RU" smtClean="0"/>
              <a:t>20.04.2016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02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A75F1-B848-4F30-9535-56A928FD9A49}" type="datetime1">
              <a:rPr lang="ru-RU" smtClean="0"/>
              <a:t>20.04.2016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606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64BB3-20B6-40E0-9BE8-8406BB8406B6}" type="datetime1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7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23A41-7A93-439A-869C-4478B444CBC4}" type="datetime1">
              <a:rPr lang="ru-RU" smtClean="0"/>
              <a:t>20.04.2016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4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97B00-2D6B-4E40-B9E1-9FA10B3E10E0}" type="datetime1">
              <a:rPr lang="ru-RU" smtClean="0"/>
              <a:t>20.04.2016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F037C-DE24-4B16-B674-E0D789557D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22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Trigger system for beam test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err="1" smtClean="0"/>
              <a:t>Mefodev</a:t>
            </a:r>
            <a:r>
              <a:rPr lang="en-US" dirty="0" smtClean="0"/>
              <a:t>, E. Noah</a:t>
            </a:r>
          </a:p>
          <a:p>
            <a:r>
              <a:rPr lang="en-US" dirty="0" smtClean="0"/>
              <a:t>April 20, 2016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2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Layout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463" y="1423969"/>
            <a:ext cx="5743600" cy="4565496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/>
              <a:t>Several layouts possible:</a:t>
            </a:r>
          </a:p>
          <a:p>
            <a:pPr lvl="1"/>
            <a:r>
              <a:rPr lang="en-GB" dirty="0"/>
              <a:t>Can change within one beam test campaign</a:t>
            </a:r>
          </a:p>
          <a:p>
            <a:pPr lvl="1"/>
            <a:r>
              <a:rPr lang="en-GB" dirty="0"/>
              <a:t>... or between June/July campaigns</a:t>
            </a:r>
          </a:p>
          <a:p>
            <a:pPr lvl="1"/>
            <a:r>
              <a:rPr lang="en-GB" dirty="0"/>
              <a:t>Single end readout </a:t>
            </a:r>
            <a:r>
              <a:rPr lang="en-GB" dirty="0" err="1"/>
              <a:t>vs</a:t>
            </a:r>
            <a:r>
              <a:rPr lang="en-GB" dirty="0"/>
              <a:t> double end readout</a:t>
            </a:r>
          </a:p>
          <a:p>
            <a:r>
              <a:rPr lang="en-GB" b="1" i="1" dirty="0"/>
              <a:t>Example </a:t>
            </a:r>
            <a:r>
              <a:rPr lang="en-GB" b="1" i="1" dirty="0" err="1"/>
              <a:t>analog</a:t>
            </a:r>
            <a:r>
              <a:rPr lang="en-GB" b="1" i="1" dirty="0"/>
              <a:t> signal and tracking test:</a:t>
            </a:r>
          </a:p>
          <a:p>
            <a:pPr lvl="1"/>
            <a:r>
              <a:rPr lang="en-GB" dirty="0"/>
              <a:t>single end readout</a:t>
            </a:r>
          </a:p>
          <a:p>
            <a:pPr lvl="1"/>
            <a:r>
              <a:rPr lang="en-GB" dirty="0"/>
              <a:t>20 channels vertical</a:t>
            </a:r>
          </a:p>
          <a:p>
            <a:pPr lvl="1"/>
            <a:r>
              <a:rPr lang="en-GB" dirty="0"/>
              <a:t>20 channels horizontal</a:t>
            </a:r>
          </a:p>
          <a:p>
            <a:pPr lvl="1"/>
            <a:r>
              <a:rPr lang="en-GB" dirty="0"/>
              <a:t>10 modules</a:t>
            </a:r>
          </a:p>
          <a:p>
            <a:r>
              <a:rPr lang="en-GB" b="1" i="1" dirty="0"/>
              <a:t>Example timing test:</a:t>
            </a:r>
          </a:p>
          <a:p>
            <a:pPr lvl="1"/>
            <a:r>
              <a:rPr lang="en-GB" dirty="0"/>
              <a:t>double end readout</a:t>
            </a:r>
          </a:p>
          <a:p>
            <a:pPr lvl="1"/>
            <a:r>
              <a:rPr lang="en-GB" dirty="0"/>
              <a:t>beam incident on 3 positions</a:t>
            </a:r>
          </a:p>
          <a:p>
            <a:pPr lvl="1"/>
            <a:r>
              <a:rPr lang="en-GB" dirty="0"/>
              <a:t>20 channels vertical</a:t>
            </a:r>
          </a:p>
          <a:p>
            <a:pPr lvl="1"/>
            <a:r>
              <a:rPr lang="en-GB" dirty="0"/>
              <a:t>20 channels horizontal</a:t>
            </a:r>
          </a:p>
          <a:p>
            <a:pPr lvl="1"/>
            <a:r>
              <a:rPr lang="en-GB" dirty="0"/>
              <a:t>5 modules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168E6-0C91-864F-BF0A-7136E8CF05BC}" type="slidenum">
              <a:rPr smtClean="0"/>
              <a:t>2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293" y="2515327"/>
            <a:ext cx="3548507" cy="303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62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896" y="-171400"/>
            <a:ext cx="8229600" cy="1143000"/>
          </a:xfrm>
        </p:spPr>
        <p:txBody>
          <a:bodyPr/>
          <a:lstStyle/>
          <a:p>
            <a:r>
              <a:rPr lang="en-US" dirty="0" smtClean="0"/>
              <a:t>T9 experimental area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" y="815010"/>
            <a:ext cx="9143999" cy="604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12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en-US" dirty="0" smtClean="0"/>
              <a:t>1 variant: internal trigger. </a:t>
            </a:r>
            <a:endParaRPr lang="ru-RU" dirty="0"/>
          </a:p>
        </p:txBody>
      </p:sp>
      <p:pic>
        <p:nvPicPr>
          <p:cNvPr id="5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8104" y="1434048"/>
            <a:ext cx="3635896" cy="31632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8064" y="458112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 smtClean="0"/>
              <a:t>Example </a:t>
            </a:r>
            <a:r>
              <a:rPr lang="en-GB" b="1" i="1" dirty="0" err="1" smtClean="0"/>
              <a:t>analog</a:t>
            </a:r>
            <a:r>
              <a:rPr lang="en-GB" b="1" i="1" dirty="0" smtClean="0"/>
              <a:t> signal and tracking test:</a:t>
            </a:r>
          </a:p>
          <a:p>
            <a:pPr lvl="1"/>
            <a:r>
              <a:rPr lang="en-GB" dirty="0" smtClean="0"/>
              <a:t>single end readout</a:t>
            </a:r>
          </a:p>
          <a:p>
            <a:pPr lvl="1"/>
            <a:r>
              <a:rPr lang="en-GB" dirty="0" smtClean="0"/>
              <a:t>20 channels vertical</a:t>
            </a:r>
          </a:p>
          <a:p>
            <a:pPr lvl="1"/>
            <a:r>
              <a:rPr lang="en-GB" dirty="0" smtClean="0"/>
              <a:t>20 channels horizontal</a:t>
            </a:r>
          </a:p>
          <a:p>
            <a:pPr lvl="1"/>
            <a:r>
              <a:rPr lang="en-GB" dirty="0" smtClean="0"/>
              <a:t>10 modules</a:t>
            </a:r>
            <a:endParaRPr lang="en-GB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2221" y="213285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2221" y="250189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2221" y="285293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8180" y="321297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8698" y="357301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8698" y="393305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8698" y="429309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82" y="461420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8698" y="493423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8698" y="5244162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8698" y="554551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2379673" y="5877272"/>
            <a:ext cx="216024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2624421" y="60584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ru-RU" dirty="0"/>
          </a:p>
        </p:txBody>
      </p:sp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83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dirty="0"/>
              <a:t>2</a:t>
            </a:r>
            <a:r>
              <a:rPr lang="en-US" sz="3200" dirty="0" smtClean="0"/>
              <a:t> variant: external trigger with </a:t>
            </a:r>
            <a:r>
              <a:rPr lang="en-GB" sz="3200" dirty="0" smtClean="0"/>
              <a:t>2 beam counters.</a:t>
            </a:r>
            <a:endParaRPr lang="ru-RU" sz="3200" dirty="0"/>
          </a:p>
        </p:txBody>
      </p:sp>
      <p:pic>
        <p:nvPicPr>
          <p:cNvPr id="5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8104" y="1434048"/>
            <a:ext cx="3635896" cy="31632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8064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 smtClean="0"/>
              <a:t>Example </a:t>
            </a:r>
            <a:r>
              <a:rPr lang="en-GB" b="1" i="1" dirty="0" err="1" smtClean="0"/>
              <a:t>analog</a:t>
            </a:r>
            <a:r>
              <a:rPr lang="en-GB" b="1" i="1" dirty="0" smtClean="0"/>
              <a:t> signal and tracking test:</a:t>
            </a:r>
          </a:p>
          <a:p>
            <a:pPr lvl="1"/>
            <a:r>
              <a:rPr lang="en-GB" dirty="0" smtClean="0"/>
              <a:t>single end readout</a:t>
            </a:r>
          </a:p>
          <a:p>
            <a:pPr lvl="1"/>
            <a:r>
              <a:rPr lang="en-GB" dirty="0" smtClean="0"/>
              <a:t>20 channels vertical</a:t>
            </a:r>
          </a:p>
          <a:p>
            <a:pPr lvl="1"/>
            <a:r>
              <a:rPr lang="en-GB" dirty="0" smtClean="0"/>
              <a:t>20 channels horizontal</a:t>
            </a:r>
          </a:p>
          <a:p>
            <a:pPr lvl="1"/>
            <a:r>
              <a:rPr lang="en-GB" dirty="0" smtClean="0"/>
              <a:t>10 modules</a:t>
            </a:r>
          </a:p>
          <a:p>
            <a:pPr lvl="1"/>
            <a:r>
              <a:rPr lang="en-GB" dirty="0" smtClean="0"/>
              <a:t>2 beam counters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2430" y="149578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2430" y="186482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2430" y="221586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8389" y="257590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8907" y="293594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8907" y="329598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2430" y="365602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3191" y="397713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9911" y="4587211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9911" y="4897137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9911" y="5198491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00185" y="4270107"/>
            <a:ext cx="18722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68043" y="5502439"/>
            <a:ext cx="18722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2379673" y="5877272"/>
            <a:ext cx="216024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624421" y="60584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5</a:t>
            </a:fld>
            <a:endParaRPr lang="ru-RU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51520" y="4378119"/>
            <a:ext cx="13165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51518" y="5610451"/>
            <a:ext cx="13165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51520" y="4378119"/>
            <a:ext cx="0" cy="2049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-468560" y="6427788"/>
            <a:ext cx="2216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 smtClean="0"/>
              <a:t>2 beam counters</a:t>
            </a:r>
          </a:p>
        </p:txBody>
      </p:sp>
    </p:spTree>
    <p:extLst>
      <p:ext uri="{BB962C8B-B14F-4D97-AF65-F5344CB8AC3E}">
        <p14:creationId xmlns:p14="http://schemas.microsoft.com/office/powerpoint/2010/main" val="39645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8104" y="1434048"/>
            <a:ext cx="3635896" cy="31632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8064" y="458112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 smtClean="0"/>
              <a:t>Example </a:t>
            </a:r>
            <a:r>
              <a:rPr lang="en-GB" b="1" i="1" dirty="0" err="1" smtClean="0"/>
              <a:t>analog</a:t>
            </a:r>
            <a:r>
              <a:rPr lang="en-GB" b="1" i="1" dirty="0" smtClean="0"/>
              <a:t> signal and tracking test:</a:t>
            </a:r>
          </a:p>
          <a:p>
            <a:pPr lvl="1"/>
            <a:r>
              <a:rPr lang="en-GB" dirty="0" smtClean="0"/>
              <a:t>single end readout</a:t>
            </a:r>
          </a:p>
          <a:p>
            <a:pPr lvl="1"/>
            <a:r>
              <a:rPr lang="en-GB" dirty="0" smtClean="0"/>
              <a:t>20 channels vertical</a:t>
            </a:r>
          </a:p>
          <a:p>
            <a:pPr lvl="1"/>
            <a:r>
              <a:rPr lang="en-GB" dirty="0" smtClean="0"/>
              <a:t>20 channels horizontal</a:t>
            </a:r>
          </a:p>
          <a:p>
            <a:pPr lvl="1"/>
            <a:r>
              <a:rPr lang="en-GB" dirty="0" smtClean="0"/>
              <a:t>12 modules</a:t>
            </a:r>
          </a:p>
          <a:p>
            <a:pPr lvl="1"/>
            <a:r>
              <a:rPr lang="en-US" dirty="0" smtClean="0"/>
              <a:t>adder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2221" y="213285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62221" y="250189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2221" y="285293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48180" y="321297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8698" y="357301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48698" y="393305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8698" y="4293096"/>
            <a:ext cx="4248472" cy="216024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42982" y="461420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8698" y="493423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48698" y="5244162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48698" y="5545516"/>
            <a:ext cx="4248472" cy="216024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2379673" y="5877272"/>
            <a:ext cx="216024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62221" y="141277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62221" y="178181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624421" y="60584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ru-RU" dirty="0"/>
          </a:p>
        </p:txBody>
      </p:sp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 </a:t>
            </a:r>
            <a:r>
              <a:rPr lang="en-US" smtClean="0"/>
              <a:t>variant: external </a:t>
            </a:r>
            <a:r>
              <a:rPr lang="en-US" dirty="0" smtClean="0"/>
              <a:t>trigger with </a:t>
            </a:r>
            <a:r>
              <a:rPr lang="en-GB" dirty="0" smtClean="0"/>
              <a:t>2 </a:t>
            </a:r>
            <a:r>
              <a:rPr lang="en-US" dirty="0" smtClean="0"/>
              <a:t>extra modules.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6</a:t>
            </a:fld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107504" y="4401108"/>
            <a:ext cx="0" cy="16573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01788" y="4401108"/>
            <a:ext cx="3411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07504" y="5629813"/>
            <a:ext cx="3411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0" y="6052646"/>
            <a:ext cx="169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2 </a:t>
            </a:r>
            <a:r>
              <a:rPr lang="en-US" dirty="0" smtClean="0"/>
              <a:t>extra modules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6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200" dirty="0"/>
              <a:t>2</a:t>
            </a:r>
            <a:r>
              <a:rPr lang="en-US" sz="3200" dirty="0" smtClean="0"/>
              <a:t> variant: external trigger with </a:t>
            </a:r>
            <a:r>
              <a:rPr lang="en-GB" sz="3200" dirty="0" smtClean="0"/>
              <a:t>2 beam counters.</a:t>
            </a:r>
            <a:endParaRPr lang="ru-RU" sz="3200" dirty="0"/>
          </a:p>
        </p:txBody>
      </p:sp>
      <p:pic>
        <p:nvPicPr>
          <p:cNvPr id="5" name="Picture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08104" y="1434048"/>
            <a:ext cx="3635896" cy="31632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148064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i="1" dirty="0" smtClean="0"/>
              <a:t>Example </a:t>
            </a:r>
            <a:r>
              <a:rPr lang="en-GB" b="1" i="1" dirty="0" err="1" smtClean="0"/>
              <a:t>analog</a:t>
            </a:r>
            <a:r>
              <a:rPr lang="en-GB" b="1" i="1" dirty="0" smtClean="0"/>
              <a:t> signal and tracking test:</a:t>
            </a:r>
          </a:p>
          <a:p>
            <a:pPr lvl="1"/>
            <a:r>
              <a:rPr lang="en-GB" dirty="0" smtClean="0"/>
              <a:t>single end readout</a:t>
            </a:r>
          </a:p>
          <a:p>
            <a:pPr lvl="1"/>
            <a:r>
              <a:rPr lang="en-GB" dirty="0" smtClean="0"/>
              <a:t>20 channels vertical</a:t>
            </a:r>
          </a:p>
          <a:p>
            <a:pPr lvl="1"/>
            <a:r>
              <a:rPr lang="en-GB" dirty="0" smtClean="0"/>
              <a:t>20 channels horizontal</a:t>
            </a:r>
          </a:p>
          <a:p>
            <a:pPr lvl="1"/>
            <a:r>
              <a:rPr lang="en-GB" dirty="0" smtClean="0"/>
              <a:t>10 modules</a:t>
            </a:r>
          </a:p>
          <a:p>
            <a:pPr lvl="1"/>
            <a:r>
              <a:rPr lang="en-GB" dirty="0" smtClean="0"/>
              <a:t>2 beam counters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2430" y="149578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2430" y="186482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2430" y="221586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8389" y="257590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08907" y="293594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8907" y="329598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2430" y="3656026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03191" y="3977139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79911" y="4587211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79911" y="4897137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9911" y="5198491"/>
            <a:ext cx="42484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00185" y="4270107"/>
            <a:ext cx="18722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568043" y="5502439"/>
            <a:ext cx="1872208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2379673" y="5877272"/>
            <a:ext cx="216024" cy="72008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2624421" y="605845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7</a:t>
            </a:fld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51520" y="4378119"/>
            <a:ext cx="13165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51518" y="5610451"/>
            <a:ext cx="13165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251520" y="4378119"/>
            <a:ext cx="0" cy="20496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-468560" y="6427788"/>
            <a:ext cx="2216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GB" dirty="0" smtClean="0"/>
              <a:t>2 beam counters</a:t>
            </a:r>
          </a:p>
        </p:txBody>
      </p:sp>
    </p:spTree>
    <p:extLst>
      <p:ext uri="{BB962C8B-B14F-4D97-AF65-F5344CB8AC3E}">
        <p14:creationId xmlns:p14="http://schemas.microsoft.com/office/powerpoint/2010/main" val="209508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need to the 2 variant: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 smtClean="0"/>
              <a:t>2 extra beam </a:t>
            </a:r>
            <a:r>
              <a:rPr lang="en-GB" dirty="0"/>
              <a:t>counters (Support mechanics </a:t>
            </a:r>
            <a:r>
              <a:rPr lang="en-GB" dirty="0" smtClean="0"/>
              <a:t>to hold triggers between modules)</a:t>
            </a:r>
          </a:p>
          <a:p>
            <a:pPr lvl="2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</a:t>
            </a:r>
            <a:r>
              <a:rPr lang="en-US" dirty="0"/>
              <a:t>dimension</a:t>
            </a:r>
            <a:r>
              <a:rPr lang="en-GB" dirty="0" smtClean="0"/>
              <a:t> depends of beam size;</a:t>
            </a:r>
          </a:p>
          <a:p>
            <a:pPr lvl="2"/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20x20 cm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dirty="0"/>
              <a:t>2 </a:t>
            </a:r>
            <a:r>
              <a:rPr lang="en-US" b="1" dirty="0"/>
              <a:t>PMT</a:t>
            </a:r>
            <a:r>
              <a:rPr lang="en-US" dirty="0"/>
              <a:t>s;</a:t>
            </a:r>
            <a:endParaRPr lang="en-GB" dirty="0"/>
          </a:p>
          <a:p>
            <a:pPr lvl="1"/>
            <a:r>
              <a:rPr lang="en-GB" dirty="0"/>
              <a:t>High-power supply for trigger </a:t>
            </a:r>
            <a:r>
              <a:rPr lang="en-US" b="1" dirty="0"/>
              <a:t>PMT</a:t>
            </a:r>
            <a:r>
              <a:rPr lang="en-US" dirty="0"/>
              <a:t>s;</a:t>
            </a:r>
          </a:p>
          <a:p>
            <a:pPr lvl="1"/>
            <a:r>
              <a:rPr lang="en-US" dirty="0"/>
              <a:t>Trigger channel on each CITIROC;</a:t>
            </a:r>
          </a:p>
          <a:p>
            <a:pPr lvl="1"/>
            <a:r>
              <a:rPr lang="en-GB" dirty="0" smtClean="0"/>
              <a:t>Generator </a:t>
            </a:r>
            <a:r>
              <a:rPr lang="en-GB" dirty="0"/>
              <a:t>with tracking </a:t>
            </a:r>
            <a:r>
              <a:rPr lang="en-GB" dirty="0" smtClean="0"/>
              <a:t>threshold (NIM signal)</a:t>
            </a:r>
          </a:p>
          <a:p>
            <a:pPr lvl="1"/>
            <a:r>
              <a:rPr lang="en-US" dirty="0"/>
              <a:t>Capacitors system to provide trigger signal to CITIROC;</a:t>
            </a:r>
          </a:p>
          <a:p>
            <a:pPr lvl="1"/>
            <a:r>
              <a:rPr lang="en-US" dirty="0" smtClean="0"/>
              <a:t>Cover all modules from light;</a:t>
            </a:r>
          </a:p>
          <a:p>
            <a:pPr lvl="1"/>
            <a:r>
              <a:rPr lang="en-US" dirty="0" smtClean="0"/>
              <a:t>Program to calculate </a:t>
            </a:r>
            <a:r>
              <a:rPr lang="en-US" dirty="0" err="1" smtClean="0"/>
              <a:t>SiPMs</a:t>
            </a:r>
            <a:r>
              <a:rPr lang="en-US" dirty="0" smtClean="0"/>
              <a:t> gain automatically.</a:t>
            </a:r>
          </a:p>
          <a:p>
            <a:pPr marL="457200" lvl="1" indent="0">
              <a:buNone/>
            </a:pPr>
            <a:endParaRPr lang="en-GB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218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 need to know before beam: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PMTs specification;</a:t>
            </a:r>
          </a:p>
          <a:p>
            <a:r>
              <a:rPr lang="en-US" dirty="0" smtClean="0"/>
              <a:t>Beam size;</a:t>
            </a:r>
          </a:p>
          <a:p>
            <a:r>
              <a:rPr lang="en-US" dirty="0" smtClean="0"/>
              <a:t>Test NIM signal with capacitors system;</a:t>
            </a:r>
          </a:p>
          <a:p>
            <a:r>
              <a:rPr lang="en-US" dirty="0" smtClean="0"/>
              <a:t>Trigger counters specification (time resolution);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037C-DE24-4B16-B674-E0D789557D9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05995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321</Words>
  <Application>Microsoft Office PowerPoint</Application>
  <PresentationFormat>Экран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Trigger system for beam test</vt:lpstr>
      <vt:lpstr>Layout</vt:lpstr>
      <vt:lpstr>T9 experimental area</vt:lpstr>
      <vt:lpstr>1 variant: internal trigger. </vt:lpstr>
      <vt:lpstr>2 variant: external trigger with 2 beam counters.</vt:lpstr>
      <vt:lpstr>3 variant: external trigger with 2 extra modules.</vt:lpstr>
      <vt:lpstr>2 variant: external trigger with 2 beam counters.</vt:lpstr>
      <vt:lpstr>What we need to the 2 variant:</vt:lpstr>
      <vt:lpstr>What we need to know before beam: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MrMefodij</dc:creator>
  <cp:lastModifiedBy>MrMefodij</cp:lastModifiedBy>
  <cp:revision>18</cp:revision>
  <dcterms:created xsi:type="dcterms:W3CDTF">2016-03-29T22:07:31Z</dcterms:created>
  <dcterms:modified xsi:type="dcterms:W3CDTF">2016-04-20T09:23:17Z</dcterms:modified>
</cp:coreProperties>
</file>